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A17205BF-3EE1-5943-AE38-F7029D1952EE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224F8620-8618-7742-A6DC-7D2EA109A5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8620-8618-7742-A6DC-7D2EA109A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26" y="645040"/>
            <a:ext cx="8841303" cy="5600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458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7" y="71750"/>
            <a:ext cx="8841303" cy="400582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fld id="{CC883614-4664-B542-9BB9-1A8DA4BB28BA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fld id="{199C7956-E475-4846-89F5-64C2B814D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4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/>
          <a:ea typeface="+mj-ea"/>
          <a:cs typeface="Open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cfinance.in/wp-content/uploads/2013/10/financial-analysis.jpg" TargetMode="External"/><Relationship Id="rId3" Type="http://schemas.openxmlformats.org/officeDocument/2006/relationships/hyperlink" Target="http://www.investopedi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00" y="666765"/>
            <a:ext cx="8068400" cy="10448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Statistics 133 Final Project: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Financial Exploration through Statistical Computation</a:t>
            </a: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11604"/>
            <a:ext cx="6400800" cy="374997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Extra Credit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635" y="5777151"/>
            <a:ext cx="170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Christian </a:t>
            </a:r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Alarcio</a:t>
            </a:r>
            <a:endParaRPr lang="en-US" sz="1600" dirty="0" smtClean="0">
              <a:solidFill>
                <a:srgbClr val="FFFFFF"/>
              </a:solidFill>
              <a:latin typeface="Open Sans Light"/>
              <a:cs typeface="Open Sans Light"/>
            </a:endParaRP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Economics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2016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989" y="5777151"/>
            <a:ext cx="1147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Ellen Chan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Statistics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2017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8754" y="5777151"/>
            <a:ext cx="12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Anais</a:t>
            </a:r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Sidhu</a:t>
            </a:r>
            <a:endParaRPr lang="en-US" sz="1600" dirty="0" smtClean="0">
              <a:solidFill>
                <a:srgbClr val="FFFFFF"/>
              </a:solidFill>
              <a:latin typeface="Open Sans Light"/>
              <a:cs typeface="Open Sans Light"/>
            </a:endParaRP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Economics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2017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8153" y="5777151"/>
            <a:ext cx="2472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Ruomeng (Michelle) Yang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EECS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2018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0" y="2332060"/>
            <a:ext cx="9144000" cy="31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8" y="71750"/>
            <a:ext cx="8841303" cy="405775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rgbClr val="FFFFFF"/>
                </a:solidFill>
              </a:rPr>
              <a:t>RESEARCH PROBLEM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51028" y="1080460"/>
            <a:ext cx="8841303" cy="445378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latin typeface="Open Sans Light"/>
                <a:cs typeface="Open Sans Light"/>
              </a:rPr>
              <a:t>Technology industries show higher growth and higher beta, and therefore lower PE ratios.</a:t>
            </a:r>
            <a:endParaRPr lang="en-US" sz="1400" i="1" dirty="0">
              <a:latin typeface="Open Sans Light"/>
              <a:cs typeface="Open Sans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11" name="Group 10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latin typeface="Open Sans Light"/>
                  <a:cs typeface="Open Sans Ligh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7" name="Pentagon 16"/>
          <p:cNvSpPr/>
          <p:nvPr/>
        </p:nvSpPr>
        <p:spPr>
          <a:xfrm>
            <a:off x="377820" y="3062636"/>
            <a:ext cx="4343082" cy="567093"/>
          </a:xfrm>
          <a:prstGeom prst="homePlate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377820" y="4220996"/>
            <a:ext cx="4343082" cy="567093"/>
          </a:xfrm>
          <a:prstGeom prst="homePlate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1028" y="2083667"/>
            <a:ext cx="4671930" cy="3132098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9066" y="3001473"/>
            <a:ext cx="691718" cy="691714"/>
          </a:xfrm>
          <a:prstGeom prst="ellipse">
            <a:avLst/>
          </a:prstGeom>
          <a:solidFill>
            <a:srgbClr val="FFFFFF"/>
          </a:solidFill>
          <a:ln w="19050" cmpd="sng">
            <a:solidFill>
              <a:srgbClr val="989A9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4265"/>
                </a:solidFill>
                <a:latin typeface="Open Sans Light"/>
                <a:cs typeface="Open Sans Light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19066" y="4153198"/>
            <a:ext cx="691718" cy="691714"/>
          </a:xfrm>
          <a:prstGeom prst="ellipse">
            <a:avLst/>
          </a:prstGeom>
          <a:solidFill>
            <a:srgbClr val="FFFFFF"/>
          </a:solidFill>
          <a:ln w="19050" cmpd="sng">
            <a:solidFill>
              <a:srgbClr val="989A9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94265"/>
                </a:solidFill>
                <a:latin typeface="Open Sans Light"/>
                <a:cs typeface="Open Sans Light"/>
              </a:rPr>
              <a:t>2</a:t>
            </a:r>
            <a:endParaRPr lang="en-US" dirty="0">
              <a:solidFill>
                <a:srgbClr val="494265"/>
              </a:solidFill>
              <a:latin typeface="Open Sans Light"/>
              <a:cs typeface="Open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0784" y="3084572"/>
            <a:ext cx="358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What is the relationship between beta and the payout percentage?</a:t>
            </a:r>
            <a:endParaRPr lang="en-US" sz="14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0784" y="4250675"/>
            <a:ext cx="358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What is the relationship between beta and the expected growth rate?</a:t>
            </a:r>
            <a:endParaRPr lang="en-US" sz="14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9066" y="2124490"/>
            <a:ext cx="2488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Questions We Answered: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1706" y="2124490"/>
            <a:ext cx="222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Financial Terminology: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06346" y="2083667"/>
            <a:ext cx="3985985" cy="3132097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§"/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Open Sans Light"/>
              <a:cs typeface="Open Sans Light"/>
            </a:endParaRPr>
          </a:p>
          <a:p>
            <a:pPr marL="285750" indent="-285750">
              <a:buFont typeface="Wingdings" charset="2"/>
              <a:buChar char="§"/>
            </a:pP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Open Sans Light"/>
              <a:cs typeface="Open Sans Light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/>
                <a:cs typeface="Open Sans Light"/>
              </a:rPr>
              <a:t>PE rati</a:t>
            </a:r>
            <a:r>
              <a:rPr lang="en-US" sz="1400" dirty="0" smtClean="0">
                <a:solidFill>
                  <a:srgbClr val="558ED5"/>
                </a:solidFill>
                <a:latin typeface="Open Sans Light"/>
                <a:cs typeface="Open Sans Light"/>
              </a:rPr>
              <a:t>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market value per share / earnings per share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Trailing PE: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derived from previous four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quarters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Forward PE: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calculated using estimated earnings for the next four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quarters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Market capitalization: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total dollar value of a company’s outstanding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shares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Unlevered beta: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metric indicating the risk of a company to that of the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market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937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PREPROCESSING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6" name="Group 5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1026" y="650261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Raw Dataset from NYU Stern School of Business’s Data Archives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6" name="Donut 15"/>
          <p:cNvSpPr/>
          <p:nvPr/>
        </p:nvSpPr>
        <p:spPr>
          <a:xfrm>
            <a:off x="151026" y="1626431"/>
            <a:ext cx="1188720" cy="1188720"/>
          </a:xfrm>
          <a:prstGeom prst="donut">
            <a:avLst>
              <a:gd name="adj" fmla="val 16860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Open Sans Light"/>
                <a:cs typeface="Open Sans Light"/>
              </a:rPr>
              <a:t>beta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17" name="Donut 16"/>
          <p:cNvSpPr/>
          <p:nvPr/>
        </p:nvSpPr>
        <p:spPr>
          <a:xfrm>
            <a:off x="3495922" y="1626431"/>
            <a:ext cx="1188720" cy="1188720"/>
          </a:xfrm>
          <a:prstGeom prst="donut">
            <a:avLst>
              <a:gd name="adj" fmla="val 168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raw_data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18" name="Cross 17"/>
          <p:cNvSpPr/>
          <p:nvPr/>
        </p:nvSpPr>
        <p:spPr>
          <a:xfrm>
            <a:off x="1398730" y="2037911"/>
            <a:ext cx="365760" cy="365760"/>
          </a:xfrm>
          <a:prstGeom prst="plus">
            <a:avLst>
              <a:gd name="adj" fmla="val 3919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19" name="Equal 18"/>
          <p:cNvSpPr/>
          <p:nvPr/>
        </p:nvSpPr>
        <p:spPr>
          <a:xfrm>
            <a:off x="3071178" y="2037911"/>
            <a:ext cx="365760" cy="365760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0" name="Donut 19"/>
          <p:cNvSpPr/>
          <p:nvPr/>
        </p:nvSpPr>
        <p:spPr>
          <a:xfrm>
            <a:off x="1823474" y="1626431"/>
            <a:ext cx="1188720" cy="1188720"/>
          </a:xfrm>
          <a:prstGeom prst="donut">
            <a:avLst>
              <a:gd name="adj" fmla="val 1686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pe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151026" y="4476612"/>
            <a:ext cx="1188720" cy="1188720"/>
          </a:xfrm>
          <a:prstGeom prst="donut">
            <a:avLst>
              <a:gd name="adj" fmla="val 16860"/>
            </a:avLst>
          </a:prstGeom>
          <a:solidFill>
            <a:srgbClr val="C6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raw_data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1823474" y="4476612"/>
            <a:ext cx="1188720" cy="1188720"/>
          </a:xfrm>
          <a:prstGeom prst="donut">
            <a:avLst>
              <a:gd name="adj" fmla="val 1686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clean_data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398730" y="4923549"/>
            <a:ext cx="365760" cy="29484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 descr="Screen Shot 2015-12-07 at 1.12.44 AM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25" y="1465821"/>
            <a:ext cx="4207005" cy="15099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52272" y="4038884"/>
            <a:ext cx="57400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Inspect elements within </a:t>
            </a:r>
            <a:r>
              <a:rPr lang="en-US" sz="1600" dirty="0" err="1" smtClean="0">
                <a:latin typeface="Open Sans Light"/>
                <a:cs typeface="Open Sans Light"/>
              </a:rPr>
              <a:t>raw_data</a:t>
            </a:r>
            <a:endParaRPr lang="en-US" sz="1600" dirty="0" smtClean="0">
              <a:latin typeface="Open Sans Light"/>
              <a:cs typeface="Open Sans Ligh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Make a copy of </a:t>
            </a:r>
            <a:r>
              <a:rPr lang="en-US" sz="1600" dirty="0" err="1" smtClean="0">
                <a:latin typeface="Open Sans Light"/>
                <a:cs typeface="Open Sans Light"/>
              </a:rPr>
              <a:t>raw_data</a:t>
            </a:r>
            <a:r>
              <a:rPr lang="en-US" sz="1600" dirty="0" smtClean="0">
                <a:latin typeface="Open Sans Light"/>
                <a:cs typeface="Open Sans Light"/>
              </a:rPr>
              <a:t> called “</a:t>
            </a:r>
            <a:r>
              <a:rPr lang="en-US" sz="1600" dirty="0" err="1" smtClean="0">
                <a:latin typeface="Open Sans Light"/>
                <a:cs typeface="Open Sans Light"/>
              </a:rPr>
              <a:t>clean_data</a:t>
            </a:r>
            <a:r>
              <a:rPr lang="en-US" sz="1600" dirty="0" smtClean="0">
                <a:latin typeface="Open Sans Light"/>
                <a:cs typeface="Open Sans Light"/>
              </a:rPr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Rename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Convert character columns to numeric vectors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Remove extraneous rows with missing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Inspect </a:t>
            </a:r>
            <a:r>
              <a:rPr lang="en-US" sz="1600" dirty="0" err="1" smtClean="0">
                <a:latin typeface="Open Sans Light"/>
                <a:cs typeface="Open Sans Light"/>
              </a:rPr>
              <a:t>clean_data</a:t>
            </a:r>
            <a:endParaRPr lang="en-US" sz="1600" dirty="0" smtClean="0">
              <a:latin typeface="Open Sans Light"/>
              <a:cs typeface="Open Sans Ligh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Write a CSV file of the processed data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1026" y="3462390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Preprocessing Raw Data into Clean Data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91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ANALYSIS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1026" y="650261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Bar Plot of Beta vs. Expected Growth Rate in the Next 5 Years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16" name="Picture 15" descr="beta bar 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7" y="1034180"/>
            <a:ext cx="3221556" cy="2394190"/>
          </a:xfrm>
          <a:prstGeom prst="rect">
            <a:avLst/>
          </a:prstGeom>
        </p:spPr>
      </p:pic>
      <p:pic>
        <p:nvPicPr>
          <p:cNvPr id="17" name="Picture 16" descr="bubble 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6" y="3682962"/>
            <a:ext cx="3221557" cy="280363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5" name="Group 4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1026" y="3462390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Bubble Plot of Current PE and Expected Growth in the Next 5 Years for Different Industries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3395" y="1079540"/>
            <a:ext cx="546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a</a:t>
            </a: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3395" y="3890087"/>
            <a:ext cx="546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a</a:t>
            </a:r>
            <a:endParaRPr lang="en-US" sz="14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3981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ANALYSIS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1026" y="650261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Bar Plot of Beta vs. Expected Growth Rate in the Next 5 Years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5" name="Group 4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23395" y="1079540"/>
            <a:ext cx="546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a</a:t>
            </a: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3395" y="3890087"/>
            <a:ext cx="546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a</a:t>
            </a:r>
            <a:endParaRPr lang="en-US" sz="1400" dirty="0">
              <a:latin typeface="Open Sans Light"/>
              <a:cs typeface="Open Sans Light"/>
            </a:endParaRPr>
          </a:p>
        </p:txBody>
      </p:sp>
      <p:pic>
        <p:nvPicPr>
          <p:cNvPr id="2" name="Picture 1" descr="3dscatte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7" y="3739662"/>
            <a:ext cx="3221556" cy="26937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026" y="3462390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Bubble Plot of Current PE and Expected Growth in the Next 5 Years for Different Industries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20" name="Picture 19" descr="regre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6" y="1034175"/>
            <a:ext cx="3221557" cy="23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5" name="Group 4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150249" y="1961217"/>
            <a:ext cx="8841303" cy="110000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90660" y="1871138"/>
            <a:ext cx="1280160" cy="128016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172" y="1871138"/>
            <a:ext cx="1280160" cy="128016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65684" y="1871138"/>
            <a:ext cx="1280160" cy="128016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07864"/>
            <a:ext cx="9144000" cy="2642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dirty="0" smtClean="0">
                <a:latin typeface="Open Sans Light"/>
              </a:rPr>
              <a:t>Q&amp;A</a:t>
            </a:r>
            <a:endParaRPr lang="en-US" sz="5000" dirty="0">
              <a:latin typeface="Open Sans Light"/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0" y="1791754"/>
            <a:ext cx="9144000" cy="226805"/>
          </a:xfrm>
          <a:prstGeom prst="leftRightArrow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0" y="4828100"/>
            <a:ext cx="9144000" cy="226805"/>
          </a:xfrm>
          <a:prstGeom prst="leftRightArrow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084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026" y="670302"/>
            <a:ext cx="8841303" cy="603177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Front-</a:t>
            </a:r>
            <a:r>
              <a:rPr lang="en-US" sz="1400" dirty="0"/>
              <a:t>page picture: </a:t>
            </a:r>
            <a:r>
              <a:rPr lang="en-US" sz="1400" dirty="0">
                <a:hlinkClick r:id="rId2"/>
              </a:rPr>
              <a:t>http://qcfinance.in/wp-content/uploads/2013/10/financial-</a:t>
            </a:r>
            <a:r>
              <a:rPr lang="en-US" sz="1400" dirty="0" smtClean="0">
                <a:hlinkClick r:id="rId2"/>
              </a:rPr>
              <a:t>analysis.jpg</a:t>
            </a:r>
            <a:endParaRPr lang="en-US" sz="1400" dirty="0" smtClean="0"/>
          </a:p>
          <a:p>
            <a:r>
              <a:rPr lang="en-US" sz="1400" dirty="0" smtClean="0"/>
              <a:t>Financial terminology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http://www.investopedia.com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3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356</Words>
  <Application>Microsoft Macintosh PowerPoint</Application>
  <PresentationFormat>On-screen Show 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Statistics 133 Final Project: Financial Exploration through Statistical Computation</vt:lpstr>
      <vt:lpstr>RESEARCH PROBLEM</vt:lpstr>
      <vt:lpstr>DATA &amp; PREPROCESSING</vt:lpstr>
      <vt:lpstr>METHODS &amp; ANALYSIS</vt:lpstr>
      <vt:lpstr>METHODS &amp; ANALYSIS</vt:lpstr>
      <vt:lpstr>KEY FINDINGS</vt:lpstr>
      <vt:lpstr>PowerPoint Presentation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Yang</dc:creator>
  <cp:lastModifiedBy>Michelle Yang</cp:lastModifiedBy>
  <cp:revision>116</cp:revision>
  <dcterms:created xsi:type="dcterms:W3CDTF">2015-11-30T19:34:54Z</dcterms:created>
  <dcterms:modified xsi:type="dcterms:W3CDTF">2015-12-07T10:08:44Z</dcterms:modified>
</cp:coreProperties>
</file>