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2"/>
  </p:notesMasterIdLst>
  <p:sldIdLst>
    <p:sldId id="257" r:id="rId2"/>
    <p:sldId id="326" r:id="rId3"/>
    <p:sldId id="330" r:id="rId4"/>
    <p:sldId id="331" r:id="rId5"/>
    <p:sldId id="332" r:id="rId6"/>
    <p:sldId id="333" r:id="rId7"/>
    <p:sldId id="335" r:id="rId8"/>
    <p:sldId id="336" r:id="rId9"/>
    <p:sldId id="337" r:id="rId10"/>
    <p:sldId id="33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7EA86-CBEB-7045-A576-B6F1D4BFA791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417BF-5F9C-1741-AAF9-836FAD63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75FD8B72-F16A-EC45-9FC3-49B2FB3B6A1B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22F94E5E-9D14-B94C-8082-37E84987EE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890725"/>
            <a:ext cx="9144000" cy="9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0685"/>
            <a:ext cx="9144000" cy="96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6E36AB76-54B9-AA4F-91DD-F5191D65C80D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C629E35A-7BB8-5147-95CC-3ABAE2CE0A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2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5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50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5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05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C3778266-94E0-EF4C-8F4D-E06EC0D8AE1F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3A548C5F-E1EE-A341-9872-077AED5062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890725"/>
            <a:ext cx="9144000" cy="9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E23D5C5B-37A5-2B4C-AF91-5B7C93F66D90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C2A020FB-706C-D748-BDCB-93BC392AEA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890725"/>
            <a:ext cx="9144000" cy="9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4D1A1A26-6338-5846-89C8-A4E45B51E0E4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896D883B-B73C-514E-863C-DA07A3AE14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890725"/>
            <a:ext cx="9144000" cy="9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E7E98E93-EE7C-014F-A1D1-C7BBEF695864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9F823074-C3FB-AF48-962A-9909C27E60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890725"/>
            <a:ext cx="9144000" cy="9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40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A1BB51F9-8BEC-484D-85CB-45A0DE713928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7EA434D6-62F0-3D4B-9D14-FC0154A3B1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890725"/>
            <a:ext cx="9144000" cy="967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4B44BA73-E49C-6B42-B137-563BA9FD5F3B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13E40573-DD6B-8B46-A92C-CE30148FA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0685"/>
            <a:ext cx="9144000" cy="96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A09F88D8-D49E-2348-8302-670710B3149F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32C6BE84-73FC-F740-92C8-8937BBEDB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9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0685"/>
            <a:ext cx="9144000" cy="96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BCCC82B1-B8EB-EA44-85C7-9F7032034D8E}" type="datetimeFigureOut">
              <a:rPr lang="en-US"/>
              <a:pPr>
                <a:defRPr/>
              </a:pPr>
              <a:t>11/13/19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>
            <a:lvl1pPr defTabSz="685783" eaLnBrk="1" fontAlgn="auto" hangingPunct="1">
              <a:spcBef>
                <a:spcPts val="0"/>
              </a:spcBef>
              <a:spcAft>
                <a:spcPts val="0"/>
              </a:spcAft>
              <a:defRPr sz="1350">
                <a:latin typeface="+mn-lt"/>
              </a:defRPr>
            </a:lvl1pPr>
          </a:lstStyle>
          <a:p>
            <a:pPr>
              <a:defRPr/>
            </a:pPr>
            <a:fld id="{09E47E1A-B195-2640-9046-86C6AE883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6185"/>
            <a:ext cx="78867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6685"/>
            <a:ext cx="7886700" cy="3862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8438"/>
            <a:ext cx="9144000" cy="299085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800" dirty="0" smtClean="0">
                <a:solidFill>
                  <a:schemeClr val="tx1"/>
                </a:solidFill>
                <a:ea typeface="+mj-ea"/>
                <a:cs typeface="+mj-cs"/>
              </a:rPr>
              <a:t>Intro to AI</a:t>
            </a:r>
            <a:br>
              <a:rPr lang="en-US" sz="4800" dirty="0" smtClean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en-US" sz="2800" dirty="0" smtClean="0">
                <a:solidFill>
                  <a:schemeClr val="tx1"/>
                </a:solidFill>
                <a:cs typeface="+mj-cs"/>
              </a:rPr>
              <a:t/>
            </a:r>
            <a:br>
              <a:rPr lang="en-US" sz="2800" dirty="0" smtClean="0">
                <a:solidFill>
                  <a:schemeClr val="tx1"/>
                </a:solidFill>
                <a:cs typeface="+mj-cs"/>
              </a:rPr>
            </a:br>
            <a:r>
              <a:rPr lang="en-US" sz="2800" dirty="0">
                <a:solidFill>
                  <a:srgbClr val="0000FF"/>
                </a:solidFill>
              </a:rPr>
              <a:t>CB351/Q351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/>
            </a:r>
            <a:br>
              <a:rPr lang="en-US" sz="2800" dirty="0" smtClean="0">
                <a:solidFill>
                  <a:schemeClr val="tx1"/>
                </a:solidFill>
                <a:cs typeface="+mj-cs"/>
              </a:rPr>
            </a:br>
            <a:r>
              <a:rPr lang="en-US" sz="3200" dirty="0" smtClean="0">
                <a:solidFill>
                  <a:srgbClr val="0000FF"/>
                </a:solidFill>
                <a:cs typeface="+mj-cs"/>
              </a:rPr>
              <a:t>Fall </a:t>
            </a:r>
            <a:r>
              <a:rPr lang="en-US" sz="3200" dirty="0" smtClean="0">
                <a:solidFill>
                  <a:srgbClr val="0000FF"/>
                </a:solidFill>
                <a:ea typeface="+mj-ea"/>
                <a:cs typeface="+mj-cs"/>
              </a:rPr>
              <a:t>2019</a:t>
            </a:r>
            <a:br>
              <a:rPr lang="en-US" sz="3200" dirty="0" smtClean="0">
                <a:solidFill>
                  <a:srgbClr val="0000FF"/>
                </a:solidFill>
                <a:ea typeface="+mj-ea"/>
                <a:cs typeface="+mj-cs"/>
              </a:rPr>
            </a:br>
            <a:r>
              <a:rPr lang="en-US" sz="3200" dirty="0">
                <a:solidFill>
                  <a:srgbClr val="0000FF"/>
                </a:solidFill>
                <a:cs typeface="+mj-cs"/>
              </a:rPr>
              <a:t/>
            </a:r>
            <a:br>
              <a:rPr lang="en-US" sz="3200" dirty="0">
                <a:solidFill>
                  <a:srgbClr val="0000FF"/>
                </a:solidFill>
                <a:cs typeface="+mj-cs"/>
              </a:rPr>
            </a:br>
            <a:r>
              <a:rPr lang="en-US" sz="3200" smtClean="0">
                <a:solidFill>
                  <a:srgbClr val="0000FF"/>
                </a:solidFill>
                <a:cs typeface="+mj-cs"/>
              </a:rPr>
              <a:t>Lecture </a:t>
            </a:r>
            <a:r>
              <a:rPr lang="en-US" sz="3200" smtClean="0">
                <a:solidFill>
                  <a:srgbClr val="0000FF"/>
                </a:solidFill>
              </a:rPr>
              <a:t>18</a:t>
            </a:r>
            <a:r>
              <a:rPr lang="en-US" sz="3200" smtClean="0">
                <a:solidFill>
                  <a:srgbClr val="0000FF"/>
                </a:solidFill>
                <a:cs typeface="+mj-cs"/>
              </a:rPr>
              <a:t>, Hopfield Networks</a:t>
            </a:r>
            <a:endParaRPr lang="en-US" sz="3200" dirty="0">
              <a:solidFill>
                <a:srgbClr val="0000FF"/>
              </a:solidFill>
              <a:ea typeface="+mj-ea"/>
              <a:cs typeface="+mj-cs"/>
            </a:endParaRPr>
          </a:p>
        </p:txBody>
      </p:sp>
      <p:sp>
        <p:nvSpPr>
          <p:cNvPr id="20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78845A2-5C48-5743-A2BA-CE82F98A5D89}" type="slidenum">
              <a:rPr lang="en-US" sz="140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896685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48" y="155572"/>
            <a:ext cx="5322653" cy="60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8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Check-in meetings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Most grades should be in (except perhaps for latest quiz)</a:t>
            </a:r>
          </a:p>
          <a:p>
            <a:endParaRPr lang="en-US" dirty="0"/>
          </a:p>
          <a:p>
            <a:r>
              <a:rPr lang="en-US" dirty="0" smtClean="0"/>
              <a:t>Exam 2 week before last week </a:t>
            </a:r>
            <a:r>
              <a:rPr lang="en-US" smtClean="0"/>
              <a:t>of classes. </a:t>
            </a:r>
            <a:r>
              <a:rPr lang="en-US" dirty="0" smtClean="0"/>
              <a:t>It covers material since </a:t>
            </a:r>
            <a:r>
              <a:rPr lang="en-US" dirty="0" err="1" smtClean="0"/>
              <a:t>Baye’s</a:t>
            </a:r>
            <a:r>
              <a:rPr lang="en-US" dirty="0" smtClean="0"/>
              <a:t> Theorem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Hebb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possibility of learning consists of strengthening a synapse according to how many electrical impulses it must transmit. This principle was postulated by D. </a:t>
            </a:r>
            <a:r>
              <a:rPr lang="en-US" dirty="0" err="1"/>
              <a:t>Hebb</a:t>
            </a:r>
            <a:r>
              <a:rPr lang="en-US" dirty="0"/>
              <a:t> in 1949 and is known as the </a:t>
            </a:r>
            <a:r>
              <a:rPr lang="en-US" b="1" i="1" dirty="0" err="1"/>
              <a:t>Hebb</a:t>
            </a:r>
            <a:r>
              <a:rPr lang="en-US" b="1" i="1" dirty="0"/>
              <a:t> rule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5" y="3086019"/>
            <a:ext cx="7699434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0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Hopfield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Recurrent connections between two neurons in a Hopfield network </a:t>
            </a:r>
            <a:r>
              <a:rPr lang="en-US" dirty="0" smtClean="0"/>
              <a:t>(every neuron is connected to every neuron)</a:t>
            </a:r>
          </a:p>
          <a:p>
            <a:r>
              <a:rPr lang="en-US" b="1" dirty="0"/>
              <a:t>N</a:t>
            </a:r>
            <a:r>
              <a:rPr lang="en-US" dirty="0"/>
              <a:t> binary coded patterns, saved in the vectors </a:t>
            </a:r>
            <a:r>
              <a:rPr lang="en-US" b="1" dirty="0"/>
              <a:t>q</a:t>
            </a:r>
            <a:r>
              <a:rPr lang="en-US" baseline="30000" dirty="0"/>
              <a:t>1</a:t>
            </a:r>
            <a:r>
              <a:rPr lang="en-US" dirty="0"/>
              <a:t>, . . . , </a:t>
            </a:r>
            <a:r>
              <a:rPr lang="en-US" b="1" dirty="0" err="1"/>
              <a:t>q</a:t>
            </a:r>
            <a:r>
              <a:rPr lang="en-US" baseline="30000" dirty="0" err="1"/>
              <a:t>N</a:t>
            </a:r>
            <a:r>
              <a:rPr lang="en-US" dirty="0"/>
              <a:t> , are supposed to be learned.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component </a:t>
            </a:r>
            <a:r>
              <a:rPr lang="en-US" dirty="0" smtClean="0"/>
              <a:t>    ∈ </a:t>
            </a:r>
            <a:r>
              <a:rPr lang="en-US" dirty="0"/>
              <a:t>{−1, 1} of such a vector </a:t>
            </a:r>
            <a:r>
              <a:rPr lang="en-US" b="1" dirty="0" err="1"/>
              <a:t>q</a:t>
            </a:r>
            <a:r>
              <a:rPr lang="en-US" baseline="30000" dirty="0" err="1"/>
              <a:t>j</a:t>
            </a:r>
            <a:r>
              <a:rPr lang="en-US" dirty="0"/>
              <a:t> represents a pixel of a pattern.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vectors consisting of n pixels, a neural network with n neurons is used, one for each pixel position.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neurons are fully connected with the restriction that the weight matrix is symmetric and all diagonal elements </a:t>
            </a:r>
            <a:r>
              <a:rPr lang="en-US" dirty="0" err="1"/>
              <a:t>w</a:t>
            </a:r>
            <a:r>
              <a:rPr lang="en-US" baseline="-25000" dirty="0" err="1"/>
              <a:t>ii</a:t>
            </a:r>
            <a:r>
              <a:rPr lang="en-US" dirty="0"/>
              <a:t> are zero. That is, there is no connection between a neuron and itself.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14" y="4670627"/>
            <a:ext cx="3356886" cy="1710112"/>
          </a:xfrm>
          <a:prstGeom prst="rect">
            <a:avLst/>
          </a:prstGeom>
        </p:spPr>
      </p:pic>
      <p:pic>
        <p:nvPicPr>
          <p:cNvPr id="8" name="Picture 7" descr="q_i^j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25" y="2895576"/>
            <a:ext cx="294763" cy="4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6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Hopfield Networks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patterns can be learned by simply calculating all weights with the formula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formula points out an interesting relationship to the </a:t>
            </a:r>
            <a:r>
              <a:rPr lang="en-US" dirty="0" err="1"/>
              <a:t>Hebb</a:t>
            </a:r>
            <a:r>
              <a:rPr lang="en-US" dirty="0"/>
              <a:t> rule. Each pattern in which the pixels </a:t>
            </a:r>
            <a:r>
              <a:rPr lang="en-US" dirty="0" err="1"/>
              <a:t>i</a:t>
            </a:r>
            <a:r>
              <a:rPr lang="en-US" dirty="0"/>
              <a:t> and j have the same value makes a positive contribution to the weight </a:t>
            </a:r>
            <a:r>
              <a:rPr lang="en-US" dirty="0" err="1"/>
              <a:t>w</a:t>
            </a:r>
            <a:r>
              <a:rPr lang="en-US" baseline="-25000" dirty="0" err="1"/>
              <a:t>ij</a:t>
            </a:r>
            <a:r>
              <a:rPr lang="en-US" dirty="0"/>
              <a:t> . Each other pattern makes a negative contribution. Since each pixel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8" y="2324610"/>
            <a:ext cx="2331019" cy="12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Rule in Hopfield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new patter </a:t>
            </a:r>
            <a:r>
              <a:rPr lang="en-US" b="1" dirty="0" smtClean="0"/>
              <a:t>x </a:t>
            </a:r>
            <a:r>
              <a:rPr lang="en-US" dirty="0" smtClean="0"/>
              <a:t>= 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... 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is given, 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HOPFIELDASSOCIATOR(</a:t>
            </a:r>
            <a:r>
              <a:rPr lang="en-US" b="1" dirty="0"/>
              <a:t>q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Initialize </a:t>
            </a:r>
            <a:r>
              <a:rPr lang="en-US" dirty="0"/>
              <a:t>all neurons: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q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Repeat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Random(1, n) </a:t>
            </a:r>
          </a:p>
          <a:p>
            <a:pPr marL="0" indent="0">
              <a:buNone/>
            </a:pPr>
            <a:r>
              <a:rPr lang="en-US" dirty="0" smtClean="0"/>
              <a:t>    Update </a:t>
            </a:r>
            <a:r>
              <a:rPr lang="en-US" dirty="0"/>
              <a:t>neuron </a:t>
            </a:r>
            <a:r>
              <a:rPr lang="en-US" dirty="0" err="1"/>
              <a:t>i</a:t>
            </a:r>
            <a:r>
              <a:rPr lang="en-US" dirty="0"/>
              <a:t> according to </a:t>
            </a:r>
            <a:r>
              <a:rPr lang="en-US" dirty="0" smtClean="0"/>
              <a:t>rule above </a:t>
            </a:r>
          </a:p>
          <a:p>
            <a:pPr marL="0" indent="0">
              <a:buNone/>
            </a:pPr>
            <a:r>
              <a:rPr lang="en-US" b="1" dirty="0" smtClean="0"/>
              <a:t>Until </a:t>
            </a:r>
            <a:r>
              <a:rPr lang="en-US" b="1" dirty="0"/>
              <a:t>x</a:t>
            </a:r>
            <a:r>
              <a:rPr lang="en-US" dirty="0"/>
              <a:t> converges</a:t>
            </a:r>
            <a:br>
              <a:rPr lang="en-US" dirty="0"/>
            </a:br>
            <a:r>
              <a:rPr lang="en-US" b="1" dirty="0"/>
              <a:t>Return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78" y="2114965"/>
            <a:ext cx="4227580" cy="1230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6803" y="5534018"/>
            <a:ext cx="517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W is symmetric, this process will converge!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45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06" y="1986824"/>
            <a:ext cx="7791467" cy="26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0" y="1970628"/>
            <a:ext cx="3777906" cy="2732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29" y="1117600"/>
            <a:ext cx="2413000" cy="4610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44766" y="1207184"/>
            <a:ext cx="194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Hopfield </a:t>
            </a:r>
            <a:r>
              <a:rPr lang="en-US" dirty="0" err="1" smtClean="0"/>
              <a:t>Notwork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89229" y="630244"/>
            <a:ext cx="236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Diagram/Graph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23" y="482654"/>
            <a:ext cx="6339822" cy="2429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525" y="3162173"/>
            <a:ext cx="3436257" cy="1201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3338" y="3508379"/>
            <a:ext cx="178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5738" y="4616466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the weight matrix W is symmetric: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	</a:t>
            </a:r>
            <a:r>
              <a:rPr lang="en-US" b="1" dirty="0" smtClean="0"/>
              <a:t>Process will converge 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	state that converge will minimize the energy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3473159"/>
      </p:ext>
    </p:extLst>
  </p:cSld>
  <p:clrMapOvr>
    <a:masterClrMapping/>
  </p:clrMapOvr>
</p:sld>
</file>

<file path=ppt/theme/theme1.xml><?xml version="1.0" encoding="utf-8"?>
<a:theme xmlns:a="http://schemas.openxmlformats.org/drawingml/2006/main" name="S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52866109-2C4B-694B-9562-CBD4A7EF4A52}" vid="{E2DAD485-B9D0-6C4D-937A-FCC8056896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SICE.thmx</Template>
  <TotalTime>13128</TotalTime>
  <Words>340</Words>
  <Application>Microsoft Macintosh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SICE</vt:lpstr>
      <vt:lpstr>Intro to AI  CB351/Q351 Fall 2019  Lecture 18, Hopfield Networks</vt:lpstr>
      <vt:lpstr>Announcements </vt:lpstr>
      <vt:lpstr>Hebb Rule</vt:lpstr>
      <vt:lpstr>Hopfield Networks</vt:lpstr>
      <vt:lpstr>Hopfield Networks II</vt:lpstr>
      <vt:lpstr>Update Rule in Hopfield Networks 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AI  CB351/Q351 Spring 2018  Lecture 18, Learning II</dc:title>
  <dc:creator>Saúl Blanco</dc:creator>
  <cp:lastModifiedBy>Saúl Blanco</cp:lastModifiedBy>
  <cp:revision>96</cp:revision>
  <dcterms:created xsi:type="dcterms:W3CDTF">2018-03-22T05:36:20Z</dcterms:created>
  <dcterms:modified xsi:type="dcterms:W3CDTF">2019-11-13T19:21:10Z</dcterms:modified>
</cp:coreProperties>
</file>