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175423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1pPr>
    <a:lvl2pPr marL="2087712" algn="l" defTabSz="4175423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2pPr>
    <a:lvl3pPr marL="4175423" algn="l" defTabSz="4175423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3pPr>
    <a:lvl4pPr marL="6263135" algn="l" defTabSz="4175423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4pPr>
    <a:lvl5pPr marL="8350846" algn="l" defTabSz="4175423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5pPr>
    <a:lvl6pPr marL="10438559" algn="l" defTabSz="4175423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6pPr>
    <a:lvl7pPr marL="12526270" algn="l" defTabSz="4175423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7pPr>
    <a:lvl8pPr marL="14613982" algn="l" defTabSz="4175423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8pPr>
    <a:lvl9pPr marL="16701693" algn="l" defTabSz="4175423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6776" userDrawn="1">
          <p15:clr>
            <a:srgbClr val="A4A3A4"/>
          </p15:clr>
        </p15:guide>
        <p15:guide id="2" orient="horz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00"/>
    <a:srgbClr val="F7EA4D"/>
    <a:srgbClr val="4FD5D6"/>
    <a:srgbClr val="400D12"/>
    <a:srgbClr val="CDFFFF"/>
    <a:srgbClr val="FFCDD2"/>
    <a:srgbClr val="BDBDBD"/>
    <a:srgbClr val="FD0000"/>
    <a:srgbClr val="F6EB4E"/>
    <a:srgbClr val="D4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0" autoAdjust="0"/>
    <p:restoredTop sz="94694"/>
  </p:normalViewPr>
  <p:slideViewPr>
    <p:cSldViewPr>
      <p:cViewPr varScale="1">
        <p:scale>
          <a:sx n="28" d="100"/>
          <a:sy n="28" d="100"/>
        </p:scale>
        <p:origin x="944" y="200"/>
      </p:cViewPr>
      <p:guideLst>
        <p:guide pos="26776"/>
        <p:guide orient="horz"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175423" rtl="0" eaLnBrk="1" latinLnBrk="0" hangingPunct="1">
      <a:defRPr sz="5479" kern="1200">
        <a:solidFill>
          <a:schemeClr val="tx1"/>
        </a:solidFill>
        <a:latin typeface="+mn-lt"/>
        <a:ea typeface="+mn-ea"/>
        <a:cs typeface="+mn-cs"/>
      </a:defRPr>
    </a:lvl1pPr>
    <a:lvl2pPr marL="2087712" algn="l" defTabSz="4175423" rtl="0" eaLnBrk="1" latinLnBrk="0" hangingPunct="1">
      <a:defRPr sz="5479" kern="1200">
        <a:solidFill>
          <a:schemeClr val="tx1"/>
        </a:solidFill>
        <a:latin typeface="+mn-lt"/>
        <a:ea typeface="+mn-ea"/>
        <a:cs typeface="+mn-cs"/>
      </a:defRPr>
    </a:lvl2pPr>
    <a:lvl3pPr marL="4175423" algn="l" defTabSz="4175423" rtl="0" eaLnBrk="1" latinLnBrk="0" hangingPunct="1">
      <a:defRPr sz="5479" kern="1200">
        <a:solidFill>
          <a:schemeClr val="tx1"/>
        </a:solidFill>
        <a:latin typeface="+mn-lt"/>
        <a:ea typeface="+mn-ea"/>
        <a:cs typeface="+mn-cs"/>
      </a:defRPr>
    </a:lvl3pPr>
    <a:lvl4pPr marL="6263135" algn="l" defTabSz="4175423" rtl="0" eaLnBrk="1" latinLnBrk="0" hangingPunct="1">
      <a:defRPr sz="5479" kern="1200">
        <a:solidFill>
          <a:schemeClr val="tx1"/>
        </a:solidFill>
        <a:latin typeface="+mn-lt"/>
        <a:ea typeface="+mn-ea"/>
        <a:cs typeface="+mn-cs"/>
      </a:defRPr>
    </a:lvl4pPr>
    <a:lvl5pPr marL="8350846" algn="l" defTabSz="4175423" rtl="0" eaLnBrk="1" latinLnBrk="0" hangingPunct="1">
      <a:defRPr sz="5479" kern="1200">
        <a:solidFill>
          <a:schemeClr val="tx1"/>
        </a:solidFill>
        <a:latin typeface="+mn-lt"/>
        <a:ea typeface="+mn-ea"/>
        <a:cs typeface="+mn-cs"/>
      </a:defRPr>
    </a:lvl5pPr>
    <a:lvl6pPr marL="10438559" algn="l" defTabSz="4175423" rtl="0" eaLnBrk="1" latinLnBrk="0" hangingPunct="1">
      <a:defRPr sz="5479" kern="1200">
        <a:solidFill>
          <a:schemeClr val="tx1"/>
        </a:solidFill>
        <a:latin typeface="+mn-lt"/>
        <a:ea typeface="+mn-ea"/>
        <a:cs typeface="+mn-cs"/>
      </a:defRPr>
    </a:lvl6pPr>
    <a:lvl7pPr marL="12526270" algn="l" defTabSz="4175423" rtl="0" eaLnBrk="1" latinLnBrk="0" hangingPunct="1">
      <a:defRPr sz="5479" kern="1200">
        <a:solidFill>
          <a:schemeClr val="tx1"/>
        </a:solidFill>
        <a:latin typeface="+mn-lt"/>
        <a:ea typeface="+mn-ea"/>
        <a:cs typeface="+mn-cs"/>
      </a:defRPr>
    </a:lvl7pPr>
    <a:lvl8pPr marL="14613982" algn="l" defTabSz="4175423" rtl="0" eaLnBrk="1" latinLnBrk="0" hangingPunct="1">
      <a:defRPr sz="5479" kern="1200">
        <a:solidFill>
          <a:schemeClr val="tx1"/>
        </a:solidFill>
        <a:latin typeface="+mn-lt"/>
        <a:ea typeface="+mn-ea"/>
        <a:cs typeface="+mn-cs"/>
      </a:defRPr>
    </a:lvl8pPr>
    <a:lvl9pPr marL="16701693" algn="l" defTabSz="4175423" rtl="0" eaLnBrk="1" latinLnBrk="0" hangingPunct="1">
      <a:defRPr sz="54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3" y="9404941"/>
            <a:ext cx="36383199" cy="64895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0565" y="17155955"/>
            <a:ext cx="29962634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1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36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5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73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92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110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12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1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2729" y="1212416"/>
            <a:ext cx="9630846" cy="25832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189" y="1212416"/>
            <a:ext cx="28179144" cy="25832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201" y="19454630"/>
            <a:ext cx="36383199" cy="6012993"/>
          </a:xfrm>
        </p:spPr>
        <p:txBody>
          <a:bodyPr anchor="t"/>
          <a:lstStyle>
            <a:lvl1pPr algn="l">
              <a:defRPr sz="1765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201" y="12831930"/>
            <a:ext cx="36383199" cy="6622701"/>
          </a:xfrm>
        </p:spPr>
        <p:txBody>
          <a:bodyPr anchor="b"/>
          <a:lstStyle>
            <a:lvl1pPr marL="0" indent="0">
              <a:buNone/>
              <a:defRPr sz="8830">
                <a:solidFill>
                  <a:schemeClr val="tx1">
                    <a:tint val="75000"/>
                  </a:schemeClr>
                </a:solidFill>
              </a:defRPr>
            </a:lvl1pPr>
            <a:lvl2pPr marL="2018434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2pPr>
            <a:lvl3pPr marL="4036867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3pPr>
            <a:lvl4pPr marL="6055300" indent="0">
              <a:buNone/>
              <a:defRPr sz="6181">
                <a:solidFill>
                  <a:schemeClr val="tx1">
                    <a:tint val="75000"/>
                  </a:schemeClr>
                </a:solidFill>
              </a:defRPr>
            </a:lvl4pPr>
            <a:lvl5pPr marL="8073734" indent="0">
              <a:buNone/>
              <a:defRPr sz="6181">
                <a:solidFill>
                  <a:schemeClr val="tx1">
                    <a:tint val="75000"/>
                  </a:schemeClr>
                </a:solidFill>
              </a:defRPr>
            </a:lvl5pPr>
            <a:lvl6pPr marL="10092167" indent="0">
              <a:buNone/>
              <a:defRPr sz="6181">
                <a:solidFill>
                  <a:schemeClr val="tx1">
                    <a:tint val="75000"/>
                  </a:schemeClr>
                </a:solidFill>
              </a:defRPr>
            </a:lvl6pPr>
            <a:lvl7pPr marL="12110601" indent="0">
              <a:buNone/>
              <a:defRPr sz="6181">
                <a:solidFill>
                  <a:schemeClr val="tx1">
                    <a:tint val="75000"/>
                  </a:schemeClr>
                </a:solidFill>
              </a:defRPr>
            </a:lvl7pPr>
            <a:lvl8pPr marL="14129035" indent="0">
              <a:buNone/>
              <a:defRPr sz="6181">
                <a:solidFill>
                  <a:schemeClr val="tx1">
                    <a:tint val="75000"/>
                  </a:schemeClr>
                </a:solidFill>
              </a:defRPr>
            </a:lvl8pPr>
            <a:lvl9pPr marL="16147467" indent="0">
              <a:buNone/>
              <a:defRPr sz="6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188" y="7064220"/>
            <a:ext cx="18904995" cy="19980241"/>
          </a:xfrm>
        </p:spPr>
        <p:txBody>
          <a:bodyPr/>
          <a:lstStyle>
            <a:lvl1pPr>
              <a:defRPr sz="12362"/>
            </a:lvl1pPr>
            <a:lvl2pPr>
              <a:defRPr sz="10595"/>
            </a:lvl2pPr>
            <a:lvl3pPr>
              <a:defRPr sz="8830"/>
            </a:lvl3pPr>
            <a:lvl4pPr>
              <a:defRPr sz="7946"/>
            </a:lvl4pPr>
            <a:lvl5pPr>
              <a:defRPr sz="7946"/>
            </a:lvl5pPr>
            <a:lvl6pPr>
              <a:defRPr sz="7946"/>
            </a:lvl6pPr>
            <a:lvl7pPr>
              <a:defRPr sz="7946"/>
            </a:lvl7pPr>
            <a:lvl8pPr>
              <a:defRPr sz="7946"/>
            </a:lvl8pPr>
            <a:lvl9pPr>
              <a:defRPr sz="79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58580" y="7064220"/>
            <a:ext cx="18904995" cy="19980241"/>
          </a:xfrm>
        </p:spPr>
        <p:txBody>
          <a:bodyPr/>
          <a:lstStyle>
            <a:lvl1pPr>
              <a:defRPr sz="12362"/>
            </a:lvl1pPr>
            <a:lvl2pPr>
              <a:defRPr sz="10595"/>
            </a:lvl2pPr>
            <a:lvl3pPr>
              <a:defRPr sz="8830"/>
            </a:lvl3pPr>
            <a:lvl4pPr>
              <a:defRPr sz="7946"/>
            </a:lvl4pPr>
            <a:lvl5pPr>
              <a:defRPr sz="7946"/>
            </a:lvl5pPr>
            <a:lvl6pPr>
              <a:defRPr sz="7946"/>
            </a:lvl6pPr>
            <a:lvl7pPr>
              <a:defRPr sz="7946"/>
            </a:lvl7pPr>
            <a:lvl8pPr>
              <a:defRPr sz="7946"/>
            </a:lvl8pPr>
            <a:lvl9pPr>
              <a:defRPr sz="79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189" y="6776884"/>
            <a:ext cx="18912428" cy="2824283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434" indent="0">
              <a:buNone/>
              <a:defRPr sz="8830" b="1"/>
            </a:lvl2pPr>
            <a:lvl3pPr marL="4036867" indent="0">
              <a:buNone/>
              <a:defRPr sz="7946" b="1"/>
            </a:lvl3pPr>
            <a:lvl4pPr marL="6055300" indent="0">
              <a:buNone/>
              <a:defRPr sz="7063" b="1"/>
            </a:lvl4pPr>
            <a:lvl5pPr marL="8073734" indent="0">
              <a:buNone/>
              <a:defRPr sz="7063" b="1"/>
            </a:lvl5pPr>
            <a:lvl6pPr marL="10092167" indent="0">
              <a:buNone/>
              <a:defRPr sz="7063" b="1"/>
            </a:lvl6pPr>
            <a:lvl7pPr marL="12110601" indent="0">
              <a:buNone/>
              <a:defRPr sz="7063" b="1"/>
            </a:lvl7pPr>
            <a:lvl8pPr marL="14129035" indent="0">
              <a:buNone/>
              <a:defRPr sz="7063" b="1"/>
            </a:lvl8pPr>
            <a:lvl9pPr marL="16147467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189" y="9601167"/>
            <a:ext cx="18912428" cy="17443290"/>
          </a:xfrm>
        </p:spPr>
        <p:txBody>
          <a:bodyPr/>
          <a:lstStyle>
            <a:lvl1pPr>
              <a:defRPr sz="10595"/>
            </a:lvl1pPr>
            <a:lvl2pPr>
              <a:defRPr sz="8830"/>
            </a:lvl2pPr>
            <a:lvl3pPr>
              <a:defRPr sz="7946"/>
            </a:lvl3pPr>
            <a:lvl4pPr>
              <a:defRPr sz="7063"/>
            </a:lvl4pPr>
            <a:lvl5pPr>
              <a:defRPr sz="7063"/>
            </a:lvl5pPr>
            <a:lvl6pPr>
              <a:defRPr sz="7063"/>
            </a:lvl6pPr>
            <a:lvl7pPr>
              <a:defRPr sz="7063"/>
            </a:lvl7pPr>
            <a:lvl8pPr>
              <a:defRPr sz="7063"/>
            </a:lvl8pPr>
            <a:lvl9pPr>
              <a:defRPr sz="70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3720" y="6776884"/>
            <a:ext cx="18919857" cy="2824283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434" indent="0">
              <a:buNone/>
              <a:defRPr sz="8830" b="1"/>
            </a:lvl2pPr>
            <a:lvl3pPr marL="4036867" indent="0">
              <a:buNone/>
              <a:defRPr sz="7946" b="1"/>
            </a:lvl3pPr>
            <a:lvl4pPr marL="6055300" indent="0">
              <a:buNone/>
              <a:defRPr sz="7063" b="1"/>
            </a:lvl4pPr>
            <a:lvl5pPr marL="8073734" indent="0">
              <a:buNone/>
              <a:defRPr sz="7063" b="1"/>
            </a:lvl5pPr>
            <a:lvl6pPr marL="10092167" indent="0">
              <a:buNone/>
              <a:defRPr sz="7063" b="1"/>
            </a:lvl6pPr>
            <a:lvl7pPr marL="12110601" indent="0">
              <a:buNone/>
              <a:defRPr sz="7063" b="1"/>
            </a:lvl7pPr>
            <a:lvl8pPr marL="14129035" indent="0">
              <a:buNone/>
              <a:defRPr sz="7063" b="1"/>
            </a:lvl8pPr>
            <a:lvl9pPr marL="16147467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3720" y="9601167"/>
            <a:ext cx="18919857" cy="17443290"/>
          </a:xfrm>
        </p:spPr>
        <p:txBody>
          <a:bodyPr/>
          <a:lstStyle>
            <a:lvl1pPr>
              <a:defRPr sz="10595"/>
            </a:lvl1pPr>
            <a:lvl2pPr>
              <a:defRPr sz="8830"/>
            </a:lvl2pPr>
            <a:lvl3pPr>
              <a:defRPr sz="7946"/>
            </a:lvl3pPr>
            <a:lvl4pPr>
              <a:defRPr sz="7063"/>
            </a:lvl4pPr>
            <a:lvl5pPr>
              <a:defRPr sz="7063"/>
            </a:lvl5pPr>
            <a:lvl6pPr>
              <a:defRPr sz="7063"/>
            </a:lvl6pPr>
            <a:lvl7pPr>
              <a:defRPr sz="7063"/>
            </a:lvl7pPr>
            <a:lvl8pPr>
              <a:defRPr sz="7063"/>
            </a:lvl8pPr>
            <a:lvl9pPr>
              <a:defRPr sz="70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191" y="1205403"/>
            <a:ext cx="14082142" cy="5129966"/>
          </a:xfrm>
        </p:spPr>
        <p:txBody>
          <a:bodyPr anchor="b"/>
          <a:lstStyle>
            <a:lvl1pPr algn="l">
              <a:defRPr sz="883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5082" y="1205405"/>
            <a:ext cx="23928493" cy="25839055"/>
          </a:xfrm>
        </p:spPr>
        <p:txBody>
          <a:bodyPr/>
          <a:lstStyle>
            <a:lvl1pPr>
              <a:defRPr sz="14127"/>
            </a:lvl1pPr>
            <a:lvl2pPr>
              <a:defRPr sz="12362"/>
            </a:lvl2pPr>
            <a:lvl3pPr>
              <a:defRPr sz="10595"/>
            </a:lvl3pPr>
            <a:lvl4pPr>
              <a:defRPr sz="8830"/>
            </a:lvl4pPr>
            <a:lvl5pPr>
              <a:defRPr sz="8830"/>
            </a:lvl5pPr>
            <a:lvl6pPr>
              <a:defRPr sz="8830"/>
            </a:lvl6pPr>
            <a:lvl7pPr>
              <a:defRPr sz="8830"/>
            </a:lvl7pPr>
            <a:lvl8pPr>
              <a:defRPr sz="8830"/>
            </a:lvl8pPr>
            <a:lvl9pPr>
              <a:defRPr sz="88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191" y="6335372"/>
            <a:ext cx="14082142" cy="20709088"/>
          </a:xfrm>
        </p:spPr>
        <p:txBody>
          <a:bodyPr/>
          <a:lstStyle>
            <a:lvl1pPr marL="0" indent="0">
              <a:buNone/>
              <a:defRPr sz="6181"/>
            </a:lvl1pPr>
            <a:lvl2pPr marL="2018434" indent="0">
              <a:buNone/>
              <a:defRPr sz="5298"/>
            </a:lvl2pPr>
            <a:lvl3pPr marL="4036867" indent="0">
              <a:buNone/>
              <a:defRPr sz="4414"/>
            </a:lvl3pPr>
            <a:lvl4pPr marL="6055300" indent="0">
              <a:buNone/>
              <a:defRPr sz="3973"/>
            </a:lvl4pPr>
            <a:lvl5pPr marL="8073734" indent="0">
              <a:buNone/>
              <a:defRPr sz="3973"/>
            </a:lvl5pPr>
            <a:lvl6pPr marL="10092167" indent="0">
              <a:buNone/>
              <a:defRPr sz="3973"/>
            </a:lvl6pPr>
            <a:lvl7pPr marL="12110601" indent="0">
              <a:buNone/>
              <a:defRPr sz="3973"/>
            </a:lvl7pPr>
            <a:lvl8pPr marL="14129035" indent="0">
              <a:buNone/>
              <a:defRPr sz="3973"/>
            </a:lvl8pPr>
            <a:lvl9pPr marL="16147467" indent="0">
              <a:buNone/>
              <a:defRPr sz="39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836" y="21192649"/>
            <a:ext cx="25682258" cy="2501912"/>
          </a:xfrm>
        </p:spPr>
        <p:txBody>
          <a:bodyPr anchor="b"/>
          <a:lstStyle>
            <a:lvl1pPr algn="l">
              <a:defRPr sz="883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9836" y="2705147"/>
            <a:ext cx="25682258" cy="18165128"/>
          </a:xfrm>
        </p:spPr>
        <p:txBody>
          <a:bodyPr/>
          <a:lstStyle>
            <a:lvl1pPr marL="0" indent="0">
              <a:buNone/>
              <a:defRPr sz="14127"/>
            </a:lvl1pPr>
            <a:lvl2pPr marL="2018434" indent="0">
              <a:buNone/>
              <a:defRPr sz="12362"/>
            </a:lvl2pPr>
            <a:lvl3pPr marL="4036867" indent="0">
              <a:buNone/>
              <a:defRPr sz="10595"/>
            </a:lvl3pPr>
            <a:lvl4pPr marL="6055300" indent="0">
              <a:buNone/>
              <a:defRPr sz="8830"/>
            </a:lvl4pPr>
            <a:lvl5pPr marL="8073734" indent="0">
              <a:buNone/>
              <a:defRPr sz="8830"/>
            </a:lvl5pPr>
            <a:lvl6pPr marL="10092167" indent="0">
              <a:buNone/>
              <a:defRPr sz="8830"/>
            </a:lvl6pPr>
            <a:lvl7pPr marL="12110601" indent="0">
              <a:buNone/>
              <a:defRPr sz="8830"/>
            </a:lvl7pPr>
            <a:lvl8pPr marL="14129035" indent="0">
              <a:buNone/>
              <a:defRPr sz="8830"/>
            </a:lvl8pPr>
            <a:lvl9pPr marL="16147467" indent="0">
              <a:buNone/>
              <a:defRPr sz="883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836" y="23694561"/>
            <a:ext cx="25682258" cy="3553131"/>
          </a:xfrm>
        </p:spPr>
        <p:txBody>
          <a:bodyPr/>
          <a:lstStyle>
            <a:lvl1pPr marL="0" indent="0">
              <a:buNone/>
              <a:defRPr sz="6181"/>
            </a:lvl1pPr>
            <a:lvl2pPr marL="2018434" indent="0">
              <a:buNone/>
              <a:defRPr sz="5298"/>
            </a:lvl2pPr>
            <a:lvl3pPr marL="4036867" indent="0">
              <a:buNone/>
              <a:defRPr sz="4414"/>
            </a:lvl3pPr>
            <a:lvl4pPr marL="6055300" indent="0">
              <a:buNone/>
              <a:defRPr sz="3973"/>
            </a:lvl4pPr>
            <a:lvl5pPr marL="8073734" indent="0">
              <a:buNone/>
              <a:defRPr sz="3973"/>
            </a:lvl5pPr>
            <a:lvl6pPr marL="10092167" indent="0">
              <a:buNone/>
              <a:defRPr sz="3973"/>
            </a:lvl6pPr>
            <a:lvl7pPr marL="12110601" indent="0">
              <a:buNone/>
              <a:defRPr sz="3973"/>
            </a:lvl7pPr>
            <a:lvl8pPr marL="14129035" indent="0">
              <a:buNone/>
              <a:defRPr sz="3973"/>
            </a:lvl8pPr>
            <a:lvl9pPr marL="16147467" indent="0">
              <a:buNone/>
              <a:defRPr sz="39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0189" y="1212413"/>
            <a:ext cx="38523387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189" y="7064220"/>
            <a:ext cx="38523387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0188" y="28060640"/>
            <a:ext cx="9987545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4620" y="28060640"/>
            <a:ext cx="13554525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0" y="28060640"/>
            <a:ext cx="9987545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36867" rtl="0" eaLnBrk="1" latinLnBrk="0" hangingPunct="1">
        <a:spcBef>
          <a:spcPct val="0"/>
        </a:spcBef>
        <a:buNone/>
        <a:defRPr sz="19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3825" indent="-1513825" algn="l" defTabSz="4036867" rtl="0" eaLnBrk="1" latinLnBrk="0" hangingPunct="1">
        <a:spcBef>
          <a:spcPct val="20000"/>
        </a:spcBef>
        <a:buFont typeface="Arial" pitchFamily="34" charset="0"/>
        <a:buChar char="•"/>
        <a:defRPr sz="14127" kern="1200">
          <a:solidFill>
            <a:schemeClr val="tx1"/>
          </a:solidFill>
          <a:latin typeface="+mn-lt"/>
          <a:ea typeface="+mn-ea"/>
          <a:cs typeface="+mn-cs"/>
        </a:defRPr>
      </a:lvl1pPr>
      <a:lvl2pPr marL="3279954" indent="-1261521" algn="l" defTabSz="4036867" rtl="0" eaLnBrk="1" latinLnBrk="0" hangingPunct="1">
        <a:spcBef>
          <a:spcPct val="20000"/>
        </a:spcBef>
        <a:buFont typeface="Arial" pitchFamily="34" charset="0"/>
        <a:buChar char="–"/>
        <a:defRPr sz="12362" kern="1200">
          <a:solidFill>
            <a:schemeClr val="tx1"/>
          </a:solidFill>
          <a:latin typeface="+mn-lt"/>
          <a:ea typeface="+mn-ea"/>
          <a:cs typeface="+mn-cs"/>
        </a:defRPr>
      </a:lvl2pPr>
      <a:lvl3pPr marL="5046083" indent="-1009217" algn="l" defTabSz="4036867" rtl="0" eaLnBrk="1" latinLnBrk="0" hangingPunct="1">
        <a:spcBef>
          <a:spcPct val="20000"/>
        </a:spcBef>
        <a:buFont typeface="Arial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3pPr>
      <a:lvl4pPr marL="7064517" indent="-1009217" algn="l" defTabSz="4036867" rtl="0" eaLnBrk="1" latinLnBrk="0" hangingPunct="1">
        <a:spcBef>
          <a:spcPct val="20000"/>
        </a:spcBef>
        <a:buFont typeface="Arial" pitchFamily="34" charset="0"/>
        <a:buChar char="–"/>
        <a:defRPr sz="8830" kern="1200">
          <a:solidFill>
            <a:schemeClr val="tx1"/>
          </a:solidFill>
          <a:latin typeface="+mn-lt"/>
          <a:ea typeface="+mn-ea"/>
          <a:cs typeface="+mn-cs"/>
        </a:defRPr>
      </a:lvl4pPr>
      <a:lvl5pPr marL="9082950" indent="-1009217" algn="l" defTabSz="4036867" rtl="0" eaLnBrk="1" latinLnBrk="0" hangingPunct="1">
        <a:spcBef>
          <a:spcPct val="20000"/>
        </a:spcBef>
        <a:buFont typeface="Arial" pitchFamily="34" charset="0"/>
        <a:buChar char="»"/>
        <a:defRPr sz="8830" kern="1200">
          <a:solidFill>
            <a:schemeClr val="tx1"/>
          </a:solidFill>
          <a:latin typeface="+mn-lt"/>
          <a:ea typeface="+mn-ea"/>
          <a:cs typeface="+mn-cs"/>
        </a:defRPr>
      </a:lvl5pPr>
      <a:lvl6pPr marL="11101384" indent="-1009217" algn="l" defTabSz="4036867" rtl="0" eaLnBrk="1" latinLnBrk="0" hangingPunct="1">
        <a:spcBef>
          <a:spcPct val="20000"/>
        </a:spcBef>
        <a:buFont typeface="Arial" pitchFamily="34" charset="0"/>
        <a:buChar char="•"/>
        <a:defRPr sz="8830" kern="1200">
          <a:solidFill>
            <a:schemeClr val="tx1"/>
          </a:solidFill>
          <a:latin typeface="+mn-lt"/>
          <a:ea typeface="+mn-ea"/>
          <a:cs typeface="+mn-cs"/>
        </a:defRPr>
      </a:lvl6pPr>
      <a:lvl7pPr marL="13119818" indent="-1009217" algn="l" defTabSz="4036867" rtl="0" eaLnBrk="1" latinLnBrk="0" hangingPunct="1">
        <a:spcBef>
          <a:spcPct val="20000"/>
        </a:spcBef>
        <a:buFont typeface="Arial" pitchFamily="34" charset="0"/>
        <a:buChar char="•"/>
        <a:defRPr sz="8830" kern="1200">
          <a:solidFill>
            <a:schemeClr val="tx1"/>
          </a:solidFill>
          <a:latin typeface="+mn-lt"/>
          <a:ea typeface="+mn-ea"/>
          <a:cs typeface="+mn-cs"/>
        </a:defRPr>
      </a:lvl7pPr>
      <a:lvl8pPr marL="15138250" indent="-1009217" algn="l" defTabSz="4036867" rtl="0" eaLnBrk="1" latinLnBrk="0" hangingPunct="1">
        <a:spcBef>
          <a:spcPct val="20000"/>
        </a:spcBef>
        <a:buFont typeface="Arial" pitchFamily="34" charset="0"/>
        <a:buChar char="•"/>
        <a:defRPr sz="8830" kern="1200">
          <a:solidFill>
            <a:schemeClr val="tx1"/>
          </a:solidFill>
          <a:latin typeface="+mn-lt"/>
          <a:ea typeface="+mn-ea"/>
          <a:cs typeface="+mn-cs"/>
        </a:defRPr>
      </a:lvl8pPr>
      <a:lvl9pPr marL="17156684" indent="-1009217" algn="l" defTabSz="4036867" rtl="0" eaLnBrk="1" latinLnBrk="0" hangingPunct="1">
        <a:spcBef>
          <a:spcPct val="20000"/>
        </a:spcBef>
        <a:buFont typeface="Arial" pitchFamily="34" charset="0"/>
        <a:buChar char="•"/>
        <a:defRPr sz="88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867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434" algn="l" defTabSz="4036867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867" algn="l" defTabSz="4036867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300" algn="l" defTabSz="4036867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734" algn="l" defTabSz="4036867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2167" algn="l" defTabSz="4036867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601" algn="l" defTabSz="4036867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9035" algn="l" defTabSz="4036867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7467" algn="l" defTabSz="4036867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9606219" y="21614606"/>
            <a:ext cx="12503419" cy="5779298"/>
            <a:chOff x="29282206" y="17976025"/>
            <a:chExt cx="9708374" cy="5408381"/>
          </a:xfrm>
        </p:grpSpPr>
        <p:sp>
          <p:nvSpPr>
            <p:cNvPr id="57" name="TextBox 56"/>
            <p:cNvSpPr txBox="1"/>
            <p:nvPr/>
          </p:nvSpPr>
          <p:spPr>
            <a:xfrm>
              <a:off x="29314431" y="19536413"/>
              <a:ext cx="9676149" cy="3847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tabLst>
                  <a:tab pos="488564" algn="l"/>
                </a:tabLst>
              </a:pPr>
              <a:r>
                <a:rPr lang="en-US" sz="2200" dirty="0">
                  <a:latin typeface="Verdana" charset="0"/>
                  <a:ea typeface="Verdana" charset="0"/>
                  <a:cs typeface="Verdana" charset="0"/>
                </a:rPr>
                <a:t>1 Hansen, B. (2015). Punishment and deterrence: Evidence from drunk driving. </a:t>
              </a:r>
              <a:r>
                <a:rPr lang="en-US" sz="2200" i="1" dirty="0">
                  <a:latin typeface="Verdana" charset="0"/>
                  <a:ea typeface="Verdana" charset="0"/>
                  <a:cs typeface="Verdana" charset="0"/>
                </a:rPr>
                <a:t>American Economic Review, 105</a:t>
              </a:r>
              <a:r>
                <a:rPr lang="en-US" sz="2200" dirty="0">
                  <a:latin typeface="Verdana" charset="0"/>
                  <a:ea typeface="Verdana" charset="0"/>
                  <a:cs typeface="Verdana" charset="0"/>
                </a:rPr>
                <a:t>(4), 1581–1617.</a:t>
              </a:r>
            </a:p>
            <a:p>
              <a:pPr>
                <a:lnSpc>
                  <a:spcPct val="120000"/>
                </a:lnSpc>
                <a:tabLst>
                  <a:tab pos="488564" algn="l"/>
                </a:tabLst>
              </a:pPr>
              <a:r>
                <a:rPr lang="en-US" sz="2200" dirty="0">
                  <a:latin typeface="Verdana" charset="0"/>
                  <a:ea typeface="Verdana" charset="0"/>
                  <a:cs typeface="Verdana" charset="0"/>
                </a:rPr>
                <a:t>2 </a:t>
              </a:r>
              <a:r>
                <a:rPr lang="en-US" sz="2200" dirty="0" err="1">
                  <a:latin typeface="Verdana" charset="0"/>
                  <a:ea typeface="Verdana" charset="0"/>
                  <a:cs typeface="Verdana" charset="0"/>
                </a:rPr>
                <a:t>Cattaneo</a:t>
              </a:r>
              <a:r>
                <a:rPr lang="en-US" sz="2200" dirty="0">
                  <a:latin typeface="Verdana" charset="0"/>
                  <a:ea typeface="Verdana" charset="0"/>
                  <a:cs typeface="Verdana" charset="0"/>
                </a:rPr>
                <a:t>, M. D., &amp; Vazquez-Bare, G. (2017). The choice of neighborhood in regression discontinuity designs. </a:t>
              </a:r>
              <a:r>
                <a:rPr lang="en-US" sz="2200" i="1" dirty="0">
                  <a:latin typeface="Verdana" charset="0"/>
                  <a:ea typeface="Verdana" charset="0"/>
                  <a:cs typeface="Verdana" charset="0"/>
                </a:rPr>
                <a:t>Observational Studies, 3</a:t>
              </a:r>
              <a:r>
                <a:rPr lang="en-US" sz="2200" dirty="0">
                  <a:latin typeface="Verdana" charset="0"/>
                  <a:ea typeface="Verdana" charset="0"/>
                  <a:cs typeface="Verdana" charset="0"/>
                </a:rPr>
                <a:t>(2), 134–146.</a:t>
              </a:r>
            </a:p>
            <a:p>
              <a:pPr>
                <a:lnSpc>
                  <a:spcPct val="120000"/>
                </a:lnSpc>
                <a:tabLst>
                  <a:tab pos="488564" algn="l"/>
                </a:tabLst>
              </a:pPr>
              <a:r>
                <a:rPr lang="en-US" sz="2200" dirty="0">
                  <a:latin typeface="Verdana" charset="0"/>
                  <a:ea typeface="Verdana" charset="0"/>
                  <a:cs typeface="Verdana" charset="0"/>
                </a:rPr>
                <a:t>3 </a:t>
              </a:r>
              <a:r>
                <a:rPr lang="en-US" sz="2200" dirty="0" err="1">
                  <a:latin typeface="Verdana" charset="0"/>
                  <a:ea typeface="Verdana" charset="0"/>
                  <a:cs typeface="Verdana" charset="0"/>
                </a:rPr>
                <a:t>Calonico</a:t>
              </a:r>
              <a:r>
                <a:rPr lang="en-US" sz="2200" dirty="0">
                  <a:latin typeface="Verdana" charset="0"/>
                  <a:ea typeface="Verdana" charset="0"/>
                  <a:cs typeface="Verdana" charset="0"/>
                </a:rPr>
                <a:t>, S., </a:t>
              </a:r>
              <a:r>
                <a:rPr lang="en-US" sz="2200" dirty="0" err="1">
                  <a:latin typeface="Verdana" charset="0"/>
                  <a:ea typeface="Verdana" charset="0"/>
                  <a:cs typeface="Verdana" charset="0"/>
                </a:rPr>
                <a:t>Cattaneo</a:t>
              </a:r>
              <a:r>
                <a:rPr lang="en-US" sz="2200" dirty="0">
                  <a:latin typeface="Verdana" charset="0"/>
                  <a:ea typeface="Verdana" charset="0"/>
                  <a:cs typeface="Verdana" charset="0"/>
                </a:rPr>
                <a:t>, M. D., &amp; Farrell, M. H. (2022). Coverage error optimal confidence intervals for local polynomial regression. </a:t>
              </a:r>
              <a:r>
                <a:rPr lang="en-US" sz="2200" i="1" dirty="0">
                  <a:latin typeface="Verdana" charset="0"/>
                  <a:ea typeface="Verdana" charset="0"/>
                  <a:cs typeface="Verdana" charset="0"/>
                </a:rPr>
                <a:t>Bernoulli, 28</a:t>
              </a:r>
              <a:r>
                <a:rPr lang="en-US" sz="2200" dirty="0">
                  <a:latin typeface="Verdana" charset="0"/>
                  <a:ea typeface="Verdana" charset="0"/>
                  <a:cs typeface="Verdana" charset="0"/>
                </a:rPr>
                <a:t>(4).</a:t>
              </a:r>
            </a:p>
            <a:p>
              <a:pPr>
                <a:lnSpc>
                  <a:spcPct val="120000"/>
                </a:lnSpc>
                <a:tabLst>
                  <a:tab pos="488564" algn="l"/>
                </a:tabLst>
              </a:pPr>
              <a:r>
                <a:rPr lang="en-US" sz="2200" dirty="0">
                  <a:latin typeface="Verdana" charset="0"/>
                  <a:ea typeface="Verdana" charset="0"/>
                  <a:cs typeface="Verdana" charset="0"/>
                </a:rPr>
                <a:t>4 Xu, K. L. (2017). Regression discontinuity with categorical outcomes. </a:t>
              </a:r>
              <a:r>
                <a:rPr lang="en-US" sz="2200" i="1" dirty="0">
                  <a:latin typeface="Verdana" charset="0"/>
                  <a:ea typeface="Verdana" charset="0"/>
                  <a:cs typeface="Verdana" charset="0"/>
                </a:rPr>
                <a:t>Journal of Econometrics, 201</a:t>
              </a:r>
              <a:r>
                <a:rPr lang="en-US" sz="2200" dirty="0">
                  <a:latin typeface="Verdana" charset="0"/>
                  <a:ea typeface="Verdana" charset="0"/>
                  <a:cs typeface="Verdana" charset="0"/>
                </a:rPr>
                <a:t>(1), 1–18.</a:t>
              </a:r>
            </a:p>
            <a:p>
              <a:pPr>
                <a:lnSpc>
                  <a:spcPct val="120000"/>
                </a:lnSpc>
                <a:tabLst>
                  <a:tab pos="488564" algn="l"/>
                </a:tabLst>
              </a:pPr>
              <a:r>
                <a:rPr lang="en-US" sz="2200" dirty="0">
                  <a:latin typeface="Verdana" charset="0"/>
                  <a:ea typeface="Verdana" charset="0"/>
                  <a:cs typeface="Verdana" charset="0"/>
                </a:rPr>
                <a:t>5 </a:t>
              </a:r>
              <a:r>
                <a:rPr lang="en-US" sz="2200" dirty="0" err="1">
                  <a:latin typeface="Verdana" charset="0"/>
                  <a:ea typeface="Verdana" charset="0"/>
                  <a:cs typeface="Verdana" charset="0"/>
                </a:rPr>
                <a:t>Barreca</a:t>
              </a:r>
              <a:r>
                <a:rPr lang="en-US" sz="2200" dirty="0">
                  <a:latin typeface="Verdana" charset="0"/>
                  <a:ea typeface="Verdana" charset="0"/>
                  <a:cs typeface="Verdana" charset="0"/>
                </a:rPr>
                <a:t>, A. I., Lindo, J. M., &amp; Waddell, G. R. (2016). Heaping-induced bias in regression-discontinuity designs. </a:t>
              </a:r>
              <a:r>
                <a:rPr lang="en-US" sz="2200" i="1" dirty="0">
                  <a:latin typeface="Verdana" charset="0"/>
                  <a:ea typeface="Verdana" charset="0"/>
                  <a:cs typeface="Verdana" charset="0"/>
                </a:rPr>
                <a:t>Economic Inquiry, 54</a:t>
              </a:r>
              <a:r>
                <a:rPr lang="en-US" sz="2200" dirty="0">
                  <a:latin typeface="Verdana" charset="0"/>
                  <a:ea typeface="Verdana" charset="0"/>
                  <a:cs typeface="Verdana" charset="0"/>
                </a:rPr>
                <a:t>(1), 268–293.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9282206" y="17976025"/>
              <a:ext cx="5537225" cy="1205001"/>
              <a:chOff x="29170442" y="16269455"/>
              <a:chExt cx="5537225" cy="120500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9170442" y="16269455"/>
                <a:ext cx="5537225" cy="1009822"/>
              </a:xfrm>
              <a:prstGeom prst="rect">
                <a:avLst/>
              </a:prstGeom>
              <a:noFill/>
              <a:ln cap="flat" cmpd="sng">
                <a:noFill/>
                <a:prstDash val="dash"/>
                <a:round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6412" b="1" spc="107" dirty="0">
                    <a:solidFill>
                      <a:srgbClr val="FC0100"/>
                    </a:solidFill>
                    <a:latin typeface="Tahoma" charset="0"/>
                    <a:ea typeface="Tahoma" charset="0"/>
                    <a:cs typeface="Tahoma" charset="0"/>
                  </a:rPr>
                  <a:t>REFERENCES</a:t>
                </a:r>
              </a:p>
            </p:txBody>
          </p:sp>
          <p:sp>
            <p:nvSpPr>
              <p:cNvPr id="54" name="Round Diagonal Corner Rectangle 53"/>
              <p:cNvSpPr/>
              <p:nvPr/>
            </p:nvSpPr>
            <p:spPr>
              <a:xfrm>
                <a:off x="29202667" y="17366456"/>
                <a:ext cx="3913346" cy="108000"/>
              </a:xfrm>
              <a:prstGeom prst="round2DiagRect">
                <a:avLst/>
              </a:prstGeom>
              <a:solidFill>
                <a:srgbClr val="F7E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83">
                  <a:solidFill>
                    <a:srgbClr val="F3F962"/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618144" y="7289006"/>
            <a:ext cx="11401466" cy="9613986"/>
            <a:chOff x="1607339" y="10546357"/>
            <a:chExt cx="10048205" cy="8996949"/>
          </a:xfrm>
        </p:grpSpPr>
        <p:sp>
          <p:nvSpPr>
            <p:cNvPr id="2" name="TextBox 1"/>
            <p:cNvSpPr txBox="1"/>
            <p:nvPr/>
          </p:nvSpPr>
          <p:spPr>
            <a:xfrm>
              <a:off x="1607339" y="12101191"/>
              <a:ext cx="10048205" cy="461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3800" dirty="0">
                  <a:latin typeface="Verdana" charset="0"/>
                  <a:ea typeface="Verdana" charset="0"/>
                  <a:cs typeface="Verdana" charset="0"/>
                </a:rPr>
                <a:t>In the state of Washington, drunk driving (or driving under the influence, DUI) is determined by blood alcohol content (BAC)</a:t>
              </a:r>
              <a:r>
                <a:rPr lang="en-US" sz="3800" baseline="30000" dirty="0">
                  <a:latin typeface="Verdana" charset="0"/>
                  <a:ea typeface="Verdana" charset="0"/>
                  <a:cs typeface="Verdana" charset="0"/>
                </a:rPr>
                <a:t>1</a:t>
              </a:r>
              <a:r>
                <a:rPr lang="en-US" sz="3800" dirty="0">
                  <a:latin typeface="Verdana" charset="0"/>
                  <a:ea typeface="Verdana" charset="0"/>
                  <a:cs typeface="Verdana" charset="0"/>
                </a:rPr>
                <a:t>. A driver with a BAC over 0.08 is considered a case of DUI and will receive criminal punishments. To replicate Hansen (2015), I investigate:</a:t>
              </a:r>
              <a:endParaRPr lang="en-US" sz="3800" dirty="0">
                <a:solidFill>
                  <a:srgbClr val="4E1786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632744" y="10546357"/>
              <a:ext cx="5830887" cy="1205001"/>
              <a:chOff x="29169608" y="16088070"/>
              <a:chExt cx="5830887" cy="1205001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29169608" y="16088070"/>
                <a:ext cx="5830887" cy="1009822"/>
              </a:xfrm>
              <a:prstGeom prst="rect">
                <a:avLst/>
              </a:prstGeom>
              <a:noFill/>
              <a:ln cap="flat" cmpd="sng">
                <a:noFill/>
                <a:prstDash val="dash"/>
                <a:round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6412" b="1" spc="107" dirty="0">
                    <a:solidFill>
                      <a:srgbClr val="FD0000"/>
                    </a:solidFill>
                    <a:latin typeface="Tahoma" charset="0"/>
                    <a:ea typeface="Tahoma" charset="0"/>
                    <a:cs typeface="Tahoma" charset="0"/>
                  </a:rPr>
                  <a:t>QUESTION</a:t>
                </a:r>
              </a:p>
            </p:txBody>
          </p:sp>
          <p:sp>
            <p:nvSpPr>
              <p:cNvPr id="49" name="Round Diagonal Corner Rectangle 48"/>
              <p:cNvSpPr/>
              <p:nvPr/>
            </p:nvSpPr>
            <p:spPr>
              <a:xfrm>
                <a:off x="29190695" y="17185071"/>
                <a:ext cx="4441794" cy="108000"/>
              </a:xfrm>
              <a:prstGeom prst="round2DiagRect">
                <a:avLst/>
              </a:prstGeom>
              <a:solidFill>
                <a:srgbClr val="F7E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83">
                  <a:solidFill>
                    <a:srgbClr val="F3F962"/>
                  </a:solidFill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653831" y="16892893"/>
              <a:ext cx="10001713" cy="265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5000" b="1" dirty="0">
                  <a:solidFill>
                    <a:srgbClr val="400D12"/>
                  </a:solidFill>
                  <a:latin typeface="Tahoma" charset="0"/>
                  <a:ea typeface="Tahoma" charset="0"/>
                  <a:cs typeface="Tahoma" charset="0"/>
                </a:rPr>
                <a:t>Does receiving punishments at the 0.08 BAC threshold decrease recidivism of drunk driving?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12055" y="17423606"/>
            <a:ext cx="11774887" cy="11048409"/>
            <a:chOff x="1550019" y="18084025"/>
            <a:chExt cx="11335442" cy="10339305"/>
          </a:xfrm>
        </p:grpSpPr>
        <p:sp>
          <p:nvSpPr>
            <p:cNvPr id="59" name="TextBox 58"/>
            <p:cNvSpPr txBox="1"/>
            <p:nvPr/>
          </p:nvSpPr>
          <p:spPr>
            <a:xfrm>
              <a:off x="1550019" y="19627647"/>
              <a:ext cx="11335442" cy="879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30922" indent="-730922">
                <a:lnSpc>
                  <a:spcPct val="120000"/>
                </a:lnSpc>
                <a:buFont typeface="Wingdings" charset="2"/>
                <a:buChar char="Ø"/>
                <a:tabLst>
                  <a:tab pos="488564" algn="l"/>
                </a:tabLst>
              </a:pPr>
              <a:r>
                <a:rPr lang="en-US" sz="3800" b="1" dirty="0">
                  <a:latin typeface="Verdana" charset="0"/>
                  <a:ea typeface="Verdana" charset="0"/>
                  <a:cs typeface="Verdana" charset="0"/>
                </a:rPr>
                <a:t>Data: </a:t>
              </a:r>
              <a:r>
                <a:rPr lang="en-US" sz="3800" dirty="0">
                  <a:latin typeface="Verdana" charset="0"/>
                  <a:ea typeface="Verdana" charset="0"/>
                  <a:cs typeface="Verdana" charset="0"/>
                </a:rPr>
                <a:t>Data provided by the instructor</a:t>
              </a:r>
              <a:endParaRPr lang="en-US" sz="3800" b="1" dirty="0">
                <a:latin typeface="Verdana" charset="0"/>
                <a:ea typeface="Verdana" charset="0"/>
                <a:cs typeface="Verdana" charset="0"/>
              </a:endParaRPr>
            </a:p>
            <a:p>
              <a:pPr marL="730922" indent="-730922">
                <a:lnSpc>
                  <a:spcPct val="120000"/>
                </a:lnSpc>
                <a:buFont typeface="Wingdings" charset="2"/>
                <a:buChar char="Ø"/>
                <a:tabLst>
                  <a:tab pos="488564" algn="l"/>
                </a:tabLst>
              </a:pPr>
              <a:r>
                <a:rPr lang="en-US" sz="3800" b="1" dirty="0">
                  <a:latin typeface="Verdana" charset="0"/>
                  <a:ea typeface="Verdana" charset="0"/>
                  <a:cs typeface="Verdana" charset="0"/>
                </a:rPr>
                <a:t>Main design:</a:t>
              </a:r>
              <a:r>
                <a:rPr lang="en-US" sz="3800" dirty="0">
                  <a:latin typeface="Verdana" charset="0"/>
                  <a:ea typeface="Verdana" charset="0"/>
                  <a:cs typeface="Verdana" charset="0"/>
                </a:rPr>
                <a:t> Regression discontinuity design (RDD)</a:t>
              </a:r>
            </a:p>
            <a:p>
              <a:pPr marL="730922" indent="-730922">
                <a:lnSpc>
                  <a:spcPct val="120000"/>
                </a:lnSpc>
                <a:buFont typeface="Wingdings" charset="2"/>
                <a:buChar char="Ø"/>
                <a:tabLst>
                  <a:tab pos="488564" algn="l"/>
                </a:tabLst>
              </a:pPr>
              <a:r>
                <a:rPr lang="en-US" sz="3800" b="1" dirty="0">
                  <a:latin typeface="Verdana" charset="0"/>
                  <a:ea typeface="Verdana" charset="0"/>
                  <a:cs typeface="Verdana" charset="0"/>
                </a:rPr>
                <a:t>Bandwidths:</a:t>
              </a:r>
              <a:r>
                <a:rPr lang="en-US" sz="3800" dirty="0">
                  <a:latin typeface="Verdana" charset="0"/>
                  <a:ea typeface="Verdana" charset="0"/>
                  <a:cs typeface="Verdana" charset="0"/>
                </a:rPr>
                <a:t> 0.05 (from 0.03 to 0.13)</a:t>
              </a:r>
            </a:p>
            <a:p>
              <a:pPr marL="1450800" indent="-730922">
                <a:lnSpc>
                  <a:spcPct val="120000"/>
                </a:lnSpc>
                <a:buFont typeface="Wingdings" pitchFamily="2" charset="2"/>
                <a:buChar char="§"/>
                <a:tabLst>
                  <a:tab pos="488564" algn="l"/>
                </a:tabLst>
              </a:pPr>
              <a:r>
                <a:rPr lang="en-US" sz="3000" dirty="0">
                  <a:latin typeface="Verdana" charset="0"/>
                  <a:ea typeface="Verdana" charset="0"/>
                  <a:cs typeface="Verdana" charset="0"/>
                </a:rPr>
                <a:t>Sensitivity analysis: 0.025 (from 0.055 to 0.105)</a:t>
              </a:r>
            </a:p>
            <a:p>
              <a:pPr marL="730922" indent="-730922">
                <a:lnSpc>
                  <a:spcPct val="120000"/>
                </a:lnSpc>
                <a:buFont typeface="Wingdings" charset="2"/>
                <a:buChar char="Ø"/>
                <a:tabLst>
                  <a:tab pos="488564" algn="l"/>
                </a:tabLst>
              </a:pPr>
              <a:r>
                <a:rPr lang="en-US" sz="3800" b="1" dirty="0">
                  <a:latin typeface="Verdana" charset="0"/>
                  <a:ea typeface="Verdana" charset="0"/>
                  <a:cs typeface="Verdana" charset="0"/>
                </a:rPr>
                <a:t>Models:</a:t>
              </a:r>
              <a:r>
                <a:rPr lang="en-US" sz="3800" dirty="0">
                  <a:latin typeface="Verdana" charset="0"/>
                  <a:ea typeface="Verdana" charset="0"/>
                  <a:cs typeface="Verdana" charset="0"/>
                </a:rPr>
                <a:t> Local linear regression</a:t>
              </a:r>
            </a:p>
            <a:p>
              <a:pPr marL="1450800" indent="-730922">
                <a:lnSpc>
                  <a:spcPct val="120000"/>
                </a:lnSpc>
                <a:buFont typeface="Wingdings" pitchFamily="2" charset="2"/>
                <a:buChar char="§"/>
                <a:tabLst>
                  <a:tab pos="488564" algn="l"/>
                </a:tabLst>
              </a:pPr>
              <a:r>
                <a:rPr lang="en-US" sz="3000" dirty="0">
                  <a:latin typeface="Verdana" charset="0"/>
                  <a:ea typeface="Verdana" charset="0"/>
                  <a:cs typeface="Verdana" charset="0"/>
                </a:rPr>
                <a:t>Sensitivity analysis: Local quadratic regression</a:t>
              </a:r>
            </a:p>
            <a:p>
              <a:pPr marL="730922" indent="-730922">
                <a:lnSpc>
                  <a:spcPct val="120000"/>
                </a:lnSpc>
                <a:buFont typeface="Wingdings" charset="2"/>
                <a:buChar char="Ø"/>
                <a:tabLst>
                  <a:tab pos="488564" algn="l"/>
                </a:tabLst>
              </a:pPr>
              <a:r>
                <a:rPr lang="en-US" sz="3800" b="1" dirty="0">
                  <a:latin typeface="Verdana" charset="0"/>
                  <a:ea typeface="Verdana" charset="0"/>
                  <a:cs typeface="Verdana" charset="0"/>
                </a:rPr>
                <a:t>Controls:</a:t>
              </a:r>
              <a:r>
                <a:rPr lang="en-US" sz="3800" dirty="0">
                  <a:latin typeface="Verdana" charset="0"/>
                  <a:ea typeface="Verdana" charset="0"/>
                  <a:cs typeface="Verdana" charset="0"/>
                </a:rPr>
                <a:t> Gender; Race; Age; BAC test being conducted at an accident</a:t>
              </a:r>
            </a:p>
            <a:p>
              <a:pPr marL="730922" indent="-730922">
                <a:lnSpc>
                  <a:spcPct val="120000"/>
                </a:lnSpc>
                <a:buFont typeface="Wingdings" charset="2"/>
                <a:buChar char="Ø"/>
                <a:tabLst>
                  <a:tab pos="488564" algn="l"/>
                </a:tabLst>
              </a:pPr>
              <a:r>
                <a:rPr lang="en-US" sz="3800" b="1" dirty="0">
                  <a:latin typeface="Verdana" charset="0"/>
                  <a:ea typeface="Verdana" charset="0"/>
                  <a:cs typeface="Verdana" charset="0"/>
                </a:rPr>
                <a:t>Kernel functions:</a:t>
              </a:r>
              <a:r>
                <a:rPr lang="en-US" sz="3800" dirty="0">
                  <a:latin typeface="Verdana" charset="0"/>
                  <a:ea typeface="Verdana" charset="0"/>
                  <a:cs typeface="Verdana" charset="0"/>
                </a:rPr>
                <a:t> Rectangular kernel</a:t>
              </a:r>
            </a:p>
            <a:p>
              <a:pPr marL="1450800" indent="-730922">
                <a:lnSpc>
                  <a:spcPct val="120000"/>
                </a:lnSpc>
                <a:buFont typeface="Wingdings" pitchFamily="2" charset="2"/>
                <a:buChar char="§"/>
                <a:tabLst>
                  <a:tab pos="488564" algn="l"/>
                </a:tabLst>
              </a:pPr>
              <a:r>
                <a:rPr lang="en-US" sz="3000" dirty="0">
                  <a:latin typeface="Verdana" charset="0"/>
                  <a:ea typeface="Verdana" charset="0"/>
                  <a:cs typeface="Verdana" charset="0"/>
                </a:rPr>
                <a:t>Sensitivity analysis: Rectangular + Triangular kernel</a:t>
              </a:r>
            </a:p>
            <a:p>
              <a:pPr marL="730922" indent="-730922">
                <a:lnSpc>
                  <a:spcPct val="120000"/>
                </a:lnSpc>
                <a:buFont typeface="Wingdings" charset="2"/>
                <a:buChar char="Ø"/>
                <a:tabLst>
                  <a:tab pos="488564" algn="l"/>
                </a:tabLst>
              </a:pPr>
              <a:r>
                <a:rPr lang="en-US" sz="3800" b="1" dirty="0">
                  <a:latin typeface="Verdana" charset="0"/>
                  <a:ea typeface="Verdana" charset="0"/>
                  <a:cs typeface="Verdana" charset="0"/>
                </a:rPr>
                <a:t>Robustness check:</a:t>
              </a:r>
              <a:r>
                <a:rPr lang="en-US" sz="3800" dirty="0">
                  <a:latin typeface="Verdana" charset="0"/>
                  <a:ea typeface="Verdana" charset="0"/>
                  <a:cs typeface="Verdana" charset="0"/>
                </a:rPr>
                <a:t> Donut hole regression discontinuity design (dropping window: 0.001)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748417" y="18084025"/>
              <a:ext cx="5830887" cy="1205001"/>
              <a:chOff x="29188488" y="16019873"/>
              <a:chExt cx="5830887" cy="120500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9188488" y="16019873"/>
                <a:ext cx="5830887" cy="1009822"/>
              </a:xfrm>
              <a:prstGeom prst="rect">
                <a:avLst/>
              </a:prstGeom>
              <a:noFill/>
              <a:ln cap="flat" cmpd="sng">
                <a:noFill/>
                <a:prstDash val="dash"/>
                <a:round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6412" b="1" spc="107" dirty="0">
                    <a:solidFill>
                      <a:srgbClr val="FC0100"/>
                    </a:solidFill>
                    <a:latin typeface="Tahoma" charset="0"/>
                    <a:ea typeface="Tahoma" charset="0"/>
                    <a:cs typeface="Tahoma" charset="0"/>
                  </a:rPr>
                  <a:t>METHODS</a:t>
                </a:r>
              </a:p>
            </p:txBody>
          </p:sp>
          <p:sp>
            <p:nvSpPr>
              <p:cNvPr id="63" name="Round Diagonal Corner Rectangle 62"/>
              <p:cNvSpPr/>
              <p:nvPr/>
            </p:nvSpPr>
            <p:spPr>
              <a:xfrm>
                <a:off x="29209575" y="17116874"/>
                <a:ext cx="4851905" cy="108000"/>
              </a:xfrm>
              <a:prstGeom prst="round2DiagRect">
                <a:avLst/>
              </a:prstGeom>
              <a:solidFill>
                <a:srgbClr val="F7E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83">
                  <a:solidFill>
                    <a:srgbClr val="F3F962"/>
                  </a:solidFill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29606219" y="7289006"/>
            <a:ext cx="11785489" cy="13741953"/>
            <a:chOff x="11894758" y="19484343"/>
            <a:chExt cx="9079590" cy="12859971"/>
          </a:xfrm>
        </p:grpSpPr>
        <p:sp>
          <p:nvSpPr>
            <p:cNvPr id="39" name="TextBox 38"/>
            <p:cNvSpPr txBox="1"/>
            <p:nvPr/>
          </p:nvSpPr>
          <p:spPr>
            <a:xfrm>
              <a:off x="11958578" y="21025912"/>
              <a:ext cx="9015770" cy="1131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30922" indent="-730922">
                <a:lnSpc>
                  <a:spcPct val="120000"/>
                </a:lnSpc>
                <a:buFont typeface="Wingdings" charset="2"/>
                <a:buChar char="Ø"/>
              </a:pPr>
              <a:r>
                <a:rPr lang="en-US" sz="3847" dirty="0">
                  <a:latin typeface="Verdana" charset="0"/>
                  <a:ea typeface="Verdana" charset="0"/>
                  <a:cs typeface="Verdana" charset="0"/>
                </a:rPr>
                <a:t>The original study has </a:t>
              </a:r>
              <a:r>
                <a:rPr lang="en-US" sz="3847" b="1" dirty="0">
                  <a:solidFill>
                    <a:srgbClr val="FC0100"/>
                  </a:solidFill>
                  <a:latin typeface="Verdana" charset="0"/>
                  <a:ea typeface="Verdana" charset="0"/>
                  <a:cs typeface="Verdana" charset="0"/>
                </a:rPr>
                <a:t>2 strengths</a:t>
              </a:r>
              <a:r>
                <a:rPr lang="en-US" sz="3847" dirty="0">
                  <a:latin typeface="Verdana" charset="0"/>
                  <a:ea typeface="Verdana" charset="0"/>
                  <a:cs typeface="Verdana" charset="0"/>
                </a:rPr>
                <a:t>:</a:t>
              </a:r>
            </a:p>
            <a:p>
              <a:pPr marL="1450800" indent="-730922">
                <a:lnSpc>
                  <a:spcPct val="120000"/>
                </a:lnSpc>
                <a:buFont typeface="Wingdings" charset="2"/>
                <a:buChar char="Ø"/>
              </a:pPr>
              <a:r>
                <a:rPr lang="en-US" sz="3847" dirty="0">
                  <a:latin typeface="Verdana" charset="0"/>
                  <a:ea typeface="Verdana" charset="0"/>
                  <a:cs typeface="Verdana" charset="0"/>
                </a:rPr>
                <a:t>The success of the replication shows the validity of the original findings</a:t>
              </a:r>
            </a:p>
            <a:p>
              <a:pPr marL="1450800" indent="-730922">
                <a:lnSpc>
                  <a:spcPct val="120000"/>
                </a:lnSpc>
                <a:buFont typeface="Wingdings" charset="2"/>
                <a:buChar char="Ø"/>
              </a:pPr>
              <a:r>
                <a:rPr lang="en-US" sz="3847" dirty="0">
                  <a:latin typeface="Verdana" charset="0"/>
                  <a:ea typeface="Verdana" charset="0"/>
                  <a:cs typeface="Verdana" charset="0"/>
                </a:rPr>
                <a:t>Additional analyses show the robustness or the heterogeneity of the effects</a:t>
              </a:r>
            </a:p>
            <a:p>
              <a:pPr marL="730922" indent="-730922">
                <a:lnSpc>
                  <a:spcPct val="120000"/>
                </a:lnSpc>
                <a:buFont typeface="Wingdings" charset="2"/>
                <a:buChar char="Ø"/>
              </a:pPr>
              <a:r>
                <a:rPr lang="en-US" sz="3847" dirty="0">
                  <a:latin typeface="Verdana" charset="0"/>
                  <a:ea typeface="Verdana" charset="0"/>
                  <a:cs typeface="Verdana" charset="0"/>
                </a:rPr>
                <a:t>It can make </a:t>
              </a:r>
              <a:r>
                <a:rPr lang="en-US" sz="3847" b="1" dirty="0">
                  <a:solidFill>
                    <a:srgbClr val="FC0100"/>
                  </a:solidFill>
                  <a:latin typeface="Verdana" charset="0"/>
                  <a:ea typeface="Verdana" charset="0"/>
                  <a:cs typeface="Verdana" charset="0"/>
                </a:rPr>
                <a:t>5 improvements</a:t>
              </a:r>
              <a:r>
                <a:rPr lang="en-US" sz="3847" dirty="0">
                  <a:latin typeface="Verdana" charset="0"/>
                  <a:ea typeface="Verdana" charset="0"/>
                  <a:cs typeface="Verdana" charset="0"/>
                </a:rPr>
                <a:t>:</a:t>
              </a:r>
            </a:p>
            <a:p>
              <a:pPr marL="1450800" indent="-730922">
                <a:lnSpc>
                  <a:spcPct val="120000"/>
                </a:lnSpc>
                <a:buFont typeface="Wingdings" charset="2"/>
                <a:buChar char="Ø"/>
              </a:pPr>
              <a:r>
                <a:rPr lang="en-US" sz="3847" dirty="0">
                  <a:latin typeface="Verdana" charset="0"/>
                  <a:ea typeface="Verdana" charset="0"/>
                  <a:cs typeface="Verdana" charset="0"/>
                </a:rPr>
                <a:t>Adopt data-based bandwidth selection</a:t>
              </a:r>
              <a:r>
                <a:rPr lang="en-US" sz="3847" baseline="30000" dirty="0">
                  <a:latin typeface="Verdana" charset="0"/>
                  <a:ea typeface="Verdana" charset="0"/>
                  <a:cs typeface="Verdana" charset="0"/>
                </a:rPr>
                <a:t>2,3</a:t>
              </a:r>
              <a:r>
                <a:rPr lang="en-US" sz="3847" dirty="0">
                  <a:latin typeface="Verdana" charset="0"/>
                  <a:ea typeface="Verdana" charset="0"/>
                  <a:cs typeface="Verdana" charset="0"/>
                </a:rPr>
                <a:t> to ensure objectivity and transparency</a:t>
              </a:r>
            </a:p>
            <a:p>
              <a:pPr marL="1450800" indent="-730922">
                <a:lnSpc>
                  <a:spcPct val="120000"/>
                </a:lnSpc>
                <a:buFont typeface="Wingdings" charset="2"/>
                <a:buChar char="Ø"/>
              </a:pPr>
              <a:r>
                <a:rPr lang="en-US" sz="3847" dirty="0">
                  <a:latin typeface="Verdana" charset="0"/>
                  <a:ea typeface="Verdana" charset="0"/>
                  <a:cs typeface="Verdana" charset="0"/>
                </a:rPr>
                <a:t>Use logistic regressions in the RDD design</a:t>
              </a:r>
              <a:r>
                <a:rPr lang="en-US" sz="3847" baseline="30000" dirty="0">
                  <a:latin typeface="Verdana" charset="0"/>
                  <a:ea typeface="Verdana" charset="0"/>
                  <a:cs typeface="Verdana" charset="0"/>
                </a:rPr>
                <a:t>4</a:t>
              </a:r>
            </a:p>
            <a:p>
              <a:pPr marL="1450800" indent="-730922">
                <a:lnSpc>
                  <a:spcPct val="120000"/>
                </a:lnSpc>
                <a:buFont typeface="Wingdings" charset="2"/>
                <a:buChar char="Ø"/>
              </a:pPr>
              <a:r>
                <a:rPr lang="en-US" sz="3847" dirty="0">
                  <a:latin typeface="Verdana" charset="0"/>
                  <a:ea typeface="Verdana" charset="0"/>
                  <a:cs typeface="Verdana" charset="0"/>
                </a:rPr>
                <a:t>Separate the analysis for heap points to avoid biased estimates due to non-random heaping (if any)</a:t>
              </a:r>
              <a:r>
                <a:rPr lang="en-US" sz="3847" baseline="30000" dirty="0">
                  <a:latin typeface="Verdana" charset="0"/>
                  <a:ea typeface="Verdana" charset="0"/>
                  <a:cs typeface="Verdana" charset="0"/>
                </a:rPr>
                <a:t>5</a:t>
              </a:r>
              <a:endParaRPr lang="en-US" sz="3847" dirty="0">
                <a:latin typeface="Verdana" charset="0"/>
                <a:ea typeface="Verdana" charset="0"/>
                <a:cs typeface="Verdana" charset="0"/>
              </a:endParaRPr>
            </a:p>
            <a:p>
              <a:pPr marL="1450800" indent="-730922">
                <a:lnSpc>
                  <a:spcPct val="120000"/>
                </a:lnSpc>
                <a:buFont typeface="Wingdings" charset="2"/>
                <a:buChar char="Ø"/>
              </a:pPr>
              <a:r>
                <a:rPr lang="en-US" sz="3847" dirty="0">
                  <a:latin typeface="Verdana" charset="0"/>
                  <a:ea typeface="Verdana" charset="0"/>
                  <a:cs typeface="Verdana" charset="0"/>
                </a:rPr>
                <a:t>Repeat the analyses using data from other regions to ensure external validity</a:t>
              </a:r>
            </a:p>
            <a:p>
              <a:pPr marL="1450800" indent="-730922">
                <a:lnSpc>
                  <a:spcPct val="120000"/>
                </a:lnSpc>
                <a:buFont typeface="Wingdings" charset="2"/>
                <a:buChar char="Ø"/>
              </a:pPr>
              <a:r>
                <a:rPr lang="en-US" sz="3847" dirty="0">
                  <a:latin typeface="Verdana" charset="0"/>
                  <a:ea typeface="Verdana" charset="0"/>
                  <a:cs typeface="Verdana" charset="0"/>
                </a:rPr>
                <a:t>Run field experiments to establish the validity </a:t>
              </a:r>
              <a:r>
                <a:rPr lang="en-US" sz="3847">
                  <a:latin typeface="Verdana" charset="0"/>
                  <a:ea typeface="Verdana" charset="0"/>
                  <a:cs typeface="Verdana" charset="0"/>
                </a:rPr>
                <a:t>of the causal </a:t>
              </a:r>
              <a:r>
                <a:rPr lang="en-US" sz="3847" dirty="0">
                  <a:latin typeface="Verdana" charset="0"/>
                  <a:ea typeface="Verdana" charset="0"/>
                  <a:cs typeface="Verdana" charset="0"/>
                </a:rPr>
                <a:t>relation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1894758" y="19484343"/>
              <a:ext cx="7883196" cy="1205000"/>
              <a:chOff x="1739425" y="18486008"/>
              <a:chExt cx="7883196" cy="120500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1739425" y="18486008"/>
                <a:ext cx="7883196" cy="1009821"/>
              </a:xfrm>
              <a:prstGeom prst="rect">
                <a:avLst/>
              </a:prstGeom>
              <a:noFill/>
              <a:ln cap="flat" cmpd="sng">
                <a:noFill/>
                <a:prstDash val="dash"/>
                <a:round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6412" b="1" spc="107" dirty="0">
                    <a:solidFill>
                      <a:srgbClr val="FC0100"/>
                    </a:solidFill>
                    <a:latin typeface="Tahoma" charset="0"/>
                    <a:ea typeface="Tahoma" charset="0"/>
                    <a:cs typeface="Tahoma" charset="0"/>
                  </a:rPr>
                  <a:t>CRITIQUE</a:t>
                </a:r>
              </a:p>
            </p:txBody>
          </p:sp>
          <p:sp>
            <p:nvSpPr>
              <p:cNvPr id="70" name="Round Diagonal Corner Rectangle 69"/>
              <p:cNvSpPr/>
              <p:nvPr/>
            </p:nvSpPr>
            <p:spPr>
              <a:xfrm>
                <a:off x="1803245" y="19583008"/>
                <a:ext cx="3882837" cy="108000"/>
              </a:xfrm>
              <a:prstGeom prst="round2DiagRect">
                <a:avLst/>
              </a:prstGeom>
              <a:solidFill>
                <a:srgbClr val="F7E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83">
                  <a:solidFill>
                    <a:srgbClr val="F3F962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4620081" y="7289006"/>
            <a:ext cx="6056935" cy="1287643"/>
            <a:chOff x="11080430" y="17603954"/>
            <a:chExt cx="5668194" cy="1205001"/>
          </a:xfrm>
        </p:grpSpPr>
        <p:sp>
          <p:nvSpPr>
            <p:cNvPr id="43" name="TextBox 42"/>
            <p:cNvSpPr txBox="1"/>
            <p:nvPr/>
          </p:nvSpPr>
          <p:spPr>
            <a:xfrm>
              <a:off x="11080430" y="17603954"/>
              <a:ext cx="5668194" cy="1009822"/>
            </a:xfrm>
            <a:prstGeom prst="rect">
              <a:avLst/>
            </a:prstGeom>
            <a:noFill/>
            <a:ln cap="flat" cmpd="sng">
              <a:noFill/>
              <a:prstDash val="dash"/>
              <a:round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zh-CN" sz="6412" b="1" spc="107" dirty="0">
                  <a:solidFill>
                    <a:srgbClr val="FC0100"/>
                  </a:solidFill>
                  <a:latin typeface="Tahoma" charset="0"/>
                  <a:ea typeface="Tahoma" charset="0"/>
                  <a:cs typeface="Tahoma" charset="0"/>
                </a:rPr>
                <a:t>RESULTS</a:t>
              </a:r>
            </a:p>
          </p:txBody>
        </p:sp>
        <p:sp>
          <p:nvSpPr>
            <p:cNvPr id="48" name="Round Diagonal Corner Rectangle 47"/>
            <p:cNvSpPr/>
            <p:nvPr/>
          </p:nvSpPr>
          <p:spPr>
            <a:xfrm>
              <a:off x="11100929" y="18700955"/>
              <a:ext cx="4716527" cy="108000"/>
            </a:xfrm>
            <a:prstGeom prst="round2DiagRect">
              <a:avLst/>
            </a:prstGeom>
            <a:solidFill>
              <a:srgbClr val="F7E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83">
                <a:solidFill>
                  <a:srgbClr val="F3F962"/>
                </a:solidFill>
              </a:endParaRPr>
            </a:p>
          </p:txBody>
        </p:sp>
      </p:grpSp>
      <p:pic>
        <p:nvPicPr>
          <p:cNvPr id="22" name="Picture 21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5C6F2E0F-15B7-F55E-FBE0-788FB22C0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881" y="28189356"/>
            <a:ext cx="4705758" cy="167642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39C4838-0F75-F21F-2CA8-FD6B770BBFED}"/>
              </a:ext>
            </a:extLst>
          </p:cNvPr>
          <p:cNvGrpSpPr/>
          <p:nvPr/>
        </p:nvGrpSpPr>
        <p:grpSpPr>
          <a:xfrm>
            <a:off x="0" y="1"/>
            <a:ext cx="42803763" cy="6213488"/>
            <a:chOff x="0" y="1"/>
            <a:chExt cx="42803763" cy="6213488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"/>
              <a:ext cx="42803763" cy="6213488"/>
              <a:chOff x="-372651" y="1529482"/>
              <a:chExt cx="40056564" cy="581469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-372651" y="1529482"/>
                <a:ext cx="40056564" cy="5814698"/>
              </a:xfrm>
              <a:prstGeom prst="rect">
                <a:avLst/>
              </a:prstGeom>
              <a:solidFill>
                <a:srgbClr val="FD0000"/>
              </a:solidFill>
              <a:ln>
                <a:solidFill>
                  <a:srgbClr val="FD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83">
                  <a:solidFill>
                    <a:srgbClr val="4E1786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18984" y="2289371"/>
                <a:ext cx="27757290" cy="267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976" b="1" spc="107" dirty="0">
                    <a:ln w="3175">
                      <a:noFill/>
                    </a:ln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Replication and Critique of </a:t>
                </a:r>
                <a:r>
                  <a:rPr lang="en-US" sz="8976" b="1" i="1" spc="107" dirty="0">
                    <a:ln w="3175">
                      <a:noFill/>
                    </a:ln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Punishment and Deterrence: Evidence from Drunk Driving</a:t>
                </a:r>
              </a:p>
            </p:txBody>
          </p:sp>
          <p:sp>
            <p:nvSpPr>
              <p:cNvPr id="11" name="Round Diagonal Corner Rectangle 10"/>
              <p:cNvSpPr/>
              <p:nvPr/>
            </p:nvSpPr>
            <p:spPr>
              <a:xfrm>
                <a:off x="918984" y="6567934"/>
                <a:ext cx="9000000" cy="180000"/>
              </a:xfrm>
              <a:prstGeom prst="round2DiagRect">
                <a:avLst/>
              </a:prstGeom>
              <a:solidFill>
                <a:srgbClr val="F7E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83">
                  <a:solidFill>
                    <a:srgbClr val="4FD5D6"/>
                  </a:solidFill>
                </a:endParaRPr>
              </a:p>
            </p:txBody>
          </p:sp>
        </p:grpSp>
        <p:pic>
          <p:nvPicPr>
            <p:cNvPr id="18" name="Picture 17" descr="A red and white sign&#10;&#10;Description automatically generated with medium confidence">
              <a:extLst>
                <a:ext uri="{FF2B5EF4-FFF2-40B4-BE49-F238E27FC236}">
                  <a16:creationId xmlns:a16="http://schemas.microsoft.com/office/drawing/2014/main" id="{1A1D9AA3-0FC6-CDB5-237E-2C7A4A9CB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4324" b="20446"/>
            <a:stretch/>
          </p:blipFill>
          <p:spPr>
            <a:xfrm>
              <a:off x="34781936" y="148043"/>
              <a:ext cx="7635081" cy="606544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F3EAB8-2F56-AF91-6E8A-5208F154DF4A}"/>
                </a:ext>
              </a:extLst>
            </p:cNvPr>
            <p:cNvSpPr txBox="1"/>
            <p:nvPr/>
          </p:nvSpPr>
          <p:spPr>
            <a:xfrm>
              <a:off x="1380220" y="3936206"/>
              <a:ext cx="22688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n w="3175">
                    <a:noFill/>
                  </a:ln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PB4A7 Quantitative Applications for </a:t>
              </a:r>
              <a:r>
                <a:rPr lang="en-US" sz="4800" dirty="0" err="1">
                  <a:ln w="3175">
                    <a:noFill/>
                  </a:ln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Behavioural</a:t>
              </a:r>
              <a:r>
                <a:rPr lang="en-US" sz="4800" dirty="0">
                  <a:ln w="3175">
                    <a:noFill/>
                  </a:ln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Science 2022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3AFB2B-1668-0163-53C1-53FA249A9783}"/>
              </a:ext>
            </a:extLst>
          </p:cNvPr>
          <p:cNvGrpSpPr/>
          <p:nvPr/>
        </p:nvGrpSpPr>
        <p:grpSpPr>
          <a:xfrm>
            <a:off x="14219737" y="9346406"/>
            <a:ext cx="14364287" cy="10402829"/>
            <a:chOff x="13991137" y="7180290"/>
            <a:chExt cx="14364287" cy="1040282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BBEC81C-EB24-1D93-9512-0D1A57B4C146}"/>
                </a:ext>
              </a:extLst>
            </p:cNvPr>
            <p:cNvGrpSpPr/>
            <p:nvPr/>
          </p:nvGrpSpPr>
          <p:grpSpPr>
            <a:xfrm>
              <a:off x="13991137" y="7180290"/>
              <a:ext cx="14364287" cy="10402829"/>
              <a:chOff x="13991137" y="7180290"/>
              <a:chExt cx="14364287" cy="104028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991137" y="7180290"/>
                <a:ext cx="14364287" cy="10402829"/>
                <a:chOff x="12364332" y="6870486"/>
                <a:chExt cx="13816753" cy="9526145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2364332" y="6870486"/>
                  <a:ext cx="13816753" cy="9526145"/>
                </a:xfrm>
                <a:prstGeom prst="rect">
                  <a:avLst/>
                </a:prstGeom>
                <a:solidFill>
                  <a:srgbClr val="FC01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783">
                    <a:solidFill>
                      <a:srgbClr val="4E1786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3179203" y="7522080"/>
                  <a:ext cx="12542886" cy="33757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50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Estimates based on local linear regression models show that receiving punishments at the 0.08 BAC threshold decreases recidivism by up to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6406202" y="10858544"/>
                  <a:ext cx="5609207" cy="3556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23000" b="1" dirty="0">
                      <a:solidFill>
                        <a:schemeClr val="bg1"/>
                      </a:solidFill>
                      <a:latin typeface="Tahoma" charset="0"/>
                      <a:ea typeface="Tahoma" charset="0"/>
                      <a:cs typeface="Tahoma" charset="0"/>
                    </a:rPr>
                    <a:t>2.4</a:t>
                  </a: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276A4FD-43DB-0074-1702-0201CE7CA7D6}"/>
                  </a:ext>
                </a:extLst>
              </p:cNvPr>
              <p:cNvSpPr txBox="1"/>
              <p:nvPr/>
            </p:nvSpPr>
            <p:spPr>
              <a:xfrm>
                <a:off x="23625472" y="13737961"/>
                <a:ext cx="2863984" cy="1140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percentage points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741F3A-D55C-FDD5-17DD-CAE93AC040EB}"/>
                </a:ext>
              </a:extLst>
            </p:cNvPr>
            <p:cNvSpPr txBox="1"/>
            <p:nvPr/>
          </p:nvSpPr>
          <p:spPr>
            <a:xfrm>
              <a:off x="14806210" y="15375923"/>
              <a:ext cx="13039939" cy="1420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3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Estimates based on local quadratic regression models show a decrease in recidivism by up to </a:t>
              </a:r>
              <a:r>
                <a:rPr lang="en-US" sz="3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1.6</a:t>
              </a:r>
              <a:r>
                <a:rPr lang="en-US" sz="3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percentage points.</a:t>
              </a:r>
            </a:p>
          </p:txBody>
        </p:sp>
      </p:grp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DFCAF39C-2B3F-3B48-2323-49DD7436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02280"/>
              </p:ext>
            </p:extLst>
          </p:nvPr>
        </p:nvGraphicFramePr>
        <p:xfrm>
          <a:off x="14337009" y="22192073"/>
          <a:ext cx="14001030" cy="50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0724">
                  <a:extLst>
                    <a:ext uri="{9D8B030D-6E8A-4147-A177-3AD203B41FA5}">
                      <a16:colId xmlns:a16="http://schemas.microsoft.com/office/drawing/2014/main" val="2466818098"/>
                    </a:ext>
                  </a:extLst>
                </a:gridCol>
                <a:gridCol w="216513">
                  <a:extLst>
                    <a:ext uri="{9D8B030D-6E8A-4147-A177-3AD203B41FA5}">
                      <a16:colId xmlns:a16="http://schemas.microsoft.com/office/drawing/2014/main" val="3346291521"/>
                    </a:ext>
                  </a:extLst>
                </a:gridCol>
                <a:gridCol w="2679320">
                  <a:extLst>
                    <a:ext uri="{9D8B030D-6E8A-4147-A177-3AD203B41FA5}">
                      <a16:colId xmlns:a16="http://schemas.microsoft.com/office/drawing/2014/main" val="1246606350"/>
                    </a:ext>
                  </a:extLst>
                </a:gridCol>
                <a:gridCol w="2679320">
                  <a:extLst>
                    <a:ext uri="{9D8B030D-6E8A-4147-A177-3AD203B41FA5}">
                      <a16:colId xmlns:a16="http://schemas.microsoft.com/office/drawing/2014/main" val="4281339224"/>
                    </a:ext>
                  </a:extLst>
                </a:gridCol>
                <a:gridCol w="216513">
                  <a:extLst>
                    <a:ext uri="{9D8B030D-6E8A-4147-A177-3AD203B41FA5}">
                      <a16:colId xmlns:a16="http://schemas.microsoft.com/office/drawing/2014/main" val="1965186398"/>
                    </a:ext>
                  </a:extLst>
                </a:gridCol>
                <a:gridCol w="2679320">
                  <a:extLst>
                    <a:ext uri="{9D8B030D-6E8A-4147-A177-3AD203B41FA5}">
                      <a16:colId xmlns:a16="http://schemas.microsoft.com/office/drawing/2014/main" val="984147831"/>
                    </a:ext>
                  </a:extLst>
                </a:gridCol>
                <a:gridCol w="2679320">
                  <a:extLst>
                    <a:ext uri="{9D8B030D-6E8A-4147-A177-3AD203B41FA5}">
                      <a16:colId xmlns:a16="http://schemas.microsoft.com/office/drawing/2014/main" val="3741327656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l" fontAlgn="ctr"/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CN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N" sz="35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CN" sz="3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Rectangular kernel</a:t>
                      </a:r>
                      <a:endParaRPr lang="en-GB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35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CN" sz="3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Triangular kernel</a:t>
                      </a:r>
                      <a:endParaRPr lang="en-GB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5459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Bandwidths</a:t>
                      </a:r>
                      <a:endParaRPr lang="en-GB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CN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Linear</a:t>
                      </a:r>
                      <a:endParaRPr lang="en-GB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Quadratic</a:t>
                      </a:r>
                      <a:endParaRPr lang="en-GB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CN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Linear</a:t>
                      </a:r>
                      <a:endParaRPr lang="en-GB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Quadratic</a:t>
                      </a:r>
                      <a:endParaRPr lang="en-GB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134807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r" fontAlgn="ctr"/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0.05</a:t>
                      </a:r>
                      <a:endParaRPr lang="en-CN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–0.024***</a:t>
                      </a:r>
                      <a:b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(0.004)</a:t>
                      </a:r>
                      <a:endParaRPr lang="en-CN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–0.014**</a:t>
                      </a:r>
                      <a:b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(0.006)</a:t>
                      </a:r>
                      <a:endParaRPr lang="en-CN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N" sz="3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–0.020***</a:t>
                      </a:r>
                      <a:b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(0.005)</a:t>
                      </a:r>
                      <a:endParaRPr lang="en-CN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–0.014**</a:t>
                      </a:r>
                      <a:b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(0.006)</a:t>
                      </a:r>
                      <a:endParaRPr lang="en-CN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521756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r" fontAlgn="ctr"/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0.025</a:t>
                      </a:r>
                      <a:endParaRPr lang="en-CN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N" sz="35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CN" sz="3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–0.021***</a:t>
                      </a:r>
                      <a:b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(0.006)</a:t>
                      </a:r>
                      <a:endParaRPr lang="en-CN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–0.014*</a:t>
                      </a:r>
                      <a:b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(0.008)</a:t>
                      </a:r>
                      <a:endParaRPr lang="en-CN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35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CN" sz="3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–0.018***</a:t>
                      </a:r>
                      <a:b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(0.006)</a:t>
                      </a:r>
                      <a:endParaRPr lang="en-CN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–0.016*</a:t>
                      </a:r>
                      <a:b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CN" sz="35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(0.009)</a:t>
                      </a:r>
                      <a:endParaRPr lang="en-CN" sz="35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509163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DDF4B5E6-7C04-A5AF-2C52-C7AF5327DF51}"/>
              </a:ext>
            </a:extLst>
          </p:cNvPr>
          <p:cNvGrpSpPr/>
          <p:nvPr/>
        </p:nvGrpSpPr>
        <p:grpSpPr>
          <a:xfrm>
            <a:off x="14204951" y="20569116"/>
            <a:ext cx="13996503" cy="7573991"/>
            <a:chOff x="14476666" y="9575006"/>
            <a:chExt cx="13996503" cy="7573991"/>
          </a:xfrm>
        </p:grpSpPr>
        <p:sp>
          <p:nvSpPr>
            <p:cNvPr id="58" name="TextBox 57"/>
            <p:cNvSpPr txBox="1"/>
            <p:nvPr/>
          </p:nvSpPr>
          <p:spPr>
            <a:xfrm>
              <a:off x="14571281" y="9575006"/>
              <a:ext cx="13901888" cy="12464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latin typeface="Verdana" charset="0"/>
                  <a:ea typeface="Verdana" charset="0"/>
                  <a:cs typeface="Verdana" charset="0"/>
                </a:rPr>
                <a:t>Table</a:t>
              </a:r>
              <a:r>
                <a:rPr lang="zh-CN" altLang="en-US" sz="3200" b="1" dirty="0">
                  <a:latin typeface="Verdana" charset="0"/>
                  <a:ea typeface="Verdana" charset="0"/>
                  <a:cs typeface="Verdana" charset="0"/>
                </a:rPr>
                <a:t> </a:t>
              </a:r>
              <a:r>
                <a:rPr lang="en-US" altLang="zh-CN" sz="3200" b="1" dirty="0">
                  <a:latin typeface="Verdana" charset="0"/>
                  <a:ea typeface="Verdana" charset="0"/>
                  <a:cs typeface="Verdana" charset="0"/>
                </a:rPr>
                <a:t>1</a:t>
              </a:r>
              <a:r>
                <a:rPr lang="zh-CN" altLang="en-US" sz="3200" b="1" dirty="0">
                  <a:latin typeface="Verdana" charset="0"/>
                  <a:ea typeface="Verdana" charset="0"/>
                  <a:cs typeface="Verdana" charset="0"/>
                </a:rPr>
                <a:t> </a:t>
              </a:r>
              <a:r>
                <a:rPr lang="en-US" altLang="zh-CN" sz="3200" dirty="0">
                  <a:latin typeface="Verdana" charset="0"/>
                  <a:ea typeface="Verdana" charset="0"/>
                  <a:cs typeface="Verdana" charset="0"/>
                </a:rPr>
                <a:t>Regression Discontinuity Estimates of the Effect of Receiving Punishments at the 0.08 BAC Threshold on Recidivism</a:t>
              </a:r>
              <a:endParaRPr lang="en-US" sz="320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A6DD95-90CF-D352-6A70-0FA76B8FAF23}"/>
                </a:ext>
              </a:extLst>
            </p:cNvPr>
            <p:cNvSpPr txBox="1"/>
            <p:nvPr/>
          </p:nvSpPr>
          <p:spPr>
            <a:xfrm>
              <a:off x="14476666" y="16509206"/>
              <a:ext cx="13901888" cy="6397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i="1" dirty="0">
                  <a:latin typeface="Verdana" charset="0"/>
                  <a:ea typeface="Verdana" charset="0"/>
                  <a:cs typeface="Verdana" charset="0"/>
                </a:rPr>
                <a:t>Note. </a:t>
              </a:r>
              <a:r>
                <a:rPr lang="en-US" altLang="zh-CN" sz="3200" b="1" dirty="0">
                  <a:latin typeface="Verdana" charset="0"/>
                  <a:ea typeface="Verdana" charset="0"/>
                  <a:cs typeface="Verdana" charset="0"/>
                </a:rPr>
                <a:t>*</a:t>
              </a:r>
              <a:r>
                <a:rPr lang="en-US" altLang="zh-CN" sz="3200" i="1" dirty="0">
                  <a:latin typeface="Verdana" charset="0"/>
                  <a:ea typeface="Verdana" charset="0"/>
                  <a:cs typeface="Verdana" charset="0"/>
                </a:rPr>
                <a:t>p</a:t>
              </a:r>
              <a:r>
                <a:rPr lang="en-US" altLang="zh-CN" sz="3200" dirty="0">
                  <a:latin typeface="Verdana" charset="0"/>
                  <a:ea typeface="Verdana" charset="0"/>
                  <a:cs typeface="Verdana" charset="0"/>
                </a:rPr>
                <a:t> &lt; 0.1, **</a:t>
              </a:r>
              <a:r>
                <a:rPr lang="en-US" altLang="zh-CN" sz="3200" i="1" dirty="0">
                  <a:latin typeface="Verdana" charset="0"/>
                  <a:ea typeface="Verdana" charset="0"/>
                  <a:cs typeface="Verdana" charset="0"/>
                </a:rPr>
                <a:t>p</a:t>
              </a:r>
              <a:r>
                <a:rPr lang="en-US" altLang="zh-CN" sz="3200" dirty="0">
                  <a:latin typeface="Verdana" charset="0"/>
                  <a:ea typeface="Verdana" charset="0"/>
                  <a:cs typeface="Verdana" charset="0"/>
                </a:rPr>
                <a:t> &lt; 0.05, ***</a:t>
              </a:r>
              <a:r>
                <a:rPr lang="en-US" altLang="zh-CN" sz="3200" i="1" dirty="0">
                  <a:latin typeface="Verdana" charset="0"/>
                  <a:ea typeface="Verdana" charset="0"/>
                  <a:cs typeface="Verdana" charset="0"/>
                </a:rPr>
                <a:t>p</a:t>
              </a:r>
              <a:r>
                <a:rPr lang="en-US" altLang="zh-CN" sz="3200" dirty="0">
                  <a:latin typeface="Verdana" charset="0"/>
                  <a:ea typeface="Verdana" charset="0"/>
                  <a:cs typeface="Verdana" charset="0"/>
                </a:rPr>
                <a:t> &lt; 0.01.</a:t>
              </a:r>
              <a:endParaRPr lang="en-US" sz="320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2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Tahoma</vt:lpstr>
      <vt:lpstr>Verdana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2020-11-01T05:57:10Z</cp:lastPrinted>
  <dcterms:created xsi:type="dcterms:W3CDTF">2012-08-24T00:53:15Z</dcterms:created>
  <dcterms:modified xsi:type="dcterms:W3CDTF">2023-01-20T13:06:02Z</dcterms:modified>
</cp:coreProperties>
</file>