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63" r:id="rId4"/>
    <p:sldId id="265" r:id="rId5"/>
    <p:sldId id="267" r:id="rId6"/>
    <p:sldId id="264" r:id="rId7"/>
    <p:sldId id="268" r:id="rId8"/>
    <p:sldId id="261" r:id="rId9"/>
    <p:sldId id="260" r:id="rId10"/>
    <p:sldId id="269" r:id="rId11"/>
    <p:sldId id="270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D3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773" autoAdjust="0"/>
  </p:normalViewPr>
  <p:slideViewPr>
    <p:cSldViewPr>
      <p:cViewPr varScale="1">
        <p:scale>
          <a:sx n="55" d="100"/>
          <a:sy n="55" d="100"/>
        </p:scale>
        <p:origin x="104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460C6-EDD1-4D6B-BC3C-96655EF27342}" type="datetimeFigureOut">
              <a:rPr lang="ko-KR" altLang="en-US" smtClean="0"/>
              <a:pPr/>
              <a:t>2021-05-06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8FA7D-3337-4C8A-B4DB-AA0C5F48CE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8FA7D-3337-4C8A-B4DB-AA0C5F48CE6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8FA7D-3337-4C8A-B4DB-AA0C5F48CE6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18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8FA7D-3337-4C8A-B4DB-AA0C5F48CE6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622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8FA7D-3337-4C8A-B4DB-AA0C5F48CE6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853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8FA7D-3337-4C8A-B4DB-AA0C5F48CE6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134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8FA7D-3337-4C8A-B4DB-AA0C5F48CE6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160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8FA7D-3337-4C8A-B4DB-AA0C5F48CE6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727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8FA7D-3337-4C8A-B4DB-AA0C5F48CE6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FB43-0F84-4599-8E36-604BBA9D9A97}" type="datetimeFigureOut">
              <a:rPr lang="ko-KR" altLang="en-US" smtClean="0"/>
              <a:pPr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30C5-AEF2-40A5-87CA-59F4FD39BB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FB43-0F84-4599-8E36-604BBA9D9A97}" type="datetimeFigureOut">
              <a:rPr lang="ko-KR" altLang="en-US" smtClean="0"/>
              <a:pPr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30C5-AEF2-40A5-87CA-59F4FD39BB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FB43-0F84-4599-8E36-604BBA9D9A97}" type="datetimeFigureOut">
              <a:rPr lang="ko-KR" altLang="en-US" smtClean="0"/>
              <a:pPr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30C5-AEF2-40A5-87CA-59F4FD39BB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FB43-0F84-4599-8E36-604BBA9D9A97}" type="datetimeFigureOut">
              <a:rPr lang="ko-KR" altLang="en-US" smtClean="0"/>
              <a:pPr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30C5-AEF2-40A5-87CA-59F4FD39BB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FB43-0F84-4599-8E36-604BBA9D9A97}" type="datetimeFigureOut">
              <a:rPr lang="ko-KR" altLang="en-US" smtClean="0"/>
              <a:pPr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30C5-AEF2-40A5-87CA-59F4FD39BB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FB43-0F84-4599-8E36-604BBA9D9A97}" type="datetimeFigureOut">
              <a:rPr lang="ko-KR" altLang="en-US" smtClean="0"/>
              <a:pPr/>
              <a:t>2021-05-06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30C5-AEF2-40A5-87CA-59F4FD39BB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FB43-0F84-4599-8E36-604BBA9D9A97}" type="datetimeFigureOut">
              <a:rPr lang="ko-KR" altLang="en-US" smtClean="0"/>
              <a:pPr/>
              <a:t>2021-05-06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30C5-AEF2-40A5-87CA-59F4FD39BB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FB43-0F84-4599-8E36-604BBA9D9A97}" type="datetimeFigureOut">
              <a:rPr lang="ko-KR" altLang="en-US" smtClean="0"/>
              <a:pPr/>
              <a:t>2021-05-06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30C5-AEF2-40A5-87CA-59F4FD39BB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FB43-0F84-4599-8E36-604BBA9D9A97}" type="datetimeFigureOut">
              <a:rPr lang="ko-KR" altLang="en-US" smtClean="0"/>
              <a:pPr/>
              <a:t>2021-05-06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30C5-AEF2-40A5-87CA-59F4FD39BB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FB43-0F84-4599-8E36-604BBA9D9A97}" type="datetimeFigureOut">
              <a:rPr lang="ko-KR" altLang="en-US" smtClean="0"/>
              <a:pPr/>
              <a:t>2021-05-06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30C5-AEF2-40A5-87CA-59F4FD39BB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FB43-0F84-4599-8E36-604BBA9D9A97}" type="datetimeFigureOut">
              <a:rPr lang="ko-KR" altLang="en-US" smtClean="0"/>
              <a:pPr/>
              <a:t>2021-05-06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B30C5-AEF2-40A5-87CA-59F4FD39BB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FFB43-0F84-4599-8E36-604BBA9D9A97}" type="datetimeFigureOut">
              <a:rPr lang="ko-KR" altLang="en-US" smtClean="0"/>
              <a:pPr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B30C5-AEF2-40A5-87CA-59F4FD39BB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015795"/>
            <a:ext cx="7772400" cy="1470025"/>
          </a:xfrm>
        </p:spPr>
        <p:txBody>
          <a:bodyPr/>
          <a:lstStyle/>
          <a:p>
            <a:r>
              <a:rPr lang="en-US" altLang="ko-KR" dirty="0">
                <a:latin typeface="배달의민족 한나는 열한살" pitchFamily="50" charset="-127"/>
                <a:ea typeface="배달의민족 한나는 열한살" pitchFamily="50" charset="-127"/>
              </a:rPr>
              <a:t>BOJ</a:t>
            </a:r>
            <a:r>
              <a:rPr lang="ko-KR" altLang="en-US" dirty="0">
                <a:latin typeface="배달의민족 한나는 열한살" pitchFamily="50" charset="-127"/>
                <a:ea typeface="배달의민족 한나는 열한살" pitchFamily="50" charset="-127"/>
              </a:rPr>
              <a:t> </a:t>
            </a:r>
            <a:r>
              <a:rPr lang="en-US" altLang="ko-KR" dirty="0">
                <a:latin typeface="배달의민족 한나는 열한살" pitchFamily="50" charset="-127"/>
                <a:ea typeface="배달의민족 한나는 열한살" pitchFamily="50" charset="-127"/>
              </a:rPr>
              <a:t>2573 </a:t>
            </a:r>
            <a:r>
              <a:rPr lang="ko-KR" altLang="en-US" dirty="0">
                <a:latin typeface="배달의민족 한나는 열한살" pitchFamily="50" charset="-127"/>
                <a:ea typeface="배달의민족 한나는 열한살" pitchFamily="50" charset="-127"/>
              </a:rPr>
              <a:t>풀이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771570"/>
            <a:ext cx="6400800" cy="1752600"/>
          </a:xfrm>
        </p:spPr>
        <p:txBody>
          <a:bodyPr/>
          <a:lstStyle/>
          <a:p>
            <a:r>
              <a:rPr lang="ko-KR" altLang="en-US" dirty="0">
                <a:latin typeface="배달의민족 한나는 열한살" pitchFamily="50" charset="-127"/>
                <a:ea typeface="배달의민족 한나는 열한살" pitchFamily="50" charset="-127"/>
              </a:rPr>
              <a:t>빙산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9512" y="188640"/>
            <a:ext cx="8712968" cy="6480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pic>
        <p:nvPicPr>
          <p:cNvPr id="1026" name="Picture 2" descr="환경, 얼음, 빙산, 녹는, 자연, 온난화, 물">
            <a:extLst>
              <a:ext uri="{FF2B5EF4-FFF2-40B4-BE49-F238E27FC236}">
                <a16:creationId xmlns:a16="http://schemas.microsoft.com/office/drawing/2014/main" id="{99285E21-F753-48C4-BFEC-2EE0D8DC8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648" y="3742568"/>
            <a:ext cx="2134704" cy="213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n-US" altLang="ko-KR" dirty="0">
                <a:latin typeface="배달의민족 한나는 열한살" pitchFamily="50" charset="-127"/>
                <a:ea typeface="배달의민족 한나는 열한살" pitchFamily="50" charset="-127"/>
              </a:rPr>
              <a:t>thaw()</a:t>
            </a:r>
            <a:endParaRPr lang="ko-KR" altLang="en-US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88640"/>
            <a:ext cx="8712968" cy="6480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1520" y="4725144"/>
            <a:ext cx="867645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map</a:t>
            </a:r>
            <a:r>
              <a:rPr lang="ko-KR" altLang="en-US" sz="2000" b="1" dirty="0"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을 직접 녹여가면서 하면 결과에 지장을 줌</a:t>
            </a:r>
            <a:endParaRPr lang="en-US" altLang="ko-KR" sz="2000" b="1" dirty="0">
              <a:latin typeface="배달의민족 도현" pitchFamily="50" charset="-127"/>
              <a:ea typeface="배달의민족 도현" pitchFamily="50" charset="-127"/>
              <a:sym typeface="Wingdings" pitchFamily="2" charset="2"/>
            </a:endParaRPr>
          </a:p>
          <a:p>
            <a:pPr algn="ctr"/>
            <a:endParaRPr lang="en-US" altLang="ko-KR" sz="2000" b="1" dirty="0">
              <a:latin typeface="배달의민족 도현" pitchFamily="50" charset="-127"/>
              <a:ea typeface="배달의민족 도현" pitchFamily="50" charset="-127"/>
              <a:sym typeface="Wingdings" pitchFamily="2" charset="2"/>
            </a:endParaRPr>
          </a:p>
          <a:p>
            <a:pPr algn="ctr"/>
            <a:r>
              <a:rPr lang="en-US" altLang="ko-KR" sz="2000" b="1" dirty="0"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map</a:t>
            </a:r>
            <a:r>
              <a:rPr lang="ko-KR" altLang="en-US" sz="2000" b="1" dirty="0"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을 </a:t>
            </a:r>
            <a:r>
              <a:rPr lang="en-US" altLang="ko-KR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newMap</a:t>
            </a:r>
            <a:r>
              <a:rPr lang="ko-KR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에 복사</a:t>
            </a:r>
            <a:r>
              <a:rPr lang="ko-KR" altLang="en-US" sz="2000" b="1" dirty="0"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해두고</a:t>
            </a:r>
            <a:r>
              <a:rPr lang="en-US" altLang="ko-KR" sz="2000" b="1" dirty="0"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, </a:t>
            </a:r>
            <a:r>
              <a:rPr lang="en-US" altLang="ko-KR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newMap</a:t>
            </a:r>
            <a:r>
              <a:rPr lang="ko-KR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을 녹임 </a:t>
            </a:r>
            <a:r>
              <a:rPr lang="en-US" altLang="ko-KR" sz="1400" b="1" dirty="0">
                <a:latin typeface="배달의민족 도현" pitchFamily="50" charset="-127"/>
                <a:ea typeface="배달의민족 도현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400" b="1" dirty="0">
                <a:latin typeface="배달의민족 도현" pitchFamily="50" charset="-127"/>
                <a:ea typeface="배달의민족 도현" pitchFamily="50" charset="-127"/>
                <a:sym typeface="Wingdings" panose="05000000000000000000" pitchFamily="2" charset="2"/>
              </a:rPr>
              <a:t>앞과 같은 방식으로 상하좌우 체크</a:t>
            </a:r>
            <a:endParaRPr lang="en-US" altLang="ko-KR" sz="1400" b="1" dirty="0">
              <a:latin typeface="배달의민족 도현" pitchFamily="50" charset="-127"/>
              <a:ea typeface="배달의민족 도현" pitchFamily="50" charset="-127"/>
              <a:sym typeface="Wingdings" pitchFamily="2" charset="2"/>
            </a:endParaRPr>
          </a:p>
          <a:p>
            <a:pPr algn="ctr"/>
            <a:endParaRPr lang="en-US" altLang="ko-KR" sz="2000" b="1" dirty="0">
              <a:latin typeface="배달의민족 도현" pitchFamily="50" charset="-127"/>
              <a:ea typeface="배달의민족 도현" pitchFamily="50" charset="-127"/>
              <a:sym typeface="Wingdings" pitchFamily="2" charset="2"/>
            </a:endParaRPr>
          </a:p>
          <a:p>
            <a:pPr algn="ctr"/>
            <a:r>
              <a:rPr lang="ko-KR" altLang="en-US" sz="2000" b="1" dirty="0"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끝나면 </a:t>
            </a:r>
            <a:r>
              <a:rPr lang="en-US" altLang="ko-KR" sz="2000" b="1" dirty="0" err="1"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newMap</a:t>
            </a:r>
            <a:r>
              <a:rPr lang="ko-KR" altLang="en-US" sz="2000" b="1" dirty="0"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을 </a:t>
            </a:r>
            <a:r>
              <a:rPr lang="en-US" altLang="ko-KR" sz="2000" b="1" dirty="0"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Map</a:t>
            </a:r>
            <a:r>
              <a:rPr lang="ko-KR" altLang="en-US" sz="2000" b="1" dirty="0"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에 복사</a:t>
            </a:r>
            <a:endParaRPr lang="en-US" altLang="ko-KR" sz="2000" b="1" dirty="0">
              <a:latin typeface="배달의민족 도현" pitchFamily="50" charset="-127"/>
              <a:ea typeface="배달의민족 도현" pitchFamily="50" charset="-127"/>
              <a:sym typeface="Wingdings" pitchFamily="2" charset="2"/>
            </a:endParaRPr>
          </a:p>
          <a:p>
            <a:pPr algn="ctr"/>
            <a:endParaRPr lang="en-US" altLang="ko-KR" sz="2000" b="1" dirty="0">
              <a:latin typeface="배달의민족 도현" pitchFamily="50" charset="-127"/>
              <a:ea typeface="배달의민족 도현" pitchFamily="50" charset="-127"/>
              <a:sym typeface="Wingdings" pitchFamily="2" charset="2"/>
            </a:endParaRPr>
          </a:p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C25C9E-7F6B-4009-A561-60B5F0C64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1124744"/>
            <a:ext cx="6381750" cy="3390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3C3B70-FB0D-4150-A2B2-6AD01FB13AEF}"/>
              </a:ext>
            </a:extLst>
          </p:cNvPr>
          <p:cNvSpPr txBox="1"/>
          <p:nvPr/>
        </p:nvSpPr>
        <p:spPr>
          <a:xfrm>
            <a:off x="5652120" y="6300028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* </a:t>
            </a:r>
            <a:r>
              <a:rPr lang="en-US" altLang="ko-KR" dirty="0" err="1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newMap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생성</a:t>
            </a:r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, Map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에 복사 부분 생략</a:t>
            </a:r>
          </a:p>
        </p:txBody>
      </p:sp>
    </p:spTree>
    <p:extLst>
      <p:ext uri="{BB962C8B-B14F-4D97-AF65-F5344CB8AC3E}">
        <p14:creationId xmlns:p14="http://schemas.microsoft.com/office/powerpoint/2010/main" val="3491838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altLang="ko-KR" dirty="0">
                <a:latin typeface="배달의민족 한나는 열한살" pitchFamily="50" charset="-127"/>
                <a:ea typeface="배달의민족 한나는 열한살" pitchFamily="50" charset="-127"/>
              </a:rPr>
              <a:t>main()</a:t>
            </a:r>
            <a:endParaRPr lang="ko-KR" altLang="en-US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88640"/>
            <a:ext cx="8712968" cy="6480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1520" y="5517232"/>
            <a:ext cx="86764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Lump == 0</a:t>
            </a:r>
            <a:r>
              <a:rPr lang="ko-KR" altLang="en-US" sz="2000" b="1" dirty="0"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 </a:t>
            </a:r>
            <a:r>
              <a:rPr lang="en-US" altLang="ko-KR" sz="2000" b="1" dirty="0"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:</a:t>
            </a:r>
            <a:r>
              <a:rPr lang="ko-KR" altLang="en-US" sz="2000" b="1" dirty="0"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 다 녹았는데 </a:t>
            </a:r>
            <a:r>
              <a:rPr lang="en-US" altLang="ko-KR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2</a:t>
            </a:r>
            <a:r>
              <a:rPr lang="ko-KR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덩어리 이상이었던 적 </a:t>
            </a:r>
            <a:r>
              <a:rPr lang="en-US" altLang="ko-KR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X</a:t>
            </a:r>
          </a:p>
          <a:p>
            <a:r>
              <a:rPr lang="en-US" altLang="ko-KR" sz="2000" b="1" dirty="0"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Lump &gt; 1    : 2</a:t>
            </a:r>
            <a:r>
              <a:rPr lang="ko-KR" altLang="en-US" sz="2000" b="1" dirty="0"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덩이 이상 </a:t>
            </a:r>
            <a:r>
              <a:rPr lang="ko-KR" alt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나눠짐</a:t>
            </a:r>
            <a:endParaRPr lang="en-US" altLang="ko-KR" sz="2000" b="1" dirty="0">
              <a:solidFill>
                <a:schemeClr val="tx2">
                  <a:lumMod val="60000"/>
                  <a:lumOff val="40000"/>
                </a:schemeClr>
              </a:solidFill>
              <a:latin typeface="배달의민족 도현" pitchFamily="50" charset="-127"/>
              <a:ea typeface="배달의민족 도현" pitchFamily="50" charset="-127"/>
              <a:sym typeface="Wingdings" pitchFamily="2" charset="2"/>
            </a:endParaRPr>
          </a:p>
          <a:p>
            <a:r>
              <a:rPr lang="en-US" altLang="ko-KR" sz="2000" b="1" dirty="0"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         else</a:t>
            </a:r>
            <a:r>
              <a:rPr lang="ko-KR" altLang="en-US" sz="2000" b="1" dirty="0"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  </a:t>
            </a:r>
            <a:r>
              <a:rPr lang="en-US" altLang="ko-KR" sz="2000" b="1" dirty="0"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: </a:t>
            </a:r>
            <a:r>
              <a:rPr lang="ko-KR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방문기록 초기화</a:t>
            </a:r>
            <a:r>
              <a:rPr lang="en-US" altLang="ko-KR" sz="2000" b="1" dirty="0"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, </a:t>
            </a:r>
            <a:r>
              <a:rPr lang="ko-KR" altLang="en-US" sz="2000" b="1" dirty="0"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녹인 후 </a:t>
            </a:r>
            <a:r>
              <a:rPr lang="ko-KR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녹인</a:t>
            </a:r>
            <a:r>
              <a:rPr lang="en-US" altLang="ko-KR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map </a:t>
            </a:r>
            <a:r>
              <a:rPr lang="ko-KR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바탕으로 반복</a:t>
            </a:r>
            <a:r>
              <a:rPr lang="ko-KR" altLang="en-US" sz="2000" b="1" dirty="0"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 체크</a:t>
            </a:r>
            <a:endParaRPr lang="en-US" altLang="ko-KR" sz="2000" b="1" dirty="0">
              <a:latin typeface="배달의민족 도현" pitchFamily="50" charset="-127"/>
              <a:ea typeface="배달의민족 도현" pitchFamily="50" charset="-127"/>
              <a:sym typeface="Wingdings" pitchFamily="2" charset="2"/>
            </a:endParaRPr>
          </a:p>
          <a:p>
            <a:endParaRPr lang="en-US" altLang="ko-KR" sz="1000" b="1" dirty="0">
              <a:latin typeface="배달의민족 도현" pitchFamily="50" charset="-127"/>
              <a:ea typeface="배달의민족 도현" pitchFamily="50" charset="-127"/>
              <a:sym typeface="Wingdings" pitchFamily="2" charset="2"/>
            </a:endParaRP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5D0AD9-A472-43D5-9B8B-C5FDDC75F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836712"/>
            <a:ext cx="7181850" cy="45624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5B69875-4D7B-478A-949D-C27D7BBEA7FD}"/>
              </a:ext>
            </a:extLst>
          </p:cNvPr>
          <p:cNvSpPr/>
          <p:nvPr/>
        </p:nvSpPr>
        <p:spPr>
          <a:xfrm>
            <a:off x="1403648" y="1124744"/>
            <a:ext cx="1440160" cy="206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799C57-C381-4726-9170-DD7AF48A2EB6}"/>
              </a:ext>
            </a:extLst>
          </p:cNvPr>
          <p:cNvSpPr/>
          <p:nvPr/>
        </p:nvSpPr>
        <p:spPr>
          <a:xfrm>
            <a:off x="1403648" y="4653136"/>
            <a:ext cx="100811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00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0872" y="2636912"/>
            <a:ext cx="8229600" cy="1143000"/>
          </a:xfrm>
        </p:spPr>
        <p:txBody>
          <a:bodyPr/>
          <a:lstStyle/>
          <a:p>
            <a:r>
              <a:rPr lang="ko-KR" altLang="en-US" dirty="0">
                <a:latin typeface="배달의민족 도현" pitchFamily="50" charset="-127"/>
                <a:ea typeface="배달의민족 도현" pitchFamily="50" charset="-127"/>
              </a:rPr>
              <a:t>필요한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5167733"/>
            <a:ext cx="8229600" cy="121359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ko-KR" altLang="en-US" sz="2400" b="1" dirty="0">
                <a:latin typeface="배달의민족 한나는 열한살" pitchFamily="50" charset="-127"/>
                <a:ea typeface="배달의민족 한나는 열한살" pitchFamily="50" charset="-127"/>
                <a:sym typeface="Wingdings" pitchFamily="2" charset="2"/>
              </a:rPr>
              <a:t>몇 덩어리인지 구하기</a:t>
            </a:r>
            <a:endParaRPr lang="en-US" altLang="ko-KR" sz="2400" b="1" dirty="0">
              <a:latin typeface="배달의민족 한나는 열한살" pitchFamily="50" charset="-127"/>
              <a:ea typeface="배달의민족 한나는 열한살" pitchFamily="50" charset="-127"/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ko-KR" sz="2400" b="1" dirty="0">
                <a:latin typeface="배달의민족 한나는 열한살" pitchFamily="50" charset="-127"/>
                <a:ea typeface="배달의민족 한나는 열한살" pitchFamily="50" charset="-127"/>
                <a:sym typeface="Wingdings" panose="05000000000000000000" pitchFamily="2" charset="2"/>
              </a:rPr>
              <a:t>	</a:t>
            </a:r>
            <a:r>
              <a:rPr lang="en-US" altLang="ko-KR" sz="1800" b="1" dirty="0">
                <a:latin typeface="배달의민족 한나는 열한살" pitchFamily="50" charset="-127"/>
                <a:ea typeface="배달의민족 한나는 열한살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800" b="1" dirty="0">
                <a:latin typeface="배달의민족 한나는 열한살" pitchFamily="50" charset="-127"/>
                <a:ea typeface="배달의민족 한나는 열한살" pitchFamily="50" charset="-127"/>
                <a:sym typeface="Wingdings" pitchFamily="2" charset="2"/>
              </a:rPr>
              <a:t>덩어리가 </a:t>
            </a:r>
            <a:r>
              <a:rPr lang="en-US" altLang="ko-KR" sz="1800" b="1" dirty="0">
                <a:latin typeface="배달의민족 한나는 열한살" pitchFamily="50" charset="-127"/>
                <a:ea typeface="배달의민족 한나는 열한살" pitchFamily="50" charset="-127"/>
                <a:sym typeface="Wingdings" pitchFamily="2" charset="2"/>
              </a:rPr>
              <a:t>0 </a:t>
            </a:r>
            <a:r>
              <a:rPr lang="ko-KR" altLang="en-US" sz="1800" b="1" dirty="0">
                <a:latin typeface="배달의민족 한나는 열한살" pitchFamily="50" charset="-127"/>
                <a:ea typeface="배달의민족 한나는 열한살" pitchFamily="50" charset="-127"/>
                <a:sym typeface="Wingdings" pitchFamily="2" charset="2"/>
              </a:rPr>
              <a:t>혹은 </a:t>
            </a:r>
            <a:r>
              <a:rPr lang="en-US" altLang="ko-KR" sz="1800" b="1" dirty="0">
                <a:latin typeface="배달의민족 한나는 열한살" pitchFamily="50" charset="-127"/>
                <a:ea typeface="배달의민족 한나는 열한살" pitchFamily="50" charset="-127"/>
                <a:sym typeface="Wingdings" pitchFamily="2" charset="2"/>
              </a:rPr>
              <a:t>2</a:t>
            </a:r>
            <a:r>
              <a:rPr lang="ko-KR" altLang="en-US" sz="1800" b="1" dirty="0">
                <a:latin typeface="배달의민족 한나는 열한살" pitchFamily="50" charset="-127"/>
                <a:ea typeface="배달의민족 한나는 열한살" pitchFamily="50" charset="-127"/>
                <a:sym typeface="Wingdings" pitchFamily="2" charset="2"/>
              </a:rPr>
              <a:t> 이상이 아니라면</a:t>
            </a:r>
            <a:endParaRPr lang="en-US" altLang="ko-KR" sz="1800" b="1" dirty="0">
              <a:latin typeface="배달의민족 한나는 열한살" pitchFamily="50" charset="-127"/>
              <a:ea typeface="배달의민족 한나는 열한살" pitchFamily="50" charset="-127"/>
              <a:sym typeface="Wingdings" pitchFamily="2" charset="2"/>
            </a:endParaRPr>
          </a:p>
          <a:p>
            <a:pPr marL="514350" indent="-514350">
              <a:buAutoNum type="arabicPeriod" startAt="2"/>
            </a:pPr>
            <a:r>
              <a:rPr lang="ko-KR" altLang="en-US" sz="2400" b="1" dirty="0">
                <a:latin typeface="배달의민족 한나는 열한살" pitchFamily="50" charset="-127"/>
                <a:ea typeface="배달의민족 한나는 열한살" pitchFamily="50" charset="-127"/>
                <a:sym typeface="Wingdings" pitchFamily="2" charset="2"/>
              </a:rPr>
              <a:t>녹이기</a:t>
            </a:r>
            <a:endParaRPr lang="en-US" altLang="ko-KR" sz="1600" dirty="0">
              <a:latin typeface="배달의민족 한나는 열한살" pitchFamily="50" charset="-127"/>
              <a:ea typeface="배달의민족 한나는 열한살" pitchFamily="50" charset="-127"/>
              <a:sym typeface="Wingdings" pitchFamily="2" charset="2"/>
            </a:endParaRPr>
          </a:p>
          <a:p>
            <a:pPr marL="514350" indent="-514350">
              <a:buNone/>
            </a:pPr>
            <a:endParaRPr lang="en-US" altLang="ko-KR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>
              <a:buNone/>
            </a:pPr>
            <a:endParaRPr lang="en-US" altLang="ko-KR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EDCB31-29A7-4BEE-B9D7-A93F56EBE50D}"/>
              </a:ext>
            </a:extLst>
          </p:cNvPr>
          <p:cNvSpPr/>
          <p:nvPr/>
        </p:nvSpPr>
        <p:spPr>
          <a:xfrm>
            <a:off x="2201888" y="1800064"/>
            <a:ext cx="4674368" cy="2565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9698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도현" pitchFamily="50" charset="-127"/>
                <a:ea typeface="배달의민족 도현" pitchFamily="50" charset="-127"/>
              </a:rPr>
              <a:t>필요한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ko-KR" altLang="en-US" b="1" dirty="0">
                <a:latin typeface="배달의민족 한나는 열한살" pitchFamily="50" charset="-127"/>
                <a:ea typeface="배달의민족 한나는 열한살" pitchFamily="50" charset="-127"/>
                <a:sym typeface="Wingdings" pitchFamily="2" charset="2"/>
              </a:rPr>
              <a:t>몇 덩어리인지 구하기</a:t>
            </a:r>
            <a:endParaRPr lang="en-US" altLang="ko-KR" b="1" dirty="0">
              <a:latin typeface="배달의민족 한나는 열한살" pitchFamily="50" charset="-127"/>
              <a:ea typeface="배달의민족 한나는 열한살" pitchFamily="50" charset="-127"/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ko-KR" b="1" dirty="0">
                <a:latin typeface="배달의민족 한나는 열한살" pitchFamily="50" charset="-127"/>
                <a:ea typeface="배달의민족 한나는 열한살" pitchFamily="50" charset="-127"/>
                <a:sym typeface="Wingdings" pitchFamily="2" charset="2"/>
              </a:rPr>
              <a:t>   map</a:t>
            </a:r>
            <a:r>
              <a:rPr lang="ko-KR" altLang="en-US" b="1" dirty="0">
                <a:latin typeface="배달의민족 한나는 열한살" pitchFamily="50" charset="-127"/>
                <a:ea typeface="배달의민족 한나는 열한살" pitchFamily="50" charset="-127"/>
                <a:sym typeface="Wingdings" pitchFamily="2" charset="2"/>
              </a:rPr>
              <a:t>을 돌면서 방문하지 않은 빙산이 나오면 </a:t>
            </a:r>
            <a:r>
              <a:rPr lang="en-US" altLang="ko-KR" b="1" dirty="0">
                <a:latin typeface="배달의민족 한나는 열한살" pitchFamily="50" charset="-127"/>
                <a:ea typeface="배달의민족 한나는 열한살" pitchFamily="50" charset="-127"/>
                <a:sym typeface="Wingdings" pitchFamily="2" charset="2"/>
              </a:rPr>
              <a:t>DFS</a:t>
            </a:r>
          </a:p>
          <a:p>
            <a:pPr marL="0" indent="0">
              <a:buNone/>
            </a:pPr>
            <a:endParaRPr lang="en-US" altLang="ko-KR" b="1" dirty="0">
              <a:latin typeface="배달의민족 한나는 열한살" pitchFamily="50" charset="-127"/>
              <a:ea typeface="배달의민족 한나는 열한살" pitchFamily="50" charset="-127"/>
              <a:sym typeface="Wingdings" pitchFamily="2" charset="2"/>
            </a:endParaRPr>
          </a:p>
          <a:p>
            <a:pPr marL="0" indent="0">
              <a:buNone/>
            </a:pPr>
            <a:endParaRPr lang="en-US" altLang="ko-KR" b="1" dirty="0">
              <a:latin typeface="배달의민족 한나는 열한살" pitchFamily="50" charset="-127"/>
              <a:ea typeface="배달의민족 한나는 열한살" pitchFamily="50" charset="-127"/>
              <a:sym typeface="Wingdings" pitchFamily="2" charset="2"/>
            </a:endParaRPr>
          </a:p>
          <a:p>
            <a:pPr marL="514350" indent="-514350">
              <a:buAutoNum type="arabicPeriod"/>
            </a:pPr>
            <a:endParaRPr lang="en-US" altLang="ko-KR" b="1" dirty="0">
              <a:latin typeface="배달의민족 한나는 열한살" pitchFamily="50" charset="-127"/>
              <a:ea typeface="배달의민족 한나는 열한살" pitchFamily="50" charset="-127"/>
              <a:sym typeface="Wingdings" pitchFamily="2" charset="2"/>
            </a:endParaRPr>
          </a:p>
          <a:p>
            <a:pPr marL="0" indent="0">
              <a:buNone/>
            </a:pPr>
            <a:endParaRPr lang="en-US" altLang="ko-KR" b="1" dirty="0">
              <a:latin typeface="배달의민족 한나는 열한살" pitchFamily="50" charset="-127"/>
              <a:ea typeface="배달의민족 한나는 열한살" pitchFamily="50" charset="-127"/>
              <a:sym typeface="Wingdings" pitchFamily="2" charset="2"/>
            </a:endParaRPr>
          </a:p>
          <a:p>
            <a:pPr marL="0" indent="0">
              <a:buNone/>
            </a:pPr>
            <a:endParaRPr lang="en-US" altLang="ko-KR" sz="2000" dirty="0">
              <a:latin typeface="배달의민족 한나는 열한살" pitchFamily="50" charset="-127"/>
              <a:ea typeface="배달의민족 한나는 열한살" pitchFamily="50" charset="-127"/>
              <a:sym typeface="Wingdings" pitchFamily="2" charset="2"/>
            </a:endParaRPr>
          </a:p>
          <a:p>
            <a:pPr marL="514350" indent="-514350">
              <a:buNone/>
            </a:pPr>
            <a:endParaRPr lang="en-US" altLang="ko-KR" sz="2000" dirty="0">
              <a:latin typeface="배달의민족 한나는 열한살" pitchFamily="50" charset="-127"/>
              <a:ea typeface="배달의민족 한나는 열한살" pitchFamily="50" charset="-127"/>
              <a:sym typeface="Wingdings" pitchFamily="2" charset="2"/>
            </a:endParaRPr>
          </a:p>
          <a:p>
            <a:pPr marL="514350" indent="-514350">
              <a:buNone/>
            </a:pPr>
            <a:endParaRPr lang="en-US" altLang="ko-KR" sz="2000" dirty="0">
              <a:latin typeface="배달의민족 한나는 열한살" pitchFamily="50" charset="-127"/>
              <a:ea typeface="배달의민족 한나는 열한살" pitchFamily="50" charset="-127"/>
              <a:sym typeface="Wingdings" pitchFamily="2" charset="2"/>
            </a:endParaRPr>
          </a:p>
          <a:p>
            <a:pPr marL="514350" indent="-514350">
              <a:buNone/>
            </a:pPr>
            <a:endParaRPr lang="en-US" altLang="ko-KR" sz="2000" dirty="0">
              <a:latin typeface="배달의민족 한나는 열한살" pitchFamily="50" charset="-127"/>
              <a:ea typeface="배달의민족 한나는 열한살" pitchFamily="50" charset="-127"/>
              <a:sym typeface="Wingdings" pitchFamily="2" charset="2"/>
            </a:endParaRPr>
          </a:p>
          <a:p>
            <a:pPr marL="514350" indent="-514350">
              <a:buNone/>
            </a:pPr>
            <a:endParaRPr lang="ko-KR" altLang="en-US" sz="2000" dirty="0">
              <a:latin typeface="배달의민족 한나는 열한살" pitchFamily="50" charset="-127"/>
              <a:ea typeface="배달의민족 한나는 열한살" pitchFamily="50" charset="-127"/>
              <a:sym typeface="Wingdings" pitchFamily="2" charset="2"/>
            </a:endParaRPr>
          </a:p>
          <a:p>
            <a:pPr marL="514350" indent="-514350">
              <a:buNone/>
            </a:pPr>
            <a:r>
              <a:rPr lang="en-US" altLang="ko-KR" sz="2000" dirty="0">
                <a:latin typeface="배달의민족 한나는 열한살" pitchFamily="50" charset="-127"/>
                <a:ea typeface="배달의민족 한나는 열한살" pitchFamily="50" charset="-127"/>
                <a:sym typeface="Wingdings" pitchFamily="2" charset="2"/>
              </a:rPr>
              <a:t>	</a:t>
            </a:r>
            <a:r>
              <a:rPr lang="ko-KR" altLang="en-US" sz="2000" dirty="0">
                <a:latin typeface="배달의민족 한나는 열한살" pitchFamily="50" charset="-127"/>
                <a:ea typeface="배달의민족 한나는 열한살" pitchFamily="50" charset="-127"/>
                <a:sym typeface="Wingdings" pitchFamily="2" charset="2"/>
              </a:rPr>
              <a:t> </a:t>
            </a:r>
            <a:endParaRPr lang="en-US" altLang="ko-KR" sz="2000" dirty="0">
              <a:latin typeface="배달의민족 한나는 열한살" pitchFamily="50" charset="-127"/>
              <a:ea typeface="배달의민족 한나는 열한살" pitchFamily="50" charset="-127"/>
              <a:sym typeface="Wingdings" pitchFamily="2" charset="2"/>
            </a:endParaRPr>
          </a:p>
          <a:p>
            <a:pPr marL="514350" indent="-514350">
              <a:buNone/>
            </a:pPr>
            <a:endParaRPr lang="en-US" altLang="ko-KR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>
              <a:buNone/>
            </a:pPr>
            <a:endParaRPr lang="en-US" altLang="ko-KR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88640"/>
            <a:ext cx="8712968" cy="6480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97465C-186D-4371-B079-FE5EBEB0D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389" y="2564904"/>
            <a:ext cx="3775909" cy="3725564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A71D677-AD16-4907-94B0-AE8C5E33FF29}"/>
              </a:ext>
            </a:extLst>
          </p:cNvPr>
          <p:cNvSpPr/>
          <p:nvPr/>
        </p:nvSpPr>
        <p:spPr>
          <a:xfrm>
            <a:off x="2987824" y="2857798"/>
            <a:ext cx="504056" cy="42718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FFF1B2D-397D-4EA2-A1FA-A0FC9FC3FECA}"/>
              </a:ext>
            </a:extLst>
          </p:cNvPr>
          <p:cNvSpPr/>
          <p:nvPr/>
        </p:nvSpPr>
        <p:spPr>
          <a:xfrm>
            <a:off x="3419872" y="2852936"/>
            <a:ext cx="504056" cy="42718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D98270C-6859-4C37-BE3A-96789D43681B}"/>
              </a:ext>
            </a:extLst>
          </p:cNvPr>
          <p:cNvCxnSpPr/>
          <p:nvPr/>
        </p:nvCxnSpPr>
        <p:spPr>
          <a:xfrm flipV="1">
            <a:off x="3707904" y="2556208"/>
            <a:ext cx="0" cy="152712"/>
          </a:xfrm>
          <a:prstGeom prst="straightConnector1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D850F0D-0A51-4460-8496-DE5DB1317C6F}"/>
              </a:ext>
            </a:extLst>
          </p:cNvPr>
          <p:cNvCxnSpPr>
            <a:cxnSpLocks/>
          </p:cNvCxnSpPr>
          <p:nvPr/>
        </p:nvCxnSpPr>
        <p:spPr>
          <a:xfrm>
            <a:off x="3995936" y="3068960"/>
            <a:ext cx="207640" cy="0"/>
          </a:xfrm>
          <a:prstGeom prst="straightConnector1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51CBBAB-B158-4295-AC1C-61B8B23F60FA}"/>
              </a:ext>
            </a:extLst>
          </p:cNvPr>
          <p:cNvCxnSpPr>
            <a:cxnSpLocks/>
          </p:cNvCxnSpPr>
          <p:nvPr/>
        </p:nvCxnSpPr>
        <p:spPr>
          <a:xfrm>
            <a:off x="3707904" y="3429000"/>
            <a:ext cx="0" cy="144016"/>
          </a:xfrm>
          <a:prstGeom prst="straightConnector1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6222352-3100-4BB9-9EC8-F7C96D15DC39}"/>
              </a:ext>
            </a:extLst>
          </p:cNvPr>
          <p:cNvCxnSpPr>
            <a:cxnSpLocks/>
          </p:cNvCxnSpPr>
          <p:nvPr/>
        </p:nvCxnSpPr>
        <p:spPr>
          <a:xfrm flipH="1">
            <a:off x="3131840" y="3068960"/>
            <a:ext cx="216024" cy="2431"/>
          </a:xfrm>
          <a:prstGeom prst="straightConnector1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CDDF6855-8E59-4375-8DC9-16C3FD801771}"/>
              </a:ext>
            </a:extLst>
          </p:cNvPr>
          <p:cNvSpPr/>
          <p:nvPr/>
        </p:nvSpPr>
        <p:spPr>
          <a:xfrm>
            <a:off x="2926027" y="2757130"/>
            <a:ext cx="1476640" cy="1343260"/>
          </a:xfrm>
          <a:custGeom>
            <a:avLst/>
            <a:gdLst>
              <a:gd name="connsiteX0" fmla="*/ 604573 w 1476640"/>
              <a:gd name="connsiteY0" fmla="*/ 494070 h 1343260"/>
              <a:gd name="connsiteX1" fmla="*/ 638440 w 1476640"/>
              <a:gd name="connsiteY1" fmla="*/ 367070 h 1343260"/>
              <a:gd name="connsiteX2" fmla="*/ 680773 w 1476640"/>
              <a:gd name="connsiteY2" fmla="*/ 248537 h 1343260"/>
              <a:gd name="connsiteX3" fmla="*/ 697706 w 1476640"/>
              <a:gd name="connsiteY3" fmla="*/ 104603 h 1343260"/>
              <a:gd name="connsiteX4" fmla="*/ 706173 w 1476640"/>
              <a:gd name="connsiteY4" fmla="*/ 62270 h 1343260"/>
              <a:gd name="connsiteX5" fmla="*/ 1112573 w 1476640"/>
              <a:gd name="connsiteY5" fmla="*/ 11470 h 1343260"/>
              <a:gd name="connsiteX6" fmla="*/ 1425840 w 1476640"/>
              <a:gd name="connsiteY6" fmla="*/ 79203 h 1343260"/>
              <a:gd name="connsiteX7" fmla="*/ 1434306 w 1476640"/>
              <a:gd name="connsiteY7" fmla="*/ 163870 h 1343260"/>
              <a:gd name="connsiteX8" fmla="*/ 1442773 w 1476640"/>
              <a:gd name="connsiteY8" fmla="*/ 553337 h 1343260"/>
              <a:gd name="connsiteX9" fmla="*/ 1459706 w 1476640"/>
              <a:gd name="connsiteY9" fmla="*/ 612603 h 1343260"/>
              <a:gd name="connsiteX10" fmla="*/ 1476640 w 1476640"/>
              <a:gd name="connsiteY10" fmla="*/ 688803 h 1343260"/>
              <a:gd name="connsiteX11" fmla="*/ 1468173 w 1476640"/>
              <a:gd name="connsiteY11" fmla="*/ 1230670 h 1343260"/>
              <a:gd name="connsiteX12" fmla="*/ 1459706 w 1476640"/>
              <a:gd name="connsiteY12" fmla="*/ 1256070 h 1343260"/>
              <a:gd name="connsiteX13" fmla="*/ 1451240 w 1476640"/>
              <a:gd name="connsiteY13" fmla="*/ 1306870 h 1343260"/>
              <a:gd name="connsiteX14" fmla="*/ 1408906 w 1476640"/>
              <a:gd name="connsiteY14" fmla="*/ 1315337 h 1343260"/>
              <a:gd name="connsiteX15" fmla="*/ 1324240 w 1476640"/>
              <a:gd name="connsiteY15" fmla="*/ 1340737 h 1343260"/>
              <a:gd name="connsiteX16" fmla="*/ 680773 w 1476640"/>
              <a:gd name="connsiteY16" fmla="*/ 1340737 h 1343260"/>
              <a:gd name="connsiteX17" fmla="*/ 477573 w 1476640"/>
              <a:gd name="connsiteY17" fmla="*/ 1323803 h 1343260"/>
              <a:gd name="connsiteX18" fmla="*/ 299773 w 1476640"/>
              <a:gd name="connsiteY18" fmla="*/ 1273003 h 1343260"/>
              <a:gd name="connsiteX19" fmla="*/ 130440 w 1476640"/>
              <a:gd name="connsiteY19" fmla="*/ 1230670 h 1343260"/>
              <a:gd name="connsiteX20" fmla="*/ 88106 w 1476640"/>
              <a:gd name="connsiteY20" fmla="*/ 1213737 h 1343260"/>
              <a:gd name="connsiteX21" fmla="*/ 28840 w 1476640"/>
              <a:gd name="connsiteY21" fmla="*/ 1171403 h 1343260"/>
              <a:gd name="connsiteX22" fmla="*/ 20373 w 1476640"/>
              <a:gd name="connsiteY22" fmla="*/ 1002070 h 1343260"/>
              <a:gd name="connsiteX23" fmla="*/ 105040 w 1476640"/>
              <a:gd name="connsiteY23" fmla="*/ 968203 h 1343260"/>
              <a:gd name="connsiteX24" fmla="*/ 155840 w 1476640"/>
              <a:gd name="connsiteY24" fmla="*/ 942803 h 1343260"/>
              <a:gd name="connsiteX25" fmla="*/ 181240 w 1476640"/>
              <a:gd name="connsiteY25" fmla="*/ 934337 h 1343260"/>
              <a:gd name="connsiteX26" fmla="*/ 469106 w 1476640"/>
              <a:gd name="connsiteY26" fmla="*/ 917403 h 1343260"/>
              <a:gd name="connsiteX27" fmla="*/ 502973 w 1476640"/>
              <a:gd name="connsiteY27" fmla="*/ 908937 h 1343260"/>
              <a:gd name="connsiteX28" fmla="*/ 536840 w 1476640"/>
              <a:gd name="connsiteY28" fmla="*/ 866603 h 1343260"/>
              <a:gd name="connsiteX29" fmla="*/ 562240 w 1476640"/>
              <a:gd name="connsiteY29" fmla="*/ 561803 h 1343260"/>
              <a:gd name="connsiteX30" fmla="*/ 570706 w 1476640"/>
              <a:gd name="connsiteY30" fmla="*/ 536403 h 1343260"/>
              <a:gd name="connsiteX31" fmla="*/ 604573 w 1476640"/>
              <a:gd name="connsiteY31" fmla="*/ 494070 h 1343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76640" h="1343260">
                <a:moveTo>
                  <a:pt x="604573" y="494070"/>
                </a:moveTo>
                <a:cubicBezTo>
                  <a:pt x="615862" y="465848"/>
                  <a:pt x="625454" y="408914"/>
                  <a:pt x="638440" y="367070"/>
                </a:cubicBezTo>
                <a:cubicBezTo>
                  <a:pt x="650876" y="327000"/>
                  <a:pt x="671532" y="289462"/>
                  <a:pt x="680773" y="248537"/>
                </a:cubicBezTo>
                <a:cubicBezTo>
                  <a:pt x="691413" y="201415"/>
                  <a:pt x="691179" y="152469"/>
                  <a:pt x="697706" y="104603"/>
                </a:cubicBezTo>
                <a:cubicBezTo>
                  <a:pt x="699650" y="90344"/>
                  <a:pt x="693439" y="68972"/>
                  <a:pt x="706173" y="62270"/>
                </a:cubicBezTo>
                <a:cubicBezTo>
                  <a:pt x="822213" y="1197"/>
                  <a:pt x="995449" y="15374"/>
                  <a:pt x="1112573" y="11470"/>
                </a:cubicBezTo>
                <a:cubicBezTo>
                  <a:pt x="1210123" y="14617"/>
                  <a:pt x="1374824" y="-44693"/>
                  <a:pt x="1425840" y="79203"/>
                </a:cubicBezTo>
                <a:cubicBezTo>
                  <a:pt x="1436639" y="105430"/>
                  <a:pt x="1431484" y="135648"/>
                  <a:pt x="1434306" y="163870"/>
                </a:cubicBezTo>
                <a:cubicBezTo>
                  <a:pt x="1437128" y="293692"/>
                  <a:pt x="1437583" y="423588"/>
                  <a:pt x="1442773" y="553337"/>
                </a:cubicBezTo>
                <a:cubicBezTo>
                  <a:pt x="1443527" y="572182"/>
                  <a:pt x="1455137" y="594325"/>
                  <a:pt x="1459706" y="612603"/>
                </a:cubicBezTo>
                <a:cubicBezTo>
                  <a:pt x="1466017" y="637846"/>
                  <a:pt x="1470995" y="663403"/>
                  <a:pt x="1476640" y="688803"/>
                </a:cubicBezTo>
                <a:cubicBezTo>
                  <a:pt x="1473818" y="869425"/>
                  <a:pt x="1473563" y="1050106"/>
                  <a:pt x="1468173" y="1230670"/>
                </a:cubicBezTo>
                <a:cubicBezTo>
                  <a:pt x="1467907" y="1239591"/>
                  <a:pt x="1461642" y="1247358"/>
                  <a:pt x="1459706" y="1256070"/>
                </a:cubicBezTo>
                <a:cubicBezTo>
                  <a:pt x="1455982" y="1272828"/>
                  <a:pt x="1462412" y="1293836"/>
                  <a:pt x="1451240" y="1306870"/>
                </a:cubicBezTo>
                <a:cubicBezTo>
                  <a:pt x="1441875" y="1317796"/>
                  <a:pt x="1422811" y="1311629"/>
                  <a:pt x="1408906" y="1315337"/>
                </a:cubicBezTo>
                <a:cubicBezTo>
                  <a:pt x="1380436" y="1322929"/>
                  <a:pt x="1352462" y="1332270"/>
                  <a:pt x="1324240" y="1340737"/>
                </a:cubicBezTo>
                <a:cubicBezTo>
                  <a:pt x="843449" y="1316697"/>
                  <a:pt x="1640980" y="1352740"/>
                  <a:pt x="680773" y="1340737"/>
                </a:cubicBezTo>
                <a:cubicBezTo>
                  <a:pt x="612810" y="1339887"/>
                  <a:pt x="545306" y="1329448"/>
                  <a:pt x="477573" y="1323803"/>
                </a:cubicBezTo>
                <a:cubicBezTo>
                  <a:pt x="418306" y="1306870"/>
                  <a:pt x="360573" y="1283135"/>
                  <a:pt x="299773" y="1273003"/>
                </a:cubicBezTo>
                <a:cubicBezTo>
                  <a:pt x="236067" y="1262386"/>
                  <a:pt x="199348" y="1258232"/>
                  <a:pt x="130440" y="1230670"/>
                </a:cubicBezTo>
                <a:cubicBezTo>
                  <a:pt x="116329" y="1225026"/>
                  <a:pt x="101700" y="1220534"/>
                  <a:pt x="88106" y="1213737"/>
                </a:cubicBezTo>
                <a:cubicBezTo>
                  <a:pt x="75728" y="1207548"/>
                  <a:pt x="36507" y="1177154"/>
                  <a:pt x="28840" y="1171403"/>
                </a:cubicBezTo>
                <a:cubicBezTo>
                  <a:pt x="6808" y="1116326"/>
                  <a:pt x="-18863" y="1069842"/>
                  <a:pt x="20373" y="1002070"/>
                </a:cubicBezTo>
                <a:cubicBezTo>
                  <a:pt x="35603" y="975764"/>
                  <a:pt x="77192" y="980386"/>
                  <a:pt x="105040" y="968203"/>
                </a:cubicBezTo>
                <a:cubicBezTo>
                  <a:pt x="122385" y="960615"/>
                  <a:pt x="138540" y="950492"/>
                  <a:pt x="155840" y="942803"/>
                </a:cubicBezTo>
                <a:cubicBezTo>
                  <a:pt x="163995" y="939178"/>
                  <a:pt x="172345" y="935058"/>
                  <a:pt x="181240" y="934337"/>
                </a:cubicBezTo>
                <a:cubicBezTo>
                  <a:pt x="277047" y="926569"/>
                  <a:pt x="373151" y="923048"/>
                  <a:pt x="469106" y="917403"/>
                </a:cubicBezTo>
                <a:cubicBezTo>
                  <a:pt x="480395" y="914581"/>
                  <a:pt x="492565" y="914141"/>
                  <a:pt x="502973" y="908937"/>
                </a:cubicBezTo>
                <a:cubicBezTo>
                  <a:pt x="515035" y="902906"/>
                  <a:pt x="530859" y="875573"/>
                  <a:pt x="536840" y="866603"/>
                </a:cubicBezTo>
                <a:cubicBezTo>
                  <a:pt x="575645" y="750179"/>
                  <a:pt x="536030" y="876321"/>
                  <a:pt x="562240" y="561803"/>
                </a:cubicBezTo>
                <a:cubicBezTo>
                  <a:pt x="562981" y="552909"/>
                  <a:pt x="564395" y="542714"/>
                  <a:pt x="570706" y="536403"/>
                </a:cubicBezTo>
                <a:cubicBezTo>
                  <a:pt x="590662" y="516447"/>
                  <a:pt x="593284" y="522292"/>
                  <a:pt x="604573" y="494070"/>
                </a:cubicBezTo>
                <a:close/>
              </a:path>
            </a:pathLst>
          </a:cu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26428A6-39AB-46F0-8CFD-BADA1412F69C}"/>
              </a:ext>
            </a:extLst>
          </p:cNvPr>
          <p:cNvSpPr/>
          <p:nvPr/>
        </p:nvSpPr>
        <p:spPr>
          <a:xfrm>
            <a:off x="3851920" y="2852936"/>
            <a:ext cx="504056" cy="42718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8023EB6-B8D0-4846-B0F7-C6AAF3746C3A}"/>
              </a:ext>
            </a:extLst>
          </p:cNvPr>
          <p:cNvSpPr/>
          <p:nvPr/>
        </p:nvSpPr>
        <p:spPr>
          <a:xfrm>
            <a:off x="4283968" y="2852936"/>
            <a:ext cx="504056" cy="42718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AA089D4-2678-4DE4-8872-604273EBF956}"/>
              </a:ext>
            </a:extLst>
          </p:cNvPr>
          <p:cNvSpPr/>
          <p:nvPr/>
        </p:nvSpPr>
        <p:spPr>
          <a:xfrm>
            <a:off x="4716016" y="2852936"/>
            <a:ext cx="504056" cy="42718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92A717BA-56E8-47EF-8597-7936B261FE22}"/>
              </a:ext>
            </a:extLst>
          </p:cNvPr>
          <p:cNvSpPr/>
          <p:nvPr/>
        </p:nvSpPr>
        <p:spPr>
          <a:xfrm>
            <a:off x="4765281" y="2819400"/>
            <a:ext cx="1455350" cy="1665384"/>
          </a:xfrm>
          <a:custGeom>
            <a:avLst/>
            <a:gdLst>
              <a:gd name="connsiteX0" fmla="*/ 9919 w 1455350"/>
              <a:gd name="connsiteY0" fmla="*/ 694267 h 1665384"/>
              <a:gd name="connsiteX1" fmla="*/ 69186 w 1455350"/>
              <a:gd name="connsiteY1" fmla="*/ 42333 h 1665384"/>
              <a:gd name="connsiteX2" fmla="*/ 230052 w 1455350"/>
              <a:gd name="connsiteY2" fmla="*/ 16933 h 1665384"/>
              <a:gd name="connsiteX3" fmla="*/ 306252 w 1455350"/>
              <a:gd name="connsiteY3" fmla="*/ 0 h 1665384"/>
              <a:gd name="connsiteX4" fmla="*/ 348586 w 1455350"/>
              <a:gd name="connsiteY4" fmla="*/ 16933 h 1665384"/>
              <a:gd name="connsiteX5" fmla="*/ 399386 w 1455350"/>
              <a:gd name="connsiteY5" fmla="*/ 25400 h 1665384"/>
              <a:gd name="connsiteX6" fmla="*/ 500986 w 1455350"/>
              <a:gd name="connsiteY6" fmla="*/ 76200 h 1665384"/>
              <a:gd name="connsiteX7" fmla="*/ 517919 w 1455350"/>
              <a:gd name="connsiteY7" fmla="*/ 110067 h 1665384"/>
              <a:gd name="connsiteX8" fmla="*/ 534852 w 1455350"/>
              <a:gd name="connsiteY8" fmla="*/ 364067 h 1665384"/>
              <a:gd name="connsiteX9" fmla="*/ 517919 w 1455350"/>
              <a:gd name="connsiteY9" fmla="*/ 601133 h 1665384"/>
              <a:gd name="connsiteX10" fmla="*/ 492519 w 1455350"/>
              <a:gd name="connsiteY10" fmla="*/ 753533 h 1665384"/>
              <a:gd name="connsiteX11" fmla="*/ 484052 w 1455350"/>
              <a:gd name="connsiteY11" fmla="*/ 846667 h 1665384"/>
              <a:gd name="connsiteX12" fmla="*/ 492519 w 1455350"/>
              <a:gd name="connsiteY12" fmla="*/ 1041400 h 1665384"/>
              <a:gd name="connsiteX13" fmla="*/ 500986 w 1455350"/>
              <a:gd name="connsiteY13" fmla="*/ 1075267 h 1665384"/>
              <a:gd name="connsiteX14" fmla="*/ 543319 w 1455350"/>
              <a:gd name="connsiteY14" fmla="*/ 1134533 h 1665384"/>
              <a:gd name="connsiteX15" fmla="*/ 611052 w 1455350"/>
              <a:gd name="connsiteY15" fmla="*/ 1227667 h 1665384"/>
              <a:gd name="connsiteX16" fmla="*/ 644919 w 1455350"/>
              <a:gd name="connsiteY16" fmla="*/ 1236133 h 1665384"/>
              <a:gd name="connsiteX17" fmla="*/ 983586 w 1455350"/>
              <a:gd name="connsiteY17" fmla="*/ 1193800 h 1665384"/>
              <a:gd name="connsiteX18" fmla="*/ 1042852 w 1455350"/>
              <a:gd name="connsiteY18" fmla="*/ 1185333 h 1665384"/>
              <a:gd name="connsiteX19" fmla="*/ 975119 w 1455350"/>
              <a:gd name="connsiteY19" fmla="*/ 1049867 h 1665384"/>
              <a:gd name="connsiteX20" fmla="*/ 949719 w 1455350"/>
              <a:gd name="connsiteY20" fmla="*/ 948267 h 1665384"/>
              <a:gd name="connsiteX21" fmla="*/ 932786 w 1455350"/>
              <a:gd name="connsiteY21" fmla="*/ 770467 h 1665384"/>
              <a:gd name="connsiteX22" fmla="*/ 1186786 w 1455350"/>
              <a:gd name="connsiteY22" fmla="*/ 440267 h 1665384"/>
              <a:gd name="connsiteX23" fmla="*/ 1220652 w 1455350"/>
              <a:gd name="connsiteY23" fmla="*/ 448733 h 1665384"/>
              <a:gd name="connsiteX24" fmla="*/ 1296852 w 1455350"/>
              <a:gd name="connsiteY24" fmla="*/ 508000 h 1665384"/>
              <a:gd name="connsiteX25" fmla="*/ 1356119 w 1455350"/>
              <a:gd name="connsiteY25" fmla="*/ 601133 h 1665384"/>
              <a:gd name="connsiteX26" fmla="*/ 1381519 w 1455350"/>
              <a:gd name="connsiteY26" fmla="*/ 728133 h 1665384"/>
              <a:gd name="connsiteX27" fmla="*/ 1440786 w 1455350"/>
              <a:gd name="connsiteY27" fmla="*/ 973667 h 1665384"/>
              <a:gd name="connsiteX28" fmla="*/ 1449252 w 1455350"/>
              <a:gd name="connsiteY28" fmla="*/ 1320800 h 1665384"/>
              <a:gd name="connsiteX29" fmla="*/ 1356119 w 1455350"/>
              <a:gd name="connsiteY29" fmla="*/ 1557867 h 1665384"/>
              <a:gd name="connsiteX30" fmla="*/ 1186786 w 1455350"/>
              <a:gd name="connsiteY30" fmla="*/ 1591733 h 1665384"/>
              <a:gd name="connsiteX31" fmla="*/ 881986 w 1455350"/>
              <a:gd name="connsiteY31" fmla="*/ 1608667 h 1665384"/>
              <a:gd name="connsiteX32" fmla="*/ 738052 w 1455350"/>
              <a:gd name="connsiteY32" fmla="*/ 1625600 h 1665384"/>
              <a:gd name="connsiteX33" fmla="*/ 119986 w 1455350"/>
              <a:gd name="connsiteY33" fmla="*/ 1600200 h 1665384"/>
              <a:gd name="connsiteX34" fmla="*/ 86119 w 1455350"/>
              <a:gd name="connsiteY34" fmla="*/ 1540933 h 1665384"/>
              <a:gd name="connsiteX35" fmla="*/ 43786 w 1455350"/>
              <a:gd name="connsiteY35" fmla="*/ 1329267 h 1665384"/>
              <a:gd name="connsiteX36" fmla="*/ 9919 w 1455350"/>
              <a:gd name="connsiteY36" fmla="*/ 694267 h 1665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455350" h="1665384">
                <a:moveTo>
                  <a:pt x="9919" y="694267"/>
                </a:moveTo>
                <a:cubicBezTo>
                  <a:pt x="14152" y="479778"/>
                  <a:pt x="-40469" y="334745"/>
                  <a:pt x="69186" y="42333"/>
                </a:cubicBezTo>
                <a:cubicBezTo>
                  <a:pt x="88247" y="-8497"/>
                  <a:pt x="176611" y="26476"/>
                  <a:pt x="230052" y="16933"/>
                </a:cubicBezTo>
                <a:cubicBezTo>
                  <a:pt x="255666" y="12359"/>
                  <a:pt x="280852" y="5644"/>
                  <a:pt x="306252" y="0"/>
                </a:cubicBezTo>
                <a:cubicBezTo>
                  <a:pt x="320363" y="5644"/>
                  <a:pt x="333923" y="12934"/>
                  <a:pt x="348586" y="16933"/>
                </a:cubicBezTo>
                <a:cubicBezTo>
                  <a:pt x="365148" y="21450"/>
                  <a:pt x="383386" y="19178"/>
                  <a:pt x="399386" y="25400"/>
                </a:cubicBezTo>
                <a:cubicBezTo>
                  <a:pt x="434675" y="39124"/>
                  <a:pt x="500986" y="76200"/>
                  <a:pt x="500986" y="76200"/>
                </a:cubicBezTo>
                <a:cubicBezTo>
                  <a:pt x="506630" y="87489"/>
                  <a:pt x="515274" y="97726"/>
                  <a:pt x="517919" y="110067"/>
                </a:cubicBezTo>
                <a:cubicBezTo>
                  <a:pt x="527110" y="152956"/>
                  <a:pt x="534734" y="361702"/>
                  <a:pt x="534852" y="364067"/>
                </a:cubicBezTo>
                <a:cubicBezTo>
                  <a:pt x="529208" y="443089"/>
                  <a:pt x="526480" y="522374"/>
                  <a:pt x="517919" y="601133"/>
                </a:cubicBezTo>
                <a:cubicBezTo>
                  <a:pt x="512354" y="652332"/>
                  <a:pt x="497182" y="702244"/>
                  <a:pt x="492519" y="753533"/>
                </a:cubicBezTo>
                <a:lnTo>
                  <a:pt x="484052" y="846667"/>
                </a:lnTo>
                <a:cubicBezTo>
                  <a:pt x="486874" y="911578"/>
                  <a:pt x="487719" y="976605"/>
                  <a:pt x="492519" y="1041400"/>
                </a:cubicBezTo>
                <a:cubicBezTo>
                  <a:pt x="493379" y="1053005"/>
                  <a:pt x="496402" y="1064571"/>
                  <a:pt x="500986" y="1075267"/>
                </a:cubicBezTo>
                <a:cubicBezTo>
                  <a:pt x="506398" y="1087895"/>
                  <a:pt x="538644" y="1126520"/>
                  <a:pt x="543319" y="1134533"/>
                </a:cubicBezTo>
                <a:cubicBezTo>
                  <a:pt x="573038" y="1185480"/>
                  <a:pt x="562838" y="1203560"/>
                  <a:pt x="611052" y="1227667"/>
                </a:cubicBezTo>
                <a:cubicBezTo>
                  <a:pt x="621460" y="1232871"/>
                  <a:pt x="633630" y="1233311"/>
                  <a:pt x="644919" y="1236133"/>
                </a:cubicBezTo>
                <a:lnTo>
                  <a:pt x="983586" y="1193800"/>
                </a:lnTo>
                <a:cubicBezTo>
                  <a:pt x="1003381" y="1191273"/>
                  <a:pt x="1034747" y="1203569"/>
                  <a:pt x="1042852" y="1185333"/>
                </a:cubicBezTo>
                <a:cubicBezTo>
                  <a:pt x="1052479" y="1163672"/>
                  <a:pt x="981234" y="1059651"/>
                  <a:pt x="975119" y="1049867"/>
                </a:cubicBezTo>
                <a:cubicBezTo>
                  <a:pt x="966652" y="1016000"/>
                  <a:pt x="954949" y="982782"/>
                  <a:pt x="949719" y="948267"/>
                </a:cubicBezTo>
                <a:cubicBezTo>
                  <a:pt x="940800" y="889404"/>
                  <a:pt x="932786" y="770467"/>
                  <a:pt x="932786" y="770467"/>
                </a:cubicBezTo>
                <a:cubicBezTo>
                  <a:pt x="1000369" y="384273"/>
                  <a:pt x="879190" y="417483"/>
                  <a:pt x="1186786" y="440267"/>
                </a:cubicBezTo>
                <a:cubicBezTo>
                  <a:pt x="1198390" y="441127"/>
                  <a:pt x="1209363" y="445911"/>
                  <a:pt x="1220652" y="448733"/>
                </a:cubicBezTo>
                <a:cubicBezTo>
                  <a:pt x="1245325" y="465183"/>
                  <a:pt x="1279536" y="486688"/>
                  <a:pt x="1296852" y="508000"/>
                </a:cubicBezTo>
                <a:cubicBezTo>
                  <a:pt x="1320056" y="536559"/>
                  <a:pt x="1336363" y="570089"/>
                  <a:pt x="1356119" y="601133"/>
                </a:cubicBezTo>
                <a:cubicBezTo>
                  <a:pt x="1364586" y="643466"/>
                  <a:pt x="1371951" y="686035"/>
                  <a:pt x="1381519" y="728133"/>
                </a:cubicBezTo>
                <a:cubicBezTo>
                  <a:pt x="1400178" y="810235"/>
                  <a:pt x="1440786" y="973667"/>
                  <a:pt x="1440786" y="973667"/>
                </a:cubicBezTo>
                <a:cubicBezTo>
                  <a:pt x="1443608" y="1089378"/>
                  <a:pt x="1465853" y="1206251"/>
                  <a:pt x="1449252" y="1320800"/>
                </a:cubicBezTo>
                <a:cubicBezTo>
                  <a:pt x="1437075" y="1404824"/>
                  <a:pt x="1415193" y="1496887"/>
                  <a:pt x="1356119" y="1557867"/>
                </a:cubicBezTo>
                <a:cubicBezTo>
                  <a:pt x="1316068" y="1599210"/>
                  <a:pt x="1244021" y="1585601"/>
                  <a:pt x="1186786" y="1591733"/>
                </a:cubicBezTo>
                <a:cubicBezTo>
                  <a:pt x="1085608" y="1602573"/>
                  <a:pt x="983586" y="1603022"/>
                  <a:pt x="881986" y="1608667"/>
                </a:cubicBezTo>
                <a:cubicBezTo>
                  <a:pt x="834008" y="1614311"/>
                  <a:pt x="786358" y="1625045"/>
                  <a:pt x="738052" y="1625600"/>
                </a:cubicBezTo>
                <a:cubicBezTo>
                  <a:pt x="158128" y="1632265"/>
                  <a:pt x="308599" y="1725940"/>
                  <a:pt x="119986" y="1600200"/>
                </a:cubicBezTo>
                <a:cubicBezTo>
                  <a:pt x="108697" y="1580444"/>
                  <a:pt x="93985" y="1562284"/>
                  <a:pt x="86119" y="1540933"/>
                </a:cubicBezTo>
                <a:cubicBezTo>
                  <a:pt x="63400" y="1479267"/>
                  <a:pt x="53603" y="1393079"/>
                  <a:pt x="43786" y="1329267"/>
                </a:cubicBezTo>
                <a:cubicBezTo>
                  <a:pt x="30806" y="939876"/>
                  <a:pt x="5686" y="908756"/>
                  <a:pt x="9919" y="694267"/>
                </a:cubicBezTo>
                <a:close/>
              </a:path>
            </a:pathLst>
          </a:cu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EA5E4E-9E0C-4790-AEC2-0D493550D769}"/>
              </a:ext>
            </a:extLst>
          </p:cNvPr>
          <p:cNvSpPr txBox="1"/>
          <p:nvPr/>
        </p:nvSpPr>
        <p:spPr>
          <a:xfrm>
            <a:off x="6948264" y="6183215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* BOJ 2667</a:t>
            </a:r>
            <a:r>
              <a:rPr lang="ko-KR" altLang="en-US" dirty="0"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의 그림</a:t>
            </a:r>
          </a:p>
        </p:txBody>
      </p:sp>
    </p:spTree>
    <p:extLst>
      <p:ext uri="{BB962C8B-B14F-4D97-AF65-F5344CB8AC3E}">
        <p14:creationId xmlns:p14="http://schemas.microsoft.com/office/powerpoint/2010/main" val="128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3" grpId="1" animBg="1"/>
      <p:bldP spid="13" grpId="2" animBg="1"/>
      <p:bldP spid="28" grpId="0" animBg="1"/>
      <p:bldP spid="28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3" grpId="0" animBg="1"/>
      <p:bldP spid="3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도현" pitchFamily="50" charset="-127"/>
                <a:ea typeface="배달의민족 도현" pitchFamily="50" charset="-127"/>
              </a:rPr>
              <a:t>필요한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배달의민족 한나는 열한살" pitchFamily="50" charset="-127"/>
                <a:ea typeface="배달의민족 한나는 열한살" pitchFamily="50" charset="-127"/>
                <a:sym typeface="Wingdings" pitchFamily="2" charset="2"/>
              </a:rPr>
              <a:t>1-1.  </a:t>
            </a:r>
            <a:r>
              <a:rPr lang="en-US" altLang="ko-KR" b="1" dirty="0" err="1">
                <a:latin typeface="배달의민족 한나는 열한살" pitchFamily="50" charset="-127"/>
                <a:ea typeface="배달의민족 한나는 열한살" pitchFamily="50" charset="-127"/>
                <a:sym typeface="Wingdings" pitchFamily="2" charset="2"/>
              </a:rPr>
              <a:t>CountLump</a:t>
            </a:r>
            <a:r>
              <a:rPr lang="en-US" altLang="ko-KR" b="1" dirty="0">
                <a:latin typeface="배달의민족 한나는 열한살" pitchFamily="50" charset="-127"/>
                <a:ea typeface="배달의민족 한나는 열한살" pitchFamily="50" charset="-127"/>
                <a:sym typeface="Wingdings" pitchFamily="2" charset="2"/>
              </a:rPr>
              <a:t>()</a:t>
            </a:r>
          </a:p>
          <a:p>
            <a:pPr marL="0" indent="0">
              <a:buNone/>
            </a:pPr>
            <a:r>
              <a:rPr lang="en-US" altLang="ko-KR" b="1" dirty="0">
                <a:latin typeface="배달의민족 한나는 열한살" pitchFamily="50" charset="-127"/>
                <a:ea typeface="배달의민족 한나는 열한살" pitchFamily="50" charset="-127"/>
                <a:sym typeface="Wingdings" pitchFamily="2" charset="2"/>
              </a:rPr>
              <a:t>	</a:t>
            </a:r>
            <a:endParaRPr lang="en-US" altLang="ko-KR" sz="2000" dirty="0">
              <a:latin typeface="배달의민족 한나는 열한살" pitchFamily="50" charset="-127"/>
              <a:ea typeface="배달의민족 한나는 열한살" pitchFamily="50" charset="-127"/>
              <a:sym typeface="Wingdings" pitchFamily="2" charset="2"/>
            </a:endParaRPr>
          </a:p>
          <a:p>
            <a:pPr marL="514350" indent="-514350">
              <a:buNone/>
            </a:pPr>
            <a:endParaRPr lang="en-US" altLang="ko-KR" sz="2000" dirty="0">
              <a:latin typeface="배달의민족 한나는 열한살" pitchFamily="50" charset="-127"/>
              <a:ea typeface="배달의민족 한나는 열한살" pitchFamily="50" charset="-127"/>
              <a:sym typeface="Wingdings" pitchFamily="2" charset="2"/>
            </a:endParaRPr>
          </a:p>
          <a:p>
            <a:pPr marL="514350" indent="-514350">
              <a:buNone/>
            </a:pPr>
            <a:endParaRPr lang="en-US" altLang="ko-KR" sz="2000" dirty="0">
              <a:latin typeface="배달의민족 한나는 열한살" pitchFamily="50" charset="-127"/>
              <a:ea typeface="배달의민족 한나는 열한살" pitchFamily="50" charset="-127"/>
              <a:sym typeface="Wingdings" pitchFamily="2" charset="2"/>
            </a:endParaRPr>
          </a:p>
          <a:p>
            <a:pPr marL="514350" indent="-514350">
              <a:buNone/>
            </a:pPr>
            <a:endParaRPr lang="en-US" altLang="ko-KR" sz="2000" dirty="0">
              <a:latin typeface="배달의민족 한나는 열한살" pitchFamily="50" charset="-127"/>
              <a:ea typeface="배달의민족 한나는 열한살" pitchFamily="50" charset="-127"/>
              <a:sym typeface="Wingdings" pitchFamily="2" charset="2"/>
            </a:endParaRPr>
          </a:p>
          <a:p>
            <a:pPr marL="514350" indent="-514350">
              <a:buNone/>
            </a:pPr>
            <a:endParaRPr lang="ko-KR" altLang="en-US" sz="2000" dirty="0">
              <a:latin typeface="배달의민족 한나는 열한살" pitchFamily="50" charset="-127"/>
              <a:ea typeface="배달의민족 한나는 열한살" pitchFamily="50" charset="-127"/>
              <a:sym typeface="Wingdings" pitchFamily="2" charset="2"/>
            </a:endParaRPr>
          </a:p>
          <a:p>
            <a:pPr marL="514350" indent="-514350">
              <a:buNone/>
            </a:pPr>
            <a:r>
              <a:rPr lang="en-US" altLang="ko-KR" sz="2000" dirty="0">
                <a:latin typeface="배달의민족 한나는 열한살" pitchFamily="50" charset="-127"/>
                <a:ea typeface="배달의민족 한나는 열한살" pitchFamily="50" charset="-127"/>
                <a:sym typeface="Wingdings" pitchFamily="2" charset="2"/>
              </a:rPr>
              <a:t>	</a:t>
            </a:r>
            <a:r>
              <a:rPr lang="ko-KR" altLang="en-US" sz="2000" dirty="0">
                <a:latin typeface="배달의민족 한나는 열한살" pitchFamily="50" charset="-127"/>
                <a:ea typeface="배달의민족 한나는 열한살" pitchFamily="50" charset="-127"/>
                <a:sym typeface="Wingdings" pitchFamily="2" charset="2"/>
              </a:rPr>
              <a:t> </a:t>
            </a:r>
            <a:endParaRPr lang="en-US" altLang="ko-KR" sz="2000" dirty="0">
              <a:latin typeface="배달의민족 한나는 열한살" pitchFamily="50" charset="-127"/>
              <a:ea typeface="배달의민족 한나는 열한살" pitchFamily="50" charset="-127"/>
              <a:sym typeface="Wingdings" pitchFamily="2" charset="2"/>
            </a:endParaRPr>
          </a:p>
          <a:p>
            <a:pPr marL="514350" indent="-514350">
              <a:buNone/>
            </a:pPr>
            <a:endParaRPr lang="en-US" altLang="ko-KR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>
              <a:buNone/>
            </a:pPr>
            <a:endParaRPr lang="en-US" altLang="ko-KR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88640"/>
            <a:ext cx="8712968" cy="6480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AFB04B-6AE7-4F43-8734-A94E44895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389" y="2564904"/>
            <a:ext cx="3775909" cy="3725564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CE05183-2D44-4D21-B55D-D9F30B89F96D}"/>
              </a:ext>
            </a:extLst>
          </p:cNvPr>
          <p:cNvSpPr/>
          <p:nvPr/>
        </p:nvSpPr>
        <p:spPr>
          <a:xfrm>
            <a:off x="2987824" y="2857798"/>
            <a:ext cx="504056" cy="42718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98F441E-8B2A-4E8D-B474-54FDADC8B26D}"/>
              </a:ext>
            </a:extLst>
          </p:cNvPr>
          <p:cNvSpPr/>
          <p:nvPr/>
        </p:nvSpPr>
        <p:spPr>
          <a:xfrm>
            <a:off x="3419872" y="2852936"/>
            <a:ext cx="504056" cy="42718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F1266C7-DE1F-46FC-8FA7-A346985C9C05}"/>
              </a:ext>
            </a:extLst>
          </p:cNvPr>
          <p:cNvSpPr/>
          <p:nvPr/>
        </p:nvSpPr>
        <p:spPr>
          <a:xfrm>
            <a:off x="3851920" y="2852936"/>
            <a:ext cx="504056" cy="42718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787D81F-E043-4D39-B58E-26F25F73D9A7}"/>
              </a:ext>
            </a:extLst>
          </p:cNvPr>
          <p:cNvSpPr/>
          <p:nvPr/>
        </p:nvSpPr>
        <p:spPr>
          <a:xfrm>
            <a:off x="4283968" y="2852936"/>
            <a:ext cx="504056" cy="42718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C7BC7C9-C572-40BE-8BB4-D3BF71090197}"/>
              </a:ext>
            </a:extLst>
          </p:cNvPr>
          <p:cNvSpPr/>
          <p:nvPr/>
        </p:nvSpPr>
        <p:spPr>
          <a:xfrm>
            <a:off x="4716016" y="2852936"/>
            <a:ext cx="504056" cy="42718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73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3C02FA4-85FF-485B-A44A-0D686D2A3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389" y="2564904"/>
            <a:ext cx="3775909" cy="372556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도현" pitchFamily="50" charset="-127"/>
                <a:ea typeface="배달의민족 도현" pitchFamily="50" charset="-127"/>
              </a:rPr>
              <a:t>필요한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배달의민족 한나는 열한살" pitchFamily="50" charset="-127"/>
                <a:ea typeface="배달의민족 한나는 열한살" pitchFamily="50" charset="-127"/>
                <a:sym typeface="Wingdings" pitchFamily="2" charset="2"/>
              </a:rPr>
              <a:t>1-2.  DFS()</a:t>
            </a:r>
          </a:p>
          <a:p>
            <a:pPr marL="0" indent="0">
              <a:buNone/>
            </a:pPr>
            <a:r>
              <a:rPr lang="en-US" altLang="ko-KR" b="1" dirty="0">
                <a:latin typeface="배달의민족 한나는 열한살" pitchFamily="50" charset="-127"/>
                <a:ea typeface="배달의민족 한나는 열한살" pitchFamily="50" charset="-127"/>
                <a:sym typeface="Wingdings" pitchFamily="2" charset="2"/>
              </a:rPr>
              <a:t>	</a:t>
            </a:r>
            <a:endParaRPr lang="en-US" altLang="ko-KR" sz="2000" dirty="0">
              <a:latin typeface="배달의민족 한나는 열한살" pitchFamily="50" charset="-127"/>
              <a:ea typeface="배달의민족 한나는 열한살" pitchFamily="50" charset="-127"/>
              <a:sym typeface="Wingdings" pitchFamily="2" charset="2"/>
            </a:endParaRPr>
          </a:p>
          <a:p>
            <a:pPr marL="514350" indent="-514350">
              <a:buNone/>
            </a:pPr>
            <a:endParaRPr lang="en-US" altLang="ko-KR" sz="2000" dirty="0">
              <a:latin typeface="배달의민족 한나는 열한살" pitchFamily="50" charset="-127"/>
              <a:ea typeface="배달의민족 한나는 열한살" pitchFamily="50" charset="-127"/>
              <a:sym typeface="Wingdings" pitchFamily="2" charset="2"/>
            </a:endParaRPr>
          </a:p>
          <a:p>
            <a:pPr marL="514350" indent="-514350">
              <a:buNone/>
            </a:pPr>
            <a:endParaRPr lang="en-US" altLang="ko-KR" sz="2000" dirty="0">
              <a:latin typeface="배달의민족 한나는 열한살" pitchFamily="50" charset="-127"/>
              <a:ea typeface="배달의민족 한나는 열한살" pitchFamily="50" charset="-127"/>
              <a:sym typeface="Wingdings" pitchFamily="2" charset="2"/>
            </a:endParaRPr>
          </a:p>
          <a:p>
            <a:pPr marL="514350" indent="-514350">
              <a:buNone/>
            </a:pPr>
            <a:endParaRPr lang="en-US" altLang="ko-KR" sz="2000" dirty="0">
              <a:latin typeface="배달의민족 한나는 열한살" pitchFamily="50" charset="-127"/>
              <a:ea typeface="배달의민족 한나는 열한살" pitchFamily="50" charset="-127"/>
              <a:sym typeface="Wingdings" pitchFamily="2" charset="2"/>
            </a:endParaRPr>
          </a:p>
          <a:p>
            <a:pPr marL="514350" indent="-514350">
              <a:buNone/>
            </a:pPr>
            <a:endParaRPr lang="ko-KR" altLang="en-US" sz="2000" dirty="0">
              <a:latin typeface="배달의민족 한나는 열한살" pitchFamily="50" charset="-127"/>
              <a:ea typeface="배달의민족 한나는 열한살" pitchFamily="50" charset="-127"/>
              <a:sym typeface="Wingdings" pitchFamily="2" charset="2"/>
            </a:endParaRPr>
          </a:p>
          <a:p>
            <a:pPr marL="514350" indent="-514350">
              <a:buNone/>
            </a:pPr>
            <a:r>
              <a:rPr lang="en-US" altLang="ko-KR" sz="2000" dirty="0">
                <a:latin typeface="배달의민족 한나는 열한살" pitchFamily="50" charset="-127"/>
                <a:ea typeface="배달의민족 한나는 열한살" pitchFamily="50" charset="-127"/>
                <a:sym typeface="Wingdings" pitchFamily="2" charset="2"/>
              </a:rPr>
              <a:t>	</a:t>
            </a:r>
            <a:r>
              <a:rPr lang="ko-KR" altLang="en-US" sz="2000" dirty="0">
                <a:latin typeface="배달의민족 한나는 열한살" pitchFamily="50" charset="-127"/>
                <a:ea typeface="배달의민족 한나는 열한살" pitchFamily="50" charset="-127"/>
                <a:sym typeface="Wingdings" pitchFamily="2" charset="2"/>
              </a:rPr>
              <a:t> </a:t>
            </a:r>
            <a:endParaRPr lang="en-US" altLang="ko-KR" sz="2000" dirty="0">
              <a:latin typeface="배달의민족 한나는 열한살" pitchFamily="50" charset="-127"/>
              <a:ea typeface="배달의민족 한나는 열한살" pitchFamily="50" charset="-127"/>
              <a:sym typeface="Wingdings" pitchFamily="2" charset="2"/>
            </a:endParaRPr>
          </a:p>
          <a:p>
            <a:pPr marL="514350" indent="-514350">
              <a:buNone/>
            </a:pPr>
            <a:endParaRPr lang="en-US" altLang="ko-KR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>
              <a:buNone/>
            </a:pPr>
            <a:endParaRPr lang="en-US" altLang="ko-KR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88640"/>
            <a:ext cx="8712968" cy="6480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22EF584-1598-4D61-AA32-39F607C90D76}"/>
              </a:ext>
            </a:extLst>
          </p:cNvPr>
          <p:cNvSpPr/>
          <p:nvPr/>
        </p:nvSpPr>
        <p:spPr>
          <a:xfrm>
            <a:off x="3419872" y="2852936"/>
            <a:ext cx="504056" cy="42718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D90370EB-3F5D-45C3-82D2-BBB2163585A1}"/>
              </a:ext>
            </a:extLst>
          </p:cNvPr>
          <p:cNvSpPr/>
          <p:nvPr/>
        </p:nvSpPr>
        <p:spPr>
          <a:xfrm>
            <a:off x="2926027" y="2757130"/>
            <a:ext cx="1476640" cy="1343260"/>
          </a:xfrm>
          <a:custGeom>
            <a:avLst/>
            <a:gdLst>
              <a:gd name="connsiteX0" fmla="*/ 604573 w 1476640"/>
              <a:gd name="connsiteY0" fmla="*/ 494070 h 1343260"/>
              <a:gd name="connsiteX1" fmla="*/ 638440 w 1476640"/>
              <a:gd name="connsiteY1" fmla="*/ 367070 h 1343260"/>
              <a:gd name="connsiteX2" fmla="*/ 680773 w 1476640"/>
              <a:gd name="connsiteY2" fmla="*/ 248537 h 1343260"/>
              <a:gd name="connsiteX3" fmla="*/ 697706 w 1476640"/>
              <a:gd name="connsiteY3" fmla="*/ 104603 h 1343260"/>
              <a:gd name="connsiteX4" fmla="*/ 706173 w 1476640"/>
              <a:gd name="connsiteY4" fmla="*/ 62270 h 1343260"/>
              <a:gd name="connsiteX5" fmla="*/ 1112573 w 1476640"/>
              <a:gd name="connsiteY5" fmla="*/ 11470 h 1343260"/>
              <a:gd name="connsiteX6" fmla="*/ 1425840 w 1476640"/>
              <a:gd name="connsiteY6" fmla="*/ 79203 h 1343260"/>
              <a:gd name="connsiteX7" fmla="*/ 1434306 w 1476640"/>
              <a:gd name="connsiteY7" fmla="*/ 163870 h 1343260"/>
              <a:gd name="connsiteX8" fmla="*/ 1442773 w 1476640"/>
              <a:gd name="connsiteY8" fmla="*/ 553337 h 1343260"/>
              <a:gd name="connsiteX9" fmla="*/ 1459706 w 1476640"/>
              <a:gd name="connsiteY9" fmla="*/ 612603 h 1343260"/>
              <a:gd name="connsiteX10" fmla="*/ 1476640 w 1476640"/>
              <a:gd name="connsiteY10" fmla="*/ 688803 h 1343260"/>
              <a:gd name="connsiteX11" fmla="*/ 1468173 w 1476640"/>
              <a:gd name="connsiteY11" fmla="*/ 1230670 h 1343260"/>
              <a:gd name="connsiteX12" fmla="*/ 1459706 w 1476640"/>
              <a:gd name="connsiteY12" fmla="*/ 1256070 h 1343260"/>
              <a:gd name="connsiteX13" fmla="*/ 1451240 w 1476640"/>
              <a:gd name="connsiteY13" fmla="*/ 1306870 h 1343260"/>
              <a:gd name="connsiteX14" fmla="*/ 1408906 w 1476640"/>
              <a:gd name="connsiteY14" fmla="*/ 1315337 h 1343260"/>
              <a:gd name="connsiteX15" fmla="*/ 1324240 w 1476640"/>
              <a:gd name="connsiteY15" fmla="*/ 1340737 h 1343260"/>
              <a:gd name="connsiteX16" fmla="*/ 680773 w 1476640"/>
              <a:gd name="connsiteY16" fmla="*/ 1340737 h 1343260"/>
              <a:gd name="connsiteX17" fmla="*/ 477573 w 1476640"/>
              <a:gd name="connsiteY17" fmla="*/ 1323803 h 1343260"/>
              <a:gd name="connsiteX18" fmla="*/ 299773 w 1476640"/>
              <a:gd name="connsiteY18" fmla="*/ 1273003 h 1343260"/>
              <a:gd name="connsiteX19" fmla="*/ 130440 w 1476640"/>
              <a:gd name="connsiteY19" fmla="*/ 1230670 h 1343260"/>
              <a:gd name="connsiteX20" fmla="*/ 88106 w 1476640"/>
              <a:gd name="connsiteY20" fmla="*/ 1213737 h 1343260"/>
              <a:gd name="connsiteX21" fmla="*/ 28840 w 1476640"/>
              <a:gd name="connsiteY21" fmla="*/ 1171403 h 1343260"/>
              <a:gd name="connsiteX22" fmla="*/ 20373 w 1476640"/>
              <a:gd name="connsiteY22" fmla="*/ 1002070 h 1343260"/>
              <a:gd name="connsiteX23" fmla="*/ 105040 w 1476640"/>
              <a:gd name="connsiteY23" fmla="*/ 968203 h 1343260"/>
              <a:gd name="connsiteX24" fmla="*/ 155840 w 1476640"/>
              <a:gd name="connsiteY24" fmla="*/ 942803 h 1343260"/>
              <a:gd name="connsiteX25" fmla="*/ 181240 w 1476640"/>
              <a:gd name="connsiteY25" fmla="*/ 934337 h 1343260"/>
              <a:gd name="connsiteX26" fmla="*/ 469106 w 1476640"/>
              <a:gd name="connsiteY26" fmla="*/ 917403 h 1343260"/>
              <a:gd name="connsiteX27" fmla="*/ 502973 w 1476640"/>
              <a:gd name="connsiteY27" fmla="*/ 908937 h 1343260"/>
              <a:gd name="connsiteX28" fmla="*/ 536840 w 1476640"/>
              <a:gd name="connsiteY28" fmla="*/ 866603 h 1343260"/>
              <a:gd name="connsiteX29" fmla="*/ 562240 w 1476640"/>
              <a:gd name="connsiteY29" fmla="*/ 561803 h 1343260"/>
              <a:gd name="connsiteX30" fmla="*/ 570706 w 1476640"/>
              <a:gd name="connsiteY30" fmla="*/ 536403 h 1343260"/>
              <a:gd name="connsiteX31" fmla="*/ 604573 w 1476640"/>
              <a:gd name="connsiteY31" fmla="*/ 494070 h 1343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76640" h="1343260">
                <a:moveTo>
                  <a:pt x="604573" y="494070"/>
                </a:moveTo>
                <a:cubicBezTo>
                  <a:pt x="615862" y="465848"/>
                  <a:pt x="625454" y="408914"/>
                  <a:pt x="638440" y="367070"/>
                </a:cubicBezTo>
                <a:cubicBezTo>
                  <a:pt x="650876" y="327000"/>
                  <a:pt x="671532" y="289462"/>
                  <a:pt x="680773" y="248537"/>
                </a:cubicBezTo>
                <a:cubicBezTo>
                  <a:pt x="691413" y="201415"/>
                  <a:pt x="691179" y="152469"/>
                  <a:pt x="697706" y="104603"/>
                </a:cubicBezTo>
                <a:cubicBezTo>
                  <a:pt x="699650" y="90344"/>
                  <a:pt x="693439" y="68972"/>
                  <a:pt x="706173" y="62270"/>
                </a:cubicBezTo>
                <a:cubicBezTo>
                  <a:pt x="822213" y="1197"/>
                  <a:pt x="995449" y="15374"/>
                  <a:pt x="1112573" y="11470"/>
                </a:cubicBezTo>
                <a:cubicBezTo>
                  <a:pt x="1210123" y="14617"/>
                  <a:pt x="1374824" y="-44693"/>
                  <a:pt x="1425840" y="79203"/>
                </a:cubicBezTo>
                <a:cubicBezTo>
                  <a:pt x="1436639" y="105430"/>
                  <a:pt x="1431484" y="135648"/>
                  <a:pt x="1434306" y="163870"/>
                </a:cubicBezTo>
                <a:cubicBezTo>
                  <a:pt x="1437128" y="293692"/>
                  <a:pt x="1437583" y="423588"/>
                  <a:pt x="1442773" y="553337"/>
                </a:cubicBezTo>
                <a:cubicBezTo>
                  <a:pt x="1443527" y="572182"/>
                  <a:pt x="1455137" y="594325"/>
                  <a:pt x="1459706" y="612603"/>
                </a:cubicBezTo>
                <a:cubicBezTo>
                  <a:pt x="1466017" y="637846"/>
                  <a:pt x="1470995" y="663403"/>
                  <a:pt x="1476640" y="688803"/>
                </a:cubicBezTo>
                <a:cubicBezTo>
                  <a:pt x="1473818" y="869425"/>
                  <a:pt x="1473563" y="1050106"/>
                  <a:pt x="1468173" y="1230670"/>
                </a:cubicBezTo>
                <a:cubicBezTo>
                  <a:pt x="1467907" y="1239591"/>
                  <a:pt x="1461642" y="1247358"/>
                  <a:pt x="1459706" y="1256070"/>
                </a:cubicBezTo>
                <a:cubicBezTo>
                  <a:pt x="1455982" y="1272828"/>
                  <a:pt x="1462412" y="1293836"/>
                  <a:pt x="1451240" y="1306870"/>
                </a:cubicBezTo>
                <a:cubicBezTo>
                  <a:pt x="1441875" y="1317796"/>
                  <a:pt x="1422811" y="1311629"/>
                  <a:pt x="1408906" y="1315337"/>
                </a:cubicBezTo>
                <a:cubicBezTo>
                  <a:pt x="1380436" y="1322929"/>
                  <a:pt x="1352462" y="1332270"/>
                  <a:pt x="1324240" y="1340737"/>
                </a:cubicBezTo>
                <a:cubicBezTo>
                  <a:pt x="843449" y="1316697"/>
                  <a:pt x="1640980" y="1352740"/>
                  <a:pt x="680773" y="1340737"/>
                </a:cubicBezTo>
                <a:cubicBezTo>
                  <a:pt x="612810" y="1339887"/>
                  <a:pt x="545306" y="1329448"/>
                  <a:pt x="477573" y="1323803"/>
                </a:cubicBezTo>
                <a:cubicBezTo>
                  <a:pt x="418306" y="1306870"/>
                  <a:pt x="360573" y="1283135"/>
                  <a:pt x="299773" y="1273003"/>
                </a:cubicBezTo>
                <a:cubicBezTo>
                  <a:pt x="236067" y="1262386"/>
                  <a:pt x="199348" y="1258232"/>
                  <a:pt x="130440" y="1230670"/>
                </a:cubicBezTo>
                <a:cubicBezTo>
                  <a:pt x="116329" y="1225026"/>
                  <a:pt x="101700" y="1220534"/>
                  <a:pt x="88106" y="1213737"/>
                </a:cubicBezTo>
                <a:cubicBezTo>
                  <a:pt x="75728" y="1207548"/>
                  <a:pt x="36507" y="1177154"/>
                  <a:pt x="28840" y="1171403"/>
                </a:cubicBezTo>
                <a:cubicBezTo>
                  <a:pt x="6808" y="1116326"/>
                  <a:pt x="-18863" y="1069842"/>
                  <a:pt x="20373" y="1002070"/>
                </a:cubicBezTo>
                <a:cubicBezTo>
                  <a:pt x="35603" y="975764"/>
                  <a:pt x="77192" y="980386"/>
                  <a:pt x="105040" y="968203"/>
                </a:cubicBezTo>
                <a:cubicBezTo>
                  <a:pt x="122385" y="960615"/>
                  <a:pt x="138540" y="950492"/>
                  <a:pt x="155840" y="942803"/>
                </a:cubicBezTo>
                <a:cubicBezTo>
                  <a:pt x="163995" y="939178"/>
                  <a:pt x="172345" y="935058"/>
                  <a:pt x="181240" y="934337"/>
                </a:cubicBezTo>
                <a:cubicBezTo>
                  <a:pt x="277047" y="926569"/>
                  <a:pt x="373151" y="923048"/>
                  <a:pt x="469106" y="917403"/>
                </a:cubicBezTo>
                <a:cubicBezTo>
                  <a:pt x="480395" y="914581"/>
                  <a:pt x="492565" y="914141"/>
                  <a:pt x="502973" y="908937"/>
                </a:cubicBezTo>
                <a:cubicBezTo>
                  <a:pt x="515035" y="902906"/>
                  <a:pt x="530859" y="875573"/>
                  <a:pt x="536840" y="866603"/>
                </a:cubicBezTo>
                <a:cubicBezTo>
                  <a:pt x="575645" y="750179"/>
                  <a:pt x="536030" y="876321"/>
                  <a:pt x="562240" y="561803"/>
                </a:cubicBezTo>
                <a:cubicBezTo>
                  <a:pt x="562981" y="552909"/>
                  <a:pt x="564395" y="542714"/>
                  <a:pt x="570706" y="536403"/>
                </a:cubicBezTo>
                <a:cubicBezTo>
                  <a:pt x="590662" y="516447"/>
                  <a:pt x="593284" y="522292"/>
                  <a:pt x="604573" y="494070"/>
                </a:cubicBezTo>
                <a:close/>
              </a:path>
            </a:pathLst>
          </a:cu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49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도현" pitchFamily="50" charset="-127"/>
                <a:ea typeface="배달의민족 도현" pitchFamily="50" charset="-127"/>
              </a:rPr>
              <a:t>필요한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AutoNum type="arabicPeriod" startAt="2"/>
            </a:pPr>
            <a:r>
              <a:rPr lang="ko-KR" altLang="en-US" b="1" dirty="0">
                <a:latin typeface="배달의민족 한나는 열한살" pitchFamily="50" charset="-127"/>
                <a:ea typeface="배달의민족 한나는 열한살" pitchFamily="50" charset="-127"/>
                <a:sym typeface="Wingdings" pitchFamily="2" charset="2"/>
              </a:rPr>
              <a:t>녹이기  </a:t>
            </a:r>
            <a:r>
              <a:rPr lang="en-US" altLang="ko-KR" b="1" dirty="0">
                <a:latin typeface="배달의민족 한나는 열한살" pitchFamily="50" charset="-127"/>
                <a:ea typeface="배달의민족 한나는 열한살" pitchFamily="50" charset="-127"/>
                <a:sym typeface="Wingdings" pitchFamily="2" charset="2"/>
              </a:rPr>
              <a:t>: thaw()</a:t>
            </a:r>
          </a:p>
          <a:p>
            <a:pPr marL="514350" indent="-514350" algn="ctr">
              <a:buNone/>
            </a:pPr>
            <a:endParaRPr lang="en-US" altLang="ko-KR" sz="2000" dirty="0">
              <a:latin typeface="배달의민족 한나는 열한살" pitchFamily="50" charset="-127"/>
              <a:ea typeface="배달의민족 한나는 열한살" pitchFamily="50" charset="-127"/>
              <a:sym typeface="Wingdings" pitchFamily="2" charset="2"/>
            </a:endParaRPr>
          </a:p>
          <a:p>
            <a:pPr marL="514350" indent="-514350">
              <a:buNone/>
            </a:pPr>
            <a:endParaRPr lang="en-US" altLang="ko-KR" sz="2000" dirty="0">
              <a:latin typeface="배달의민족 한나는 열한살" pitchFamily="50" charset="-127"/>
              <a:ea typeface="배달의민족 한나는 열한살" pitchFamily="50" charset="-127"/>
              <a:sym typeface="Wingdings" pitchFamily="2" charset="2"/>
            </a:endParaRPr>
          </a:p>
          <a:p>
            <a:pPr marL="514350" indent="-514350">
              <a:buNone/>
            </a:pPr>
            <a:endParaRPr lang="en-US" altLang="ko-KR" sz="2000" dirty="0">
              <a:latin typeface="배달의민족 한나는 열한살" pitchFamily="50" charset="-127"/>
              <a:ea typeface="배달의민족 한나는 열한살" pitchFamily="50" charset="-127"/>
              <a:sym typeface="Wingdings" pitchFamily="2" charset="2"/>
            </a:endParaRPr>
          </a:p>
          <a:p>
            <a:pPr marL="514350" indent="-514350">
              <a:buNone/>
            </a:pPr>
            <a:endParaRPr lang="en-US" altLang="ko-KR" sz="2000" dirty="0">
              <a:latin typeface="배달의민족 한나는 열한살" pitchFamily="50" charset="-127"/>
              <a:ea typeface="배달의민족 한나는 열한살" pitchFamily="50" charset="-127"/>
              <a:sym typeface="Wingdings" pitchFamily="2" charset="2"/>
            </a:endParaRPr>
          </a:p>
          <a:p>
            <a:pPr marL="514350" indent="-514350">
              <a:buNone/>
            </a:pPr>
            <a:endParaRPr lang="ko-KR" altLang="en-US" sz="2000" dirty="0">
              <a:latin typeface="배달의민족 한나는 열한살" pitchFamily="50" charset="-127"/>
              <a:ea typeface="배달의민족 한나는 열한살" pitchFamily="50" charset="-127"/>
              <a:sym typeface="Wingdings" pitchFamily="2" charset="2"/>
            </a:endParaRPr>
          </a:p>
          <a:p>
            <a:pPr marL="514350" indent="-514350">
              <a:buNone/>
            </a:pPr>
            <a:r>
              <a:rPr lang="en-US" altLang="ko-KR" sz="2000" dirty="0">
                <a:latin typeface="배달의민족 한나는 열한살" pitchFamily="50" charset="-127"/>
                <a:ea typeface="배달의민족 한나는 열한살" pitchFamily="50" charset="-127"/>
                <a:sym typeface="Wingdings" pitchFamily="2" charset="2"/>
              </a:rPr>
              <a:t>	</a:t>
            </a:r>
            <a:r>
              <a:rPr lang="ko-KR" altLang="en-US" sz="2000" dirty="0">
                <a:latin typeface="배달의민족 한나는 열한살" pitchFamily="50" charset="-127"/>
                <a:ea typeface="배달의민족 한나는 열한살" pitchFamily="50" charset="-127"/>
                <a:sym typeface="Wingdings" pitchFamily="2" charset="2"/>
              </a:rPr>
              <a:t> </a:t>
            </a:r>
            <a:endParaRPr lang="en-US" altLang="ko-KR" sz="2000" dirty="0">
              <a:latin typeface="배달의민족 한나는 열한살" pitchFamily="50" charset="-127"/>
              <a:ea typeface="배달의민족 한나는 열한살" pitchFamily="50" charset="-127"/>
              <a:sym typeface="Wingdings" pitchFamily="2" charset="2"/>
            </a:endParaRPr>
          </a:p>
          <a:p>
            <a:pPr marL="514350" indent="-514350">
              <a:buNone/>
            </a:pPr>
            <a:endParaRPr lang="en-US" altLang="ko-KR" dirty="0">
              <a:latin typeface="배달의민족 한나는 열한살" pitchFamily="50" charset="-127"/>
              <a:ea typeface="배달의민족 한나는 열한살" pitchFamily="50" charset="-127"/>
            </a:endParaRPr>
          </a:p>
          <a:p>
            <a:pPr>
              <a:buNone/>
            </a:pPr>
            <a:endParaRPr lang="en-US" altLang="ko-KR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88640"/>
            <a:ext cx="8712968" cy="6480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767EDF-C71D-42A1-A1F7-02CF61FFE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389" y="2564904"/>
            <a:ext cx="3775909" cy="3725564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CD3C3AB-85AA-4AA8-B424-FCB38AFE04DA}"/>
              </a:ext>
            </a:extLst>
          </p:cNvPr>
          <p:cNvCxnSpPr>
            <a:cxnSpLocks/>
          </p:cNvCxnSpPr>
          <p:nvPr/>
        </p:nvCxnSpPr>
        <p:spPr>
          <a:xfrm flipV="1">
            <a:off x="4139952" y="3348296"/>
            <a:ext cx="0" cy="152712"/>
          </a:xfrm>
          <a:prstGeom prst="straightConnector1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0310EEC-04BD-4612-9C6B-31AFF4E0B45C}"/>
              </a:ext>
            </a:extLst>
          </p:cNvPr>
          <p:cNvCxnSpPr>
            <a:cxnSpLocks/>
          </p:cNvCxnSpPr>
          <p:nvPr/>
        </p:nvCxnSpPr>
        <p:spPr>
          <a:xfrm>
            <a:off x="4427984" y="3861048"/>
            <a:ext cx="207640" cy="0"/>
          </a:xfrm>
          <a:prstGeom prst="straightConnector1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19E43DC-DD22-4BDC-B72F-76C4147F78C2}"/>
              </a:ext>
            </a:extLst>
          </p:cNvPr>
          <p:cNvCxnSpPr>
            <a:cxnSpLocks/>
          </p:cNvCxnSpPr>
          <p:nvPr/>
        </p:nvCxnSpPr>
        <p:spPr>
          <a:xfrm>
            <a:off x="4139952" y="4221088"/>
            <a:ext cx="0" cy="144016"/>
          </a:xfrm>
          <a:prstGeom prst="straightConnector1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E4C47A-DAA7-4EC8-A0A8-5E854BCC1EE4}"/>
              </a:ext>
            </a:extLst>
          </p:cNvPr>
          <p:cNvCxnSpPr>
            <a:cxnSpLocks/>
          </p:cNvCxnSpPr>
          <p:nvPr/>
        </p:nvCxnSpPr>
        <p:spPr>
          <a:xfrm flipH="1">
            <a:off x="3563888" y="3861048"/>
            <a:ext cx="216024" cy="2431"/>
          </a:xfrm>
          <a:prstGeom prst="straightConnector1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8E9C882-27AE-4FD6-A217-1C641A812981}"/>
              </a:ext>
            </a:extLst>
          </p:cNvPr>
          <p:cNvSpPr/>
          <p:nvPr/>
        </p:nvSpPr>
        <p:spPr>
          <a:xfrm>
            <a:off x="3923928" y="4081934"/>
            <a:ext cx="504056" cy="42718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34494D7-CE33-4807-A13A-F44BAF5FAC57}"/>
              </a:ext>
            </a:extLst>
          </p:cNvPr>
          <p:cNvSpPr/>
          <p:nvPr/>
        </p:nvSpPr>
        <p:spPr>
          <a:xfrm>
            <a:off x="4355976" y="3649886"/>
            <a:ext cx="504056" cy="42718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82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856" y="2574032"/>
            <a:ext cx="8229600" cy="1143000"/>
          </a:xfrm>
        </p:spPr>
        <p:txBody>
          <a:bodyPr/>
          <a:lstStyle/>
          <a:p>
            <a:r>
              <a:rPr lang="ko-KR" altLang="en-US" dirty="0">
                <a:latin typeface="배달의민족 도현" pitchFamily="50" charset="-127"/>
                <a:ea typeface="배달의민족 도현" pitchFamily="50" charset="-127"/>
              </a:rPr>
              <a:t>코드 설명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EDCB31-29A7-4BEE-B9D7-A93F56EBE50D}"/>
              </a:ext>
            </a:extLst>
          </p:cNvPr>
          <p:cNvSpPr/>
          <p:nvPr/>
        </p:nvSpPr>
        <p:spPr>
          <a:xfrm>
            <a:off x="2201888" y="1800064"/>
            <a:ext cx="4674368" cy="2565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6223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8614"/>
            <a:ext cx="8229600" cy="11430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err="1">
                <a:latin typeface="배달의민족 한나는 열한살" pitchFamily="50" charset="-127"/>
                <a:ea typeface="배달의민족 한나는 열한살" pitchFamily="50" charset="-127"/>
                <a:sym typeface="Wingdings" pitchFamily="2" charset="2"/>
              </a:rPr>
              <a:t>CountLump</a:t>
            </a:r>
            <a:r>
              <a:rPr lang="en-US" altLang="ko-KR" b="1" dirty="0">
                <a:latin typeface="배달의민족 한나는 열한살" pitchFamily="50" charset="-127"/>
                <a:ea typeface="배달의민족 한나는 열한살" pitchFamily="50" charset="-127"/>
                <a:sym typeface="Wingdings" pitchFamily="2" charset="2"/>
              </a:rPr>
              <a:t>()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9512" y="188640"/>
            <a:ext cx="8712968" cy="6480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380762F-3BAF-4604-B6CD-F6BEA77DF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98" y="1700808"/>
            <a:ext cx="8512874" cy="288391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81C6D83-21BF-46F9-A5CD-D34A807CB46D}"/>
              </a:ext>
            </a:extLst>
          </p:cNvPr>
          <p:cNvSpPr txBox="1"/>
          <p:nvPr/>
        </p:nvSpPr>
        <p:spPr>
          <a:xfrm>
            <a:off x="1259632" y="5149641"/>
            <a:ext cx="6588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Map</a:t>
            </a:r>
            <a:r>
              <a:rPr lang="ko-KR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을 돌면서 </a:t>
            </a:r>
            <a:r>
              <a:rPr lang="en-US" altLang="ko-KR" sz="2000" b="1" dirty="0"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DFS</a:t>
            </a:r>
            <a:r>
              <a:rPr lang="ko-KR" altLang="en-US" sz="2000" b="1" dirty="0"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를 호출함</a:t>
            </a:r>
            <a:endParaRPr lang="en-US" altLang="ko-KR" sz="2000" b="1" dirty="0">
              <a:latin typeface="배달의민족 도현" pitchFamily="50" charset="-127"/>
              <a:ea typeface="배달의민족 도현" pitchFamily="50" charset="-127"/>
              <a:sym typeface="Wingdings" pitchFamily="2" charset="2"/>
            </a:endParaRPr>
          </a:p>
          <a:p>
            <a:pPr algn="ctr"/>
            <a:r>
              <a:rPr lang="ko-KR" altLang="en-US" sz="2000" b="1" dirty="0"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여기에서 </a:t>
            </a:r>
            <a:r>
              <a:rPr lang="en-US" altLang="ko-KR" sz="2000" b="1" dirty="0"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DFS</a:t>
            </a:r>
            <a:r>
              <a:rPr lang="ko-KR" altLang="en-US" sz="2000" b="1" dirty="0"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를 호출할 때는 </a:t>
            </a:r>
            <a:r>
              <a:rPr lang="en-US" altLang="ko-KR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lump++</a:t>
            </a:r>
          </a:p>
          <a:p>
            <a:pPr algn="ctr"/>
            <a:r>
              <a:rPr lang="ko-KR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바다</a:t>
            </a:r>
            <a:r>
              <a:rPr lang="ko-KR" altLang="en-US" sz="2000" b="1" dirty="0"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부분 이거나 </a:t>
            </a:r>
            <a:r>
              <a:rPr lang="ko-KR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방문</a:t>
            </a:r>
            <a:r>
              <a:rPr lang="ko-KR" altLang="en-US" sz="2000" b="1" dirty="0"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했으면 패스 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ACDA3F6-D715-47D5-8185-435AC6F2A983}"/>
              </a:ext>
            </a:extLst>
          </p:cNvPr>
          <p:cNvSpPr/>
          <p:nvPr/>
        </p:nvSpPr>
        <p:spPr>
          <a:xfrm>
            <a:off x="1835696" y="2780928"/>
            <a:ext cx="4032448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배달의민족 한나는 열한살" pitchFamily="50" charset="-127"/>
                <a:ea typeface="배달의민족 한나는 열한살" pitchFamily="50" charset="-127"/>
              </a:rPr>
              <a:t>DFS()</a:t>
            </a:r>
            <a:endParaRPr lang="ko-KR" altLang="en-US" dirty="0">
              <a:latin typeface="배달의민족 한나는 열한살" pitchFamily="50" charset="-127"/>
              <a:ea typeface="배달의민족 한나는 열한살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88640"/>
            <a:ext cx="8712968" cy="6480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1520" y="4941168"/>
            <a:ext cx="86764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해당 좌표를 기준으로 </a:t>
            </a:r>
            <a:r>
              <a:rPr lang="ko-KR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상</a:t>
            </a:r>
            <a:r>
              <a:rPr lang="en-US" altLang="ko-KR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/</a:t>
            </a:r>
            <a:r>
              <a:rPr lang="ko-KR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하</a:t>
            </a:r>
            <a:r>
              <a:rPr lang="en-US" altLang="ko-KR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/</a:t>
            </a:r>
            <a:r>
              <a:rPr lang="ko-KR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좌</a:t>
            </a:r>
            <a:r>
              <a:rPr lang="en-US" altLang="ko-KR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/</a:t>
            </a:r>
            <a:r>
              <a:rPr lang="ko-KR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우</a:t>
            </a:r>
            <a:r>
              <a:rPr lang="ko-KR" altLang="en-US" sz="2000" b="1" dirty="0"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 살핌</a:t>
            </a:r>
            <a:r>
              <a:rPr lang="en-US" altLang="ko-KR" sz="2000" b="1" dirty="0"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, </a:t>
            </a:r>
          </a:p>
          <a:p>
            <a:endParaRPr lang="en-US" altLang="ko-KR" sz="2000" b="1" dirty="0">
              <a:latin typeface="배달의민족 도현" pitchFamily="50" charset="-127"/>
              <a:ea typeface="배달의민족 도현" pitchFamily="50" charset="-127"/>
              <a:sym typeface="Wingdings" pitchFamily="2" charset="2"/>
            </a:endParaRPr>
          </a:p>
          <a:p>
            <a:r>
              <a:rPr lang="en-US" altLang="ko-KR" sz="2000" b="1" dirty="0"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(</a:t>
            </a:r>
            <a:r>
              <a:rPr lang="ko-KR" altLang="en-US" sz="2000" b="1" dirty="0"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상</a:t>
            </a:r>
            <a:r>
              <a:rPr lang="en-US" altLang="ko-KR" sz="2000" b="1" dirty="0"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/</a:t>
            </a:r>
            <a:r>
              <a:rPr lang="ko-KR" altLang="en-US" sz="2000" b="1" dirty="0"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하</a:t>
            </a:r>
            <a:r>
              <a:rPr lang="en-US" altLang="ko-KR" sz="2000" b="1" dirty="0"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/</a:t>
            </a:r>
            <a:r>
              <a:rPr lang="ko-KR" altLang="en-US" sz="2000" b="1" dirty="0"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좌</a:t>
            </a:r>
            <a:r>
              <a:rPr lang="en-US" altLang="ko-KR" sz="2000" b="1" dirty="0"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/</a:t>
            </a:r>
            <a:r>
              <a:rPr lang="ko-KR" altLang="en-US" sz="2000" b="1" dirty="0"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우</a:t>
            </a:r>
            <a:r>
              <a:rPr lang="en-US" altLang="ko-KR" sz="2000" b="1" dirty="0"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)</a:t>
            </a:r>
            <a:r>
              <a:rPr lang="ko-KR" altLang="en-US" sz="2000" b="1" dirty="0"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가 </a:t>
            </a:r>
            <a:r>
              <a:rPr lang="ko-KR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배열 범위 </a:t>
            </a:r>
            <a:r>
              <a:rPr lang="ko-KR" altLang="en-US" sz="2000" b="1" dirty="0" err="1"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안벗어남</a:t>
            </a:r>
            <a:r>
              <a:rPr lang="en-US" altLang="ko-KR" sz="2000" b="1" dirty="0"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 &amp;&amp; </a:t>
            </a:r>
            <a:r>
              <a:rPr lang="ko-KR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방문 </a:t>
            </a:r>
            <a:r>
              <a:rPr lang="ko-KR" alt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안했</a:t>
            </a:r>
            <a:r>
              <a:rPr lang="ko-KR" altLang="en-US" sz="2000" b="1" dirty="0" err="1"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고</a:t>
            </a:r>
            <a:r>
              <a:rPr lang="ko-KR" altLang="en-US" sz="2000" b="1" dirty="0"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 </a:t>
            </a:r>
            <a:r>
              <a:rPr lang="ko-KR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빙하</a:t>
            </a:r>
            <a:r>
              <a:rPr lang="ko-KR" altLang="en-US" sz="2000" b="1" dirty="0">
                <a:latin typeface="배달의민족 도현" pitchFamily="50" charset="-127"/>
                <a:ea typeface="배달의민족 도현" pitchFamily="50" charset="-127"/>
                <a:sym typeface="Wingdings" pitchFamily="2" charset="2"/>
              </a:rPr>
              <a:t>부분임</a:t>
            </a:r>
            <a:endParaRPr lang="en-US" altLang="ko-KR" sz="2000" b="1" dirty="0">
              <a:latin typeface="배달의민족 도현" pitchFamily="50" charset="-127"/>
              <a:ea typeface="배달의민족 도현" pitchFamily="50" charset="-127"/>
              <a:sym typeface="Wingdings" pitchFamily="2" charset="2"/>
            </a:endParaRPr>
          </a:p>
          <a:p>
            <a:r>
              <a:rPr lang="en-US" altLang="ko-KR" sz="2000" b="1" dirty="0">
                <a:latin typeface="배달의민족 도현" pitchFamily="50" charset="-127"/>
                <a:ea typeface="배달의민족 도현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배달의민족 도현" pitchFamily="50" charset="-127"/>
                <a:ea typeface="배달의민족 도현" pitchFamily="50" charset="-127"/>
                <a:sym typeface="Wingdings" panose="05000000000000000000" pitchFamily="2" charset="2"/>
              </a:rPr>
              <a:t>DFS</a:t>
            </a:r>
            <a:r>
              <a:rPr lang="en-US" altLang="ko-KR" sz="2000" b="1" dirty="0">
                <a:latin typeface="배달의민족 도현" pitchFamily="50" charset="-127"/>
                <a:ea typeface="배달의민족 도현" pitchFamily="50" charset="-127"/>
                <a:sym typeface="Wingdings" panose="05000000000000000000" pitchFamily="2" charset="2"/>
              </a:rPr>
              <a:t>( (</a:t>
            </a:r>
            <a:r>
              <a:rPr lang="ko-KR" altLang="en-US" sz="2000" b="1" dirty="0">
                <a:latin typeface="배달의민족 도현" pitchFamily="50" charset="-127"/>
                <a:ea typeface="배달의민족 도현" pitchFamily="50" charset="-127"/>
                <a:sym typeface="Wingdings" panose="05000000000000000000" pitchFamily="2" charset="2"/>
              </a:rPr>
              <a:t>상</a:t>
            </a:r>
            <a:r>
              <a:rPr lang="en-US" altLang="ko-KR" sz="2000" b="1" dirty="0">
                <a:latin typeface="배달의민족 도현" pitchFamily="50" charset="-127"/>
                <a:ea typeface="배달의민족 도현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2000" b="1" dirty="0">
                <a:latin typeface="배달의민족 도현" pitchFamily="50" charset="-127"/>
                <a:ea typeface="배달의민족 도현" pitchFamily="50" charset="-127"/>
                <a:sym typeface="Wingdings" panose="05000000000000000000" pitchFamily="2" charset="2"/>
              </a:rPr>
              <a:t>하</a:t>
            </a:r>
            <a:r>
              <a:rPr lang="en-US" altLang="ko-KR" sz="2000" b="1" dirty="0">
                <a:latin typeface="배달의민족 도현" pitchFamily="50" charset="-127"/>
                <a:ea typeface="배달의민족 도현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2000" b="1" dirty="0">
                <a:latin typeface="배달의민족 도현" pitchFamily="50" charset="-127"/>
                <a:ea typeface="배달의민족 도현" pitchFamily="50" charset="-127"/>
                <a:sym typeface="Wingdings" panose="05000000000000000000" pitchFamily="2" charset="2"/>
              </a:rPr>
              <a:t>좌</a:t>
            </a:r>
            <a:r>
              <a:rPr lang="en-US" altLang="ko-KR" sz="2000" b="1" dirty="0">
                <a:latin typeface="배달의민족 도현" pitchFamily="50" charset="-127"/>
                <a:ea typeface="배달의민족 도현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2000" b="1" dirty="0">
                <a:latin typeface="배달의민족 도현" pitchFamily="50" charset="-127"/>
                <a:ea typeface="배달의민족 도현" pitchFamily="50" charset="-127"/>
                <a:sym typeface="Wingdings" panose="05000000000000000000" pitchFamily="2" charset="2"/>
              </a:rPr>
              <a:t>우</a:t>
            </a:r>
            <a:r>
              <a:rPr lang="en-US" altLang="ko-KR" sz="2000" b="1" dirty="0">
                <a:latin typeface="배달의민족 도현" pitchFamily="50" charset="-127"/>
                <a:ea typeface="배달의민족 도현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2000" b="1" dirty="0">
                <a:latin typeface="배달의민족 도현" pitchFamily="50" charset="-127"/>
                <a:ea typeface="배달의민족 도현" pitchFamily="50" charset="-127"/>
                <a:sym typeface="Wingdings" panose="05000000000000000000" pitchFamily="2" charset="2"/>
              </a:rPr>
              <a:t>좌표</a:t>
            </a:r>
            <a:r>
              <a:rPr lang="en-US" altLang="ko-KR" sz="2000" b="1" dirty="0">
                <a:latin typeface="배달의민족 도현" pitchFamily="50" charset="-127"/>
                <a:ea typeface="배달의민족 도현" pitchFamily="50" charset="-127"/>
                <a:sym typeface="Wingdings" panose="05000000000000000000" pitchFamily="2" charset="2"/>
              </a:rPr>
              <a:t> 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9E4888-E759-4381-A33F-A259189F7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1124744"/>
            <a:ext cx="8424863" cy="28858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3883335-AE17-4814-92AE-3444AA09BB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462" b="22957"/>
          <a:stretch/>
        </p:blipFill>
        <p:spPr>
          <a:xfrm>
            <a:off x="251520" y="4293096"/>
            <a:ext cx="8579296" cy="280774"/>
          </a:xfrm>
          <a:prstGeom prst="rect">
            <a:avLst/>
          </a:prstGeom>
        </p:spPr>
      </p:pic>
      <p:sp>
        <p:nvSpPr>
          <p:cNvPr id="12" name="화살표: 위로 굽음 11">
            <a:extLst>
              <a:ext uri="{FF2B5EF4-FFF2-40B4-BE49-F238E27FC236}">
                <a16:creationId xmlns:a16="http://schemas.microsoft.com/office/drawing/2014/main" id="{1555AEE0-BF52-4903-A5BA-FF503886AAE1}"/>
              </a:ext>
            </a:extLst>
          </p:cNvPr>
          <p:cNvSpPr/>
          <p:nvPr/>
        </p:nvSpPr>
        <p:spPr>
          <a:xfrm rot="16200000">
            <a:off x="3347864" y="2492895"/>
            <a:ext cx="2592288" cy="1008112"/>
          </a:xfrm>
          <a:prstGeom prst="bentUpArrow">
            <a:avLst>
              <a:gd name="adj1" fmla="val 25000"/>
              <a:gd name="adj2" fmla="val 27814"/>
              <a:gd name="adj3" fmla="val 2500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213</Words>
  <Application>Microsoft Office PowerPoint</Application>
  <PresentationFormat>화면 슬라이드 쇼(4:3)</PresentationFormat>
  <Paragraphs>73</Paragraphs>
  <Slides>11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배달의민족 도현</vt:lpstr>
      <vt:lpstr>배달의민족 연성</vt:lpstr>
      <vt:lpstr>배달의민족 한나는 열한살</vt:lpstr>
      <vt:lpstr>Arial</vt:lpstr>
      <vt:lpstr>Office 테마</vt:lpstr>
      <vt:lpstr>BOJ 2573 풀이</vt:lpstr>
      <vt:lpstr>필요한 과정</vt:lpstr>
      <vt:lpstr>필요한 과정</vt:lpstr>
      <vt:lpstr>필요한 과정</vt:lpstr>
      <vt:lpstr>필요한 과정</vt:lpstr>
      <vt:lpstr>필요한 과정</vt:lpstr>
      <vt:lpstr>코드 설명</vt:lpstr>
      <vt:lpstr>CountLump()</vt:lpstr>
      <vt:lpstr>DFS()</vt:lpstr>
      <vt:lpstr>thaw()</vt:lpstr>
      <vt:lpstr>main()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백준 16165 풀이</dc:title>
  <dc:creator>User</dc:creator>
  <cp:lastModifiedBy>허예지</cp:lastModifiedBy>
  <cp:revision>47</cp:revision>
  <dcterms:created xsi:type="dcterms:W3CDTF">2021-03-11T02:15:52Z</dcterms:created>
  <dcterms:modified xsi:type="dcterms:W3CDTF">2021-05-06T09:16:34Z</dcterms:modified>
</cp:coreProperties>
</file>