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  <p:sldMasterId id="2147483677" r:id="rId7"/>
    <p:sldMasterId id="214748368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</p:sldIdLst>
  <p:sldSz cy="7772400" cx="12161825"/>
  <p:notesSz cx="6858000" cy="9144000"/>
  <p:embeddedFontLst>
    <p:embeddedFont>
      <p:font typeface="Arial Narrow"/>
      <p:regular r:id="rId52"/>
      <p:bold r:id="rId53"/>
      <p:italic r:id="rId54"/>
      <p:boldItalic r:id="rId55"/>
    </p:embeddedFont>
    <p:embeddedFont>
      <p:font typeface="Century Gothic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0" roundtripDataSignature="AMtx7mjxVwVv5WqdVkDTsCTImkjOuyFb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DDBC01-FF8A-46EF-9BCD-21EB64FED6FD}">
  <a:tblStyle styleId="{FDDDBC01-FF8A-46EF-9BCD-21EB64FED6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9E6345A-44BF-4201-95E0-C5728E20066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8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60" Type="http://customschemas.google.com/relationships/presentationmetadata" Target="meta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font" Target="fonts/ArialNarrow-bold.fntdata"/><Relationship Id="rId52" Type="http://schemas.openxmlformats.org/officeDocument/2006/relationships/font" Target="fonts/ArialNarrow-regular.fntdata"/><Relationship Id="rId11" Type="http://schemas.openxmlformats.org/officeDocument/2006/relationships/slide" Target="slides/slide2.xml"/><Relationship Id="rId55" Type="http://schemas.openxmlformats.org/officeDocument/2006/relationships/font" Target="fonts/ArialNarrow-boldItalic.fntdata"/><Relationship Id="rId10" Type="http://schemas.openxmlformats.org/officeDocument/2006/relationships/slide" Target="slides/slide1.xml"/><Relationship Id="rId54" Type="http://schemas.openxmlformats.org/officeDocument/2006/relationships/font" Target="fonts/ArialNarrow-italic.fntdata"/><Relationship Id="rId13" Type="http://schemas.openxmlformats.org/officeDocument/2006/relationships/slide" Target="slides/slide4.xml"/><Relationship Id="rId57" Type="http://schemas.openxmlformats.org/officeDocument/2006/relationships/font" Target="fonts/CenturyGothic-bold.fntdata"/><Relationship Id="rId12" Type="http://schemas.openxmlformats.org/officeDocument/2006/relationships/slide" Target="slides/slide3.xml"/><Relationship Id="rId56" Type="http://schemas.openxmlformats.org/officeDocument/2006/relationships/font" Target="fonts/CenturyGothic-regular.fntdata"/><Relationship Id="rId15" Type="http://schemas.openxmlformats.org/officeDocument/2006/relationships/slide" Target="slides/slide6.xml"/><Relationship Id="rId59" Type="http://schemas.openxmlformats.org/officeDocument/2006/relationships/font" Target="fonts/CenturyGothic-boldItalic.fntdata"/><Relationship Id="rId14" Type="http://schemas.openxmlformats.org/officeDocument/2006/relationships/slide" Target="slides/slide5.xml"/><Relationship Id="rId58" Type="http://schemas.openxmlformats.org/officeDocument/2006/relationships/font" Target="fonts/CenturyGothic-italic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2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2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2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2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2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3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3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3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7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1" name="Google Shape;1731;p37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38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9" name="Google Shape;1839;p38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39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6" name="Google Shape;1946;p39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40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7" name="Google Shape;2057;p40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41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4" name="Google Shape;2164;p41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42:notes"/>
          <p:cNvSpPr/>
          <p:nvPr>
            <p:ph idx="2" type="sldImg"/>
          </p:nvPr>
        </p:nvSpPr>
        <p:spPr>
          <a:xfrm>
            <a:off x="841375" y="720725"/>
            <a:ext cx="563245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6" name="Google Shape;2276;p42:notes"/>
          <p:cNvSpPr txBox="1"/>
          <p:nvPr>
            <p:ph idx="1" type="body"/>
          </p:nvPr>
        </p:nvSpPr>
        <p:spPr>
          <a:xfrm>
            <a:off x="536575" y="4530725"/>
            <a:ext cx="6248400" cy="426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subTitle"/>
          </p:nvPr>
        </p:nvSpPr>
        <p:spPr>
          <a:xfrm>
            <a:off x="1520230" y="4082310"/>
            <a:ext cx="912137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1pPr>
            <a:lvl2pPr lvl="1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2pPr>
            <a:lvl3pPr lvl="2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sz="1795"/>
            </a:lvl3pPr>
            <a:lvl4pPr lvl="3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4pPr>
            <a:lvl5pPr lvl="4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5pPr>
            <a:lvl6pPr lvl="5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6pPr>
            <a:lvl7pPr lvl="6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7pPr>
            <a:lvl8pPr lvl="7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8pPr>
            <a:lvl9pPr lvl="8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9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9"/>
          <p:cNvSpPr/>
          <p:nvPr>
            <p:ph idx="2" type="pic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59"/>
          <p:cNvSpPr txBox="1"/>
          <p:nvPr>
            <p:ph idx="1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74" name="Google Shape;74;p59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" type="body"/>
          </p:nvPr>
        </p:nvSpPr>
        <p:spPr>
          <a:xfrm rot="5400000">
            <a:off x="3615162" y="-709993"/>
            <a:ext cx="4931516" cy="1048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1"/>
          <p:cNvSpPr txBox="1"/>
          <p:nvPr>
            <p:ph type="title"/>
          </p:nvPr>
        </p:nvSpPr>
        <p:spPr>
          <a:xfrm rot="5400000">
            <a:off x="6721138" y="2395985"/>
            <a:ext cx="6586750" cy="2622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" type="body"/>
          </p:nvPr>
        </p:nvSpPr>
        <p:spPr>
          <a:xfrm rot="5400000">
            <a:off x="1400334" y="-150400"/>
            <a:ext cx="6586750" cy="7715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61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1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7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7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7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2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62"/>
          <p:cNvSpPr txBox="1"/>
          <p:nvPr/>
        </p:nvSpPr>
        <p:spPr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2014</a:t>
            </a:r>
            <a:endParaRPr/>
          </a:p>
        </p:txBody>
      </p:sp>
      <p:sp>
        <p:nvSpPr>
          <p:cNvPr id="104" name="Google Shape;104;p62"/>
          <p:cNvSpPr txBox="1"/>
          <p:nvPr/>
        </p:nvSpPr>
        <p:spPr>
          <a:xfrm>
            <a:off x="3900514" y="5008880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2"/>
          <p:cNvSpPr txBox="1"/>
          <p:nvPr/>
        </p:nvSpPr>
        <p:spPr>
          <a:xfrm>
            <a:off x="1097944" y="4096704"/>
            <a:ext cx="101517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Profs. Andrew DeOrio, Jason Mars, and Thomas Wenisch</a:t>
            </a:r>
            <a:endParaRPr/>
          </a:p>
        </p:txBody>
      </p:sp>
      <p:sp>
        <p:nvSpPr>
          <p:cNvPr id="106" name="Google Shape;106;p62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3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63"/>
          <p:cNvSpPr txBox="1"/>
          <p:nvPr/>
        </p:nvSpPr>
        <p:spPr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2015</a:t>
            </a:r>
            <a:endParaRPr/>
          </a:p>
        </p:txBody>
      </p:sp>
      <p:sp>
        <p:nvSpPr>
          <p:cNvPr id="110" name="Google Shape;110;p63"/>
          <p:cNvSpPr txBox="1"/>
          <p:nvPr/>
        </p:nvSpPr>
        <p:spPr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3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3"/>
          <p:cNvSpPr txBox="1"/>
          <p:nvPr/>
        </p:nvSpPr>
        <p:spPr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Ron Dreslinski, Trevor Mudge, and Thomas Wenisch</a:t>
            </a:r>
            <a:endParaRPr/>
          </a:p>
        </p:txBody>
      </p:sp>
      <p:sp>
        <p:nvSpPr>
          <p:cNvPr id="113" name="Google Shape;113;p63"/>
          <p:cNvSpPr txBox="1"/>
          <p:nvPr/>
        </p:nvSpPr>
        <p:spPr>
          <a:xfrm>
            <a:off x="5472827" y="6563362"/>
            <a:ext cx="58782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Dreslinski-Mudge-Wenisch, 2015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4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4"/>
          <p:cNvSpPr txBox="1"/>
          <p:nvPr>
            <p:ph idx="1" type="body"/>
          </p:nvPr>
        </p:nvSpPr>
        <p:spPr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7" name="Google Shape;117;p64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4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/>
          <p:nvPr>
            <p:ph type="title"/>
          </p:nvPr>
        </p:nvSpPr>
        <p:spPr>
          <a:xfrm>
            <a:off x="960702" y="4994488"/>
            <a:ext cx="10337562" cy="1543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5"/>
          <p:cNvSpPr txBox="1"/>
          <p:nvPr>
            <p:ph idx="1" type="body"/>
          </p:nvPr>
        </p:nvSpPr>
        <p:spPr>
          <a:xfrm>
            <a:off x="960702" y="3294275"/>
            <a:ext cx="10337562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22" name="Google Shape;122;p65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5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6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6"/>
          <p:cNvSpPr txBox="1"/>
          <p:nvPr>
            <p:ph idx="1" type="body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27" name="Google Shape;127;p66"/>
          <p:cNvSpPr txBox="1"/>
          <p:nvPr>
            <p:ph idx="2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28" name="Google Shape;128;p66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6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7"/>
          <p:cNvSpPr txBox="1"/>
          <p:nvPr>
            <p:ph type="title"/>
          </p:nvPr>
        </p:nvSpPr>
        <p:spPr>
          <a:xfrm>
            <a:off x="608092" y="311256"/>
            <a:ext cx="10945654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7"/>
          <p:cNvSpPr txBox="1"/>
          <p:nvPr>
            <p:ph idx="1" type="body"/>
          </p:nvPr>
        </p:nvSpPr>
        <p:spPr>
          <a:xfrm>
            <a:off x="608093" y="1739795"/>
            <a:ext cx="5373591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67"/>
          <p:cNvSpPr txBox="1"/>
          <p:nvPr>
            <p:ph idx="2" type="body"/>
          </p:nvPr>
        </p:nvSpPr>
        <p:spPr>
          <a:xfrm>
            <a:off x="608093" y="2464859"/>
            <a:ext cx="5373591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34" name="Google Shape;134;p67"/>
          <p:cNvSpPr txBox="1"/>
          <p:nvPr>
            <p:ph idx="3" type="body"/>
          </p:nvPr>
        </p:nvSpPr>
        <p:spPr>
          <a:xfrm>
            <a:off x="6178047" y="1739795"/>
            <a:ext cx="5375701" cy="725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67"/>
          <p:cNvSpPr txBox="1"/>
          <p:nvPr>
            <p:ph idx="4" type="body"/>
          </p:nvPr>
        </p:nvSpPr>
        <p:spPr>
          <a:xfrm>
            <a:off x="6178047" y="2464859"/>
            <a:ext cx="5375701" cy="4478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❑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36" name="Google Shape;136;p67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7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8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8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8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9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9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0"/>
          <p:cNvSpPr txBox="1"/>
          <p:nvPr>
            <p:ph type="title"/>
          </p:nvPr>
        </p:nvSpPr>
        <p:spPr>
          <a:xfrm>
            <a:off x="608094" y="309457"/>
            <a:ext cx="4001161" cy="13169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70"/>
          <p:cNvSpPr txBox="1"/>
          <p:nvPr>
            <p:ph idx="1" type="body"/>
          </p:nvPr>
        </p:nvSpPr>
        <p:spPr>
          <a:xfrm>
            <a:off x="4754942" y="309458"/>
            <a:ext cx="6798805" cy="66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❑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Calibri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-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48" name="Google Shape;148;p70"/>
          <p:cNvSpPr txBox="1"/>
          <p:nvPr>
            <p:ph idx="2" type="body"/>
          </p:nvPr>
        </p:nvSpPr>
        <p:spPr>
          <a:xfrm>
            <a:off x="608094" y="1626448"/>
            <a:ext cx="4001161" cy="5316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70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0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1"/>
          <p:cNvSpPr txBox="1"/>
          <p:nvPr>
            <p:ph type="title"/>
          </p:nvPr>
        </p:nvSpPr>
        <p:spPr>
          <a:xfrm>
            <a:off x="2383806" y="5440680"/>
            <a:ext cx="7297103" cy="6423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1"/>
          <p:cNvSpPr/>
          <p:nvPr>
            <p:ph idx="2" type="pic"/>
          </p:nvPr>
        </p:nvSpPr>
        <p:spPr>
          <a:xfrm>
            <a:off x="2383806" y="694478"/>
            <a:ext cx="7297103" cy="466344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71"/>
          <p:cNvSpPr txBox="1"/>
          <p:nvPr>
            <p:ph idx="1" type="body"/>
          </p:nvPr>
        </p:nvSpPr>
        <p:spPr>
          <a:xfrm>
            <a:off x="2383806" y="6082983"/>
            <a:ext cx="7297103" cy="912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71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1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2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2"/>
          <p:cNvSpPr txBox="1"/>
          <p:nvPr>
            <p:ph idx="1" type="body"/>
          </p:nvPr>
        </p:nvSpPr>
        <p:spPr>
          <a:xfrm rot="5400000">
            <a:off x="3354245" y="-1218704"/>
            <a:ext cx="5440680" cy="10641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0" name="Google Shape;160;p72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2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3"/>
          <p:cNvSpPr txBox="1"/>
          <p:nvPr>
            <p:ph type="title"/>
          </p:nvPr>
        </p:nvSpPr>
        <p:spPr>
          <a:xfrm rot="5400000">
            <a:off x="6836192" y="2252683"/>
            <a:ext cx="6477000" cy="2662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3"/>
          <p:cNvSpPr txBox="1"/>
          <p:nvPr>
            <p:ph idx="1" type="body"/>
          </p:nvPr>
        </p:nvSpPr>
        <p:spPr>
          <a:xfrm rot="5400000">
            <a:off x="1408759" y="-309538"/>
            <a:ext cx="6477000" cy="7786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5" name="Google Shape;165;p73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73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4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74"/>
          <p:cNvSpPr/>
          <p:nvPr>
            <p:ph idx="2" type="clipArt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74"/>
          <p:cNvSpPr txBox="1"/>
          <p:nvPr>
            <p:ph idx="1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71" name="Google Shape;171;p74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74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5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75"/>
          <p:cNvSpPr txBox="1"/>
          <p:nvPr>
            <p:ph idx="1" type="body"/>
          </p:nvPr>
        </p:nvSpPr>
        <p:spPr>
          <a:xfrm>
            <a:off x="753782" y="13817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76" name="Google Shape;176;p75"/>
          <p:cNvSpPr txBox="1"/>
          <p:nvPr>
            <p:ph idx="2" type="body"/>
          </p:nvPr>
        </p:nvSpPr>
        <p:spPr>
          <a:xfrm>
            <a:off x="753782" y="41884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77" name="Google Shape;177;p75"/>
          <p:cNvSpPr txBox="1"/>
          <p:nvPr>
            <p:ph idx="3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78" name="Google Shape;178;p75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75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9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9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49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6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76"/>
          <p:cNvSpPr txBox="1"/>
          <p:nvPr/>
        </p:nvSpPr>
        <p:spPr>
          <a:xfrm>
            <a:off x="1946740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2015</a:t>
            </a:r>
            <a:endParaRPr/>
          </a:p>
        </p:txBody>
      </p:sp>
      <p:sp>
        <p:nvSpPr>
          <p:cNvPr id="195" name="Google Shape;195;p76"/>
          <p:cNvSpPr txBox="1"/>
          <p:nvPr/>
        </p:nvSpPr>
        <p:spPr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6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6"/>
          <p:cNvSpPr txBox="1"/>
          <p:nvPr/>
        </p:nvSpPr>
        <p:spPr>
          <a:xfrm>
            <a:off x="5472827" y="6563362"/>
            <a:ext cx="58782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Dreslinski-Mudge-Wenisch, 2015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  <p:sp>
        <p:nvSpPr>
          <p:cNvPr id="198" name="Google Shape;198;p76"/>
          <p:cNvSpPr txBox="1"/>
          <p:nvPr/>
        </p:nvSpPr>
        <p:spPr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Ron Dreslinski, Trevor Mudge, and Thomas Wenisch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0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7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77"/>
          <p:cNvSpPr txBox="1"/>
          <p:nvPr/>
        </p:nvSpPr>
        <p:spPr>
          <a:xfrm>
            <a:off x="1097780" y="4095872"/>
            <a:ext cx="101519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20"/>
              <a:buFont typeface="Noto Sans Symbols"/>
              <a:buNone/>
            </a:pPr>
            <a:r>
              <a:rPr b="1" lang="en-US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Profs. Andrew DeOrio, Jason Mars, and Thomas Wenisch</a:t>
            </a:r>
            <a:endParaRPr/>
          </a:p>
        </p:txBody>
      </p:sp>
      <p:sp>
        <p:nvSpPr>
          <p:cNvPr id="202" name="Google Shape;202;p77"/>
          <p:cNvSpPr txBox="1"/>
          <p:nvPr/>
        </p:nvSpPr>
        <p:spPr>
          <a:xfrm>
            <a:off x="1946739" y="3350048"/>
            <a:ext cx="670760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2014</a:t>
            </a:r>
            <a:endParaRPr/>
          </a:p>
        </p:txBody>
      </p:sp>
      <p:sp>
        <p:nvSpPr>
          <p:cNvPr id="203" name="Google Shape;203;p77"/>
          <p:cNvSpPr txBox="1"/>
          <p:nvPr/>
        </p:nvSpPr>
        <p:spPr>
          <a:xfrm>
            <a:off x="3900517" y="5008882"/>
            <a:ext cx="454028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7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7"/>
          <p:cNvSpPr txBox="1"/>
          <p:nvPr/>
        </p:nvSpPr>
        <p:spPr>
          <a:xfrm>
            <a:off x="5472827" y="6563362"/>
            <a:ext cx="58782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DeOrio-Mars-Wenisch, 2014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8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78"/>
          <p:cNvSpPr txBox="1"/>
          <p:nvPr>
            <p:ph idx="1" type="body"/>
          </p:nvPr>
        </p:nvSpPr>
        <p:spPr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9" name="Google Shape;209;p78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78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9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79"/>
          <p:cNvSpPr txBox="1"/>
          <p:nvPr>
            <p:ph idx="1" type="body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14" name="Google Shape;214;p79"/>
          <p:cNvSpPr txBox="1"/>
          <p:nvPr>
            <p:ph idx="2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❑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215" name="Google Shape;215;p79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79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0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80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80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1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81"/>
          <p:cNvSpPr/>
          <p:nvPr>
            <p:ph idx="2" type="clipArt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81"/>
          <p:cNvSpPr txBox="1"/>
          <p:nvPr>
            <p:ph idx="1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5" name="Google Shape;225;p81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81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2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82"/>
          <p:cNvSpPr txBox="1"/>
          <p:nvPr>
            <p:ph idx="1" type="body"/>
          </p:nvPr>
        </p:nvSpPr>
        <p:spPr>
          <a:xfrm>
            <a:off x="753782" y="13817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0" name="Google Shape;230;p82"/>
          <p:cNvSpPr txBox="1"/>
          <p:nvPr>
            <p:ph idx="2" type="body"/>
          </p:nvPr>
        </p:nvSpPr>
        <p:spPr>
          <a:xfrm>
            <a:off x="753782" y="41884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1" name="Google Shape;231;p82"/>
          <p:cNvSpPr txBox="1"/>
          <p:nvPr>
            <p:ph idx="3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2" name="Google Shape;232;p82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82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2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2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52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3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83"/>
          <p:cNvSpPr txBox="1"/>
          <p:nvPr/>
        </p:nvSpPr>
        <p:spPr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96"/>
              <a:buFont typeface="Noto Sans Symbols"/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2015</a:t>
            </a:r>
            <a:endParaRPr/>
          </a:p>
        </p:txBody>
      </p:sp>
      <p:sp>
        <p:nvSpPr>
          <p:cNvPr id="249" name="Google Shape;249;p83"/>
          <p:cNvSpPr txBox="1"/>
          <p:nvPr/>
        </p:nvSpPr>
        <p:spPr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83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9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83"/>
          <p:cNvSpPr txBox="1"/>
          <p:nvPr/>
        </p:nvSpPr>
        <p:spPr>
          <a:xfrm>
            <a:off x="5472827" y="6563362"/>
            <a:ext cx="5878222" cy="8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Dreslinski-Mudge-Wenisch, 2015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  <p:sp>
        <p:nvSpPr>
          <p:cNvPr id="252" name="Google Shape;252;p83"/>
          <p:cNvSpPr txBox="1"/>
          <p:nvPr/>
        </p:nvSpPr>
        <p:spPr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15"/>
              <a:buFont typeface="Noto Sans Symbols"/>
              <a:buNone/>
            </a:pPr>
            <a:r>
              <a:rPr b="1" lang="en-US" sz="2394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Ron Dreslinski, Trevor Mudge, and Thomas Wenisch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4"/>
          <p:cNvSpPr/>
          <p:nvPr/>
        </p:nvSpPr>
        <p:spPr>
          <a:xfrm>
            <a:off x="912138" y="2713143"/>
            <a:ext cx="10337562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84"/>
          <p:cNvSpPr txBox="1"/>
          <p:nvPr/>
        </p:nvSpPr>
        <p:spPr>
          <a:xfrm>
            <a:off x="1097779" y="4095872"/>
            <a:ext cx="10151922" cy="46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915"/>
              <a:buFont typeface="Noto Sans Symbols"/>
              <a:buNone/>
            </a:pPr>
            <a:r>
              <a:rPr b="1" lang="en-US" sz="2394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Profs. Andrew DeOrio, Jason Mars, and Thomas Wenisch</a:t>
            </a:r>
            <a:endParaRPr/>
          </a:p>
        </p:txBody>
      </p:sp>
      <p:sp>
        <p:nvSpPr>
          <p:cNvPr id="256" name="Google Shape;256;p84"/>
          <p:cNvSpPr txBox="1"/>
          <p:nvPr/>
        </p:nvSpPr>
        <p:spPr>
          <a:xfrm>
            <a:off x="1946739" y="3350048"/>
            <a:ext cx="6696449" cy="399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96"/>
              <a:buFont typeface="Noto Sans Symbols"/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370 – Introduction to Computer Organization – Fall 2014</a:t>
            </a:r>
            <a:endParaRPr/>
          </a:p>
        </p:txBody>
      </p:sp>
      <p:sp>
        <p:nvSpPr>
          <p:cNvPr id="257" name="Google Shape;257;p84"/>
          <p:cNvSpPr txBox="1"/>
          <p:nvPr/>
        </p:nvSpPr>
        <p:spPr>
          <a:xfrm>
            <a:off x="3903690" y="5008882"/>
            <a:ext cx="4533933" cy="1013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EECS Department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Michigan in Ann Arbor, USA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5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4"/>
          <p:cNvSpPr txBox="1"/>
          <p:nvPr>
            <p:ph type="ctrTitle"/>
          </p:nvPr>
        </p:nvSpPr>
        <p:spPr>
          <a:xfrm>
            <a:off x="912138" y="1122680"/>
            <a:ext cx="10337562" cy="155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9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84"/>
          <p:cNvSpPr txBox="1"/>
          <p:nvPr/>
        </p:nvSpPr>
        <p:spPr>
          <a:xfrm>
            <a:off x="5472827" y="6563362"/>
            <a:ext cx="5878222" cy="829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9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DeOrio-Mars-Wenisch, 2014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material in this presentation cannot be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copied in any form without our written permission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5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85"/>
          <p:cNvSpPr txBox="1"/>
          <p:nvPr>
            <p:ph idx="1" type="body"/>
          </p:nvPr>
        </p:nvSpPr>
        <p:spPr>
          <a:xfrm>
            <a:off x="753782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3" name="Google Shape;263;p85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85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type="title"/>
          </p:nvPr>
        </p:nvSpPr>
        <p:spPr>
          <a:xfrm>
            <a:off x="829792" y="1937704"/>
            <a:ext cx="10489585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3"/>
          <p:cNvSpPr txBox="1"/>
          <p:nvPr>
            <p:ph idx="1" type="body"/>
          </p:nvPr>
        </p:nvSpPr>
        <p:spPr>
          <a:xfrm>
            <a:off x="829792" y="5201392"/>
            <a:ext cx="10489585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2394"/>
              <a:buNone/>
              <a:defRPr sz="239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995"/>
              <a:buNone/>
              <a:defRPr sz="199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795"/>
              <a:buNone/>
              <a:defRPr sz="179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3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6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86"/>
          <p:cNvSpPr txBox="1"/>
          <p:nvPr>
            <p:ph idx="1" type="body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484" lvl="0" marL="457200" algn="l">
              <a:spcBef>
                <a:spcPts val="559"/>
              </a:spcBef>
              <a:spcAft>
                <a:spcPts val="0"/>
              </a:spcAft>
              <a:buSzPts val="2234"/>
              <a:buChar char="❑"/>
              <a:defRPr sz="2793"/>
            </a:lvl1pPr>
            <a:lvl2pPr indent="-380619" lvl="1" marL="914400" algn="l">
              <a:spcBef>
                <a:spcPts val="479"/>
              </a:spcBef>
              <a:spcAft>
                <a:spcPts val="0"/>
              </a:spcAft>
              <a:buSzPts val="2394"/>
              <a:buFont typeface="Calibri"/>
              <a:buChar char="•"/>
              <a:defRPr sz="2394"/>
            </a:lvl2pPr>
            <a:lvl3pPr indent="-355282" lvl="2" marL="1371600" algn="l">
              <a:spcBef>
                <a:spcPts val="399"/>
              </a:spcBef>
              <a:spcAft>
                <a:spcPts val="0"/>
              </a:spcAft>
              <a:buSzPts val="1995"/>
              <a:buChar char="-"/>
              <a:defRPr sz="1995"/>
            </a:lvl3pPr>
            <a:lvl4pPr indent="-342582" lvl="3" marL="1828800" algn="l">
              <a:spcBef>
                <a:spcPts val="359"/>
              </a:spcBef>
              <a:spcAft>
                <a:spcPts val="0"/>
              </a:spcAft>
              <a:buSzPts val="1795"/>
              <a:buChar char="■"/>
              <a:defRPr sz="1795"/>
            </a:lvl4pPr>
            <a:lvl5pPr indent="-342582" lvl="4" marL="22860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5pPr>
            <a:lvl6pPr indent="-342582" lvl="5" marL="27432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6pPr>
            <a:lvl7pPr indent="-342582" lvl="6" marL="32004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7pPr>
            <a:lvl8pPr indent="-342582" lvl="7" marL="36576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8pPr>
            <a:lvl9pPr indent="-342582" lvl="8" marL="41148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9pPr>
          </a:lstStyle>
          <a:p/>
        </p:txBody>
      </p:sp>
      <p:sp>
        <p:nvSpPr>
          <p:cNvPr id="268" name="Google Shape;268;p86"/>
          <p:cNvSpPr txBox="1"/>
          <p:nvPr>
            <p:ph idx="2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484" lvl="0" marL="457200" algn="l">
              <a:spcBef>
                <a:spcPts val="559"/>
              </a:spcBef>
              <a:spcAft>
                <a:spcPts val="0"/>
              </a:spcAft>
              <a:buSzPts val="2234"/>
              <a:buChar char="❑"/>
              <a:defRPr sz="2793"/>
            </a:lvl1pPr>
            <a:lvl2pPr indent="-380619" lvl="1" marL="914400" algn="l">
              <a:spcBef>
                <a:spcPts val="479"/>
              </a:spcBef>
              <a:spcAft>
                <a:spcPts val="0"/>
              </a:spcAft>
              <a:buSzPts val="2394"/>
              <a:buFont typeface="Calibri"/>
              <a:buChar char="•"/>
              <a:defRPr sz="2394"/>
            </a:lvl2pPr>
            <a:lvl3pPr indent="-355282" lvl="2" marL="1371600" algn="l">
              <a:spcBef>
                <a:spcPts val="399"/>
              </a:spcBef>
              <a:spcAft>
                <a:spcPts val="0"/>
              </a:spcAft>
              <a:buSzPts val="1995"/>
              <a:buChar char="-"/>
              <a:defRPr sz="1995"/>
            </a:lvl3pPr>
            <a:lvl4pPr indent="-342582" lvl="3" marL="1828800" algn="l">
              <a:spcBef>
                <a:spcPts val="359"/>
              </a:spcBef>
              <a:spcAft>
                <a:spcPts val="0"/>
              </a:spcAft>
              <a:buSzPts val="1795"/>
              <a:buChar char="■"/>
              <a:defRPr sz="1795"/>
            </a:lvl4pPr>
            <a:lvl5pPr indent="-342582" lvl="4" marL="22860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5pPr>
            <a:lvl6pPr indent="-342582" lvl="5" marL="27432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6pPr>
            <a:lvl7pPr indent="-342582" lvl="6" marL="32004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7pPr>
            <a:lvl8pPr indent="-342582" lvl="7" marL="36576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8pPr>
            <a:lvl9pPr indent="-342582" lvl="8" marL="4114800" algn="l">
              <a:spcBef>
                <a:spcPts val="449"/>
              </a:spcBef>
              <a:spcAft>
                <a:spcPts val="0"/>
              </a:spcAft>
              <a:buSzPts val="1795"/>
              <a:buChar char="▪"/>
              <a:defRPr sz="1795"/>
            </a:lvl9pPr>
          </a:lstStyle>
          <a:p/>
        </p:txBody>
      </p:sp>
      <p:sp>
        <p:nvSpPr>
          <p:cNvPr id="269" name="Google Shape;269;p86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86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7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87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87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8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88"/>
          <p:cNvSpPr/>
          <p:nvPr>
            <p:ph idx="2" type="clipArt"/>
          </p:nvPr>
        </p:nvSpPr>
        <p:spPr>
          <a:xfrm>
            <a:off x="753782" y="1381760"/>
            <a:ext cx="5219455" cy="544068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88"/>
          <p:cNvSpPr txBox="1"/>
          <p:nvPr>
            <p:ph idx="1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9" name="Google Shape;279;p88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88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Text" type="twoObjAndTx">
  <p:cSld name="TWO_OBJECTS_AND_TEX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9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89"/>
          <p:cNvSpPr txBox="1"/>
          <p:nvPr>
            <p:ph idx="1" type="body"/>
          </p:nvPr>
        </p:nvSpPr>
        <p:spPr>
          <a:xfrm>
            <a:off x="753782" y="13817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4" name="Google Shape;284;p89"/>
          <p:cNvSpPr txBox="1"/>
          <p:nvPr>
            <p:ph idx="2" type="body"/>
          </p:nvPr>
        </p:nvSpPr>
        <p:spPr>
          <a:xfrm>
            <a:off x="753782" y="4188460"/>
            <a:ext cx="5219455" cy="263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5" name="Google Shape;285;p89"/>
          <p:cNvSpPr txBox="1"/>
          <p:nvPr>
            <p:ph idx="3" type="body"/>
          </p:nvPr>
        </p:nvSpPr>
        <p:spPr>
          <a:xfrm>
            <a:off x="6175935" y="1381760"/>
            <a:ext cx="5219455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❑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6" name="Google Shape;286;p89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89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0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836126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2" type="body"/>
          </p:nvPr>
        </p:nvSpPr>
        <p:spPr>
          <a:xfrm>
            <a:off x="6156931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837711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" type="body"/>
          </p:nvPr>
        </p:nvSpPr>
        <p:spPr>
          <a:xfrm>
            <a:off x="837711" y="1905318"/>
            <a:ext cx="5145027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48" name="Google Shape;48;p55"/>
          <p:cNvSpPr txBox="1"/>
          <p:nvPr>
            <p:ph idx="2" type="body"/>
          </p:nvPr>
        </p:nvSpPr>
        <p:spPr>
          <a:xfrm>
            <a:off x="837711" y="2839085"/>
            <a:ext cx="5145027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5"/>
          <p:cNvSpPr txBox="1"/>
          <p:nvPr>
            <p:ph idx="3" type="body"/>
          </p:nvPr>
        </p:nvSpPr>
        <p:spPr>
          <a:xfrm>
            <a:off x="6156931" y="1905318"/>
            <a:ext cx="517036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50" name="Google Shape;50;p55"/>
          <p:cNvSpPr txBox="1"/>
          <p:nvPr>
            <p:ph idx="4" type="body"/>
          </p:nvPr>
        </p:nvSpPr>
        <p:spPr>
          <a:xfrm>
            <a:off x="6156931" y="2839085"/>
            <a:ext cx="517036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7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8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1" type="body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292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Char char="•"/>
              <a:defRPr sz="3192"/>
            </a:lvl1pPr>
            <a:lvl2pPr indent="-405955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793"/>
              <a:buChar char="•"/>
              <a:defRPr sz="2793"/>
            </a:lvl2pPr>
            <a:lvl3pPr indent="-380619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Char char="•"/>
              <a:defRPr sz="2394"/>
            </a:lvl3pPr>
            <a:lvl4pPr indent="-355282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4pPr>
            <a:lvl5pPr indent="-355282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5pPr>
            <a:lvl6pPr indent="-355282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6pPr>
            <a:lvl7pPr indent="-355282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7pPr>
            <a:lvl8pPr indent="-355282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8pPr>
            <a:lvl9pPr indent="-355282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9pPr>
          </a:lstStyle>
          <a:p/>
        </p:txBody>
      </p:sp>
      <p:sp>
        <p:nvSpPr>
          <p:cNvPr id="66" name="Google Shape;66;p58"/>
          <p:cNvSpPr txBox="1"/>
          <p:nvPr>
            <p:ph idx="2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67" name="Google Shape;67;p58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8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9"/>
              <a:buFont typeface="Calibri"/>
              <a:buNone/>
              <a:defRPr b="0" i="0" sz="43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5955" lvl="0" marL="4572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Font typeface="Arial"/>
              <a:buChar char="•"/>
              <a:defRPr b="0" i="0" sz="2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0619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Font typeface="Arial"/>
              <a:buChar char="•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282" lvl="2" marL="1371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582" lvl="3" marL="1828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582" lvl="4" marL="2286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582" lvl="5" marL="2743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582" lvl="6" marL="3200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582" lvl="7" marL="3657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582" lvl="8" marL="4114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3"/>
          <p:cNvSpPr/>
          <p:nvPr/>
        </p:nvSpPr>
        <p:spPr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81075" lIns="162150" spcFirstLastPara="1" rIns="162150" wrap="square" tIns="8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6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91" name="Google Shape;91;p46"/>
          <p:cNvSpPr txBox="1"/>
          <p:nvPr>
            <p:ph idx="1" type="body"/>
          </p:nvPr>
        </p:nvSpPr>
        <p:spPr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46"/>
          <p:cNvSpPr/>
          <p:nvPr/>
        </p:nvSpPr>
        <p:spPr>
          <a:xfrm>
            <a:off x="810789" y="1295400"/>
            <a:ext cx="10584600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" name="Google Shape;93;p46"/>
          <p:cNvCxnSpPr/>
          <p:nvPr/>
        </p:nvCxnSpPr>
        <p:spPr>
          <a:xfrm>
            <a:off x="810789" y="6995160"/>
            <a:ext cx="105402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46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46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/31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6"/>
          <p:cNvSpPr/>
          <p:nvPr/>
        </p:nvSpPr>
        <p:spPr>
          <a:xfrm>
            <a:off x="3851250" y="7081522"/>
            <a:ext cx="45606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8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2" name="Google Shape;182;p48"/>
          <p:cNvSpPr txBox="1"/>
          <p:nvPr>
            <p:ph idx="1" type="body"/>
          </p:nvPr>
        </p:nvSpPr>
        <p:spPr>
          <a:xfrm>
            <a:off x="753781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48"/>
          <p:cNvSpPr/>
          <p:nvPr/>
        </p:nvSpPr>
        <p:spPr>
          <a:xfrm>
            <a:off x="810789" y="1295400"/>
            <a:ext cx="10584600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48"/>
          <p:cNvCxnSpPr/>
          <p:nvPr/>
        </p:nvCxnSpPr>
        <p:spPr>
          <a:xfrm>
            <a:off x="810789" y="6995160"/>
            <a:ext cx="105402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48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48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48"/>
          <p:cNvSpPr/>
          <p:nvPr/>
        </p:nvSpPr>
        <p:spPr>
          <a:xfrm>
            <a:off x="3851250" y="7081522"/>
            <a:ext cx="456068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1"/>
          <p:cNvSpPr txBox="1"/>
          <p:nvPr>
            <p:ph type="title"/>
          </p:nvPr>
        </p:nvSpPr>
        <p:spPr>
          <a:xfrm>
            <a:off x="764338" y="34544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93" u="none" cap="none" strike="noStrike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6" name="Google Shape;236;p51"/>
          <p:cNvSpPr txBox="1"/>
          <p:nvPr>
            <p:ph idx="1" type="body"/>
          </p:nvPr>
        </p:nvSpPr>
        <p:spPr>
          <a:xfrm>
            <a:off x="753782" y="1381760"/>
            <a:ext cx="10641608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215" lvl="0" marL="457200" marR="0" rtl="0" algn="l">
              <a:spcBef>
                <a:spcPts val="479"/>
              </a:spcBef>
              <a:spcAft>
                <a:spcPts val="0"/>
              </a:spcAft>
              <a:buClr>
                <a:schemeClr val="accent2"/>
              </a:buClr>
              <a:buSzPts val="1915"/>
              <a:buFont typeface="Noto Sans Symbols"/>
              <a:buChar char="❑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282" lvl="1" marL="914400" marR="0" rtl="0" algn="l">
              <a:spcBef>
                <a:spcPts val="399"/>
              </a:spcBef>
              <a:spcAft>
                <a:spcPts val="0"/>
              </a:spcAft>
              <a:buClr>
                <a:schemeClr val="accent2"/>
              </a:buClr>
              <a:buSzPts val="1995"/>
              <a:buFont typeface="Calibri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Char char="-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51"/>
          <p:cNvSpPr/>
          <p:nvPr/>
        </p:nvSpPr>
        <p:spPr>
          <a:xfrm>
            <a:off x="810790" y="1295400"/>
            <a:ext cx="10584601" cy="124143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9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8" name="Google Shape;238;p51"/>
          <p:cNvCxnSpPr/>
          <p:nvPr/>
        </p:nvCxnSpPr>
        <p:spPr>
          <a:xfrm>
            <a:off x="810789" y="6995160"/>
            <a:ext cx="105402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51"/>
          <p:cNvSpPr txBox="1"/>
          <p:nvPr>
            <p:ph idx="11" type="ftr"/>
          </p:nvPr>
        </p:nvSpPr>
        <p:spPr>
          <a:xfrm>
            <a:off x="810789" y="7081520"/>
            <a:ext cx="2837762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51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9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51"/>
          <p:cNvSpPr/>
          <p:nvPr/>
        </p:nvSpPr>
        <p:spPr>
          <a:xfrm>
            <a:off x="3851249" y="7081522"/>
            <a:ext cx="4560689" cy="24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University of Michigan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ecs370.github.io/#resource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bit.ly/3oXr4Ah" TargetMode="External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ameco.com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lang="en-US"/>
              <a:t>EECS 370 - Lecture 10</a:t>
            </a:r>
            <a:endParaRPr/>
          </a:p>
        </p:txBody>
      </p:sp>
      <p:sp>
        <p:nvSpPr>
          <p:cNvPr id="296" name="Google Shape;296;p1"/>
          <p:cNvSpPr txBox="1"/>
          <p:nvPr>
            <p:ph idx="1" type="subTitle"/>
          </p:nvPr>
        </p:nvSpPr>
        <p:spPr>
          <a:xfrm>
            <a:off x="3152874" y="4047311"/>
            <a:ext cx="585608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FSM and Single-Cycle Datapath</a:t>
            </a:r>
            <a:endParaRPr/>
          </a:p>
        </p:txBody>
      </p:sp>
      <p:sp>
        <p:nvSpPr>
          <p:cNvPr id="297" name="Google Shape;297;p1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4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pic>
        <p:nvPicPr>
          <p:cNvPr descr="Qr code&#10;&#10;Description automatically generated" id="298" name="Google Shape;2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7824" y="4129278"/>
            <a:ext cx="2432368" cy="243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"/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4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and Q&amp;A Link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ROMs and PROMs</a:t>
            </a:r>
            <a:endParaRPr/>
          </a:p>
        </p:txBody>
      </p:sp>
      <p:sp>
        <p:nvSpPr>
          <p:cNvPr id="514" name="Google Shape;514;p10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Read Only Memory (ROM)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Array of memory values that are constant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Non-volatile (doesn’t need constant power to save values)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Programmable Read Only Memory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Array of memory values that can be written exactly once</a:t>
            </a:r>
            <a:endParaRPr/>
          </a:p>
          <a:p>
            <a:pPr indent="-436563" lvl="0" marL="45199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Electronically Erasable PROM (EEPROM)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write to memory, deploy in field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 special hardware to reset bits if need to update</a:t>
            </a:r>
            <a:br>
              <a:rPr lang="en-US"/>
            </a:br>
            <a:endParaRPr/>
          </a:p>
          <a:p>
            <a:pPr indent="-309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256 KBs of EEPROM costs ~$10 on Jameco</a:t>
            </a:r>
            <a:endParaRPr/>
          </a:p>
          <a:p>
            <a:pPr indent="-469900" lvl="1" marL="92595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Much better then spending thousands on design costs unless we're gonna make </a:t>
            </a:r>
            <a:r>
              <a:rPr b="1" lang="en-US"/>
              <a:t>tons</a:t>
            </a:r>
            <a:r>
              <a:rPr lang="en-US"/>
              <a:t> of these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515" name="Google Shape;515;p1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6" name="Google Shape;5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7719" y="627026"/>
            <a:ext cx="4491038" cy="136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8-entry 4-bit ROM</a:t>
            </a:r>
            <a:endParaRPr/>
          </a:p>
        </p:txBody>
      </p:sp>
      <p:sp>
        <p:nvSpPr>
          <p:cNvPr id="522" name="Google Shape;522;p1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11"/>
          <p:cNvSpPr/>
          <p:nvPr/>
        </p:nvSpPr>
        <p:spPr>
          <a:xfrm>
            <a:off x="9425404" y="3807661"/>
            <a:ext cx="2299868" cy="1362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Reminder: A decoder sets exactly one output high based on input</a:t>
            </a:r>
            <a:endParaRPr/>
          </a:p>
        </p:txBody>
      </p:sp>
      <p:cxnSp>
        <p:nvCxnSpPr>
          <p:cNvPr id="524" name="Google Shape;524;p11"/>
          <p:cNvCxnSpPr/>
          <p:nvPr/>
        </p:nvCxnSpPr>
        <p:spPr>
          <a:xfrm>
            <a:off x="2114425" y="3882241"/>
            <a:ext cx="0" cy="106045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11"/>
          <p:cNvCxnSpPr/>
          <p:nvPr/>
        </p:nvCxnSpPr>
        <p:spPr>
          <a:xfrm>
            <a:off x="9052719" y="2586841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11"/>
          <p:cNvCxnSpPr/>
          <p:nvPr/>
        </p:nvCxnSpPr>
        <p:spPr>
          <a:xfrm>
            <a:off x="9052719" y="2891641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11"/>
          <p:cNvCxnSpPr/>
          <p:nvPr/>
        </p:nvCxnSpPr>
        <p:spPr>
          <a:xfrm>
            <a:off x="9052719" y="3196441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8" name="Google Shape;528;p11"/>
          <p:cNvSpPr txBox="1"/>
          <p:nvPr/>
        </p:nvSpPr>
        <p:spPr>
          <a:xfrm>
            <a:off x="9798844" y="2445554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1"/>
          <p:cNvSpPr txBox="1"/>
          <p:nvPr/>
        </p:nvSpPr>
        <p:spPr>
          <a:xfrm>
            <a:off x="9814719" y="2739241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1"/>
          <p:cNvSpPr txBox="1"/>
          <p:nvPr/>
        </p:nvSpPr>
        <p:spPr>
          <a:xfrm>
            <a:off x="9814719" y="3044041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1"/>
          <p:cNvSpPr/>
          <p:nvPr/>
        </p:nvSpPr>
        <p:spPr>
          <a:xfrm>
            <a:off x="7985919" y="1824841"/>
            <a:ext cx="1066800" cy="411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11"/>
          <p:cNvCxnSpPr/>
          <p:nvPr/>
        </p:nvCxnSpPr>
        <p:spPr>
          <a:xfrm rot="10800000">
            <a:off x="3642519" y="56348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11"/>
          <p:cNvCxnSpPr/>
          <p:nvPr/>
        </p:nvCxnSpPr>
        <p:spPr>
          <a:xfrm rot="10800000">
            <a:off x="3642519" y="21296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11"/>
          <p:cNvCxnSpPr/>
          <p:nvPr/>
        </p:nvCxnSpPr>
        <p:spPr>
          <a:xfrm rot="10800000">
            <a:off x="3642519" y="25868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11"/>
          <p:cNvCxnSpPr/>
          <p:nvPr/>
        </p:nvCxnSpPr>
        <p:spPr>
          <a:xfrm rot="10800000">
            <a:off x="3642519" y="31202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11"/>
          <p:cNvCxnSpPr/>
          <p:nvPr/>
        </p:nvCxnSpPr>
        <p:spPr>
          <a:xfrm rot="10800000">
            <a:off x="3642519" y="36536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11"/>
          <p:cNvCxnSpPr/>
          <p:nvPr/>
        </p:nvCxnSpPr>
        <p:spPr>
          <a:xfrm rot="10800000">
            <a:off x="3642519" y="41870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11"/>
          <p:cNvCxnSpPr/>
          <p:nvPr/>
        </p:nvCxnSpPr>
        <p:spPr>
          <a:xfrm rot="10800000">
            <a:off x="3642519" y="47204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11"/>
          <p:cNvCxnSpPr/>
          <p:nvPr/>
        </p:nvCxnSpPr>
        <p:spPr>
          <a:xfrm rot="10800000">
            <a:off x="3642519" y="51776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0" name="Google Shape;540;p11"/>
          <p:cNvCxnSpPr/>
          <p:nvPr/>
        </p:nvCxnSpPr>
        <p:spPr>
          <a:xfrm>
            <a:off x="4252119" y="2129641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11"/>
          <p:cNvCxnSpPr/>
          <p:nvPr/>
        </p:nvCxnSpPr>
        <p:spPr>
          <a:xfrm>
            <a:off x="5166519" y="2129641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11"/>
          <p:cNvCxnSpPr/>
          <p:nvPr/>
        </p:nvCxnSpPr>
        <p:spPr>
          <a:xfrm>
            <a:off x="6157119" y="2129641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11"/>
          <p:cNvCxnSpPr/>
          <p:nvPr/>
        </p:nvCxnSpPr>
        <p:spPr>
          <a:xfrm>
            <a:off x="7147719" y="2129641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4" name="Google Shape;544;p11"/>
          <p:cNvSpPr txBox="1"/>
          <p:nvPr/>
        </p:nvSpPr>
        <p:spPr>
          <a:xfrm>
            <a:off x="4252119" y="6092041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1"/>
          <p:cNvSpPr txBox="1"/>
          <p:nvPr/>
        </p:nvSpPr>
        <p:spPr>
          <a:xfrm>
            <a:off x="5166519" y="6092041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1"/>
          <p:cNvSpPr txBox="1"/>
          <p:nvPr/>
        </p:nvSpPr>
        <p:spPr>
          <a:xfrm>
            <a:off x="6157119" y="6092041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1"/>
          <p:cNvSpPr txBox="1"/>
          <p:nvPr/>
        </p:nvSpPr>
        <p:spPr>
          <a:xfrm>
            <a:off x="7147719" y="6092041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8" name="Google Shape;548;p11"/>
          <p:cNvGrpSpPr/>
          <p:nvPr/>
        </p:nvGrpSpPr>
        <p:grpSpPr>
          <a:xfrm>
            <a:off x="3642519" y="2129641"/>
            <a:ext cx="6172200" cy="4267200"/>
            <a:chOff x="1200" y="1296"/>
            <a:chExt cx="3888" cy="2688"/>
          </a:xfrm>
        </p:grpSpPr>
        <p:cxnSp>
          <p:nvCxnSpPr>
            <p:cNvPr id="549" name="Google Shape;549;p11"/>
            <p:cNvCxnSpPr/>
            <p:nvPr/>
          </p:nvCxnSpPr>
          <p:spPr>
            <a:xfrm>
              <a:off x="3408" y="1344"/>
              <a:ext cx="0" cy="2592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0" name="Google Shape;550;p11"/>
            <p:cNvSpPr/>
            <p:nvPr/>
          </p:nvSpPr>
          <p:spPr>
            <a:xfrm>
              <a:off x="1632" y="3792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2832" y="3792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208" y="3792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3456" y="3792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4" name="Google Shape;554;p11"/>
            <p:cNvCxnSpPr/>
            <p:nvPr/>
          </p:nvCxnSpPr>
          <p:spPr>
            <a:xfrm>
              <a:off x="4608" y="1776"/>
              <a:ext cx="48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5" name="Google Shape;555;p11"/>
            <p:cNvCxnSpPr/>
            <p:nvPr/>
          </p:nvCxnSpPr>
          <p:spPr>
            <a:xfrm>
              <a:off x="4608" y="1584"/>
              <a:ext cx="48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6" name="Google Shape;556;p11"/>
            <p:cNvCxnSpPr/>
            <p:nvPr/>
          </p:nvCxnSpPr>
          <p:spPr>
            <a:xfrm>
              <a:off x="1584" y="1296"/>
              <a:ext cx="0" cy="264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7" name="Google Shape;557;p11"/>
            <p:cNvCxnSpPr/>
            <p:nvPr/>
          </p:nvCxnSpPr>
          <p:spPr>
            <a:xfrm rot="10800000">
              <a:off x="1200" y="2256"/>
              <a:ext cx="2736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8" name="Google Shape;558;p11"/>
            <p:cNvSpPr txBox="1"/>
            <p:nvPr/>
          </p:nvSpPr>
          <p:spPr>
            <a:xfrm>
              <a:off x="4896" y="1390"/>
              <a:ext cx="18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 txBox="1"/>
            <p:nvPr/>
          </p:nvSpPr>
          <p:spPr>
            <a:xfrm>
              <a:off x="4896" y="1582"/>
              <a:ext cx="18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 txBox="1"/>
            <p:nvPr/>
          </p:nvSpPr>
          <p:spPr>
            <a:xfrm>
              <a:off x="4896" y="1774"/>
              <a:ext cx="18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11"/>
          <p:cNvSpPr txBox="1"/>
          <p:nvPr/>
        </p:nvSpPr>
        <p:spPr>
          <a:xfrm>
            <a:off x="7970045" y="1961366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1"/>
          <p:cNvSpPr txBox="1"/>
          <p:nvPr/>
        </p:nvSpPr>
        <p:spPr>
          <a:xfrm>
            <a:off x="7985920" y="5455455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1"/>
          <p:cNvSpPr txBox="1"/>
          <p:nvPr/>
        </p:nvSpPr>
        <p:spPr>
          <a:xfrm>
            <a:off x="7985920" y="3474255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11"/>
          <p:cNvGrpSpPr/>
          <p:nvPr/>
        </p:nvGrpSpPr>
        <p:grpSpPr>
          <a:xfrm>
            <a:off x="2864645" y="2053441"/>
            <a:ext cx="4359275" cy="3200400"/>
            <a:chOff x="710" y="1248"/>
            <a:chExt cx="2746" cy="2016"/>
          </a:xfrm>
        </p:grpSpPr>
        <p:grpSp>
          <p:nvGrpSpPr>
            <p:cNvPr id="565" name="Google Shape;565;p11"/>
            <p:cNvGrpSpPr/>
            <p:nvPr/>
          </p:nvGrpSpPr>
          <p:grpSpPr>
            <a:xfrm>
              <a:off x="1536" y="1248"/>
              <a:ext cx="1920" cy="2016"/>
              <a:chOff x="1536" y="1248"/>
              <a:chExt cx="1920" cy="2016"/>
            </a:xfrm>
          </p:grpSpPr>
          <p:sp>
            <p:nvSpPr>
              <p:cNvPr id="566" name="Google Shape;566;p11"/>
              <p:cNvSpPr/>
              <p:nvPr/>
            </p:nvSpPr>
            <p:spPr>
              <a:xfrm>
                <a:off x="2736" y="254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1536" y="31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1536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>
                <a:off x="3360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3360" y="28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2736" y="187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2112" y="153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1536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3360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p11"/>
            <p:cNvSpPr txBox="1"/>
            <p:nvPr/>
          </p:nvSpPr>
          <p:spPr>
            <a:xfrm>
              <a:off x="710" y="1895"/>
              <a:ext cx="14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11"/>
          <p:cNvSpPr txBox="1"/>
          <p:nvPr/>
        </p:nvSpPr>
        <p:spPr>
          <a:xfrm>
            <a:off x="9194171" y="1849209"/>
            <a:ext cx="914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1"/>
          <p:cNvSpPr txBox="1"/>
          <p:nvPr/>
        </p:nvSpPr>
        <p:spPr>
          <a:xfrm>
            <a:off x="4900941" y="6316205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11"/>
          <p:cNvSpPr/>
          <p:nvPr/>
        </p:nvSpPr>
        <p:spPr>
          <a:xfrm>
            <a:off x="3970637" y="3389103"/>
            <a:ext cx="717630" cy="71763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11"/>
          <p:cNvCxnSpPr>
            <a:stCxn id="578" idx="1"/>
            <a:endCxn id="580" idx="0"/>
          </p:cNvCxnSpPr>
          <p:nvPr/>
        </p:nvCxnSpPr>
        <p:spPr>
          <a:xfrm flipH="1">
            <a:off x="2450031" y="3494197"/>
            <a:ext cx="1625700" cy="2751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11"/>
          <p:cNvCxnSpPr>
            <a:stCxn id="578" idx="4"/>
            <a:endCxn id="580" idx="5"/>
          </p:cNvCxnSpPr>
          <p:nvPr/>
        </p:nvCxnSpPr>
        <p:spPr>
          <a:xfrm flipH="1">
            <a:off x="2986352" y="4106733"/>
            <a:ext cx="1343100" cy="9573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11"/>
          <p:cNvSpPr/>
          <p:nvPr/>
        </p:nvSpPr>
        <p:spPr>
          <a:xfrm>
            <a:off x="1691545" y="3769187"/>
            <a:ext cx="1517092" cy="1517092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Google Shape;582;p11"/>
          <p:cNvCxnSpPr/>
          <p:nvPr/>
        </p:nvCxnSpPr>
        <p:spPr>
          <a:xfrm rot="10800000">
            <a:off x="2268525" y="4263241"/>
            <a:ext cx="916793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11"/>
          <p:cNvCxnSpPr/>
          <p:nvPr/>
        </p:nvCxnSpPr>
        <p:spPr>
          <a:xfrm>
            <a:off x="2114425" y="4942691"/>
            <a:ext cx="0" cy="23495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4" name="Google Shape;584;p11"/>
          <p:cNvGrpSpPr/>
          <p:nvPr/>
        </p:nvGrpSpPr>
        <p:grpSpPr>
          <a:xfrm>
            <a:off x="2268526" y="4404535"/>
            <a:ext cx="393314" cy="393314"/>
            <a:chOff x="881836" y="3992403"/>
            <a:chExt cx="544698" cy="544698"/>
          </a:xfrm>
        </p:grpSpPr>
        <p:sp>
          <p:nvSpPr>
            <p:cNvPr id="585" name="Google Shape;585;p11"/>
            <p:cNvSpPr/>
            <p:nvPr/>
          </p:nvSpPr>
          <p:spPr>
            <a:xfrm rot="-8100000">
              <a:off x="932056" y="4101721"/>
              <a:ext cx="444258" cy="326061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86" name="Google Shape;586;p11"/>
            <p:cNvCxnSpPr/>
            <p:nvPr/>
          </p:nvCxnSpPr>
          <p:spPr>
            <a:xfrm>
              <a:off x="886686" y="4264752"/>
              <a:ext cx="269148" cy="269148"/>
            </a:xfrm>
            <a:prstGeom prst="straightConnector1">
              <a:avLst/>
            </a:prstGeom>
            <a:solidFill>
              <a:srgbClr val="A3B2C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87" name="Google Shape;587;p11"/>
          <p:cNvCxnSpPr/>
          <p:nvPr/>
        </p:nvCxnSpPr>
        <p:spPr>
          <a:xfrm flipH="1" rot="10800000">
            <a:off x="2551951" y="4289698"/>
            <a:ext cx="218858" cy="215513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11"/>
          <p:cNvCxnSpPr>
            <a:stCxn id="583" idx="0"/>
          </p:cNvCxnSpPr>
          <p:nvPr/>
        </p:nvCxnSpPr>
        <p:spPr>
          <a:xfrm flipH="1" rot="10800000">
            <a:off x="2114425" y="4688891"/>
            <a:ext cx="244800" cy="2538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9" name="Google Shape;589;p11"/>
          <p:cNvSpPr txBox="1"/>
          <p:nvPr/>
        </p:nvSpPr>
        <p:spPr>
          <a:xfrm>
            <a:off x="1384262" y="5316993"/>
            <a:ext cx="253921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diode only allows current to flow in one direction.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prevents a ‘1’ from propagating to other lines.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Google Shape;590;p11"/>
          <p:cNvCxnSpPr/>
          <p:nvPr/>
        </p:nvCxnSpPr>
        <p:spPr>
          <a:xfrm>
            <a:off x="2081134" y="2154977"/>
            <a:ext cx="0" cy="106045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1" name="Google Shape;591;p11"/>
          <p:cNvSpPr/>
          <p:nvPr/>
        </p:nvSpPr>
        <p:spPr>
          <a:xfrm>
            <a:off x="3937754" y="1885509"/>
            <a:ext cx="717630" cy="71763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11"/>
          <p:cNvCxnSpPr>
            <a:stCxn id="591" idx="4"/>
            <a:endCxn id="593" idx="5"/>
          </p:cNvCxnSpPr>
          <p:nvPr/>
        </p:nvCxnSpPr>
        <p:spPr>
          <a:xfrm flipH="1">
            <a:off x="2953169" y="2603139"/>
            <a:ext cx="1343400" cy="7338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3" name="Google Shape;593;p11"/>
          <p:cNvSpPr/>
          <p:nvPr/>
        </p:nvSpPr>
        <p:spPr>
          <a:xfrm>
            <a:off x="1658254" y="2041923"/>
            <a:ext cx="1517092" cy="1517092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4" name="Google Shape;594;p11"/>
          <p:cNvCxnSpPr/>
          <p:nvPr/>
        </p:nvCxnSpPr>
        <p:spPr>
          <a:xfrm rot="10800000">
            <a:off x="2203587" y="2535977"/>
            <a:ext cx="94844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5" name="Google Shape;595;p11"/>
          <p:cNvCxnSpPr/>
          <p:nvPr/>
        </p:nvCxnSpPr>
        <p:spPr>
          <a:xfrm>
            <a:off x="2081134" y="3215427"/>
            <a:ext cx="0" cy="23495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96" name="Google Shape;596;p11"/>
          <p:cNvGrpSpPr/>
          <p:nvPr/>
        </p:nvGrpSpPr>
        <p:grpSpPr>
          <a:xfrm>
            <a:off x="2235235" y="2677271"/>
            <a:ext cx="393314" cy="393314"/>
            <a:chOff x="881836" y="3992403"/>
            <a:chExt cx="544698" cy="544698"/>
          </a:xfrm>
        </p:grpSpPr>
        <p:sp>
          <p:nvSpPr>
            <p:cNvPr id="597" name="Google Shape;597;p11"/>
            <p:cNvSpPr/>
            <p:nvPr/>
          </p:nvSpPr>
          <p:spPr>
            <a:xfrm rot="-8100000">
              <a:off x="932056" y="4101721"/>
              <a:ext cx="444258" cy="326061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8" name="Google Shape;598;p11"/>
            <p:cNvCxnSpPr/>
            <p:nvPr/>
          </p:nvCxnSpPr>
          <p:spPr>
            <a:xfrm>
              <a:off x="886686" y="4264752"/>
              <a:ext cx="269148" cy="269148"/>
            </a:xfrm>
            <a:prstGeom prst="straightConnector1">
              <a:avLst/>
            </a:prstGeom>
            <a:solidFill>
              <a:srgbClr val="A3B2C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99" name="Google Shape;599;p11"/>
          <p:cNvCxnSpPr/>
          <p:nvPr/>
        </p:nvCxnSpPr>
        <p:spPr>
          <a:xfrm flipH="1" rot="10800000">
            <a:off x="2518660" y="2562434"/>
            <a:ext cx="218858" cy="215513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11"/>
          <p:cNvCxnSpPr/>
          <p:nvPr/>
        </p:nvCxnSpPr>
        <p:spPr>
          <a:xfrm flipH="1" rot="10800000">
            <a:off x="2081134" y="2961675"/>
            <a:ext cx="244906" cy="253753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11"/>
          <p:cNvCxnSpPr>
            <a:stCxn id="591" idx="0"/>
            <a:endCxn id="593" idx="0"/>
          </p:cNvCxnSpPr>
          <p:nvPr/>
        </p:nvCxnSpPr>
        <p:spPr>
          <a:xfrm flipH="1">
            <a:off x="2416769" y="1885509"/>
            <a:ext cx="1879800" cy="1563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11"/>
          <p:cNvCxnSpPr/>
          <p:nvPr/>
        </p:nvCxnSpPr>
        <p:spPr>
          <a:xfrm rot="10800000">
            <a:off x="1731751" y="4263241"/>
            <a:ext cx="240156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11"/>
          <p:cNvSpPr/>
          <p:nvPr/>
        </p:nvSpPr>
        <p:spPr>
          <a:xfrm rot="-2700000">
            <a:off x="1856129" y="4194199"/>
            <a:ext cx="529006" cy="52137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11"/>
          <p:cNvSpPr/>
          <p:nvPr/>
        </p:nvSpPr>
        <p:spPr>
          <a:xfrm rot="-2700000">
            <a:off x="1802094" y="2474737"/>
            <a:ext cx="529006" cy="52137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05" name="Google Shape;605;p11"/>
          <p:cNvCxnSpPr/>
          <p:nvPr/>
        </p:nvCxnSpPr>
        <p:spPr>
          <a:xfrm rot="10800000">
            <a:off x="1691545" y="2535977"/>
            <a:ext cx="245437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6" name="Google Shape;606;p11"/>
          <p:cNvSpPr/>
          <p:nvPr/>
        </p:nvSpPr>
        <p:spPr>
          <a:xfrm rot="-2700000">
            <a:off x="1893020" y="4226985"/>
            <a:ext cx="450098" cy="44360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8-entry 4-bit ROM</a:t>
            </a:r>
            <a:endParaRPr/>
          </a:p>
        </p:txBody>
      </p:sp>
      <p:sp>
        <p:nvSpPr>
          <p:cNvPr id="612" name="Google Shape;612;p1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13" name="Google Shape;613;p12"/>
          <p:cNvCxnSpPr/>
          <p:nvPr/>
        </p:nvCxnSpPr>
        <p:spPr>
          <a:xfrm>
            <a:off x="9122698" y="25908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4" name="Google Shape;614;p12"/>
          <p:cNvCxnSpPr/>
          <p:nvPr/>
        </p:nvCxnSpPr>
        <p:spPr>
          <a:xfrm>
            <a:off x="9122698" y="28956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12"/>
          <p:cNvCxnSpPr/>
          <p:nvPr/>
        </p:nvCxnSpPr>
        <p:spPr>
          <a:xfrm>
            <a:off x="9122698" y="32004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6" name="Google Shape;616;p12"/>
          <p:cNvSpPr txBox="1"/>
          <p:nvPr/>
        </p:nvSpPr>
        <p:spPr>
          <a:xfrm>
            <a:off x="9868823" y="2449513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2"/>
          <p:cNvSpPr txBox="1"/>
          <p:nvPr/>
        </p:nvSpPr>
        <p:spPr>
          <a:xfrm>
            <a:off x="9884698" y="27432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2"/>
          <p:cNvSpPr txBox="1"/>
          <p:nvPr/>
        </p:nvSpPr>
        <p:spPr>
          <a:xfrm>
            <a:off x="9884698" y="30480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2"/>
          <p:cNvSpPr/>
          <p:nvPr/>
        </p:nvSpPr>
        <p:spPr>
          <a:xfrm>
            <a:off x="8055898" y="1828800"/>
            <a:ext cx="1066800" cy="411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p12"/>
          <p:cNvCxnSpPr/>
          <p:nvPr/>
        </p:nvCxnSpPr>
        <p:spPr>
          <a:xfrm rot="10800000">
            <a:off x="3712498" y="56388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12"/>
          <p:cNvCxnSpPr/>
          <p:nvPr/>
        </p:nvCxnSpPr>
        <p:spPr>
          <a:xfrm rot="10800000">
            <a:off x="3712498" y="2133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12"/>
          <p:cNvCxnSpPr/>
          <p:nvPr/>
        </p:nvCxnSpPr>
        <p:spPr>
          <a:xfrm rot="10800000">
            <a:off x="3712498" y="25908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3" name="Google Shape;623;p12"/>
          <p:cNvCxnSpPr/>
          <p:nvPr/>
        </p:nvCxnSpPr>
        <p:spPr>
          <a:xfrm rot="10800000">
            <a:off x="3712498" y="31242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4" name="Google Shape;624;p12"/>
          <p:cNvCxnSpPr/>
          <p:nvPr/>
        </p:nvCxnSpPr>
        <p:spPr>
          <a:xfrm rot="10800000">
            <a:off x="3712498" y="3657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5" name="Google Shape;625;p12"/>
          <p:cNvCxnSpPr/>
          <p:nvPr/>
        </p:nvCxnSpPr>
        <p:spPr>
          <a:xfrm rot="10800000">
            <a:off x="3712498" y="41910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12"/>
          <p:cNvCxnSpPr/>
          <p:nvPr/>
        </p:nvCxnSpPr>
        <p:spPr>
          <a:xfrm rot="10800000">
            <a:off x="3712498" y="47244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12"/>
          <p:cNvCxnSpPr/>
          <p:nvPr/>
        </p:nvCxnSpPr>
        <p:spPr>
          <a:xfrm rot="10800000">
            <a:off x="3712498" y="5181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12"/>
          <p:cNvCxnSpPr/>
          <p:nvPr/>
        </p:nvCxnSpPr>
        <p:spPr>
          <a:xfrm>
            <a:off x="43220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12"/>
          <p:cNvCxnSpPr/>
          <p:nvPr/>
        </p:nvCxnSpPr>
        <p:spPr>
          <a:xfrm>
            <a:off x="52364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0" name="Google Shape;630;p12"/>
          <p:cNvCxnSpPr/>
          <p:nvPr/>
        </p:nvCxnSpPr>
        <p:spPr>
          <a:xfrm>
            <a:off x="62270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1" name="Google Shape;631;p12"/>
          <p:cNvCxnSpPr/>
          <p:nvPr/>
        </p:nvCxnSpPr>
        <p:spPr>
          <a:xfrm>
            <a:off x="72176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2" name="Google Shape;632;p12"/>
          <p:cNvSpPr txBox="1"/>
          <p:nvPr/>
        </p:nvSpPr>
        <p:spPr>
          <a:xfrm>
            <a:off x="43220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2"/>
          <p:cNvSpPr txBox="1"/>
          <p:nvPr/>
        </p:nvSpPr>
        <p:spPr>
          <a:xfrm>
            <a:off x="52364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2"/>
          <p:cNvSpPr txBox="1"/>
          <p:nvPr/>
        </p:nvSpPr>
        <p:spPr>
          <a:xfrm>
            <a:off x="62270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2"/>
          <p:cNvSpPr txBox="1"/>
          <p:nvPr/>
        </p:nvSpPr>
        <p:spPr>
          <a:xfrm>
            <a:off x="72176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2"/>
          <p:cNvSpPr txBox="1"/>
          <p:nvPr/>
        </p:nvSpPr>
        <p:spPr>
          <a:xfrm>
            <a:off x="8040024" y="1965325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2"/>
          <p:cNvSpPr txBox="1"/>
          <p:nvPr/>
        </p:nvSpPr>
        <p:spPr>
          <a:xfrm>
            <a:off x="8055899" y="545941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2"/>
          <p:cNvSpPr txBox="1"/>
          <p:nvPr/>
        </p:nvSpPr>
        <p:spPr>
          <a:xfrm>
            <a:off x="8055899" y="347821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9" name="Google Shape;639;p12"/>
          <p:cNvGrpSpPr/>
          <p:nvPr/>
        </p:nvGrpSpPr>
        <p:grpSpPr>
          <a:xfrm>
            <a:off x="2934624" y="2057400"/>
            <a:ext cx="4359275" cy="3200400"/>
            <a:chOff x="710" y="1248"/>
            <a:chExt cx="2746" cy="2016"/>
          </a:xfrm>
        </p:grpSpPr>
        <p:grpSp>
          <p:nvGrpSpPr>
            <p:cNvPr id="640" name="Google Shape;640;p12"/>
            <p:cNvGrpSpPr/>
            <p:nvPr/>
          </p:nvGrpSpPr>
          <p:grpSpPr>
            <a:xfrm>
              <a:off x="1536" y="1248"/>
              <a:ext cx="1920" cy="2016"/>
              <a:chOff x="1536" y="1248"/>
              <a:chExt cx="1920" cy="2016"/>
            </a:xfrm>
          </p:grpSpPr>
          <p:sp>
            <p:nvSpPr>
              <p:cNvPr id="641" name="Google Shape;641;p12"/>
              <p:cNvSpPr/>
              <p:nvPr/>
            </p:nvSpPr>
            <p:spPr>
              <a:xfrm>
                <a:off x="2736" y="254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2"/>
              <p:cNvSpPr/>
              <p:nvPr/>
            </p:nvSpPr>
            <p:spPr>
              <a:xfrm>
                <a:off x="1536" y="31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2"/>
              <p:cNvSpPr/>
              <p:nvPr/>
            </p:nvSpPr>
            <p:spPr>
              <a:xfrm>
                <a:off x="1536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2"/>
              <p:cNvSpPr/>
              <p:nvPr/>
            </p:nvSpPr>
            <p:spPr>
              <a:xfrm>
                <a:off x="3360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2"/>
              <p:cNvSpPr/>
              <p:nvPr/>
            </p:nvSpPr>
            <p:spPr>
              <a:xfrm>
                <a:off x="3360" y="28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2"/>
              <p:cNvSpPr/>
              <p:nvPr/>
            </p:nvSpPr>
            <p:spPr>
              <a:xfrm>
                <a:off x="2736" y="187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2"/>
              <p:cNvSpPr/>
              <p:nvPr/>
            </p:nvSpPr>
            <p:spPr>
              <a:xfrm>
                <a:off x="2112" y="153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2"/>
              <p:cNvSpPr/>
              <p:nvPr/>
            </p:nvSpPr>
            <p:spPr>
              <a:xfrm>
                <a:off x="1536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2"/>
              <p:cNvSpPr/>
              <p:nvPr/>
            </p:nvSpPr>
            <p:spPr>
              <a:xfrm>
                <a:off x="3360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0" name="Google Shape;650;p12"/>
            <p:cNvSpPr txBox="1"/>
            <p:nvPr/>
          </p:nvSpPr>
          <p:spPr>
            <a:xfrm>
              <a:off x="710" y="1895"/>
              <a:ext cx="14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12"/>
          <p:cNvSpPr txBox="1"/>
          <p:nvPr/>
        </p:nvSpPr>
        <p:spPr>
          <a:xfrm>
            <a:off x="9264150" y="1853168"/>
            <a:ext cx="914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2"/>
          <p:cNvSpPr txBox="1"/>
          <p:nvPr/>
        </p:nvSpPr>
        <p:spPr>
          <a:xfrm>
            <a:off x="4970920" y="6320164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3" name="Google Shape;653;p12"/>
          <p:cNvGraphicFramePr/>
          <p:nvPr/>
        </p:nvGraphicFramePr>
        <p:xfrm>
          <a:off x="1674466" y="1756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{29E6345A-44BF-4201-95E0-C5728E20066E}</a:tableStyleId>
              </a:tblPr>
              <a:tblGrid>
                <a:gridCol w="664600"/>
                <a:gridCol w="1249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B2C1"/>
                    </a:solidFill>
                  </a:tcPr>
                </a:tc>
              </a:tr>
              <a:tr h="4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44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  <p:sp>
        <p:nvSpPr>
          <p:cNvPr id="654" name="Google Shape;654;p12"/>
          <p:cNvSpPr txBox="1"/>
          <p:nvPr/>
        </p:nvSpPr>
        <p:spPr>
          <a:xfrm>
            <a:off x="1819745" y="6055836"/>
            <a:ext cx="1631261" cy="646331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ROM corresponds to this truth table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8-entry 4-bit ROM</a:t>
            </a:r>
            <a:endParaRPr/>
          </a:p>
        </p:txBody>
      </p:sp>
      <p:sp>
        <p:nvSpPr>
          <p:cNvPr id="660" name="Google Shape;660;p1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1" name="Google Shape;661;p13"/>
          <p:cNvCxnSpPr/>
          <p:nvPr/>
        </p:nvCxnSpPr>
        <p:spPr>
          <a:xfrm>
            <a:off x="9122698" y="25908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2" name="Google Shape;662;p13"/>
          <p:cNvCxnSpPr/>
          <p:nvPr/>
        </p:nvCxnSpPr>
        <p:spPr>
          <a:xfrm>
            <a:off x="9122698" y="28956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3" name="Google Shape;663;p13"/>
          <p:cNvCxnSpPr/>
          <p:nvPr/>
        </p:nvCxnSpPr>
        <p:spPr>
          <a:xfrm>
            <a:off x="9122698" y="32004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p13"/>
          <p:cNvSpPr txBox="1"/>
          <p:nvPr/>
        </p:nvSpPr>
        <p:spPr>
          <a:xfrm>
            <a:off x="9868823" y="2449513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3"/>
          <p:cNvSpPr txBox="1"/>
          <p:nvPr/>
        </p:nvSpPr>
        <p:spPr>
          <a:xfrm>
            <a:off x="9884698" y="27432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3"/>
          <p:cNvSpPr txBox="1"/>
          <p:nvPr/>
        </p:nvSpPr>
        <p:spPr>
          <a:xfrm>
            <a:off x="9884698" y="30480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3"/>
          <p:cNvSpPr/>
          <p:nvPr/>
        </p:nvSpPr>
        <p:spPr>
          <a:xfrm>
            <a:off x="8055898" y="1828800"/>
            <a:ext cx="1066800" cy="411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8" name="Google Shape;668;p13"/>
          <p:cNvCxnSpPr/>
          <p:nvPr/>
        </p:nvCxnSpPr>
        <p:spPr>
          <a:xfrm rot="10800000">
            <a:off x="3712498" y="56388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9" name="Google Shape;669;p13"/>
          <p:cNvCxnSpPr/>
          <p:nvPr/>
        </p:nvCxnSpPr>
        <p:spPr>
          <a:xfrm rot="10800000">
            <a:off x="3712498" y="2133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13"/>
          <p:cNvCxnSpPr/>
          <p:nvPr/>
        </p:nvCxnSpPr>
        <p:spPr>
          <a:xfrm rot="10800000">
            <a:off x="3712498" y="25908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1" name="Google Shape;671;p13"/>
          <p:cNvCxnSpPr/>
          <p:nvPr/>
        </p:nvCxnSpPr>
        <p:spPr>
          <a:xfrm rot="10800000">
            <a:off x="3712498" y="31242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2" name="Google Shape;672;p13"/>
          <p:cNvCxnSpPr/>
          <p:nvPr/>
        </p:nvCxnSpPr>
        <p:spPr>
          <a:xfrm rot="10800000">
            <a:off x="3712498" y="3657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3" name="Google Shape;673;p13"/>
          <p:cNvCxnSpPr/>
          <p:nvPr/>
        </p:nvCxnSpPr>
        <p:spPr>
          <a:xfrm rot="10800000">
            <a:off x="3712498" y="41910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4" name="Google Shape;674;p13"/>
          <p:cNvCxnSpPr/>
          <p:nvPr/>
        </p:nvCxnSpPr>
        <p:spPr>
          <a:xfrm rot="10800000">
            <a:off x="3712498" y="47244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5" name="Google Shape;675;p13"/>
          <p:cNvCxnSpPr/>
          <p:nvPr/>
        </p:nvCxnSpPr>
        <p:spPr>
          <a:xfrm rot="10800000">
            <a:off x="3712498" y="5181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6" name="Google Shape;676;p13"/>
          <p:cNvCxnSpPr/>
          <p:nvPr/>
        </p:nvCxnSpPr>
        <p:spPr>
          <a:xfrm>
            <a:off x="43220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Google Shape;677;p13"/>
          <p:cNvCxnSpPr/>
          <p:nvPr/>
        </p:nvCxnSpPr>
        <p:spPr>
          <a:xfrm>
            <a:off x="52364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13"/>
          <p:cNvCxnSpPr/>
          <p:nvPr/>
        </p:nvCxnSpPr>
        <p:spPr>
          <a:xfrm>
            <a:off x="62270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13"/>
          <p:cNvCxnSpPr/>
          <p:nvPr/>
        </p:nvCxnSpPr>
        <p:spPr>
          <a:xfrm>
            <a:off x="72176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0" name="Google Shape;680;p13"/>
          <p:cNvSpPr txBox="1"/>
          <p:nvPr/>
        </p:nvSpPr>
        <p:spPr>
          <a:xfrm>
            <a:off x="43220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3"/>
          <p:cNvSpPr txBox="1"/>
          <p:nvPr/>
        </p:nvSpPr>
        <p:spPr>
          <a:xfrm>
            <a:off x="52364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3"/>
          <p:cNvSpPr txBox="1"/>
          <p:nvPr/>
        </p:nvSpPr>
        <p:spPr>
          <a:xfrm>
            <a:off x="62270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3"/>
          <p:cNvSpPr txBox="1"/>
          <p:nvPr/>
        </p:nvSpPr>
        <p:spPr>
          <a:xfrm>
            <a:off x="72176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3"/>
          <p:cNvSpPr txBox="1"/>
          <p:nvPr/>
        </p:nvSpPr>
        <p:spPr>
          <a:xfrm>
            <a:off x="8040024" y="1965325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3"/>
          <p:cNvSpPr txBox="1"/>
          <p:nvPr/>
        </p:nvSpPr>
        <p:spPr>
          <a:xfrm>
            <a:off x="8055899" y="545941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3"/>
          <p:cNvSpPr txBox="1"/>
          <p:nvPr/>
        </p:nvSpPr>
        <p:spPr>
          <a:xfrm>
            <a:off x="8055899" y="347821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13"/>
          <p:cNvGrpSpPr/>
          <p:nvPr/>
        </p:nvGrpSpPr>
        <p:grpSpPr>
          <a:xfrm>
            <a:off x="2934624" y="2057400"/>
            <a:ext cx="4359275" cy="3200400"/>
            <a:chOff x="710" y="1248"/>
            <a:chExt cx="2746" cy="2016"/>
          </a:xfrm>
        </p:grpSpPr>
        <p:grpSp>
          <p:nvGrpSpPr>
            <p:cNvPr id="688" name="Google Shape;688;p13"/>
            <p:cNvGrpSpPr/>
            <p:nvPr/>
          </p:nvGrpSpPr>
          <p:grpSpPr>
            <a:xfrm>
              <a:off x="1536" y="1248"/>
              <a:ext cx="1920" cy="2016"/>
              <a:chOff x="1536" y="1248"/>
              <a:chExt cx="1920" cy="2016"/>
            </a:xfrm>
          </p:grpSpPr>
          <p:sp>
            <p:nvSpPr>
              <p:cNvPr id="689" name="Google Shape;689;p13"/>
              <p:cNvSpPr/>
              <p:nvPr/>
            </p:nvSpPr>
            <p:spPr>
              <a:xfrm>
                <a:off x="2736" y="254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1536" y="31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1536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360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360" y="28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2736" y="187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2112" y="153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1536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360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8" name="Google Shape;698;p13"/>
            <p:cNvSpPr txBox="1"/>
            <p:nvPr/>
          </p:nvSpPr>
          <p:spPr>
            <a:xfrm>
              <a:off x="710" y="1895"/>
              <a:ext cx="14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9" name="Google Shape;699;p13"/>
          <p:cNvSpPr txBox="1"/>
          <p:nvPr/>
        </p:nvSpPr>
        <p:spPr>
          <a:xfrm>
            <a:off x="9264150" y="1853168"/>
            <a:ext cx="914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13"/>
          <p:cNvSpPr txBox="1"/>
          <p:nvPr/>
        </p:nvSpPr>
        <p:spPr>
          <a:xfrm>
            <a:off x="4970920" y="6320164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1" name="Google Shape;701;p13"/>
          <p:cNvGraphicFramePr/>
          <p:nvPr/>
        </p:nvGraphicFramePr>
        <p:xfrm>
          <a:off x="1674466" y="1756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{29E6345A-44BF-4201-95E0-C5728E20066E}</a:tableStyleId>
              </a:tblPr>
              <a:tblGrid>
                <a:gridCol w="664600"/>
                <a:gridCol w="1249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B2C1"/>
                    </a:solidFill>
                  </a:tcPr>
                </a:tc>
              </a:tr>
              <a:tr h="4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44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  <p:sp>
        <p:nvSpPr>
          <p:cNvPr id="702" name="Google Shape;702;p13"/>
          <p:cNvSpPr txBox="1"/>
          <p:nvPr/>
        </p:nvSpPr>
        <p:spPr>
          <a:xfrm>
            <a:off x="1819745" y="6055836"/>
            <a:ext cx="1631261" cy="646331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ROM corresponds to this truth table</a:t>
            </a:r>
            <a:endParaRPr/>
          </a:p>
        </p:txBody>
      </p:sp>
      <p:sp>
        <p:nvSpPr>
          <p:cNvPr id="703" name="Google Shape;703;p13"/>
          <p:cNvSpPr/>
          <p:nvPr/>
        </p:nvSpPr>
        <p:spPr>
          <a:xfrm>
            <a:off x="7402642" y="523645"/>
            <a:ext cx="3141635" cy="827320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What's the formula for size of ROM needed?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Aside: Other Memories</a:t>
            </a:r>
            <a:endParaRPr/>
          </a:p>
        </p:txBody>
      </p:sp>
      <p:sp>
        <p:nvSpPr>
          <p:cNvPr id="709" name="Google Shape;709;p14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Static RAM (random access memory)</a:t>
            </a:r>
            <a:endParaRPr/>
          </a:p>
          <a:p>
            <a:pPr indent="-438150" lvl="1" marL="90805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Built from sequential circuits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Takes 4-6 transistors to store 1 bit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Fast access (&lt; 1 ns access possible)</a:t>
            </a:r>
            <a:endParaRPr/>
          </a:p>
          <a:p>
            <a:pPr indent="-34798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6990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Dynamic RAM</a:t>
            </a:r>
            <a:endParaRPr/>
          </a:p>
          <a:p>
            <a:pPr indent="-438150" lvl="1" marL="90805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Built using a single transistor and a capacitor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1’s must be refreshed often to retain value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Slower access than static RAM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Much more dense layout than static RAM</a:t>
            </a:r>
            <a:endParaRPr/>
          </a:p>
          <a:p>
            <a:pPr indent="-34798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6990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Both require constant power, or they will lose their data (i.e. are </a:t>
            </a:r>
            <a:r>
              <a:rPr b="1" lang="en-US" sz="2000"/>
              <a:t>volatile</a:t>
            </a:r>
            <a:r>
              <a:rPr lang="en-US" sz="2000"/>
              <a:t>)</a:t>
            </a:r>
            <a:endParaRPr b="1" sz="2000"/>
          </a:p>
          <a:p>
            <a:pPr indent="-46990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These will be used to build computer memory hierarchies (later in class)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710" name="Google Shape;710;p1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1" name="Google Shape;7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4944" y="3045619"/>
            <a:ext cx="1476375" cy="129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Implementing Combinational Logic</a:t>
            </a:r>
            <a:endParaRPr/>
          </a:p>
        </p:txBody>
      </p:sp>
      <p:sp>
        <p:nvSpPr>
          <p:cNvPr id="717" name="Google Shape;717;p15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Custom logic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Pros: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Can optimize the number of gates used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Cons: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Can be expensive / time consuming to make custom logic circuits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Lookup table: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Pros: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Programmable ROMs (Read-Only Memories) are very cheap and can be programmed very quickly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Cons: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Size requirement grows exponentially with number of inputs (adding one just more bit </a:t>
            </a:r>
            <a:r>
              <a:rPr b="1" lang="en-US"/>
              <a:t>doubles</a:t>
            </a:r>
            <a:r>
              <a:rPr lang="en-US"/>
              <a:t> the storage requirements!)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718" name="Google Shape;718;p1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Controller Design So far</a:t>
            </a:r>
            <a:endParaRPr/>
          </a:p>
        </p:txBody>
      </p:sp>
      <p:sp>
        <p:nvSpPr>
          <p:cNvPr id="724" name="Google Shape;724;p1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5" name="Google Shape;725;p16"/>
          <p:cNvSpPr/>
          <p:nvPr/>
        </p:nvSpPr>
        <p:spPr>
          <a:xfrm>
            <a:off x="4770277" y="2312672"/>
            <a:ext cx="2301243" cy="2184717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16"/>
          <p:cNvSpPr/>
          <p:nvPr/>
        </p:nvSpPr>
        <p:spPr>
          <a:xfrm>
            <a:off x="5623719" y="4668838"/>
            <a:ext cx="1143000" cy="1447800"/>
          </a:xfrm>
          <a:prstGeom prst="rect">
            <a:avLst/>
          </a:pr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7" name="Google Shape;727;p16"/>
          <p:cNvGrpSpPr/>
          <p:nvPr/>
        </p:nvGrpSpPr>
        <p:grpSpPr>
          <a:xfrm>
            <a:off x="5699919" y="5278439"/>
            <a:ext cx="990600" cy="384175"/>
            <a:chOff x="2832" y="2782"/>
            <a:chExt cx="624" cy="242"/>
          </a:xfrm>
        </p:grpSpPr>
        <p:sp>
          <p:nvSpPr>
            <p:cNvPr id="728" name="Google Shape;728;p16"/>
            <p:cNvSpPr/>
            <p:nvPr/>
          </p:nvSpPr>
          <p:spPr>
            <a:xfrm>
              <a:off x="2976" y="2784"/>
              <a:ext cx="336" cy="24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9" name="Google Shape;729;p16"/>
            <p:cNvCxnSpPr/>
            <p:nvPr/>
          </p:nvCxnSpPr>
          <p:spPr>
            <a:xfrm flipH="1" rot="10800000">
              <a:off x="2976" y="297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16"/>
            <p:cNvCxnSpPr/>
            <p:nvPr/>
          </p:nvCxnSpPr>
          <p:spPr>
            <a:xfrm rot="10800000">
              <a:off x="2976" y="2928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1" name="Google Shape;731;p16"/>
            <p:cNvSpPr txBox="1"/>
            <p:nvPr/>
          </p:nvSpPr>
          <p:spPr>
            <a:xfrm>
              <a:off x="2946" y="2782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      Q</a:t>
              </a:r>
              <a:endParaRPr/>
            </a:p>
          </p:txBody>
        </p:sp>
        <p:cxnSp>
          <p:nvCxnSpPr>
            <p:cNvPr id="732" name="Google Shape;732;p16"/>
            <p:cNvCxnSpPr/>
            <p:nvPr/>
          </p:nvCxnSpPr>
          <p:spPr>
            <a:xfrm>
              <a:off x="283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3" name="Google Shape;733;p16"/>
            <p:cNvCxnSpPr/>
            <p:nvPr/>
          </p:nvCxnSpPr>
          <p:spPr>
            <a:xfrm>
              <a:off x="2832" y="297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4" name="Google Shape;734;p16"/>
            <p:cNvCxnSpPr/>
            <p:nvPr/>
          </p:nvCxnSpPr>
          <p:spPr>
            <a:xfrm>
              <a:off x="331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35" name="Google Shape;735;p16"/>
          <p:cNvGrpSpPr/>
          <p:nvPr/>
        </p:nvGrpSpPr>
        <p:grpSpPr>
          <a:xfrm>
            <a:off x="5699919" y="4821239"/>
            <a:ext cx="990600" cy="384175"/>
            <a:chOff x="2832" y="2782"/>
            <a:chExt cx="624" cy="242"/>
          </a:xfrm>
        </p:grpSpPr>
        <p:sp>
          <p:nvSpPr>
            <p:cNvPr id="736" name="Google Shape;736;p16"/>
            <p:cNvSpPr/>
            <p:nvPr/>
          </p:nvSpPr>
          <p:spPr>
            <a:xfrm>
              <a:off x="2976" y="2784"/>
              <a:ext cx="336" cy="24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7" name="Google Shape;737;p16"/>
            <p:cNvCxnSpPr/>
            <p:nvPr/>
          </p:nvCxnSpPr>
          <p:spPr>
            <a:xfrm flipH="1" rot="10800000">
              <a:off x="2976" y="297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6"/>
            <p:cNvCxnSpPr/>
            <p:nvPr/>
          </p:nvCxnSpPr>
          <p:spPr>
            <a:xfrm rot="10800000">
              <a:off x="2976" y="2928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9" name="Google Shape;739;p16"/>
            <p:cNvSpPr txBox="1"/>
            <p:nvPr/>
          </p:nvSpPr>
          <p:spPr>
            <a:xfrm>
              <a:off x="2946" y="2782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      Q</a:t>
              </a:r>
              <a:endParaRPr/>
            </a:p>
          </p:txBody>
        </p:sp>
        <p:cxnSp>
          <p:nvCxnSpPr>
            <p:cNvPr id="740" name="Google Shape;740;p16"/>
            <p:cNvCxnSpPr/>
            <p:nvPr/>
          </p:nvCxnSpPr>
          <p:spPr>
            <a:xfrm>
              <a:off x="283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1" name="Google Shape;741;p16"/>
            <p:cNvCxnSpPr/>
            <p:nvPr/>
          </p:nvCxnSpPr>
          <p:spPr>
            <a:xfrm>
              <a:off x="2832" y="297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2" name="Google Shape;742;p16"/>
            <p:cNvCxnSpPr/>
            <p:nvPr/>
          </p:nvCxnSpPr>
          <p:spPr>
            <a:xfrm>
              <a:off x="331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43" name="Google Shape;743;p16"/>
          <p:cNvCxnSpPr/>
          <p:nvPr/>
        </p:nvCxnSpPr>
        <p:spPr>
          <a:xfrm>
            <a:off x="4214019" y="3563938"/>
            <a:ext cx="0" cy="186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16"/>
          <p:cNvCxnSpPr/>
          <p:nvPr/>
        </p:nvCxnSpPr>
        <p:spPr>
          <a:xfrm>
            <a:off x="4770279" y="3779520"/>
            <a:ext cx="0" cy="15751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16"/>
          <p:cNvCxnSpPr/>
          <p:nvPr/>
        </p:nvCxnSpPr>
        <p:spPr>
          <a:xfrm>
            <a:off x="4998879" y="4053841"/>
            <a:ext cx="0" cy="8435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16"/>
          <p:cNvSpPr/>
          <p:nvPr/>
        </p:nvSpPr>
        <p:spPr>
          <a:xfrm>
            <a:off x="5097939" y="2705894"/>
            <a:ext cx="1610836" cy="171608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Memory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(24 bit address,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bit output)</a:t>
            </a:r>
            <a:endParaRPr/>
          </a:p>
        </p:txBody>
      </p:sp>
      <p:cxnSp>
        <p:nvCxnSpPr>
          <p:cNvPr id="747" name="Google Shape;747;p16"/>
          <p:cNvCxnSpPr/>
          <p:nvPr/>
        </p:nvCxnSpPr>
        <p:spPr>
          <a:xfrm flipH="1">
            <a:off x="4998879" y="4897438"/>
            <a:ext cx="70104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16"/>
          <p:cNvCxnSpPr/>
          <p:nvPr/>
        </p:nvCxnSpPr>
        <p:spPr>
          <a:xfrm flipH="1">
            <a:off x="4770279" y="5354638"/>
            <a:ext cx="92964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16"/>
          <p:cNvCxnSpPr/>
          <p:nvPr/>
        </p:nvCxnSpPr>
        <p:spPr>
          <a:xfrm>
            <a:off x="6614319" y="4897438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16"/>
          <p:cNvCxnSpPr/>
          <p:nvPr/>
        </p:nvCxnSpPr>
        <p:spPr>
          <a:xfrm rot="10800000">
            <a:off x="6614319" y="535463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16"/>
          <p:cNvCxnSpPr/>
          <p:nvPr/>
        </p:nvCxnSpPr>
        <p:spPr>
          <a:xfrm rot="10800000">
            <a:off x="7300119" y="3983038"/>
            <a:ext cx="0" cy="13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16"/>
          <p:cNvCxnSpPr/>
          <p:nvPr/>
        </p:nvCxnSpPr>
        <p:spPr>
          <a:xfrm rot="10800000">
            <a:off x="7071519" y="4287838"/>
            <a:ext cx="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16"/>
          <p:cNvCxnSpPr/>
          <p:nvPr/>
        </p:nvCxnSpPr>
        <p:spPr>
          <a:xfrm rot="10800000">
            <a:off x="6690519" y="428783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16"/>
          <p:cNvCxnSpPr/>
          <p:nvPr/>
        </p:nvCxnSpPr>
        <p:spPr>
          <a:xfrm rot="10800000">
            <a:off x="6690519" y="3983038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16"/>
          <p:cNvCxnSpPr/>
          <p:nvPr/>
        </p:nvCxnSpPr>
        <p:spPr>
          <a:xfrm>
            <a:off x="6690519" y="3373438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16"/>
          <p:cNvCxnSpPr/>
          <p:nvPr/>
        </p:nvCxnSpPr>
        <p:spPr>
          <a:xfrm>
            <a:off x="6690519" y="3678238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s01885_" id="757" name="Google Shape;7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519" y="4135438"/>
            <a:ext cx="877888" cy="881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16"/>
          <p:cNvCxnSpPr/>
          <p:nvPr/>
        </p:nvCxnSpPr>
        <p:spPr>
          <a:xfrm rot="10800000">
            <a:off x="8062119" y="3678238"/>
            <a:ext cx="0" cy="205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16"/>
          <p:cNvCxnSpPr/>
          <p:nvPr/>
        </p:nvCxnSpPr>
        <p:spPr>
          <a:xfrm>
            <a:off x="8062119" y="5735638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16"/>
          <p:cNvSpPr txBox="1"/>
          <p:nvPr/>
        </p:nvSpPr>
        <p:spPr>
          <a:xfrm>
            <a:off x="8671720" y="4260850"/>
            <a:ext cx="7397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761" name="Google Shape;761;p16"/>
          <p:cNvSpPr txBox="1"/>
          <p:nvPr/>
        </p:nvSpPr>
        <p:spPr>
          <a:xfrm>
            <a:off x="8747920" y="5403850"/>
            <a:ext cx="5318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</a:t>
            </a:r>
            <a:endParaRPr/>
          </a:p>
        </p:txBody>
      </p:sp>
      <p:cxnSp>
        <p:nvCxnSpPr>
          <p:cNvPr id="762" name="Google Shape;762;p16"/>
          <p:cNvCxnSpPr/>
          <p:nvPr/>
        </p:nvCxnSpPr>
        <p:spPr>
          <a:xfrm>
            <a:off x="8519319" y="3373438"/>
            <a:ext cx="0" cy="121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16"/>
          <p:cNvCxnSpPr/>
          <p:nvPr/>
        </p:nvCxnSpPr>
        <p:spPr>
          <a:xfrm rot="10800000">
            <a:off x="8519319" y="4592638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16"/>
          <p:cNvCxnSpPr/>
          <p:nvPr/>
        </p:nvCxnSpPr>
        <p:spPr>
          <a:xfrm rot="10800000">
            <a:off x="2469039" y="5430838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s01882_" id="765" name="Google Shape;76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819" y="5126038"/>
            <a:ext cx="895350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766" name="Google Shape;7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4219" y="4897438"/>
            <a:ext cx="895350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767" name="Google Shape;76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3239" y="4745038"/>
            <a:ext cx="895350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16"/>
          <p:cNvSpPr txBox="1"/>
          <p:nvPr/>
        </p:nvSpPr>
        <p:spPr>
          <a:xfrm>
            <a:off x="2850040" y="5099050"/>
            <a:ext cx="12049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release</a:t>
            </a:r>
            <a:endParaRPr/>
          </a:p>
        </p:txBody>
      </p:sp>
      <p:cxnSp>
        <p:nvCxnSpPr>
          <p:cNvPr id="769" name="Google Shape;769;p16"/>
          <p:cNvCxnSpPr/>
          <p:nvPr/>
        </p:nvCxnSpPr>
        <p:spPr>
          <a:xfrm>
            <a:off x="2171859" y="2885758"/>
            <a:ext cx="2926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16"/>
          <p:cNvCxnSpPr/>
          <p:nvPr/>
        </p:nvCxnSpPr>
        <p:spPr>
          <a:xfrm>
            <a:off x="2177574" y="3048954"/>
            <a:ext cx="292036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" name="Google Shape;771;p16"/>
          <p:cNvCxnSpPr/>
          <p:nvPr/>
        </p:nvCxnSpPr>
        <p:spPr>
          <a:xfrm>
            <a:off x="2171859" y="3202842"/>
            <a:ext cx="292607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16"/>
          <p:cNvCxnSpPr/>
          <p:nvPr/>
        </p:nvCxnSpPr>
        <p:spPr>
          <a:xfrm>
            <a:off x="2166779" y="3377369"/>
            <a:ext cx="293115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16"/>
          <p:cNvCxnSpPr/>
          <p:nvPr/>
        </p:nvCxnSpPr>
        <p:spPr>
          <a:xfrm rot="10800000">
            <a:off x="2177574" y="3479605"/>
            <a:ext cx="292036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" name="Google Shape;774;p16"/>
          <p:cNvCxnSpPr/>
          <p:nvPr/>
        </p:nvCxnSpPr>
        <p:spPr>
          <a:xfrm rot="10800000">
            <a:off x="2166779" y="3304858"/>
            <a:ext cx="2931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6"/>
          <p:cNvCxnSpPr/>
          <p:nvPr/>
        </p:nvCxnSpPr>
        <p:spPr>
          <a:xfrm rot="10800000">
            <a:off x="2171859" y="3142616"/>
            <a:ext cx="292607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6"/>
          <p:cNvCxnSpPr/>
          <p:nvPr/>
        </p:nvCxnSpPr>
        <p:spPr>
          <a:xfrm rot="10800000">
            <a:off x="2171859" y="2972754"/>
            <a:ext cx="2926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6"/>
          <p:cNvCxnSpPr/>
          <p:nvPr/>
        </p:nvCxnSpPr>
        <p:spPr>
          <a:xfrm rot="10800000">
            <a:off x="2171859" y="2817178"/>
            <a:ext cx="2926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16"/>
          <p:cNvSpPr txBox="1"/>
          <p:nvPr/>
        </p:nvSpPr>
        <p:spPr>
          <a:xfrm>
            <a:off x="6682449" y="2382362"/>
            <a:ext cx="14253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Drink selectors</a:t>
            </a:r>
            <a:endParaRPr/>
          </a:p>
        </p:txBody>
      </p:sp>
      <p:sp>
        <p:nvSpPr>
          <p:cNvPr id="779" name="Google Shape;779;p16"/>
          <p:cNvSpPr txBox="1"/>
          <p:nvPr/>
        </p:nvSpPr>
        <p:spPr>
          <a:xfrm>
            <a:off x="6708775" y="3006211"/>
            <a:ext cx="16001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Pressure Sensors</a:t>
            </a:r>
            <a:endParaRPr/>
          </a:p>
        </p:txBody>
      </p:sp>
      <p:sp>
        <p:nvSpPr>
          <p:cNvPr id="780" name="Google Shape;780;p16"/>
          <p:cNvSpPr txBox="1"/>
          <p:nvPr/>
        </p:nvSpPr>
        <p:spPr>
          <a:xfrm>
            <a:off x="2779553" y="2092326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Release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Latches</a:t>
            </a:r>
            <a:endParaRPr/>
          </a:p>
        </p:txBody>
      </p:sp>
      <p:sp>
        <p:nvSpPr>
          <p:cNvPr id="781" name="Google Shape;781;p16"/>
          <p:cNvSpPr txBox="1"/>
          <p:nvPr/>
        </p:nvSpPr>
        <p:spPr>
          <a:xfrm>
            <a:off x="5699919" y="5784850"/>
            <a:ext cx="10302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2-bit state</a:t>
            </a:r>
            <a:endParaRPr/>
          </a:p>
        </p:txBody>
      </p:sp>
      <p:sp>
        <p:nvSpPr>
          <p:cNvPr id="782" name="Google Shape;782;p16"/>
          <p:cNvSpPr txBox="1"/>
          <p:nvPr/>
        </p:nvSpPr>
        <p:spPr>
          <a:xfrm>
            <a:off x="4388645" y="5795964"/>
            <a:ext cx="11715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Clock/Event</a:t>
            </a:r>
            <a:endParaRPr/>
          </a:p>
        </p:txBody>
      </p:sp>
      <p:cxnSp>
        <p:nvCxnSpPr>
          <p:cNvPr id="783" name="Google Shape;783;p16"/>
          <p:cNvCxnSpPr/>
          <p:nvPr/>
        </p:nvCxnSpPr>
        <p:spPr>
          <a:xfrm rot="10800000">
            <a:off x="5395119" y="558323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16"/>
          <p:cNvCxnSpPr/>
          <p:nvPr/>
        </p:nvCxnSpPr>
        <p:spPr>
          <a:xfrm>
            <a:off x="5395119" y="5583238"/>
            <a:ext cx="0" cy="38100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16"/>
          <p:cNvCxnSpPr/>
          <p:nvPr/>
        </p:nvCxnSpPr>
        <p:spPr>
          <a:xfrm rot="10800000">
            <a:off x="5395119" y="512603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16"/>
          <p:cNvCxnSpPr/>
          <p:nvPr/>
        </p:nvCxnSpPr>
        <p:spPr>
          <a:xfrm>
            <a:off x="5395119" y="5126038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7" name="Google Shape;7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6119" y="558323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788" name="Google Shape;7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7519" y="5278438"/>
            <a:ext cx="895350" cy="893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9" name="Google Shape;789;p16"/>
          <p:cNvCxnSpPr/>
          <p:nvPr/>
        </p:nvCxnSpPr>
        <p:spPr>
          <a:xfrm>
            <a:off x="6690519" y="2792096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16"/>
          <p:cNvCxnSpPr/>
          <p:nvPr/>
        </p:nvCxnSpPr>
        <p:spPr>
          <a:xfrm>
            <a:off x="6690519" y="2954338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16"/>
          <p:cNvSpPr txBox="1"/>
          <p:nvPr/>
        </p:nvSpPr>
        <p:spPr>
          <a:xfrm>
            <a:off x="8039258" y="2698435"/>
            <a:ext cx="10468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x10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6"/>
          <p:cNvSpPr/>
          <p:nvPr/>
        </p:nvSpPr>
        <p:spPr>
          <a:xfrm>
            <a:off x="7848759" y="2616836"/>
            <a:ext cx="228600" cy="495300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3" name="Google Shape;793;p16"/>
          <p:cNvCxnSpPr/>
          <p:nvPr/>
        </p:nvCxnSpPr>
        <p:spPr>
          <a:xfrm>
            <a:off x="2171859" y="2741771"/>
            <a:ext cx="2926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16"/>
          <p:cNvCxnSpPr/>
          <p:nvPr/>
        </p:nvCxnSpPr>
        <p:spPr>
          <a:xfrm rot="10800000">
            <a:off x="4214019" y="3567113"/>
            <a:ext cx="88391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16"/>
          <p:cNvCxnSpPr/>
          <p:nvPr/>
        </p:nvCxnSpPr>
        <p:spPr>
          <a:xfrm rot="10800000">
            <a:off x="4770279" y="3782695"/>
            <a:ext cx="32765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16"/>
          <p:cNvCxnSpPr/>
          <p:nvPr/>
        </p:nvCxnSpPr>
        <p:spPr>
          <a:xfrm rot="10800000">
            <a:off x="4974431" y="4057015"/>
            <a:ext cx="1235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16"/>
          <p:cNvSpPr txBox="1"/>
          <p:nvPr/>
        </p:nvSpPr>
        <p:spPr>
          <a:xfrm>
            <a:off x="5256798" y="1596930"/>
            <a:ext cx="1631261" cy="461665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would a ROM for this look like?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ROM for Vending Machine</a:t>
            </a:r>
            <a:endParaRPr/>
          </a:p>
        </p:txBody>
      </p:sp>
      <p:sp>
        <p:nvSpPr>
          <p:cNvPr id="803" name="Google Shape;803;p17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/>
              <a:t>Size of ROM is (# of ROM entries * size of each entry)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# of ROM entries = 2</a:t>
            </a:r>
            <a:r>
              <a:rPr baseline="30000" lang="en-US"/>
              <a:t>input_size </a:t>
            </a:r>
            <a:r>
              <a:rPr lang="en-US"/>
              <a:t>= 2</a:t>
            </a:r>
            <a:r>
              <a:rPr baseline="30000" lang="en-US"/>
              <a:t>24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Size of each entry = output size = 13 bits</a:t>
            </a:r>
            <a:endParaRPr/>
          </a:p>
          <a:p>
            <a:pPr indent="-347980" lvl="1" marL="927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/>
              <a:t>We need 2</a:t>
            </a:r>
            <a:r>
              <a:rPr baseline="30000" lang="en-US"/>
              <a:t>24</a:t>
            </a:r>
            <a:r>
              <a:rPr lang="en-US"/>
              <a:t> entry, 13 bit ROM memories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b="1" lang="en-US"/>
              <a:t>218,103,808 bits of ROM (26 MB)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Biggest ROM I could find on Jameco was 4 MB @ $6</a:t>
            </a:r>
            <a:endParaRPr/>
          </a:p>
          <a:p>
            <a:pPr indent="-228028" lvl="1" marL="684086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Need 7 of these at $42??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Let's see if we can do better</a:t>
            </a:r>
            <a:endParaRPr/>
          </a:p>
        </p:txBody>
      </p:sp>
      <p:sp>
        <p:nvSpPr>
          <p:cNvPr id="804" name="Google Shape;804;p1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Reducing the ROM needed</a:t>
            </a:r>
            <a:endParaRPr/>
          </a:p>
        </p:txBody>
      </p:sp>
      <p:sp>
        <p:nvSpPr>
          <p:cNvPr id="810" name="Google Shape;810;p18"/>
          <p:cNvSpPr txBox="1"/>
          <p:nvPr>
            <p:ph idx="1" type="body"/>
          </p:nvPr>
        </p:nvSpPr>
        <p:spPr>
          <a:xfrm>
            <a:off x="812808" y="2057400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Idea: let's do a hybrid between combinational logic and a lookup table</a:t>
            </a:r>
            <a:endParaRPr/>
          </a:p>
          <a:p>
            <a:pPr indent="-469900" lvl="1" marL="927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Use basic hardware (AND / OR) gates where we can, and a ROM for everything more complicated</a:t>
            </a:r>
            <a:endParaRPr/>
          </a:p>
          <a:p>
            <a:pPr indent="-469900" lvl="1" marL="927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AND / OR gates are mass producible &amp; cheap!</a:t>
            </a:r>
            <a:endParaRPr/>
          </a:p>
          <a:p>
            <a:pPr indent="-469900" lvl="2" marL="138315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~$0.15 each on Jameco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811" name="Google Shape;811;p1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2" name="Google Shape;8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919" y="4684549"/>
            <a:ext cx="5005388" cy="1590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Reducing the ROM needed</a:t>
            </a:r>
            <a:endParaRPr/>
          </a:p>
        </p:txBody>
      </p:sp>
      <p:sp>
        <p:nvSpPr>
          <p:cNvPr id="818" name="Google Shape;818;p1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7104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Observation: overall logic doesn't really need to distinguish between </a:t>
            </a:r>
            <a:r>
              <a:rPr b="1" lang="en-US"/>
              <a:t>which </a:t>
            </a:r>
            <a:r>
              <a:rPr lang="en-US"/>
              <a:t>button was pressed</a:t>
            </a:r>
            <a:endParaRPr/>
          </a:p>
          <a:p>
            <a:pPr indent="-469900" lvl="1" marL="927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That's only relevant for choosing </a:t>
            </a:r>
            <a:r>
              <a:rPr b="1" lang="en-US"/>
              <a:t>which</a:t>
            </a:r>
            <a:r>
              <a:rPr lang="en-US"/>
              <a:t> latch is released, but overall logic is the same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Replace 10 selector inputs and 10 pressure inputs with a </a:t>
            </a:r>
            <a:r>
              <a:rPr b="1" lang="en-US"/>
              <a:t>single</a:t>
            </a:r>
            <a:r>
              <a:rPr lang="en-US"/>
              <a:t> bit input (drink selected)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 drink selection input to specify which drink release latch to activate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Only allow trigger if pressure sensor indicates that there is a bottle in that selection. (10 2-bit ANDs)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819" name="Google Shape;819;p1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305" name="Google Shape;305;p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P2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Two parts: part a is due </a:t>
            </a:r>
            <a:r>
              <a:rPr b="1" lang="en-US"/>
              <a:t>Thu 2/16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HW 3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Posted on website, due </a:t>
            </a:r>
            <a:r>
              <a:rPr b="1" lang="en-US"/>
              <a:t>Mon 2/20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Midterm exam </a:t>
            </a:r>
            <a:r>
              <a:rPr b="1" lang="en-US"/>
              <a:t>Thu March 9, 7-9pm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More details soon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Questions about symbol &amp; relocation tables?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https://eecs370.github.io/#resources</a:t>
            </a:r>
            <a:endParaRPr/>
          </a:p>
        </p:txBody>
      </p:sp>
      <p:sp>
        <p:nvSpPr>
          <p:cNvPr id="306" name="Google Shape;306;p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Putting it all together</a:t>
            </a:r>
            <a:endParaRPr/>
          </a:p>
        </p:txBody>
      </p:sp>
      <p:sp>
        <p:nvSpPr>
          <p:cNvPr id="825" name="Google Shape;825;p2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20"/>
          <p:cNvSpPr/>
          <p:nvPr/>
        </p:nvSpPr>
        <p:spPr>
          <a:xfrm>
            <a:off x="5699919" y="5208588"/>
            <a:ext cx="1143000" cy="1447800"/>
          </a:xfrm>
          <a:prstGeom prst="rect">
            <a:avLst/>
          </a:pr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7" name="Google Shape;827;p20"/>
          <p:cNvGrpSpPr/>
          <p:nvPr/>
        </p:nvGrpSpPr>
        <p:grpSpPr>
          <a:xfrm>
            <a:off x="5776119" y="5818189"/>
            <a:ext cx="990600" cy="384175"/>
            <a:chOff x="2832" y="2782"/>
            <a:chExt cx="624" cy="242"/>
          </a:xfrm>
        </p:grpSpPr>
        <p:sp>
          <p:nvSpPr>
            <p:cNvPr id="828" name="Google Shape;828;p20"/>
            <p:cNvSpPr/>
            <p:nvPr/>
          </p:nvSpPr>
          <p:spPr>
            <a:xfrm>
              <a:off x="2976" y="2784"/>
              <a:ext cx="336" cy="24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29" name="Google Shape;829;p20"/>
            <p:cNvCxnSpPr/>
            <p:nvPr/>
          </p:nvCxnSpPr>
          <p:spPr>
            <a:xfrm flipH="1" rot="10800000">
              <a:off x="2976" y="297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 rot="10800000">
              <a:off x="2976" y="2928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1" name="Google Shape;831;p20"/>
            <p:cNvSpPr txBox="1"/>
            <p:nvPr/>
          </p:nvSpPr>
          <p:spPr>
            <a:xfrm>
              <a:off x="2946" y="2782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      Q</a:t>
              </a:r>
              <a:endParaRPr/>
            </a:p>
          </p:txBody>
        </p:sp>
        <p:cxnSp>
          <p:nvCxnSpPr>
            <p:cNvPr id="832" name="Google Shape;832;p20"/>
            <p:cNvCxnSpPr/>
            <p:nvPr/>
          </p:nvCxnSpPr>
          <p:spPr>
            <a:xfrm>
              <a:off x="283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2832" y="297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331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35" name="Google Shape;835;p20"/>
          <p:cNvGrpSpPr/>
          <p:nvPr/>
        </p:nvGrpSpPr>
        <p:grpSpPr>
          <a:xfrm>
            <a:off x="5776119" y="5360989"/>
            <a:ext cx="990600" cy="384175"/>
            <a:chOff x="2832" y="2782"/>
            <a:chExt cx="624" cy="242"/>
          </a:xfrm>
        </p:grpSpPr>
        <p:sp>
          <p:nvSpPr>
            <p:cNvPr id="836" name="Google Shape;836;p20"/>
            <p:cNvSpPr/>
            <p:nvPr/>
          </p:nvSpPr>
          <p:spPr>
            <a:xfrm>
              <a:off x="2976" y="2784"/>
              <a:ext cx="336" cy="24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7" name="Google Shape;837;p20"/>
            <p:cNvCxnSpPr/>
            <p:nvPr/>
          </p:nvCxnSpPr>
          <p:spPr>
            <a:xfrm flipH="1" rot="10800000">
              <a:off x="2976" y="297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20"/>
            <p:cNvCxnSpPr/>
            <p:nvPr/>
          </p:nvCxnSpPr>
          <p:spPr>
            <a:xfrm rot="10800000">
              <a:off x="2976" y="2928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9" name="Google Shape;839;p20"/>
            <p:cNvSpPr txBox="1"/>
            <p:nvPr/>
          </p:nvSpPr>
          <p:spPr>
            <a:xfrm>
              <a:off x="2946" y="2782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      Q</a:t>
              </a:r>
              <a:endParaRPr/>
            </a:p>
          </p:txBody>
        </p:sp>
        <p:cxnSp>
          <p:nvCxnSpPr>
            <p:cNvPr id="840" name="Google Shape;840;p20"/>
            <p:cNvCxnSpPr/>
            <p:nvPr/>
          </p:nvCxnSpPr>
          <p:spPr>
            <a:xfrm>
              <a:off x="283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1" name="Google Shape;841;p20"/>
            <p:cNvCxnSpPr/>
            <p:nvPr/>
          </p:nvCxnSpPr>
          <p:spPr>
            <a:xfrm>
              <a:off x="2832" y="297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42" name="Google Shape;842;p20"/>
            <p:cNvCxnSpPr/>
            <p:nvPr/>
          </p:nvCxnSpPr>
          <p:spPr>
            <a:xfrm>
              <a:off x="331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843" name="Google Shape;843;p20"/>
          <p:cNvCxnSpPr/>
          <p:nvPr/>
        </p:nvCxnSpPr>
        <p:spPr>
          <a:xfrm>
            <a:off x="4861719" y="40655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20"/>
          <p:cNvCxnSpPr/>
          <p:nvPr/>
        </p:nvCxnSpPr>
        <p:spPr>
          <a:xfrm>
            <a:off x="4861719" y="42179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20"/>
          <p:cNvCxnSpPr/>
          <p:nvPr/>
        </p:nvCxnSpPr>
        <p:spPr>
          <a:xfrm>
            <a:off x="4861719" y="42941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20"/>
          <p:cNvCxnSpPr/>
          <p:nvPr/>
        </p:nvCxnSpPr>
        <p:spPr>
          <a:xfrm>
            <a:off x="4861719" y="43703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20"/>
          <p:cNvCxnSpPr/>
          <p:nvPr/>
        </p:nvCxnSpPr>
        <p:spPr>
          <a:xfrm>
            <a:off x="4861719" y="44465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20"/>
          <p:cNvCxnSpPr/>
          <p:nvPr/>
        </p:nvCxnSpPr>
        <p:spPr>
          <a:xfrm>
            <a:off x="4861719" y="41417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20"/>
          <p:cNvCxnSpPr/>
          <p:nvPr/>
        </p:nvCxnSpPr>
        <p:spPr>
          <a:xfrm>
            <a:off x="4861719" y="36083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20"/>
          <p:cNvCxnSpPr/>
          <p:nvPr/>
        </p:nvCxnSpPr>
        <p:spPr>
          <a:xfrm>
            <a:off x="4861719" y="37607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20"/>
          <p:cNvCxnSpPr/>
          <p:nvPr/>
        </p:nvCxnSpPr>
        <p:spPr>
          <a:xfrm>
            <a:off x="4861719" y="38369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20"/>
          <p:cNvCxnSpPr/>
          <p:nvPr/>
        </p:nvCxnSpPr>
        <p:spPr>
          <a:xfrm>
            <a:off x="4861719" y="39131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20"/>
          <p:cNvCxnSpPr/>
          <p:nvPr/>
        </p:nvCxnSpPr>
        <p:spPr>
          <a:xfrm>
            <a:off x="4861719" y="39893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20"/>
          <p:cNvCxnSpPr/>
          <p:nvPr/>
        </p:nvCxnSpPr>
        <p:spPr>
          <a:xfrm>
            <a:off x="4861719" y="36845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20"/>
          <p:cNvCxnSpPr/>
          <p:nvPr/>
        </p:nvCxnSpPr>
        <p:spPr>
          <a:xfrm>
            <a:off x="4861719" y="45227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20"/>
          <p:cNvCxnSpPr/>
          <p:nvPr/>
        </p:nvCxnSpPr>
        <p:spPr>
          <a:xfrm>
            <a:off x="4861719" y="45989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20"/>
          <p:cNvCxnSpPr/>
          <p:nvPr/>
        </p:nvCxnSpPr>
        <p:spPr>
          <a:xfrm>
            <a:off x="5776119" y="2008188"/>
            <a:ext cx="0" cy="259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20"/>
          <p:cNvCxnSpPr/>
          <p:nvPr/>
        </p:nvCxnSpPr>
        <p:spPr>
          <a:xfrm>
            <a:off x="5090319" y="3608388"/>
            <a:ext cx="0" cy="2362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20"/>
          <p:cNvCxnSpPr/>
          <p:nvPr/>
        </p:nvCxnSpPr>
        <p:spPr>
          <a:xfrm>
            <a:off x="5318919" y="3608388"/>
            <a:ext cx="0" cy="22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20"/>
          <p:cNvCxnSpPr/>
          <p:nvPr/>
        </p:nvCxnSpPr>
        <p:spPr>
          <a:xfrm>
            <a:off x="5547519" y="3608388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20"/>
          <p:cNvSpPr/>
          <p:nvPr/>
        </p:nvSpPr>
        <p:spPr>
          <a:xfrm rot="-5400000">
            <a:off x="5547519" y="3760788"/>
            <a:ext cx="1752600" cy="685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5×32 decoder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2" name="Google Shape;862;p20"/>
          <p:cNvCxnSpPr/>
          <p:nvPr/>
        </p:nvCxnSpPr>
        <p:spPr>
          <a:xfrm rot="10800000">
            <a:off x="5547519" y="5437188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20"/>
          <p:cNvCxnSpPr/>
          <p:nvPr/>
        </p:nvCxnSpPr>
        <p:spPr>
          <a:xfrm rot="10800000">
            <a:off x="5318919" y="5894388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20"/>
          <p:cNvCxnSpPr/>
          <p:nvPr/>
        </p:nvCxnSpPr>
        <p:spPr>
          <a:xfrm>
            <a:off x="6690519" y="5437188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20"/>
          <p:cNvCxnSpPr/>
          <p:nvPr/>
        </p:nvCxnSpPr>
        <p:spPr>
          <a:xfrm rot="10800000">
            <a:off x="6690519" y="58943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20"/>
          <p:cNvCxnSpPr/>
          <p:nvPr/>
        </p:nvCxnSpPr>
        <p:spPr>
          <a:xfrm rot="10800000">
            <a:off x="7376319" y="4522788"/>
            <a:ext cx="0" cy="13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20"/>
          <p:cNvCxnSpPr/>
          <p:nvPr/>
        </p:nvCxnSpPr>
        <p:spPr>
          <a:xfrm rot="10800000">
            <a:off x="7147719" y="4827588"/>
            <a:ext cx="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20"/>
          <p:cNvCxnSpPr/>
          <p:nvPr/>
        </p:nvCxnSpPr>
        <p:spPr>
          <a:xfrm rot="10800000">
            <a:off x="6766719" y="48275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20"/>
          <p:cNvCxnSpPr/>
          <p:nvPr/>
        </p:nvCxnSpPr>
        <p:spPr>
          <a:xfrm rot="10800000">
            <a:off x="6766719" y="4522788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20"/>
          <p:cNvCxnSpPr/>
          <p:nvPr/>
        </p:nvCxnSpPr>
        <p:spPr>
          <a:xfrm>
            <a:off x="6766719" y="3913188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20"/>
          <p:cNvCxnSpPr/>
          <p:nvPr/>
        </p:nvCxnSpPr>
        <p:spPr>
          <a:xfrm>
            <a:off x="6766719" y="4217988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s01885_" id="872" name="Google Shape;8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3719" y="4675188"/>
            <a:ext cx="877888" cy="881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3" name="Google Shape;873;p20"/>
          <p:cNvCxnSpPr/>
          <p:nvPr/>
        </p:nvCxnSpPr>
        <p:spPr>
          <a:xfrm rot="10800000">
            <a:off x="8138319" y="4217988"/>
            <a:ext cx="0" cy="205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20"/>
          <p:cNvCxnSpPr/>
          <p:nvPr/>
        </p:nvCxnSpPr>
        <p:spPr>
          <a:xfrm>
            <a:off x="8138319" y="6275388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20"/>
          <p:cNvSpPr txBox="1"/>
          <p:nvPr/>
        </p:nvSpPr>
        <p:spPr>
          <a:xfrm>
            <a:off x="8747920" y="4800600"/>
            <a:ext cx="7397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876" name="Google Shape;876;p20"/>
          <p:cNvSpPr txBox="1"/>
          <p:nvPr/>
        </p:nvSpPr>
        <p:spPr>
          <a:xfrm>
            <a:off x="8824120" y="5943600"/>
            <a:ext cx="5318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</a:t>
            </a:r>
            <a:endParaRPr/>
          </a:p>
        </p:txBody>
      </p:sp>
      <p:cxnSp>
        <p:nvCxnSpPr>
          <p:cNvPr id="877" name="Google Shape;877;p20"/>
          <p:cNvCxnSpPr/>
          <p:nvPr/>
        </p:nvCxnSpPr>
        <p:spPr>
          <a:xfrm>
            <a:off x="8595519" y="3913188"/>
            <a:ext cx="0" cy="121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20"/>
          <p:cNvCxnSpPr/>
          <p:nvPr/>
        </p:nvCxnSpPr>
        <p:spPr>
          <a:xfrm rot="10800000">
            <a:off x="8595519" y="5132388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20"/>
          <p:cNvCxnSpPr/>
          <p:nvPr/>
        </p:nvCxnSpPr>
        <p:spPr>
          <a:xfrm>
            <a:off x="6766719" y="3532188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0" name="Google Shape;880;p20"/>
          <p:cNvGrpSpPr/>
          <p:nvPr/>
        </p:nvGrpSpPr>
        <p:grpSpPr>
          <a:xfrm>
            <a:off x="7371557" y="2651125"/>
            <a:ext cx="1143000" cy="990600"/>
            <a:chOff x="1632" y="1152"/>
            <a:chExt cx="816" cy="672"/>
          </a:xfrm>
        </p:grpSpPr>
        <p:sp>
          <p:nvSpPr>
            <p:cNvPr id="881" name="Google Shape;881;p20"/>
            <p:cNvSpPr/>
            <p:nvPr/>
          </p:nvSpPr>
          <p:spPr>
            <a:xfrm>
              <a:off x="1632" y="1152"/>
              <a:ext cx="816" cy="336"/>
            </a:xfrm>
            <a:custGeom>
              <a:rect b="b" l="l" r="r" t="t"/>
              <a:pathLst>
                <a:path extrusionOk="0" h="336" w="816">
                  <a:moveTo>
                    <a:pt x="0" y="336"/>
                  </a:moveTo>
                  <a:cubicBezTo>
                    <a:pt x="76" y="244"/>
                    <a:pt x="152" y="152"/>
                    <a:pt x="288" y="96"/>
                  </a:cubicBezTo>
                  <a:cubicBezTo>
                    <a:pt x="424" y="40"/>
                    <a:pt x="620" y="20"/>
                    <a:pt x="816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 flipH="1" rot="10800000">
              <a:off x="1632" y="1488"/>
              <a:ext cx="816" cy="336"/>
            </a:xfrm>
            <a:custGeom>
              <a:rect b="b" l="l" r="r" t="t"/>
              <a:pathLst>
                <a:path extrusionOk="0" h="336" w="816">
                  <a:moveTo>
                    <a:pt x="0" y="336"/>
                  </a:moveTo>
                  <a:cubicBezTo>
                    <a:pt x="76" y="244"/>
                    <a:pt x="152" y="152"/>
                    <a:pt x="288" y="96"/>
                  </a:cubicBezTo>
                  <a:cubicBezTo>
                    <a:pt x="424" y="40"/>
                    <a:pt x="620" y="20"/>
                    <a:pt x="816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2304" y="1152"/>
              <a:ext cx="144" cy="672"/>
            </a:xfrm>
            <a:custGeom>
              <a:rect b="b" l="l" r="r" t="t"/>
              <a:pathLst>
                <a:path extrusionOk="0" h="672" w="144">
                  <a:moveTo>
                    <a:pt x="144" y="672"/>
                  </a:moveTo>
                  <a:cubicBezTo>
                    <a:pt x="72" y="560"/>
                    <a:pt x="0" y="448"/>
                    <a:pt x="0" y="336"/>
                  </a:cubicBezTo>
                  <a:cubicBezTo>
                    <a:pt x="0" y="224"/>
                    <a:pt x="120" y="56"/>
                    <a:pt x="144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4" name="Google Shape;884;p20"/>
          <p:cNvCxnSpPr/>
          <p:nvPr/>
        </p:nvCxnSpPr>
        <p:spPr>
          <a:xfrm rot="10800000">
            <a:off x="7071519" y="3151188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20"/>
          <p:cNvCxnSpPr/>
          <p:nvPr/>
        </p:nvCxnSpPr>
        <p:spPr>
          <a:xfrm rot="10800000">
            <a:off x="7071519" y="3151188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20"/>
          <p:cNvCxnSpPr/>
          <p:nvPr/>
        </p:nvCxnSpPr>
        <p:spPr>
          <a:xfrm rot="10800000">
            <a:off x="3337719" y="5970588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s01882_" id="887" name="Google Shape;8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8119" y="5665788"/>
            <a:ext cx="895350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888" name="Google Shape;88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519" y="5437188"/>
            <a:ext cx="895350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889" name="Google Shape;88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1919" y="5284788"/>
            <a:ext cx="895350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20"/>
          <p:cNvSpPr txBox="1"/>
          <p:nvPr/>
        </p:nvSpPr>
        <p:spPr>
          <a:xfrm>
            <a:off x="3718720" y="5638800"/>
            <a:ext cx="12049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release</a:t>
            </a:r>
            <a:endParaRPr/>
          </a:p>
        </p:txBody>
      </p:sp>
      <p:grpSp>
        <p:nvGrpSpPr>
          <p:cNvPr id="891" name="Google Shape;891;p20"/>
          <p:cNvGrpSpPr/>
          <p:nvPr/>
        </p:nvGrpSpPr>
        <p:grpSpPr>
          <a:xfrm>
            <a:off x="8824119" y="1931988"/>
            <a:ext cx="685800" cy="304800"/>
            <a:chOff x="4560" y="1056"/>
            <a:chExt cx="432" cy="192"/>
          </a:xfrm>
        </p:grpSpPr>
        <p:cxnSp>
          <p:nvCxnSpPr>
            <p:cNvPr id="892" name="Google Shape;892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4" name="Google Shape;894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95" name="Google Shape;895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896" name="Google Shape;896;p20"/>
          <p:cNvCxnSpPr/>
          <p:nvPr/>
        </p:nvCxnSpPr>
        <p:spPr>
          <a:xfrm rot="10800000">
            <a:off x="8824119" y="27701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20"/>
          <p:cNvCxnSpPr/>
          <p:nvPr/>
        </p:nvCxnSpPr>
        <p:spPr>
          <a:xfrm rot="10800000">
            <a:off x="8824119" y="32273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20"/>
          <p:cNvCxnSpPr/>
          <p:nvPr/>
        </p:nvCxnSpPr>
        <p:spPr>
          <a:xfrm rot="10800000">
            <a:off x="8824119" y="23129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20"/>
          <p:cNvCxnSpPr/>
          <p:nvPr/>
        </p:nvCxnSpPr>
        <p:spPr>
          <a:xfrm rot="10800000">
            <a:off x="8824119" y="36845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20"/>
          <p:cNvCxnSpPr/>
          <p:nvPr/>
        </p:nvCxnSpPr>
        <p:spPr>
          <a:xfrm rot="10800000">
            <a:off x="8824119" y="41417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20"/>
          <p:cNvCxnSpPr/>
          <p:nvPr/>
        </p:nvCxnSpPr>
        <p:spPr>
          <a:xfrm rot="10800000">
            <a:off x="8595519" y="3608388"/>
            <a:ext cx="2286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20"/>
          <p:cNvCxnSpPr/>
          <p:nvPr/>
        </p:nvCxnSpPr>
        <p:spPr>
          <a:xfrm flipH="1">
            <a:off x="8595519" y="2084388"/>
            <a:ext cx="2286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" name="Google Shape;903;p20"/>
          <p:cNvSpPr txBox="1"/>
          <p:nvPr/>
        </p:nvSpPr>
        <p:spPr>
          <a:xfrm>
            <a:off x="7528720" y="2895600"/>
            <a:ext cx="923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input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gate</a:t>
            </a:r>
            <a:endParaRPr/>
          </a:p>
        </p:txBody>
      </p:sp>
      <p:grpSp>
        <p:nvGrpSpPr>
          <p:cNvPr id="904" name="Google Shape;904;p20"/>
          <p:cNvGrpSpPr/>
          <p:nvPr/>
        </p:nvGrpSpPr>
        <p:grpSpPr>
          <a:xfrm>
            <a:off x="2118519" y="2846388"/>
            <a:ext cx="685800" cy="304800"/>
            <a:chOff x="2592" y="1152"/>
            <a:chExt cx="432" cy="192"/>
          </a:xfrm>
        </p:grpSpPr>
        <p:cxnSp>
          <p:nvCxnSpPr>
            <p:cNvPr id="905" name="Google Shape;905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7" name="Google Shape;907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8" name="Google Shape;908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09" name="Google Shape;909;p20"/>
          <p:cNvCxnSpPr/>
          <p:nvPr/>
        </p:nvCxnSpPr>
        <p:spPr>
          <a:xfrm>
            <a:off x="2804319" y="2008188"/>
            <a:ext cx="297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0" name="Google Shape;910;p20"/>
          <p:cNvGrpSpPr/>
          <p:nvPr/>
        </p:nvGrpSpPr>
        <p:grpSpPr>
          <a:xfrm>
            <a:off x="2118519" y="2389188"/>
            <a:ext cx="685800" cy="304800"/>
            <a:chOff x="2592" y="1152"/>
            <a:chExt cx="432" cy="192"/>
          </a:xfrm>
        </p:grpSpPr>
        <p:cxnSp>
          <p:nvCxnSpPr>
            <p:cNvPr id="911" name="Google Shape;911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3" name="Google Shape;913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4" name="Google Shape;914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5" name="Google Shape;915;p20"/>
          <p:cNvGrpSpPr/>
          <p:nvPr/>
        </p:nvGrpSpPr>
        <p:grpSpPr>
          <a:xfrm>
            <a:off x="2118519" y="1931988"/>
            <a:ext cx="685800" cy="304800"/>
            <a:chOff x="2592" y="1152"/>
            <a:chExt cx="432" cy="192"/>
          </a:xfrm>
        </p:grpSpPr>
        <p:cxnSp>
          <p:nvCxnSpPr>
            <p:cNvPr id="916" name="Google Shape;916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8" name="Google Shape;918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9" name="Google Shape;919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0" name="Google Shape;920;p20"/>
          <p:cNvGrpSpPr/>
          <p:nvPr/>
        </p:nvGrpSpPr>
        <p:grpSpPr>
          <a:xfrm>
            <a:off x="2118519" y="3303588"/>
            <a:ext cx="685800" cy="304800"/>
            <a:chOff x="2592" y="1152"/>
            <a:chExt cx="432" cy="192"/>
          </a:xfrm>
        </p:grpSpPr>
        <p:cxnSp>
          <p:nvCxnSpPr>
            <p:cNvPr id="921" name="Google Shape;921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2" name="Google Shape;922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3" name="Google Shape;923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4" name="Google Shape;924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5" name="Google Shape;925;p20"/>
          <p:cNvGrpSpPr/>
          <p:nvPr/>
        </p:nvGrpSpPr>
        <p:grpSpPr>
          <a:xfrm>
            <a:off x="2118519" y="3760788"/>
            <a:ext cx="685800" cy="304800"/>
            <a:chOff x="2592" y="1152"/>
            <a:chExt cx="432" cy="192"/>
          </a:xfrm>
        </p:grpSpPr>
        <p:cxnSp>
          <p:nvCxnSpPr>
            <p:cNvPr id="926" name="Google Shape;926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7" name="Google Shape;927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8" name="Google Shape;928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9" name="Google Shape;929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0" name="Google Shape;930;p20"/>
          <p:cNvGrpSpPr/>
          <p:nvPr/>
        </p:nvGrpSpPr>
        <p:grpSpPr>
          <a:xfrm>
            <a:off x="2804319" y="3036888"/>
            <a:ext cx="685800" cy="304800"/>
            <a:chOff x="2592" y="1152"/>
            <a:chExt cx="432" cy="192"/>
          </a:xfrm>
        </p:grpSpPr>
        <p:cxnSp>
          <p:nvCxnSpPr>
            <p:cNvPr id="931" name="Google Shape;931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2" name="Google Shape;932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3" name="Google Shape;933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4" name="Google Shape;934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5" name="Google Shape;935;p20"/>
          <p:cNvGrpSpPr/>
          <p:nvPr/>
        </p:nvGrpSpPr>
        <p:grpSpPr>
          <a:xfrm>
            <a:off x="2804319" y="2579688"/>
            <a:ext cx="685800" cy="304800"/>
            <a:chOff x="2592" y="1152"/>
            <a:chExt cx="432" cy="192"/>
          </a:xfrm>
        </p:grpSpPr>
        <p:cxnSp>
          <p:nvCxnSpPr>
            <p:cNvPr id="936" name="Google Shape;936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8" name="Google Shape;938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39" name="Google Shape;939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0" name="Google Shape;940;p20"/>
          <p:cNvGrpSpPr/>
          <p:nvPr/>
        </p:nvGrpSpPr>
        <p:grpSpPr>
          <a:xfrm>
            <a:off x="2804319" y="2122488"/>
            <a:ext cx="685800" cy="304800"/>
            <a:chOff x="2592" y="1152"/>
            <a:chExt cx="432" cy="192"/>
          </a:xfrm>
        </p:grpSpPr>
        <p:cxnSp>
          <p:nvCxnSpPr>
            <p:cNvPr id="941" name="Google Shape;941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3" name="Google Shape;943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4" name="Google Shape;944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5" name="Google Shape;945;p20"/>
          <p:cNvGrpSpPr/>
          <p:nvPr/>
        </p:nvGrpSpPr>
        <p:grpSpPr>
          <a:xfrm>
            <a:off x="2804319" y="3494088"/>
            <a:ext cx="685800" cy="304800"/>
            <a:chOff x="2592" y="1152"/>
            <a:chExt cx="432" cy="192"/>
          </a:xfrm>
        </p:grpSpPr>
        <p:cxnSp>
          <p:nvCxnSpPr>
            <p:cNvPr id="946" name="Google Shape;946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7" name="Google Shape;947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8" name="Google Shape;948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9" name="Google Shape;949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0" name="Google Shape;950;p20"/>
          <p:cNvGrpSpPr/>
          <p:nvPr/>
        </p:nvGrpSpPr>
        <p:grpSpPr>
          <a:xfrm>
            <a:off x="2804319" y="3951288"/>
            <a:ext cx="685800" cy="304800"/>
            <a:chOff x="2592" y="1152"/>
            <a:chExt cx="432" cy="192"/>
          </a:xfrm>
        </p:grpSpPr>
        <p:cxnSp>
          <p:nvCxnSpPr>
            <p:cNvPr id="951" name="Google Shape;951;p20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20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3" name="Google Shape;953;p20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54" name="Google Shape;954;p20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55" name="Google Shape;955;p20"/>
          <p:cNvCxnSpPr/>
          <p:nvPr/>
        </p:nvCxnSpPr>
        <p:spPr>
          <a:xfrm>
            <a:off x="2804319" y="2465388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20"/>
          <p:cNvCxnSpPr/>
          <p:nvPr/>
        </p:nvCxnSpPr>
        <p:spPr>
          <a:xfrm>
            <a:off x="2804319" y="2922588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20"/>
          <p:cNvCxnSpPr/>
          <p:nvPr/>
        </p:nvCxnSpPr>
        <p:spPr>
          <a:xfrm>
            <a:off x="2804319" y="3379788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20"/>
          <p:cNvCxnSpPr/>
          <p:nvPr/>
        </p:nvCxnSpPr>
        <p:spPr>
          <a:xfrm>
            <a:off x="2804319" y="3836988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20"/>
          <p:cNvCxnSpPr/>
          <p:nvPr/>
        </p:nvCxnSpPr>
        <p:spPr>
          <a:xfrm>
            <a:off x="3490119" y="21986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0" name="Google Shape;960;p20"/>
          <p:cNvCxnSpPr/>
          <p:nvPr/>
        </p:nvCxnSpPr>
        <p:spPr>
          <a:xfrm>
            <a:off x="3490119" y="26558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1" name="Google Shape;961;p20"/>
          <p:cNvCxnSpPr/>
          <p:nvPr/>
        </p:nvCxnSpPr>
        <p:spPr>
          <a:xfrm>
            <a:off x="3490119" y="31130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20"/>
          <p:cNvCxnSpPr/>
          <p:nvPr/>
        </p:nvCxnSpPr>
        <p:spPr>
          <a:xfrm>
            <a:off x="3490119" y="35702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20"/>
          <p:cNvCxnSpPr/>
          <p:nvPr/>
        </p:nvCxnSpPr>
        <p:spPr>
          <a:xfrm>
            <a:off x="3490119" y="40274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20"/>
          <p:cNvCxnSpPr/>
          <p:nvPr/>
        </p:nvCxnSpPr>
        <p:spPr>
          <a:xfrm rot="10800000">
            <a:off x="2131219" y="41036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" name="Google Shape;965;p20"/>
          <p:cNvCxnSpPr/>
          <p:nvPr/>
        </p:nvCxnSpPr>
        <p:spPr>
          <a:xfrm rot="10800000">
            <a:off x="2131219" y="36464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20"/>
          <p:cNvCxnSpPr/>
          <p:nvPr/>
        </p:nvCxnSpPr>
        <p:spPr>
          <a:xfrm rot="10800000">
            <a:off x="2131219" y="31892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20"/>
          <p:cNvCxnSpPr/>
          <p:nvPr/>
        </p:nvCxnSpPr>
        <p:spPr>
          <a:xfrm rot="10800000">
            <a:off x="2131219" y="27320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20"/>
          <p:cNvCxnSpPr/>
          <p:nvPr/>
        </p:nvCxnSpPr>
        <p:spPr>
          <a:xfrm rot="10800000">
            <a:off x="2131219" y="22748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9" name="Google Shape;969;p20"/>
          <p:cNvCxnSpPr/>
          <p:nvPr/>
        </p:nvCxnSpPr>
        <p:spPr>
          <a:xfrm>
            <a:off x="6385719" y="2160588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20"/>
          <p:cNvSpPr txBox="1"/>
          <p:nvPr/>
        </p:nvSpPr>
        <p:spPr>
          <a:xfrm>
            <a:off x="6369845" y="1839914"/>
            <a:ext cx="13430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selector</a:t>
            </a:r>
            <a:endParaRPr/>
          </a:p>
        </p:txBody>
      </p:sp>
      <p:sp>
        <p:nvSpPr>
          <p:cNvPr id="971" name="Google Shape;971;p20"/>
          <p:cNvSpPr txBox="1"/>
          <p:nvPr/>
        </p:nvSpPr>
        <p:spPr>
          <a:xfrm>
            <a:off x="6309520" y="2209800"/>
            <a:ext cx="15144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Pressure Sensor</a:t>
            </a:r>
            <a:endParaRPr/>
          </a:p>
        </p:txBody>
      </p:sp>
      <p:cxnSp>
        <p:nvCxnSpPr>
          <p:cNvPr id="972" name="Google Shape;972;p20"/>
          <p:cNvCxnSpPr/>
          <p:nvPr/>
        </p:nvCxnSpPr>
        <p:spPr>
          <a:xfrm>
            <a:off x="6385719" y="2541588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73" name="Google Shape;973;p20"/>
          <p:cNvGrpSpPr/>
          <p:nvPr/>
        </p:nvGrpSpPr>
        <p:grpSpPr>
          <a:xfrm>
            <a:off x="8824119" y="2389188"/>
            <a:ext cx="685800" cy="304800"/>
            <a:chOff x="4560" y="1056"/>
            <a:chExt cx="432" cy="192"/>
          </a:xfrm>
        </p:grpSpPr>
        <p:cxnSp>
          <p:nvCxnSpPr>
            <p:cNvPr id="974" name="Google Shape;974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6" name="Google Shape;976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77" name="Google Shape;977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8" name="Google Shape;978;p20"/>
          <p:cNvGrpSpPr/>
          <p:nvPr/>
        </p:nvGrpSpPr>
        <p:grpSpPr>
          <a:xfrm>
            <a:off x="8824119" y="2846388"/>
            <a:ext cx="685800" cy="304800"/>
            <a:chOff x="4560" y="1056"/>
            <a:chExt cx="432" cy="192"/>
          </a:xfrm>
        </p:grpSpPr>
        <p:cxnSp>
          <p:nvCxnSpPr>
            <p:cNvPr id="979" name="Google Shape;979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1" name="Google Shape;981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2" name="Google Shape;982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3" name="Google Shape;983;p20"/>
          <p:cNvGrpSpPr/>
          <p:nvPr/>
        </p:nvGrpSpPr>
        <p:grpSpPr>
          <a:xfrm>
            <a:off x="8824119" y="3303588"/>
            <a:ext cx="685800" cy="304800"/>
            <a:chOff x="4560" y="1056"/>
            <a:chExt cx="432" cy="192"/>
          </a:xfrm>
        </p:grpSpPr>
        <p:cxnSp>
          <p:nvCxnSpPr>
            <p:cNvPr id="984" name="Google Shape;984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5" name="Google Shape;985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6" name="Google Shape;986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7" name="Google Shape;987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8" name="Google Shape;988;p20"/>
          <p:cNvGrpSpPr/>
          <p:nvPr/>
        </p:nvGrpSpPr>
        <p:grpSpPr>
          <a:xfrm>
            <a:off x="8824119" y="3760788"/>
            <a:ext cx="685800" cy="304800"/>
            <a:chOff x="4560" y="1056"/>
            <a:chExt cx="432" cy="192"/>
          </a:xfrm>
        </p:grpSpPr>
        <p:cxnSp>
          <p:nvCxnSpPr>
            <p:cNvPr id="989" name="Google Shape;989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0" name="Google Shape;990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1" name="Google Shape;991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2" name="Google Shape;992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3" name="Google Shape;993;p20"/>
          <p:cNvGrpSpPr/>
          <p:nvPr/>
        </p:nvGrpSpPr>
        <p:grpSpPr>
          <a:xfrm>
            <a:off x="9509919" y="2160588"/>
            <a:ext cx="685800" cy="304800"/>
            <a:chOff x="4560" y="1056"/>
            <a:chExt cx="432" cy="192"/>
          </a:xfrm>
        </p:grpSpPr>
        <p:cxnSp>
          <p:nvCxnSpPr>
            <p:cNvPr id="994" name="Google Shape;994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5" name="Google Shape;995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6" name="Google Shape;996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97" name="Google Shape;997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98" name="Google Shape;998;p20"/>
          <p:cNvGrpSpPr/>
          <p:nvPr/>
        </p:nvGrpSpPr>
        <p:grpSpPr>
          <a:xfrm>
            <a:off x="9509919" y="2617788"/>
            <a:ext cx="685800" cy="304800"/>
            <a:chOff x="4560" y="1056"/>
            <a:chExt cx="432" cy="192"/>
          </a:xfrm>
        </p:grpSpPr>
        <p:cxnSp>
          <p:nvCxnSpPr>
            <p:cNvPr id="999" name="Google Shape;999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0" name="Google Shape;1000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1" name="Google Shape;1001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2" name="Google Shape;1002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3" name="Google Shape;1003;p20"/>
          <p:cNvGrpSpPr/>
          <p:nvPr/>
        </p:nvGrpSpPr>
        <p:grpSpPr>
          <a:xfrm>
            <a:off x="9509919" y="3074988"/>
            <a:ext cx="685800" cy="304800"/>
            <a:chOff x="4560" y="1056"/>
            <a:chExt cx="432" cy="192"/>
          </a:xfrm>
        </p:grpSpPr>
        <p:cxnSp>
          <p:nvCxnSpPr>
            <p:cNvPr id="1004" name="Google Shape;1004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6" name="Google Shape;1006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07" name="Google Shape;1007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8" name="Google Shape;1008;p20"/>
          <p:cNvGrpSpPr/>
          <p:nvPr/>
        </p:nvGrpSpPr>
        <p:grpSpPr>
          <a:xfrm>
            <a:off x="9509919" y="3532188"/>
            <a:ext cx="685800" cy="304800"/>
            <a:chOff x="4560" y="1056"/>
            <a:chExt cx="432" cy="192"/>
          </a:xfrm>
        </p:grpSpPr>
        <p:cxnSp>
          <p:nvCxnSpPr>
            <p:cNvPr id="1009" name="Google Shape;1009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1" name="Google Shape;1011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2" name="Google Shape;1012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3" name="Google Shape;1013;p20"/>
          <p:cNvGrpSpPr/>
          <p:nvPr/>
        </p:nvGrpSpPr>
        <p:grpSpPr>
          <a:xfrm>
            <a:off x="9509919" y="3989388"/>
            <a:ext cx="685800" cy="304800"/>
            <a:chOff x="4560" y="1056"/>
            <a:chExt cx="432" cy="192"/>
          </a:xfrm>
        </p:grpSpPr>
        <p:cxnSp>
          <p:nvCxnSpPr>
            <p:cNvPr id="1014" name="Google Shape;1014;p20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0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6" name="Google Shape;1016;p20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17" name="Google Shape;1017;p20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18" name="Google Shape;1018;p20"/>
          <p:cNvCxnSpPr/>
          <p:nvPr/>
        </p:nvCxnSpPr>
        <p:spPr>
          <a:xfrm flipH="1">
            <a:off x="8595519" y="2312988"/>
            <a:ext cx="2286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20"/>
          <p:cNvCxnSpPr/>
          <p:nvPr/>
        </p:nvCxnSpPr>
        <p:spPr>
          <a:xfrm flipH="1">
            <a:off x="8595519" y="2541588"/>
            <a:ext cx="2286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20"/>
          <p:cNvCxnSpPr/>
          <p:nvPr/>
        </p:nvCxnSpPr>
        <p:spPr>
          <a:xfrm flipH="1">
            <a:off x="8595519" y="2770188"/>
            <a:ext cx="2286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20"/>
          <p:cNvCxnSpPr/>
          <p:nvPr/>
        </p:nvCxnSpPr>
        <p:spPr>
          <a:xfrm flipH="1">
            <a:off x="8595519" y="2998788"/>
            <a:ext cx="2286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20"/>
          <p:cNvCxnSpPr/>
          <p:nvPr/>
        </p:nvCxnSpPr>
        <p:spPr>
          <a:xfrm rot="10800000">
            <a:off x="8595519" y="3227388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20"/>
          <p:cNvCxnSpPr/>
          <p:nvPr/>
        </p:nvCxnSpPr>
        <p:spPr>
          <a:xfrm rot="10800000">
            <a:off x="8595519" y="3303588"/>
            <a:ext cx="2286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20"/>
          <p:cNvCxnSpPr/>
          <p:nvPr/>
        </p:nvCxnSpPr>
        <p:spPr>
          <a:xfrm rot="10800000">
            <a:off x="8595519" y="3379788"/>
            <a:ext cx="2286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10800000">
            <a:off x="8601869" y="3487738"/>
            <a:ext cx="222250" cy="4254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" name="Google Shape;1026;p20"/>
          <p:cNvSpPr txBox="1"/>
          <p:nvPr/>
        </p:nvSpPr>
        <p:spPr>
          <a:xfrm>
            <a:off x="1966119" y="4225926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Release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Latches</a:t>
            </a:r>
            <a:endParaRPr/>
          </a:p>
        </p:txBody>
      </p:sp>
      <p:sp>
        <p:nvSpPr>
          <p:cNvPr id="1027" name="Google Shape;1027;p20"/>
          <p:cNvSpPr txBox="1"/>
          <p:nvPr/>
        </p:nvSpPr>
        <p:spPr>
          <a:xfrm rot="5400000">
            <a:off x="5293908" y="2788177"/>
            <a:ext cx="122886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Release</a:t>
            </a:r>
            <a:endParaRPr/>
          </a:p>
        </p:txBody>
      </p:sp>
      <p:sp>
        <p:nvSpPr>
          <p:cNvPr id="1028" name="Google Shape;1028;p20"/>
          <p:cNvSpPr txBox="1"/>
          <p:nvPr/>
        </p:nvSpPr>
        <p:spPr>
          <a:xfrm>
            <a:off x="5776119" y="6324600"/>
            <a:ext cx="10302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2-bit state</a:t>
            </a:r>
            <a:endParaRPr/>
          </a:p>
        </p:txBody>
      </p:sp>
      <p:cxnSp>
        <p:nvCxnSpPr>
          <p:cNvPr id="1029" name="Google Shape;1029;p20"/>
          <p:cNvCxnSpPr/>
          <p:nvPr/>
        </p:nvCxnSpPr>
        <p:spPr>
          <a:xfrm rot="10800000">
            <a:off x="3871119" y="2008188"/>
            <a:ext cx="0" cy="201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" name="Google Shape;1030;p20"/>
          <p:cNvSpPr txBox="1"/>
          <p:nvPr/>
        </p:nvSpPr>
        <p:spPr>
          <a:xfrm>
            <a:off x="4464845" y="6335714"/>
            <a:ext cx="11715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Clock/Event</a:t>
            </a:r>
            <a:endParaRPr/>
          </a:p>
        </p:txBody>
      </p:sp>
      <p:cxnSp>
        <p:nvCxnSpPr>
          <p:cNvPr id="1031" name="Google Shape;1031;p20"/>
          <p:cNvCxnSpPr/>
          <p:nvPr/>
        </p:nvCxnSpPr>
        <p:spPr>
          <a:xfrm rot="10800000">
            <a:off x="5471319" y="612298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20"/>
          <p:cNvCxnSpPr/>
          <p:nvPr/>
        </p:nvCxnSpPr>
        <p:spPr>
          <a:xfrm>
            <a:off x="5471319" y="6122988"/>
            <a:ext cx="0" cy="38100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20"/>
          <p:cNvCxnSpPr/>
          <p:nvPr/>
        </p:nvCxnSpPr>
        <p:spPr>
          <a:xfrm rot="10800000">
            <a:off x="5471319" y="566578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20"/>
          <p:cNvCxnSpPr/>
          <p:nvPr/>
        </p:nvCxnSpPr>
        <p:spPr>
          <a:xfrm>
            <a:off x="5471319" y="5665788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5" name="Google Shape;103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62319" y="612298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1036" name="Google Shape;10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3719" y="5818188"/>
            <a:ext cx="895350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20"/>
          <p:cNvSpPr/>
          <p:nvPr/>
        </p:nvSpPr>
        <p:spPr>
          <a:xfrm>
            <a:off x="4633119" y="3532188"/>
            <a:ext cx="152400" cy="1066800"/>
          </a:xfrm>
          <a:prstGeom prst="leftBrace">
            <a:avLst>
              <a:gd fmla="val 5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0"/>
          <p:cNvSpPr txBox="1"/>
          <p:nvPr/>
        </p:nvSpPr>
        <p:spPr>
          <a:xfrm>
            <a:off x="4194969" y="3783014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Total cost of our controller</a:t>
            </a:r>
            <a:endParaRPr/>
          </a:p>
        </p:txBody>
      </p:sp>
      <p:sp>
        <p:nvSpPr>
          <p:cNvPr id="1044" name="Google Shape;1044;p21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Now: 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 current state bits + 3 input bits (5 bit ROM address) 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 next state bits + 2 control trigger bits (4 bit memory)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</a:t>
            </a:r>
            <a:r>
              <a:rPr baseline="30000" lang="en-US"/>
              <a:t>5</a:t>
            </a:r>
            <a:r>
              <a:rPr lang="en-US"/>
              <a:t> × 4 = 128 bit ROM</a:t>
            </a:r>
            <a:endParaRPr/>
          </a:p>
          <a:p>
            <a:pPr indent="-436563" lvl="2" marL="13652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1-millionth size of our 26 MB ROM😬 </a:t>
            </a:r>
            <a:endParaRPr/>
          </a:p>
          <a:p>
            <a:pPr indent="-309563" lvl="2" marL="13652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  <a:p>
            <a:pPr indent="-436563" lvl="0" marL="4531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Total cost on Jameco:</a:t>
            </a:r>
            <a:endParaRPr/>
          </a:p>
          <a:p>
            <a:pPr indent="-436562" lvl="1" marL="90919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Flip-flops to store state: 		$3</a:t>
            </a:r>
            <a:endParaRPr/>
          </a:p>
          <a:p>
            <a:pPr indent="-436562" lvl="1" marL="90919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ROM to implement logic:	 	$3</a:t>
            </a:r>
            <a:endParaRPr/>
          </a:p>
          <a:p>
            <a:pPr indent="-436562" lvl="1" marL="90919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AND/OR gates: 			$5</a:t>
            </a:r>
            <a:endParaRPr/>
          </a:p>
          <a:p>
            <a:pPr indent="-436562" lvl="1" marL="90919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en-US"/>
              <a:t>Total:					$11</a:t>
            </a:r>
            <a:endParaRPr/>
          </a:p>
          <a:p>
            <a:pPr indent="-436563" lvl="0" marL="4531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Could probably do a lot cheaper if we buy in bulk</a:t>
            </a:r>
            <a:endParaRPr/>
          </a:p>
        </p:txBody>
      </p:sp>
      <p:sp>
        <p:nvSpPr>
          <p:cNvPr id="1045" name="Google Shape;1045;p2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2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Can we design LC2K Processor as FSM?</a:t>
            </a:r>
            <a:endParaRPr/>
          </a:p>
        </p:txBody>
      </p:sp>
      <p:sp>
        <p:nvSpPr>
          <p:cNvPr id="1051" name="Google Shape;1051;p2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2" name="Google Shape;1052;p22"/>
          <p:cNvSpPr/>
          <p:nvPr/>
        </p:nvSpPr>
        <p:spPr>
          <a:xfrm>
            <a:off x="4701382" y="4743450"/>
            <a:ext cx="2370137" cy="2052637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22"/>
          <p:cNvSpPr/>
          <p:nvPr/>
        </p:nvSpPr>
        <p:spPr>
          <a:xfrm flipH="1" rot="5400000">
            <a:off x="7070725" y="3124993"/>
            <a:ext cx="2640012" cy="2943225"/>
          </a:xfrm>
          <a:custGeom>
            <a:rect b="b" l="l" r="r" t="t"/>
            <a:pathLst>
              <a:path extrusionOk="0" h="21600" w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rgbClr val="339933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22"/>
          <p:cNvSpPr txBox="1"/>
          <p:nvPr/>
        </p:nvSpPr>
        <p:spPr>
          <a:xfrm flipH="1">
            <a:off x="6919119" y="3276582"/>
            <a:ext cx="2943225" cy="2640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/>
          </a:p>
        </p:txBody>
      </p:sp>
      <p:sp>
        <p:nvSpPr>
          <p:cNvPr id="1055" name="Google Shape;1055;p22"/>
          <p:cNvSpPr/>
          <p:nvPr/>
        </p:nvSpPr>
        <p:spPr>
          <a:xfrm>
            <a:off x="4548982" y="2249487"/>
            <a:ext cx="2981325" cy="2347913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(using a ROM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combinatorial circuits)</a:t>
            </a:r>
            <a:endParaRPr/>
          </a:p>
        </p:txBody>
      </p:sp>
      <p:sp>
        <p:nvSpPr>
          <p:cNvPr id="1056" name="Google Shape;1056;p22"/>
          <p:cNvSpPr/>
          <p:nvPr/>
        </p:nvSpPr>
        <p:spPr>
          <a:xfrm>
            <a:off x="7682706" y="2249487"/>
            <a:ext cx="2063750" cy="1247775"/>
          </a:xfrm>
          <a:prstGeom prst="leftArrow">
            <a:avLst>
              <a:gd fmla="val 50000" name="adj1"/>
              <a:gd fmla="val 41349" name="adj2"/>
            </a:avLst>
          </a:prstGeom>
          <a:solidFill>
            <a:srgbClr val="339933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</p:txBody>
      </p:sp>
      <p:sp>
        <p:nvSpPr>
          <p:cNvPr id="1057" name="Google Shape;1057;p22"/>
          <p:cNvSpPr/>
          <p:nvPr/>
        </p:nvSpPr>
        <p:spPr>
          <a:xfrm>
            <a:off x="2331243" y="2249487"/>
            <a:ext cx="2063750" cy="1247775"/>
          </a:xfrm>
          <a:prstGeom prst="leftArrow">
            <a:avLst>
              <a:gd fmla="val 50000" name="adj1"/>
              <a:gd fmla="val 41349" name="adj2"/>
            </a:avLst>
          </a:prstGeom>
          <a:solidFill>
            <a:srgbClr val="CC0000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1058" name="Google Shape;1058;p22"/>
          <p:cNvSpPr/>
          <p:nvPr/>
        </p:nvSpPr>
        <p:spPr>
          <a:xfrm flipH="1" rot="-5400000">
            <a:off x="2955131" y="3019424"/>
            <a:ext cx="2346325" cy="3594100"/>
          </a:xfrm>
          <a:custGeom>
            <a:rect b="b" l="l" r="r" t="t"/>
            <a:pathLst>
              <a:path extrusionOk="0" h="21600" w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CC0000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22"/>
          <p:cNvSpPr txBox="1"/>
          <p:nvPr/>
        </p:nvSpPr>
        <p:spPr>
          <a:xfrm flipH="1">
            <a:off x="2331238" y="3643288"/>
            <a:ext cx="3594100" cy="2346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22"/>
          <p:cNvSpPr txBox="1"/>
          <p:nvPr/>
        </p:nvSpPr>
        <p:spPr>
          <a:xfrm>
            <a:off x="3172619" y="5399087"/>
            <a:ext cx="14514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  <a:endParaRPr/>
          </a:p>
        </p:txBody>
      </p:sp>
      <p:sp>
        <p:nvSpPr>
          <p:cNvPr id="1061" name="Google Shape;1061;p22"/>
          <p:cNvSpPr/>
          <p:nvPr/>
        </p:nvSpPr>
        <p:spPr>
          <a:xfrm>
            <a:off x="5007768" y="4889500"/>
            <a:ext cx="763588" cy="1760537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22"/>
          <p:cNvSpPr txBox="1"/>
          <p:nvPr/>
        </p:nvSpPr>
        <p:spPr>
          <a:xfrm>
            <a:off x="5006182" y="4937125"/>
            <a:ext cx="8107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063" name="Google Shape;1063;p22"/>
          <p:cNvSpPr/>
          <p:nvPr/>
        </p:nvSpPr>
        <p:spPr>
          <a:xfrm>
            <a:off x="6001543" y="5256212"/>
            <a:ext cx="763588" cy="733425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4" name="Google Shape;1064;p22"/>
          <p:cNvSpPr txBox="1"/>
          <p:nvPr/>
        </p:nvSpPr>
        <p:spPr>
          <a:xfrm>
            <a:off x="6001128" y="5302249"/>
            <a:ext cx="7755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065" name="Google Shape;1065;p22"/>
          <p:cNvSpPr txBox="1"/>
          <p:nvPr/>
        </p:nvSpPr>
        <p:spPr>
          <a:xfrm>
            <a:off x="6840566" y="5595934"/>
            <a:ext cx="2373328" cy="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65,536 × 32  +  9 × 32  bits</a:t>
            </a:r>
            <a:endParaRPr/>
          </a:p>
        </p:txBody>
      </p:sp>
      <p:sp>
        <p:nvSpPr>
          <p:cNvPr id="1066" name="Google Shape;1066;p22"/>
          <p:cNvSpPr txBox="1"/>
          <p:nvPr/>
        </p:nvSpPr>
        <p:spPr>
          <a:xfrm>
            <a:off x="2331243" y="6257335"/>
            <a:ext cx="2419520" cy="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65,536 × 32  +  9  × 32  bits</a:t>
            </a:r>
            <a:endParaRPr/>
          </a:p>
        </p:txBody>
      </p:sp>
      <p:sp>
        <p:nvSpPr>
          <p:cNvPr id="1067" name="Google Shape;1067;p22"/>
          <p:cNvSpPr txBox="1"/>
          <p:nvPr/>
        </p:nvSpPr>
        <p:spPr>
          <a:xfrm>
            <a:off x="7224439" y="6206928"/>
            <a:ext cx="2844808" cy="646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 more states than atoms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Universe!</a:t>
            </a:r>
            <a:endParaRPr/>
          </a:p>
        </p:txBody>
      </p:sp>
      <p:grpSp>
        <p:nvGrpSpPr>
          <p:cNvPr id="1068" name="Google Shape;1068;p22"/>
          <p:cNvGrpSpPr/>
          <p:nvPr/>
        </p:nvGrpSpPr>
        <p:grpSpPr>
          <a:xfrm>
            <a:off x="3018632" y="2103436"/>
            <a:ext cx="6499225" cy="1466850"/>
            <a:chOff x="1104" y="1008"/>
            <a:chExt cx="4080" cy="960"/>
          </a:xfrm>
        </p:grpSpPr>
        <p:cxnSp>
          <p:nvCxnSpPr>
            <p:cNvPr id="1069" name="Google Shape;1069;p22"/>
            <p:cNvCxnSpPr/>
            <p:nvPr/>
          </p:nvCxnSpPr>
          <p:spPr>
            <a:xfrm flipH="1">
              <a:off x="1104" y="1008"/>
              <a:ext cx="768" cy="96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2"/>
            <p:cNvCxnSpPr/>
            <p:nvPr/>
          </p:nvCxnSpPr>
          <p:spPr>
            <a:xfrm>
              <a:off x="1104" y="1008"/>
              <a:ext cx="768" cy="96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2"/>
            <p:cNvCxnSpPr/>
            <p:nvPr/>
          </p:nvCxnSpPr>
          <p:spPr>
            <a:xfrm flipH="1">
              <a:off x="4416" y="1008"/>
              <a:ext cx="768" cy="96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2"/>
            <p:cNvCxnSpPr/>
            <p:nvPr/>
          </p:nvCxnSpPr>
          <p:spPr>
            <a:xfrm>
              <a:off x="4416" y="1008"/>
              <a:ext cx="768" cy="96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3" name="Google Shape;1073;p22"/>
          <p:cNvSpPr txBox="1"/>
          <p:nvPr/>
        </p:nvSpPr>
        <p:spPr>
          <a:xfrm>
            <a:off x="330543" y="5091013"/>
            <a:ext cx="1631261" cy="1384995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need a more ad-hoc way of designing our processor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But FSMs will be used!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Single-Cycle Processor Design</a:t>
            </a:r>
            <a:endParaRPr/>
          </a:p>
        </p:txBody>
      </p:sp>
      <p:sp>
        <p:nvSpPr>
          <p:cNvPr id="1079" name="Google Shape;1079;p2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General-Purpose Processor Design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Fetch Instructions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Decode Instructions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Instructions are input to control ROM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ROM data controls movement of data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Incrementing PC, reading registers, ALU control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Clock drives it all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Single-cycle datapath:  Each instruction completes in one clock cycle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080" name="Google Shape;1080;p2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24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086" name="Google Shape;1086;p24"/>
          <p:cNvSpPr txBox="1"/>
          <p:nvPr/>
        </p:nvSpPr>
        <p:spPr>
          <a:xfrm>
            <a:off x="8569406" y="6550025"/>
            <a:ext cx="1524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4"/>
          <p:cNvSpPr txBox="1"/>
          <p:nvPr/>
        </p:nvSpPr>
        <p:spPr>
          <a:xfrm>
            <a:off x="1966119" y="3810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LC2K Datapath Implementation</a:t>
            </a:r>
            <a:endParaRPr/>
          </a:p>
        </p:txBody>
      </p:sp>
      <p:sp>
        <p:nvSpPr>
          <p:cNvPr id="1088" name="Google Shape;1088;p24"/>
          <p:cNvSpPr txBox="1"/>
          <p:nvPr/>
        </p:nvSpPr>
        <p:spPr>
          <a:xfrm>
            <a:off x="8112206" y="65500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/39</a:t>
            </a:r>
            <a:endParaRPr/>
          </a:p>
        </p:txBody>
      </p:sp>
      <p:sp>
        <p:nvSpPr>
          <p:cNvPr id="1089" name="Google Shape;1089;p24"/>
          <p:cNvSpPr/>
          <p:nvPr/>
        </p:nvSpPr>
        <p:spPr>
          <a:xfrm>
            <a:off x="3083006" y="3429000"/>
            <a:ext cx="381000" cy="685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090" name="Google Shape;1090;p24"/>
          <p:cNvSpPr/>
          <p:nvPr/>
        </p:nvSpPr>
        <p:spPr>
          <a:xfrm>
            <a:off x="3768806" y="2971800"/>
            <a:ext cx="838200" cy="2514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091" name="Google Shape;1091;p24"/>
          <p:cNvSpPr/>
          <p:nvPr/>
        </p:nvSpPr>
        <p:spPr>
          <a:xfrm>
            <a:off x="6359606" y="2971800"/>
            <a:ext cx="838200" cy="2590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092" name="Google Shape;1092;p24"/>
          <p:cNvSpPr/>
          <p:nvPr/>
        </p:nvSpPr>
        <p:spPr>
          <a:xfrm>
            <a:off x="9331406" y="3124200"/>
            <a:ext cx="838200" cy="2514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1093" name="Google Shape;1093;p24"/>
          <p:cNvCxnSpPr/>
          <p:nvPr/>
        </p:nvCxnSpPr>
        <p:spPr>
          <a:xfrm rot="10800000">
            <a:off x="7197806" y="2667000"/>
            <a:ext cx="15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94" name="Google Shape;1094;p24"/>
          <p:cNvCxnSpPr/>
          <p:nvPr/>
        </p:nvCxnSpPr>
        <p:spPr>
          <a:xfrm rot="10800000">
            <a:off x="4378406" y="2057400"/>
            <a:ext cx="434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95" name="Google Shape;1095;p24"/>
          <p:cNvCxnSpPr/>
          <p:nvPr/>
        </p:nvCxnSpPr>
        <p:spPr>
          <a:xfrm rot="10800000">
            <a:off x="4759406" y="1447800"/>
            <a:ext cx="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24"/>
          <p:cNvCxnSpPr/>
          <p:nvPr/>
        </p:nvCxnSpPr>
        <p:spPr>
          <a:xfrm rot="10800000">
            <a:off x="2168606" y="1447800"/>
            <a:ext cx="2590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24"/>
          <p:cNvCxnSpPr/>
          <p:nvPr/>
        </p:nvCxnSpPr>
        <p:spPr>
          <a:xfrm>
            <a:off x="3464006" y="37338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24"/>
          <p:cNvCxnSpPr/>
          <p:nvPr/>
        </p:nvCxnSpPr>
        <p:spPr>
          <a:xfrm>
            <a:off x="5673806" y="6629400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9" name="Google Shape;1099;p24"/>
          <p:cNvSpPr/>
          <p:nvPr/>
        </p:nvSpPr>
        <p:spPr>
          <a:xfrm>
            <a:off x="4530806" y="6248400"/>
            <a:ext cx="5638800" cy="685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ROM</a:t>
            </a:r>
            <a:endParaRPr/>
          </a:p>
        </p:txBody>
      </p:sp>
      <p:cxnSp>
        <p:nvCxnSpPr>
          <p:cNvPr id="1100" name="Google Shape;1100;p24"/>
          <p:cNvCxnSpPr/>
          <p:nvPr/>
        </p:nvCxnSpPr>
        <p:spPr>
          <a:xfrm>
            <a:off x="7197806" y="50292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1" name="Google Shape;1101;p24"/>
          <p:cNvCxnSpPr/>
          <p:nvPr/>
        </p:nvCxnSpPr>
        <p:spPr>
          <a:xfrm>
            <a:off x="5216606" y="6019800"/>
            <a:ext cx="510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24"/>
          <p:cNvCxnSpPr/>
          <p:nvPr/>
        </p:nvCxnSpPr>
        <p:spPr>
          <a:xfrm rot="10800000">
            <a:off x="10322006" y="5029200"/>
            <a:ext cx="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24"/>
          <p:cNvCxnSpPr/>
          <p:nvPr/>
        </p:nvCxnSpPr>
        <p:spPr>
          <a:xfrm>
            <a:off x="10169606" y="50292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24"/>
          <p:cNvCxnSpPr/>
          <p:nvPr/>
        </p:nvCxnSpPr>
        <p:spPr>
          <a:xfrm rot="10800000">
            <a:off x="5521406" y="5791200"/>
            <a:ext cx="350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24"/>
          <p:cNvCxnSpPr/>
          <p:nvPr/>
        </p:nvCxnSpPr>
        <p:spPr>
          <a:xfrm rot="10800000">
            <a:off x="3540206" y="24384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06" name="Google Shape;1106;p24"/>
          <p:cNvCxnSpPr/>
          <p:nvPr/>
        </p:nvCxnSpPr>
        <p:spPr>
          <a:xfrm>
            <a:off x="3540206" y="243840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4"/>
          <p:cNvCxnSpPr/>
          <p:nvPr/>
        </p:nvCxnSpPr>
        <p:spPr>
          <a:xfrm>
            <a:off x="9102806" y="24384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24"/>
          <p:cNvCxnSpPr/>
          <p:nvPr/>
        </p:nvCxnSpPr>
        <p:spPr>
          <a:xfrm rot="10800000">
            <a:off x="9560006" y="1219200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9" name="Google Shape;1109;p24"/>
          <p:cNvCxnSpPr/>
          <p:nvPr/>
        </p:nvCxnSpPr>
        <p:spPr>
          <a:xfrm rot="10800000">
            <a:off x="2016206" y="1219200"/>
            <a:ext cx="7543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0" name="Google Shape;1110;p24"/>
          <p:cNvCxnSpPr/>
          <p:nvPr/>
        </p:nvCxnSpPr>
        <p:spPr>
          <a:xfrm>
            <a:off x="2778206" y="37338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p24"/>
          <p:cNvCxnSpPr/>
          <p:nvPr/>
        </p:nvCxnSpPr>
        <p:spPr>
          <a:xfrm>
            <a:off x="5521406" y="4191000"/>
            <a:ext cx="838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2" name="Google Shape;1112;p24"/>
          <p:cNvCxnSpPr/>
          <p:nvPr/>
        </p:nvCxnSpPr>
        <p:spPr>
          <a:xfrm>
            <a:off x="6054806" y="5029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3" name="Google Shape;1113;p24"/>
          <p:cNvCxnSpPr/>
          <p:nvPr/>
        </p:nvCxnSpPr>
        <p:spPr>
          <a:xfrm>
            <a:off x="2168606" y="33528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24"/>
          <p:cNvCxnSpPr/>
          <p:nvPr/>
        </p:nvCxnSpPr>
        <p:spPr>
          <a:xfrm>
            <a:off x="5445206" y="48006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24"/>
          <p:cNvCxnSpPr/>
          <p:nvPr/>
        </p:nvCxnSpPr>
        <p:spPr>
          <a:xfrm>
            <a:off x="5521406" y="52578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24"/>
          <p:cNvCxnSpPr/>
          <p:nvPr/>
        </p:nvCxnSpPr>
        <p:spPr>
          <a:xfrm>
            <a:off x="4911806" y="3581400"/>
            <a:ext cx="1447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24"/>
          <p:cNvCxnSpPr/>
          <p:nvPr/>
        </p:nvCxnSpPr>
        <p:spPr>
          <a:xfrm>
            <a:off x="4911806" y="2667000"/>
            <a:ext cx="0" cy="3352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8" name="Google Shape;1118;p24"/>
          <p:cNvCxnSpPr/>
          <p:nvPr/>
        </p:nvCxnSpPr>
        <p:spPr>
          <a:xfrm>
            <a:off x="4607006" y="42672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24"/>
          <p:cNvCxnSpPr/>
          <p:nvPr/>
        </p:nvCxnSpPr>
        <p:spPr>
          <a:xfrm>
            <a:off x="4911806" y="3276600"/>
            <a:ext cx="1447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24"/>
          <p:cNvCxnSpPr/>
          <p:nvPr/>
        </p:nvCxnSpPr>
        <p:spPr>
          <a:xfrm>
            <a:off x="4911806" y="39624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1" name="Google Shape;1121;p24"/>
          <p:cNvCxnSpPr/>
          <p:nvPr/>
        </p:nvCxnSpPr>
        <p:spPr>
          <a:xfrm>
            <a:off x="4911806" y="44196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2" name="Google Shape;1122;p24"/>
          <p:cNvCxnSpPr/>
          <p:nvPr/>
        </p:nvCxnSpPr>
        <p:spPr>
          <a:xfrm rot="10800000">
            <a:off x="4226006" y="601980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24"/>
          <p:cNvCxnSpPr/>
          <p:nvPr/>
        </p:nvCxnSpPr>
        <p:spPr>
          <a:xfrm>
            <a:off x="4226006" y="6019800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24"/>
          <p:cNvCxnSpPr/>
          <p:nvPr/>
        </p:nvCxnSpPr>
        <p:spPr>
          <a:xfrm>
            <a:off x="4226006" y="66294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5" name="Google Shape;1125;p24"/>
          <p:cNvCxnSpPr/>
          <p:nvPr/>
        </p:nvCxnSpPr>
        <p:spPr>
          <a:xfrm rot="10800000">
            <a:off x="4911806" y="2667000"/>
            <a:ext cx="1066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26" name="Google Shape;1126;p24"/>
          <p:cNvCxnSpPr/>
          <p:nvPr/>
        </p:nvCxnSpPr>
        <p:spPr>
          <a:xfrm>
            <a:off x="3692606" y="18288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24"/>
          <p:cNvCxnSpPr/>
          <p:nvPr/>
        </p:nvCxnSpPr>
        <p:spPr>
          <a:xfrm rot="10800000">
            <a:off x="2168606" y="1447800"/>
            <a:ext cx="0" cy="190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24"/>
          <p:cNvCxnSpPr/>
          <p:nvPr/>
        </p:nvCxnSpPr>
        <p:spPr>
          <a:xfrm>
            <a:off x="2016206" y="12192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24"/>
          <p:cNvCxnSpPr/>
          <p:nvPr/>
        </p:nvCxnSpPr>
        <p:spPr>
          <a:xfrm>
            <a:off x="2016206" y="41148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24"/>
          <p:cNvCxnSpPr/>
          <p:nvPr/>
        </p:nvCxnSpPr>
        <p:spPr>
          <a:xfrm>
            <a:off x="7350206" y="44958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24"/>
          <p:cNvSpPr/>
          <p:nvPr/>
        </p:nvSpPr>
        <p:spPr>
          <a:xfrm rot="-5400000">
            <a:off x="1959056" y="3562350"/>
            <a:ext cx="1371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4"/>
          <p:cNvSpPr txBox="1"/>
          <p:nvPr/>
        </p:nvSpPr>
        <p:spPr>
          <a:xfrm>
            <a:off x="2473400" y="3048000"/>
            <a:ext cx="342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3" name="Google Shape;1133;p24"/>
          <p:cNvSpPr/>
          <p:nvPr/>
        </p:nvSpPr>
        <p:spPr>
          <a:xfrm rot="-5400000">
            <a:off x="4892756" y="40576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4"/>
          <p:cNvSpPr txBox="1"/>
          <p:nvPr/>
        </p:nvSpPr>
        <p:spPr>
          <a:xfrm>
            <a:off x="5216600" y="37338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5" name="Google Shape;1135;p24"/>
          <p:cNvSpPr/>
          <p:nvPr/>
        </p:nvSpPr>
        <p:spPr>
          <a:xfrm rot="-5400000">
            <a:off x="5426156" y="48958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4"/>
          <p:cNvSpPr txBox="1"/>
          <p:nvPr/>
        </p:nvSpPr>
        <p:spPr>
          <a:xfrm>
            <a:off x="5750000" y="45720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7" name="Google Shape;1137;p24"/>
          <p:cNvSpPr/>
          <p:nvPr/>
        </p:nvSpPr>
        <p:spPr>
          <a:xfrm rot="-5400000">
            <a:off x="7331156" y="45910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4"/>
          <p:cNvSpPr txBox="1"/>
          <p:nvPr/>
        </p:nvSpPr>
        <p:spPr>
          <a:xfrm>
            <a:off x="7655000" y="42672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39" name="Google Shape;1139;p24"/>
          <p:cNvSpPr/>
          <p:nvPr/>
        </p:nvSpPr>
        <p:spPr>
          <a:xfrm>
            <a:off x="5978606" y="2514600"/>
            <a:ext cx="1219200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  <a:endParaRPr/>
          </a:p>
        </p:txBody>
      </p:sp>
      <p:grpSp>
        <p:nvGrpSpPr>
          <p:cNvPr id="1140" name="Google Shape;1140;p24"/>
          <p:cNvGrpSpPr/>
          <p:nvPr/>
        </p:nvGrpSpPr>
        <p:grpSpPr>
          <a:xfrm>
            <a:off x="3997408" y="1600200"/>
            <a:ext cx="422275" cy="990600"/>
            <a:chOff x="2304" y="480"/>
            <a:chExt cx="240" cy="624"/>
          </a:xfrm>
        </p:grpSpPr>
        <p:sp>
          <p:nvSpPr>
            <p:cNvPr id="1141" name="Google Shape;1141;p24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2" name="Google Shape;1142;p24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sp>
        <p:nvSpPr>
          <p:cNvPr id="1143" name="Google Shape;1143;p24"/>
          <p:cNvSpPr/>
          <p:nvPr/>
        </p:nvSpPr>
        <p:spPr>
          <a:xfrm>
            <a:off x="3387806" y="1600200"/>
            <a:ext cx="3048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1144" name="Google Shape;1144;p24"/>
          <p:cNvGrpSpPr/>
          <p:nvPr/>
        </p:nvGrpSpPr>
        <p:grpSpPr>
          <a:xfrm>
            <a:off x="8721808" y="1905000"/>
            <a:ext cx="422275" cy="990600"/>
            <a:chOff x="2304" y="480"/>
            <a:chExt cx="240" cy="624"/>
          </a:xfrm>
        </p:grpSpPr>
        <p:sp>
          <p:nvSpPr>
            <p:cNvPr id="1145" name="Google Shape;1145;p24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6" name="Google Shape;1146;p24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147" name="Google Shape;1147;p24"/>
          <p:cNvGrpSpPr/>
          <p:nvPr/>
        </p:nvGrpSpPr>
        <p:grpSpPr>
          <a:xfrm>
            <a:off x="8264606" y="3352800"/>
            <a:ext cx="598206" cy="1676400"/>
            <a:chOff x="-72" y="2365"/>
            <a:chExt cx="383" cy="1056"/>
          </a:xfrm>
        </p:grpSpPr>
        <p:sp>
          <p:nvSpPr>
            <p:cNvPr id="1148" name="Google Shape;1148;p24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9" name="Google Shape;1149;p24"/>
            <p:cNvSpPr txBox="1"/>
            <p:nvPr/>
          </p:nvSpPr>
          <p:spPr>
            <a:xfrm>
              <a:off x="96" y="2590"/>
              <a:ext cx="215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1150" name="Google Shape;1150;p24"/>
          <p:cNvCxnSpPr/>
          <p:nvPr/>
        </p:nvCxnSpPr>
        <p:spPr>
          <a:xfrm>
            <a:off x="8798006" y="41148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1" name="Google Shape;1151;p24"/>
          <p:cNvCxnSpPr/>
          <p:nvPr/>
        </p:nvCxnSpPr>
        <p:spPr>
          <a:xfrm rot="10800000">
            <a:off x="7350206" y="2667000"/>
            <a:ext cx="0" cy="18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24"/>
          <p:cNvCxnSpPr/>
          <p:nvPr/>
        </p:nvCxnSpPr>
        <p:spPr>
          <a:xfrm>
            <a:off x="5521406" y="5257800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24"/>
          <p:cNvCxnSpPr/>
          <p:nvPr/>
        </p:nvCxnSpPr>
        <p:spPr>
          <a:xfrm>
            <a:off x="9026606" y="4114800"/>
            <a:ext cx="0" cy="167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24"/>
          <p:cNvCxnSpPr/>
          <p:nvPr/>
        </p:nvCxnSpPr>
        <p:spPr>
          <a:xfrm rot="10800000">
            <a:off x="5216606" y="4800600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24"/>
          <p:cNvCxnSpPr/>
          <p:nvPr/>
        </p:nvCxnSpPr>
        <p:spPr>
          <a:xfrm>
            <a:off x="5216606" y="48006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24"/>
          <p:cNvCxnSpPr/>
          <p:nvPr/>
        </p:nvCxnSpPr>
        <p:spPr>
          <a:xfrm>
            <a:off x="7959806" y="48006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7" name="Google Shape;1157;p24"/>
          <p:cNvCxnSpPr/>
          <p:nvPr/>
        </p:nvCxnSpPr>
        <p:spPr>
          <a:xfrm>
            <a:off x="7197806" y="3581400"/>
            <a:ext cx="10668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8" name="Google Shape;1158;p24"/>
          <p:cNvCxnSpPr/>
          <p:nvPr/>
        </p:nvCxnSpPr>
        <p:spPr>
          <a:xfrm>
            <a:off x="7350206" y="5029200"/>
            <a:ext cx="0" cy="30480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24"/>
          <p:cNvCxnSpPr/>
          <p:nvPr/>
        </p:nvCxnSpPr>
        <p:spPr>
          <a:xfrm>
            <a:off x="8874206" y="53340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24"/>
          <p:cNvCxnSpPr/>
          <p:nvPr/>
        </p:nvCxnSpPr>
        <p:spPr>
          <a:xfrm>
            <a:off x="7350206" y="53340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24"/>
          <p:cNvSpPr/>
          <p:nvPr/>
        </p:nvSpPr>
        <p:spPr>
          <a:xfrm>
            <a:off x="4607006" y="6324600"/>
            <a:ext cx="533400" cy="5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grpSp>
        <p:nvGrpSpPr>
          <p:cNvPr id="1162" name="Google Shape;1162;p24"/>
          <p:cNvGrpSpPr/>
          <p:nvPr/>
        </p:nvGrpSpPr>
        <p:grpSpPr>
          <a:xfrm>
            <a:off x="5369006" y="4572000"/>
            <a:ext cx="4572000" cy="1828800"/>
            <a:chOff x="2400" y="2688"/>
            <a:chExt cx="2880" cy="1152"/>
          </a:xfrm>
        </p:grpSpPr>
        <p:cxnSp>
          <p:nvCxnSpPr>
            <p:cNvPr id="1163" name="Google Shape;1163;p24"/>
            <p:cNvCxnSpPr/>
            <p:nvPr/>
          </p:nvCxnSpPr>
          <p:spPr>
            <a:xfrm>
              <a:off x="2400" y="2688"/>
              <a:ext cx="0" cy="115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4"/>
            <p:cNvCxnSpPr/>
            <p:nvPr/>
          </p:nvCxnSpPr>
          <p:spPr>
            <a:xfrm>
              <a:off x="2736" y="3216"/>
              <a:ext cx="0" cy="62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4"/>
            <p:cNvCxnSpPr/>
            <p:nvPr/>
          </p:nvCxnSpPr>
          <p:spPr>
            <a:xfrm>
              <a:off x="3936" y="3024"/>
              <a:ext cx="0" cy="81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4"/>
            <p:cNvCxnSpPr/>
            <p:nvPr/>
          </p:nvCxnSpPr>
          <p:spPr>
            <a:xfrm>
              <a:off x="4416" y="2784"/>
              <a:ext cx="0" cy="105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4"/>
            <p:cNvCxnSpPr/>
            <p:nvPr/>
          </p:nvCxnSpPr>
          <p:spPr>
            <a:xfrm>
              <a:off x="504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4"/>
            <p:cNvCxnSpPr/>
            <p:nvPr/>
          </p:nvCxnSpPr>
          <p:spPr>
            <a:xfrm>
              <a:off x="528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4"/>
            <p:cNvCxnSpPr/>
            <p:nvPr/>
          </p:nvCxnSpPr>
          <p:spPr>
            <a:xfrm>
              <a:off x="3168" y="3264"/>
              <a:ext cx="0" cy="57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0" name="Google Shape;1170;p24"/>
          <p:cNvSpPr txBox="1"/>
          <p:nvPr/>
        </p:nvSpPr>
        <p:spPr>
          <a:xfrm>
            <a:off x="9696533" y="5292727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1171" name="Google Shape;1171;p24"/>
          <p:cNvSpPr txBox="1"/>
          <p:nvPr/>
        </p:nvSpPr>
        <p:spPr>
          <a:xfrm>
            <a:off x="9369506" y="530701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1172" name="Google Shape;1172;p24"/>
          <p:cNvSpPr txBox="1"/>
          <p:nvPr/>
        </p:nvSpPr>
        <p:spPr>
          <a:xfrm>
            <a:off x="6410406" y="524351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grpSp>
        <p:nvGrpSpPr>
          <p:cNvPr id="1173" name="Google Shape;1173;p24"/>
          <p:cNvGrpSpPr/>
          <p:nvPr/>
        </p:nvGrpSpPr>
        <p:grpSpPr>
          <a:xfrm>
            <a:off x="2000333" y="2360615"/>
            <a:ext cx="4049713" cy="3660775"/>
            <a:chOff x="278" y="1295"/>
            <a:chExt cx="2551" cy="2306"/>
          </a:xfrm>
        </p:grpSpPr>
        <p:sp>
          <p:nvSpPr>
            <p:cNvPr id="1174" name="Google Shape;1174;p24"/>
            <p:cNvSpPr txBox="1"/>
            <p:nvPr/>
          </p:nvSpPr>
          <p:spPr>
            <a:xfrm rot="-5400000">
              <a:off x="1610" y="1875"/>
              <a:ext cx="81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Instruction bits</a:t>
              </a:r>
              <a:endParaRPr/>
            </a:p>
          </p:txBody>
        </p:sp>
        <p:sp>
          <p:nvSpPr>
            <p:cNvPr id="1175" name="Google Shape;1175;p24"/>
            <p:cNvSpPr txBox="1"/>
            <p:nvPr/>
          </p:nvSpPr>
          <p:spPr>
            <a:xfrm>
              <a:off x="2400" y="1295"/>
              <a:ext cx="323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15-0</a:t>
              </a:r>
              <a:endParaRPr/>
            </a:p>
          </p:txBody>
        </p:sp>
        <p:sp>
          <p:nvSpPr>
            <p:cNvPr id="1176" name="Google Shape;1176;p24"/>
            <p:cNvSpPr txBox="1"/>
            <p:nvPr/>
          </p:nvSpPr>
          <p:spPr>
            <a:xfrm>
              <a:off x="2448" y="1679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21-19</a:t>
              </a:r>
              <a:endParaRPr/>
            </a:p>
          </p:txBody>
        </p:sp>
        <p:sp>
          <p:nvSpPr>
            <p:cNvPr id="1177" name="Google Shape;1177;p24"/>
            <p:cNvSpPr txBox="1"/>
            <p:nvPr/>
          </p:nvSpPr>
          <p:spPr>
            <a:xfrm>
              <a:off x="2448" y="1871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</p:txBody>
        </p:sp>
        <p:sp>
          <p:nvSpPr>
            <p:cNvPr id="1178" name="Google Shape;1178;p24"/>
            <p:cNvSpPr txBox="1"/>
            <p:nvPr/>
          </p:nvSpPr>
          <p:spPr>
            <a:xfrm>
              <a:off x="1680" y="3407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24-22</a:t>
              </a:r>
              <a:endParaRPr/>
            </a:p>
          </p:txBody>
        </p:sp>
        <p:sp>
          <p:nvSpPr>
            <p:cNvPr id="1179" name="Google Shape;1179;p24"/>
            <p:cNvSpPr txBox="1"/>
            <p:nvPr/>
          </p:nvSpPr>
          <p:spPr>
            <a:xfrm>
              <a:off x="278" y="2982"/>
              <a:ext cx="381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2-0</a:t>
              </a:r>
              <a:endParaRPr/>
            </a:p>
          </p:txBody>
        </p:sp>
        <p:cxnSp>
          <p:nvCxnSpPr>
            <p:cNvPr id="1180" name="Google Shape;1180;p24"/>
            <p:cNvCxnSpPr/>
            <p:nvPr/>
          </p:nvCxnSpPr>
          <p:spPr>
            <a:xfrm flipH="1" rot="10800000">
              <a:off x="624" y="2304"/>
              <a:ext cx="1536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1" name="Google Shape;1181;p24"/>
            <p:cNvCxnSpPr/>
            <p:nvPr/>
          </p:nvCxnSpPr>
          <p:spPr>
            <a:xfrm flipH="1" rot="10800000">
              <a:off x="576" y="2592"/>
              <a:ext cx="1584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2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Building Blocks for the LC2K</a:t>
            </a:r>
            <a:endParaRPr/>
          </a:p>
        </p:txBody>
      </p:sp>
      <p:sp>
        <p:nvSpPr>
          <p:cNvPr id="1187" name="Google Shape;1187;p2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8" name="Google Shape;1188;p25"/>
          <p:cNvSpPr txBox="1"/>
          <p:nvPr/>
        </p:nvSpPr>
        <p:spPr>
          <a:xfrm>
            <a:off x="2042319" y="6096000"/>
            <a:ext cx="83486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 are the pieces, go build yourself a processor!</a:t>
            </a:r>
            <a:endParaRPr/>
          </a:p>
        </p:txBody>
      </p:sp>
      <p:grpSp>
        <p:nvGrpSpPr>
          <p:cNvPr id="1189" name="Google Shape;1189;p25"/>
          <p:cNvGrpSpPr/>
          <p:nvPr/>
        </p:nvGrpSpPr>
        <p:grpSpPr>
          <a:xfrm>
            <a:off x="2118518" y="1597026"/>
            <a:ext cx="8229600" cy="4575175"/>
            <a:chOff x="192" y="574"/>
            <a:chExt cx="5424" cy="3218"/>
          </a:xfrm>
        </p:grpSpPr>
        <p:sp>
          <p:nvSpPr>
            <p:cNvPr id="1190" name="Google Shape;1190;p25"/>
            <p:cNvSpPr/>
            <p:nvPr/>
          </p:nvSpPr>
          <p:spPr>
            <a:xfrm rot="-5400000">
              <a:off x="4476" y="1332"/>
              <a:ext cx="864" cy="21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 txBox="1"/>
            <p:nvPr/>
          </p:nvSpPr>
          <p:spPr>
            <a:xfrm>
              <a:off x="4799" y="1001"/>
              <a:ext cx="216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 rot="-5400000">
              <a:off x="4140" y="1332"/>
              <a:ext cx="864" cy="21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 txBox="1"/>
            <p:nvPr/>
          </p:nvSpPr>
          <p:spPr>
            <a:xfrm>
              <a:off x="4449" y="1001"/>
              <a:ext cx="216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 rot="-5400000">
              <a:off x="3468" y="1332"/>
              <a:ext cx="864" cy="21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 txBox="1"/>
            <p:nvPr/>
          </p:nvSpPr>
          <p:spPr>
            <a:xfrm>
              <a:off x="3774" y="1001"/>
              <a:ext cx="216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 rot="-5400000">
              <a:off x="3804" y="1332"/>
              <a:ext cx="864" cy="216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66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 txBox="1"/>
            <p:nvPr/>
          </p:nvSpPr>
          <p:spPr>
            <a:xfrm>
              <a:off x="4124" y="1001"/>
              <a:ext cx="216" cy="8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 rot="-5400000">
              <a:off x="2769" y="3039"/>
              <a:ext cx="1056" cy="353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rgbClr val="A3B2C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9" name="Google Shape;1199;p25"/>
            <p:cNvSpPr txBox="1"/>
            <p:nvPr/>
          </p:nvSpPr>
          <p:spPr>
            <a:xfrm>
              <a:off x="3264" y="2925"/>
              <a:ext cx="221" cy="6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 rot="-5400000">
              <a:off x="3517" y="3107"/>
              <a:ext cx="624" cy="266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rgbClr val="A3B2C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1" name="Google Shape;1201;p25"/>
            <p:cNvSpPr/>
            <p:nvPr/>
          </p:nvSpPr>
          <p:spPr>
            <a:xfrm rot="-5400000">
              <a:off x="4045" y="3155"/>
              <a:ext cx="624" cy="266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rgbClr val="A3B2C1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2" name="Google Shape;1202;p25"/>
            <p:cNvSpPr txBox="1"/>
            <p:nvPr/>
          </p:nvSpPr>
          <p:spPr>
            <a:xfrm>
              <a:off x="3792" y="3103"/>
              <a:ext cx="206" cy="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  <p:sp>
          <p:nvSpPr>
            <p:cNvPr id="1203" name="Google Shape;1203;p25"/>
            <p:cNvSpPr txBox="1"/>
            <p:nvPr/>
          </p:nvSpPr>
          <p:spPr>
            <a:xfrm>
              <a:off x="4320" y="3166"/>
              <a:ext cx="206" cy="2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1872" y="768"/>
              <a:ext cx="528" cy="1584"/>
            </a:xfrm>
            <a:prstGeom prst="rect">
              <a:avLst/>
            </a:prstGeom>
            <a:solidFill>
              <a:srgbClr val="DDDDDD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2544" y="960"/>
              <a:ext cx="240" cy="432"/>
            </a:xfrm>
            <a:prstGeom prst="rect">
              <a:avLst/>
            </a:prstGeom>
            <a:solidFill>
              <a:srgbClr val="DDDDDD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4704" y="3168"/>
              <a:ext cx="768" cy="192"/>
            </a:xfrm>
            <a:prstGeom prst="rect">
              <a:avLst/>
            </a:prstGeom>
            <a:solidFill>
              <a:srgbClr val="A3B2C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Sign extend</a:t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384" y="768"/>
              <a:ext cx="528" cy="1584"/>
            </a:xfrm>
            <a:prstGeom prst="rect">
              <a:avLst/>
            </a:prstGeom>
            <a:solidFill>
              <a:srgbClr val="DDDDDD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1104" y="768"/>
              <a:ext cx="528" cy="1584"/>
            </a:xfrm>
            <a:prstGeom prst="rect">
              <a:avLst/>
            </a:prstGeom>
            <a:solidFill>
              <a:srgbClr val="DDDDDD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360" y="1968"/>
              <a:ext cx="2112" cy="432"/>
            </a:xfrm>
            <a:prstGeom prst="rect">
              <a:avLst/>
            </a:prstGeom>
            <a:solidFill>
              <a:srgbClr val="FF7C80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ROM</a:t>
              </a:r>
              <a:endParaRPr/>
            </a:p>
          </p:txBody>
        </p:sp>
        <p:sp>
          <p:nvSpPr>
            <p:cNvPr id="1210" name="Google Shape;1210;p25"/>
            <p:cNvSpPr txBox="1"/>
            <p:nvPr/>
          </p:nvSpPr>
          <p:spPr>
            <a:xfrm>
              <a:off x="1153" y="2589"/>
              <a:ext cx="612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192" y="672"/>
              <a:ext cx="2688" cy="1776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3264" y="960"/>
              <a:ext cx="2352" cy="1536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3024" y="2640"/>
              <a:ext cx="2496" cy="1152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4" name="Google Shape;1214;p25"/>
            <p:cNvSpPr txBox="1"/>
            <p:nvPr/>
          </p:nvSpPr>
          <p:spPr>
            <a:xfrm>
              <a:off x="3936" y="574"/>
              <a:ext cx="831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/>
            </a:p>
          </p:txBody>
        </p:sp>
        <p:sp>
          <p:nvSpPr>
            <p:cNvPr id="1215" name="Google Shape;1215;p25"/>
            <p:cNvSpPr txBox="1"/>
            <p:nvPr/>
          </p:nvSpPr>
          <p:spPr>
            <a:xfrm>
              <a:off x="2016" y="3070"/>
              <a:ext cx="1005" cy="3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5232" y="1248"/>
              <a:ext cx="192" cy="432"/>
            </a:xfrm>
            <a:prstGeom prst="rect">
              <a:avLst/>
            </a:prstGeom>
            <a:solidFill>
              <a:srgbClr val="FF9966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25"/>
            <p:cNvSpPr txBox="1"/>
            <p:nvPr/>
          </p:nvSpPr>
          <p:spPr>
            <a:xfrm rot="5400000">
              <a:off x="5152" y="1363"/>
              <a:ext cx="302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3to8</a:t>
              </a:r>
              <a:endParaRPr/>
            </a:p>
          </p:txBody>
        </p:sp>
      </p:grpSp>
      <p:sp>
        <p:nvSpPr>
          <p:cNvPr id="1218" name="Google Shape;1218;p25"/>
          <p:cNvSpPr txBox="1"/>
          <p:nvPr/>
        </p:nvSpPr>
        <p:spPr>
          <a:xfrm>
            <a:off x="9074910" y="4817573"/>
            <a:ext cx="109036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easy!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Just a few wires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Control Building Blocks (1)</a:t>
            </a:r>
            <a:endParaRPr/>
          </a:p>
        </p:txBody>
      </p:sp>
      <p:sp>
        <p:nvSpPr>
          <p:cNvPr id="1224" name="Google Shape;1224;p2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5" name="Google Shape;1225;p26"/>
          <p:cNvSpPr/>
          <p:nvPr/>
        </p:nvSpPr>
        <p:spPr>
          <a:xfrm>
            <a:off x="2185194" y="1600200"/>
            <a:ext cx="3810000" cy="41148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26"/>
          <p:cNvSpPr/>
          <p:nvPr/>
        </p:nvSpPr>
        <p:spPr>
          <a:xfrm rot="-5400000">
            <a:off x="3193257" y="3409950"/>
            <a:ext cx="1371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6"/>
          <p:cNvSpPr txBox="1"/>
          <p:nvPr/>
        </p:nvSpPr>
        <p:spPr>
          <a:xfrm>
            <a:off x="3707600" y="2895600"/>
            <a:ext cx="342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cxnSp>
        <p:nvCxnSpPr>
          <p:cNvPr id="1228" name="Google Shape;1228;p26"/>
          <p:cNvCxnSpPr/>
          <p:nvPr/>
        </p:nvCxnSpPr>
        <p:spPr>
          <a:xfrm>
            <a:off x="3021807" y="335280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26"/>
          <p:cNvCxnSpPr/>
          <p:nvPr/>
        </p:nvCxnSpPr>
        <p:spPr>
          <a:xfrm>
            <a:off x="3021807" y="388620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26"/>
          <p:cNvCxnSpPr/>
          <p:nvPr/>
        </p:nvCxnSpPr>
        <p:spPr>
          <a:xfrm rot="10800000">
            <a:off x="3860007" y="4114800"/>
            <a:ext cx="0" cy="68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26"/>
          <p:cNvSpPr txBox="1"/>
          <p:nvPr/>
        </p:nvSpPr>
        <p:spPr>
          <a:xfrm>
            <a:off x="2793208" y="2052639"/>
            <a:ext cx="205774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to 1 MUX</a:t>
            </a:r>
            <a:endParaRPr/>
          </a:p>
        </p:txBody>
      </p:sp>
      <p:sp>
        <p:nvSpPr>
          <p:cNvPr id="1232" name="Google Shape;1232;p26"/>
          <p:cNvSpPr txBox="1"/>
          <p:nvPr/>
        </p:nvSpPr>
        <p:spPr>
          <a:xfrm>
            <a:off x="2243932" y="3035300"/>
            <a:ext cx="689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</a:t>
            </a:r>
            <a:endParaRPr/>
          </a:p>
        </p:txBody>
      </p:sp>
      <p:sp>
        <p:nvSpPr>
          <p:cNvPr id="1233" name="Google Shape;1233;p26"/>
          <p:cNvSpPr txBox="1"/>
          <p:nvPr/>
        </p:nvSpPr>
        <p:spPr>
          <a:xfrm>
            <a:off x="2259807" y="3654425"/>
            <a:ext cx="689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IN2</a:t>
            </a:r>
            <a:endParaRPr/>
          </a:p>
        </p:txBody>
      </p:sp>
      <p:sp>
        <p:nvSpPr>
          <p:cNvPr id="1234" name="Google Shape;1234;p26"/>
          <p:cNvSpPr txBox="1"/>
          <p:nvPr/>
        </p:nvSpPr>
        <p:spPr>
          <a:xfrm>
            <a:off x="3326608" y="4873625"/>
            <a:ext cx="10358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</p:txBody>
      </p:sp>
      <p:cxnSp>
        <p:nvCxnSpPr>
          <p:cNvPr id="1235" name="Google Shape;1235;p26"/>
          <p:cNvCxnSpPr/>
          <p:nvPr/>
        </p:nvCxnSpPr>
        <p:spPr>
          <a:xfrm>
            <a:off x="4088607" y="358140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26"/>
          <p:cNvSpPr txBox="1"/>
          <p:nvPr/>
        </p:nvSpPr>
        <p:spPr>
          <a:xfrm>
            <a:off x="4926808" y="3349625"/>
            <a:ext cx="827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/>
          </a:p>
        </p:txBody>
      </p:sp>
      <p:sp>
        <p:nvSpPr>
          <p:cNvPr id="1237" name="Google Shape;1237;p26"/>
          <p:cNvSpPr txBox="1"/>
          <p:nvPr/>
        </p:nvSpPr>
        <p:spPr>
          <a:xfrm>
            <a:off x="6757195" y="3883025"/>
            <a:ext cx="205697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(! select)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 = IN1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OUT = IN2</a:t>
            </a:r>
            <a:endParaRPr/>
          </a:p>
        </p:txBody>
      </p:sp>
      <p:sp>
        <p:nvSpPr>
          <p:cNvPr id="1238" name="Google Shape;1238;p26"/>
          <p:cNvSpPr txBox="1"/>
          <p:nvPr/>
        </p:nvSpPr>
        <p:spPr>
          <a:xfrm>
            <a:off x="6223794" y="1520826"/>
            <a:ext cx="405354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one of the inputs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OUT based on the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select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Control Building Blocks (2)</a:t>
            </a:r>
            <a:endParaRPr/>
          </a:p>
        </p:txBody>
      </p:sp>
      <p:sp>
        <p:nvSpPr>
          <p:cNvPr id="1244" name="Google Shape;1244;p2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5" name="Google Shape;1245;p27"/>
          <p:cNvSpPr txBox="1"/>
          <p:nvPr/>
        </p:nvSpPr>
        <p:spPr>
          <a:xfrm>
            <a:off x="6538119" y="2590800"/>
            <a:ext cx="327525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		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210		76543210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		00000001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001		00000010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		00000100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011		00001000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</p:txBody>
      </p:sp>
      <p:sp>
        <p:nvSpPr>
          <p:cNvPr id="1246" name="Google Shape;1246;p27"/>
          <p:cNvSpPr/>
          <p:nvPr/>
        </p:nvSpPr>
        <p:spPr>
          <a:xfrm>
            <a:off x="2118519" y="1752600"/>
            <a:ext cx="3733800" cy="48006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7" name="Google Shape;1247;p27"/>
          <p:cNvCxnSpPr/>
          <p:nvPr/>
        </p:nvCxnSpPr>
        <p:spPr>
          <a:xfrm>
            <a:off x="2729504" y="3810000"/>
            <a:ext cx="33943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8" name="Google Shape;1248;p27"/>
          <p:cNvSpPr txBox="1"/>
          <p:nvPr/>
        </p:nvSpPr>
        <p:spPr>
          <a:xfrm>
            <a:off x="2797393" y="2100264"/>
            <a:ext cx="2325139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to 8 decoder</a:t>
            </a:r>
            <a:endParaRPr/>
          </a:p>
        </p:txBody>
      </p:sp>
      <p:sp>
        <p:nvSpPr>
          <p:cNvPr id="1249" name="Google Shape;1249;p27"/>
          <p:cNvSpPr txBox="1"/>
          <p:nvPr/>
        </p:nvSpPr>
        <p:spPr>
          <a:xfrm>
            <a:off x="2186406" y="3578225"/>
            <a:ext cx="54309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IN2</a:t>
            </a:r>
            <a:endParaRPr/>
          </a:p>
        </p:txBody>
      </p:sp>
      <p:sp>
        <p:nvSpPr>
          <p:cNvPr id="1250" name="Google Shape;1250;p27"/>
          <p:cNvSpPr txBox="1"/>
          <p:nvPr/>
        </p:nvSpPr>
        <p:spPr>
          <a:xfrm>
            <a:off x="3340490" y="2663826"/>
            <a:ext cx="1370474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7:0</a:t>
            </a:r>
            <a:endParaRPr/>
          </a:p>
        </p:txBody>
      </p:sp>
      <p:sp>
        <p:nvSpPr>
          <p:cNvPr id="1251" name="Google Shape;1251;p27"/>
          <p:cNvSpPr/>
          <p:nvPr/>
        </p:nvSpPr>
        <p:spPr>
          <a:xfrm>
            <a:off x="3068942" y="3733800"/>
            <a:ext cx="1561407" cy="6096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3x8 decoder</a:t>
            </a:r>
            <a:endParaRPr/>
          </a:p>
        </p:txBody>
      </p:sp>
      <p:cxnSp>
        <p:nvCxnSpPr>
          <p:cNvPr id="1252" name="Google Shape;1252;p27"/>
          <p:cNvCxnSpPr/>
          <p:nvPr/>
        </p:nvCxnSpPr>
        <p:spPr>
          <a:xfrm>
            <a:off x="2729504" y="4038600"/>
            <a:ext cx="33943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27"/>
          <p:cNvCxnSpPr/>
          <p:nvPr/>
        </p:nvCxnSpPr>
        <p:spPr>
          <a:xfrm>
            <a:off x="2729504" y="4267200"/>
            <a:ext cx="33943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4" name="Google Shape;1254;p27"/>
          <p:cNvSpPr txBox="1"/>
          <p:nvPr/>
        </p:nvSpPr>
        <p:spPr>
          <a:xfrm>
            <a:off x="2186406" y="3806825"/>
            <a:ext cx="54309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</a:t>
            </a:r>
            <a:endParaRPr/>
          </a:p>
        </p:txBody>
      </p:sp>
      <p:sp>
        <p:nvSpPr>
          <p:cNvPr id="1255" name="Google Shape;1255;p27"/>
          <p:cNvSpPr txBox="1"/>
          <p:nvPr/>
        </p:nvSpPr>
        <p:spPr>
          <a:xfrm>
            <a:off x="2186406" y="4035425"/>
            <a:ext cx="54309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IN0</a:t>
            </a:r>
            <a:endParaRPr/>
          </a:p>
        </p:txBody>
      </p:sp>
      <p:cxnSp>
        <p:nvCxnSpPr>
          <p:cNvPr id="1256" name="Google Shape;1256;p27"/>
          <p:cNvCxnSpPr/>
          <p:nvPr/>
        </p:nvCxnSpPr>
        <p:spPr>
          <a:xfrm rot="10800000">
            <a:off x="3136828" y="33528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27"/>
          <p:cNvCxnSpPr/>
          <p:nvPr/>
        </p:nvCxnSpPr>
        <p:spPr>
          <a:xfrm rot="10800000">
            <a:off x="3340490" y="33528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8" name="Google Shape;1258;p27"/>
          <p:cNvCxnSpPr/>
          <p:nvPr/>
        </p:nvCxnSpPr>
        <p:spPr>
          <a:xfrm rot="10800000">
            <a:off x="3544152" y="33528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9" name="Google Shape;1259;p27"/>
          <p:cNvCxnSpPr/>
          <p:nvPr/>
        </p:nvCxnSpPr>
        <p:spPr>
          <a:xfrm rot="10800000">
            <a:off x="3747814" y="33528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0" name="Google Shape;1260;p27"/>
          <p:cNvCxnSpPr/>
          <p:nvPr/>
        </p:nvCxnSpPr>
        <p:spPr>
          <a:xfrm rot="10800000">
            <a:off x="3951475" y="33528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1" name="Google Shape;1261;p27"/>
          <p:cNvCxnSpPr/>
          <p:nvPr/>
        </p:nvCxnSpPr>
        <p:spPr>
          <a:xfrm rot="10800000">
            <a:off x="4155137" y="33528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2" name="Google Shape;1262;p27"/>
          <p:cNvCxnSpPr/>
          <p:nvPr/>
        </p:nvCxnSpPr>
        <p:spPr>
          <a:xfrm rot="10800000">
            <a:off x="4358799" y="33528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3" name="Google Shape;1263;p27"/>
          <p:cNvCxnSpPr/>
          <p:nvPr/>
        </p:nvCxnSpPr>
        <p:spPr>
          <a:xfrm rot="10800000">
            <a:off x="4562461" y="3352800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4" name="Google Shape;1264;p27"/>
          <p:cNvSpPr txBox="1"/>
          <p:nvPr/>
        </p:nvSpPr>
        <p:spPr>
          <a:xfrm>
            <a:off x="2390068" y="4691064"/>
            <a:ext cx="3047856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Memory</a:t>
            </a:r>
            <a:endParaRPr/>
          </a:p>
        </p:txBody>
      </p:sp>
      <p:sp>
        <p:nvSpPr>
          <p:cNvPr id="1265" name="Google Shape;1265;p27"/>
          <p:cNvSpPr/>
          <p:nvPr/>
        </p:nvSpPr>
        <p:spPr>
          <a:xfrm>
            <a:off x="2933167" y="5334000"/>
            <a:ext cx="1561407" cy="6096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</a:t>
            </a:r>
            <a:endParaRPr/>
          </a:p>
        </p:txBody>
      </p:sp>
      <p:sp>
        <p:nvSpPr>
          <p:cNvPr id="1266" name="Google Shape;1266;p27"/>
          <p:cNvSpPr txBox="1"/>
          <p:nvPr/>
        </p:nvSpPr>
        <p:spPr>
          <a:xfrm>
            <a:off x="6438108" y="1646239"/>
            <a:ext cx="41056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Decoder activates one of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lines based on the input</a:t>
            </a:r>
            <a:endParaRPr/>
          </a:p>
        </p:txBody>
      </p:sp>
      <p:sp>
        <p:nvSpPr>
          <p:cNvPr id="1267" name="Google Shape;1267;p27"/>
          <p:cNvSpPr txBox="1"/>
          <p:nvPr/>
        </p:nvSpPr>
        <p:spPr>
          <a:xfrm>
            <a:off x="6288578" y="5470922"/>
            <a:ext cx="3810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 stores preset data in each location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 address, get data.</a:t>
            </a:r>
            <a:endParaRPr/>
          </a:p>
        </p:txBody>
      </p:sp>
      <p:cxnSp>
        <p:nvCxnSpPr>
          <p:cNvPr id="1268" name="Google Shape;1268;p27"/>
          <p:cNvCxnSpPr/>
          <p:nvPr/>
        </p:nvCxnSpPr>
        <p:spPr>
          <a:xfrm>
            <a:off x="2610355" y="5670550"/>
            <a:ext cx="33943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9" name="Google Shape;1269;p27"/>
          <p:cNvSpPr txBox="1"/>
          <p:nvPr/>
        </p:nvSpPr>
        <p:spPr>
          <a:xfrm>
            <a:off x="2063793" y="5470922"/>
            <a:ext cx="641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0" name="Google Shape;1270;p27"/>
          <p:cNvCxnSpPr/>
          <p:nvPr/>
        </p:nvCxnSpPr>
        <p:spPr>
          <a:xfrm>
            <a:off x="4507735" y="5638284"/>
            <a:ext cx="33943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1" name="Google Shape;1271;p27"/>
          <p:cNvSpPr txBox="1"/>
          <p:nvPr/>
        </p:nvSpPr>
        <p:spPr>
          <a:xfrm>
            <a:off x="4921293" y="5438656"/>
            <a:ext cx="620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cxnSp>
        <p:nvCxnSpPr>
          <p:cNvPr id="1272" name="Google Shape;1272;p27"/>
          <p:cNvCxnSpPr/>
          <p:nvPr/>
        </p:nvCxnSpPr>
        <p:spPr>
          <a:xfrm flipH="1" rot="10800000">
            <a:off x="2659677" y="5614440"/>
            <a:ext cx="112777" cy="11277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3" name="Google Shape;1273;p27"/>
          <p:cNvCxnSpPr/>
          <p:nvPr/>
        </p:nvCxnSpPr>
        <p:spPr>
          <a:xfrm flipH="1" rot="10800000">
            <a:off x="4552649" y="5582412"/>
            <a:ext cx="112777" cy="11277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2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Compute Building Blocks (1)</a:t>
            </a:r>
            <a:endParaRPr/>
          </a:p>
        </p:txBody>
      </p:sp>
      <p:sp>
        <p:nvSpPr>
          <p:cNvPr id="1279" name="Google Shape;1279;p2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0" name="Google Shape;1280;p28"/>
          <p:cNvSpPr txBox="1"/>
          <p:nvPr/>
        </p:nvSpPr>
        <p:spPr>
          <a:xfrm>
            <a:off x="6419833" y="2426533"/>
            <a:ext cx="357258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= f(IN1, IN2)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 = (IN1 == IN2)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LC2K: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f=0 is add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f=1 is nor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other processors, there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many more functions.</a:t>
            </a:r>
            <a:endParaRPr/>
          </a:p>
        </p:txBody>
      </p:sp>
      <p:sp>
        <p:nvSpPr>
          <p:cNvPr id="1281" name="Google Shape;1281;p28"/>
          <p:cNvSpPr txBox="1"/>
          <p:nvPr/>
        </p:nvSpPr>
        <p:spPr>
          <a:xfrm>
            <a:off x="6231730" y="1520825"/>
            <a:ext cx="377314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basic arithmetic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</p:txBody>
      </p:sp>
      <p:sp>
        <p:nvSpPr>
          <p:cNvPr id="1282" name="Google Shape;1282;p28"/>
          <p:cNvSpPr txBox="1"/>
          <p:nvPr/>
        </p:nvSpPr>
        <p:spPr>
          <a:xfrm>
            <a:off x="6307929" y="5638799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Just adds</a:t>
            </a:r>
            <a:endParaRPr/>
          </a:p>
        </p:txBody>
      </p:sp>
      <p:sp>
        <p:nvSpPr>
          <p:cNvPr id="1283" name="Google Shape;1283;p28"/>
          <p:cNvSpPr/>
          <p:nvPr/>
        </p:nvSpPr>
        <p:spPr>
          <a:xfrm>
            <a:off x="2118519" y="1676400"/>
            <a:ext cx="3886197" cy="4724403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84" name="Google Shape;1284;p28"/>
          <p:cNvCxnSpPr/>
          <p:nvPr/>
        </p:nvCxnSpPr>
        <p:spPr>
          <a:xfrm>
            <a:off x="3107733" y="2840382"/>
            <a:ext cx="63592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5" name="Google Shape;1285;p28"/>
          <p:cNvCxnSpPr/>
          <p:nvPr/>
        </p:nvCxnSpPr>
        <p:spPr>
          <a:xfrm>
            <a:off x="3107733" y="3798957"/>
            <a:ext cx="63592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6" name="Google Shape;1286;p28"/>
          <p:cNvCxnSpPr/>
          <p:nvPr/>
        </p:nvCxnSpPr>
        <p:spPr>
          <a:xfrm rot="10800000">
            <a:off x="3955629" y="3867427"/>
            <a:ext cx="0" cy="47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28"/>
          <p:cNvSpPr txBox="1"/>
          <p:nvPr/>
        </p:nvSpPr>
        <p:spPr>
          <a:xfrm>
            <a:off x="2261306" y="1787663"/>
            <a:ext cx="3326820" cy="523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Logic Unit</a:t>
            </a:r>
            <a:endParaRPr/>
          </a:p>
        </p:txBody>
      </p:sp>
      <p:sp>
        <p:nvSpPr>
          <p:cNvPr id="1288" name="Google Shape;1288;p28"/>
          <p:cNvSpPr txBox="1"/>
          <p:nvPr/>
        </p:nvSpPr>
        <p:spPr>
          <a:xfrm>
            <a:off x="2401152" y="2563652"/>
            <a:ext cx="688917" cy="523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</a:t>
            </a:r>
            <a:endParaRPr/>
          </a:p>
        </p:txBody>
      </p:sp>
      <p:sp>
        <p:nvSpPr>
          <p:cNvPr id="1289" name="Google Shape;1289;p28"/>
          <p:cNvSpPr txBox="1"/>
          <p:nvPr/>
        </p:nvSpPr>
        <p:spPr>
          <a:xfrm>
            <a:off x="2401152" y="3522227"/>
            <a:ext cx="688917" cy="523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IN2</a:t>
            </a:r>
            <a:endParaRPr/>
          </a:p>
        </p:txBody>
      </p:sp>
      <p:sp>
        <p:nvSpPr>
          <p:cNvPr id="1290" name="Google Shape;1290;p28"/>
          <p:cNvSpPr txBox="1"/>
          <p:nvPr/>
        </p:nvSpPr>
        <p:spPr>
          <a:xfrm>
            <a:off x="3390364" y="4275392"/>
            <a:ext cx="1404330" cy="523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cxnSp>
        <p:nvCxnSpPr>
          <p:cNvPr id="1291" name="Google Shape;1291;p28"/>
          <p:cNvCxnSpPr/>
          <p:nvPr/>
        </p:nvCxnSpPr>
        <p:spPr>
          <a:xfrm>
            <a:off x="4238263" y="3319670"/>
            <a:ext cx="63592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2" name="Google Shape;1292;p28"/>
          <p:cNvSpPr txBox="1"/>
          <p:nvPr/>
        </p:nvSpPr>
        <p:spPr>
          <a:xfrm>
            <a:off x="4874186" y="3111409"/>
            <a:ext cx="827289" cy="523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/>
          </a:p>
        </p:txBody>
      </p:sp>
      <p:sp>
        <p:nvSpPr>
          <p:cNvPr id="1293" name="Google Shape;1293;p28"/>
          <p:cNvSpPr/>
          <p:nvPr/>
        </p:nvSpPr>
        <p:spPr>
          <a:xfrm rot="-5400000">
            <a:off x="3251042" y="3059141"/>
            <a:ext cx="1506331" cy="519632"/>
          </a:xfrm>
          <a:custGeom>
            <a:rect b="b" l="l" r="r" t="t"/>
            <a:pathLst>
              <a:path extrusionOk="0" h="288" w="672">
                <a:moveTo>
                  <a:pt x="480" y="288"/>
                </a:moveTo>
                <a:lnTo>
                  <a:pt x="672" y="0"/>
                </a:lnTo>
                <a:lnTo>
                  <a:pt x="432" y="0"/>
                </a:lnTo>
                <a:lnTo>
                  <a:pt x="384" y="96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lnTo>
                  <a:pt x="192" y="288"/>
                </a:lnTo>
                <a:lnTo>
                  <a:pt x="480" y="288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4" name="Google Shape;1294;p28"/>
          <p:cNvSpPr/>
          <p:nvPr/>
        </p:nvSpPr>
        <p:spPr>
          <a:xfrm rot="-5400000">
            <a:off x="3494385" y="5691498"/>
            <a:ext cx="890105" cy="391564"/>
          </a:xfrm>
          <a:custGeom>
            <a:rect b="b" l="l" r="r" t="t"/>
            <a:pathLst>
              <a:path extrusionOk="0" h="288" w="672">
                <a:moveTo>
                  <a:pt x="480" y="288"/>
                </a:moveTo>
                <a:lnTo>
                  <a:pt x="672" y="0"/>
                </a:lnTo>
                <a:lnTo>
                  <a:pt x="432" y="0"/>
                </a:lnTo>
                <a:lnTo>
                  <a:pt x="384" y="96"/>
                </a:lnTo>
                <a:lnTo>
                  <a:pt x="288" y="96"/>
                </a:lnTo>
                <a:lnTo>
                  <a:pt x="240" y="0"/>
                </a:lnTo>
                <a:lnTo>
                  <a:pt x="0" y="0"/>
                </a:lnTo>
                <a:lnTo>
                  <a:pt x="192" y="288"/>
                </a:lnTo>
                <a:lnTo>
                  <a:pt x="480" y="288"/>
                </a:ln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5" name="Google Shape;1295;p28"/>
          <p:cNvSpPr txBox="1"/>
          <p:nvPr/>
        </p:nvSpPr>
        <p:spPr>
          <a:xfrm>
            <a:off x="3821673" y="5711827"/>
            <a:ext cx="338570" cy="462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296" name="Google Shape;1296;p28"/>
          <p:cNvSpPr txBox="1"/>
          <p:nvPr/>
        </p:nvSpPr>
        <p:spPr>
          <a:xfrm>
            <a:off x="2471810" y="5346655"/>
            <a:ext cx="615315" cy="462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IN1</a:t>
            </a:r>
            <a:endParaRPr/>
          </a:p>
        </p:txBody>
      </p:sp>
      <p:cxnSp>
        <p:nvCxnSpPr>
          <p:cNvPr id="1297" name="Google Shape;1297;p28"/>
          <p:cNvCxnSpPr/>
          <p:nvPr/>
        </p:nvCxnSpPr>
        <p:spPr>
          <a:xfrm>
            <a:off x="3107733" y="5579167"/>
            <a:ext cx="63592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8" name="Google Shape;1298;p28"/>
          <p:cNvCxnSpPr/>
          <p:nvPr/>
        </p:nvCxnSpPr>
        <p:spPr>
          <a:xfrm>
            <a:off x="3107733" y="6126924"/>
            <a:ext cx="63592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9" name="Google Shape;1299;p28"/>
          <p:cNvSpPr txBox="1"/>
          <p:nvPr/>
        </p:nvSpPr>
        <p:spPr>
          <a:xfrm>
            <a:off x="2471810" y="5848766"/>
            <a:ext cx="615315" cy="462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IN2</a:t>
            </a:r>
            <a:endParaRPr/>
          </a:p>
        </p:txBody>
      </p:sp>
      <p:cxnSp>
        <p:nvCxnSpPr>
          <p:cNvPr id="1300" name="Google Shape;1300;p28"/>
          <p:cNvCxnSpPr/>
          <p:nvPr/>
        </p:nvCxnSpPr>
        <p:spPr>
          <a:xfrm>
            <a:off x="4167605" y="5921515"/>
            <a:ext cx="63592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1" name="Google Shape;1301;p28"/>
          <p:cNvCxnSpPr/>
          <p:nvPr/>
        </p:nvCxnSpPr>
        <p:spPr>
          <a:xfrm flipH="1" rot="-8767288">
            <a:off x="4096946" y="2361096"/>
            <a:ext cx="1472" cy="47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2" name="Google Shape;1302;p28"/>
          <p:cNvSpPr txBox="1"/>
          <p:nvPr/>
        </p:nvSpPr>
        <p:spPr>
          <a:xfrm>
            <a:off x="4874185" y="5711827"/>
            <a:ext cx="736022" cy="462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/>
          </a:p>
        </p:txBody>
      </p:sp>
      <p:sp>
        <p:nvSpPr>
          <p:cNvPr id="1303" name="Google Shape;1303;p28"/>
          <p:cNvSpPr txBox="1"/>
          <p:nvPr/>
        </p:nvSpPr>
        <p:spPr>
          <a:xfrm>
            <a:off x="3390365" y="4868796"/>
            <a:ext cx="1096673" cy="523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Adder</a:t>
            </a:r>
            <a:endParaRPr/>
          </a:p>
        </p:txBody>
      </p:sp>
      <p:sp>
        <p:nvSpPr>
          <p:cNvPr id="1304" name="Google Shape;1304;p28"/>
          <p:cNvSpPr txBox="1"/>
          <p:nvPr/>
        </p:nvSpPr>
        <p:spPr>
          <a:xfrm>
            <a:off x="4308920" y="2289773"/>
            <a:ext cx="606482" cy="519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EQ</a:t>
            </a:r>
            <a:endParaRPr/>
          </a:p>
        </p:txBody>
      </p:sp>
      <p:sp>
        <p:nvSpPr>
          <p:cNvPr id="1305" name="Google Shape;1305;p28"/>
          <p:cNvSpPr txBox="1"/>
          <p:nvPr/>
        </p:nvSpPr>
        <p:spPr>
          <a:xfrm>
            <a:off x="3955629" y="2904574"/>
            <a:ext cx="335626" cy="922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2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Compute Building Blocks (2)</a:t>
            </a:r>
            <a:endParaRPr/>
          </a:p>
        </p:txBody>
      </p:sp>
      <p:sp>
        <p:nvSpPr>
          <p:cNvPr id="1311" name="Google Shape;1311;p2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2" name="Google Shape;1312;p29"/>
          <p:cNvSpPr/>
          <p:nvPr/>
        </p:nvSpPr>
        <p:spPr>
          <a:xfrm>
            <a:off x="2170907" y="2057400"/>
            <a:ext cx="3452812" cy="2438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3" name="Google Shape;1313;p29"/>
          <p:cNvSpPr txBox="1"/>
          <p:nvPr/>
        </p:nvSpPr>
        <p:spPr>
          <a:xfrm>
            <a:off x="2323308" y="2481263"/>
            <a:ext cx="30576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Extension Unit</a:t>
            </a:r>
            <a:endParaRPr/>
          </a:p>
        </p:txBody>
      </p:sp>
      <p:sp>
        <p:nvSpPr>
          <p:cNvPr id="1314" name="Google Shape;1314;p29"/>
          <p:cNvSpPr txBox="1"/>
          <p:nvPr/>
        </p:nvSpPr>
        <p:spPr>
          <a:xfrm>
            <a:off x="2347119" y="3505201"/>
            <a:ext cx="4603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</p:txBody>
      </p:sp>
      <p:cxnSp>
        <p:nvCxnSpPr>
          <p:cNvPr id="1315" name="Google Shape;1315;p29"/>
          <p:cNvCxnSpPr/>
          <p:nvPr/>
        </p:nvCxnSpPr>
        <p:spPr>
          <a:xfrm>
            <a:off x="4382294" y="37338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6" name="Google Shape;1316;p29"/>
          <p:cNvSpPr txBox="1"/>
          <p:nvPr/>
        </p:nvSpPr>
        <p:spPr>
          <a:xfrm>
            <a:off x="4763295" y="3505201"/>
            <a:ext cx="7360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endParaRPr/>
          </a:p>
        </p:txBody>
      </p:sp>
      <p:sp>
        <p:nvSpPr>
          <p:cNvPr id="1317" name="Google Shape;1317;p29"/>
          <p:cNvSpPr txBox="1"/>
          <p:nvPr/>
        </p:nvSpPr>
        <p:spPr>
          <a:xfrm>
            <a:off x="6514308" y="3273425"/>
            <a:ext cx="377539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OUT(31:0) = SE(IN(15:0))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OUT(31:16) = IN(15)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OUT(15:0) = IN(15:0)</a:t>
            </a:r>
            <a:endParaRPr/>
          </a:p>
        </p:txBody>
      </p:sp>
      <p:sp>
        <p:nvSpPr>
          <p:cNvPr id="1318" name="Google Shape;1318;p29"/>
          <p:cNvSpPr txBox="1"/>
          <p:nvPr/>
        </p:nvSpPr>
        <p:spPr>
          <a:xfrm>
            <a:off x="6590507" y="1597026"/>
            <a:ext cx="379424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extend (SE) input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replicating the MSB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 of output</a:t>
            </a:r>
            <a:endParaRPr/>
          </a:p>
        </p:txBody>
      </p:sp>
      <p:cxnSp>
        <p:nvCxnSpPr>
          <p:cNvPr id="1319" name="Google Shape;1319;p29"/>
          <p:cNvCxnSpPr/>
          <p:nvPr/>
        </p:nvCxnSpPr>
        <p:spPr>
          <a:xfrm>
            <a:off x="2782094" y="37338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0" name="Google Shape;1320;p29"/>
          <p:cNvSpPr txBox="1"/>
          <p:nvPr/>
        </p:nvSpPr>
        <p:spPr>
          <a:xfrm>
            <a:off x="2856708" y="5330825"/>
            <a:ext cx="67425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Useful when compute unit is wider than data</a:t>
            </a:r>
            <a:endParaRPr/>
          </a:p>
        </p:txBody>
      </p:sp>
      <p:sp>
        <p:nvSpPr>
          <p:cNvPr id="1321" name="Google Shape;1321;p29"/>
          <p:cNvSpPr/>
          <p:nvPr/>
        </p:nvSpPr>
        <p:spPr>
          <a:xfrm>
            <a:off x="3163094" y="3581400"/>
            <a:ext cx="1219200" cy="304800"/>
          </a:xfrm>
          <a:prstGeom prst="rect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Reminder</a:t>
            </a:r>
            <a:endParaRPr/>
          </a:p>
        </p:txBody>
      </p:sp>
      <p:sp>
        <p:nvSpPr>
          <p:cNvPr id="312" name="Google Shape;312;p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D-flip-flops will be the basis of storing bits in this class</a:t>
            </a:r>
            <a:endParaRPr/>
          </a:p>
        </p:txBody>
      </p:sp>
      <p:sp>
        <p:nvSpPr>
          <p:cNvPr id="313" name="Google Shape;313;p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3"/>
          <p:cNvSpPr/>
          <p:nvPr/>
        </p:nvSpPr>
        <p:spPr>
          <a:xfrm>
            <a:off x="8260642" y="3834694"/>
            <a:ext cx="1642484" cy="12986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"/>
          <p:cNvSpPr txBox="1"/>
          <p:nvPr/>
        </p:nvSpPr>
        <p:spPr>
          <a:xfrm>
            <a:off x="8260641" y="3921388"/>
            <a:ext cx="371815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"/>
          <p:cNvSpPr txBox="1"/>
          <p:nvPr/>
        </p:nvSpPr>
        <p:spPr>
          <a:xfrm>
            <a:off x="9547555" y="3876234"/>
            <a:ext cx="386254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3"/>
          <p:cNvCxnSpPr/>
          <p:nvPr/>
        </p:nvCxnSpPr>
        <p:spPr>
          <a:xfrm>
            <a:off x="8260641" y="4791946"/>
            <a:ext cx="169663" cy="8308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3"/>
          <p:cNvCxnSpPr/>
          <p:nvPr/>
        </p:nvCxnSpPr>
        <p:spPr>
          <a:xfrm flipH="1">
            <a:off x="8260641" y="4878641"/>
            <a:ext cx="169663" cy="8308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3"/>
          <p:cNvCxnSpPr/>
          <p:nvPr/>
        </p:nvCxnSpPr>
        <p:spPr>
          <a:xfrm>
            <a:off x="7915901" y="4098389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20" name="Google Shape;320;p3"/>
          <p:cNvCxnSpPr/>
          <p:nvPr/>
        </p:nvCxnSpPr>
        <p:spPr>
          <a:xfrm>
            <a:off x="9908539" y="4098389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321" name="Google Shape;321;p3"/>
          <p:cNvGrpSpPr/>
          <p:nvPr/>
        </p:nvGrpSpPr>
        <p:grpSpPr>
          <a:xfrm flipH="1" rot="10800000">
            <a:off x="3576244" y="4179543"/>
            <a:ext cx="3722690" cy="349193"/>
            <a:chOff x="864" y="3070"/>
            <a:chExt cx="2832" cy="241"/>
          </a:xfrm>
        </p:grpSpPr>
        <p:cxnSp>
          <p:nvCxnSpPr>
            <p:cNvPr id="322" name="Google Shape;322;p3"/>
            <p:cNvCxnSpPr/>
            <p:nvPr/>
          </p:nvCxnSpPr>
          <p:spPr>
            <a:xfrm>
              <a:off x="864" y="3311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3"/>
            <p:cNvCxnSpPr/>
            <p:nvPr/>
          </p:nvCxnSpPr>
          <p:spPr>
            <a:xfrm flipH="1" rot="10800000">
              <a:off x="1392" y="3070"/>
              <a:ext cx="46" cy="2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3"/>
            <p:cNvCxnSpPr/>
            <p:nvPr/>
          </p:nvCxnSpPr>
          <p:spPr>
            <a:xfrm>
              <a:off x="1439" y="3070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3"/>
            <p:cNvCxnSpPr/>
            <p:nvPr/>
          </p:nvCxnSpPr>
          <p:spPr>
            <a:xfrm rot="10800000">
              <a:off x="1966" y="3070"/>
              <a:ext cx="46" cy="2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3"/>
            <p:cNvCxnSpPr/>
            <p:nvPr/>
          </p:nvCxnSpPr>
          <p:spPr>
            <a:xfrm>
              <a:off x="2014" y="3311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3"/>
            <p:cNvCxnSpPr/>
            <p:nvPr/>
          </p:nvCxnSpPr>
          <p:spPr>
            <a:xfrm flipH="1" rot="10800000">
              <a:off x="2544" y="3070"/>
              <a:ext cx="46" cy="2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3"/>
            <p:cNvCxnSpPr/>
            <p:nvPr/>
          </p:nvCxnSpPr>
          <p:spPr>
            <a:xfrm>
              <a:off x="2592" y="3070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3"/>
            <p:cNvCxnSpPr/>
            <p:nvPr/>
          </p:nvCxnSpPr>
          <p:spPr>
            <a:xfrm rot="10800000">
              <a:off x="3120" y="3070"/>
              <a:ext cx="46" cy="2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3"/>
            <p:cNvCxnSpPr/>
            <p:nvPr/>
          </p:nvCxnSpPr>
          <p:spPr>
            <a:xfrm>
              <a:off x="3168" y="3311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31" name="Google Shape;331;p3"/>
          <p:cNvCxnSpPr/>
          <p:nvPr/>
        </p:nvCxnSpPr>
        <p:spPr>
          <a:xfrm>
            <a:off x="4290482" y="3574973"/>
            <a:ext cx="69439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3"/>
          <p:cNvCxnSpPr/>
          <p:nvPr/>
        </p:nvCxnSpPr>
        <p:spPr>
          <a:xfrm>
            <a:off x="3587067" y="3574973"/>
            <a:ext cx="201645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3"/>
          <p:cNvCxnSpPr/>
          <p:nvPr/>
        </p:nvCxnSpPr>
        <p:spPr>
          <a:xfrm rot="10800000">
            <a:off x="5614344" y="3574972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3"/>
          <p:cNvCxnSpPr/>
          <p:nvPr/>
        </p:nvCxnSpPr>
        <p:spPr>
          <a:xfrm>
            <a:off x="5675667" y="3921269"/>
            <a:ext cx="1428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3"/>
          <p:cNvCxnSpPr/>
          <p:nvPr/>
        </p:nvCxnSpPr>
        <p:spPr>
          <a:xfrm>
            <a:off x="3576244" y="5739327"/>
            <a:ext cx="14717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3"/>
          <p:cNvCxnSpPr/>
          <p:nvPr/>
        </p:nvCxnSpPr>
        <p:spPr>
          <a:xfrm flipH="1" rot="10800000">
            <a:off x="5048007" y="5393030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3"/>
          <p:cNvCxnSpPr/>
          <p:nvPr/>
        </p:nvCxnSpPr>
        <p:spPr>
          <a:xfrm>
            <a:off x="5134579" y="5393030"/>
            <a:ext cx="140683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3"/>
          <p:cNvCxnSpPr/>
          <p:nvPr/>
        </p:nvCxnSpPr>
        <p:spPr>
          <a:xfrm rot="10800000">
            <a:off x="6541409" y="5393030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3"/>
          <p:cNvCxnSpPr/>
          <p:nvPr/>
        </p:nvCxnSpPr>
        <p:spPr>
          <a:xfrm>
            <a:off x="6604537" y="5739327"/>
            <a:ext cx="69439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3"/>
          <p:cNvSpPr txBox="1"/>
          <p:nvPr/>
        </p:nvSpPr>
        <p:spPr>
          <a:xfrm>
            <a:off x="2970224" y="3571366"/>
            <a:ext cx="705039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"/>
          <p:cNvSpPr txBox="1"/>
          <p:nvPr/>
        </p:nvSpPr>
        <p:spPr>
          <a:xfrm>
            <a:off x="2807899" y="4177385"/>
            <a:ext cx="778035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"/>
          <p:cNvSpPr txBox="1"/>
          <p:nvPr/>
        </p:nvSpPr>
        <p:spPr>
          <a:xfrm>
            <a:off x="3143375" y="5389423"/>
            <a:ext cx="38646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3"/>
          <p:cNvCxnSpPr/>
          <p:nvPr/>
        </p:nvCxnSpPr>
        <p:spPr>
          <a:xfrm>
            <a:off x="3576245" y="5219882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3"/>
          <p:cNvCxnSpPr/>
          <p:nvPr/>
        </p:nvCxnSpPr>
        <p:spPr>
          <a:xfrm flipH="1" rot="10800000">
            <a:off x="4182265" y="4873584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3"/>
          <p:cNvCxnSpPr/>
          <p:nvPr/>
        </p:nvCxnSpPr>
        <p:spPr>
          <a:xfrm>
            <a:off x="4268837" y="4873585"/>
            <a:ext cx="155833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3"/>
          <p:cNvCxnSpPr/>
          <p:nvPr/>
        </p:nvCxnSpPr>
        <p:spPr>
          <a:xfrm rot="10800000">
            <a:off x="5827172" y="4873584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3"/>
          <p:cNvCxnSpPr/>
          <p:nvPr/>
        </p:nvCxnSpPr>
        <p:spPr>
          <a:xfrm>
            <a:off x="5888497" y="5219882"/>
            <a:ext cx="138518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8" name="Google Shape;348;p3"/>
          <p:cNvSpPr txBox="1"/>
          <p:nvPr/>
        </p:nvSpPr>
        <p:spPr>
          <a:xfrm>
            <a:off x="3143375" y="4869978"/>
            <a:ext cx="348220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3"/>
          <p:cNvCxnSpPr/>
          <p:nvPr/>
        </p:nvCxnSpPr>
        <p:spPr>
          <a:xfrm>
            <a:off x="4268837" y="3401824"/>
            <a:ext cx="0" cy="25972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0" name="Google Shape;350;p3"/>
          <p:cNvCxnSpPr/>
          <p:nvPr/>
        </p:nvCxnSpPr>
        <p:spPr>
          <a:xfrm>
            <a:off x="5048005" y="3401824"/>
            <a:ext cx="0" cy="25972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1" name="Google Shape;351;p3"/>
          <p:cNvCxnSpPr/>
          <p:nvPr/>
        </p:nvCxnSpPr>
        <p:spPr>
          <a:xfrm flipH="1" rot="10800000">
            <a:off x="3587067" y="5999049"/>
            <a:ext cx="595195" cy="8657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52" name="Google Shape;352;p3"/>
          <p:cNvSpPr txBox="1"/>
          <p:nvPr/>
        </p:nvSpPr>
        <p:spPr>
          <a:xfrm>
            <a:off x="1579628" y="5878208"/>
            <a:ext cx="1925054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Latching starts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3"/>
          <p:cNvCxnSpPr/>
          <p:nvPr/>
        </p:nvCxnSpPr>
        <p:spPr>
          <a:xfrm>
            <a:off x="5134581" y="5999052"/>
            <a:ext cx="530267" cy="173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sp>
        <p:nvSpPr>
          <p:cNvPr id="354" name="Google Shape;354;p3"/>
          <p:cNvSpPr txBox="1"/>
          <p:nvPr/>
        </p:nvSpPr>
        <p:spPr>
          <a:xfrm>
            <a:off x="5664847" y="5912477"/>
            <a:ext cx="4586629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remembered by flip-flop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3"/>
          <p:cNvCxnSpPr/>
          <p:nvPr/>
        </p:nvCxnSpPr>
        <p:spPr>
          <a:xfrm flipH="1" rot="10800000">
            <a:off x="4539381" y="5999047"/>
            <a:ext cx="432871" cy="2597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356" name="Google Shape;356;p3"/>
          <p:cNvSpPr txBox="1"/>
          <p:nvPr/>
        </p:nvSpPr>
        <p:spPr>
          <a:xfrm>
            <a:off x="3413919" y="6172200"/>
            <a:ext cx="1842075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Latching edge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State Building Blocks (1)</a:t>
            </a:r>
            <a:endParaRPr/>
          </a:p>
        </p:txBody>
      </p:sp>
      <p:sp>
        <p:nvSpPr>
          <p:cNvPr id="1327" name="Google Shape;1327;p3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8" name="Google Shape;1328;p30"/>
          <p:cNvSpPr txBox="1"/>
          <p:nvPr/>
        </p:nvSpPr>
        <p:spPr>
          <a:xfrm>
            <a:off x="6157119" y="4191000"/>
            <a:ext cx="395428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Ri specifies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number to read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W specifies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number to write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 D specifies data to write</a:t>
            </a:r>
            <a:endParaRPr/>
          </a:p>
        </p:txBody>
      </p:sp>
      <p:sp>
        <p:nvSpPr>
          <p:cNvPr id="1329" name="Google Shape;1329;p30"/>
          <p:cNvSpPr txBox="1"/>
          <p:nvPr/>
        </p:nvSpPr>
        <p:spPr>
          <a:xfrm>
            <a:off x="6157119" y="1752600"/>
            <a:ext cx="416383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Small/fast memory to store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temporary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entries  (LC2 = 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read ports  (LC2 = 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write ports (LC2 = 1)</a:t>
            </a:r>
            <a:endParaRPr/>
          </a:p>
        </p:txBody>
      </p:sp>
      <p:grpSp>
        <p:nvGrpSpPr>
          <p:cNvPr id="1330" name="Google Shape;1330;p30"/>
          <p:cNvGrpSpPr/>
          <p:nvPr/>
        </p:nvGrpSpPr>
        <p:grpSpPr>
          <a:xfrm>
            <a:off x="2042319" y="1831974"/>
            <a:ext cx="4038600" cy="4419600"/>
            <a:chOff x="96" y="816"/>
            <a:chExt cx="2640" cy="2880"/>
          </a:xfrm>
        </p:grpSpPr>
        <p:sp>
          <p:nvSpPr>
            <p:cNvPr id="1331" name="Google Shape;1331;p30"/>
            <p:cNvSpPr/>
            <p:nvPr/>
          </p:nvSpPr>
          <p:spPr>
            <a:xfrm>
              <a:off x="96" y="816"/>
              <a:ext cx="2640" cy="2880"/>
            </a:xfrm>
            <a:prstGeom prst="rect">
              <a:avLst/>
            </a:prstGeom>
            <a:solidFill>
              <a:srgbClr val="FFFF66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32" name="Google Shape;1332;p30"/>
            <p:cNvCxnSpPr/>
            <p:nvPr/>
          </p:nvCxnSpPr>
          <p:spPr>
            <a:xfrm>
              <a:off x="672" y="1536"/>
              <a:ext cx="432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72" y="1776"/>
              <a:ext cx="432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 rot="10800000">
              <a:off x="1392" y="2976"/>
              <a:ext cx="0" cy="19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35" name="Google Shape;1335;p30"/>
            <p:cNvSpPr txBox="1"/>
            <p:nvPr/>
          </p:nvSpPr>
          <p:spPr>
            <a:xfrm>
              <a:off x="96" y="892"/>
              <a:ext cx="2407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1" i="0" lang="en-US" sz="2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Register File or Register</a:t>
              </a:r>
              <a:endParaRPr/>
            </a:p>
          </p:txBody>
        </p:sp>
        <p:sp>
          <p:nvSpPr>
            <p:cNvPr id="1336" name="Google Shape;1336;p30"/>
            <p:cNvSpPr txBox="1"/>
            <p:nvPr/>
          </p:nvSpPr>
          <p:spPr>
            <a:xfrm>
              <a:off x="193" y="1342"/>
              <a:ext cx="368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  <a:endParaRPr/>
            </a:p>
          </p:txBody>
        </p:sp>
        <p:sp>
          <p:nvSpPr>
            <p:cNvPr id="1337" name="Google Shape;1337;p30"/>
            <p:cNvSpPr txBox="1"/>
            <p:nvPr/>
          </p:nvSpPr>
          <p:spPr>
            <a:xfrm>
              <a:off x="193" y="1630"/>
              <a:ext cx="368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  <a:endParaRPr/>
            </a:p>
          </p:txBody>
        </p:sp>
        <p:sp>
          <p:nvSpPr>
            <p:cNvPr id="1338" name="Google Shape;1338;p30"/>
            <p:cNvSpPr txBox="1"/>
            <p:nvPr/>
          </p:nvSpPr>
          <p:spPr>
            <a:xfrm>
              <a:off x="576" y="3118"/>
              <a:ext cx="1315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write enable</a:t>
              </a:r>
              <a:endParaRPr/>
            </a:p>
          </p:txBody>
        </p:sp>
        <p:cxnSp>
          <p:nvCxnSpPr>
            <p:cNvPr id="1339" name="Google Shape;1339;p30"/>
            <p:cNvCxnSpPr/>
            <p:nvPr/>
          </p:nvCxnSpPr>
          <p:spPr>
            <a:xfrm>
              <a:off x="1632" y="1776"/>
              <a:ext cx="288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0" name="Google Shape;1340;p30"/>
            <p:cNvSpPr txBox="1"/>
            <p:nvPr/>
          </p:nvSpPr>
          <p:spPr>
            <a:xfrm>
              <a:off x="1920" y="1630"/>
              <a:ext cx="660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OUT1</a:t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1104" y="1344"/>
              <a:ext cx="528" cy="1632"/>
            </a:xfrm>
            <a:prstGeom prst="rect">
              <a:avLst/>
            </a:prstGeom>
            <a:solidFill>
              <a:srgbClr val="DDDDDD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Register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endParaRPr/>
            </a:p>
          </p:txBody>
        </p:sp>
        <p:cxnSp>
          <p:nvCxnSpPr>
            <p:cNvPr id="1342" name="Google Shape;1342;p30"/>
            <p:cNvCxnSpPr/>
            <p:nvPr/>
          </p:nvCxnSpPr>
          <p:spPr>
            <a:xfrm>
              <a:off x="672" y="2496"/>
              <a:ext cx="432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672" y="2736"/>
              <a:ext cx="432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4" name="Google Shape;1344;p30"/>
            <p:cNvSpPr txBox="1"/>
            <p:nvPr/>
          </p:nvSpPr>
          <p:spPr>
            <a:xfrm>
              <a:off x="193" y="2302"/>
              <a:ext cx="329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</a:t>
              </a:r>
              <a:endParaRPr/>
            </a:p>
          </p:txBody>
        </p:sp>
        <p:sp>
          <p:nvSpPr>
            <p:cNvPr id="1345" name="Google Shape;1345;p30"/>
            <p:cNvSpPr txBox="1"/>
            <p:nvPr/>
          </p:nvSpPr>
          <p:spPr>
            <a:xfrm>
              <a:off x="193" y="2590"/>
              <a:ext cx="265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346" name="Google Shape;1346;p30"/>
            <p:cNvSpPr txBox="1"/>
            <p:nvPr/>
          </p:nvSpPr>
          <p:spPr>
            <a:xfrm>
              <a:off x="1920" y="2302"/>
              <a:ext cx="660" cy="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OUT2</a:t>
              </a:r>
              <a:endParaRPr/>
            </a:p>
          </p:txBody>
        </p:sp>
        <p:cxnSp>
          <p:nvCxnSpPr>
            <p:cNvPr id="1347" name="Google Shape;1347;p30"/>
            <p:cNvCxnSpPr/>
            <p:nvPr/>
          </p:nvCxnSpPr>
          <p:spPr>
            <a:xfrm>
              <a:off x="1632" y="2448"/>
              <a:ext cx="288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8" name="Google Shape;1348;p30"/>
            <p:cNvSpPr/>
            <p:nvPr/>
          </p:nvSpPr>
          <p:spPr>
            <a:xfrm>
              <a:off x="2112" y="2928"/>
              <a:ext cx="240" cy="432"/>
            </a:xfrm>
            <a:prstGeom prst="rect">
              <a:avLst/>
            </a:prstGeom>
            <a:solidFill>
              <a:srgbClr val="DDDDDD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49" name="Google Shape;1349;p30"/>
            <p:cNvCxnSpPr/>
            <p:nvPr/>
          </p:nvCxnSpPr>
          <p:spPr>
            <a:xfrm>
              <a:off x="1824" y="3168"/>
              <a:ext cx="288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0" name="Google Shape;1350;p30"/>
            <p:cNvCxnSpPr/>
            <p:nvPr/>
          </p:nvCxnSpPr>
          <p:spPr>
            <a:xfrm>
              <a:off x="2352" y="3168"/>
              <a:ext cx="288" cy="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1" name="Google Shape;1351;p30"/>
            <p:cNvCxnSpPr/>
            <p:nvPr/>
          </p:nvCxnSpPr>
          <p:spPr>
            <a:xfrm rot="10800000">
              <a:off x="2208" y="3360"/>
              <a:ext cx="0" cy="19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352" name="Google Shape;1352;p30"/>
          <p:cNvCxnSpPr/>
          <p:nvPr/>
        </p:nvCxnSpPr>
        <p:spPr>
          <a:xfrm flipH="1" rot="10800000">
            <a:off x="3141123" y="2875984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3" name="Google Shape;1353;p30"/>
          <p:cNvCxnSpPr/>
          <p:nvPr/>
        </p:nvCxnSpPr>
        <p:spPr>
          <a:xfrm flipH="1" rot="10800000">
            <a:off x="3109120" y="3248786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4" name="Google Shape;1354;p30"/>
          <p:cNvCxnSpPr/>
          <p:nvPr/>
        </p:nvCxnSpPr>
        <p:spPr>
          <a:xfrm flipH="1" rot="10800000">
            <a:off x="4499561" y="3248785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5" name="Google Shape;1355;p30"/>
          <p:cNvCxnSpPr/>
          <p:nvPr/>
        </p:nvCxnSpPr>
        <p:spPr>
          <a:xfrm flipH="1" rot="10800000">
            <a:off x="4527848" y="4280026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6" name="Google Shape;1356;p30"/>
          <p:cNvCxnSpPr/>
          <p:nvPr/>
        </p:nvCxnSpPr>
        <p:spPr>
          <a:xfrm flipH="1" rot="10800000">
            <a:off x="3141123" y="4721986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7" name="Google Shape;1357;p30"/>
          <p:cNvCxnSpPr/>
          <p:nvPr/>
        </p:nvCxnSpPr>
        <p:spPr>
          <a:xfrm flipH="1" rot="10800000">
            <a:off x="4801309" y="5384926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8" name="Google Shape;1358;p30"/>
          <p:cNvCxnSpPr/>
          <p:nvPr/>
        </p:nvCxnSpPr>
        <p:spPr>
          <a:xfrm flipH="1" rot="10800000">
            <a:off x="5600997" y="5384925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9" name="Google Shape;1359;p30"/>
          <p:cNvCxnSpPr/>
          <p:nvPr/>
        </p:nvCxnSpPr>
        <p:spPr>
          <a:xfrm flipH="1" rot="10800000">
            <a:off x="3147219" y="4341493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0" name="Google Shape;1360;p30"/>
          <p:cNvSpPr/>
          <p:nvPr/>
        </p:nvSpPr>
        <p:spPr>
          <a:xfrm>
            <a:off x="3700075" y="6322186"/>
            <a:ext cx="4522065" cy="378969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How many bits are Ri and W in LC2K?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State Building Blocks (2)</a:t>
            </a:r>
            <a:endParaRPr/>
          </a:p>
        </p:txBody>
      </p:sp>
      <p:sp>
        <p:nvSpPr>
          <p:cNvPr id="1366" name="Google Shape;1366;p3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7" name="Google Shape;1367;p31"/>
          <p:cNvSpPr/>
          <p:nvPr/>
        </p:nvSpPr>
        <p:spPr>
          <a:xfrm>
            <a:off x="2118519" y="1901460"/>
            <a:ext cx="4419600" cy="45720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8" name="Google Shape;1368;p31"/>
          <p:cNvCxnSpPr/>
          <p:nvPr/>
        </p:nvCxnSpPr>
        <p:spPr>
          <a:xfrm>
            <a:off x="3185319" y="350166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31"/>
          <p:cNvCxnSpPr/>
          <p:nvPr/>
        </p:nvCxnSpPr>
        <p:spPr>
          <a:xfrm rot="10800000">
            <a:off x="4099719" y="5406660"/>
            <a:ext cx="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0" name="Google Shape;1370;p31"/>
          <p:cNvSpPr txBox="1"/>
          <p:nvPr/>
        </p:nvSpPr>
        <p:spPr>
          <a:xfrm>
            <a:off x="3628232" y="2096723"/>
            <a:ext cx="146386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371" name="Google Shape;1371;p31"/>
          <p:cNvSpPr txBox="1"/>
          <p:nvPr/>
        </p:nvSpPr>
        <p:spPr>
          <a:xfrm>
            <a:off x="3777457" y="5708285"/>
            <a:ext cx="5485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cxnSp>
        <p:nvCxnSpPr>
          <p:cNvPr id="1372" name="Google Shape;1372;p31"/>
          <p:cNvCxnSpPr/>
          <p:nvPr/>
        </p:nvCxnSpPr>
        <p:spPr>
          <a:xfrm>
            <a:off x="4709319" y="4187460"/>
            <a:ext cx="457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3" name="Google Shape;1373;p31"/>
          <p:cNvSpPr txBox="1"/>
          <p:nvPr/>
        </p:nvSpPr>
        <p:spPr>
          <a:xfrm>
            <a:off x="5242719" y="3955685"/>
            <a:ext cx="14080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DataOut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31"/>
          <p:cNvSpPr txBox="1"/>
          <p:nvPr/>
        </p:nvSpPr>
        <p:spPr>
          <a:xfrm>
            <a:off x="6766720" y="2431685"/>
            <a:ext cx="383290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Slower storage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hold large amounts of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stuff.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2 memories for LC2K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* Instructions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*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* 65,536 total words</a:t>
            </a:r>
            <a:endParaRPr/>
          </a:p>
        </p:txBody>
      </p:sp>
      <p:sp>
        <p:nvSpPr>
          <p:cNvPr id="1375" name="Google Shape;1375;p31"/>
          <p:cNvSpPr/>
          <p:nvPr/>
        </p:nvSpPr>
        <p:spPr>
          <a:xfrm>
            <a:off x="3871119" y="2815860"/>
            <a:ext cx="838200" cy="2590800"/>
          </a:xfrm>
          <a:prstGeom prst="rect">
            <a:avLst/>
          </a:prstGeom>
          <a:solidFill>
            <a:srgbClr val="DDDDDD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1376" name="Google Shape;1376;p31"/>
          <p:cNvCxnSpPr/>
          <p:nvPr/>
        </p:nvCxnSpPr>
        <p:spPr>
          <a:xfrm>
            <a:off x="3185319" y="456846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7" name="Google Shape;1377;p31"/>
          <p:cNvSpPr txBox="1"/>
          <p:nvPr/>
        </p:nvSpPr>
        <p:spPr>
          <a:xfrm>
            <a:off x="2118520" y="4260485"/>
            <a:ext cx="114037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DataIn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31"/>
          <p:cNvSpPr txBox="1"/>
          <p:nvPr/>
        </p:nvSpPr>
        <p:spPr>
          <a:xfrm>
            <a:off x="2118520" y="3193685"/>
            <a:ext cx="8963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9" name="Google Shape;1379;p31"/>
          <p:cNvCxnSpPr/>
          <p:nvPr/>
        </p:nvCxnSpPr>
        <p:spPr>
          <a:xfrm rot="10800000">
            <a:off x="4480719" y="5406660"/>
            <a:ext cx="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0" name="Google Shape;1380;p31"/>
          <p:cNvSpPr txBox="1"/>
          <p:nvPr/>
        </p:nvSpPr>
        <p:spPr>
          <a:xfrm>
            <a:off x="4252120" y="5708285"/>
            <a:ext cx="83869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cxnSp>
        <p:nvCxnSpPr>
          <p:cNvPr id="1381" name="Google Shape;1381;p31"/>
          <p:cNvCxnSpPr/>
          <p:nvPr/>
        </p:nvCxnSpPr>
        <p:spPr>
          <a:xfrm flipH="1" rot="10800000">
            <a:off x="3410491" y="3455296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2" name="Google Shape;1382;p31"/>
          <p:cNvCxnSpPr/>
          <p:nvPr/>
        </p:nvCxnSpPr>
        <p:spPr>
          <a:xfrm flipH="1" rot="10800000">
            <a:off x="3392583" y="4512072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3" name="Google Shape;1383;p31"/>
          <p:cNvCxnSpPr/>
          <p:nvPr/>
        </p:nvCxnSpPr>
        <p:spPr>
          <a:xfrm flipH="1" rot="10800000">
            <a:off x="4828191" y="4121420"/>
            <a:ext cx="112777" cy="112777"/>
          </a:xfrm>
          <a:prstGeom prst="straightConnector1">
            <a:avLst/>
          </a:prstGeom>
          <a:solidFill>
            <a:srgbClr val="A3B2C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3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Recap: LC2K Instruction Formats</a:t>
            </a:r>
            <a:endParaRPr/>
          </a:p>
        </p:txBody>
      </p:sp>
      <p:sp>
        <p:nvSpPr>
          <p:cNvPr id="1389" name="Google Shape;1389;p3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Tells you which bit positions mean what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R type instructions (add ‘000’, nor ‘001’)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 type instructions (lw ‘010’, sw ‘011’, beq ‘100’)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390" name="Google Shape;1390;p3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1" name="Google Shape;1391;p32"/>
          <p:cNvSpPr/>
          <p:nvPr/>
        </p:nvSpPr>
        <p:spPr>
          <a:xfrm>
            <a:off x="4480719" y="46383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32"/>
          <p:cNvSpPr/>
          <p:nvPr/>
        </p:nvSpPr>
        <p:spPr>
          <a:xfrm>
            <a:off x="5699919" y="46383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32"/>
          <p:cNvSpPr/>
          <p:nvPr/>
        </p:nvSpPr>
        <p:spPr>
          <a:xfrm>
            <a:off x="6919119" y="46383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sp>
        <p:nvSpPr>
          <p:cNvPr id="1394" name="Google Shape;1394;p32"/>
          <p:cNvSpPr/>
          <p:nvPr/>
        </p:nvSpPr>
        <p:spPr>
          <a:xfrm>
            <a:off x="3261519" y="46383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opcode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32"/>
          <p:cNvSpPr/>
          <p:nvPr/>
        </p:nvSpPr>
        <p:spPr>
          <a:xfrm>
            <a:off x="2042319" y="46383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sp>
        <p:nvSpPr>
          <p:cNvPr id="1396" name="Google Shape;1396;p32"/>
          <p:cNvSpPr/>
          <p:nvPr/>
        </p:nvSpPr>
        <p:spPr>
          <a:xfrm>
            <a:off x="8138319" y="46383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32"/>
          <p:cNvSpPr txBox="1"/>
          <p:nvPr/>
        </p:nvSpPr>
        <p:spPr>
          <a:xfrm>
            <a:off x="2299495" y="4177983"/>
            <a:ext cx="782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31-25</a:t>
            </a:r>
            <a:endParaRPr/>
          </a:p>
        </p:txBody>
      </p:sp>
      <p:sp>
        <p:nvSpPr>
          <p:cNvPr id="1398" name="Google Shape;1398;p32"/>
          <p:cNvSpPr txBox="1"/>
          <p:nvPr/>
        </p:nvSpPr>
        <p:spPr>
          <a:xfrm>
            <a:off x="3366295" y="4177983"/>
            <a:ext cx="782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24-22</a:t>
            </a:r>
            <a:endParaRPr/>
          </a:p>
        </p:txBody>
      </p:sp>
      <p:sp>
        <p:nvSpPr>
          <p:cNvPr id="1399" name="Google Shape;1399;p32"/>
          <p:cNvSpPr txBox="1"/>
          <p:nvPr/>
        </p:nvSpPr>
        <p:spPr>
          <a:xfrm>
            <a:off x="4661695" y="4177983"/>
            <a:ext cx="782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21-19</a:t>
            </a:r>
            <a:endParaRPr/>
          </a:p>
        </p:txBody>
      </p:sp>
      <p:sp>
        <p:nvSpPr>
          <p:cNvPr id="1400" name="Google Shape;1400;p32"/>
          <p:cNvSpPr txBox="1"/>
          <p:nvPr/>
        </p:nvSpPr>
        <p:spPr>
          <a:xfrm>
            <a:off x="5957095" y="4177983"/>
            <a:ext cx="782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18-16</a:t>
            </a:r>
            <a:endParaRPr/>
          </a:p>
        </p:txBody>
      </p:sp>
      <p:sp>
        <p:nvSpPr>
          <p:cNvPr id="1401" name="Google Shape;1401;p32"/>
          <p:cNvSpPr txBox="1"/>
          <p:nvPr/>
        </p:nvSpPr>
        <p:spPr>
          <a:xfrm>
            <a:off x="7311233" y="4177983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15-3</a:t>
            </a:r>
            <a:endParaRPr/>
          </a:p>
        </p:txBody>
      </p:sp>
      <p:sp>
        <p:nvSpPr>
          <p:cNvPr id="1402" name="Google Shape;1402;p32"/>
          <p:cNvSpPr txBox="1"/>
          <p:nvPr/>
        </p:nvSpPr>
        <p:spPr>
          <a:xfrm>
            <a:off x="8511382" y="4177983"/>
            <a:ext cx="5229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2-0</a:t>
            </a:r>
            <a:endParaRPr/>
          </a:p>
        </p:txBody>
      </p:sp>
      <p:sp>
        <p:nvSpPr>
          <p:cNvPr id="1403" name="Google Shape;1403;p32"/>
          <p:cNvSpPr/>
          <p:nvPr/>
        </p:nvSpPr>
        <p:spPr>
          <a:xfrm>
            <a:off x="4480719" y="64671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32"/>
          <p:cNvSpPr/>
          <p:nvPr/>
        </p:nvSpPr>
        <p:spPr>
          <a:xfrm>
            <a:off x="5699919" y="64671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regB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32"/>
          <p:cNvSpPr/>
          <p:nvPr/>
        </p:nvSpPr>
        <p:spPr>
          <a:xfrm>
            <a:off x="6919119" y="6467158"/>
            <a:ext cx="25146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offset</a:t>
            </a:r>
            <a:endParaRPr/>
          </a:p>
        </p:txBody>
      </p:sp>
      <p:sp>
        <p:nvSpPr>
          <p:cNvPr id="1406" name="Google Shape;1406;p32"/>
          <p:cNvSpPr/>
          <p:nvPr/>
        </p:nvSpPr>
        <p:spPr>
          <a:xfrm>
            <a:off x="3261519" y="64671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opcode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32"/>
          <p:cNvSpPr/>
          <p:nvPr/>
        </p:nvSpPr>
        <p:spPr>
          <a:xfrm>
            <a:off x="2042319" y="6467158"/>
            <a:ext cx="1219200" cy="533400"/>
          </a:xfrm>
          <a:prstGeom prst="rect">
            <a:avLst/>
          </a:prstGeom>
          <a:solidFill>
            <a:srgbClr val="FFFF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/>
          </a:p>
        </p:txBody>
      </p:sp>
      <p:sp>
        <p:nvSpPr>
          <p:cNvPr id="1408" name="Google Shape;1408;p32"/>
          <p:cNvSpPr txBox="1"/>
          <p:nvPr/>
        </p:nvSpPr>
        <p:spPr>
          <a:xfrm>
            <a:off x="2299495" y="6006783"/>
            <a:ext cx="782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31-25</a:t>
            </a:r>
            <a:endParaRPr/>
          </a:p>
        </p:txBody>
      </p:sp>
      <p:sp>
        <p:nvSpPr>
          <p:cNvPr id="1409" name="Google Shape;1409;p32"/>
          <p:cNvSpPr txBox="1"/>
          <p:nvPr/>
        </p:nvSpPr>
        <p:spPr>
          <a:xfrm>
            <a:off x="3366295" y="6006783"/>
            <a:ext cx="782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24-22</a:t>
            </a:r>
            <a:endParaRPr/>
          </a:p>
        </p:txBody>
      </p:sp>
      <p:sp>
        <p:nvSpPr>
          <p:cNvPr id="1410" name="Google Shape;1410;p32"/>
          <p:cNvSpPr txBox="1"/>
          <p:nvPr/>
        </p:nvSpPr>
        <p:spPr>
          <a:xfrm>
            <a:off x="4661695" y="6006783"/>
            <a:ext cx="782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21-19</a:t>
            </a:r>
            <a:endParaRPr/>
          </a:p>
        </p:txBody>
      </p:sp>
      <p:sp>
        <p:nvSpPr>
          <p:cNvPr id="1411" name="Google Shape;1411;p32"/>
          <p:cNvSpPr txBox="1"/>
          <p:nvPr/>
        </p:nvSpPr>
        <p:spPr>
          <a:xfrm>
            <a:off x="5957095" y="6006783"/>
            <a:ext cx="7825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18-16</a:t>
            </a:r>
            <a:endParaRPr/>
          </a:p>
        </p:txBody>
      </p:sp>
      <p:sp>
        <p:nvSpPr>
          <p:cNvPr id="1412" name="Google Shape;1412;p32"/>
          <p:cNvSpPr txBox="1"/>
          <p:nvPr/>
        </p:nvSpPr>
        <p:spPr>
          <a:xfrm>
            <a:off x="8009733" y="6006783"/>
            <a:ext cx="6527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15-0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3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18" name="Google Shape;1418;p33"/>
          <p:cNvSpPr txBox="1"/>
          <p:nvPr>
            <p:ph type="title"/>
          </p:nvPr>
        </p:nvSpPr>
        <p:spPr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LC2K Datapath Implementation</a:t>
            </a:r>
            <a:endParaRPr/>
          </a:p>
        </p:txBody>
      </p:sp>
      <p:sp>
        <p:nvSpPr>
          <p:cNvPr id="1419" name="Google Shape;1419;p33"/>
          <p:cNvSpPr txBox="1"/>
          <p:nvPr/>
        </p:nvSpPr>
        <p:spPr>
          <a:xfrm>
            <a:off x="8062119" y="67024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/39</a:t>
            </a:r>
            <a:endParaRPr/>
          </a:p>
        </p:txBody>
      </p:sp>
      <p:sp>
        <p:nvSpPr>
          <p:cNvPr id="1420" name="Google Shape;1420;p33"/>
          <p:cNvSpPr/>
          <p:nvPr/>
        </p:nvSpPr>
        <p:spPr>
          <a:xfrm>
            <a:off x="3032919" y="3581400"/>
            <a:ext cx="381000" cy="685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421" name="Google Shape;1421;p33"/>
          <p:cNvSpPr/>
          <p:nvPr/>
        </p:nvSpPr>
        <p:spPr>
          <a:xfrm>
            <a:off x="3718719" y="3124200"/>
            <a:ext cx="838200" cy="2514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422" name="Google Shape;1422;p33"/>
          <p:cNvSpPr/>
          <p:nvPr/>
        </p:nvSpPr>
        <p:spPr>
          <a:xfrm>
            <a:off x="6309519" y="3124200"/>
            <a:ext cx="838200" cy="2590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423" name="Google Shape;1423;p33"/>
          <p:cNvSpPr/>
          <p:nvPr/>
        </p:nvSpPr>
        <p:spPr>
          <a:xfrm>
            <a:off x="9281319" y="3276600"/>
            <a:ext cx="838200" cy="2514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1424" name="Google Shape;1424;p33"/>
          <p:cNvCxnSpPr/>
          <p:nvPr/>
        </p:nvCxnSpPr>
        <p:spPr>
          <a:xfrm rot="10800000">
            <a:off x="7147719" y="2819400"/>
            <a:ext cx="15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5" name="Google Shape;1425;p33"/>
          <p:cNvCxnSpPr/>
          <p:nvPr/>
        </p:nvCxnSpPr>
        <p:spPr>
          <a:xfrm rot="10800000">
            <a:off x="4328319" y="2209800"/>
            <a:ext cx="434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26" name="Google Shape;1426;p33"/>
          <p:cNvCxnSpPr/>
          <p:nvPr/>
        </p:nvCxnSpPr>
        <p:spPr>
          <a:xfrm rot="10800000">
            <a:off x="4709319" y="1600200"/>
            <a:ext cx="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33"/>
          <p:cNvCxnSpPr/>
          <p:nvPr/>
        </p:nvCxnSpPr>
        <p:spPr>
          <a:xfrm rot="10800000">
            <a:off x="2118519" y="1600200"/>
            <a:ext cx="2590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8" name="Google Shape;1428;p33"/>
          <p:cNvCxnSpPr/>
          <p:nvPr/>
        </p:nvCxnSpPr>
        <p:spPr>
          <a:xfrm>
            <a:off x="3413919" y="3886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9" name="Google Shape;1429;p33"/>
          <p:cNvCxnSpPr/>
          <p:nvPr/>
        </p:nvCxnSpPr>
        <p:spPr>
          <a:xfrm>
            <a:off x="5623719" y="6781800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0" name="Google Shape;1430;p33"/>
          <p:cNvSpPr/>
          <p:nvPr/>
        </p:nvSpPr>
        <p:spPr>
          <a:xfrm>
            <a:off x="4480719" y="6400800"/>
            <a:ext cx="5638800" cy="685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ROM</a:t>
            </a:r>
            <a:endParaRPr/>
          </a:p>
        </p:txBody>
      </p:sp>
      <p:cxnSp>
        <p:nvCxnSpPr>
          <p:cNvPr id="1431" name="Google Shape;1431;p33"/>
          <p:cNvCxnSpPr/>
          <p:nvPr/>
        </p:nvCxnSpPr>
        <p:spPr>
          <a:xfrm>
            <a:off x="7147719" y="51816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2" name="Google Shape;1432;p33"/>
          <p:cNvCxnSpPr/>
          <p:nvPr/>
        </p:nvCxnSpPr>
        <p:spPr>
          <a:xfrm>
            <a:off x="5166519" y="6172200"/>
            <a:ext cx="510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33"/>
          <p:cNvCxnSpPr/>
          <p:nvPr/>
        </p:nvCxnSpPr>
        <p:spPr>
          <a:xfrm rot="10800000">
            <a:off x="10271919" y="5181600"/>
            <a:ext cx="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33"/>
          <p:cNvCxnSpPr/>
          <p:nvPr/>
        </p:nvCxnSpPr>
        <p:spPr>
          <a:xfrm>
            <a:off x="10119519" y="51816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33"/>
          <p:cNvCxnSpPr/>
          <p:nvPr/>
        </p:nvCxnSpPr>
        <p:spPr>
          <a:xfrm rot="10800000">
            <a:off x="5471319" y="5943600"/>
            <a:ext cx="350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33"/>
          <p:cNvCxnSpPr/>
          <p:nvPr/>
        </p:nvCxnSpPr>
        <p:spPr>
          <a:xfrm rot="10800000">
            <a:off x="3490119" y="25908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37" name="Google Shape;1437;p33"/>
          <p:cNvCxnSpPr/>
          <p:nvPr/>
        </p:nvCxnSpPr>
        <p:spPr>
          <a:xfrm>
            <a:off x="3490119" y="259080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33"/>
          <p:cNvCxnSpPr/>
          <p:nvPr/>
        </p:nvCxnSpPr>
        <p:spPr>
          <a:xfrm>
            <a:off x="9052719" y="25908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33"/>
          <p:cNvCxnSpPr/>
          <p:nvPr/>
        </p:nvCxnSpPr>
        <p:spPr>
          <a:xfrm rot="10800000">
            <a:off x="9509919" y="1371600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33"/>
          <p:cNvCxnSpPr/>
          <p:nvPr/>
        </p:nvCxnSpPr>
        <p:spPr>
          <a:xfrm rot="10800000">
            <a:off x="1966119" y="1371600"/>
            <a:ext cx="7543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33"/>
          <p:cNvCxnSpPr/>
          <p:nvPr/>
        </p:nvCxnSpPr>
        <p:spPr>
          <a:xfrm>
            <a:off x="2728119" y="3886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2" name="Google Shape;1442;p33"/>
          <p:cNvCxnSpPr/>
          <p:nvPr/>
        </p:nvCxnSpPr>
        <p:spPr>
          <a:xfrm>
            <a:off x="5471319" y="4343400"/>
            <a:ext cx="838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33"/>
          <p:cNvCxnSpPr/>
          <p:nvPr/>
        </p:nvCxnSpPr>
        <p:spPr>
          <a:xfrm>
            <a:off x="6004719" y="51816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4" name="Google Shape;1444;p33"/>
          <p:cNvCxnSpPr/>
          <p:nvPr/>
        </p:nvCxnSpPr>
        <p:spPr>
          <a:xfrm>
            <a:off x="2118519" y="3505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33"/>
          <p:cNvCxnSpPr/>
          <p:nvPr/>
        </p:nvCxnSpPr>
        <p:spPr>
          <a:xfrm>
            <a:off x="5395119" y="49530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6" name="Google Shape;1446;p33"/>
          <p:cNvCxnSpPr/>
          <p:nvPr/>
        </p:nvCxnSpPr>
        <p:spPr>
          <a:xfrm>
            <a:off x="5471319" y="54102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7" name="Google Shape;1447;p33"/>
          <p:cNvCxnSpPr/>
          <p:nvPr/>
        </p:nvCxnSpPr>
        <p:spPr>
          <a:xfrm>
            <a:off x="4861719" y="3733800"/>
            <a:ext cx="1447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8" name="Google Shape;1448;p33"/>
          <p:cNvCxnSpPr/>
          <p:nvPr/>
        </p:nvCxnSpPr>
        <p:spPr>
          <a:xfrm>
            <a:off x="4861719" y="2819400"/>
            <a:ext cx="0" cy="3352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33"/>
          <p:cNvCxnSpPr/>
          <p:nvPr/>
        </p:nvCxnSpPr>
        <p:spPr>
          <a:xfrm>
            <a:off x="4556919" y="44196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0" name="Google Shape;1450;p33"/>
          <p:cNvCxnSpPr/>
          <p:nvPr/>
        </p:nvCxnSpPr>
        <p:spPr>
          <a:xfrm>
            <a:off x="4861719" y="3429000"/>
            <a:ext cx="1447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1" name="Google Shape;1451;p33"/>
          <p:cNvCxnSpPr/>
          <p:nvPr/>
        </p:nvCxnSpPr>
        <p:spPr>
          <a:xfrm>
            <a:off x="4861719" y="41148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2" name="Google Shape;1452;p33"/>
          <p:cNvCxnSpPr/>
          <p:nvPr/>
        </p:nvCxnSpPr>
        <p:spPr>
          <a:xfrm>
            <a:off x="4861719" y="45720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3" name="Google Shape;1453;p33"/>
          <p:cNvCxnSpPr/>
          <p:nvPr/>
        </p:nvCxnSpPr>
        <p:spPr>
          <a:xfrm rot="10800000">
            <a:off x="4175919" y="617220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33"/>
          <p:cNvCxnSpPr/>
          <p:nvPr/>
        </p:nvCxnSpPr>
        <p:spPr>
          <a:xfrm>
            <a:off x="4175919" y="6172200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33"/>
          <p:cNvCxnSpPr/>
          <p:nvPr/>
        </p:nvCxnSpPr>
        <p:spPr>
          <a:xfrm>
            <a:off x="4175919" y="67818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6" name="Google Shape;1456;p33"/>
          <p:cNvCxnSpPr/>
          <p:nvPr/>
        </p:nvCxnSpPr>
        <p:spPr>
          <a:xfrm rot="10800000">
            <a:off x="4861719" y="2819400"/>
            <a:ext cx="1066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57" name="Google Shape;1457;p33"/>
          <p:cNvCxnSpPr/>
          <p:nvPr/>
        </p:nvCxnSpPr>
        <p:spPr>
          <a:xfrm>
            <a:off x="3642519" y="1981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8" name="Google Shape;1458;p33"/>
          <p:cNvCxnSpPr/>
          <p:nvPr/>
        </p:nvCxnSpPr>
        <p:spPr>
          <a:xfrm rot="10800000">
            <a:off x="2118519" y="1600200"/>
            <a:ext cx="0" cy="190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33"/>
          <p:cNvCxnSpPr/>
          <p:nvPr/>
        </p:nvCxnSpPr>
        <p:spPr>
          <a:xfrm>
            <a:off x="1966119" y="13716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33"/>
          <p:cNvCxnSpPr/>
          <p:nvPr/>
        </p:nvCxnSpPr>
        <p:spPr>
          <a:xfrm>
            <a:off x="1966119" y="4267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1" name="Google Shape;1461;p33"/>
          <p:cNvCxnSpPr/>
          <p:nvPr/>
        </p:nvCxnSpPr>
        <p:spPr>
          <a:xfrm>
            <a:off x="7300119" y="4648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2" name="Google Shape;1462;p33"/>
          <p:cNvSpPr/>
          <p:nvPr/>
        </p:nvSpPr>
        <p:spPr>
          <a:xfrm rot="-5400000">
            <a:off x="1908969" y="3714750"/>
            <a:ext cx="1371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33"/>
          <p:cNvSpPr txBox="1"/>
          <p:nvPr/>
        </p:nvSpPr>
        <p:spPr>
          <a:xfrm>
            <a:off x="2423300" y="3200400"/>
            <a:ext cx="342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64" name="Google Shape;1464;p33"/>
          <p:cNvSpPr/>
          <p:nvPr/>
        </p:nvSpPr>
        <p:spPr>
          <a:xfrm rot="-5400000">
            <a:off x="4842669" y="42100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3"/>
          <p:cNvSpPr txBox="1"/>
          <p:nvPr/>
        </p:nvSpPr>
        <p:spPr>
          <a:xfrm>
            <a:off x="5166500" y="38862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66" name="Google Shape;1466;p33"/>
          <p:cNvSpPr/>
          <p:nvPr/>
        </p:nvSpPr>
        <p:spPr>
          <a:xfrm rot="-5400000">
            <a:off x="5376069" y="50482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33"/>
          <p:cNvSpPr txBox="1"/>
          <p:nvPr/>
        </p:nvSpPr>
        <p:spPr>
          <a:xfrm>
            <a:off x="5699900" y="47244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68" name="Google Shape;1468;p33"/>
          <p:cNvSpPr/>
          <p:nvPr/>
        </p:nvSpPr>
        <p:spPr>
          <a:xfrm rot="-5400000">
            <a:off x="7281069" y="47434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33"/>
          <p:cNvSpPr txBox="1"/>
          <p:nvPr/>
        </p:nvSpPr>
        <p:spPr>
          <a:xfrm>
            <a:off x="7604900" y="44196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470" name="Google Shape;1470;p33"/>
          <p:cNvSpPr/>
          <p:nvPr/>
        </p:nvSpPr>
        <p:spPr>
          <a:xfrm>
            <a:off x="5928519" y="2667000"/>
            <a:ext cx="1219200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  <a:endParaRPr/>
          </a:p>
        </p:txBody>
      </p:sp>
      <p:grpSp>
        <p:nvGrpSpPr>
          <p:cNvPr id="1471" name="Google Shape;1471;p33"/>
          <p:cNvGrpSpPr/>
          <p:nvPr/>
        </p:nvGrpSpPr>
        <p:grpSpPr>
          <a:xfrm>
            <a:off x="3947321" y="1752600"/>
            <a:ext cx="422275" cy="990600"/>
            <a:chOff x="2304" y="480"/>
            <a:chExt cx="240" cy="624"/>
          </a:xfrm>
        </p:grpSpPr>
        <p:sp>
          <p:nvSpPr>
            <p:cNvPr id="1472" name="Google Shape;1472;p33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3" name="Google Shape;1473;p33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sp>
        <p:nvSpPr>
          <p:cNvPr id="1474" name="Google Shape;1474;p33"/>
          <p:cNvSpPr/>
          <p:nvPr/>
        </p:nvSpPr>
        <p:spPr>
          <a:xfrm>
            <a:off x="3337719" y="1752600"/>
            <a:ext cx="3048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1475" name="Google Shape;1475;p33"/>
          <p:cNvGrpSpPr/>
          <p:nvPr/>
        </p:nvGrpSpPr>
        <p:grpSpPr>
          <a:xfrm>
            <a:off x="8671721" y="2057400"/>
            <a:ext cx="422275" cy="990600"/>
            <a:chOff x="2304" y="480"/>
            <a:chExt cx="240" cy="624"/>
          </a:xfrm>
        </p:grpSpPr>
        <p:sp>
          <p:nvSpPr>
            <p:cNvPr id="1476" name="Google Shape;1476;p33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7" name="Google Shape;1477;p33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478" name="Google Shape;1478;p33"/>
          <p:cNvGrpSpPr/>
          <p:nvPr/>
        </p:nvGrpSpPr>
        <p:grpSpPr>
          <a:xfrm>
            <a:off x="8214519" y="3505200"/>
            <a:ext cx="598206" cy="1676400"/>
            <a:chOff x="-72" y="2365"/>
            <a:chExt cx="383" cy="1056"/>
          </a:xfrm>
        </p:grpSpPr>
        <p:sp>
          <p:nvSpPr>
            <p:cNvPr id="1479" name="Google Shape;1479;p33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0" name="Google Shape;1480;p33"/>
            <p:cNvSpPr txBox="1"/>
            <p:nvPr/>
          </p:nvSpPr>
          <p:spPr>
            <a:xfrm>
              <a:off x="96" y="2590"/>
              <a:ext cx="215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1481" name="Google Shape;1481;p33"/>
          <p:cNvCxnSpPr/>
          <p:nvPr/>
        </p:nvCxnSpPr>
        <p:spPr>
          <a:xfrm>
            <a:off x="8747919" y="42672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2" name="Google Shape;1482;p33"/>
          <p:cNvCxnSpPr/>
          <p:nvPr/>
        </p:nvCxnSpPr>
        <p:spPr>
          <a:xfrm rot="10800000">
            <a:off x="7300119" y="2819400"/>
            <a:ext cx="0" cy="18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3" name="Google Shape;1483;p33"/>
          <p:cNvCxnSpPr/>
          <p:nvPr/>
        </p:nvCxnSpPr>
        <p:spPr>
          <a:xfrm>
            <a:off x="5471319" y="5410200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33"/>
          <p:cNvCxnSpPr/>
          <p:nvPr/>
        </p:nvCxnSpPr>
        <p:spPr>
          <a:xfrm>
            <a:off x="8976519" y="4267200"/>
            <a:ext cx="0" cy="167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33"/>
          <p:cNvCxnSpPr/>
          <p:nvPr/>
        </p:nvCxnSpPr>
        <p:spPr>
          <a:xfrm rot="10800000">
            <a:off x="5166519" y="4953000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33"/>
          <p:cNvCxnSpPr/>
          <p:nvPr/>
        </p:nvCxnSpPr>
        <p:spPr>
          <a:xfrm>
            <a:off x="5166519" y="49530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33"/>
          <p:cNvCxnSpPr/>
          <p:nvPr/>
        </p:nvCxnSpPr>
        <p:spPr>
          <a:xfrm>
            <a:off x="7909719" y="49530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8" name="Google Shape;1488;p33"/>
          <p:cNvCxnSpPr/>
          <p:nvPr/>
        </p:nvCxnSpPr>
        <p:spPr>
          <a:xfrm>
            <a:off x="7147719" y="3733800"/>
            <a:ext cx="10668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9" name="Google Shape;1489;p33"/>
          <p:cNvCxnSpPr/>
          <p:nvPr/>
        </p:nvCxnSpPr>
        <p:spPr>
          <a:xfrm>
            <a:off x="7300119" y="5181600"/>
            <a:ext cx="0" cy="30480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0" name="Google Shape;1490;p33"/>
          <p:cNvCxnSpPr/>
          <p:nvPr/>
        </p:nvCxnSpPr>
        <p:spPr>
          <a:xfrm>
            <a:off x="8824119" y="54864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1" name="Google Shape;1491;p33"/>
          <p:cNvCxnSpPr/>
          <p:nvPr/>
        </p:nvCxnSpPr>
        <p:spPr>
          <a:xfrm>
            <a:off x="7300119" y="54864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2" name="Google Shape;1492;p33"/>
          <p:cNvSpPr/>
          <p:nvPr/>
        </p:nvSpPr>
        <p:spPr>
          <a:xfrm>
            <a:off x="4556919" y="6477000"/>
            <a:ext cx="533400" cy="5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grpSp>
        <p:nvGrpSpPr>
          <p:cNvPr id="1493" name="Google Shape;1493;p33"/>
          <p:cNvGrpSpPr/>
          <p:nvPr/>
        </p:nvGrpSpPr>
        <p:grpSpPr>
          <a:xfrm>
            <a:off x="5318919" y="4724400"/>
            <a:ext cx="4572000" cy="1828800"/>
            <a:chOff x="2400" y="2688"/>
            <a:chExt cx="2880" cy="1152"/>
          </a:xfrm>
        </p:grpSpPr>
        <p:cxnSp>
          <p:nvCxnSpPr>
            <p:cNvPr id="1494" name="Google Shape;1494;p33"/>
            <p:cNvCxnSpPr/>
            <p:nvPr/>
          </p:nvCxnSpPr>
          <p:spPr>
            <a:xfrm>
              <a:off x="2400" y="2688"/>
              <a:ext cx="0" cy="115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5" name="Google Shape;1495;p33"/>
            <p:cNvCxnSpPr/>
            <p:nvPr/>
          </p:nvCxnSpPr>
          <p:spPr>
            <a:xfrm>
              <a:off x="2736" y="3216"/>
              <a:ext cx="0" cy="62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6" name="Google Shape;1496;p33"/>
            <p:cNvCxnSpPr/>
            <p:nvPr/>
          </p:nvCxnSpPr>
          <p:spPr>
            <a:xfrm>
              <a:off x="3936" y="3024"/>
              <a:ext cx="0" cy="81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7" name="Google Shape;1497;p33"/>
            <p:cNvCxnSpPr/>
            <p:nvPr/>
          </p:nvCxnSpPr>
          <p:spPr>
            <a:xfrm>
              <a:off x="4416" y="2784"/>
              <a:ext cx="0" cy="105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8" name="Google Shape;1498;p33"/>
            <p:cNvCxnSpPr/>
            <p:nvPr/>
          </p:nvCxnSpPr>
          <p:spPr>
            <a:xfrm>
              <a:off x="504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9" name="Google Shape;1499;p33"/>
            <p:cNvCxnSpPr/>
            <p:nvPr/>
          </p:nvCxnSpPr>
          <p:spPr>
            <a:xfrm>
              <a:off x="528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0" name="Google Shape;1500;p33"/>
            <p:cNvCxnSpPr/>
            <p:nvPr/>
          </p:nvCxnSpPr>
          <p:spPr>
            <a:xfrm>
              <a:off x="3168" y="3264"/>
              <a:ext cx="0" cy="57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01" name="Google Shape;1501;p33"/>
          <p:cNvSpPr txBox="1"/>
          <p:nvPr/>
        </p:nvSpPr>
        <p:spPr>
          <a:xfrm>
            <a:off x="9646446" y="5445127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1502" name="Google Shape;1502;p33"/>
          <p:cNvSpPr txBox="1"/>
          <p:nvPr/>
        </p:nvSpPr>
        <p:spPr>
          <a:xfrm>
            <a:off x="9319419" y="545941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1503" name="Google Shape;1503;p33"/>
          <p:cNvSpPr txBox="1"/>
          <p:nvPr/>
        </p:nvSpPr>
        <p:spPr>
          <a:xfrm>
            <a:off x="6360319" y="539591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grpSp>
        <p:nvGrpSpPr>
          <p:cNvPr id="1504" name="Google Shape;1504;p33"/>
          <p:cNvGrpSpPr/>
          <p:nvPr/>
        </p:nvGrpSpPr>
        <p:grpSpPr>
          <a:xfrm>
            <a:off x="1950246" y="2513015"/>
            <a:ext cx="4049713" cy="3660775"/>
            <a:chOff x="278" y="1295"/>
            <a:chExt cx="2551" cy="2306"/>
          </a:xfrm>
        </p:grpSpPr>
        <p:sp>
          <p:nvSpPr>
            <p:cNvPr id="1505" name="Google Shape;1505;p33"/>
            <p:cNvSpPr txBox="1"/>
            <p:nvPr/>
          </p:nvSpPr>
          <p:spPr>
            <a:xfrm rot="-5400000">
              <a:off x="1610" y="1875"/>
              <a:ext cx="81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Instruction bits</a:t>
              </a:r>
              <a:endParaRPr/>
            </a:p>
          </p:txBody>
        </p:sp>
        <p:sp>
          <p:nvSpPr>
            <p:cNvPr id="1506" name="Google Shape;1506;p33"/>
            <p:cNvSpPr txBox="1"/>
            <p:nvPr/>
          </p:nvSpPr>
          <p:spPr>
            <a:xfrm>
              <a:off x="2400" y="1295"/>
              <a:ext cx="323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15-0</a:t>
              </a:r>
              <a:endParaRPr/>
            </a:p>
          </p:txBody>
        </p:sp>
        <p:sp>
          <p:nvSpPr>
            <p:cNvPr id="1507" name="Google Shape;1507;p33"/>
            <p:cNvSpPr txBox="1"/>
            <p:nvPr/>
          </p:nvSpPr>
          <p:spPr>
            <a:xfrm>
              <a:off x="2448" y="1679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21-19</a:t>
              </a:r>
              <a:endParaRPr/>
            </a:p>
          </p:txBody>
        </p:sp>
        <p:sp>
          <p:nvSpPr>
            <p:cNvPr id="1508" name="Google Shape;1508;p33"/>
            <p:cNvSpPr txBox="1"/>
            <p:nvPr/>
          </p:nvSpPr>
          <p:spPr>
            <a:xfrm>
              <a:off x="2448" y="1871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</p:txBody>
        </p:sp>
        <p:sp>
          <p:nvSpPr>
            <p:cNvPr id="1509" name="Google Shape;1509;p33"/>
            <p:cNvSpPr txBox="1"/>
            <p:nvPr/>
          </p:nvSpPr>
          <p:spPr>
            <a:xfrm>
              <a:off x="1680" y="3407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24-22</a:t>
              </a:r>
              <a:endParaRPr/>
            </a:p>
          </p:txBody>
        </p:sp>
        <p:sp>
          <p:nvSpPr>
            <p:cNvPr id="1510" name="Google Shape;1510;p33"/>
            <p:cNvSpPr txBox="1"/>
            <p:nvPr/>
          </p:nvSpPr>
          <p:spPr>
            <a:xfrm>
              <a:off x="278" y="2982"/>
              <a:ext cx="381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2-0</a:t>
              </a:r>
              <a:endParaRPr/>
            </a:p>
          </p:txBody>
        </p:sp>
        <p:cxnSp>
          <p:nvCxnSpPr>
            <p:cNvPr id="1511" name="Google Shape;1511;p33"/>
            <p:cNvCxnSpPr/>
            <p:nvPr/>
          </p:nvCxnSpPr>
          <p:spPr>
            <a:xfrm flipH="1" rot="10800000">
              <a:off x="624" y="2304"/>
              <a:ext cx="1536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12" name="Google Shape;1512;p33"/>
            <p:cNvCxnSpPr/>
            <p:nvPr/>
          </p:nvCxnSpPr>
          <p:spPr>
            <a:xfrm flipH="1" rot="10800000">
              <a:off x="576" y="2592"/>
              <a:ext cx="1584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4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18" name="Google Shape;1518;p34"/>
          <p:cNvSpPr txBox="1"/>
          <p:nvPr>
            <p:ph type="title"/>
          </p:nvPr>
        </p:nvSpPr>
        <p:spPr>
          <a:xfrm>
            <a:off x="2083594" y="6096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Executing an </a:t>
            </a:r>
            <a:r>
              <a:rPr lang="en-US">
                <a:solidFill>
                  <a:srgbClr val="FF0000"/>
                </a:solidFill>
              </a:rPr>
              <a:t>ADD</a:t>
            </a:r>
            <a:r>
              <a:rPr lang="en-US">
                <a:solidFill>
                  <a:schemeClr val="dk1"/>
                </a:solidFill>
              </a:rPr>
              <a:t> Instruction</a:t>
            </a:r>
            <a:endParaRPr/>
          </a:p>
        </p:txBody>
      </p:sp>
      <p:sp>
        <p:nvSpPr>
          <p:cNvPr id="1519" name="Google Shape;1519;p34"/>
          <p:cNvSpPr txBox="1"/>
          <p:nvPr/>
        </p:nvSpPr>
        <p:spPr>
          <a:xfrm>
            <a:off x="8062119" y="67024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/39</a:t>
            </a:r>
            <a:endParaRPr/>
          </a:p>
        </p:txBody>
      </p:sp>
      <p:sp>
        <p:nvSpPr>
          <p:cNvPr id="1520" name="Google Shape;1520;p34"/>
          <p:cNvSpPr/>
          <p:nvPr/>
        </p:nvSpPr>
        <p:spPr>
          <a:xfrm>
            <a:off x="3032919" y="3581400"/>
            <a:ext cx="381000" cy="685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521" name="Google Shape;1521;p34"/>
          <p:cNvSpPr/>
          <p:nvPr/>
        </p:nvSpPr>
        <p:spPr>
          <a:xfrm>
            <a:off x="3718719" y="3124200"/>
            <a:ext cx="838200" cy="2514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522" name="Google Shape;1522;p34"/>
          <p:cNvSpPr/>
          <p:nvPr/>
        </p:nvSpPr>
        <p:spPr>
          <a:xfrm>
            <a:off x="6309519" y="3124200"/>
            <a:ext cx="838200" cy="2590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523" name="Google Shape;1523;p34"/>
          <p:cNvSpPr/>
          <p:nvPr/>
        </p:nvSpPr>
        <p:spPr>
          <a:xfrm>
            <a:off x="9281319" y="3276600"/>
            <a:ext cx="838200" cy="2514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1524" name="Google Shape;1524;p34"/>
          <p:cNvCxnSpPr/>
          <p:nvPr/>
        </p:nvCxnSpPr>
        <p:spPr>
          <a:xfrm rot="10800000">
            <a:off x="7147719" y="2819400"/>
            <a:ext cx="15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5" name="Google Shape;1525;p34"/>
          <p:cNvCxnSpPr/>
          <p:nvPr/>
        </p:nvCxnSpPr>
        <p:spPr>
          <a:xfrm rot="10800000">
            <a:off x="4328319" y="2209800"/>
            <a:ext cx="434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26" name="Google Shape;1526;p34"/>
          <p:cNvCxnSpPr/>
          <p:nvPr/>
        </p:nvCxnSpPr>
        <p:spPr>
          <a:xfrm rot="10800000">
            <a:off x="4709319" y="1600200"/>
            <a:ext cx="0" cy="609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7" name="Google Shape;1527;p34"/>
          <p:cNvCxnSpPr/>
          <p:nvPr/>
        </p:nvCxnSpPr>
        <p:spPr>
          <a:xfrm rot="10800000">
            <a:off x="2118519" y="1600200"/>
            <a:ext cx="2590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34"/>
          <p:cNvCxnSpPr/>
          <p:nvPr/>
        </p:nvCxnSpPr>
        <p:spPr>
          <a:xfrm>
            <a:off x="3413919" y="3886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9" name="Google Shape;1529;p34"/>
          <p:cNvCxnSpPr/>
          <p:nvPr/>
        </p:nvCxnSpPr>
        <p:spPr>
          <a:xfrm>
            <a:off x="5623719" y="6781800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0" name="Google Shape;1530;p34"/>
          <p:cNvSpPr/>
          <p:nvPr/>
        </p:nvSpPr>
        <p:spPr>
          <a:xfrm>
            <a:off x="4480719" y="6400800"/>
            <a:ext cx="5638800" cy="685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ROM</a:t>
            </a:r>
            <a:endParaRPr/>
          </a:p>
        </p:txBody>
      </p:sp>
      <p:cxnSp>
        <p:nvCxnSpPr>
          <p:cNvPr id="1531" name="Google Shape;1531;p34"/>
          <p:cNvCxnSpPr/>
          <p:nvPr/>
        </p:nvCxnSpPr>
        <p:spPr>
          <a:xfrm>
            <a:off x="7147719" y="51816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2" name="Google Shape;1532;p34"/>
          <p:cNvCxnSpPr/>
          <p:nvPr/>
        </p:nvCxnSpPr>
        <p:spPr>
          <a:xfrm>
            <a:off x="5166519" y="6172200"/>
            <a:ext cx="510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34"/>
          <p:cNvCxnSpPr/>
          <p:nvPr/>
        </p:nvCxnSpPr>
        <p:spPr>
          <a:xfrm rot="10800000">
            <a:off x="10271919" y="5181600"/>
            <a:ext cx="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4" name="Google Shape;1534;p34"/>
          <p:cNvCxnSpPr/>
          <p:nvPr/>
        </p:nvCxnSpPr>
        <p:spPr>
          <a:xfrm>
            <a:off x="10119519" y="51816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34"/>
          <p:cNvCxnSpPr/>
          <p:nvPr/>
        </p:nvCxnSpPr>
        <p:spPr>
          <a:xfrm rot="10800000">
            <a:off x="5471319" y="5943600"/>
            <a:ext cx="3505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34"/>
          <p:cNvCxnSpPr/>
          <p:nvPr/>
        </p:nvCxnSpPr>
        <p:spPr>
          <a:xfrm rot="10800000">
            <a:off x="3490119" y="25908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37" name="Google Shape;1537;p34"/>
          <p:cNvCxnSpPr/>
          <p:nvPr/>
        </p:nvCxnSpPr>
        <p:spPr>
          <a:xfrm>
            <a:off x="3490119" y="2590800"/>
            <a:ext cx="0" cy="1295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8" name="Google Shape;1538;p34"/>
          <p:cNvCxnSpPr/>
          <p:nvPr/>
        </p:nvCxnSpPr>
        <p:spPr>
          <a:xfrm>
            <a:off x="9052719" y="25908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9" name="Google Shape;1539;p34"/>
          <p:cNvCxnSpPr/>
          <p:nvPr/>
        </p:nvCxnSpPr>
        <p:spPr>
          <a:xfrm rot="10800000">
            <a:off x="9509919" y="1371600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34"/>
          <p:cNvCxnSpPr/>
          <p:nvPr/>
        </p:nvCxnSpPr>
        <p:spPr>
          <a:xfrm rot="10800000">
            <a:off x="1966119" y="1371600"/>
            <a:ext cx="7543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1" name="Google Shape;1541;p34"/>
          <p:cNvCxnSpPr/>
          <p:nvPr/>
        </p:nvCxnSpPr>
        <p:spPr>
          <a:xfrm>
            <a:off x="2728119" y="3886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2" name="Google Shape;1542;p34"/>
          <p:cNvCxnSpPr/>
          <p:nvPr/>
        </p:nvCxnSpPr>
        <p:spPr>
          <a:xfrm>
            <a:off x="5471319" y="4343400"/>
            <a:ext cx="838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Google Shape;1543;p34"/>
          <p:cNvCxnSpPr/>
          <p:nvPr/>
        </p:nvCxnSpPr>
        <p:spPr>
          <a:xfrm>
            <a:off x="6004719" y="51816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4" name="Google Shape;1544;p34"/>
          <p:cNvCxnSpPr/>
          <p:nvPr/>
        </p:nvCxnSpPr>
        <p:spPr>
          <a:xfrm>
            <a:off x="2118519" y="3505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5" name="Google Shape;1545;p34"/>
          <p:cNvCxnSpPr/>
          <p:nvPr/>
        </p:nvCxnSpPr>
        <p:spPr>
          <a:xfrm>
            <a:off x="5395119" y="49530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6" name="Google Shape;1546;p34"/>
          <p:cNvCxnSpPr/>
          <p:nvPr/>
        </p:nvCxnSpPr>
        <p:spPr>
          <a:xfrm>
            <a:off x="5471319" y="5410200"/>
            <a:ext cx="228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7" name="Google Shape;1547;p34"/>
          <p:cNvCxnSpPr/>
          <p:nvPr/>
        </p:nvCxnSpPr>
        <p:spPr>
          <a:xfrm>
            <a:off x="4861719" y="3733800"/>
            <a:ext cx="1447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8" name="Google Shape;1548;p34"/>
          <p:cNvCxnSpPr/>
          <p:nvPr/>
        </p:nvCxnSpPr>
        <p:spPr>
          <a:xfrm>
            <a:off x="4861719" y="2819400"/>
            <a:ext cx="0" cy="33528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34"/>
          <p:cNvCxnSpPr/>
          <p:nvPr/>
        </p:nvCxnSpPr>
        <p:spPr>
          <a:xfrm>
            <a:off x="4556919" y="44196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34"/>
          <p:cNvCxnSpPr/>
          <p:nvPr/>
        </p:nvCxnSpPr>
        <p:spPr>
          <a:xfrm>
            <a:off x="4861719" y="3429000"/>
            <a:ext cx="1447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1" name="Google Shape;1551;p34"/>
          <p:cNvCxnSpPr/>
          <p:nvPr/>
        </p:nvCxnSpPr>
        <p:spPr>
          <a:xfrm>
            <a:off x="4861719" y="41148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2" name="Google Shape;1552;p34"/>
          <p:cNvCxnSpPr/>
          <p:nvPr/>
        </p:nvCxnSpPr>
        <p:spPr>
          <a:xfrm>
            <a:off x="4861719" y="45720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34"/>
          <p:cNvCxnSpPr/>
          <p:nvPr/>
        </p:nvCxnSpPr>
        <p:spPr>
          <a:xfrm rot="10800000">
            <a:off x="4175919" y="617220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34"/>
          <p:cNvCxnSpPr/>
          <p:nvPr/>
        </p:nvCxnSpPr>
        <p:spPr>
          <a:xfrm>
            <a:off x="4175919" y="6172200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34"/>
          <p:cNvCxnSpPr/>
          <p:nvPr/>
        </p:nvCxnSpPr>
        <p:spPr>
          <a:xfrm>
            <a:off x="4175919" y="6781800"/>
            <a:ext cx="304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6" name="Google Shape;1556;p34"/>
          <p:cNvCxnSpPr/>
          <p:nvPr/>
        </p:nvCxnSpPr>
        <p:spPr>
          <a:xfrm rot="10800000">
            <a:off x="4861719" y="2819400"/>
            <a:ext cx="1066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7" name="Google Shape;1557;p34"/>
          <p:cNvCxnSpPr/>
          <p:nvPr/>
        </p:nvCxnSpPr>
        <p:spPr>
          <a:xfrm>
            <a:off x="3642519" y="1981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8" name="Google Shape;1558;p34"/>
          <p:cNvCxnSpPr/>
          <p:nvPr/>
        </p:nvCxnSpPr>
        <p:spPr>
          <a:xfrm rot="10800000">
            <a:off x="2118519" y="1600200"/>
            <a:ext cx="0" cy="1905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9" name="Google Shape;1559;p34"/>
          <p:cNvCxnSpPr/>
          <p:nvPr/>
        </p:nvCxnSpPr>
        <p:spPr>
          <a:xfrm>
            <a:off x="1966119" y="13716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0" name="Google Shape;1560;p34"/>
          <p:cNvCxnSpPr/>
          <p:nvPr/>
        </p:nvCxnSpPr>
        <p:spPr>
          <a:xfrm>
            <a:off x="1966119" y="4267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1" name="Google Shape;1561;p34"/>
          <p:cNvCxnSpPr/>
          <p:nvPr/>
        </p:nvCxnSpPr>
        <p:spPr>
          <a:xfrm>
            <a:off x="7300119" y="4648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2" name="Google Shape;1562;p34"/>
          <p:cNvSpPr/>
          <p:nvPr/>
        </p:nvSpPr>
        <p:spPr>
          <a:xfrm rot="-5400000">
            <a:off x="1908969" y="3714750"/>
            <a:ext cx="1371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34"/>
          <p:cNvSpPr txBox="1"/>
          <p:nvPr/>
        </p:nvSpPr>
        <p:spPr>
          <a:xfrm>
            <a:off x="2423300" y="3200400"/>
            <a:ext cx="342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564" name="Google Shape;1564;p34"/>
          <p:cNvSpPr/>
          <p:nvPr/>
        </p:nvSpPr>
        <p:spPr>
          <a:xfrm rot="-5400000">
            <a:off x="4842669" y="42100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34"/>
          <p:cNvSpPr txBox="1"/>
          <p:nvPr/>
        </p:nvSpPr>
        <p:spPr>
          <a:xfrm>
            <a:off x="5166500" y="38862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566" name="Google Shape;1566;p34"/>
          <p:cNvSpPr/>
          <p:nvPr/>
        </p:nvSpPr>
        <p:spPr>
          <a:xfrm rot="-5400000">
            <a:off x="5376069" y="50482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34"/>
          <p:cNvSpPr txBox="1"/>
          <p:nvPr/>
        </p:nvSpPr>
        <p:spPr>
          <a:xfrm>
            <a:off x="5699900" y="47244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568" name="Google Shape;1568;p34"/>
          <p:cNvSpPr/>
          <p:nvPr/>
        </p:nvSpPr>
        <p:spPr>
          <a:xfrm rot="-5400000">
            <a:off x="7281069" y="47434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4"/>
          <p:cNvSpPr txBox="1"/>
          <p:nvPr/>
        </p:nvSpPr>
        <p:spPr>
          <a:xfrm>
            <a:off x="7604900" y="44196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570" name="Google Shape;1570;p34"/>
          <p:cNvSpPr/>
          <p:nvPr/>
        </p:nvSpPr>
        <p:spPr>
          <a:xfrm>
            <a:off x="5928519" y="2667000"/>
            <a:ext cx="1219200" cy="3048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  <a:endParaRPr/>
          </a:p>
        </p:txBody>
      </p:sp>
      <p:grpSp>
        <p:nvGrpSpPr>
          <p:cNvPr id="1571" name="Google Shape;1571;p34"/>
          <p:cNvGrpSpPr/>
          <p:nvPr/>
        </p:nvGrpSpPr>
        <p:grpSpPr>
          <a:xfrm>
            <a:off x="3947321" y="1752600"/>
            <a:ext cx="422275" cy="990600"/>
            <a:chOff x="2304" y="480"/>
            <a:chExt cx="240" cy="624"/>
          </a:xfrm>
        </p:grpSpPr>
        <p:sp>
          <p:nvSpPr>
            <p:cNvPr id="1572" name="Google Shape;1572;p34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3" name="Google Shape;1573;p34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sp>
        <p:nvSpPr>
          <p:cNvPr id="1574" name="Google Shape;1574;p34"/>
          <p:cNvSpPr/>
          <p:nvPr/>
        </p:nvSpPr>
        <p:spPr>
          <a:xfrm>
            <a:off x="3337719" y="1752600"/>
            <a:ext cx="304800" cy="381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1575" name="Google Shape;1575;p34"/>
          <p:cNvGrpSpPr/>
          <p:nvPr/>
        </p:nvGrpSpPr>
        <p:grpSpPr>
          <a:xfrm>
            <a:off x="8671721" y="2057400"/>
            <a:ext cx="422275" cy="990600"/>
            <a:chOff x="2304" y="480"/>
            <a:chExt cx="240" cy="624"/>
          </a:xfrm>
        </p:grpSpPr>
        <p:sp>
          <p:nvSpPr>
            <p:cNvPr id="1576" name="Google Shape;1576;p34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7" name="Google Shape;1577;p34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1578" name="Google Shape;1578;p34"/>
          <p:cNvGrpSpPr/>
          <p:nvPr/>
        </p:nvGrpSpPr>
        <p:grpSpPr>
          <a:xfrm>
            <a:off x="8214519" y="3505200"/>
            <a:ext cx="598206" cy="1676400"/>
            <a:chOff x="-72" y="2365"/>
            <a:chExt cx="383" cy="1056"/>
          </a:xfrm>
        </p:grpSpPr>
        <p:sp>
          <p:nvSpPr>
            <p:cNvPr id="1579" name="Google Shape;1579;p34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0" name="Google Shape;1580;p34"/>
            <p:cNvSpPr txBox="1"/>
            <p:nvPr/>
          </p:nvSpPr>
          <p:spPr>
            <a:xfrm>
              <a:off x="96" y="2590"/>
              <a:ext cx="215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1581" name="Google Shape;1581;p34"/>
          <p:cNvCxnSpPr/>
          <p:nvPr/>
        </p:nvCxnSpPr>
        <p:spPr>
          <a:xfrm>
            <a:off x="8747919" y="42672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2" name="Google Shape;1582;p34"/>
          <p:cNvCxnSpPr/>
          <p:nvPr/>
        </p:nvCxnSpPr>
        <p:spPr>
          <a:xfrm rot="10800000">
            <a:off x="7300119" y="2819400"/>
            <a:ext cx="0" cy="18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3" name="Google Shape;1583;p34"/>
          <p:cNvCxnSpPr/>
          <p:nvPr/>
        </p:nvCxnSpPr>
        <p:spPr>
          <a:xfrm>
            <a:off x="5471319" y="5410200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34"/>
          <p:cNvCxnSpPr/>
          <p:nvPr/>
        </p:nvCxnSpPr>
        <p:spPr>
          <a:xfrm>
            <a:off x="8976519" y="4267200"/>
            <a:ext cx="0" cy="1676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34"/>
          <p:cNvCxnSpPr/>
          <p:nvPr/>
        </p:nvCxnSpPr>
        <p:spPr>
          <a:xfrm rot="10800000">
            <a:off x="5166519" y="4953000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34"/>
          <p:cNvCxnSpPr/>
          <p:nvPr/>
        </p:nvCxnSpPr>
        <p:spPr>
          <a:xfrm>
            <a:off x="5166519" y="49530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34"/>
          <p:cNvCxnSpPr/>
          <p:nvPr/>
        </p:nvCxnSpPr>
        <p:spPr>
          <a:xfrm>
            <a:off x="7909719" y="49530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8" name="Google Shape;1588;p34"/>
          <p:cNvCxnSpPr/>
          <p:nvPr/>
        </p:nvCxnSpPr>
        <p:spPr>
          <a:xfrm>
            <a:off x="7147719" y="3733800"/>
            <a:ext cx="10668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9" name="Google Shape;1589;p34"/>
          <p:cNvCxnSpPr/>
          <p:nvPr/>
        </p:nvCxnSpPr>
        <p:spPr>
          <a:xfrm>
            <a:off x="7300119" y="5181600"/>
            <a:ext cx="0" cy="30480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0" name="Google Shape;1590;p34"/>
          <p:cNvCxnSpPr/>
          <p:nvPr/>
        </p:nvCxnSpPr>
        <p:spPr>
          <a:xfrm>
            <a:off x="8824119" y="54864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1" name="Google Shape;1591;p34"/>
          <p:cNvCxnSpPr/>
          <p:nvPr/>
        </p:nvCxnSpPr>
        <p:spPr>
          <a:xfrm>
            <a:off x="7300119" y="54864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2" name="Google Shape;1592;p34"/>
          <p:cNvSpPr/>
          <p:nvPr/>
        </p:nvSpPr>
        <p:spPr>
          <a:xfrm>
            <a:off x="4556919" y="6477000"/>
            <a:ext cx="533400" cy="53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grpSp>
        <p:nvGrpSpPr>
          <p:cNvPr id="1593" name="Google Shape;1593;p34"/>
          <p:cNvGrpSpPr/>
          <p:nvPr/>
        </p:nvGrpSpPr>
        <p:grpSpPr>
          <a:xfrm>
            <a:off x="5318919" y="4724400"/>
            <a:ext cx="4572000" cy="1828800"/>
            <a:chOff x="2400" y="2688"/>
            <a:chExt cx="2880" cy="1152"/>
          </a:xfrm>
        </p:grpSpPr>
        <p:cxnSp>
          <p:nvCxnSpPr>
            <p:cNvPr id="1594" name="Google Shape;1594;p34"/>
            <p:cNvCxnSpPr/>
            <p:nvPr/>
          </p:nvCxnSpPr>
          <p:spPr>
            <a:xfrm>
              <a:off x="2400" y="2688"/>
              <a:ext cx="0" cy="115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5" name="Google Shape;1595;p34"/>
            <p:cNvCxnSpPr/>
            <p:nvPr/>
          </p:nvCxnSpPr>
          <p:spPr>
            <a:xfrm>
              <a:off x="2736" y="3216"/>
              <a:ext cx="0" cy="62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6" name="Google Shape;1596;p34"/>
            <p:cNvCxnSpPr/>
            <p:nvPr/>
          </p:nvCxnSpPr>
          <p:spPr>
            <a:xfrm>
              <a:off x="3936" y="3024"/>
              <a:ext cx="0" cy="81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34"/>
            <p:cNvCxnSpPr/>
            <p:nvPr/>
          </p:nvCxnSpPr>
          <p:spPr>
            <a:xfrm>
              <a:off x="4416" y="2784"/>
              <a:ext cx="0" cy="105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8" name="Google Shape;1598;p34"/>
            <p:cNvCxnSpPr/>
            <p:nvPr/>
          </p:nvCxnSpPr>
          <p:spPr>
            <a:xfrm>
              <a:off x="504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9" name="Google Shape;1599;p34"/>
            <p:cNvCxnSpPr/>
            <p:nvPr/>
          </p:nvCxnSpPr>
          <p:spPr>
            <a:xfrm>
              <a:off x="528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0" name="Google Shape;1600;p34"/>
            <p:cNvCxnSpPr/>
            <p:nvPr/>
          </p:nvCxnSpPr>
          <p:spPr>
            <a:xfrm>
              <a:off x="3168" y="3264"/>
              <a:ext cx="0" cy="57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01" name="Google Shape;1601;p34"/>
          <p:cNvSpPr txBox="1"/>
          <p:nvPr/>
        </p:nvSpPr>
        <p:spPr>
          <a:xfrm>
            <a:off x="9646446" y="5445127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1602" name="Google Shape;1602;p34"/>
          <p:cNvSpPr txBox="1"/>
          <p:nvPr/>
        </p:nvSpPr>
        <p:spPr>
          <a:xfrm>
            <a:off x="9319419" y="545941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1603" name="Google Shape;1603;p34"/>
          <p:cNvSpPr txBox="1"/>
          <p:nvPr/>
        </p:nvSpPr>
        <p:spPr>
          <a:xfrm>
            <a:off x="6360319" y="539591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grpSp>
        <p:nvGrpSpPr>
          <p:cNvPr id="1604" name="Google Shape;1604;p34"/>
          <p:cNvGrpSpPr/>
          <p:nvPr/>
        </p:nvGrpSpPr>
        <p:grpSpPr>
          <a:xfrm>
            <a:off x="1950246" y="2513015"/>
            <a:ext cx="4049713" cy="3660775"/>
            <a:chOff x="278" y="1295"/>
            <a:chExt cx="2551" cy="2306"/>
          </a:xfrm>
        </p:grpSpPr>
        <p:sp>
          <p:nvSpPr>
            <p:cNvPr id="1605" name="Google Shape;1605;p34"/>
            <p:cNvSpPr txBox="1"/>
            <p:nvPr/>
          </p:nvSpPr>
          <p:spPr>
            <a:xfrm rot="-5400000">
              <a:off x="1610" y="1875"/>
              <a:ext cx="81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Instruction bits</a:t>
              </a:r>
              <a:endParaRPr/>
            </a:p>
          </p:txBody>
        </p:sp>
        <p:sp>
          <p:nvSpPr>
            <p:cNvPr id="1606" name="Google Shape;1606;p34"/>
            <p:cNvSpPr txBox="1"/>
            <p:nvPr/>
          </p:nvSpPr>
          <p:spPr>
            <a:xfrm>
              <a:off x="2400" y="1295"/>
              <a:ext cx="323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15-0</a:t>
              </a:r>
              <a:endParaRPr/>
            </a:p>
          </p:txBody>
        </p:sp>
        <p:sp>
          <p:nvSpPr>
            <p:cNvPr id="1607" name="Google Shape;1607;p34"/>
            <p:cNvSpPr txBox="1"/>
            <p:nvPr/>
          </p:nvSpPr>
          <p:spPr>
            <a:xfrm>
              <a:off x="2448" y="1679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21-19</a:t>
              </a:r>
              <a:endParaRPr/>
            </a:p>
          </p:txBody>
        </p:sp>
        <p:sp>
          <p:nvSpPr>
            <p:cNvPr id="1608" name="Google Shape;1608;p34"/>
            <p:cNvSpPr txBox="1"/>
            <p:nvPr/>
          </p:nvSpPr>
          <p:spPr>
            <a:xfrm>
              <a:off x="2448" y="1871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</p:txBody>
        </p:sp>
        <p:sp>
          <p:nvSpPr>
            <p:cNvPr id="1609" name="Google Shape;1609;p34"/>
            <p:cNvSpPr txBox="1"/>
            <p:nvPr/>
          </p:nvSpPr>
          <p:spPr>
            <a:xfrm>
              <a:off x="1680" y="3407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24-22</a:t>
              </a:r>
              <a:endParaRPr/>
            </a:p>
          </p:txBody>
        </p:sp>
        <p:sp>
          <p:nvSpPr>
            <p:cNvPr id="1610" name="Google Shape;1610;p34"/>
            <p:cNvSpPr txBox="1"/>
            <p:nvPr/>
          </p:nvSpPr>
          <p:spPr>
            <a:xfrm>
              <a:off x="278" y="2982"/>
              <a:ext cx="381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2-0</a:t>
              </a:r>
              <a:endParaRPr/>
            </a:p>
          </p:txBody>
        </p:sp>
        <p:cxnSp>
          <p:nvCxnSpPr>
            <p:cNvPr id="1611" name="Google Shape;1611;p34"/>
            <p:cNvCxnSpPr/>
            <p:nvPr/>
          </p:nvCxnSpPr>
          <p:spPr>
            <a:xfrm flipH="1" rot="10800000">
              <a:off x="624" y="2304"/>
              <a:ext cx="1536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2" name="Google Shape;1612;p34"/>
            <p:cNvCxnSpPr/>
            <p:nvPr/>
          </p:nvCxnSpPr>
          <p:spPr>
            <a:xfrm flipH="1" rot="10800000">
              <a:off x="576" y="2592"/>
              <a:ext cx="1584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13" name="Google Shape;1613;p34"/>
          <p:cNvSpPr txBox="1"/>
          <p:nvPr/>
        </p:nvSpPr>
        <p:spPr>
          <a:xfrm>
            <a:off x="2118521" y="5942015"/>
            <a:ext cx="1974195" cy="830997"/>
          </a:xfrm>
          <a:prstGeom prst="rect">
            <a:avLst/>
          </a:prstGeom>
          <a:solidFill>
            <a:srgbClr val="33CC33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regA, regB, destR</a:t>
            </a:r>
            <a:endParaRPr sz="16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destR = regA + regB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 = PC + 1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5"/>
          <p:cNvSpPr txBox="1"/>
          <p:nvPr>
            <p:ph idx="12" type="sldNum"/>
          </p:nvPr>
        </p:nvSpPr>
        <p:spPr>
          <a:xfrm>
            <a:off x="9324077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619" name="Google Shape;1619;p35"/>
          <p:cNvSpPr txBox="1"/>
          <p:nvPr>
            <p:ph type="title"/>
          </p:nvPr>
        </p:nvSpPr>
        <p:spPr>
          <a:xfrm>
            <a:off x="2083594" y="533400"/>
            <a:ext cx="8001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Executing an </a:t>
            </a:r>
            <a:r>
              <a:rPr lang="en-US">
                <a:solidFill>
                  <a:srgbClr val="FF0000"/>
                </a:solidFill>
              </a:rPr>
              <a:t>ADD</a:t>
            </a:r>
            <a:r>
              <a:rPr lang="en-US">
                <a:solidFill>
                  <a:schemeClr val="dk1"/>
                </a:solidFill>
              </a:rPr>
              <a:t> Instruction on LC2K Datapath</a:t>
            </a:r>
            <a:endParaRPr/>
          </a:p>
        </p:txBody>
      </p:sp>
      <p:sp>
        <p:nvSpPr>
          <p:cNvPr id="1620" name="Google Shape;1620;p35"/>
          <p:cNvSpPr txBox="1"/>
          <p:nvPr/>
        </p:nvSpPr>
        <p:spPr>
          <a:xfrm>
            <a:off x="8062119" y="67024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/39</a:t>
            </a:r>
            <a:endParaRPr/>
          </a:p>
        </p:txBody>
      </p:sp>
      <p:sp>
        <p:nvSpPr>
          <p:cNvPr id="1621" name="Google Shape;1621;p35"/>
          <p:cNvSpPr/>
          <p:nvPr/>
        </p:nvSpPr>
        <p:spPr>
          <a:xfrm>
            <a:off x="3032919" y="3581400"/>
            <a:ext cx="381000" cy="685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622" name="Google Shape;1622;p35"/>
          <p:cNvSpPr/>
          <p:nvPr/>
        </p:nvSpPr>
        <p:spPr>
          <a:xfrm>
            <a:off x="3718719" y="3124200"/>
            <a:ext cx="838200" cy="2514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623" name="Google Shape;1623;p35"/>
          <p:cNvSpPr/>
          <p:nvPr/>
        </p:nvSpPr>
        <p:spPr>
          <a:xfrm>
            <a:off x="6309519" y="3124200"/>
            <a:ext cx="838200" cy="2590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624" name="Google Shape;1624;p35"/>
          <p:cNvSpPr/>
          <p:nvPr/>
        </p:nvSpPr>
        <p:spPr>
          <a:xfrm>
            <a:off x="9281319" y="3276600"/>
            <a:ext cx="838200" cy="2514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1625" name="Google Shape;1625;p35"/>
          <p:cNvCxnSpPr/>
          <p:nvPr/>
        </p:nvCxnSpPr>
        <p:spPr>
          <a:xfrm rot="10800000">
            <a:off x="7147719" y="2819400"/>
            <a:ext cx="152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26" name="Google Shape;1626;p35"/>
          <p:cNvCxnSpPr/>
          <p:nvPr/>
        </p:nvCxnSpPr>
        <p:spPr>
          <a:xfrm rot="10800000">
            <a:off x="4328319" y="2209800"/>
            <a:ext cx="434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27" name="Google Shape;1627;p35"/>
          <p:cNvCxnSpPr/>
          <p:nvPr/>
        </p:nvCxnSpPr>
        <p:spPr>
          <a:xfrm>
            <a:off x="5623719" y="6781800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8" name="Google Shape;1628;p35"/>
          <p:cNvSpPr/>
          <p:nvPr/>
        </p:nvSpPr>
        <p:spPr>
          <a:xfrm>
            <a:off x="4480719" y="6400800"/>
            <a:ext cx="5638800" cy="685800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9" name="Google Shape;1629;p35"/>
          <p:cNvCxnSpPr/>
          <p:nvPr/>
        </p:nvCxnSpPr>
        <p:spPr>
          <a:xfrm>
            <a:off x="5166519" y="6172200"/>
            <a:ext cx="5105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35"/>
          <p:cNvCxnSpPr/>
          <p:nvPr/>
        </p:nvCxnSpPr>
        <p:spPr>
          <a:xfrm rot="10800000">
            <a:off x="10271919" y="5181600"/>
            <a:ext cx="0" cy="99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35"/>
          <p:cNvCxnSpPr/>
          <p:nvPr/>
        </p:nvCxnSpPr>
        <p:spPr>
          <a:xfrm>
            <a:off x="10119519" y="5181600"/>
            <a:ext cx="15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35"/>
          <p:cNvCxnSpPr/>
          <p:nvPr/>
        </p:nvCxnSpPr>
        <p:spPr>
          <a:xfrm>
            <a:off x="9052719" y="25908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35"/>
          <p:cNvCxnSpPr/>
          <p:nvPr/>
        </p:nvCxnSpPr>
        <p:spPr>
          <a:xfrm rot="10800000">
            <a:off x="9509919" y="1371600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4" name="Google Shape;1634;p35"/>
          <p:cNvCxnSpPr/>
          <p:nvPr/>
        </p:nvCxnSpPr>
        <p:spPr>
          <a:xfrm rot="10800000">
            <a:off x="1966119" y="1371600"/>
            <a:ext cx="7543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35"/>
          <p:cNvCxnSpPr/>
          <p:nvPr/>
        </p:nvCxnSpPr>
        <p:spPr>
          <a:xfrm>
            <a:off x="2728119" y="3886200"/>
            <a:ext cx="304800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6" name="Google Shape;1636;p35"/>
          <p:cNvCxnSpPr/>
          <p:nvPr/>
        </p:nvCxnSpPr>
        <p:spPr>
          <a:xfrm>
            <a:off x="6004719" y="5181600"/>
            <a:ext cx="304800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7" name="Google Shape;1637;p35"/>
          <p:cNvCxnSpPr/>
          <p:nvPr/>
        </p:nvCxnSpPr>
        <p:spPr>
          <a:xfrm>
            <a:off x="5395119" y="49530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Google Shape;1638;p35"/>
          <p:cNvCxnSpPr/>
          <p:nvPr/>
        </p:nvCxnSpPr>
        <p:spPr>
          <a:xfrm>
            <a:off x="4861719" y="2819400"/>
            <a:ext cx="0" cy="335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35"/>
          <p:cNvCxnSpPr/>
          <p:nvPr/>
        </p:nvCxnSpPr>
        <p:spPr>
          <a:xfrm>
            <a:off x="4861719" y="4572000"/>
            <a:ext cx="304800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0" name="Google Shape;1640;p35"/>
          <p:cNvCxnSpPr/>
          <p:nvPr/>
        </p:nvCxnSpPr>
        <p:spPr>
          <a:xfrm rot="10800000">
            <a:off x="4861719" y="2819400"/>
            <a:ext cx="1066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41" name="Google Shape;1641;p35"/>
          <p:cNvCxnSpPr/>
          <p:nvPr/>
        </p:nvCxnSpPr>
        <p:spPr>
          <a:xfrm>
            <a:off x="3642519" y="1981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2" name="Google Shape;1642;p35"/>
          <p:cNvCxnSpPr/>
          <p:nvPr/>
        </p:nvCxnSpPr>
        <p:spPr>
          <a:xfrm>
            <a:off x="1966119" y="13716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35"/>
          <p:cNvCxnSpPr/>
          <p:nvPr/>
        </p:nvCxnSpPr>
        <p:spPr>
          <a:xfrm>
            <a:off x="1966119" y="4267200"/>
            <a:ext cx="45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4" name="Google Shape;1644;p35"/>
          <p:cNvCxnSpPr/>
          <p:nvPr/>
        </p:nvCxnSpPr>
        <p:spPr>
          <a:xfrm>
            <a:off x="7300119" y="46482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5" name="Google Shape;1645;p35"/>
          <p:cNvSpPr/>
          <p:nvPr/>
        </p:nvSpPr>
        <p:spPr>
          <a:xfrm rot="-5400000">
            <a:off x="1908969" y="3714750"/>
            <a:ext cx="1371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35"/>
          <p:cNvSpPr txBox="1"/>
          <p:nvPr/>
        </p:nvSpPr>
        <p:spPr>
          <a:xfrm>
            <a:off x="2423300" y="3200400"/>
            <a:ext cx="342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647" name="Google Shape;1647;p35"/>
          <p:cNvSpPr/>
          <p:nvPr/>
        </p:nvSpPr>
        <p:spPr>
          <a:xfrm rot="-5400000">
            <a:off x="4842669" y="42100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35"/>
          <p:cNvSpPr txBox="1"/>
          <p:nvPr/>
        </p:nvSpPr>
        <p:spPr>
          <a:xfrm>
            <a:off x="5166500" y="38862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649" name="Google Shape;1649;p35"/>
          <p:cNvSpPr/>
          <p:nvPr/>
        </p:nvSpPr>
        <p:spPr>
          <a:xfrm rot="-5400000">
            <a:off x="5376069" y="50482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35"/>
          <p:cNvSpPr txBox="1"/>
          <p:nvPr/>
        </p:nvSpPr>
        <p:spPr>
          <a:xfrm>
            <a:off x="5699900" y="47244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651" name="Google Shape;1651;p35"/>
          <p:cNvSpPr/>
          <p:nvPr/>
        </p:nvSpPr>
        <p:spPr>
          <a:xfrm rot="-5400000">
            <a:off x="7281069" y="4743450"/>
            <a:ext cx="990600" cy="3429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5"/>
          <p:cNvSpPr txBox="1"/>
          <p:nvPr/>
        </p:nvSpPr>
        <p:spPr>
          <a:xfrm>
            <a:off x="7604900" y="4419600"/>
            <a:ext cx="3429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1653" name="Google Shape;1653;p35"/>
          <p:cNvGrpSpPr/>
          <p:nvPr/>
        </p:nvGrpSpPr>
        <p:grpSpPr>
          <a:xfrm>
            <a:off x="3337721" y="1752600"/>
            <a:ext cx="5756275" cy="3429000"/>
            <a:chOff x="1152" y="816"/>
            <a:chExt cx="3626" cy="2160"/>
          </a:xfrm>
        </p:grpSpPr>
        <p:sp>
          <p:nvSpPr>
            <p:cNvPr id="1654" name="Google Shape;1654;p35"/>
            <p:cNvSpPr/>
            <p:nvPr/>
          </p:nvSpPr>
          <p:spPr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Sign extend</a:t>
              </a:r>
              <a:endParaRPr/>
            </a:p>
          </p:txBody>
        </p:sp>
        <p:grpSp>
          <p:nvGrpSpPr>
            <p:cNvPr id="1655" name="Google Shape;1655;p35"/>
            <p:cNvGrpSpPr/>
            <p:nvPr/>
          </p:nvGrpSpPr>
          <p:grpSpPr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1656" name="Google Shape;1656;p35"/>
              <p:cNvSpPr/>
              <p:nvPr/>
            </p:nvSpPr>
            <p:spPr>
              <a:xfrm rot="-5400000">
                <a:off x="2112" y="672"/>
                <a:ext cx="624" cy="240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57" name="Google Shape;1657;p35"/>
              <p:cNvSpPr txBox="1"/>
              <p:nvPr/>
            </p:nvSpPr>
            <p:spPr>
              <a:xfrm>
                <a:off x="2352" y="669"/>
                <a:ext cx="19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  <p:sp>
          <p:nvSpPr>
            <p:cNvPr id="1658" name="Google Shape;1658;p35"/>
            <p:cNvSpPr/>
            <p:nvPr/>
          </p:nvSpPr>
          <p:spPr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grpSp>
          <p:nvGrpSpPr>
            <p:cNvPr id="1659" name="Google Shape;1659;p35"/>
            <p:cNvGrpSpPr/>
            <p:nvPr/>
          </p:nvGrpSpPr>
          <p:grpSpPr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1660" name="Google Shape;1660;p35"/>
              <p:cNvSpPr/>
              <p:nvPr/>
            </p:nvSpPr>
            <p:spPr>
              <a:xfrm rot="-5400000">
                <a:off x="2112" y="672"/>
                <a:ext cx="624" cy="240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1" name="Google Shape;1661;p35"/>
              <p:cNvSpPr txBox="1"/>
              <p:nvPr/>
            </p:nvSpPr>
            <p:spPr>
              <a:xfrm>
                <a:off x="2352" y="669"/>
                <a:ext cx="19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  <p:grpSp>
          <p:nvGrpSpPr>
            <p:cNvPr id="1662" name="Google Shape;1662;p35"/>
            <p:cNvGrpSpPr/>
            <p:nvPr/>
          </p:nvGrpSpPr>
          <p:grpSpPr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1663" name="Google Shape;1663;p35"/>
              <p:cNvSpPr/>
              <p:nvPr/>
            </p:nvSpPr>
            <p:spPr>
              <a:xfrm rot="-5400000">
                <a:off x="-421" y="2714"/>
                <a:ext cx="1056" cy="358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64" name="Google Shape;1664;p35"/>
              <p:cNvSpPr txBox="1"/>
              <p:nvPr/>
            </p:nvSpPr>
            <p:spPr>
              <a:xfrm>
                <a:off x="96" y="2590"/>
                <a:ext cx="215" cy="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/>
              </a:p>
            </p:txBody>
          </p:sp>
        </p:grpSp>
      </p:grpSp>
      <p:cxnSp>
        <p:nvCxnSpPr>
          <p:cNvPr id="1665" name="Google Shape;1665;p35"/>
          <p:cNvCxnSpPr/>
          <p:nvPr/>
        </p:nvCxnSpPr>
        <p:spPr>
          <a:xfrm>
            <a:off x="8747919" y="4267200"/>
            <a:ext cx="53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6" name="Google Shape;1666;p35"/>
          <p:cNvCxnSpPr/>
          <p:nvPr/>
        </p:nvCxnSpPr>
        <p:spPr>
          <a:xfrm rot="10800000">
            <a:off x="7300119" y="2819400"/>
            <a:ext cx="0" cy="1828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35"/>
          <p:cNvCxnSpPr/>
          <p:nvPr/>
        </p:nvCxnSpPr>
        <p:spPr>
          <a:xfrm rot="10800000">
            <a:off x="5166519" y="4953000"/>
            <a:ext cx="0" cy="1219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35"/>
          <p:cNvCxnSpPr/>
          <p:nvPr/>
        </p:nvCxnSpPr>
        <p:spPr>
          <a:xfrm>
            <a:off x="5166519" y="4953000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35"/>
          <p:cNvCxnSpPr/>
          <p:nvPr/>
        </p:nvCxnSpPr>
        <p:spPr>
          <a:xfrm>
            <a:off x="7300119" y="5181600"/>
            <a:ext cx="0" cy="304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35"/>
          <p:cNvCxnSpPr/>
          <p:nvPr/>
        </p:nvCxnSpPr>
        <p:spPr>
          <a:xfrm>
            <a:off x="8824119" y="5486400"/>
            <a:ext cx="4572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1" name="Google Shape;1671;p35"/>
          <p:cNvCxnSpPr/>
          <p:nvPr/>
        </p:nvCxnSpPr>
        <p:spPr>
          <a:xfrm>
            <a:off x="5318919" y="4724400"/>
            <a:ext cx="0" cy="1828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35"/>
          <p:cNvCxnSpPr/>
          <p:nvPr/>
        </p:nvCxnSpPr>
        <p:spPr>
          <a:xfrm>
            <a:off x="5852319" y="5562600"/>
            <a:ext cx="0" cy="990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35"/>
          <p:cNvCxnSpPr/>
          <p:nvPr/>
        </p:nvCxnSpPr>
        <p:spPr>
          <a:xfrm>
            <a:off x="7757319" y="5257800"/>
            <a:ext cx="0" cy="1295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35"/>
          <p:cNvCxnSpPr/>
          <p:nvPr/>
        </p:nvCxnSpPr>
        <p:spPr>
          <a:xfrm>
            <a:off x="8519319" y="4876800"/>
            <a:ext cx="0" cy="1676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35"/>
          <p:cNvCxnSpPr/>
          <p:nvPr/>
        </p:nvCxnSpPr>
        <p:spPr>
          <a:xfrm>
            <a:off x="9509919" y="5715000"/>
            <a:ext cx="0" cy="838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6" name="Google Shape;1676;p35"/>
          <p:cNvCxnSpPr/>
          <p:nvPr/>
        </p:nvCxnSpPr>
        <p:spPr>
          <a:xfrm>
            <a:off x="9890919" y="5715000"/>
            <a:ext cx="0" cy="8382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7" name="Google Shape;1677;p35"/>
          <p:cNvCxnSpPr/>
          <p:nvPr/>
        </p:nvCxnSpPr>
        <p:spPr>
          <a:xfrm>
            <a:off x="7300119" y="54864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8" name="Google Shape;1678;p35"/>
          <p:cNvSpPr/>
          <p:nvPr/>
        </p:nvSpPr>
        <p:spPr>
          <a:xfrm>
            <a:off x="4556919" y="6477000"/>
            <a:ext cx="533400" cy="5334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cxnSp>
        <p:nvCxnSpPr>
          <p:cNvPr id="1679" name="Google Shape;1679;p35"/>
          <p:cNvCxnSpPr/>
          <p:nvPr/>
        </p:nvCxnSpPr>
        <p:spPr>
          <a:xfrm>
            <a:off x="6538119" y="5638800"/>
            <a:ext cx="0" cy="9144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35"/>
          <p:cNvSpPr/>
          <p:nvPr/>
        </p:nvSpPr>
        <p:spPr>
          <a:xfrm>
            <a:off x="1889919" y="6324600"/>
            <a:ext cx="1905000" cy="609600"/>
          </a:xfrm>
          <a:prstGeom prst="rect">
            <a:avLst/>
          </a:prstGeom>
          <a:solidFill>
            <a:srgbClr val="FF9900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 1  2  3</a:t>
            </a:r>
            <a:endParaRPr/>
          </a:p>
        </p:txBody>
      </p:sp>
      <p:sp>
        <p:nvSpPr>
          <p:cNvPr id="1681" name="Google Shape;1681;p35"/>
          <p:cNvSpPr txBox="1"/>
          <p:nvPr/>
        </p:nvSpPr>
        <p:spPr>
          <a:xfrm>
            <a:off x="5547519" y="3122615"/>
            <a:ext cx="538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0 0 1</a:t>
            </a:r>
            <a:endParaRPr/>
          </a:p>
        </p:txBody>
      </p:sp>
      <p:sp>
        <p:nvSpPr>
          <p:cNvPr id="1682" name="Google Shape;1682;p35"/>
          <p:cNvSpPr txBox="1"/>
          <p:nvPr/>
        </p:nvSpPr>
        <p:spPr>
          <a:xfrm>
            <a:off x="5547519" y="3427415"/>
            <a:ext cx="538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0 1 0</a:t>
            </a:r>
            <a:endParaRPr/>
          </a:p>
        </p:txBody>
      </p:sp>
      <p:sp>
        <p:nvSpPr>
          <p:cNvPr id="1683" name="Google Shape;1683;p35"/>
          <p:cNvSpPr txBox="1"/>
          <p:nvPr/>
        </p:nvSpPr>
        <p:spPr>
          <a:xfrm>
            <a:off x="5166519" y="6472238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84" name="Google Shape;1684;p35"/>
          <p:cNvSpPr txBox="1"/>
          <p:nvPr/>
        </p:nvSpPr>
        <p:spPr>
          <a:xfrm>
            <a:off x="5699919" y="6472238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85" name="Google Shape;1685;p35"/>
          <p:cNvSpPr txBox="1"/>
          <p:nvPr/>
        </p:nvSpPr>
        <p:spPr>
          <a:xfrm>
            <a:off x="6385719" y="6472238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86" name="Google Shape;1686;p35"/>
          <p:cNvSpPr txBox="1"/>
          <p:nvPr/>
        </p:nvSpPr>
        <p:spPr>
          <a:xfrm>
            <a:off x="7604919" y="6472238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687" name="Google Shape;1687;p35"/>
          <p:cNvSpPr txBox="1"/>
          <p:nvPr/>
        </p:nvSpPr>
        <p:spPr>
          <a:xfrm>
            <a:off x="8366919" y="6472238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88" name="Google Shape;1688;p35"/>
          <p:cNvSpPr txBox="1"/>
          <p:nvPr/>
        </p:nvSpPr>
        <p:spPr>
          <a:xfrm>
            <a:off x="9357519" y="6472238"/>
            <a:ext cx="367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89" name="Google Shape;1689;p35"/>
          <p:cNvSpPr txBox="1"/>
          <p:nvPr/>
        </p:nvSpPr>
        <p:spPr>
          <a:xfrm>
            <a:off x="5547519" y="4037015"/>
            <a:ext cx="538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0 1 1</a:t>
            </a:r>
            <a:endParaRPr/>
          </a:p>
        </p:txBody>
      </p:sp>
      <p:cxnSp>
        <p:nvCxnSpPr>
          <p:cNvPr id="1690" name="Google Shape;1690;p35"/>
          <p:cNvCxnSpPr/>
          <p:nvPr/>
        </p:nvCxnSpPr>
        <p:spPr>
          <a:xfrm rot="10800000">
            <a:off x="4861719" y="3429000"/>
            <a:ext cx="0" cy="274320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35"/>
          <p:cNvCxnSpPr/>
          <p:nvPr/>
        </p:nvCxnSpPr>
        <p:spPr>
          <a:xfrm rot="10800000">
            <a:off x="4175919" y="6172200"/>
            <a:ext cx="6858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35"/>
          <p:cNvCxnSpPr/>
          <p:nvPr/>
        </p:nvCxnSpPr>
        <p:spPr>
          <a:xfrm>
            <a:off x="4175919" y="6172200"/>
            <a:ext cx="0" cy="60960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35"/>
          <p:cNvCxnSpPr/>
          <p:nvPr/>
        </p:nvCxnSpPr>
        <p:spPr>
          <a:xfrm>
            <a:off x="4175919" y="6781800"/>
            <a:ext cx="3048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4" name="Google Shape;1694;p35"/>
          <p:cNvCxnSpPr/>
          <p:nvPr/>
        </p:nvCxnSpPr>
        <p:spPr>
          <a:xfrm>
            <a:off x="5471319" y="4343400"/>
            <a:ext cx="8382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5" name="Google Shape;1695;p35"/>
          <p:cNvCxnSpPr/>
          <p:nvPr/>
        </p:nvCxnSpPr>
        <p:spPr>
          <a:xfrm rot="10800000">
            <a:off x="4709319" y="1600200"/>
            <a:ext cx="0" cy="60960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35"/>
          <p:cNvCxnSpPr/>
          <p:nvPr/>
        </p:nvCxnSpPr>
        <p:spPr>
          <a:xfrm rot="10800000">
            <a:off x="2118519" y="1600200"/>
            <a:ext cx="25908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7" name="Google Shape;1697;p35"/>
          <p:cNvCxnSpPr/>
          <p:nvPr/>
        </p:nvCxnSpPr>
        <p:spPr>
          <a:xfrm>
            <a:off x="3413919" y="3886200"/>
            <a:ext cx="3048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8" name="Google Shape;1698;p35"/>
          <p:cNvCxnSpPr/>
          <p:nvPr/>
        </p:nvCxnSpPr>
        <p:spPr>
          <a:xfrm>
            <a:off x="7147719" y="5181600"/>
            <a:ext cx="4572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9" name="Google Shape;1699;p35"/>
          <p:cNvCxnSpPr/>
          <p:nvPr/>
        </p:nvCxnSpPr>
        <p:spPr>
          <a:xfrm rot="10800000">
            <a:off x="5471319" y="5943600"/>
            <a:ext cx="35052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0" name="Google Shape;1700;p35"/>
          <p:cNvCxnSpPr/>
          <p:nvPr/>
        </p:nvCxnSpPr>
        <p:spPr>
          <a:xfrm rot="10800000">
            <a:off x="3490119" y="2590800"/>
            <a:ext cx="4572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01" name="Google Shape;1701;p35"/>
          <p:cNvCxnSpPr/>
          <p:nvPr/>
        </p:nvCxnSpPr>
        <p:spPr>
          <a:xfrm>
            <a:off x="3490119" y="2590800"/>
            <a:ext cx="0" cy="129540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2" name="Google Shape;1702;p35"/>
          <p:cNvCxnSpPr/>
          <p:nvPr/>
        </p:nvCxnSpPr>
        <p:spPr>
          <a:xfrm>
            <a:off x="2118519" y="3505200"/>
            <a:ext cx="3048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3" name="Google Shape;1703;p35"/>
          <p:cNvCxnSpPr/>
          <p:nvPr/>
        </p:nvCxnSpPr>
        <p:spPr>
          <a:xfrm>
            <a:off x="5471319" y="5410200"/>
            <a:ext cx="228600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4" name="Google Shape;1704;p35"/>
          <p:cNvCxnSpPr/>
          <p:nvPr/>
        </p:nvCxnSpPr>
        <p:spPr>
          <a:xfrm>
            <a:off x="4861719" y="3733800"/>
            <a:ext cx="14478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5" name="Google Shape;1705;p35"/>
          <p:cNvCxnSpPr/>
          <p:nvPr/>
        </p:nvCxnSpPr>
        <p:spPr>
          <a:xfrm>
            <a:off x="4556919" y="4419600"/>
            <a:ext cx="3048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6" name="Google Shape;1706;p35"/>
          <p:cNvCxnSpPr/>
          <p:nvPr/>
        </p:nvCxnSpPr>
        <p:spPr>
          <a:xfrm>
            <a:off x="4861719" y="3429000"/>
            <a:ext cx="14478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7" name="Google Shape;1707;p35"/>
          <p:cNvCxnSpPr/>
          <p:nvPr/>
        </p:nvCxnSpPr>
        <p:spPr>
          <a:xfrm>
            <a:off x="4861719" y="4114800"/>
            <a:ext cx="304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8" name="Google Shape;1708;p35"/>
          <p:cNvCxnSpPr/>
          <p:nvPr/>
        </p:nvCxnSpPr>
        <p:spPr>
          <a:xfrm rot="10800000">
            <a:off x="2118519" y="1600200"/>
            <a:ext cx="0" cy="190500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35"/>
          <p:cNvCxnSpPr/>
          <p:nvPr/>
        </p:nvCxnSpPr>
        <p:spPr>
          <a:xfrm>
            <a:off x="5471319" y="5410200"/>
            <a:ext cx="0" cy="53340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35"/>
          <p:cNvCxnSpPr/>
          <p:nvPr/>
        </p:nvCxnSpPr>
        <p:spPr>
          <a:xfrm>
            <a:off x="8976519" y="4267200"/>
            <a:ext cx="0" cy="167640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35"/>
          <p:cNvCxnSpPr/>
          <p:nvPr/>
        </p:nvCxnSpPr>
        <p:spPr>
          <a:xfrm>
            <a:off x="7909719" y="4953000"/>
            <a:ext cx="304800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2" name="Google Shape;1712;p35"/>
          <p:cNvCxnSpPr/>
          <p:nvPr/>
        </p:nvCxnSpPr>
        <p:spPr>
          <a:xfrm>
            <a:off x="7147719" y="3733800"/>
            <a:ext cx="10668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3" name="Google Shape;1713;p35"/>
          <p:cNvCxnSpPr/>
          <p:nvPr/>
        </p:nvCxnSpPr>
        <p:spPr>
          <a:xfrm>
            <a:off x="4328319" y="2209800"/>
            <a:ext cx="3810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4" name="Google Shape;1714;p35"/>
          <p:cNvCxnSpPr/>
          <p:nvPr/>
        </p:nvCxnSpPr>
        <p:spPr>
          <a:xfrm>
            <a:off x="8747919" y="4267200"/>
            <a:ext cx="22860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5" name="Google Shape;1715;p35"/>
          <p:cNvSpPr txBox="1"/>
          <p:nvPr/>
        </p:nvSpPr>
        <p:spPr>
          <a:xfrm>
            <a:off x="4175919" y="5865815"/>
            <a:ext cx="538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0 0 0</a:t>
            </a:r>
            <a:endParaRPr/>
          </a:p>
        </p:txBody>
      </p:sp>
      <p:sp>
        <p:nvSpPr>
          <p:cNvPr id="1716" name="Google Shape;1716;p35"/>
          <p:cNvSpPr txBox="1"/>
          <p:nvPr/>
        </p:nvSpPr>
        <p:spPr>
          <a:xfrm>
            <a:off x="9646446" y="5445127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1717" name="Google Shape;1717;p35"/>
          <p:cNvSpPr txBox="1"/>
          <p:nvPr/>
        </p:nvSpPr>
        <p:spPr>
          <a:xfrm>
            <a:off x="9319419" y="545941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1718" name="Google Shape;1718;p35"/>
          <p:cNvSpPr txBox="1"/>
          <p:nvPr/>
        </p:nvSpPr>
        <p:spPr>
          <a:xfrm>
            <a:off x="6360319" y="5395915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1719" name="Google Shape;1719;p35"/>
          <p:cNvSpPr/>
          <p:nvPr/>
        </p:nvSpPr>
        <p:spPr>
          <a:xfrm>
            <a:off x="9662319" y="6473827"/>
            <a:ext cx="5397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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Next Time</a:t>
            </a:r>
            <a:endParaRPr/>
          </a:p>
        </p:txBody>
      </p:sp>
      <p:sp>
        <p:nvSpPr>
          <p:cNvPr id="1725" name="Google Shape;1725;p36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/>
              <a:t>Finish up single-cycle and talk about multi-cycle</a:t>
            </a:r>
            <a:endParaRPr sz="2901"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/>
              <a:t>Lingering questions / feedback? I'll include an anonymous form at the end of every lecture: </a:t>
            </a:r>
            <a:r>
              <a:rPr lang="en-US" sz="3300" u="sng">
                <a:solidFill>
                  <a:schemeClr val="hlink"/>
                </a:solidFill>
                <a:hlinkClick r:id="rId3"/>
              </a:rPr>
              <a:t>https://bit.ly/3oXr4Ah</a:t>
            </a:r>
            <a:endParaRPr sz="33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726" name="Google Shape;1726;p3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7" name="Google Shape;172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728" name="Google Shape;1728;p36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37"/>
          <p:cNvSpPr txBox="1"/>
          <p:nvPr/>
        </p:nvSpPr>
        <p:spPr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7"/>
              <a:buFont typeface="Noto Sans Symbols"/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  <a:endParaRPr/>
          </a:p>
        </p:txBody>
      </p:sp>
      <p:sp>
        <p:nvSpPr>
          <p:cNvPr id="1734" name="Google Shape;1734;p37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Executing a </a:t>
            </a:r>
            <a:r>
              <a:rPr lang="en-US">
                <a:solidFill>
                  <a:srgbClr val="FF0000"/>
                </a:solidFill>
              </a:rPr>
              <a:t>NOR</a:t>
            </a:r>
            <a:r>
              <a:rPr lang="en-US">
                <a:solidFill>
                  <a:schemeClr val="dk1"/>
                </a:solidFill>
              </a:rPr>
              <a:t> Instruction</a:t>
            </a:r>
            <a:endParaRPr/>
          </a:p>
        </p:txBody>
      </p:sp>
      <p:sp>
        <p:nvSpPr>
          <p:cNvPr id="1735" name="Google Shape;1735;p37"/>
          <p:cNvSpPr/>
          <p:nvPr/>
        </p:nvSpPr>
        <p:spPr>
          <a:xfrm>
            <a:off x="3040460" y="3582154"/>
            <a:ext cx="380057" cy="684103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PC</a:t>
            </a:r>
            <a:endParaRPr/>
          </a:p>
        </p:txBody>
      </p:sp>
      <p:sp>
        <p:nvSpPr>
          <p:cNvPr id="1736" name="Google Shape;1736;p37"/>
          <p:cNvSpPr/>
          <p:nvPr/>
        </p:nvSpPr>
        <p:spPr>
          <a:xfrm>
            <a:off x="3724563" y="3126085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737" name="Google Shape;1737;p37"/>
          <p:cNvSpPr/>
          <p:nvPr/>
        </p:nvSpPr>
        <p:spPr>
          <a:xfrm>
            <a:off x="6308954" y="3126085"/>
            <a:ext cx="836126" cy="258439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file</a:t>
            </a:r>
            <a:endParaRPr/>
          </a:p>
        </p:txBody>
      </p:sp>
      <p:sp>
        <p:nvSpPr>
          <p:cNvPr id="1738" name="Google Shape;1738;p37"/>
          <p:cNvSpPr/>
          <p:nvPr/>
        </p:nvSpPr>
        <p:spPr>
          <a:xfrm>
            <a:off x="9273402" y="3278108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cxnSp>
        <p:nvCxnSpPr>
          <p:cNvPr id="1739" name="Google Shape;1739;p37"/>
          <p:cNvCxnSpPr/>
          <p:nvPr/>
        </p:nvCxnSpPr>
        <p:spPr>
          <a:xfrm rot="10800000">
            <a:off x="7145080" y="2822039"/>
            <a:ext cx="152023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0" name="Google Shape;1740;p37"/>
          <p:cNvCxnSpPr/>
          <p:nvPr/>
        </p:nvCxnSpPr>
        <p:spPr>
          <a:xfrm rot="10800000">
            <a:off x="4332655" y="2213947"/>
            <a:ext cx="433265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1" name="Google Shape;1741;p37"/>
          <p:cNvCxnSpPr/>
          <p:nvPr/>
        </p:nvCxnSpPr>
        <p:spPr>
          <a:xfrm rot="10800000">
            <a:off x="4712712" y="1605855"/>
            <a:ext cx="0" cy="6080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2" name="Google Shape;1742;p37"/>
          <p:cNvCxnSpPr/>
          <p:nvPr/>
        </p:nvCxnSpPr>
        <p:spPr>
          <a:xfrm rot="10800000">
            <a:off x="2128322" y="1605855"/>
            <a:ext cx="258439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3" name="Google Shape;1743;p37"/>
          <p:cNvCxnSpPr/>
          <p:nvPr/>
        </p:nvCxnSpPr>
        <p:spPr>
          <a:xfrm>
            <a:off x="3420517" y="3886200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4" name="Google Shape;1744;p37"/>
          <p:cNvCxnSpPr/>
          <p:nvPr/>
        </p:nvCxnSpPr>
        <p:spPr>
          <a:xfrm>
            <a:off x="5624850" y="6774636"/>
            <a:ext cx="60809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5" name="Google Shape;1745;p37"/>
          <p:cNvSpPr/>
          <p:nvPr/>
        </p:nvSpPr>
        <p:spPr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Control ROM</a:t>
            </a:r>
            <a:endParaRPr/>
          </a:p>
        </p:txBody>
      </p:sp>
      <p:cxnSp>
        <p:nvCxnSpPr>
          <p:cNvPr id="1746" name="Google Shape;1746;p37"/>
          <p:cNvCxnSpPr/>
          <p:nvPr/>
        </p:nvCxnSpPr>
        <p:spPr>
          <a:xfrm>
            <a:off x="7145080" y="5178395"/>
            <a:ext cx="456069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7" name="Google Shape;1747;p37"/>
          <p:cNvCxnSpPr/>
          <p:nvPr/>
        </p:nvCxnSpPr>
        <p:spPr>
          <a:xfrm>
            <a:off x="5168781" y="6166545"/>
            <a:ext cx="50927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37"/>
          <p:cNvCxnSpPr/>
          <p:nvPr/>
        </p:nvCxnSpPr>
        <p:spPr>
          <a:xfrm rot="10800000">
            <a:off x="10261551" y="5178395"/>
            <a:ext cx="0" cy="9881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9" name="Google Shape;1749;p37"/>
          <p:cNvCxnSpPr/>
          <p:nvPr/>
        </p:nvCxnSpPr>
        <p:spPr>
          <a:xfrm>
            <a:off x="10109528" y="5178395"/>
            <a:ext cx="15202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0" name="Google Shape;1750;p37"/>
          <p:cNvCxnSpPr/>
          <p:nvPr/>
        </p:nvCxnSpPr>
        <p:spPr>
          <a:xfrm rot="10800000">
            <a:off x="5472827" y="5938510"/>
            <a:ext cx="349652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1" name="Google Shape;1751;p37"/>
          <p:cNvCxnSpPr/>
          <p:nvPr/>
        </p:nvCxnSpPr>
        <p:spPr>
          <a:xfrm rot="10800000">
            <a:off x="3496528" y="259400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2" name="Google Shape;1752;p37"/>
          <p:cNvCxnSpPr/>
          <p:nvPr/>
        </p:nvCxnSpPr>
        <p:spPr>
          <a:xfrm>
            <a:off x="3496529" y="2594005"/>
            <a:ext cx="0" cy="129219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37"/>
          <p:cNvCxnSpPr/>
          <p:nvPr/>
        </p:nvCxnSpPr>
        <p:spPr>
          <a:xfrm>
            <a:off x="9045367" y="259400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37"/>
          <p:cNvCxnSpPr/>
          <p:nvPr/>
        </p:nvCxnSpPr>
        <p:spPr>
          <a:xfrm rot="10800000">
            <a:off x="9501436" y="137782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37"/>
          <p:cNvCxnSpPr/>
          <p:nvPr/>
        </p:nvCxnSpPr>
        <p:spPr>
          <a:xfrm rot="10800000">
            <a:off x="1976299" y="1377821"/>
            <a:ext cx="75251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37"/>
          <p:cNvCxnSpPr/>
          <p:nvPr/>
        </p:nvCxnSpPr>
        <p:spPr>
          <a:xfrm>
            <a:off x="2736414" y="3886200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7" name="Google Shape;1757;p37"/>
          <p:cNvCxnSpPr/>
          <p:nvPr/>
        </p:nvCxnSpPr>
        <p:spPr>
          <a:xfrm>
            <a:off x="5472827" y="4342269"/>
            <a:ext cx="83612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8" name="Google Shape;1758;p37"/>
          <p:cNvCxnSpPr/>
          <p:nvPr/>
        </p:nvCxnSpPr>
        <p:spPr>
          <a:xfrm>
            <a:off x="6004907" y="5178395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9" name="Google Shape;1759;p37"/>
          <p:cNvCxnSpPr/>
          <p:nvPr/>
        </p:nvCxnSpPr>
        <p:spPr>
          <a:xfrm>
            <a:off x="2128322" y="350614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0" name="Google Shape;1760;p37"/>
          <p:cNvCxnSpPr/>
          <p:nvPr/>
        </p:nvCxnSpPr>
        <p:spPr>
          <a:xfrm>
            <a:off x="5396816" y="4950361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1" name="Google Shape;1761;p37"/>
          <p:cNvCxnSpPr/>
          <p:nvPr/>
        </p:nvCxnSpPr>
        <p:spPr>
          <a:xfrm>
            <a:off x="5472827" y="5406430"/>
            <a:ext cx="22803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2" name="Google Shape;1762;p37"/>
          <p:cNvCxnSpPr/>
          <p:nvPr/>
        </p:nvCxnSpPr>
        <p:spPr>
          <a:xfrm>
            <a:off x="4864735" y="3734177"/>
            <a:ext cx="1444218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3" name="Google Shape;1763;p37"/>
          <p:cNvCxnSpPr/>
          <p:nvPr/>
        </p:nvCxnSpPr>
        <p:spPr>
          <a:xfrm>
            <a:off x="4864735" y="2822039"/>
            <a:ext cx="0" cy="3344505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37"/>
          <p:cNvCxnSpPr/>
          <p:nvPr/>
        </p:nvCxnSpPr>
        <p:spPr>
          <a:xfrm>
            <a:off x="4560689" y="4418280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37"/>
          <p:cNvCxnSpPr/>
          <p:nvPr/>
        </p:nvCxnSpPr>
        <p:spPr>
          <a:xfrm>
            <a:off x="4864735" y="3430131"/>
            <a:ext cx="1444218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6" name="Google Shape;1766;p37"/>
          <p:cNvCxnSpPr/>
          <p:nvPr/>
        </p:nvCxnSpPr>
        <p:spPr>
          <a:xfrm>
            <a:off x="4864735" y="4114234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7" name="Google Shape;1767;p37"/>
          <p:cNvCxnSpPr/>
          <p:nvPr/>
        </p:nvCxnSpPr>
        <p:spPr>
          <a:xfrm>
            <a:off x="4864735" y="4570303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8" name="Google Shape;1768;p37"/>
          <p:cNvCxnSpPr/>
          <p:nvPr/>
        </p:nvCxnSpPr>
        <p:spPr>
          <a:xfrm rot="10800000">
            <a:off x="4180632" y="6166545"/>
            <a:ext cx="684103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9" name="Google Shape;1769;p37"/>
          <p:cNvCxnSpPr/>
          <p:nvPr/>
        </p:nvCxnSpPr>
        <p:spPr>
          <a:xfrm>
            <a:off x="4180632" y="6166544"/>
            <a:ext cx="0" cy="608092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0" name="Google Shape;1770;p37"/>
          <p:cNvCxnSpPr/>
          <p:nvPr/>
        </p:nvCxnSpPr>
        <p:spPr>
          <a:xfrm>
            <a:off x="4180632" y="6774636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1" name="Google Shape;1771;p37"/>
          <p:cNvCxnSpPr/>
          <p:nvPr/>
        </p:nvCxnSpPr>
        <p:spPr>
          <a:xfrm rot="10800000">
            <a:off x="4864735" y="2822039"/>
            <a:ext cx="1064161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72" name="Google Shape;1772;p37"/>
          <p:cNvCxnSpPr/>
          <p:nvPr/>
        </p:nvCxnSpPr>
        <p:spPr>
          <a:xfrm>
            <a:off x="3648551" y="198591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37"/>
          <p:cNvCxnSpPr/>
          <p:nvPr/>
        </p:nvCxnSpPr>
        <p:spPr>
          <a:xfrm rot="10800000">
            <a:off x="2128322" y="1605856"/>
            <a:ext cx="0" cy="19002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4" name="Google Shape;1774;p37"/>
          <p:cNvCxnSpPr/>
          <p:nvPr/>
        </p:nvCxnSpPr>
        <p:spPr>
          <a:xfrm>
            <a:off x="1976299" y="1377821"/>
            <a:ext cx="0" cy="288843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5" name="Google Shape;1775;p37"/>
          <p:cNvCxnSpPr/>
          <p:nvPr/>
        </p:nvCxnSpPr>
        <p:spPr>
          <a:xfrm>
            <a:off x="1976299" y="4266257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6" name="Google Shape;1776;p37"/>
          <p:cNvCxnSpPr/>
          <p:nvPr/>
        </p:nvCxnSpPr>
        <p:spPr>
          <a:xfrm>
            <a:off x="7297103" y="4646315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7" name="Google Shape;1777;p37"/>
          <p:cNvSpPr/>
          <p:nvPr/>
        </p:nvSpPr>
        <p:spPr>
          <a:xfrm rot="-5400000">
            <a:off x="1919290" y="3715174"/>
            <a:ext cx="1368207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37"/>
          <p:cNvSpPr txBox="1"/>
          <p:nvPr/>
        </p:nvSpPr>
        <p:spPr>
          <a:xfrm>
            <a:off x="2432353" y="3202073"/>
            <a:ext cx="342052" cy="136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1779" name="Google Shape;1779;p37"/>
          <p:cNvSpPr/>
          <p:nvPr/>
        </p:nvSpPr>
        <p:spPr>
          <a:xfrm rot="-5400000">
            <a:off x="4845733" y="420924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37"/>
          <p:cNvSpPr txBox="1"/>
          <p:nvPr/>
        </p:nvSpPr>
        <p:spPr>
          <a:xfrm>
            <a:off x="5168774" y="38861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1781" name="Google Shape;1781;p37"/>
          <p:cNvSpPr/>
          <p:nvPr/>
        </p:nvSpPr>
        <p:spPr>
          <a:xfrm rot="-5400000">
            <a:off x="5377813" y="5045375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37"/>
          <p:cNvSpPr txBox="1"/>
          <p:nvPr/>
        </p:nvSpPr>
        <p:spPr>
          <a:xfrm>
            <a:off x="5700849" y="472232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1783" name="Google Shape;1783;p37"/>
          <p:cNvSpPr/>
          <p:nvPr/>
        </p:nvSpPr>
        <p:spPr>
          <a:xfrm rot="-5400000">
            <a:off x="7278100" y="474132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37"/>
          <p:cNvSpPr txBox="1"/>
          <p:nvPr/>
        </p:nvSpPr>
        <p:spPr>
          <a:xfrm>
            <a:off x="7601148" y="44182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1785" name="Google Shape;1785;p37"/>
          <p:cNvSpPr/>
          <p:nvPr/>
        </p:nvSpPr>
        <p:spPr>
          <a:xfrm>
            <a:off x="5928896" y="2670016"/>
            <a:ext cx="1216184" cy="30404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Sign extend</a:t>
            </a:r>
            <a:endParaRPr/>
          </a:p>
        </p:txBody>
      </p:sp>
      <p:grpSp>
        <p:nvGrpSpPr>
          <p:cNvPr id="1786" name="Google Shape;1786;p37"/>
          <p:cNvGrpSpPr/>
          <p:nvPr/>
        </p:nvGrpSpPr>
        <p:grpSpPr>
          <a:xfrm>
            <a:off x="3952599" y="1757879"/>
            <a:ext cx="421230" cy="988149"/>
            <a:chOff x="2304" y="480"/>
            <a:chExt cx="240" cy="624"/>
          </a:xfrm>
        </p:grpSpPr>
        <p:sp>
          <p:nvSpPr>
            <p:cNvPr id="1787" name="Google Shape;1787;p37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8" name="Google Shape;1788;p37"/>
            <p:cNvSpPr txBox="1"/>
            <p:nvPr/>
          </p:nvSpPr>
          <p:spPr>
            <a:xfrm>
              <a:off x="2352" y="669"/>
              <a:ext cx="18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4"/>
                <a:buFont typeface="Noto Sans Symbols"/>
                <a:buNone/>
              </a:pPr>
              <a:r>
                <a:rPr b="1" lang="en-US" sz="2394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  <a:endParaRPr/>
            </a:p>
          </p:txBody>
        </p:sp>
      </p:grpSp>
      <p:sp>
        <p:nvSpPr>
          <p:cNvPr id="1789" name="Google Shape;1789;p37"/>
          <p:cNvSpPr/>
          <p:nvPr/>
        </p:nvSpPr>
        <p:spPr>
          <a:xfrm>
            <a:off x="3344506" y="1757879"/>
            <a:ext cx="304046" cy="380057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4"/>
              <a:buFont typeface="Noto Sans Symbols"/>
              <a:buNone/>
            </a:pPr>
            <a:r>
              <a:rPr b="1" lang="en-US" sz="2394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/>
          </a:p>
        </p:txBody>
      </p:sp>
      <p:grpSp>
        <p:nvGrpSpPr>
          <p:cNvPr id="1790" name="Google Shape;1790;p37"/>
          <p:cNvGrpSpPr/>
          <p:nvPr/>
        </p:nvGrpSpPr>
        <p:grpSpPr>
          <a:xfrm>
            <a:off x="8665311" y="2061925"/>
            <a:ext cx="421230" cy="988149"/>
            <a:chOff x="2304" y="480"/>
            <a:chExt cx="240" cy="624"/>
          </a:xfrm>
        </p:grpSpPr>
        <p:sp>
          <p:nvSpPr>
            <p:cNvPr id="1791" name="Google Shape;1791;p37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2" name="Google Shape;1792;p37"/>
            <p:cNvSpPr txBox="1"/>
            <p:nvPr/>
          </p:nvSpPr>
          <p:spPr>
            <a:xfrm>
              <a:off x="2352" y="669"/>
              <a:ext cx="18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4"/>
                <a:buFont typeface="Noto Sans Symbols"/>
                <a:buNone/>
              </a:pPr>
              <a:r>
                <a:rPr b="1" lang="en-US" sz="2394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+</a:t>
              </a:r>
              <a:endParaRPr/>
            </a:p>
          </p:txBody>
        </p:sp>
      </p:grpSp>
      <p:grpSp>
        <p:nvGrpSpPr>
          <p:cNvPr id="1793" name="Google Shape;1793;p37"/>
          <p:cNvGrpSpPr/>
          <p:nvPr/>
        </p:nvGrpSpPr>
        <p:grpSpPr>
          <a:xfrm>
            <a:off x="8209242" y="3506142"/>
            <a:ext cx="579588" cy="1672253"/>
            <a:chOff x="-72" y="2365"/>
            <a:chExt cx="372" cy="1056"/>
          </a:xfrm>
        </p:grpSpPr>
        <p:sp>
          <p:nvSpPr>
            <p:cNvPr id="1794" name="Google Shape;1794;p37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5" name="Google Shape;1795;p37"/>
            <p:cNvSpPr txBox="1"/>
            <p:nvPr/>
          </p:nvSpPr>
          <p:spPr>
            <a:xfrm>
              <a:off x="96" y="2590"/>
              <a:ext cx="204" cy="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95"/>
                <a:buFont typeface="Noto Sans Symbols"/>
                <a:buNone/>
              </a:pPr>
              <a:r>
                <a:rPr b="1" lang="en-US" sz="1795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95"/>
                <a:buFont typeface="Noto Sans Symbols"/>
                <a:buNone/>
              </a:pPr>
              <a:r>
                <a:rPr b="1" lang="en-US" sz="1795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95"/>
                <a:buFont typeface="Noto Sans Symbols"/>
                <a:buNone/>
              </a:pPr>
              <a:r>
                <a:rPr b="1" lang="en-US" sz="1795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U</a:t>
              </a:r>
              <a:endParaRPr/>
            </a:p>
          </p:txBody>
        </p:sp>
      </p:grpSp>
      <p:cxnSp>
        <p:nvCxnSpPr>
          <p:cNvPr id="1796" name="Google Shape;1796;p37"/>
          <p:cNvCxnSpPr/>
          <p:nvPr/>
        </p:nvCxnSpPr>
        <p:spPr>
          <a:xfrm>
            <a:off x="8741321" y="4266257"/>
            <a:ext cx="5320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7" name="Google Shape;1797;p37"/>
          <p:cNvCxnSpPr/>
          <p:nvPr/>
        </p:nvCxnSpPr>
        <p:spPr>
          <a:xfrm rot="10800000">
            <a:off x="7297103" y="2822039"/>
            <a:ext cx="0" cy="182427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8" name="Google Shape;1798;p37"/>
          <p:cNvCxnSpPr/>
          <p:nvPr/>
        </p:nvCxnSpPr>
        <p:spPr>
          <a:xfrm>
            <a:off x="5472827" y="5406430"/>
            <a:ext cx="0" cy="53208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9" name="Google Shape;1799;p37"/>
          <p:cNvCxnSpPr/>
          <p:nvPr/>
        </p:nvCxnSpPr>
        <p:spPr>
          <a:xfrm>
            <a:off x="8969355" y="4266257"/>
            <a:ext cx="0" cy="167225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0" name="Google Shape;1800;p37"/>
          <p:cNvCxnSpPr/>
          <p:nvPr/>
        </p:nvCxnSpPr>
        <p:spPr>
          <a:xfrm rot="10800000">
            <a:off x="5168781" y="495036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37"/>
          <p:cNvCxnSpPr/>
          <p:nvPr/>
        </p:nvCxnSpPr>
        <p:spPr>
          <a:xfrm>
            <a:off x="5168781" y="4950361"/>
            <a:ext cx="3800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2" name="Google Shape;1802;p37"/>
          <p:cNvCxnSpPr/>
          <p:nvPr/>
        </p:nvCxnSpPr>
        <p:spPr>
          <a:xfrm>
            <a:off x="7905195" y="4950361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3" name="Google Shape;1803;p37"/>
          <p:cNvCxnSpPr/>
          <p:nvPr/>
        </p:nvCxnSpPr>
        <p:spPr>
          <a:xfrm>
            <a:off x="7145080" y="3734177"/>
            <a:ext cx="1064161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4" name="Google Shape;1804;p37"/>
          <p:cNvCxnSpPr/>
          <p:nvPr/>
        </p:nvCxnSpPr>
        <p:spPr>
          <a:xfrm>
            <a:off x="7297103" y="5178395"/>
            <a:ext cx="0" cy="304046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5" name="Google Shape;1805;p37"/>
          <p:cNvCxnSpPr/>
          <p:nvPr/>
        </p:nvCxnSpPr>
        <p:spPr>
          <a:xfrm>
            <a:off x="8817332" y="5482441"/>
            <a:ext cx="456069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6" name="Google Shape;1806;p37"/>
          <p:cNvCxnSpPr/>
          <p:nvPr/>
        </p:nvCxnSpPr>
        <p:spPr>
          <a:xfrm>
            <a:off x="7297103" y="5482441"/>
            <a:ext cx="152023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7" name="Google Shape;1807;p37"/>
          <p:cNvSpPr/>
          <p:nvPr/>
        </p:nvSpPr>
        <p:spPr>
          <a:xfrm>
            <a:off x="4560690" y="6470591"/>
            <a:ext cx="532080" cy="53208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7"/>
              <a:buFont typeface="Noto Sans Symbols"/>
              <a:buNone/>
            </a:pPr>
            <a:r>
              <a:rPr lang="en-US" sz="9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decoder</a:t>
            </a:r>
            <a:endParaRPr/>
          </a:p>
        </p:txBody>
      </p:sp>
      <p:grpSp>
        <p:nvGrpSpPr>
          <p:cNvPr id="1808" name="Google Shape;1808;p37"/>
          <p:cNvGrpSpPr/>
          <p:nvPr/>
        </p:nvGrpSpPr>
        <p:grpSpPr>
          <a:xfrm>
            <a:off x="5320804" y="4722326"/>
            <a:ext cx="4560689" cy="1824276"/>
            <a:chOff x="2400" y="2688"/>
            <a:chExt cx="2880" cy="1152"/>
          </a:xfrm>
        </p:grpSpPr>
        <p:cxnSp>
          <p:nvCxnSpPr>
            <p:cNvPr id="1809" name="Google Shape;1809;p37"/>
            <p:cNvCxnSpPr/>
            <p:nvPr/>
          </p:nvCxnSpPr>
          <p:spPr>
            <a:xfrm>
              <a:off x="2400" y="2688"/>
              <a:ext cx="0" cy="115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0" name="Google Shape;1810;p37"/>
            <p:cNvCxnSpPr/>
            <p:nvPr/>
          </p:nvCxnSpPr>
          <p:spPr>
            <a:xfrm>
              <a:off x="2736" y="3216"/>
              <a:ext cx="0" cy="62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1" name="Google Shape;1811;p37"/>
            <p:cNvCxnSpPr/>
            <p:nvPr/>
          </p:nvCxnSpPr>
          <p:spPr>
            <a:xfrm>
              <a:off x="3936" y="3024"/>
              <a:ext cx="0" cy="81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2" name="Google Shape;1812;p37"/>
            <p:cNvCxnSpPr/>
            <p:nvPr/>
          </p:nvCxnSpPr>
          <p:spPr>
            <a:xfrm>
              <a:off x="4416" y="2784"/>
              <a:ext cx="0" cy="105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3" name="Google Shape;1813;p37"/>
            <p:cNvCxnSpPr/>
            <p:nvPr/>
          </p:nvCxnSpPr>
          <p:spPr>
            <a:xfrm>
              <a:off x="504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4" name="Google Shape;1814;p37"/>
            <p:cNvCxnSpPr/>
            <p:nvPr/>
          </p:nvCxnSpPr>
          <p:spPr>
            <a:xfrm>
              <a:off x="528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5" name="Google Shape;1815;p37"/>
            <p:cNvCxnSpPr/>
            <p:nvPr/>
          </p:nvCxnSpPr>
          <p:spPr>
            <a:xfrm>
              <a:off x="3168" y="3264"/>
              <a:ext cx="0" cy="57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16" name="Google Shape;1816;p37"/>
          <p:cNvSpPr txBox="1"/>
          <p:nvPr/>
        </p:nvSpPr>
        <p:spPr>
          <a:xfrm>
            <a:off x="9637625" y="5441268"/>
            <a:ext cx="468398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R/W</a:t>
            </a:r>
            <a:endParaRPr/>
          </a:p>
        </p:txBody>
      </p:sp>
      <p:sp>
        <p:nvSpPr>
          <p:cNvPr id="1817" name="Google Shape;1817;p37"/>
          <p:cNvSpPr txBox="1"/>
          <p:nvPr/>
        </p:nvSpPr>
        <p:spPr>
          <a:xfrm>
            <a:off x="9311407" y="5455521"/>
            <a:ext cx="364202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</a:t>
            </a:r>
            <a:endParaRPr/>
          </a:p>
        </p:txBody>
      </p:sp>
      <p:sp>
        <p:nvSpPr>
          <p:cNvPr id="1818" name="Google Shape;1818;p37"/>
          <p:cNvSpPr txBox="1"/>
          <p:nvPr/>
        </p:nvSpPr>
        <p:spPr>
          <a:xfrm>
            <a:off x="6359628" y="5392178"/>
            <a:ext cx="364202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</a:t>
            </a:r>
            <a:endParaRPr/>
          </a:p>
        </p:txBody>
      </p:sp>
      <p:grpSp>
        <p:nvGrpSpPr>
          <p:cNvPr id="1819" name="Google Shape;1819;p37"/>
          <p:cNvGrpSpPr/>
          <p:nvPr/>
        </p:nvGrpSpPr>
        <p:grpSpPr>
          <a:xfrm>
            <a:off x="1960463" y="2516410"/>
            <a:ext cx="3996938" cy="3651718"/>
            <a:chOff x="278" y="1295"/>
            <a:chExt cx="2524" cy="2306"/>
          </a:xfrm>
        </p:grpSpPr>
        <p:sp>
          <p:nvSpPr>
            <p:cNvPr id="1820" name="Google Shape;1820;p37"/>
            <p:cNvSpPr txBox="1"/>
            <p:nvPr/>
          </p:nvSpPr>
          <p:spPr>
            <a:xfrm rot="-5400000">
              <a:off x="1659" y="1875"/>
              <a:ext cx="713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Noto Sans Symbols"/>
                <a:buNone/>
              </a:pPr>
              <a:r>
                <a:rPr lang="en-US" sz="139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Instruction bits</a:t>
              </a:r>
              <a:endParaRPr/>
            </a:p>
          </p:txBody>
        </p:sp>
        <p:sp>
          <p:nvSpPr>
            <p:cNvPr id="1821" name="Google Shape;1821;p37"/>
            <p:cNvSpPr txBox="1"/>
            <p:nvPr/>
          </p:nvSpPr>
          <p:spPr>
            <a:xfrm>
              <a:off x="2400" y="1295"/>
              <a:ext cx="303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Noto Sans Symbols"/>
                <a:buNone/>
              </a:pPr>
              <a:r>
                <a:rPr lang="en-US" sz="139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15-0</a:t>
              </a:r>
              <a:endParaRPr/>
            </a:p>
          </p:txBody>
        </p:sp>
        <p:sp>
          <p:nvSpPr>
            <p:cNvPr id="1822" name="Google Shape;1822;p37"/>
            <p:cNvSpPr txBox="1"/>
            <p:nvPr/>
          </p:nvSpPr>
          <p:spPr>
            <a:xfrm>
              <a:off x="2448" y="1679"/>
              <a:ext cx="35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Noto Sans Symbols"/>
                <a:buNone/>
              </a:pPr>
              <a:r>
                <a:rPr lang="en-US" sz="139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21-19</a:t>
              </a:r>
              <a:endParaRPr/>
            </a:p>
          </p:txBody>
        </p:sp>
        <p:sp>
          <p:nvSpPr>
            <p:cNvPr id="1823" name="Google Shape;1823;p37"/>
            <p:cNvSpPr txBox="1"/>
            <p:nvPr/>
          </p:nvSpPr>
          <p:spPr>
            <a:xfrm>
              <a:off x="2448" y="1871"/>
              <a:ext cx="35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Noto Sans Symbols"/>
                <a:buNone/>
              </a:pPr>
              <a:r>
                <a:rPr lang="en-US" sz="139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18-16</a:t>
              </a:r>
              <a:endParaRPr/>
            </a:p>
          </p:txBody>
        </p:sp>
        <p:sp>
          <p:nvSpPr>
            <p:cNvPr id="1824" name="Google Shape;1824;p37"/>
            <p:cNvSpPr txBox="1"/>
            <p:nvPr/>
          </p:nvSpPr>
          <p:spPr>
            <a:xfrm>
              <a:off x="1680" y="3407"/>
              <a:ext cx="354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Noto Sans Symbols"/>
                <a:buNone/>
              </a:pPr>
              <a:r>
                <a:rPr lang="en-US" sz="139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24-22</a:t>
              </a:r>
              <a:endParaRPr/>
            </a:p>
          </p:txBody>
        </p:sp>
        <p:sp>
          <p:nvSpPr>
            <p:cNvPr id="1825" name="Google Shape;1825;p37"/>
            <p:cNvSpPr txBox="1"/>
            <p:nvPr/>
          </p:nvSpPr>
          <p:spPr>
            <a:xfrm>
              <a:off x="278" y="2982"/>
              <a:ext cx="354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Noto Sans Symbols"/>
                <a:buNone/>
              </a:pPr>
              <a:r>
                <a:rPr lang="en-US" sz="139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18-16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97"/>
                <a:buFont typeface="Noto Sans Symbols"/>
                <a:buNone/>
              </a:pPr>
              <a:r>
                <a:t/>
              </a:r>
              <a:endParaRPr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Noto Sans Symbols"/>
                <a:buNone/>
              </a:pPr>
              <a:r>
                <a:rPr lang="en-US" sz="139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  2-0</a:t>
              </a:r>
              <a:endParaRPr/>
            </a:p>
          </p:txBody>
        </p:sp>
        <p:cxnSp>
          <p:nvCxnSpPr>
            <p:cNvPr id="1826" name="Google Shape;1826;p37"/>
            <p:cNvCxnSpPr/>
            <p:nvPr/>
          </p:nvCxnSpPr>
          <p:spPr>
            <a:xfrm flipH="1" rot="10800000">
              <a:off x="624" y="2304"/>
              <a:ext cx="1536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27" name="Google Shape;1827;p37"/>
            <p:cNvCxnSpPr/>
            <p:nvPr/>
          </p:nvCxnSpPr>
          <p:spPr>
            <a:xfrm flipH="1" rot="10800000">
              <a:off x="576" y="2592"/>
              <a:ext cx="1584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828" name="Google Shape;1828;p37"/>
          <p:cNvSpPr txBox="1"/>
          <p:nvPr/>
        </p:nvSpPr>
        <p:spPr>
          <a:xfrm>
            <a:off x="1976300" y="5936929"/>
            <a:ext cx="1855587" cy="828941"/>
          </a:xfrm>
          <a:prstGeom prst="rect">
            <a:avLst/>
          </a:prstGeom>
          <a:solidFill>
            <a:srgbClr val="33CC33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6"/>
              <a:buFont typeface="Noto Sans Symbols"/>
              <a:buNone/>
            </a:pPr>
            <a:r>
              <a:rPr lang="en-US" sz="1596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nor regA, regB, destR</a:t>
            </a:r>
            <a:endParaRPr sz="1596" u="sng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6"/>
              <a:buFont typeface="Noto Sans Symbols"/>
              <a:buNone/>
            </a:pPr>
            <a:r>
              <a:rPr lang="en-US" sz="1596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destR = ~(regA | regB)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6"/>
              <a:buFont typeface="Noto Sans Symbols"/>
              <a:buNone/>
            </a:pPr>
            <a:r>
              <a:rPr lang="en-US" sz="1596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PC = PC + 1</a:t>
            </a:r>
            <a:endParaRPr/>
          </a:p>
        </p:txBody>
      </p:sp>
      <p:sp>
        <p:nvSpPr>
          <p:cNvPr id="1829" name="Google Shape;1829;p37"/>
          <p:cNvSpPr/>
          <p:nvPr/>
        </p:nvSpPr>
        <p:spPr>
          <a:xfrm>
            <a:off x="4807727" y="884761"/>
            <a:ext cx="5878086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control bits need to be different from ADD?</a:t>
            </a:r>
            <a:endParaRPr/>
          </a:p>
        </p:txBody>
      </p:sp>
      <p:sp>
        <p:nvSpPr>
          <p:cNvPr id="1830" name="Google Shape;1830;p37"/>
          <p:cNvSpPr/>
          <p:nvPr/>
        </p:nvSpPr>
        <p:spPr>
          <a:xfrm>
            <a:off x="5149778" y="6554964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/>
          </a:p>
        </p:txBody>
      </p:sp>
      <p:sp>
        <p:nvSpPr>
          <p:cNvPr id="1831" name="Google Shape;1831;p37"/>
          <p:cNvSpPr/>
          <p:nvPr/>
        </p:nvSpPr>
        <p:spPr>
          <a:xfrm>
            <a:off x="5681859" y="6554963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</p:txBody>
      </p:sp>
      <p:sp>
        <p:nvSpPr>
          <p:cNvPr id="1832" name="Google Shape;1832;p37"/>
          <p:cNvSpPr/>
          <p:nvPr/>
        </p:nvSpPr>
        <p:spPr>
          <a:xfrm>
            <a:off x="6359628" y="6546604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1833" name="Google Shape;1833;p37"/>
          <p:cNvSpPr/>
          <p:nvPr/>
        </p:nvSpPr>
        <p:spPr>
          <a:xfrm>
            <a:off x="7734169" y="6553950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/>
          </a:p>
        </p:txBody>
      </p:sp>
      <p:sp>
        <p:nvSpPr>
          <p:cNvPr id="1834" name="Google Shape;1834;p37"/>
          <p:cNvSpPr/>
          <p:nvPr/>
        </p:nvSpPr>
        <p:spPr>
          <a:xfrm>
            <a:off x="8323258" y="6530896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/>
          </a:p>
        </p:txBody>
      </p:sp>
      <p:sp>
        <p:nvSpPr>
          <p:cNvPr id="1835" name="Google Shape;1835;p37"/>
          <p:cNvSpPr/>
          <p:nvPr/>
        </p:nvSpPr>
        <p:spPr>
          <a:xfrm>
            <a:off x="9311407" y="6530895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1836" name="Google Shape;1836;p37"/>
          <p:cNvSpPr/>
          <p:nvPr/>
        </p:nvSpPr>
        <p:spPr>
          <a:xfrm>
            <a:off x="9732638" y="6530896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38"/>
          <p:cNvSpPr txBox="1"/>
          <p:nvPr/>
        </p:nvSpPr>
        <p:spPr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7"/>
              <a:buFont typeface="Noto Sans Symbols"/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  <a:endParaRPr/>
          </a:p>
        </p:txBody>
      </p:sp>
      <p:sp>
        <p:nvSpPr>
          <p:cNvPr id="1842" name="Google Shape;1842;p38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Executing </a:t>
            </a:r>
            <a:r>
              <a:rPr lang="en-US">
                <a:solidFill>
                  <a:srgbClr val="FF0000"/>
                </a:solidFill>
              </a:rPr>
              <a:t>NOR </a:t>
            </a:r>
            <a:r>
              <a:rPr lang="en-US">
                <a:solidFill>
                  <a:schemeClr val="dk1"/>
                </a:solidFill>
              </a:rPr>
              <a:t>Instruction on LC2K</a:t>
            </a:r>
            <a:endParaRPr/>
          </a:p>
        </p:txBody>
      </p:sp>
      <p:sp>
        <p:nvSpPr>
          <p:cNvPr id="1843" name="Google Shape;1843;p38"/>
          <p:cNvSpPr txBox="1"/>
          <p:nvPr>
            <p:ph idx="12" type="sldNum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38"/>
          <p:cNvSpPr/>
          <p:nvPr/>
        </p:nvSpPr>
        <p:spPr>
          <a:xfrm>
            <a:off x="3040460" y="3582154"/>
            <a:ext cx="380057" cy="684103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PC</a:t>
            </a:r>
            <a:endParaRPr/>
          </a:p>
        </p:txBody>
      </p:sp>
      <p:sp>
        <p:nvSpPr>
          <p:cNvPr id="1845" name="Google Shape;1845;p38"/>
          <p:cNvSpPr/>
          <p:nvPr/>
        </p:nvSpPr>
        <p:spPr>
          <a:xfrm>
            <a:off x="3724563" y="3126085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846" name="Google Shape;1846;p38"/>
          <p:cNvSpPr/>
          <p:nvPr/>
        </p:nvSpPr>
        <p:spPr>
          <a:xfrm>
            <a:off x="6308954" y="3126085"/>
            <a:ext cx="836126" cy="258439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file</a:t>
            </a:r>
            <a:endParaRPr/>
          </a:p>
        </p:txBody>
      </p:sp>
      <p:sp>
        <p:nvSpPr>
          <p:cNvPr id="1847" name="Google Shape;1847;p38"/>
          <p:cNvSpPr/>
          <p:nvPr/>
        </p:nvSpPr>
        <p:spPr>
          <a:xfrm>
            <a:off x="9273402" y="3278108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cxnSp>
        <p:nvCxnSpPr>
          <p:cNvPr id="1848" name="Google Shape;1848;p38"/>
          <p:cNvCxnSpPr/>
          <p:nvPr/>
        </p:nvCxnSpPr>
        <p:spPr>
          <a:xfrm rot="10800000">
            <a:off x="7145080" y="2822039"/>
            <a:ext cx="152023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49" name="Google Shape;1849;p38"/>
          <p:cNvCxnSpPr/>
          <p:nvPr/>
        </p:nvCxnSpPr>
        <p:spPr>
          <a:xfrm rot="10800000">
            <a:off x="4332655" y="2213947"/>
            <a:ext cx="433265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50" name="Google Shape;1850;p38"/>
          <p:cNvCxnSpPr/>
          <p:nvPr/>
        </p:nvCxnSpPr>
        <p:spPr>
          <a:xfrm>
            <a:off x="5624850" y="6774636"/>
            <a:ext cx="60809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1" name="Google Shape;1851;p38"/>
          <p:cNvSpPr/>
          <p:nvPr/>
        </p:nvSpPr>
        <p:spPr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7"/>
              <a:buFont typeface="Noto Sans Symbols"/>
              <a:buNone/>
            </a:pPr>
            <a:r>
              <a:t/>
            </a:r>
            <a:endParaRPr sz="1397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852" name="Google Shape;1852;p38"/>
          <p:cNvCxnSpPr/>
          <p:nvPr/>
        </p:nvCxnSpPr>
        <p:spPr>
          <a:xfrm>
            <a:off x="5168781" y="6166545"/>
            <a:ext cx="50927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3" name="Google Shape;1853;p38"/>
          <p:cNvCxnSpPr/>
          <p:nvPr/>
        </p:nvCxnSpPr>
        <p:spPr>
          <a:xfrm rot="10800000">
            <a:off x="10261551" y="5178395"/>
            <a:ext cx="0" cy="9881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4" name="Google Shape;1854;p38"/>
          <p:cNvCxnSpPr/>
          <p:nvPr/>
        </p:nvCxnSpPr>
        <p:spPr>
          <a:xfrm>
            <a:off x="10109528" y="5178395"/>
            <a:ext cx="15202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5" name="Google Shape;1855;p38"/>
          <p:cNvCxnSpPr/>
          <p:nvPr/>
        </p:nvCxnSpPr>
        <p:spPr>
          <a:xfrm>
            <a:off x="9045367" y="259400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6" name="Google Shape;1856;p38"/>
          <p:cNvCxnSpPr/>
          <p:nvPr/>
        </p:nvCxnSpPr>
        <p:spPr>
          <a:xfrm rot="10800000">
            <a:off x="9501436" y="137782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7" name="Google Shape;1857;p38"/>
          <p:cNvCxnSpPr/>
          <p:nvPr/>
        </p:nvCxnSpPr>
        <p:spPr>
          <a:xfrm rot="10800000">
            <a:off x="1976299" y="1377821"/>
            <a:ext cx="75251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8" name="Google Shape;1858;p38"/>
          <p:cNvCxnSpPr/>
          <p:nvPr/>
        </p:nvCxnSpPr>
        <p:spPr>
          <a:xfrm>
            <a:off x="6004907" y="5178395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9" name="Google Shape;1859;p38"/>
          <p:cNvCxnSpPr/>
          <p:nvPr/>
        </p:nvCxnSpPr>
        <p:spPr>
          <a:xfrm>
            <a:off x="5396816" y="4950361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0" name="Google Shape;1860;p38"/>
          <p:cNvCxnSpPr/>
          <p:nvPr/>
        </p:nvCxnSpPr>
        <p:spPr>
          <a:xfrm>
            <a:off x="4864735" y="2822039"/>
            <a:ext cx="0" cy="334450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38"/>
          <p:cNvCxnSpPr/>
          <p:nvPr/>
        </p:nvCxnSpPr>
        <p:spPr>
          <a:xfrm>
            <a:off x="4864735" y="4570303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2" name="Google Shape;1862;p38"/>
          <p:cNvCxnSpPr/>
          <p:nvPr/>
        </p:nvCxnSpPr>
        <p:spPr>
          <a:xfrm rot="10800000">
            <a:off x="4864735" y="2822039"/>
            <a:ext cx="106416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63" name="Google Shape;1863;p38"/>
          <p:cNvCxnSpPr/>
          <p:nvPr/>
        </p:nvCxnSpPr>
        <p:spPr>
          <a:xfrm>
            <a:off x="3648551" y="198591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4" name="Google Shape;1864;p38"/>
          <p:cNvCxnSpPr/>
          <p:nvPr/>
        </p:nvCxnSpPr>
        <p:spPr>
          <a:xfrm>
            <a:off x="1976299" y="1377821"/>
            <a:ext cx="0" cy="288843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38"/>
          <p:cNvCxnSpPr/>
          <p:nvPr/>
        </p:nvCxnSpPr>
        <p:spPr>
          <a:xfrm>
            <a:off x="1976299" y="4266257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6" name="Google Shape;1866;p38"/>
          <p:cNvCxnSpPr/>
          <p:nvPr/>
        </p:nvCxnSpPr>
        <p:spPr>
          <a:xfrm>
            <a:off x="7297103" y="4646315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7" name="Google Shape;1867;p38"/>
          <p:cNvSpPr/>
          <p:nvPr/>
        </p:nvSpPr>
        <p:spPr>
          <a:xfrm rot="-5400000">
            <a:off x="1919290" y="3715174"/>
            <a:ext cx="1368207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38"/>
          <p:cNvSpPr txBox="1"/>
          <p:nvPr/>
        </p:nvSpPr>
        <p:spPr>
          <a:xfrm>
            <a:off x="2432353" y="3202073"/>
            <a:ext cx="342052" cy="136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1869" name="Google Shape;1869;p38"/>
          <p:cNvSpPr/>
          <p:nvPr/>
        </p:nvSpPr>
        <p:spPr>
          <a:xfrm rot="-5400000">
            <a:off x="4845733" y="420924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38"/>
          <p:cNvSpPr txBox="1"/>
          <p:nvPr/>
        </p:nvSpPr>
        <p:spPr>
          <a:xfrm>
            <a:off x="5168774" y="38861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1871" name="Google Shape;1871;p38"/>
          <p:cNvSpPr/>
          <p:nvPr/>
        </p:nvSpPr>
        <p:spPr>
          <a:xfrm rot="-5400000">
            <a:off x="5377813" y="5045375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38"/>
          <p:cNvSpPr txBox="1"/>
          <p:nvPr/>
        </p:nvSpPr>
        <p:spPr>
          <a:xfrm>
            <a:off x="5700849" y="472232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sp>
        <p:nvSpPr>
          <p:cNvPr id="1873" name="Google Shape;1873;p38"/>
          <p:cNvSpPr/>
          <p:nvPr/>
        </p:nvSpPr>
        <p:spPr>
          <a:xfrm rot="-5400000">
            <a:off x="7278100" y="474132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38"/>
          <p:cNvSpPr txBox="1"/>
          <p:nvPr/>
        </p:nvSpPr>
        <p:spPr>
          <a:xfrm>
            <a:off x="7601148" y="44182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X</a:t>
            </a:r>
            <a:endParaRPr/>
          </a:p>
        </p:txBody>
      </p:sp>
      <p:grpSp>
        <p:nvGrpSpPr>
          <p:cNvPr id="1875" name="Google Shape;1875;p38"/>
          <p:cNvGrpSpPr/>
          <p:nvPr/>
        </p:nvGrpSpPr>
        <p:grpSpPr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1876" name="Google Shape;1876;p38"/>
            <p:cNvSpPr/>
            <p:nvPr/>
          </p:nvSpPr>
          <p:spPr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97"/>
                <a:buFont typeface="Noto Sans Symbols"/>
                <a:buNone/>
              </a:pPr>
              <a:r>
                <a:rPr lang="en-US" sz="1397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Sign extend</a:t>
              </a:r>
              <a:endParaRPr/>
            </a:p>
          </p:txBody>
        </p:sp>
        <p:grpSp>
          <p:nvGrpSpPr>
            <p:cNvPr id="1877" name="Google Shape;1877;p38"/>
            <p:cNvGrpSpPr/>
            <p:nvPr/>
          </p:nvGrpSpPr>
          <p:grpSpPr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1878" name="Google Shape;1878;p38"/>
              <p:cNvSpPr/>
              <p:nvPr/>
            </p:nvSpPr>
            <p:spPr>
              <a:xfrm rot="-5400000">
                <a:off x="2112" y="672"/>
                <a:ext cx="624" cy="240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4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9" name="Google Shape;1879;p38"/>
              <p:cNvSpPr txBox="1"/>
              <p:nvPr/>
            </p:nvSpPr>
            <p:spPr>
              <a:xfrm>
                <a:off x="2352" y="669"/>
                <a:ext cx="18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94"/>
                  <a:buFont typeface="Noto Sans Symbols"/>
                  <a:buNone/>
                </a:pPr>
                <a:r>
                  <a:rPr b="1" lang="en-US" sz="2394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+</a:t>
                </a:r>
                <a:endParaRPr/>
              </a:p>
            </p:txBody>
          </p:sp>
        </p:grpSp>
        <p:sp>
          <p:nvSpPr>
            <p:cNvPr id="1880" name="Google Shape;1880;p38"/>
            <p:cNvSpPr/>
            <p:nvPr/>
          </p:nvSpPr>
          <p:spPr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94"/>
                <a:buFont typeface="Noto Sans Symbols"/>
                <a:buNone/>
              </a:pPr>
              <a:r>
                <a:rPr b="1" lang="en-US" sz="2394">
                  <a:solidFill>
                    <a:srgbClr val="00000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1</a:t>
              </a:r>
              <a:endParaRPr/>
            </a:p>
          </p:txBody>
        </p:sp>
        <p:grpSp>
          <p:nvGrpSpPr>
            <p:cNvPr id="1881" name="Google Shape;1881;p38"/>
            <p:cNvGrpSpPr/>
            <p:nvPr/>
          </p:nvGrpSpPr>
          <p:grpSpPr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1882" name="Google Shape;1882;p38"/>
              <p:cNvSpPr/>
              <p:nvPr/>
            </p:nvSpPr>
            <p:spPr>
              <a:xfrm rot="-5400000">
                <a:off x="2112" y="672"/>
                <a:ext cx="624" cy="240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4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3" name="Google Shape;1883;p38"/>
              <p:cNvSpPr txBox="1"/>
              <p:nvPr/>
            </p:nvSpPr>
            <p:spPr>
              <a:xfrm>
                <a:off x="2352" y="669"/>
                <a:ext cx="18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394"/>
                  <a:buFont typeface="Noto Sans Symbols"/>
                  <a:buNone/>
                </a:pPr>
                <a:r>
                  <a:rPr b="1" lang="en-US" sz="2394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+</a:t>
                </a:r>
                <a:endParaRPr/>
              </a:p>
            </p:txBody>
          </p:sp>
        </p:grpSp>
        <p:grpSp>
          <p:nvGrpSpPr>
            <p:cNvPr id="1884" name="Google Shape;1884;p38"/>
            <p:cNvGrpSpPr/>
            <p:nvPr/>
          </p:nvGrpSpPr>
          <p:grpSpPr>
            <a:xfrm>
              <a:off x="4224" y="1920"/>
              <a:ext cx="366" cy="1056"/>
              <a:chOff x="-72" y="2365"/>
              <a:chExt cx="372" cy="1056"/>
            </a:xfrm>
          </p:grpSpPr>
          <p:sp>
            <p:nvSpPr>
              <p:cNvPr id="1885" name="Google Shape;1885;p38"/>
              <p:cNvSpPr/>
              <p:nvPr/>
            </p:nvSpPr>
            <p:spPr>
              <a:xfrm rot="-5400000">
                <a:off x="-421" y="2714"/>
                <a:ext cx="1056" cy="358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4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6" name="Google Shape;1886;p38"/>
              <p:cNvSpPr txBox="1"/>
              <p:nvPr/>
            </p:nvSpPr>
            <p:spPr>
              <a:xfrm>
                <a:off x="96" y="2590"/>
                <a:ext cx="204" cy="5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95"/>
                  <a:buFont typeface="Noto Sans Symbols"/>
                  <a:buNone/>
                </a:pPr>
                <a:r>
                  <a:rPr b="1" lang="en-US" sz="1795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A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95"/>
                  <a:buFont typeface="Noto Sans Symbols"/>
                  <a:buNone/>
                </a:pPr>
                <a:r>
                  <a:rPr b="1" lang="en-US" sz="1795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L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95"/>
                  <a:buFont typeface="Noto Sans Symbols"/>
                  <a:buNone/>
                </a:pPr>
                <a:r>
                  <a:rPr b="1" lang="en-US" sz="1795">
                    <a:solidFill>
                      <a:srgbClr val="000000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U</a:t>
                </a:r>
                <a:endParaRPr/>
              </a:p>
            </p:txBody>
          </p:sp>
        </p:grpSp>
      </p:grpSp>
      <p:cxnSp>
        <p:nvCxnSpPr>
          <p:cNvPr id="1887" name="Google Shape;1887;p38"/>
          <p:cNvCxnSpPr/>
          <p:nvPr/>
        </p:nvCxnSpPr>
        <p:spPr>
          <a:xfrm>
            <a:off x="8741321" y="4266257"/>
            <a:ext cx="5320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8" name="Google Shape;1888;p38"/>
          <p:cNvCxnSpPr/>
          <p:nvPr/>
        </p:nvCxnSpPr>
        <p:spPr>
          <a:xfrm rot="10800000">
            <a:off x="7297103" y="2822039"/>
            <a:ext cx="0" cy="182427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9" name="Google Shape;1889;p38"/>
          <p:cNvCxnSpPr/>
          <p:nvPr/>
        </p:nvCxnSpPr>
        <p:spPr>
          <a:xfrm rot="10800000">
            <a:off x="5168781" y="495036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0" name="Google Shape;1890;p38"/>
          <p:cNvCxnSpPr/>
          <p:nvPr/>
        </p:nvCxnSpPr>
        <p:spPr>
          <a:xfrm>
            <a:off x="5168781" y="4950361"/>
            <a:ext cx="3800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1" name="Google Shape;1891;p38"/>
          <p:cNvCxnSpPr/>
          <p:nvPr/>
        </p:nvCxnSpPr>
        <p:spPr>
          <a:xfrm>
            <a:off x="7297103" y="5178395"/>
            <a:ext cx="0" cy="304046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2" name="Google Shape;1892;p38"/>
          <p:cNvCxnSpPr/>
          <p:nvPr/>
        </p:nvCxnSpPr>
        <p:spPr>
          <a:xfrm>
            <a:off x="8817332" y="5482441"/>
            <a:ext cx="456069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3" name="Google Shape;1893;p38"/>
          <p:cNvCxnSpPr/>
          <p:nvPr/>
        </p:nvCxnSpPr>
        <p:spPr>
          <a:xfrm>
            <a:off x="5320804" y="4722326"/>
            <a:ext cx="0" cy="182427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38"/>
          <p:cNvCxnSpPr/>
          <p:nvPr/>
        </p:nvCxnSpPr>
        <p:spPr>
          <a:xfrm>
            <a:off x="5852885" y="5558453"/>
            <a:ext cx="0" cy="98814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5" name="Google Shape;1895;p38"/>
          <p:cNvCxnSpPr/>
          <p:nvPr/>
        </p:nvCxnSpPr>
        <p:spPr>
          <a:xfrm>
            <a:off x="7753172" y="5254407"/>
            <a:ext cx="0" cy="129219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6" name="Google Shape;1896;p38"/>
          <p:cNvCxnSpPr/>
          <p:nvPr/>
        </p:nvCxnSpPr>
        <p:spPr>
          <a:xfrm>
            <a:off x="8513287" y="4874349"/>
            <a:ext cx="0" cy="167225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7" name="Google Shape;1897;p38"/>
          <p:cNvCxnSpPr/>
          <p:nvPr/>
        </p:nvCxnSpPr>
        <p:spPr>
          <a:xfrm>
            <a:off x="9501436" y="5710476"/>
            <a:ext cx="0" cy="83612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8" name="Google Shape;1898;p38"/>
          <p:cNvCxnSpPr/>
          <p:nvPr/>
        </p:nvCxnSpPr>
        <p:spPr>
          <a:xfrm>
            <a:off x="9881493" y="5710476"/>
            <a:ext cx="0" cy="83612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9" name="Google Shape;1899;p38"/>
          <p:cNvCxnSpPr/>
          <p:nvPr/>
        </p:nvCxnSpPr>
        <p:spPr>
          <a:xfrm>
            <a:off x="7297103" y="5482441"/>
            <a:ext cx="152023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Google Shape;1900;p38"/>
          <p:cNvSpPr/>
          <p:nvPr/>
        </p:nvSpPr>
        <p:spPr>
          <a:xfrm>
            <a:off x="4560690" y="6470591"/>
            <a:ext cx="532080" cy="53208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7"/>
              <a:buFont typeface="Noto Sans Symbols"/>
              <a:buNone/>
            </a:pPr>
            <a:r>
              <a:rPr lang="en-US" sz="9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decoder</a:t>
            </a:r>
            <a:endParaRPr/>
          </a:p>
        </p:txBody>
      </p:sp>
      <p:cxnSp>
        <p:nvCxnSpPr>
          <p:cNvPr id="1901" name="Google Shape;1901;p38"/>
          <p:cNvCxnSpPr/>
          <p:nvPr/>
        </p:nvCxnSpPr>
        <p:spPr>
          <a:xfrm>
            <a:off x="6536988" y="5634464"/>
            <a:ext cx="0" cy="91213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2" name="Google Shape;1902;p38"/>
          <p:cNvSpPr/>
          <p:nvPr/>
        </p:nvSpPr>
        <p:spPr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4"/>
              <a:buFont typeface="Noto Sans Symbols"/>
              <a:buNone/>
            </a:pPr>
            <a:r>
              <a:rPr b="1" lang="en-US" sz="2394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nor   1  2  3</a:t>
            </a:r>
            <a:endParaRPr/>
          </a:p>
        </p:txBody>
      </p:sp>
      <p:sp>
        <p:nvSpPr>
          <p:cNvPr id="1903" name="Google Shape;1903;p38"/>
          <p:cNvSpPr txBox="1"/>
          <p:nvPr/>
        </p:nvSpPr>
        <p:spPr>
          <a:xfrm>
            <a:off x="5168783" y="6465840"/>
            <a:ext cx="345219" cy="51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Noto Sans Symbols"/>
              <a:buNone/>
            </a:pPr>
            <a:r>
              <a:rPr b="1" lang="en-US" sz="2793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/>
          </a:p>
        </p:txBody>
      </p:sp>
      <p:sp>
        <p:nvSpPr>
          <p:cNvPr id="1904" name="Google Shape;1904;p38"/>
          <p:cNvSpPr txBox="1"/>
          <p:nvPr/>
        </p:nvSpPr>
        <p:spPr>
          <a:xfrm>
            <a:off x="5700863" y="6465840"/>
            <a:ext cx="345219" cy="51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Noto Sans Symbols"/>
              <a:buNone/>
            </a:pPr>
            <a:r>
              <a:rPr b="1" lang="en-US" sz="2793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/>
          </a:p>
        </p:txBody>
      </p:sp>
      <p:sp>
        <p:nvSpPr>
          <p:cNvPr id="1905" name="Google Shape;1905;p38"/>
          <p:cNvSpPr txBox="1"/>
          <p:nvPr/>
        </p:nvSpPr>
        <p:spPr>
          <a:xfrm>
            <a:off x="6384966" y="6465840"/>
            <a:ext cx="345219" cy="51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Noto Sans Symbols"/>
              <a:buNone/>
            </a:pPr>
            <a:r>
              <a:rPr b="1" lang="en-US" sz="2793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/>
          </a:p>
        </p:txBody>
      </p:sp>
      <p:sp>
        <p:nvSpPr>
          <p:cNvPr id="1906" name="Google Shape;1906;p38"/>
          <p:cNvSpPr txBox="1"/>
          <p:nvPr/>
        </p:nvSpPr>
        <p:spPr>
          <a:xfrm>
            <a:off x="7601150" y="6465840"/>
            <a:ext cx="345219" cy="51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Noto Sans Symbols"/>
              <a:buNone/>
            </a:pPr>
            <a:r>
              <a:rPr b="1" lang="en-US" sz="2793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/>
          </a:p>
        </p:txBody>
      </p:sp>
      <p:sp>
        <p:nvSpPr>
          <p:cNvPr id="1907" name="Google Shape;1907;p38"/>
          <p:cNvSpPr txBox="1"/>
          <p:nvPr/>
        </p:nvSpPr>
        <p:spPr>
          <a:xfrm>
            <a:off x="8361265" y="6465840"/>
            <a:ext cx="345219" cy="51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Noto Sans Symbols"/>
              <a:buNone/>
            </a:pPr>
            <a:r>
              <a:rPr b="1" lang="en-US" sz="2793" u="sng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endParaRPr/>
          </a:p>
        </p:txBody>
      </p:sp>
      <p:sp>
        <p:nvSpPr>
          <p:cNvPr id="1908" name="Google Shape;1908;p38"/>
          <p:cNvSpPr txBox="1"/>
          <p:nvPr/>
        </p:nvSpPr>
        <p:spPr>
          <a:xfrm>
            <a:off x="9349414" y="6465840"/>
            <a:ext cx="345219" cy="51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Noto Sans Symbols"/>
              <a:buNone/>
            </a:pPr>
            <a:r>
              <a:rPr b="1" lang="en-US" sz="2793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cxnSp>
        <p:nvCxnSpPr>
          <p:cNvPr id="1909" name="Google Shape;1909;p38"/>
          <p:cNvCxnSpPr/>
          <p:nvPr/>
        </p:nvCxnSpPr>
        <p:spPr>
          <a:xfrm>
            <a:off x="2736414" y="3886200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0" name="Google Shape;1910;p38"/>
          <p:cNvSpPr txBox="1"/>
          <p:nvPr/>
        </p:nvSpPr>
        <p:spPr>
          <a:xfrm>
            <a:off x="5548839" y="3124502"/>
            <a:ext cx="510076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b="1"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0 0 1</a:t>
            </a:r>
            <a:endParaRPr/>
          </a:p>
        </p:txBody>
      </p:sp>
      <p:sp>
        <p:nvSpPr>
          <p:cNvPr id="1911" name="Google Shape;1911;p38"/>
          <p:cNvSpPr txBox="1"/>
          <p:nvPr/>
        </p:nvSpPr>
        <p:spPr>
          <a:xfrm>
            <a:off x="5548839" y="3428548"/>
            <a:ext cx="510076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b="1"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0 1 0</a:t>
            </a:r>
            <a:endParaRPr/>
          </a:p>
        </p:txBody>
      </p:sp>
      <p:sp>
        <p:nvSpPr>
          <p:cNvPr id="1912" name="Google Shape;1912;p38"/>
          <p:cNvSpPr txBox="1"/>
          <p:nvPr/>
        </p:nvSpPr>
        <p:spPr>
          <a:xfrm>
            <a:off x="5548839" y="4036640"/>
            <a:ext cx="510076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b="1"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0 1 1</a:t>
            </a:r>
            <a:endParaRPr/>
          </a:p>
        </p:txBody>
      </p:sp>
      <p:cxnSp>
        <p:nvCxnSpPr>
          <p:cNvPr id="1913" name="Google Shape;1913;p38"/>
          <p:cNvCxnSpPr/>
          <p:nvPr/>
        </p:nvCxnSpPr>
        <p:spPr>
          <a:xfrm rot="10800000">
            <a:off x="4180632" y="6166545"/>
            <a:ext cx="684103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38"/>
          <p:cNvCxnSpPr/>
          <p:nvPr/>
        </p:nvCxnSpPr>
        <p:spPr>
          <a:xfrm>
            <a:off x="4180632" y="6166544"/>
            <a:ext cx="0" cy="608092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38"/>
          <p:cNvCxnSpPr/>
          <p:nvPr/>
        </p:nvCxnSpPr>
        <p:spPr>
          <a:xfrm>
            <a:off x="4180632" y="6774636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6" name="Google Shape;1916;p38"/>
          <p:cNvCxnSpPr/>
          <p:nvPr/>
        </p:nvCxnSpPr>
        <p:spPr>
          <a:xfrm rot="10800000">
            <a:off x="4864735" y="4114234"/>
            <a:ext cx="0" cy="205231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38"/>
          <p:cNvCxnSpPr/>
          <p:nvPr/>
        </p:nvCxnSpPr>
        <p:spPr>
          <a:xfrm>
            <a:off x="5472827" y="4342269"/>
            <a:ext cx="83612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8" name="Google Shape;1918;p38"/>
          <p:cNvCxnSpPr/>
          <p:nvPr/>
        </p:nvCxnSpPr>
        <p:spPr>
          <a:xfrm rot="10800000">
            <a:off x="4712712" y="1605855"/>
            <a:ext cx="0" cy="608092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38"/>
          <p:cNvCxnSpPr/>
          <p:nvPr/>
        </p:nvCxnSpPr>
        <p:spPr>
          <a:xfrm rot="10800000">
            <a:off x="2128322" y="1605855"/>
            <a:ext cx="258439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0" name="Google Shape;1920;p38"/>
          <p:cNvCxnSpPr/>
          <p:nvPr/>
        </p:nvCxnSpPr>
        <p:spPr>
          <a:xfrm>
            <a:off x="3420517" y="3886200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1" name="Google Shape;1921;p38"/>
          <p:cNvCxnSpPr/>
          <p:nvPr/>
        </p:nvCxnSpPr>
        <p:spPr>
          <a:xfrm>
            <a:off x="7145080" y="5178395"/>
            <a:ext cx="456069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2" name="Google Shape;1922;p38"/>
          <p:cNvCxnSpPr/>
          <p:nvPr/>
        </p:nvCxnSpPr>
        <p:spPr>
          <a:xfrm rot="10800000">
            <a:off x="5472827" y="5938510"/>
            <a:ext cx="3496528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3" name="Google Shape;1923;p38"/>
          <p:cNvCxnSpPr/>
          <p:nvPr/>
        </p:nvCxnSpPr>
        <p:spPr>
          <a:xfrm rot="10800000">
            <a:off x="3496528" y="2594005"/>
            <a:ext cx="456069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24" name="Google Shape;1924;p38"/>
          <p:cNvCxnSpPr/>
          <p:nvPr/>
        </p:nvCxnSpPr>
        <p:spPr>
          <a:xfrm>
            <a:off x="3496529" y="2594005"/>
            <a:ext cx="0" cy="1292195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5" name="Google Shape;1925;p38"/>
          <p:cNvCxnSpPr/>
          <p:nvPr/>
        </p:nvCxnSpPr>
        <p:spPr>
          <a:xfrm>
            <a:off x="2128322" y="3506143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6" name="Google Shape;1926;p38"/>
          <p:cNvCxnSpPr/>
          <p:nvPr/>
        </p:nvCxnSpPr>
        <p:spPr>
          <a:xfrm>
            <a:off x="5472827" y="5406430"/>
            <a:ext cx="228034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7" name="Google Shape;1927;p38"/>
          <p:cNvCxnSpPr/>
          <p:nvPr/>
        </p:nvCxnSpPr>
        <p:spPr>
          <a:xfrm>
            <a:off x="4864735" y="3734177"/>
            <a:ext cx="1444218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8" name="Google Shape;1928;p38"/>
          <p:cNvCxnSpPr/>
          <p:nvPr/>
        </p:nvCxnSpPr>
        <p:spPr>
          <a:xfrm>
            <a:off x="4560689" y="4418280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9" name="Google Shape;1929;p38"/>
          <p:cNvCxnSpPr/>
          <p:nvPr/>
        </p:nvCxnSpPr>
        <p:spPr>
          <a:xfrm>
            <a:off x="4864735" y="3430131"/>
            <a:ext cx="1444218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0" name="Google Shape;1930;p38"/>
          <p:cNvCxnSpPr/>
          <p:nvPr/>
        </p:nvCxnSpPr>
        <p:spPr>
          <a:xfrm>
            <a:off x="4864735" y="4114234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1" name="Google Shape;1931;p38"/>
          <p:cNvCxnSpPr/>
          <p:nvPr/>
        </p:nvCxnSpPr>
        <p:spPr>
          <a:xfrm rot="10800000">
            <a:off x="2128322" y="1605856"/>
            <a:ext cx="0" cy="1900287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38"/>
          <p:cNvCxnSpPr/>
          <p:nvPr/>
        </p:nvCxnSpPr>
        <p:spPr>
          <a:xfrm>
            <a:off x="5472827" y="5406430"/>
            <a:ext cx="0" cy="53208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38"/>
          <p:cNvCxnSpPr/>
          <p:nvPr/>
        </p:nvCxnSpPr>
        <p:spPr>
          <a:xfrm>
            <a:off x="8969355" y="4266257"/>
            <a:ext cx="0" cy="1672253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38"/>
          <p:cNvCxnSpPr/>
          <p:nvPr/>
        </p:nvCxnSpPr>
        <p:spPr>
          <a:xfrm>
            <a:off x="7905195" y="4950361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5" name="Google Shape;1935;p38"/>
          <p:cNvCxnSpPr/>
          <p:nvPr/>
        </p:nvCxnSpPr>
        <p:spPr>
          <a:xfrm>
            <a:off x="7145080" y="3734177"/>
            <a:ext cx="1064161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6" name="Google Shape;1936;p38"/>
          <p:cNvCxnSpPr/>
          <p:nvPr/>
        </p:nvCxnSpPr>
        <p:spPr>
          <a:xfrm>
            <a:off x="4332655" y="2213947"/>
            <a:ext cx="380057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38"/>
          <p:cNvCxnSpPr/>
          <p:nvPr/>
        </p:nvCxnSpPr>
        <p:spPr>
          <a:xfrm>
            <a:off x="8741321" y="4266257"/>
            <a:ext cx="228034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8" name="Google Shape;1938;p38"/>
          <p:cNvSpPr txBox="1"/>
          <p:nvPr/>
        </p:nvSpPr>
        <p:spPr>
          <a:xfrm>
            <a:off x="4180632" y="5860915"/>
            <a:ext cx="510076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b="1"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0 0 1</a:t>
            </a:r>
            <a:endParaRPr/>
          </a:p>
        </p:txBody>
      </p:sp>
      <p:cxnSp>
        <p:nvCxnSpPr>
          <p:cNvPr id="1939" name="Google Shape;1939;p38"/>
          <p:cNvCxnSpPr/>
          <p:nvPr/>
        </p:nvCxnSpPr>
        <p:spPr>
          <a:xfrm rot="10800000">
            <a:off x="4864735" y="3430131"/>
            <a:ext cx="0" cy="684103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0" name="Google Shape;1940;p38"/>
          <p:cNvSpPr txBox="1"/>
          <p:nvPr/>
        </p:nvSpPr>
        <p:spPr>
          <a:xfrm>
            <a:off x="9637625" y="5441268"/>
            <a:ext cx="468398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R/W</a:t>
            </a:r>
            <a:endParaRPr/>
          </a:p>
        </p:txBody>
      </p:sp>
      <p:sp>
        <p:nvSpPr>
          <p:cNvPr id="1941" name="Google Shape;1941;p38"/>
          <p:cNvSpPr txBox="1"/>
          <p:nvPr/>
        </p:nvSpPr>
        <p:spPr>
          <a:xfrm>
            <a:off x="9311407" y="5455521"/>
            <a:ext cx="364202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</a:t>
            </a:r>
            <a:endParaRPr/>
          </a:p>
        </p:txBody>
      </p:sp>
      <p:sp>
        <p:nvSpPr>
          <p:cNvPr id="1942" name="Google Shape;1942;p38"/>
          <p:cNvSpPr txBox="1"/>
          <p:nvPr/>
        </p:nvSpPr>
        <p:spPr>
          <a:xfrm>
            <a:off x="6359628" y="5392178"/>
            <a:ext cx="364202" cy="30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97"/>
              <a:buFont typeface="Noto Sans Symbols"/>
              <a:buNone/>
            </a:pPr>
            <a:r>
              <a:rPr lang="en-US" sz="1397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</a:t>
            </a:r>
            <a:endParaRPr/>
          </a:p>
        </p:txBody>
      </p:sp>
      <p:sp>
        <p:nvSpPr>
          <p:cNvPr id="1943" name="Google Shape;1943;p38"/>
          <p:cNvSpPr/>
          <p:nvPr/>
        </p:nvSpPr>
        <p:spPr>
          <a:xfrm>
            <a:off x="9653459" y="6467425"/>
            <a:ext cx="538415" cy="51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3"/>
              <a:buFont typeface="Noto Sans Symbols"/>
              <a:buNone/>
            </a:pPr>
            <a:r>
              <a:rPr lang="en-US" sz="2793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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39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949" name="Google Shape;1949;p39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Executing a </a:t>
            </a:r>
            <a:r>
              <a:rPr lang="en-US">
                <a:solidFill>
                  <a:srgbClr val="FF0000"/>
                </a:solidFill>
              </a:rPr>
              <a:t>LW</a:t>
            </a:r>
            <a:r>
              <a:rPr lang="en-US">
                <a:solidFill>
                  <a:schemeClr val="dk1"/>
                </a:solidFill>
              </a:rPr>
              <a:t> Instruction</a:t>
            </a:r>
            <a:endParaRPr/>
          </a:p>
        </p:txBody>
      </p:sp>
      <p:sp>
        <p:nvSpPr>
          <p:cNvPr id="1950" name="Google Shape;1950;p39"/>
          <p:cNvSpPr txBox="1"/>
          <p:nvPr/>
        </p:nvSpPr>
        <p:spPr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  <a:endParaRPr/>
          </a:p>
        </p:txBody>
      </p:sp>
      <p:sp>
        <p:nvSpPr>
          <p:cNvPr id="1951" name="Google Shape;1951;p39"/>
          <p:cNvSpPr/>
          <p:nvPr/>
        </p:nvSpPr>
        <p:spPr>
          <a:xfrm>
            <a:off x="3040460" y="3582154"/>
            <a:ext cx="380057" cy="684103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1952" name="Google Shape;1952;p39"/>
          <p:cNvSpPr/>
          <p:nvPr/>
        </p:nvSpPr>
        <p:spPr>
          <a:xfrm>
            <a:off x="3724563" y="3126085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953" name="Google Shape;1953;p39"/>
          <p:cNvSpPr/>
          <p:nvPr/>
        </p:nvSpPr>
        <p:spPr>
          <a:xfrm>
            <a:off x="6308954" y="3126085"/>
            <a:ext cx="836126" cy="258439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1954" name="Google Shape;1954;p39"/>
          <p:cNvSpPr/>
          <p:nvPr/>
        </p:nvSpPr>
        <p:spPr>
          <a:xfrm>
            <a:off x="9273402" y="3278108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1955" name="Google Shape;1955;p39"/>
          <p:cNvCxnSpPr/>
          <p:nvPr/>
        </p:nvCxnSpPr>
        <p:spPr>
          <a:xfrm rot="10800000">
            <a:off x="7145080" y="2822039"/>
            <a:ext cx="152023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56" name="Google Shape;1956;p39"/>
          <p:cNvCxnSpPr/>
          <p:nvPr/>
        </p:nvCxnSpPr>
        <p:spPr>
          <a:xfrm rot="10800000">
            <a:off x="4332655" y="2213947"/>
            <a:ext cx="433265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57" name="Google Shape;1957;p39"/>
          <p:cNvCxnSpPr/>
          <p:nvPr/>
        </p:nvCxnSpPr>
        <p:spPr>
          <a:xfrm rot="10800000">
            <a:off x="4712712" y="1605855"/>
            <a:ext cx="0" cy="6080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8" name="Google Shape;1958;p39"/>
          <p:cNvCxnSpPr/>
          <p:nvPr/>
        </p:nvCxnSpPr>
        <p:spPr>
          <a:xfrm rot="10800000">
            <a:off x="2128322" y="1605855"/>
            <a:ext cx="258439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9" name="Google Shape;1959;p39"/>
          <p:cNvCxnSpPr/>
          <p:nvPr/>
        </p:nvCxnSpPr>
        <p:spPr>
          <a:xfrm>
            <a:off x="3420517" y="3886200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0" name="Google Shape;1960;p39"/>
          <p:cNvCxnSpPr/>
          <p:nvPr/>
        </p:nvCxnSpPr>
        <p:spPr>
          <a:xfrm>
            <a:off x="5624850" y="6774636"/>
            <a:ext cx="60809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1" name="Google Shape;1961;p39"/>
          <p:cNvSpPr/>
          <p:nvPr/>
        </p:nvSpPr>
        <p:spPr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ROM</a:t>
            </a:r>
            <a:endParaRPr/>
          </a:p>
        </p:txBody>
      </p:sp>
      <p:cxnSp>
        <p:nvCxnSpPr>
          <p:cNvPr id="1962" name="Google Shape;1962;p39"/>
          <p:cNvCxnSpPr/>
          <p:nvPr/>
        </p:nvCxnSpPr>
        <p:spPr>
          <a:xfrm>
            <a:off x="7145080" y="5178395"/>
            <a:ext cx="456069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3" name="Google Shape;1963;p39"/>
          <p:cNvCxnSpPr/>
          <p:nvPr/>
        </p:nvCxnSpPr>
        <p:spPr>
          <a:xfrm>
            <a:off x="5168781" y="6166545"/>
            <a:ext cx="50927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39"/>
          <p:cNvCxnSpPr/>
          <p:nvPr/>
        </p:nvCxnSpPr>
        <p:spPr>
          <a:xfrm rot="10800000">
            <a:off x="10261551" y="5178395"/>
            <a:ext cx="0" cy="9881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39"/>
          <p:cNvCxnSpPr/>
          <p:nvPr/>
        </p:nvCxnSpPr>
        <p:spPr>
          <a:xfrm>
            <a:off x="10109528" y="5178395"/>
            <a:ext cx="15202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39"/>
          <p:cNvCxnSpPr/>
          <p:nvPr/>
        </p:nvCxnSpPr>
        <p:spPr>
          <a:xfrm rot="10800000">
            <a:off x="5472827" y="5938510"/>
            <a:ext cx="349652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7" name="Google Shape;1967;p39"/>
          <p:cNvCxnSpPr/>
          <p:nvPr/>
        </p:nvCxnSpPr>
        <p:spPr>
          <a:xfrm rot="10800000">
            <a:off x="3496528" y="259400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68" name="Google Shape;1968;p39"/>
          <p:cNvCxnSpPr/>
          <p:nvPr/>
        </p:nvCxnSpPr>
        <p:spPr>
          <a:xfrm>
            <a:off x="3496529" y="2594005"/>
            <a:ext cx="0" cy="129219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9" name="Google Shape;1969;p39"/>
          <p:cNvCxnSpPr/>
          <p:nvPr/>
        </p:nvCxnSpPr>
        <p:spPr>
          <a:xfrm>
            <a:off x="9045367" y="259400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0" name="Google Shape;1970;p39"/>
          <p:cNvCxnSpPr/>
          <p:nvPr/>
        </p:nvCxnSpPr>
        <p:spPr>
          <a:xfrm rot="10800000">
            <a:off x="9501436" y="137782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1" name="Google Shape;1971;p39"/>
          <p:cNvCxnSpPr/>
          <p:nvPr/>
        </p:nvCxnSpPr>
        <p:spPr>
          <a:xfrm rot="10800000">
            <a:off x="1976299" y="1377821"/>
            <a:ext cx="75251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2" name="Google Shape;1972;p39"/>
          <p:cNvCxnSpPr/>
          <p:nvPr/>
        </p:nvCxnSpPr>
        <p:spPr>
          <a:xfrm>
            <a:off x="2736414" y="3886200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3" name="Google Shape;1973;p39"/>
          <p:cNvCxnSpPr/>
          <p:nvPr/>
        </p:nvCxnSpPr>
        <p:spPr>
          <a:xfrm>
            <a:off x="5472827" y="4342269"/>
            <a:ext cx="83612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4" name="Google Shape;1974;p39"/>
          <p:cNvCxnSpPr/>
          <p:nvPr/>
        </p:nvCxnSpPr>
        <p:spPr>
          <a:xfrm>
            <a:off x="6004907" y="5178395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5" name="Google Shape;1975;p39"/>
          <p:cNvCxnSpPr/>
          <p:nvPr/>
        </p:nvCxnSpPr>
        <p:spPr>
          <a:xfrm>
            <a:off x="2128322" y="350614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6" name="Google Shape;1976;p39"/>
          <p:cNvCxnSpPr/>
          <p:nvPr/>
        </p:nvCxnSpPr>
        <p:spPr>
          <a:xfrm>
            <a:off x="5396816" y="4950361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7" name="Google Shape;1977;p39"/>
          <p:cNvCxnSpPr/>
          <p:nvPr/>
        </p:nvCxnSpPr>
        <p:spPr>
          <a:xfrm>
            <a:off x="5472827" y="5406430"/>
            <a:ext cx="22803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8" name="Google Shape;1978;p39"/>
          <p:cNvCxnSpPr/>
          <p:nvPr/>
        </p:nvCxnSpPr>
        <p:spPr>
          <a:xfrm>
            <a:off x="4864735" y="3734177"/>
            <a:ext cx="1444218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39"/>
          <p:cNvCxnSpPr/>
          <p:nvPr/>
        </p:nvCxnSpPr>
        <p:spPr>
          <a:xfrm>
            <a:off x="4864735" y="2822039"/>
            <a:ext cx="0" cy="3344505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39"/>
          <p:cNvCxnSpPr/>
          <p:nvPr/>
        </p:nvCxnSpPr>
        <p:spPr>
          <a:xfrm>
            <a:off x="4560689" y="4418280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39"/>
          <p:cNvCxnSpPr/>
          <p:nvPr/>
        </p:nvCxnSpPr>
        <p:spPr>
          <a:xfrm>
            <a:off x="4864735" y="3430131"/>
            <a:ext cx="1444218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2" name="Google Shape;1982;p39"/>
          <p:cNvCxnSpPr/>
          <p:nvPr/>
        </p:nvCxnSpPr>
        <p:spPr>
          <a:xfrm>
            <a:off x="4864735" y="4114234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3" name="Google Shape;1983;p39"/>
          <p:cNvCxnSpPr/>
          <p:nvPr/>
        </p:nvCxnSpPr>
        <p:spPr>
          <a:xfrm>
            <a:off x="4864735" y="4570303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4" name="Google Shape;1984;p39"/>
          <p:cNvCxnSpPr/>
          <p:nvPr/>
        </p:nvCxnSpPr>
        <p:spPr>
          <a:xfrm rot="10800000">
            <a:off x="4180632" y="6166545"/>
            <a:ext cx="684103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5" name="Google Shape;1985;p39"/>
          <p:cNvCxnSpPr/>
          <p:nvPr/>
        </p:nvCxnSpPr>
        <p:spPr>
          <a:xfrm>
            <a:off x="4180632" y="6166544"/>
            <a:ext cx="0" cy="608092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6" name="Google Shape;1986;p39"/>
          <p:cNvCxnSpPr/>
          <p:nvPr/>
        </p:nvCxnSpPr>
        <p:spPr>
          <a:xfrm>
            <a:off x="4180632" y="6774636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7" name="Google Shape;1987;p39"/>
          <p:cNvCxnSpPr/>
          <p:nvPr/>
        </p:nvCxnSpPr>
        <p:spPr>
          <a:xfrm rot="10800000">
            <a:off x="4864735" y="2822039"/>
            <a:ext cx="1064161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988" name="Google Shape;1988;p39"/>
          <p:cNvCxnSpPr/>
          <p:nvPr/>
        </p:nvCxnSpPr>
        <p:spPr>
          <a:xfrm>
            <a:off x="3648551" y="198591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9" name="Google Shape;1989;p39"/>
          <p:cNvCxnSpPr/>
          <p:nvPr/>
        </p:nvCxnSpPr>
        <p:spPr>
          <a:xfrm rot="10800000">
            <a:off x="2128322" y="1605856"/>
            <a:ext cx="0" cy="19002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0" name="Google Shape;1990;p39"/>
          <p:cNvCxnSpPr/>
          <p:nvPr/>
        </p:nvCxnSpPr>
        <p:spPr>
          <a:xfrm>
            <a:off x="1976299" y="1377821"/>
            <a:ext cx="0" cy="288843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1" name="Google Shape;1991;p39"/>
          <p:cNvCxnSpPr/>
          <p:nvPr/>
        </p:nvCxnSpPr>
        <p:spPr>
          <a:xfrm>
            <a:off x="1976299" y="4266257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2" name="Google Shape;1992;p39"/>
          <p:cNvCxnSpPr/>
          <p:nvPr/>
        </p:nvCxnSpPr>
        <p:spPr>
          <a:xfrm>
            <a:off x="7297103" y="4646315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3" name="Google Shape;1993;p39"/>
          <p:cNvSpPr/>
          <p:nvPr/>
        </p:nvSpPr>
        <p:spPr>
          <a:xfrm rot="-5400000">
            <a:off x="1919290" y="3715174"/>
            <a:ext cx="1368207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39"/>
          <p:cNvSpPr txBox="1"/>
          <p:nvPr/>
        </p:nvSpPr>
        <p:spPr>
          <a:xfrm>
            <a:off x="2432353" y="3202073"/>
            <a:ext cx="342052" cy="136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95" name="Google Shape;1995;p39"/>
          <p:cNvSpPr/>
          <p:nvPr/>
        </p:nvSpPr>
        <p:spPr>
          <a:xfrm rot="-5400000">
            <a:off x="4845733" y="420924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9"/>
          <p:cNvSpPr txBox="1"/>
          <p:nvPr/>
        </p:nvSpPr>
        <p:spPr>
          <a:xfrm>
            <a:off x="5168774" y="38861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97" name="Google Shape;1997;p39"/>
          <p:cNvSpPr/>
          <p:nvPr/>
        </p:nvSpPr>
        <p:spPr>
          <a:xfrm rot="-5400000">
            <a:off x="5377813" y="5045375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39"/>
          <p:cNvSpPr txBox="1"/>
          <p:nvPr/>
        </p:nvSpPr>
        <p:spPr>
          <a:xfrm>
            <a:off x="5700849" y="472232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999" name="Google Shape;1999;p39"/>
          <p:cNvSpPr/>
          <p:nvPr/>
        </p:nvSpPr>
        <p:spPr>
          <a:xfrm rot="-5400000">
            <a:off x="7278100" y="474132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39"/>
          <p:cNvSpPr txBox="1"/>
          <p:nvPr/>
        </p:nvSpPr>
        <p:spPr>
          <a:xfrm>
            <a:off x="7601148" y="44182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001" name="Google Shape;2001;p39"/>
          <p:cNvSpPr/>
          <p:nvPr/>
        </p:nvSpPr>
        <p:spPr>
          <a:xfrm>
            <a:off x="5928896" y="2670016"/>
            <a:ext cx="1216184" cy="30404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  <a:endParaRPr/>
          </a:p>
        </p:txBody>
      </p:sp>
      <p:grpSp>
        <p:nvGrpSpPr>
          <p:cNvPr id="2002" name="Google Shape;2002;p39"/>
          <p:cNvGrpSpPr/>
          <p:nvPr/>
        </p:nvGrpSpPr>
        <p:grpSpPr>
          <a:xfrm>
            <a:off x="3952599" y="1757879"/>
            <a:ext cx="421230" cy="988149"/>
            <a:chOff x="2304" y="480"/>
            <a:chExt cx="240" cy="624"/>
          </a:xfrm>
        </p:grpSpPr>
        <p:sp>
          <p:nvSpPr>
            <p:cNvPr id="2003" name="Google Shape;2003;p39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4" name="Google Shape;2004;p39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4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sp>
        <p:nvSpPr>
          <p:cNvPr id="2005" name="Google Shape;2005;p39"/>
          <p:cNvSpPr/>
          <p:nvPr/>
        </p:nvSpPr>
        <p:spPr>
          <a:xfrm>
            <a:off x="3344506" y="1757879"/>
            <a:ext cx="304046" cy="380057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2006" name="Google Shape;2006;p39"/>
          <p:cNvGrpSpPr/>
          <p:nvPr/>
        </p:nvGrpSpPr>
        <p:grpSpPr>
          <a:xfrm>
            <a:off x="8665311" y="2061925"/>
            <a:ext cx="421230" cy="988149"/>
            <a:chOff x="2304" y="480"/>
            <a:chExt cx="240" cy="624"/>
          </a:xfrm>
        </p:grpSpPr>
        <p:sp>
          <p:nvSpPr>
            <p:cNvPr id="2007" name="Google Shape;2007;p39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8" name="Google Shape;2008;p39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4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2009" name="Google Shape;2009;p39"/>
          <p:cNvGrpSpPr/>
          <p:nvPr/>
        </p:nvGrpSpPr>
        <p:grpSpPr>
          <a:xfrm>
            <a:off x="8209241" y="3506142"/>
            <a:ext cx="596726" cy="1672253"/>
            <a:chOff x="-72" y="2365"/>
            <a:chExt cx="383" cy="1056"/>
          </a:xfrm>
        </p:grpSpPr>
        <p:sp>
          <p:nvSpPr>
            <p:cNvPr id="2010" name="Google Shape;2010;p39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1" name="Google Shape;2011;p39"/>
            <p:cNvSpPr txBox="1"/>
            <p:nvPr/>
          </p:nvSpPr>
          <p:spPr>
            <a:xfrm>
              <a:off x="96" y="2590"/>
              <a:ext cx="215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95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95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95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2012" name="Google Shape;2012;p39"/>
          <p:cNvCxnSpPr/>
          <p:nvPr/>
        </p:nvCxnSpPr>
        <p:spPr>
          <a:xfrm>
            <a:off x="8741321" y="4266257"/>
            <a:ext cx="5320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3" name="Google Shape;2013;p39"/>
          <p:cNvCxnSpPr/>
          <p:nvPr/>
        </p:nvCxnSpPr>
        <p:spPr>
          <a:xfrm rot="10800000">
            <a:off x="7297103" y="2822039"/>
            <a:ext cx="0" cy="182427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4" name="Google Shape;2014;p39"/>
          <p:cNvCxnSpPr/>
          <p:nvPr/>
        </p:nvCxnSpPr>
        <p:spPr>
          <a:xfrm>
            <a:off x="5472827" y="5406430"/>
            <a:ext cx="0" cy="53208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5" name="Google Shape;2015;p39"/>
          <p:cNvCxnSpPr/>
          <p:nvPr/>
        </p:nvCxnSpPr>
        <p:spPr>
          <a:xfrm>
            <a:off x="8969355" y="4266257"/>
            <a:ext cx="0" cy="167225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6" name="Google Shape;2016;p39"/>
          <p:cNvCxnSpPr/>
          <p:nvPr/>
        </p:nvCxnSpPr>
        <p:spPr>
          <a:xfrm rot="10800000">
            <a:off x="5168781" y="495036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39"/>
          <p:cNvCxnSpPr/>
          <p:nvPr/>
        </p:nvCxnSpPr>
        <p:spPr>
          <a:xfrm>
            <a:off x="5168781" y="4950361"/>
            <a:ext cx="3800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39"/>
          <p:cNvCxnSpPr/>
          <p:nvPr/>
        </p:nvCxnSpPr>
        <p:spPr>
          <a:xfrm>
            <a:off x="7905195" y="4950361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9" name="Google Shape;2019;p39"/>
          <p:cNvCxnSpPr/>
          <p:nvPr/>
        </p:nvCxnSpPr>
        <p:spPr>
          <a:xfrm>
            <a:off x="7145080" y="3734177"/>
            <a:ext cx="1064161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0" name="Google Shape;2020;p39"/>
          <p:cNvCxnSpPr/>
          <p:nvPr/>
        </p:nvCxnSpPr>
        <p:spPr>
          <a:xfrm>
            <a:off x="7297103" y="5178395"/>
            <a:ext cx="0" cy="304046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1" name="Google Shape;2021;p39"/>
          <p:cNvCxnSpPr/>
          <p:nvPr/>
        </p:nvCxnSpPr>
        <p:spPr>
          <a:xfrm>
            <a:off x="8817332" y="5482441"/>
            <a:ext cx="456069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2" name="Google Shape;2022;p39"/>
          <p:cNvCxnSpPr/>
          <p:nvPr/>
        </p:nvCxnSpPr>
        <p:spPr>
          <a:xfrm>
            <a:off x="7297103" y="5482441"/>
            <a:ext cx="152023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3" name="Google Shape;2023;p39"/>
          <p:cNvSpPr/>
          <p:nvPr/>
        </p:nvSpPr>
        <p:spPr>
          <a:xfrm>
            <a:off x="4560690" y="6470591"/>
            <a:ext cx="532080" cy="53208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grpSp>
        <p:nvGrpSpPr>
          <p:cNvPr id="2024" name="Google Shape;2024;p39"/>
          <p:cNvGrpSpPr/>
          <p:nvPr/>
        </p:nvGrpSpPr>
        <p:grpSpPr>
          <a:xfrm>
            <a:off x="5320804" y="4722326"/>
            <a:ext cx="4560689" cy="1824276"/>
            <a:chOff x="2400" y="2688"/>
            <a:chExt cx="2880" cy="1152"/>
          </a:xfrm>
        </p:grpSpPr>
        <p:cxnSp>
          <p:nvCxnSpPr>
            <p:cNvPr id="2025" name="Google Shape;2025;p39"/>
            <p:cNvCxnSpPr/>
            <p:nvPr/>
          </p:nvCxnSpPr>
          <p:spPr>
            <a:xfrm>
              <a:off x="2400" y="2688"/>
              <a:ext cx="0" cy="115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6" name="Google Shape;2026;p39"/>
            <p:cNvCxnSpPr/>
            <p:nvPr/>
          </p:nvCxnSpPr>
          <p:spPr>
            <a:xfrm>
              <a:off x="2736" y="3216"/>
              <a:ext cx="0" cy="62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7" name="Google Shape;2027;p39"/>
            <p:cNvCxnSpPr/>
            <p:nvPr/>
          </p:nvCxnSpPr>
          <p:spPr>
            <a:xfrm>
              <a:off x="3936" y="3024"/>
              <a:ext cx="0" cy="81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8" name="Google Shape;2028;p39"/>
            <p:cNvCxnSpPr/>
            <p:nvPr/>
          </p:nvCxnSpPr>
          <p:spPr>
            <a:xfrm>
              <a:off x="4416" y="2784"/>
              <a:ext cx="0" cy="105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9" name="Google Shape;2029;p39"/>
            <p:cNvCxnSpPr/>
            <p:nvPr/>
          </p:nvCxnSpPr>
          <p:spPr>
            <a:xfrm>
              <a:off x="504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0" name="Google Shape;2030;p39"/>
            <p:cNvCxnSpPr/>
            <p:nvPr/>
          </p:nvCxnSpPr>
          <p:spPr>
            <a:xfrm>
              <a:off x="528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1" name="Google Shape;2031;p39"/>
            <p:cNvCxnSpPr/>
            <p:nvPr/>
          </p:nvCxnSpPr>
          <p:spPr>
            <a:xfrm>
              <a:off x="3168" y="3264"/>
              <a:ext cx="0" cy="57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32" name="Google Shape;2032;p39"/>
          <p:cNvSpPr txBox="1"/>
          <p:nvPr/>
        </p:nvSpPr>
        <p:spPr>
          <a:xfrm>
            <a:off x="9637625" y="5441270"/>
            <a:ext cx="510413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2033" name="Google Shape;2033;p39"/>
          <p:cNvSpPr txBox="1"/>
          <p:nvPr/>
        </p:nvSpPr>
        <p:spPr>
          <a:xfrm>
            <a:off x="9311407" y="5455522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2034" name="Google Shape;2034;p39"/>
          <p:cNvSpPr txBox="1"/>
          <p:nvPr/>
        </p:nvSpPr>
        <p:spPr>
          <a:xfrm>
            <a:off x="6359628" y="5392179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grpSp>
        <p:nvGrpSpPr>
          <p:cNvPr id="2035" name="Google Shape;2035;p39"/>
          <p:cNvGrpSpPr/>
          <p:nvPr/>
        </p:nvGrpSpPr>
        <p:grpSpPr>
          <a:xfrm>
            <a:off x="1960465" y="2516412"/>
            <a:ext cx="4039694" cy="3651718"/>
            <a:chOff x="278" y="1295"/>
            <a:chExt cx="2551" cy="2306"/>
          </a:xfrm>
        </p:grpSpPr>
        <p:sp>
          <p:nvSpPr>
            <p:cNvPr id="2036" name="Google Shape;2036;p39"/>
            <p:cNvSpPr txBox="1"/>
            <p:nvPr/>
          </p:nvSpPr>
          <p:spPr>
            <a:xfrm rot="-5400000">
              <a:off x="1610" y="1875"/>
              <a:ext cx="81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Instruction bits</a:t>
              </a:r>
              <a:endParaRPr/>
            </a:p>
          </p:txBody>
        </p:sp>
        <p:sp>
          <p:nvSpPr>
            <p:cNvPr id="2037" name="Google Shape;2037;p39"/>
            <p:cNvSpPr txBox="1"/>
            <p:nvPr/>
          </p:nvSpPr>
          <p:spPr>
            <a:xfrm>
              <a:off x="2400" y="1295"/>
              <a:ext cx="323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15-0</a:t>
              </a:r>
              <a:endParaRPr/>
            </a:p>
          </p:txBody>
        </p:sp>
        <p:sp>
          <p:nvSpPr>
            <p:cNvPr id="2038" name="Google Shape;2038;p39"/>
            <p:cNvSpPr txBox="1"/>
            <p:nvPr/>
          </p:nvSpPr>
          <p:spPr>
            <a:xfrm>
              <a:off x="2448" y="1679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21-19</a:t>
              </a:r>
              <a:endParaRPr/>
            </a:p>
          </p:txBody>
        </p:sp>
        <p:sp>
          <p:nvSpPr>
            <p:cNvPr id="2039" name="Google Shape;2039;p39"/>
            <p:cNvSpPr txBox="1"/>
            <p:nvPr/>
          </p:nvSpPr>
          <p:spPr>
            <a:xfrm>
              <a:off x="2448" y="1871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</p:txBody>
        </p:sp>
        <p:sp>
          <p:nvSpPr>
            <p:cNvPr id="2040" name="Google Shape;2040;p39"/>
            <p:cNvSpPr txBox="1"/>
            <p:nvPr/>
          </p:nvSpPr>
          <p:spPr>
            <a:xfrm>
              <a:off x="1680" y="3407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24-22</a:t>
              </a:r>
              <a:endParaRPr/>
            </a:p>
          </p:txBody>
        </p:sp>
        <p:sp>
          <p:nvSpPr>
            <p:cNvPr id="2041" name="Google Shape;2041;p39"/>
            <p:cNvSpPr txBox="1"/>
            <p:nvPr/>
          </p:nvSpPr>
          <p:spPr>
            <a:xfrm>
              <a:off x="278" y="2982"/>
              <a:ext cx="381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2-0</a:t>
              </a:r>
              <a:endParaRPr/>
            </a:p>
          </p:txBody>
        </p:sp>
        <p:cxnSp>
          <p:nvCxnSpPr>
            <p:cNvPr id="2042" name="Google Shape;2042;p39"/>
            <p:cNvCxnSpPr/>
            <p:nvPr/>
          </p:nvCxnSpPr>
          <p:spPr>
            <a:xfrm flipH="1" rot="10800000">
              <a:off x="624" y="2304"/>
              <a:ext cx="1536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43" name="Google Shape;2043;p39"/>
            <p:cNvCxnSpPr/>
            <p:nvPr/>
          </p:nvCxnSpPr>
          <p:spPr>
            <a:xfrm flipH="1" rot="10800000">
              <a:off x="576" y="2592"/>
              <a:ext cx="1584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44" name="Google Shape;2044;p39"/>
          <p:cNvSpPr txBox="1"/>
          <p:nvPr/>
        </p:nvSpPr>
        <p:spPr>
          <a:xfrm>
            <a:off x="2052311" y="6088952"/>
            <a:ext cx="2024764" cy="828941"/>
          </a:xfrm>
          <a:prstGeom prst="rect">
            <a:avLst/>
          </a:prstGeom>
          <a:solidFill>
            <a:srgbClr val="33CC33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6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lw regA, regB, offset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regB = M[regA+offset]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 = PC + 1</a:t>
            </a:r>
            <a:endParaRPr/>
          </a:p>
        </p:txBody>
      </p:sp>
      <p:sp>
        <p:nvSpPr>
          <p:cNvPr id="2045" name="Google Shape;2045;p39"/>
          <p:cNvSpPr/>
          <p:nvPr/>
        </p:nvSpPr>
        <p:spPr>
          <a:xfrm>
            <a:off x="4383465" y="1531872"/>
            <a:ext cx="5878086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control bits need to be different from ADD?</a:t>
            </a:r>
            <a:endParaRPr/>
          </a:p>
        </p:txBody>
      </p:sp>
      <p:pic>
        <p:nvPicPr>
          <p:cNvPr id="2046" name="Google Shape;204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8659" y="617708"/>
            <a:ext cx="3672769" cy="553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7" name="Google Shape;2047;p39"/>
          <p:cNvSpPr txBox="1"/>
          <p:nvPr/>
        </p:nvSpPr>
        <p:spPr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7"/>
              <a:buFont typeface="Noto Sans Symbols"/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  <a:endParaRPr/>
          </a:p>
        </p:txBody>
      </p:sp>
      <p:sp>
        <p:nvSpPr>
          <p:cNvPr id="2048" name="Google Shape;2048;p39"/>
          <p:cNvSpPr/>
          <p:nvPr/>
        </p:nvSpPr>
        <p:spPr>
          <a:xfrm>
            <a:off x="5149778" y="6554964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/>
          </a:p>
        </p:txBody>
      </p:sp>
      <p:sp>
        <p:nvSpPr>
          <p:cNvPr id="2049" name="Google Shape;2049;p39"/>
          <p:cNvSpPr/>
          <p:nvPr/>
        </p:nvSpPr>
        <p:spPr>
          <a:xfrm>
            <a:off x="5681859" y="6554963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</p:txBody>
      </p:sp>
      <p:sp>
        <p:nvSpPr>
          <p:cNvPr id="2050" name="Google Shape;2050;p39"/>
          <p:cNvSpPr/>
          <p:nvPr/>
        </p:nvSpPr>
        <p:spPr>
          <a:xfrm>
            <a:off x="6359628" y="6546604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2051" name="Google Shape;2051;p39"/>
          <p:cNvSpPr/>
          <p:nvPr/>
        </p:nvSpPr>
        <p:spPr>
          <a:xfrm>
            <a:off x="7734169" y="6553950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/>
          </a:p>
        </p:txBody>
      </p:sp>
      <p:sp>
        <p:nvSpPr>
          <p:cNvPr id="2052" name="Google Shape;2052;p39"/>
          <p:cNvSpPr/>
          <p:nvPr/>
        </p:nvSpPr>
        <p:spPr>
          <a:xfrm>
            <a:off x="8323258" y="6530896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/>
          </a:p>
        </p:txBody>
      </p:sp>
      <p:sp>
        <p:nvSpPr>
          <p:cNvPr id="2053" name="Google Shape;2053;p39"/>
          <p:cNvSpPr/>
          <p:nvPr/>
        </p:nvSpPr>
        <p:spPr>
          <a:xfrm>
            <a:off x="9311407" y="6530895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2054" name="Google Shape;2054;p39"/>
          <p:cNvSpPr/>
          <p:nvPr/>
        </p:nvSpPr>
        <p:spPr>
          <a:xfrm>
            <a:off x="9732638" y="6530896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Finite State Machines</a:t>
            </a:r>
            <a:endParaRPr/>
          </a:p>
        </p:txBody>
      </p:sp>
      <p:sp>
        <p:nvSpPr>
          <p:cNvPr id="362" name="Google Shape;362;p4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Combine combinational logic and sequential logic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Define a set of "states" that our machine will be in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"Remember" what state we're in using flip-flops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Calculate next-state and output logic using combinational logic</a:t>
            </a:r>
            <a:endParaRPr/>
          </a:p>
          <a:p>
            <a:pPr indent="-34798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363" name="Google Shape;363;p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4"/>
          <p:cNvSpPr/>
          <p:nvPr/>
        </p:nvSpPr>
        <p:spPr>
          <a:xfrm>
            <a:off x="7681119" y="5105399"/>
            <a:ext cx="3739223" cy="18288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Note: This is very similar to Finite State Autonoma (FSA) from 376, but with a few differences (the input never ends, and the FSM always outputs something)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40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060" name="Google Shape;2060;p40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Executing a </a:t>
            </a:r>
            <a:r>
              <a:rPr lang="en-US">
                <a:solidFill>
                  <a:srgbClr val="FF0000"/>
                </a:solidFill>
              </a:rPr>
              <a:t>LW </a:t>
            </a:r>
            <a:r>
              <a:rPr lang="en-US">
                <a:solidFill>
                  <a:schemeClr val="dk1"/>
                </a:solidFill>
              </a:rPr>
              <a:t>Instruction on LC2Kx Datapath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1" name="Google Shape;2061;p40"/>
          <p:cNvSpPr txBox="1"/>
          <p:nvPr/>
        </p:nvSpPr>
        <p:spPr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  <a:endParaRPr/>
          </a:p>
        </p:txBody>
      </p:sp>
      <p:sp>
        <p:nvSpPr>
          <p:cNvPr id="2062" name="Google Shape;2062;p40"/>
          <p:cNvSpPr/>
          <p:nvPr/>
        </p:nvSpPr>
        <p:spPr>
          <a:xfrm>
            <a:off x="3040460" y="3582154"/>
            <a:ext cx="380057" cy="684103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063" name="Google Shape;2063;p40"/>
          <p:cNvSpPr/>
          <p:nvPr/>
        </p:nvSpPr>
        <p:spPr>
          <a:xfrm>
            <a:off x="3724563" y="3126085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064" name="Google Shape;2064;p40"/>
          <p:cNvSpPr/>
          <p:nvPr/>
        </p:nvSpPr>
        <p:spPr>
          <a:xfrm>
            <a:off x="6308954" y="3126085"/>
            <a:ext cx="836126" cy="258439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2065" name="Google Shape;2065;p40"/>
          <p:cNvSpPr/>
          <p:nvPr/>
        </p:nvSpPr>
        <p:spPr>
          <a:xfrm>
            <a:off x="9273402" y="3278108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2066" name="Google Shape;2066;p40"/>
          <p:cNvCxnSpPr/>
          <p:nvPr/>
        </p:nvCxnSpPr>
        <p:spPr>
          <a:xfrm rot="10800000">
            <a:off x="7145080" y="2822039"/>
            <a:ext cx="152023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67" name="Google Shape;2067;p40"/>
          <p:cNvCxnSpPr/>
          <p:nvPr/>
        </p:nvCxnSpPr>
        <p:spPr>
          <a:xfrm rot="10800000">
            <a:off x="4332655" y="2213947"/>
            <a:ext cx="433265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68" name="Google Shape;2068;p40"/>
          <p:cNvCxnSpPr/>
          <p:nvPr/>
        </p:nvCxnSpPr>
        <p:spPr>
          <a:xfrm>
            <a:off x="5624850" y="6774636"/>
            <a:ext cx="60809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9" name="Google Shape;2069;p40"/>
          <p:cNvSpPr/>
          <p:nvPr/>
        </p:nvSpPr>
        <p:spPr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0" name="Google Shape;2070;p40"/>
          <p:cNvCxnSpPr/>
          <p:nvPr/>
        </p:nvCxnSpPr>
        <p:spPr>
          <a:xfrm>
            <a:off x="5168781" y="6166545"/>
            <a:ext cx="5092769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1" name="Google Shape;2071;p40"/>
          <p:cNvCxnSpPr/>
          <p:nvPr/>
        </p:nvCxnSpPr>
        <p:spPr>
          <a:xfrm rot="10800000">
            <a:off x="10261551" y="5178395"/>
            <a:ext cx="0" cy="988149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2" name="Google Shape;2072;p40"/>
          <p:cNvCxnSpPr/>
          <p:nvPr/>
        </p:nvCxnSpPr>
        <p:spPr>
          <a:xfrm>
            <a:off x="10109528" y="5178395"/>
            <a:ext cx="152023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3" name="Google Shape;2073;p40"/>
          <p:cNvCxnSpPr/>
          <p:nvPr/>
        </p:nvCxnSpPr>
        <p:spPr>
          <a:xfrm>
            <a:off x="9045367" y="259400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40"/>
          <p:cNvCxnSpPr/>
          <p:nvPr/>
        </p:nvCxnSpPr>
        <p:spPr>
          <a:xfrm rot="10800000">
            <a:off x="9501436" y="137782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40"/>
          <p:cNvCxnSpPr/>
          <p:nvPr/>
        </p:nvCxnSpPr>
        <p:spPr>
          <a:xfrm rot="10800000">
            <a:off x="1976299" y="1377821"/>
            <a:ext cx="75251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6" name="Google Shape;2076;p40"/>
          <p:cNvCxnSpPr/>
          <p:nvPr/>
        </p:nvCxnSpPr>
        <p:spPr>
          <a:xfrm>
            <a:off x="6004907" y="5178395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7" name="Google Shape;2077;p40"/>
          <p:cNvCxnSpPr/>
          <p:nvPr/>
        </p:nvCxnSpPr>
        <p:spPr>
          <a:xfrm>
            <a:off x="5396816" y="4950361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8" name="Google Shape;2078;p40"/>
          <p:cNvCxnSpPr/>
          <p:nvPr/>
        </p:nvCxnSpPr>
        <p:spPr>
          <a:xfrm>
            <a:off x="4864735" y="2822039"/>
            <a:ext cx="0" cy="3344505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9" name="Google Shape;2079;p40"/>
          <p:cNvCxnSpPr/>
          <p:nvPr/>
        </p:nvCxnSpPr>
        <p:spPr>
          <a:xfrm>
            <a:off x="4864735" y="457030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0" name="Google Shape;2080;p40"/>
          <p:cNvCxnSpPr/>
          <p:nvPr/>
        </p:nvCxnSpPr>
        <p:spPr>
          <a:xfrm rot="10800000">
            <a:off x="4864735" y="2822039"/>
            <a:ext cx="1064161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081" name="Google Shape;2081;p40"/>
          <p:cNvCxnSpPr/>
          <p:nvPr/>
        </p:nvCxnSpPr>
        <p:spPr>
          <a:xfrm>
            <a:off x="3648551" y="198591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2" name="Google Shape;2082;p40"/>
          <p:cNvCxnSpPr/>
          <p:nvPr/>
        </p:nvCxnSpPr>
        <p:spPr>
          <a:xfrm>
            <a:off x="1976299" y="1377821"/>
            <a:ext cx="0" cy="288843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3" name="Google Shape;2083;p40"/>
          <p:cNvCxnSpPr/>
          <p:nvPr/>
        </p:nvCxnSpPr>
        <p:spPr>
          <a:xfrm>
            <a:off x="1976299" y="4266257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4" name="Google Shape;2084;p40"/>
          <p:cNvCxnSpPr/>
          <p:nvPr/>
        </p:nvCxnSpPr>
        <p:spPr>
          <a:xfrm>
            <a:off x="7297103" y="4646315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5" name="Google Shape;2085;p40"/>
          <p:cNvSpPr/>
          <p:nvPr/>
        </p:nvSpPr>
        <p:spPr>
          <a:xfrm rot="-5400000">
            <a:off x="1919290" y="3715174"/>
            <a:ext cx="1368207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40"/>
          <p:cNvSpPr txBox="1"/>
          <p:nvPr/>
        </p:nvSpPr>
        <p:spPr>
          <a:xfrm>
            <a:off x="2432353" y="3202073"/>
            <a:ext cx="342052" cy="136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087" name="Google Shape;2087;p40"/>
          <p:cNvSpPr/>
          <p:nvPr/>
        </p:nvSpPr>
        <p:spPr>
          <a:xfrm rot="-5400000">
            <a:off x="4845733" y="420924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40"/>
          <p:cNvSpPr txBox="1"/>
          <p:nvPr/>
        </p:nvSpPr>
        <p:spPr>
          <a:xfrm>
            <a:off x="5168774" y="38861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089" name="Google Shape;2089;p40"/>
          <p:cNvSpPr/>
          <p:nvPr/>
        </p:nvSpPr>
        <p:spPr>
          <a:xfrm rot="-5400000">
            <a:off x="5377813" y="5045375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40"/>
          <p:cNvSpPr txBox="1"/>
          <p:nvPr/>
        </p:nvSpPr>
        <p:spPr>
          <a:xfrm>
            <a:off x="5700849" y="472232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091" name="Google Shape;2091;p40"/>
          <p:cNvSpPr/>
          <p:nvPr/>
        </p:nvSpPr>
        <p:spPr>
          <a:xfrm rot="-5400000">
            <a:off x="7278100" y="474132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40"/>
          <p:cNvSpPr txBox="1"/>
          <p:nvPr/>
        </p:nvSpPr>
        <p:spPr>
          <a:xfrm>
            <a:off x="7601148" y="44182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093" name="Google Shape;2093;p40"/>
          <p:cNvGrpSpPr/>
          <p:nvPr/>
        </p:nvGrpSpPr>
        <p:grpSpPr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2094" name="Google Shape;2094;p40"/>
            <p:cNvSpPr/>
            <p:nvPr/>
          </p:nvSpPr>
          <p:spPr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Sign extend</a:t>
              </a:r>
              <a:endParaRPr/>
            </a:p>
          </p:txBody>
        </p:sp>
        <p:grpSp>
          <p:nvGrpSpPr>
            <p:cNvPr id="2095" name="Google Shape;2095;p40"/>
            <p:cNvGrpSpPr/>
            <p:nvPr/>
          </p:nvGrpSpPr>
          <p:grpSpPr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2096" name="Google Shape;2096;p40"/>
              <p:cNvSpPr/>
              <p:nvPr/>
            </p:nvSpPr>
            <p:spPr>
              <a:xfrm rot="-5400000">
                <a:off x="2112" y="672"/>
                <a:ext cx="624" cy="240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97" name="Google Shape;2097;p40"/>
              <p:cNvSpPr txBox="1"/>
              <p:nvPr/>
            </p:nvSpPr>
            <p:spPr>
              <a:xfrm>
                <a:off x="2352" y="669"/>
                <a:ext cx="19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94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  <p:sp>
          <p:nvSpPr>
            <p:cNvPr id="2098" name="Google Shape;2098;p40"/>
            <p:cNvSpPr/>
            <p:nvPr/>
          </p:nvSpPr>
          <p:spPr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4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grpSp>
          <p:nvGrpSpPr>
            <p:cNvPr id="2099" name="Google Shape;2099;p40"/>
            <p:cNvGrpSpPr/>
            <p:nvPr/>
          </p:nvGrpSpPr>
          <p:grpSpPr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2100" name="Google Shape;2100;p40"/>
              <p:cNvSpPr/>
              <p:nvPr/>
            </p:nvSpPr>
            <p:spPr>
              <a:xfrm rot="-5400000">
                <a:off x="2112" y="672"/>
                <a:ext cx="624" cy="240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1" name="Google Shape;2101;p40"/>
              <p:cNvSpPr txBox="1"/>
              <p:nvPr/>
            </p:nvSpPr>
            <p:spPr>
              <a:xfrm>
                <a:off x="2352" y="669"/>
                <a:ext cx="19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94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  <p:grpSp>
          <p:nvGrpSpPr>
            <p:cNvPr id="2102" name="Google Shape;2102;p40"/>
            <p:cNvGrpSpPr/>
            <p:nvPr/>
          </p:nvGrpSpPr>
          <p:grpSpPr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2103" name="Google Shape;2103;p40"/>
              <p:cNvSpPr/>
              <p:nvPr/>
            </p:nvSpPr>
            <p:spPr>
              <a:xfrm rot="-5400000">
                <a:off x="-421" y="2714"/>
                <a:ext cx="1056" cy="358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4" name="Google Shape;2104;p40"/>
              <p:cNvSpPr txBox="1"/>
              <p:nvPr/>
            </p:nvSpPr>
            <p:spPr>
              <a:xfrm>
                <a:off x="96" y="2590"/>
                <a:ext cx="215" cy="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795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795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795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/>
              </a:p>
            </p:txBody>
          </p:sp>
        </p:grpSp>
      </p:grpSp>
      <p:cxnSp>
        <p:nvCxnSpPr>
          <p:cNvPr id="2105" name="Google Shape;2105;p40"/>
          <p:cNvCxnSpPr/>
          <p:nvPr/>
        </p:nvCxnSpPr>
        <p:spPr>
          <a:xfrm>
            <a:off x="8741321" y="4266257"/>
            <a:ext cx="53208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6" name="Google Shape;2106;p40"/>
          <p:cNvCxnSpPr/>
          <p:nvPr/>
        </p:nvCxnSpPr>
        <p:spPr>
          <a:xfrm rot="10800000">
            <a:off x="7297103" y="2822039"/>
            <a:ext cx="0" cy="1824276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7" name="Google Shape;2107;p40"/>
          <p:cNvCxnSpPr/>
          <p:nvPr/>
        </p:nvCxnSpPr>
        <p:spPr>
          <a:xfrm rot="10800000">
            <a:off x="5168781" y="4950361"/>
            <a:ext cx="0" cy="1216184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8" name="Google Shape;2108;p40"/>
          <p:cNvCxnSpPr/>
          <p:nvPr/>
        </p:nvCxnSpPr>
        <p:spPr>
          <a:xfrm>
            <a:off x="5168781" y="4950361"/>
            <a:ext cx="380057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9" name="Google Shape;2109;p40"/>
          <p:cNvCxnSpPr/>
          <p:nvPr/>
        </p:nvCxnSpPr>
        <p:spPr>
          <a:xfrm>
            <a:off x="7297103" y="5178395"/>
            <a:ext cx="0" cy="304046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0" name="Google Shape;2110;p40"/>
          <p:cNvCxnSpPr/>
          <p:nvPr/>
        </p:nvCxnSpPr>
        <p:spPr>
          <a:xfrm>
            <a:off x="8817332" y="5482441"/>
            <a:ext cx="456069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1" name="Google Shape;2111;p40"/>
          <p:cNvCxnSpPr/>
          <p:nvPr/>
        </p:nvCxnSpPr>
        <p:spPr>
          <a:xfrm>
            <a:off x="5320804" y="4722326"/>
            <a:ext cx="0" cy="182427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2" name="Google Shape;2112;p40"/>
          <p:cNvCxnSpPr/>
          <p:nvPr/>
        </p:nvCxnSpPr>
        <p:spPr>
          <a:xfrm>
            <a:off x="5852885" y="5558453"/>
            <a:ext cx="0" cy="98814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3" name="Google Shape;2113;p40"/>
          <p:cNvCxnSpPr/>
          <p:nvPr/>
        </p:nvCxnSpPr>
        <p:spPr>
          <a:xfrm>
            <a:off x="7753172" y="5254407"/>
            <a:ext cx="0" cy="129219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4" name="Google Shape;2114;p40"/>
          <p:cNvCxnSpPr/>
          <p:nvPr/>
        </p:nvCxnSpPr>
        <p:spPr>
          <a:xfrm>
            <a:off x="8513287" y="4874349"/>
            <a:ext cx="0" cy="167225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5" name="Google Shape;2115;p40"/>
          <p:cNvCxnSpPr/>
          <p:nvPr/>
        </p:nvCxnSpPr>
        <p:spPr>
          <a:xfrm>
            <a:off x="9501436" y="5710476"/>
            <a:ext cx="0" cy="83612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6" name="Google Shape;2116;p40"/>
          <p:cNvCxnSpPr/>
          <p:nvPr/>
        </p:nvCxnSpPr>
        <p:spPr>
          <a:xfrm>
            <a:off x="9881493" y="5710476"/>
            <a:ext cx="0" cy="83612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7" name="Google Shape;2117;p40"/>
          <p:cNvCxnSpPr/>
          <p:nvPr/>
        </p:nvCxnSpPr>
        <p:spPr>
          <a:xfrm>
            <a:off x="7297103" y="5482441"/>
            <a:ext cx="152023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8" name="Google Shape;2118;p40"/>
          <p:cNvSpPr/>
          <p:nvPr/>
        </p:nvSpPr>
        <p:spPr>
          <a:xfrm>
            <a:off x="4560690" y="6470591"/>
            <a:ext cx="532080" cy="53208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cxnSp>
        <p:nvCxnSpPr>
          <p:cNvPr id="2119" name="Google Shape;2119;p40"/>
          <p:cNvCxnSpPr/>
          <p:nvPr/>
        </p:nvCxnSpPr>
        <p:spPr>
          <a:xfrm>
            <a:off x="6536988" y="5634464"/>
            <a:ext cx="0" cy="91213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0" name="Google Shape;2120;p40"/>
          <p:cNvSpPr/>
          <p:nvPr/>
        </p:nvSpPr>
        <p:spPr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lw   1  2  25</a:t>
            </a:r>
            <a:endParaRPr/>
          </a:p>
        </p:txBody>
      </p:sp>
      <p:sp>
        <p:nvSpPr>
          <p:cNvPr id="2121" name="Google Shape;2121;p40"/>
          <p:cNvSpPr txBox="1"/>
          <p:nvPr/>
        </p:nvSpPr>
        <p:spPr>
          <a:xfrm>
            <a:off x="5168781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22" name="Google Shape;2122;p40"/>
          <p:cNvSpPr txBox="1"/>
          <p:nvPr/>
        </p:nvSpPr>
        <p:spPr>
          <a:xfrm>
            <a:off x="5700862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23" name="Google Shape;2123;p40"/>
          <p:cNvSpPr txBox="1"/>
          <p:nvPr/>
        </p:nvSpPr>
        <p:spPr>
          <a:xfrm>
            <a:off x="6384965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24" name="Google Shape;2124;p40"/>
          <p:cNvSpPr txBox="1"/>
          <p:nvPr/>
        </p:nvSpPr>
        <p:spPr>
          <a:xfrm>
            <a:off x="7601149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25" name="Google Shape;2125;p40"/>
          <p:cNvSpPr txBox="1"/>
          <p:nvPr/>
        </p:nvSpPr>
        <p:spPr>
          <a:xfrm>
            <a:off x="8361264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26" name="Google Shape;2126;p40"/>
          <p:cNvSpPr txBox="1"/>
          <p:nvPr/>
        </p:nvSpPr>
        <p:spPr>
          <a:xfrm>
            <a:off x="9349413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27" name="Google Shape;2127;p40"/>
          <p:cNvSpPr txBox="1"/>
          <p:nvPr/>
        </p:nvSpPr>
        <p:spPr>
          <a:xfrm>
            <a:off x="9729470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cxnSp>
        <p:nvCxnSpPr>
          <p:cNvPr id="2128" name="Google Shape;2128;p40"/>
          <p:cNvCxnSpPr/>
          <p:nvPr/>
        </p:nvCxnSpPr>
        <p:spPr>
          <a:xfrm>
            <a:off x="2736414" y="3886200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9" name="Google Shape;2129;p40"/>
          <p:cNvSpPr txBox="1"/>
          <p:nvPr/>
        </p:nvSpPr>
        <p:spPr>
          <a:xfrm>
            <a:off x="5548838" y="3124503"/>
            <a:ext cx="537597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0 0 1</a:t>
            </a:r>
            <a:endParaRPr/>
          </a:p>
        </p:txBody>
      </p:sp>
      <p:sp>
        <p:nvSpPr>
          <p:cNvPr id="2130" name="Google Shape;2130;p40"/>
          <p:cNvSpPr txBox="1"/>
          <p:nvPr/>
        </p:nvSpPr>
        <p:spPr>
          <a:xfrm>
            <a:off x="5548838" y="4036641"/>
            <a:ext cx="537597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0 1 0</a:t>
            </a:r>
            <a:endParaRPr/>
          </a:p>
        </p:txBody>
      </p:sp>
      <p:cxnSp>
        <p:nvCxnSpPr>
          <p:cNvPr id="2131" name="Google Shape;2131;p40"/>
          <p:cNvCxnSpPr/>
          <p:nvPr/>
        </p:nvCxnSpPr>
        <p:spPr>
          <a:xfrm rot="10800000">
            <a:off x="4180632" y="6166545"/>
            <a:ext cx="684103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2" name="Google Shape;2132;p40"/>
          <p:cNvCxnSpPr/>
          <p:nvPr/>
        </p:nvCxnSpPr>
        <p:spPr>
          <a:xfrm>
            <a:off x="4180632" y="6166544"/>
            <a:ext cx="0" cy="608092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3" name="Google Shape;2133;p40"/>
          <p:cNvCxnSpPr/>
          <p:nvPr/>
        </p:nvCxnSpPr>
        <p:spPr>
          <a:xfrm>
            <a:off x="4180632" y="6774636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4" name="Google Shape;2134;p40"/>
          <p:cNvCxnSpPr/>
          <p:nvPr/>
        </p:nvCxnSpPr>
        <p:spPr>
          <a:xfrm rot="10800000">
            <a:off x="4864735" y="4114234"/>
            <a:ext cx="0" cy="205231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5" name="Google Shape;2135;p40"/>
          <p:cNvCxnSpPr/>
          <p:nvPr/>
        </p:nvCxnSpPr>
        <p:spPr>
          <a:xfrm>
            <a:off x="5472827" y="4342269"/>
            <a:ext cx="83612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6" name="Google Shape;2136;p40"/>
          <p:cNvCxnSpPr/>
          <p:nvPr/>
        </p:nvCxnSpPr>
        <p:spPr>
          <a:xfrm rot="10800000">
            <a:off x="4712712" y="1605855"/>
            <a:ext cx="0" cy="608092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7" name="Google Shape;2137;p40"/>
          <p:cNvCxnSpPr/>
          <p:nvPr/>
        </p:nvCxnSpPr>
        <p:spPr>
          <a:xfrm rot="10800000">
            <a:off x="2128322" y="1605855"/>
            <a:ext cx="258439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8" name="Google Shape;2138;p40"/>
          <p:cNvCxnSpPr/>
          <p:nvPr/>
        </p:nvCxnSpPr>
        <p:spPr>
          <a:xfrm>
            <a:off x="3420517" y="3886200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9" name="Google Shape;2139;p40"/>
          <p:cNvCxnSpPr/>
          <p:nvPr/>
        </p:nvCxnSpPr>
        <p:spPr>
          <a:xfrm>
            <a:off x="7145080" y="517839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0" name="Google Shape;2140;p40"/>
          <p:cNvCxnSpPr/>
          <p:nvPr/>
        </p:nvCxnSpPr>
        <p:spPr>
          <a:xfrm rot="10800000">
            <a:off x="5472827" y="5938510"/>
            <a:ext cx="349652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40"/>
          <p:cNvCxnSpPr/>
          <p:nvPr/>
        </p:nvCxnSpPr>
        <p:spPr>
          <a:xfrm rot="10800000">
            <a:off x="3496528" y="2594005"/>
            <a:ext cx="456069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42" name="Google Shape;2142;p40"/>
          <p:cNvCxnSpPr/>
          <p:nvPr/>
        </p:nvCxnSpPr>
        <p:spPr>
          <a:xfrm>
            <a:off x="3496529" y="2594005"/>
            <a:ext cx="0" cy="1292195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40"/>
          <p:cNvCxnSpPr/>
          <p:nvPr/>
        </p:nvCxnSpPr>
        <p:spPr>
          <a:xfrm>
            <a:off x="2128322" y="3506143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4" name="Google Shape;2144;p40"/>
          <p:cNvCxnSpPr/>
          <p:nvPr/>
        </p:nvCxnSpPr>
        <p:spPr>
          <a:xfrm>
            <a:off x="5472827" y="5406430"/>
            <a:ext cx="22803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5" name="Google Shape;2145;p40"/>
          <p:cNvCxnSpPr/>
          <p:nvPr/>
        </p:nvCxnSpPr>
        <p:spPr>
          <a:xfrm>
            <a:off x="4864735" y="3734177"/>
            <a:ext cx="144421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6" name="Google Shape;2146;p40"/>
          <p:cNvCxnSpPr/>
          <p:nvPr/>
        </p:nvCxnSpPr>
        <p:spPr>
          <a:xfrm>
            <a:off x="4560689" y="4418280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40"/>
          <p:cNvCxnSpPr/>
          <p:nvPr/>
        </p:nvCxnSpPr>
        <p:spPr>
          <a:xfrm>
            <a:off x="4864735" y="3430131"/>
            <a:ext cx="1444218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8" name="Google Shape;2148;p40"/>
          <p:cNvCxnSpPr/>
          <p:nvPr/>
        </p:nvCxnSpPr>
        <p:spPr>
          <a:xfrm>
            <a:off x="4864735" y="4114234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9" name="Google Shape;2149;p40"/>
          <p:cNvCxnSpPr/>
          <p:nvPr/>
        </p:nvCxnSpPr>
        <p:spPr>
          <a:xfrm rot="10800000">
            <a:off x="2128322" y="1605856"/>
            <a:ext cx="0" cy="1900287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40"/>
          <p:cNvCxnSpPr/>
          <p:nvPr/>
        </p:nvCxnSpPr>
        <p:spPr>
          <a:xfrm>
            <a:off x="5472827" y="5406430"/>
            <a:ext cx="0" cy="53208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40"/>
          <p:cNvCxnSpPr/>
          <p:nvPr/>
        </p:nvCxnSpPr>
        <p:spPr>
          <a:xfrm>
            <a:off x="8969355" y="4266257"/>
            <a:ext cx="0" cy="167225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40"/>
          <p:cNvCxnSpPr/>
          <p:nvPr/>
        </p:nvCxnSpPr>
        <p:spPr>
          <a:xfrm>
            <a:off x="7905195" y="4950361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3" name="Google Shape;2153;p40"/>
          <p:cNvCxnSpPr/>
          <p:nvPr/>
        </p:nvCxnSpPr>
        <p:spPr>
          <a:xfrm>
            <a:off x="7145080" y="3734177"/>
            <a:ext cx="1064161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4" name="Google Shape;2154;p40"/>
          <p:cNvCxnSpPr/>
          <p:nvPr/>
        </p:nvCxnSpPr>
        <p:spPr>
          <a:xfrm>
            <a:off x="4332655" y="2213947"/>
            <a:ext cx="380057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5" name="Google Shape;2155;p40"/>
          <p:cNvSpPr txBox="1"/>
          <p:nvPr/>
        </p:nvSpPr>
        <p:spPr>
          <a:xfrm>
            <a:off x="4180632" y="5860917"/>
            <a:ext cx="537597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0 1 0</a:t>
            </a:r>
            <a:endParaRPr/>
          </a:p>
        </p:txBody>
      </p:sp>
      <p:cxnSp>
        <p:nvCxnSpPr>
          <p:cNvPr id="2156" name="Google Shape;2156;p40"/>
          <p:cNvCxnSpPr/>
          <p:nvPr/>
        </p:nvCxnSpPr>
        <p:spPr>
          <a:xfrm rot="10800000">
            <a:off x="4864735" y="3430131"/>
            <a:ext cx="0" cy="684103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7" name="Google Shape;2157;p40"/>
          <p:cNvSpPr txBox="1"/>
          <p:nvPr/>
        </p:nvSpPr>
        <p:spPr>
          <a:xfrm>
            <a:off x="4788725" y="2516411"/>
            <a:ext cx="95014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0…011001</a:t>
            </a:r>
            <a:endParaRPr/>
          </a:p>
        </p:txBody>
      </p:sp>
      <p:cxnSp>
        <p:nvCxnSpPr>
          <p:cNvPr id="2158" name="Google Shape;2158;p40"/>
          <p:cNvCxnSpPr/>
          <p:nvPr/>
        </p:nvCxnSpPr>
        <p:spPr>
          <a:xfrm>
            <a:off x="7145080" y="2822039"/>
            <a:ext cx="152023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9" name="Google Shape;2159;p40"/>
          <p:cNvSpPr txBox="1"/>
          <p:nvPr/>
        </p:nvSpPr>
        <p:spPr>
          <a:xfrm>
            <a:off x="9637625" y="5441270"/>
            <a:ext cx="510413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2160" name="Google Shape;2160;p40"/>
          <p:cNvSpPr txBox="1"/>
          <p:nvPr/>
        </p:nvSpPr>
        <p:spPr>
          <a:xfrm>
            <a:off x="9311407" y="5455522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2161" name="Google Shape;2161;p40"/>
          <p:cNvSpPr txBox="1"/>
          <p:nvPr/>
        </p:nvSpPr>
        <p:spPr>
          <a:xfrm>
            <a:off x="6359628" y="5392179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1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67" name="Google Shape;2167;p41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Executing a </a:t>
            </a:r>
            <a:r>
              <a:rPr lang="en-US">
                <a:solidFill>
                  <a:srgbClr val="FF0000"/>
                </a:solidFill>
              </a:rPr>
              <a:t>SW</a:t>
            </a:r>
            <a:r>
              <a:rPr lang="en-US">
                <a:solidFill>
                  <a:schemeClr val="dk1"/>
                </a:solidFill>
              </a:rPr>
              <a:t> Instruction</a:t>
            </a:r>
            <a:endParaRPr/>
          </a:p>
        </p:txBody>
      </p:sp>
      <p:sp>
        <p:nvSpPr>
          <p:cNvPr id="2168" name="Google Shape;2168;p41"/>
          <p:cNvSpPr txBox="1"/>
          <p:nvPr/>
        </p:nvSpPr>
        <p:spPr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  <a:endParaRPr/>
          </a:p>
        </p:txBody>
      </p:sp>
      <p:sp>
        <p:nvSpPr>
          <p:cNvPr id="2169" name="Google Shape;2169;p41"/>
          <p:cNvSpPr/>
          <p:nvPr/>
        </p:nvSpPr>
        <p:spPr>
          <a:xfrm>
            <a:off x="3040460" y="3582154"/>
            <a:ext cx="380057" cy="684103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170" name="Google Shape;2170;p41"/>
          <p:cNvSpPr/>
          <p:nvPr/>
        </p:nvSpPr>
        <p:spPr>
          <a:xfrm>
            <a:off x="3724563" y="3126085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171" name="Google Shape;2171;p41"/>
          <p:cNvSpPr/>
          <p:nvPr/>
        </p:nvSpPr>
        <p:spPr>
          <a:xfrm>
            <a:off x="6308954" y="3126085"/>
            <a:ext cx="836126" cy="258439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2172" name="Google Shape;2172;p41"/>
          <p:cNvSpPr/>
          <p:nvPr/>
        </p:nvSpPr>
        <p:spPr>
          <a:xfrm>
            <a:off x="9273402" y="3278108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2173" name="Google Shape;2173;p41"/>
          <p:cNvCxnSpPr/>
          <p:nvPr/>
        </p:nvCxnSpPr>
        <p:spPr>
          <a:xfrm rot="10800000">
            <a:off x="7145080" y="2822039"/>
            <a:ext cx="152023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74" name="Google Shape;2174;p41"/>
          <p:cNvCxnSpPr/>
          <p:nvPr/>
        </p:nvCxnSpPr>
        <p:spPr>
          <a:xfrm rot="10800000">
            <a:off x="4332655" y="2213947"/>
            <a:ext cx="433265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75" name="Google Shape;2175;p41"/>
          <p:cNvCxnSpPr/>
          <p:nvPr/>
        </p:nvCxnSpPr>
        <p:spPr>
          <a:xfrm rot="10800000">
            <a:off x="4712712" y="1605855"/>
            <a:ext cx="0" cy="60809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6" name="Google Shape;2176;p41"/>
          <p:cNvCxnSpPr/>
          <p:nvPr/>
        </p:nvCxnSpPr>
        <p:spPr>
          <a:xfrm rot="10800000">
            <a:off x="2128322" y="1605855"/>
            <a:ext cx="258439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7" name="Google Shape;2177;p41"/>
          <p:cNvCxnSpPr/>
          <p:nvPr/>
        </p:nvCxnSpPr>
        <p:spPr>
          <a:xfrm>
            <a:off x="3420517" y="3886200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8" name="Google Shape;2178;p41"/>
          <p:cNvCxnSpPr/>
          <p:nvPr/>
        </p:nvCxnSpPr>
        <p:spPr>
          <a:xfrm>
            <a:off x="5624850" y="6774636"/>
            <a:ext cx="60809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9" name="Google Shape;2179;p41"/>
          <p:cNvSpPr/>
          <p:nvPr/>
        </p:nvSpPr>
        <p:spPr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ROM</a:t>
            </a:r>
            <a:endParaRPr/>
          </a:p>
        </p:txBody>
      </p:sp>
      <p:cxnSp>
        <p:nvCxnSpPr>
          <p:cNvPr id="2180" name="Google Shape;2180;p41"/>
          <p:cNvCxnSpPr/>
          <p:nvPr/>
        </p:nvCxnSpPr>
        <p:spPr>
          <a:xfrm>
            <a:off x="7145080" y="5178395"/>
            <a:ext cx="456069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1" name="Google Shape;2181;p41"/>
          <p:cNvCxnSpPr/>
          <p:nvPr/>
        </p:nvCxnSpPr>
        <p:spPr>
          <a:xfrm>
            <a:off x="5168781" y="6166545"/>
            <a:ext cx="50927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2" name="Google Shape;2182;p41"/>
          <p:cNvCxnSpPr/>
          <p:nvPr/>
        </p:nvCxnSpPr>
        <p:spPr>
          <a:xfrm rot="10800000">
            <a:off x="10261551" y="5178395"/>
            <a:ext cx="0" cy="9881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41"/>
          <p:cNvCxnSpPr/>
          <p:nvPr/>
        </p:nvCxnSpPr>
        <p:spPr>
          <a:xfrm>
            <a:off x="10109528" y="5178395"/>
            <a:ext cx="15202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41"/>
          <p:cNvCxnSpPr/>
          <p:nvPr/>
        </p:nvCxnSpPr>
        <p:spPr>
          <a:xfrm rot="10800000">
            <a:off x="5472827" y="5938510"/>
            <a:ext cx="349652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41"/>
          <p:cNvCxnSpPr/>
          <p:nvPr/>
        </p:nvCxnSpPr>
        <p:spPr>
          <a:xfrm rot="10800000">
            <a:off x="3496528" y="259400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186" name="Google Shape;2186;p41"/>
          <p:cNvCxnSpPr/>
          <p:nvPr/>
        </p:nvCxnSpPr>
        <p:spPr>
          <a:xfrm>
            <a:off x="3496529" y="2594005"/>
            <a:ext cx="0" cy="129219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41"/>
          <p:cNvCxnSpPr/>
          <p:nvPr/>
        </p:nvCxnSpPr>
        <p:spPr>
          <a:xfrm>
            <a:off x="9045367" y="259400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8" name="Google Shape;2188;p41"/>
          <p:cNvCxnSpPr/>
          <p:nvPr/>
        </p:nvCxnSpPr>
        <p:spPr>
          <a:xfrm rot="10800000">
            <a:off x="9501436" y="137782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9" name="Google Shape;2189;p41"/>
          <p:cNvCxnSpPr/>
          <p:nvPr/>
        </p:nvCxnSpPr>
        <p:spPr>
          <a:xfrm rot="10800000">
            <a:off x="1976299" y="1377821"/>
            <a:ext cx="75251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0" name="Google Shape;2190;p41"/>
          <p:cNvCxnSpPr/>
          <p:nvPr/>
        </p:nvCxnSpPr>
        <p:spPr>
          <a:xfrm>
            <a:off x="2736414" y="3886200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1" name="Google Shape;2191;p41"/>
          <p:cNvCxnSpPr/>
          <p:nvPr/>
        </p:nvCxnSpPr>
        <p:spPr>
          <a:xfrm>
            <a:off x="5472827" y="4342269"/>
            <a:ext cx="83612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2" name="Google Shape;2192;p41"/>
          <p:cNvCxnSpPr/>
          <p:nvPr/>
        </p:nvCxnSpPr>
        <p:spPr>
          <a:xfrm>
            <a:off x="6004907" y="5178395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3" name="Google Shape;2193;p41"/>
          <p:cNvCxnSpPr/>
          <p:nvPr/>
        </p:nvCxnSpPr>
        <p:spPr>
          <a:xfrm>
            <a:off x="2128322" y="350614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4" name="Google Shape;2194;p41"/>
          <p:cNvCxnSpPr/>
          <p:nvPr/>
        </p:nvCxnSpPr>
        <p:spPr>
          <a:xfrm>
            <a:off x="5396816" y="4950361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5" name="Google Shape;2195;p41"/>
          <p:cNvCxnSpPr/>
          <p:nvPr/>
        </p:nvCxnSpPr>
        <p:spPr>
          <a:xfrm>
            <a:off x="5472827" y="5406430"/>
            <a:ext cx="22803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6" name="Google Shape;2196;p41"/>
          <p:cNvCxnSpPr/>
          <p:nvPr/>
        </p:nvCxnSpPr>
        <p:spPr>
          <a:xfrm>
            <a:off x="4864735" y="3734177"/>
            <a:ext cx="1444218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7" name="Google Shape;2197;p41"/>
          <p:cNvCxnSpPr/>
          <p:nvPr/>
        </p:nvCxnSpPr>
        <p:spPr>
          <a:xfrm>
            <a:off x="4864735" y="2822039"/>
            <a:ext cx="0" cy="3344505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41"/>
          <p:cNvCxnSpPr/>
          <p:nvPr/>
        </p:nvCxnSpPr>
        <p:spPr>
          <a:xfrm>
            <a:off x="4560689" y="4418280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41"/>
          <p:cNvCxnSpPr/>
          <p:nvPr/>
        </p:nvCxnSpPr>
        <p:spPr>
          <a:xfrm>
            <a:off x="4864735" y="3430131"/>
            <a:ext cx="1444218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0" name="Google Shape;2200;p41"/>
          <p:cNvCxnSpPr/>
          <p:nvPr/>
        </p:nvCxnSpPr>
        <p:spPr>
          <a:xfrm>
            <a:off x="4864735" y="4114234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1" name="Google Shape;2201;p41"/>
          <p:cNvCxnSpPr/>
          <p:nvPr/>
        </p:nvCxnSpPr>
        <p:spPr>
          <a:xfrm>
            <a:off x="4864735" y="4570303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2" name="Google Shape;2202;p41"/>
          <p:cNvCxnSpPr/>
          <p:nvPr/>
        </p:nvCxnSpPr>
        <p:spPr>
          <a:xfrm rot="10800000">
            <a:off x="4180632" y="6166545"/>
            <a:ext cx="684103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41"/>
          <p:cNvCxnSpPr/>
          <p:nvPr/>
        </p:nvCxnSpPr>
        <p:spPr>
          <a:xfrm>
            <a:off x="4180632" y="6166544"/>
            <a:ext cx="0" cy="608092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4" name="Google Shape;2204;p41"/>
          <p:cNvCxnSpPr/>
          <p:nvPr/>
        </p:nvCxnSpPr>
        <p:spPr>
          <a:xfrm>
            <a:off x="4180632" y="6774636"/>
            <a:ext cx="304046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5" name="Google Shape;2205;p41"/>
          <p:cNvCxnSpPr/>
          <p:nvPr/>
        </p:nvCxnSpPr>
        <p:spPr>
          <a:xfrm rot="10800000">
            <a:off x="4864735" y="2822039"/>
            <a:ext cx="1064161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06" name="Google Shape;2206;p41"/>
          <p:cNvCxnSpPr/>
          <p:nvPr/>
        </p:nvCxnSpPr>
        <p:spPr>
          <a:xfrm>
            <a:off x="3648551" y="198591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7" name="Google Shape;2207;p41"/>
          <p:cNvCxnSpPr/>
          <p:nvPr/>
        </p:nvCxnSpPr>
        <p:spPr>
          <a:xfrm rot="10800000">
            <a:off x="2128322" y="1605856"/>
            <a:ext cx="0" cy="19002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8" name="Google Shape;2208;p41"/>
          <p:cNvCxnSpPr/>
          <p:nvPr/>
        </p:nvCxnSpPr>
        <p:spPr>
          <a:xfrm>
            <a:off x="1976299" y="1377821"/>
            <a:ext cx="0" cy="288843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41"/>
          <p:cNvCxnSpPr/>
          <p:nvPr/>
        </p:nvCxnSpPr>
        <p:spPr>
          <a:xfrm>
            <a:off x="1976299" y="4266257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0" name="Google Shape;2210;p41"/>
          <p:cNvCxnSpPr/>
          <p:nvPr/>
        </p:nvCxnSpPr>
        <p:spPr>
          <a:xfrm>
            <a:off x="7297103" y="4646315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1" name="Google Shape;2211;p41"/>
          <p:cNvSpPr/>
          <p:nvPr/>
        </p:nvSpPr>
        <p:spPr>
          <a:xfrm rot="-5400000">
            <a:off x="1919290" y="3715174"/>
            <a:ext cx="1368207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41"/>
          <p:cNvSpPr txBox="1"/>
          <p:nvPr/>
        </p:nvSpPr>
        <p:spPr>
          <a:xfrm>
            <a:off x="2432353" y="3202073"/>
            <a:ext cx="342052" cy="136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13" name="Google Shape;2213;p41"/>
          <p:cNvSpPr/>
          <p:nvPr/>
        </p:nvSpPr>
        <p:spPr>
          <a:xfrm rot="-5400000">
            <a:off x="4845733" y="420924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41"/>
          <p:cNvSpPr txBox="1"/>
          <p:nvPr/>
        </p:nvSpPr>
        <p:spPr>
          <a:xfrm>
            <a:off x="5168774" y="38861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15" name="Google Shape;2215;p41"/>
          <p:cNvSpPr/>
          <p:nvPr/>
        </p:nvSpPr>
        <p:spPr>
          <a:xfrm rot="-5400000">
            <a:off x="5377813" y="5045375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41"/>
          <p:cNvSpPr txBox="1"/>
          <p:nvPr/>
        </p:nvSpPr>
        <p:spPr>
          <a:xfrm>
            <a:off x="5700849" y="472232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17" name="Google Shape;2217;p41"/>
          <p:cNvSpPr/>
          <p:nvPr/>
        </p:nvSpPr>
        <p:spPr>
          <a:xfrm rot="-5400000">
            <a:off x="7278100" y="474132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41"/>
          <p:cNvSpPr txBox="1"/>
          <p:nvPr/>
        </p:nvSpPr>
        <p:spPr>
          <a:xfrm>
            <a:off x="7601148" y="44182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219" name="Google Shape;2219;p41"/>
          <p:cNvSpPr/>
          <p:nvPr/>
        </p:nvSpPr>
        <p:spPr>
          <a:xfrm>
            <a:off x="5928896" y="2670016"/>
            <a:ext cx="1216184" cy="304046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extend</a:t>
            </a:r>
            <a:endParaRPr/>
          </a:p>
        </p:txBody>
      </p:sp>
      <p:grpSp>
        <p:nvGrpSpPr>
          <p:cNvPr id="2220" name="Google Shape;2220;p41"/>
          <p:cNvGrpSpPr/>
          <p:nvPr/>
        </p:nvGrpSpPr>
        <p:grpSpPr>
          <a:xfrm>
            <a:off x="3952599" y="1757879"/>
            <a:ext cx="421230" cy="988149"/>
            <a:chOff x="2304" y="480"/>
            <a:chExt cx="240" cy="624"/>
          </a:xfrm>
        </p:grpSpPr>
        <p:sp>
          <p:nvSpPr>
            <p:cNvPr id="2221" name="Google Shape;2221;p41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2" name="Google Shape;2222;p41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4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sp>
        <p:nvSpPr>
          <p:cNvPr id="2223" name="Google Shape;2223;p41"/>
          <p:cNvSpPr/>
          <p:nvPr/>
        </p:nvSpPr>
        <p:spPr>
          <a:xfrm>
            <a:off x="3344506" y="1757879"/>
            <a:ext cx="304046" cy="380057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grpSp>
        <p:nvGrpSpPr>
          <p:cNvPr id="2224" name="Google Shape;2224;p41"/>
          <p:cNvGrpSpPr/>
          <p:nvPr/>
        </p:nvGrpSpPr>
        <p:grpSpPr>
          <a:xfrm>
            <a:off x="8665311" y="2061925"/>
            <a:ext cx="421230" cy="988149"/>
            <a:chOff x="2304" y="480"/>
            <a:chExt cx="240" cy="624"/>
          </a:xfrm>
        </p:grpSpPr>
        <p:sp>
          <p:nvSpPr>
            <p:cNvPr id="2225" name="Google Shape;2225;p41"/>
            <p:cNvSpPr/>
            <p:nvPr/>
          </p:nvSpPr>
          <p:spPr>
            <a:xfrm rot="-5400000">
              <a:off x="2112" y="672"/>
              <a:ext cx="624" cy="240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6" name="Google Shape;2226;p41"/>
            <p:cNvSpPr txBox="1"/>
            <p:nvPr/>
          </p:nvSpPr>
          <p:spPr>
            <a:xfrm>
              <a:off x="2352" y="669"/>
              <a:ext cx="192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4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</p:grpSp>
      <p:grpSp>
        <p:nvGrpSpPr>
          <p:cNvPr id="2227" name="Google Shape;2227;p41"/>
          <p:cNvGrpSpPr/>
          <p:nvPr/>
        </p:nvGrpSpPr>
        <p:grpSpPr>
          <a:xfrm>
            <a:off x="8209241" y="3506142"/>
            <a:ext cx="596726" cy="1672253"/>
            <a:chOff x="-72" y="2365"/>
            <a:chExt cx="383" cy="1056"/>
          </a:xfrm>
        </p:grpSpPr>
        <p:sp>
          <p:nvSpPr>
            <p:cNvPr id="2228" name="Google Shape;2228;p41"/>
            <p:cNvSpPr/>
            <p:nvPr/>
          </p:nvSpPr>
          <p:spPr>
            <a:xfrm rot="-5400000">
              <a:off x="-421" y="2714"/>
              <a:ext cx="1056" cy="358"/>
            </a:xfrm>
            <a:custGeom>
              <a:rect b="b" l="l" r="r" t="t"/>
              <a:pathLst>
                <a:path extrusionOk="0" h="288" w="672">
                  <a:moveTo>
                    <a:pt x="480" y="288"/>
                  </a:moveTo>
                  <a:lnTo>
                    <a:pt x="672" y="0"/>
                  </a:lnTo>
                  <a:lnTo>
                    <a:pt x="432" y="0"/>
                  </a:lnTo>
                  <a:lnTo>
                    <a:pt x="384" y="96"/>
                  </a:lnTo>
                  <a:lnTo>
                    <a:pt x="288" y="9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192" y="288"/>
                  </a:lnTo>
                  <a:lnTo>
                    <a:pt x="480" y="288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9" name="Google Shape;2229;p41"/>
            <p:cNvSpPr txBox="1"/>
            <p:nvPr/>
          </p:nvSpPr>
          <p:spPr>
            <a:xfrm>
              <a:off x="96" y="2590"/>
              <a:ext cx="215" cy="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95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95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95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/>
            </a:p>
          </p:txBody>
        </p:sp>
      </p:grpSp>
      <p:cxnSp>
        <p:nvCxnSpPr>
          <p:cNvPr id="2230" name="Google Shape;2230;p41"/>
          <p:cNvCxnSpPr/>
          <p:nvPr/>
        </p:nvCxnSpPr>
        <p:spPr>
          <a:xfrm>
            <a:off x="8741321" y="4266257"/>
            <a:ext cx="53208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1" name="Google Shape;2231;p41"/>
          <p:cNvCxnSpPr/>
          <p:nvPr/>
        </p:nvCxnSpPr>
        <p:spPr>
          <a:xfrm rot="10800000">
            <a:off x="7297103" y="2822039"/>
            <a:ext cx="0" cy="182427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2" name="Google Shape;2232;p41"/>
          <p:cNvCxnSpPr/>
          <p:nvPr/>
        </p:nvCxnSpPr>
        <p:spPr>
          <a:xfrm>
            <a:off x="5472827" y="5406430"/>
            <a:ext cx="0" cy="53208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3" name="Google Shape;2233;p41"/>
          <p:cNvCxnSpPr/>
          <p:nvPr/>
        </p:nvCxnSpPr>
        <p:spPr>
          <a:xfrm>
            <a:off x="8969355" y="4266257"/>
            <a:ext cx="0" cy="167225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4" name="Google Shape;2234;p41"/>
          <p:cNvCxnSpPr/>
          <p:nvPr/>
        </p:nvCxnSpPr>
        <p:spPr>
          <a:xfrm rot="10800000">
            <a:off x="5168781" y="495036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5" name="Google Shape;2235;p41"/>
          <p:cNvCxnSpPr/>
          <p:nvPr/>
        </p:nvCxnSpPr>
        <p:spPr>
          <a:xfrm>
            <a:off x="5168781" y="4950361"/>
            <a:ext cx="3800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6" name="Google Shape;2236;p41"/>
          <p:cNvCxnSpPr/>
          <p:nvPr/>
        </p:nvCxnSpPr>
        <p:spPr>
          <a:xfrm>
            <a:off x="7905195" y="4950361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7" name="Google Shape;2237;p41"/>
          <p:cNvCxnSpPr/>
          <p:nvPr/>
        </p:nvCxnSpPr>
        <p:spPr>
          <a:xfrm>
            <a:off x="7145080" y="3734177"/>
            <a:ext cx="1064161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8" name="Google Shape;2238;p41"/>
          <p:cNvCxnSpPr/>
          <p:nvPr/>
        </p:nvCxnSpPr>
        <p:spPr>
          <a:xfrm>
            <a:off x="7297103" y="5178395"/>
            <a:ext cx="0" cy="304046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9" name="Google Shape;2239;p41"/>
          <p:cNvCxnSpPr/>
          <p:nvPr/>
        </p:nvCxnSpPr>
        <p:spPr>
          <a:xfrm>
            <a:off x="8817332" y="5482441"/>
            <a:ext cx="456069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0" name="Google Shape;2240;p41"/>
          <p:cNvCxnSpPr/>
          <p:nvPr/>
        </p:nvCxnSpPr>
        <p:spPr>
          <a:xfrm>
            <a:off x="7297103" y="5482441"/>
            <a:ext cx="1520230" cy="0"/>
          </a:xfrm>
          <a:prstGeom prst="straightConnector1">
            <a:avLst/>
          </a:prstGeom>
          <a:noFill/>
          <a:ln cap="flat" cmpd="sng" w="571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1" name="Google Shape;2241;p41"/>
          <p:cNvSpPr/>
          <p:nvPr/>
        </p:nvSpPr>
        <p:spPr>
          <a:xfrm>
            <a:off x="4560690" y="6470591"/>
            <a:ext cx="532080" cy="53208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grpSp>
        <p:nvGrpSpPr>
          <p:cNvPr id="2242" name="Google Shape;2242;p41"/>
          <p:cNvGrpSpPr/>
          <p:nvPr/>
        </p:nvGrpSpPr>
        <p:grpSpPr>
          <a:xfrm>
            <a:off x="5320804" y="4722326"/>
            <a:ext cx="4560689" cy="1824276"/>
            <a:chOff x="2400" y="2688"/>
            <a:chExt cx="2880" cy="1152"/>
          </a:xfrm>
        </p:grpSpPr>
        <p:cxnSp>
          <p:nvCxnSpPr>
            <p:cNvPr id="2243" name="Google Shape;2243;p41"/>
            <p:cNvCxnSpPr/>
            <p:nvPr/>
          </p:nvCxnSpPr>
          <p:spPr>
            <a:xfrm>
              <a:off x="2400" y="2688"/>
              <a:ext cx="0" cy="115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4" name="Google Shape;2244;p41"/>
            <p:cNvCxnSpPr/>
            <p:nvPr/>
          </p:nvCxnSpPr>
          <p:spPr>
            <a:xfrm>
              <a:off x="2736" y="3216"/>
              <a:ext cx="0" cy="62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5" name="Google Shape;2245;p41"/>
            <p:cNvCxnSpPr/>
            <p:nvPr/>
          </p:nvCxnSpPr>
          <p:spPr>
            <a:xfrm>
              <a:off x="3936" y="3024"/>
              <a:ext cx="0" cy="81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6" name="Google Shape;2246;p41"/>
            <p:cNvCxnSpPr/>
            <p:nvPr/>
          </p:nvCxnSpPr>
          <p:spPr>
            <a:xfrm>
              <a:off x="4416" y="2784"/>
              <a:ext cx="0" cy="105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7" name="Google Shape;2247;p41"/>
            <p:cNvCxnSpPr/>
            <p:nvPr/>
          </p:nvCxnSpPr>
          <p:spPr>
            <a:xfrm>
              <a:off x="504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8" name="Google Shape;2248;p41"/>
            <p:cNvCxnSpPr/>
            <p:nvPr/>
          </p:nvCxnSpPr>
          <p:spPr>
            <a:xfrm>
              <a:off x="5280" y="3312"/>
              <a:ext cx="0" cy="528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9" name="Google Shape;2249;p41"/>
            <p:cNvCxnSpPr/>
            <p:nvPr/>
          </p:nvCxnSpPr>
          <p:spPr>
            <a:xfrm>
              <a:off x="3168" y="3264"/>
              <a:ext cx="0" cy="57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50" name="Google Shape;2250;p41"/>
          <p:cNvSpPr txBox="1"/>
          <p:nvPr/>
        </p:nvSpPr>
        <p:spPr>
          <a:xfrm>
            <a:off x="9637625" y="5441270"/>
            <a:ext cx="510413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2251" name="Google Shape;2251;p41"/>
          <p:cNvSpPr txBox="1"/>
          <p:nvPr/>
        </p:nvSpPr>
        <p:spPr>
          <a:xfrm>
            <a:off x="9311407" y="5455522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2252" name="Google Shape;2252;p41"/>
          <p:cNvSpPr txBox="1"/>
          <p:nvPr/>
        </p:nvSpPr>
        <p:spPr>
          <a:xfrm>
            <a:off x="6359628" y="5392179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grpSp>
        <p:nvGrpSpPr>
          <p:cNvPr id="2253" name="Google Shape;2253;p41"/>
          <p:cNvGrpSpPr/>
          <p:nvPr/>
        </p:nvGrpSpPr>
        <p:grpSpPr>
          <a:xfrm>
            <a:off x="1960465" y="2516412"/>
            <a:ext cx="4039694" cy="3651718"/>
            <a:chOff x="278" y="1295"/>
            <a:chExt cx="2551" cy="2306"/>
          </a:xfrm>
        </p:grpSpPr>
        <p:sp>
          <p:nvSpPr>
            <p:cNvPr id="2254" name="Google Shape;2254;p41"/>
            <p:cNvSpPr txBox="1"/>
            <p:nvPr/>
          </p:nvSpPr>
          <p:spPr>
            <a:xfrm rot="-5400000">
              <a:off x="1610" y="1875"/>
              <a:ext cx="81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Instruction bits</a:t>
              </a:r>
              <a:endParaRPr/>
            </a:p>
          </p:txBody>
        </p:sp>
        <p:sp>
          <p:nvSpPr>
            <p:cNvPr id="2255" name="Google Shape;2255;p41"/>
            <p:cNvSpPr txBox="1"/>
            <p:nvPr/>
          </p:nvSpPr>
          <p:spPr>
            <a:xfrm>
              <a:off x="2400" y="1295"/>
              <a:ext cx="323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15-0</a:t>
              </a:r>
              <a:endParaRPr/>
            </a:p>
          </p:txBody>
        </p:sp>
        <p:sp>
          <p:nvSpPr>
            <p:cNvPr id="2256" name="Google Shape;2256;p41"/>
            <p:cNvSpPr txBox="1"/>
            <p:nvPr/>
          </p:nvSpPr>
          <p:spPr>
            <a:xfrm>
              <a:off x="2448" y="1679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21-19</a:t>
              </a:r>
              <a:endParaRPr/>
            </a:p>
          </p:txBody>
        </p:sp>
        <p:sp>
          <p:nvSpPr>
            <p:cNvPr id="2257" name="Google Shape;2257;p41"/>
            <p:cNvSpPr txBox="1"/>
            <p:nvPr/>
          </p:nvSpPr>
          <p:spPr>
            <a:xfrm>
              <a:off x="2448" y="1871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</p:txBody>
        </p:sp>
        <p:sp>
          <p:nvSpPr>
            <p:cNvPr id="2258" name="Google Shape;2258;p41"/>
            <p:cNvSpPr txBox="1"/>
            <p:nvPr/>
          </p:nvSpPr>
          <p:spPr>
            <a:xfrm>
              <a:off x="1680" y="3407"/>
              <a:ext cx="381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24-22</a:t>
              </a:r>
              <a:endParaRPr/>
            </a:p>
          </p:txBody>
        </p:sp>
        <p:sp>
          <p:nvSpPr>
            <p:cNvPr id="2259" name="Google Shape;2259;p41"/>
            <p:cNvSpPr txBox="1"/>
            <p:nvPr/>
          </p:nvSpPr>
          <p:spPr>
            <a:xfrm>
              <a:off x="278" y="2982"/>
              <a:ext cx="381" cy="4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18-16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 2-0</a:t>
              </a:r>
              <a:endParaRPr/>
            </a:p>
          </p:txBody>
        </p:sp>
        <p:cxnSp>
          <p:nvCxnSpPr>
            <p:cNvPr id="2260" name="Google Shape;2260;p41"/>
            <p:cNvCxnSpPr/>
            <p:nvPr/>
          </p:nvCxnSpPr>
          <p:spPr>
            <a:xfrm flipH="1" rot="10800000">
              <a:off x="624" y="2304"/>
              <a:ext cx="1536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1" name="Google Shape;2261;p41"/>
            <p:cNvCxnSpPr/>
            <p:nvPr/>
          </p:nvCxnSpPr>
          <p:spPr>
            <a:xfrm flipH="1" rot="10800000">
              <a:off x="576" y="2592"/>
              <a:ext cx="1584" cy="76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62" name="Google Shape;2262;p41"/>
          <p:cNvSpPr txBox="1"/>
          <p:nvPr/>
        </p:nvSpPr>
        <p:spPr>
          <a:xfrm>
            <a:off x="2052311" y="6012940"/>
            <a:ext cx="2024764" cy="828941"/>
          </a:xfrm>
          <a:prstGeom prst="rect">
            <a:avLst/>
          </a:prstGeom>
          <a:solidFill>
            <a:srgbClr val="33CC33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6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 regA, regB, offset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M[regA+offset] = regB</a:t>
            </a:r>
            <a:endParaRPr sz="159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 = PC + 1</a:t>
            </a:r>
            <a:endParaRPr/>
          </a:p>
        </p:txBody>
      </p:sp>
      <p:sp>
        <p:nvSpPr>
          <p:cNvPr id="2263" name="Google Shape;2263;p41"/>
          <p:cNvSpPr txBox="1"/>
          <p:nvPr/>
        </p:nvSpPr>
        <p:spPr>
          <a:xfrm>
            <a:off x="8513286" y="6695458"/>
            <a:ext cx="1520230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00" spcFirstLastPara="1" rIns="91200" wrap="square" tIns="45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7"/>
              <a:buFont typeface="Calibri"/>
              <a:buNone/>
            </a:pPr>
            <a:fld id="{00000000-1234-1234-1234-123412341234}" type="slidenum">
              <a:rPr b="0" i="0" lang="en-US" sz="119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9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41"/>
          <p:cNvSpPr txBox="1"/>
          <p:nvPr/>
        </p:nvSpPr>
        <p:spPr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  <a:endParaRPr/>
          </a:p>
        </p:txBody>
      </p:sp>
      <p:sp>
        <p:nvSpPr>
          <p:cNvPr id="2265" name="Google Shape;2265;p41"/>
          <p:cNvSpPr/>
          <p:nvPr/>
        </p:nvSpPr>
        <p:spPr>
          <a:xfrm>
            <a:off x="4383465" y="1531872"/>
            <a:ext cx="5878086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Which control bits need to be different from LW?</a:t>
            </a:r>
            <a:endParaRPr/>
          </a:p>
        </p:txBody>
      </p:sp>
      <p:sp>
        <p:nvSpPr>
          <p:cNvPr id="2266" name="Google Shape;2266;p41"/>
          <p:cNvSpPr txBox="1"/>
          <p:nvPr/>
        </p:nvSpPr>
        <p:spPr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7"/>
              <a:buFont typeface="Noto Sans Symbols"/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  <a:endParaRPr/>
          </a:p>
        </p:txBody>
      </p:sp>
      <p:sp>
        <p:nvSpPr>
          <p:cNvPr id="2267" name="Google Shape;2267;p41"/>
          <p:cNvSpPr/>
          <p:nvPr/>
        </p:nvSpPr>
        <p:spPr>
          <a:xfrm>
            <a:off x="5149778" y="6554964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endParaRPr/>
          </a:p>
        </p:txBody>
      </p:sp>
      <p:sp>
        <p:nvSpPr>
          <p:cNvPr id="2268" name="Google Shape;2268;p41"/>
          <p:cNvSpPr/>
          <p:nvPr/>
        </p:nvSpPr>
        <p:spPr>
          <a:xfrm>
            <a:off x="5681859" y="6554963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/>
          </a:p>
        </p:txBody>
      </p:sp>
      <p:sp>
        <p:nvSpPr>
          <p:cNvPr id="2269" name="Google Shape;2269;p41"/>
          <p:cNvSpPr/>
          <p:nvPr/>
        </p:nvSpPr>
        <p:spPr>
          <a:xfrm>
            <a:off x="6359628" y="6546604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sp>
        <p:nvSpPr>
          <p:cNvPr id="2270" name="Google Shape;2270;p41"/>
          <p:cNvSpPr/>
          <p:nvPr/>
        </p:nvSpPr>
        <p:spPr>
          <a:xfrm>
            <a:off x="7734169" y="6553950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/>
          </a:p>
        </p:txBody>
      </p:sp>
      <p:sp>
        <p:nvSpPr>
          <p:cNvPr id="2271" name="Google Shape;2271;p41"/>
          <p:cNvSpPr/>
          <p:nvPr/>
        </p:nvSpPr>
        <p:spPr>
          <a:xfrm>
            <a:off x="8323258" y="6530896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/>
          </a:p>
        </p:txBody>
      </p:sp>
      <p:sp>
        <p:nvSpPr>
          <p:cNvPr id="2272" name="Google Shape;2272;p41"/>
          <p:cNvSpPr/>
          <p:nvPr/>
        </p:nvSpPr>
        <p:spPr>
          <a:xfrm>
            <a:off x="9311407" y="6530895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endParaRPr/>
          </a:p>
        </p:txBody>
      </p:sp>
      <p:sp>
        <p:nvSpPr>
          <p:cNvPr id="2273" name="Google Shape;2273;p41"/>
          <p:cNvSpPr/>
          <p:nvPr/>
        </p:nvSpPr>
        <p:spPr>
          <a:xfrm>
            <a:off x="9732638" y="6530896"/>
            <a:ext cx="380057" cy="378031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42"/>
          <p:cNvSpPr txBox="1"/>
          <p:nvPr>
            <p:ph idx="12" type="sldNum"/>
          </p:nvPr>
        </p:nvSpPr>
        <p:spPr>
          <a:xfrm>
            <a:off x="9324076" y="7077922"/>
            <a:ext cx="2026973" cy="53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279" name="Google Shape;2279;p42"/>
          <p:cNvSpPr txBox="1"/>
          <p:nvPr>
            <p:ph type="title"/>
          </p:nvPr>
        </p:nvSpPr>
        <p:spPr>
          <a:xfrm>
            <a:off x="764338" y="-259080"/>
            <a:ext cx="10641608" cy="949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Executing a </a:t>
            </a:r>
            <a:r>
              <a:rPr lang="en-US">
                <a:solidFill>
                  <a:srgbClr val="FF0000"/>
                </a:solidFill>
              </a:rPr>
              <a:t>SW </a:t>
            </a:r>
            <a:r>
              <a:rPr lang="en-US">
                <a:solidFill>
                  <a:schemeClr val="dk1"/>
                </a:solidFill>
              </a:rPr>
              <a:t>Instruction on LC2Kx Datapath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0" name="Google Shape;2280;p42"/>
          <p:cNvSpPr txBox="1"/>
          <p:nvPr/>
        </p:nvSpPr>
        <p:spPr>
          <a:xfrm>
            <a:off x="8057217" y="6695458"/>
            <a:ext cx="1976299" cy="47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r>
              <a:rPr lang="en-US" sz="1197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/26</a:t>
            </a:r>
            <a:endParaRPr/>
          </a:p>
        </p:txBody>
      </p:sp>
      <p:sp>
        <p:nvSpPr>
          <p:cNvPr id="2281" name="Google Shape;2281;p42"/>
          <p:cNvSpPr/>
          <p:nvPr/>
        </p:nvSpPr>
        <p:spPr>
          <a:xfrm>
            <a:off x="3040460" y="3582154"/>
            <a:ext cx="380057" cy="684103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sp>
        <p:nvSpPr>
          <p:cNvPr id="2282" name="Google Shape;2282;p42"/>
          <p:cNvSpPr/>
          <p:nvPr/>
        </p:nvSpPr>
        <p:spPr>
          <a:xfrm>
            <a:off x="3724563" y="3126085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283" name="Google Shape;2283;p42"/>
          <p:cNvSpPr/>
          <p:nvPr/>
        </p:nvSpPr>
        <p:spPr>
          <a:xfrm>
            <a:off x="6308954" y="3126085"/>
            <a:ext cx="836126" cy="258439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/>
          </a:p>
        </p:txBody>
      </p:sp>
      <p:sp>
        <p:nvSpPr>
          <p:cNvPr id="2284" name="Google Shape;2284;p42"/>
          <p:cNvSpPr/>
          <p:nvPr/>
        </p:nvSpPr>
        <p:spPr>
          <a:xfrm>
            <a:off x="9273402" y="3278108"/>
            <a:ext cx="836126" cy="2508379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cxnSp>
        <p:nvCxnSpPr>
          <p:cNvPr id="2285" name="Google Shape;2285;p42"/>
          <p:cNvCxnSpPr/>
          <p:nvPr/>
        </p:nvCxnSpPr>
        <p:spPr>
          <a:xfrm rot="10800000">
            <a:off x="7145080" y="2822039"/>
            <a:ext cx="152023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86" name="Google Shape;2286;p42"/>
          <p:cNvCxnSpPr/>
          <p:nvPr/>
        </p:nvCxnSpPr>
        <p:spPr>
          <a:xfrm rot="10800000">
            <a:off x="4332655" y="2213947"/>
            <a:ext cx="433265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87" name="Google Shape;2287;p42"/>
          <p:cNvCxnSpPr/>
          <p:nvPr/>
        </p:nvCxnSpPr>
        <p:spPr>
          <a:xfrm>
            <a:off x="5624850" y="6774636"/>
            <a:ext cx="60809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8" name="Google Shape;2288;p42"/>
          <p:cNvSpPr/>
          <p:nvPr/>
        </p:nvSpPr>
        <p:spPr>
          <a:xfrm>
            <a:off x="4484678" y="6394579"/>
            <a:ext cx="5624850" cy="684103"/>
          </a:xfrm>
          <a:prstGeom prst="rect">
            <a:avLst/>
          </a:prstGeom>
          <a:solidFill>
            <a:srgbClr val="FF7C8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7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9" name="Google Shape;2289;p42"/>
          <p:cNvCxnSpPr/>
          <p:nvPr/>
        </p:nvCxnSpPr>
        <p:spPr>
          <a:xfrm>
            <a:off x="5168781" y="6166545"/>
            <a:ext cx="50927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42"/>
          <p:cNvCxnSpPr/>
          <p:nvPr/>
        </p:nvCxnSpPr>
        <p:spPr>
          <a:xfrm rot="10800000">
            <a:off x="10261551" y="5178395"/>
            <a:ext cx="0" cy="988149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42"/>
          <p:cNvCxnSpPr/>
          <p:nvPr/>
        </p:nvCxnSpPr>
        <p:spPr>
          <a:xfrm>
            <a:off x="10109528" y="5178395"/>
            <a:ext cx="152023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2" name="Google Shape;2292;p42"/>
          <p:cNvCxnSpPr/>
          <p:nvPr/>
        </p:nvCxnSpPr>
        <p:spPr>
          <a:xfrm>
            <a:off x="9045367" y="259400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3" name="Google Shape;2293;p42"/>
          <p:cNvCxnSpPr/>
          <p:nvPr/>
        </p:nvCxnSpPr>
        <p:spPr>
          <a:xfrm rot="10800000">
            <a:off x="9501436" y="137782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4" name="Google Shape;2294;p42"/>
          <p:cNvCxnSpPr/>
          <p:nvPr/>
        </p:nvCxnSpPr>
        <p:spPr>
          <a:xfrm rot="10800000">
            <a:off x="1976299" y="1377821"/>
            <a:ext cx="752513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5" name="Google Shape;2295;p42"/>
          <p:cNvCxnSpPr/>
          <p:nvPr/>
        </p:nvCxnSpPr>
        <p:spPr>
          <a:xfrm>
            <a:off x="6004907" y="5178395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6" name="Google Shape;2296;p42"/>
          <p:cNvCxnSpPr/>
          <p:nvPr/>
        </p:nvCxnSpPr>
        <p:spPr>
          <a:xfrm>
            <a:off x="5396816" y="4950361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7" name="Google Shape;2297;p42"/>
          <p:cNvCxnSpPr/>
          <p:nvPr/>
        </p:nvCxnSpPr>
        <p:spPr>
          <a:xfrm>
            <a:off x="4864735" y="2822039"/>
            <a:ext cx="0" cy="3344505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8" name="Google Shape;2298;p42"/>
          <p:cNvCxnSpPr/>
          <p:nvPr/>
        </p:nvCxnSpPr>
        <p:spPr>
          <a:xfrm>
            <a:off x="4864735" y="457030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9" name="Google Shape;2299;p42"/>
          <p:cNvCxnSpPr/>
          <p:nvPr/>
        </p:nvCxnSpPr>
        <p:spPr>
          <a:xfrm rot="10800000">
            <a:off x="4864735" y="2822039"/>
            <a:ext cx="1064161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00" name="Google Shape;2300;p42"/>
          <p:cNvCxnSpPr/>
          <p:nvPr/>
        </p:nvCxnSpPr>
        <p:spPr>
          <a:xfrm>
            <a:off x="3648551" y="1985913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1" name="Google Shape;2301;p42"/>
          <p:cNvCxnSpPr/>
          <p:nvPr/>
        </p:nvCxnSpPr>
        <p:spPr>
          <a:xfrm>
            <a:off x="1976299" y="1377821"/>
            <a:ext cx="0" cy="288843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2" name="Google Shape;2302;p42"/>
          <p:cNvCxnSpPr/>
          <p:nvPr/>
        </p:nvCxnSpPr>
        <p:spPr>
          <a:xfrm>
            <a:off x="1976299" y="4266257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3" name="Google Shape;2303;p42"/>
          <p:cNvCxnSpPr/>
          <p:nvPr/>
        </p:nvCxnSpPr>
        <p:spPr>
          <a:xfrm>
            <a:off x="7297103" y="4646315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4" name="Google Shape;2304;p42"/>
          <p:cNvSpPr/>
          <p:nvPr/>
        </p:nvSpPr>
        <p:spPr>
          <a:xfrm rot="-5400000">
            <a:off x="1919290" y="3715174"/>
            <a:ext cx="1368207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42"/>
          <p:cNvSpPr txBox="1"/>
          <p:nvPr/>
        </p:nvSpPr>
        <p:spPr>
          <a:xfrm>
            <a:off x="2432353" y="3202073"/>
            <a:ext cx="342052" cy="1368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306" name="Google Shape;2306;p42"/>
          <p:cNvSpPr/>
          <p:nvPr/>
        </p:nvSpPr>
        <p:spPr>
          <a:xfrm rot="-5400000">
            <a:off x="4845733" y="420924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42"/>
          <p:cNvSpPr txBox="1"/>
          <p:nvPr/>
        </p:nvSpPr>
        <p:spPr>
          <a:xfrm>
            <a:off x="5168774" y="38861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308" name="Google Shape;2308;p42"/>
          <p:cNvSpPr/>
          <p:nvPr/>
        </p:nvSpPr>
        <p:spPr>
          <a:xfrm rot="-5400000">
            <a:off x="5377813" y="5045375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42"/>
          <p:cNvSpPr txBox="1"/>
          <p:nvPr/>
        </p:nvSpPr>
        <p:spPr>
          <a:xfrm>
            <a:off x="5700849" y="472232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2310" name="Google Shape;2310;p42"/>
          <p:cNvSpPr/>
          <p:nvPr/>
        </p:nvSpPr>
        <p:spPr>
          <a:xfrm rot="-5400000">
            <a:off x="7278100" y="4741329"/>
            <a:ext cx="988149" cy="34205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42"/>
          <p:cNvSpPr txBox="1"/>
          <p:nvPr/>
        </p:nvSpPr>
        <p:spPr>
          <a:xfrm>
            <a:off x="7601148" y="4418277"/>
            <a:ext cx="342052" cy="988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grpSp>
        <p:nvGrpSpPr>
          <p:cNvPr id="2312" name="Google Shape;2312;p42"/>
          <p:cNvGrpSpPr/>
          <p:nvPr/>
        </p:nvGrpSpPr>
        <p:grpSpPr>
          <a:xfrm>
            <a:off x="3344507" y="1757878"/>
            <a:ext cx="5742034" cy="3420517"/>
            <a:chOff x="1152" y="816"/>
            <a:chExt cx="3626" cy="2160"/>
          </a:xfrm>
        </p:grpSpPr>
        <p:sp>
          <p:nvSpPr>
            <p:cNvPr id="2313" name="Google Shape;2313;p42"/>
            <p:cNvSpPr/>
            <p:nvPr/>
          </p:nvSpPr>
          <p:spPr>
            <a:xfrm>
              <a:off x="2784" y="1392"/>
              <a:ext cx="768" cy="192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97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Sign extend</a:t>
              </a:r>
              <a:endParaRPr/>
            </a:p>
          </p:txBody>
        </p:sp>
        <p:grpSp>
          <p:nvGrpSpPr>
            <p:cNvPr id="2314" name="Google Shape;2314;p42"/>
            <p:cNvGrpSpPr/>
            <p:nvPr/>
          </p:nvGrpSpPr>
          <p:grpSpPr>
            <a:xfrm>
              <a:off x="1536" y="816"/>
              <a:ext cx="266" cy="624"/>
              <a:chOff x="2304" y="480"/>
              <a:chExt cx="240" cy="624"/>
            </a:xfrm>
          </p:grpSpPr>
          <p:sp>
            <p:nvSpPr>
              <p:cNvPr id="2315" name="Google Shape;2315;p42"/>
              <p:cNvSpPr/>
              <p:nvPr/>
            </p:nvSpPr>
            <p:spPr>
              <a:xfrm rot="-5400000">
                <a:off x="2112" y="672"/>
                <a:ext cx="624" cy="240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16" name="Google Shape;2316;p42"/>
              <p:cNvSpPr txBox="1"/>
              <p:nvPr/>
            </p:nvSpPr>
            <p:spPr>
              <a:xfrm>
                <a:off x="2352" y="669"/>
                <a:ext cx="19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94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  <p:sp>
          <p:nvSpPr>
            <p:cNvPr id="2317" name="Google Shape;2317;p42"/>
            <p:cNvSpPr/>
            <p:nvPr/>
          </p:nvSpPr>
          <p:spPr>
            <a:xfrm>
              <a:off x="1152" y="816"/>
              <a:ext cx="192" cy="240"/>
            </a:xfrm>
            <a:prstGeom prst="rect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94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grpSp>
          <p:nvGrpSpPr>
            <p:cNvPr id="2318" name="Google Shape;2318;p42"/>
            <p:cNvGrpSpPr/>
            <p:nvPr/>
          </p:nvGrpSpPr>
          <p:grpSpPr>
            <a:xfrm>
              <a:off x="4512" y="1008"/>
              <a:ext cx="266" cy="624"/>
              <a:chOff x="2304" y="480"/>
              <a:chExt cx="240" cy="624"/>
            </a:xfrm>
          </p:grpSpPr>
          <p:sp>
            <p:nvSpPr>
              <p:cNvPr id="2319" name="Google Shape;2319;p42"/>
              <p:cNvSpPr/>
              <p:nvPr/>
            </p:nvSpPr>
            <p:spPr>
              <a:xfrm rot="-5400000">
                <a:off x="2112" y="672"/>
                <a:ext cx="624" cy="240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0" name="Google Shape;2320;p42"/>
              <p:cNvSpPr txBox="1"/>
              <p:nvPr/>
            </p:nvSpPr>
            <p:spPr>
              <a:xfrm>
                <a:off x="2352" y="669"/>
                <a:ext cx="192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94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/>
              </a:p>
            </p:txBody>
          </p:sp>
        </p:grpSp>
        <p:grpSp>
          <p:nvGrpSpPr>
            <p:cNvPr id="2321" name="Google Shape;2321;p42"/>
            <p:cNvGrpSpPr/>
            <p:nvPr/>
          </p:nvGrpSpPr>
          <p:grpSpPr>
            <a:xfrm>
              <a:off x="4224" y="1920"/>
              <a:ext cx="377" cy="1056"/>
              <a:chOff x="-72" y="2365"/>
              <a:chExt cx="383" cy="1056"/>
            </a:xfrm>
          </p:grpSpPr>
          <p:sp>
            <p:nvSpPr>
              <p:cNvPr id="2322" name="Google Shape;2322;p42"/>
              <p:cNvSpPr/>
              <p:nvPr/>
            </p:nvSpPr>
            <p:spPr>
              <a:xfrm rot="-5400000">
                <a:off x="-421" y="2714"/>
                <a:ext cx="1056" cy="358"/>
              </a:xfrm>
              <a:custGeom>
                <a:rect b="b" l="l" r="r" t="t"/>
                <a:pathLst>
                  <a:path extrusionOk="0" h="288" w="672">
                    <a:moveTo>
                      <a:pt x="480" y="288"/>
                    </a:moveTo>
                    <a:lnTo>
                      <a:pt x="672" y="0"/>
                    </a:lnTo>
                    <a:lnTo>
                      <a:pt x="432" y="0"/>
                    </a:lnTo>
                    <a:lnTo>
                      <a:pt x="384" y="96"/>
                    </a:lnTo>
                    <a:lnTo>
                      <a:pt x="288" y="96"/>
                    </a:lnTo>
                    <a:lnTo>
                      <a:pt x="240" y="0"/>
                    </a:lnTo>
                    <a:lnTo>
                      <a:pt x="0" y="0"/>
                    </a:lnTo>
                    <a:lnTo>
                      <a:pt x="192" y="288"/>
                    </a:lnTo>
                    <a:lnTo>
                      <a:pt x="480" y="288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9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3" name="Google Shape;2323;p42"/>
              <p:cNvSpPr txBox="1"/>
              <p:nvPr/>
            </p:nvSpPr>
            <p:spPr>
              <a:xfrm>
                <a:off x="96" y="2590"/>
                <a:ext cx="215" cy="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795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795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795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</a:t>
                </a:r>
                <a:endParaRPr/>
              </a:p>
            </p:txBody>
          </p:sp>
        </p:grpSp>
      </p:grpSp>
      <p:cxnSp>
        <p:nvCxnSpPr>
          <p:cNvPr id="2324" name="Google Shape;2324;p42"/>
          <p:cNvCxnSpPr/>
          <p:nvPr/>
        </p:nvCxnSpPr>
        <p:spPr>
          <a:xfrm>
            <a:off x="8741321" y="4266257"/>
            <a:ext cx="53208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5" name="Google Shape;2325;p42"/>
          <p:cNvCxnSpPr/>
          <p:nvPr/>
        </p:nvCxnSpPr>
        <p:spPr>
          <a:xfrm rot="10800000">
            <a:off x="7297103" y="2822039"/>
            <a:ext cx="0" cy="1824276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42"/>
          <p:cNvCxnSpPr/>
          <p:nvPr/>
        </p:nvCxnSpPr>
        <p:spPr>
          <a:xfrm rot="10800000">
            <a:off x="5168781" y="4950361"/>
            <a:ext cx="0" cy="121618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42"/>
          <p:cNvCxnSpPr/>
          <p:nvPr/>
        </p:nvCxnSpPr>
        <p:spPr>
          <a:xfrm>
            <a:off x="5168781" y="4950361"/>
            <a:ext cx="38005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42"/>
          <p:cNvCxnSpPr/>
          <p:nvPr/>
        </p:nvCxnSpPr>
        <p:spPr>
          <a:xfrm>
            <a:off x="7297103" y="5178395"/>
            <a:ext cx="0" cy="304046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42"/>
          <p:cNvCxnSpPr/>
          <p:nvPr/>
        </p:nvCxnSpPr>
        <p:spPr>
          <a:xfrm>
            <a:off x="8817332" y="5482441"/>
            <a:ext cx="456069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0" name="Google Shape;2330;p42"/>
          <p:cNvCxnSpPr/>
          <p:nvPr/>
        </p:nvCxnSpPr>
        <p:spPr>
          <a:xfrm>
            <a:off x="5320804" y="4722326"/>
            <a:ext cx="0" cy="182427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42"/>
          <p:cNvCxnSpPr/>
          <p:nvPr/>
        </p:nvCxnSpPr>
        <p:spPr>
          <a:xfrm>
            <a:off x="5852885" y="5558453"/>
            <a:ext cx="0" cy="98814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42"/>
          <p:cNvCxnSpPr/>
          <p:nvPr/>
        </p:nvCxnSpPr>
        <p:spPr>
          <a:xfrm>
            <a:off x="7753172" y="5254407"/>
            <a:ext cx="0" cy="129219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42"/>
          <p:cNvCxnSpPr/>
          <p:nvPr/>
        </p:nvCxnSpPr>
        <p:spPr>
          <a:xfrm>
            <a:off x="8513287" y="4874349"/>
            <a:ext cx="0" cy="167225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42"/>
          <p:cNvCxnSpPr/>
          <p:nvPr/>
        </p:nvCxnSpPr>
        <p:spPr>
          <a:xfrm>
            <a:off x="9501436" y="5710476"/>
            <a:ext cx="0" cy="83612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42"/>
          <p:cNvCxnSpPr/>
          <p:nvPr/>
        </p:nvCxnSpPr>
        <p:spPr>
          <a:xfrm>
            <a:off x="9881493" y="5710476"/>
            <a:ext cx="0" cy="83612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42"/>
          <p:cNvCxnSpPr/>
          <p:nvPr/>
        </p:nvCxnSpPr>
        <p:spPr>
          <a:xfrm>
            <a:off x="7297103" y="5482441"/>
            <a:ext cx="152023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7" name="Google Shape;2337;p42"/>
          <p:cNvSpPr/>
          <p:nvPr/>
        </p:nvSpPr>
        <p:spPr>
          <a:xfrm>
            <a:off x="4560690" y="6470591"/>
            <a:ext cx="532080" cy="53208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/>
          </a:p>
        </p:txBody>
      </p:sp>
      <p:cxnSp>
        <p:nvCxnSpPr>
          <p:cNvPr id="2338" name="Google Shape;2338;p42"/>
          <p:cNvCxnSpPr/>
          <p:nvPr/>
        </p:nvCxnSpPr>
        <p:spPr>
          <a:xfrm>
            <a:off x="6536988" y="5634464"/>
            <a:ext cx="0" cy="91213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9" name="Google Shape;2339;p42"/>
          <p:cNvSpPr/>
          <p:nvPr/>
        </p:nvSpPr>
        <p:spPr>
          <a:xfrm>
            <a:off x="1900287" y="6318567"/>
            <a:ext cx="1900287" cy="608092"/>
          </a:xfrm>
          <a:prstGeom prst="rect">
            <a:avLst/>
          </a:prstGeom>
          <a:solidFill>
            <a:srgbClr val="FF9900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9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   1  2  25</a:t>
            </a:r>
            <a:endParaRPr/>
          </a:p>
        </p:txBody>
      </p:sp>
      <p:sp>
        <p:nvSpPr>
          <p:cNvPr id="2340" name="Google Shape;2340;p42"/>
          <p:cNvSpPr txBox="1"/>
          <p:nvPr/>
        </p:nvSpPr>
        <p:spPr>
          <a:xfrm>
            <a:off x="5092770" y="6467425"/>
            <a:ext cx="538415" cy="51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</a:t>
            </a:r>
            <a:endParaRPr sz="279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1" name="Google Shape;2341;p42"/>
          <p:cNvSpPr txBox="1"/>
          <p:nvPr/>
        </p:nvSpPr>
        <p:spPr>
          <a:xfrm>
            <a:off x="6384965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42" name="Google Shape;2342;p42"/>
          <p:cNvSpPr txBox="1"/>
          <p:nvPr/>
        </p:nvSpPr>
        <p:spPr>
          <a:xfrm>
            <a:off x="7601149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43" name="Google Shape;2343;p42"/>
          <p:cNvSpPr txBox="1"/>
          <p:nvPr/>
        </p:nvSpPr>
        <p:spPr>
          <a:xfrm>
            <a:off x="8361264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44" name="Google Shape;2344;p42"/>
          <p:cNvSpPr txBox="1"/>
          <p:nvPr/>
        </p:nvSpPr>
        <p:spPr>
          <a:xfrm>
            <a:off x="9349413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45" name="Google Shape;2345;p42"/>
          <p:cNvSpPr txBox="1"/>
          <p:nvPr/>
        </p:nvSpPr>
        <p:spPr>
          <a:xfrm>
            <a:off x="9729470" y="6465840"/>
            <a:ext cx="366499" cy="521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346" name="Google Shape;2346;p42"/>
          <p:cNvCxnSpPr/>
          <p:nvPr/>
        </p:nvCxnSpPr>
        <p:spPr>
          <a:xfrm>
            <a:off x="2736414" y="3886200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7" name="Google Shape;2347;p42"/>
          <p:cNvSpPr txBox="1"/>
          <p:nvPr/>
        </p:nvSpPr>
        <p:spPr>
          <a:xfrm>
            <a:off x="5548838" y="3124503"/>
            <a:ext cx="537597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0 0 1</a:t>
            </a:r>
            <a:endParaRPr/>
          </a:p>
        </p:txBody>
      </p:sp>
      <p:sp>
        <p:nvSpPr>
          <p:cNvPr id="2348" name="Google Shape;2348;p42"/>
          <p:cNvSpPr txBox="1"/>
          <p:nvPr/>
        </p:nvSpPr>
        <p:spPr>
          <a:xfrm>
            <a:off x="5548838" y="3428549"/>
            <a:ext cx="537597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0 1 0</a:t>
            </a:r>
            <a:endParaRPr/>
          </a:p>
        </p:txBody>
      </p:sp>
      <p:cxnSp>
        <p:nvCxnSpPr>
          <p:cNvPr id="2349" name="Google Shape;2349;p42"/>
          <p:cNvCxnSpPr/>
          <p:nvPr/>
        </p:nvCxnSpPr>
        <p:spPr>
          <a:xfrm rot="10800000">
            <a:off x="4180632" y="6166545"/>
            <a:ext cx="684103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42"/>
          <p:cNvCxnSpPr/>
          <p:nvPr/>
        </p:nvCxnSpPr>
        <p:spPr>
          <a:xfrm>
            <a:off x="4180632" y="6166544"/>
            <a:ext cx="0" cy="608092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1" name="Google Shape;2351;p42"/>
          <p:cNvCxnSpPr/>
          <p:nvPr/>
        </p:nvCxnSpPr>
        <p:spPr>
          <a:xfrm>
            <a:off x="4180632" y="6774636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2" name="Google Shape;2352;p42"/>
          <p:cNvCxnSpPr/>
          <p:nvPr/>
        </p:nvCxnSpPr>
        <p:spPr>
          <a:xfrm rot="10800000">
            <a:off x="4864735" y="4114234"/>
            <a:ext cx="0" cy="205231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3" name="Google Shape;2353;p42"/>
          <p:cNvCxnSpPr/>
          <p:nvPr/>
        </p:nvCxnSpPr>
        <p:spPr>
          <a:xfrm>
            <a:off x="5472827" y="4342269"/>
            <a:ext cx="83612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4" name="Google Shape;2354;p42"/>
          <p:cNvCxnSpPr/>
          <p:nvPr/>
        </p:nvCxnSpPr>
        <p:spPr>
          <a:xfrm rot="10800000">
            <a:off x="4712712" y="1605855"/>
            <a:ext cx="0" cy="608092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42"/>
          <p:cNvCxnSpPr/>
          <p:nvPr/>
        </p:nvCxnSpPr>
        <p:spPr>
          <a:xfrm rot="10800000">
            <a:off x="2128322" y="1605855"/>
            <a:ext cx="2584390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6" name="Google Shape;2356;p42"/>
          <p:cNvCxnSpPr/>
          <p:nvPr/>
        </p:nvCxnSpPr>
        <p:spPr>
          <a:xfrm>
            <a:off x="3420517" y="3886200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7" name="Google Shape;2357;p42"/>
          <p:cNvCxnSpPr/>
          <p:nvPr/>
        </p:nvCxnSpPr>
        <p:spPr>
          <a:xfrm>
            <a:off x="7145080" y="5178395"/>
            <a:ext cx="45606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8" name="Google Shape;2358;p42"/>
          <p:cNvCxnSpPr/>
          <p:nvPr/>
        </p:nvCxnSpPr>
        <p:spPr>
          <a:xfrm rot="10800000">
            <a:off x="5472827" y="5938510"/>
            <a:ext cx="349652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9" name="Google Shape;2359;p42"/>
          <p:cNvCxnSpPr/>
          <p:nvPr/>
        </p:nvCxnSpPr>
        <p:spPr>
          <a:xfrm rot="10800000">
            <a:off x="3496528" y="2594005"/>
            <a:ext cx="456069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60" name="Google Shape;2360;p42"/>
          <p:cNvCxnSpPr/>
          <p:nvPr/>
        </p:nvCxnSpPr>
        <p:spPr>
          <a:xfrm>
            <a:off x="3496529" y="2594005"/>
            <a:ext cx="0" cy="1292195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1" name="Google Shape;2361;p42"/>
          <p:cNvCxnSpPr/>
          <p:nvPr/>
        </p:nvCxnSpPr>
        <p:spPr>
          <a:xfrm>
            <a:off x="2128322" y="3506143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2" name="Google Shape;2362;p42"/>
          <p:cNvCxnSpPr/>
          <p:nvPr/>
        </p:nvCxnSpPr>
        <p:spPr>
          <a:xfrm>
            <a:off x="5472827" y="5406430"/>
            <a:ext cx="22803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3" name="Google Shape;2363;p42"/>
          <p:cNvCxnSpPr/>
          <p:nvPr/>
        </p:nvCxnSpPr>
        <p:spPr>
          <a:xfrm>
            <a:off x="4864735" y="3734177"/>
            <a:ext cx="1444218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4" name="Google Shape;2364;p42"/>
          <p:cNvCxnSpPr/>
          <p:nvPr/>
        </p:nvCxnSpPr>
        <p:spPr>
          <a:xfrm>
            <a:off x="4560689" y="4418280"/>
            <a:ext cx="304046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5" name="Google Shape;2365;p42"/>
          <p:cNvCxnSpPr/>
          <p:nvPr/>
        </p:nvCxnSpPr>
        <p:spPr>
          <a:xfrm>
            <a:off x="4864735" y="3430131"/>
            <a:ext cx="1444218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6" name="Google Shape;2366;p42"/>
          <p:cNvCxnSpPr/>
          <p:nvPr/>
        </p:nvCxnSpPr>
        <p:spPr>
          <a:xfrm>
            <a:off x="4864735" y="4114234"/>
            <a:ext cx="30404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7" name="Google Shape;2367;p42"/>
          <p:cNvCxnSpPr/>
          <p:nvPr/>
        </p:nvCxnSpPr>
        <p:spPr>
          <a:xfrm rot="10800000">
            <a:off x="2128322" y="1605856"/>
            <a:ext cx="0" cy="1900287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8" name="Google Shape;2368;p42"/>
          <p:cNvCxnSpPr/>
          <p:nvPr/>
        </p:nvCxnSpPr>
        <p:spPr>
          <a:xfrm>
            <a:off x="5472827" y="5406430"/>
            <a:ext cx="0" cy="53208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9" name="Google Shape;2369;p42"/>
          <p:cNvCxnSpPr/>
          <p:nvPr/>
        </p:nvCxnSpPr>
        <p:spPr>
          <a:xfrm>
            <a:off x="8969355" y="4266257"/>
            <a:ext cx="0" cy="167225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0" name="Google Shape;2370;p42"/>
          <p:cNvCxnSpPr/>
          <p:nvPr/>
        </p:nvCxnSpPr>
        <p:spPr>
          <a:xfrm>
            <a:off x="7905195" y="4950361"/>
            <a:ext cx="304046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1" name="Google Shape;2371;p42"/>
          <p:cNvCxnSpPr/>
          <p:nvPr/>
        </p:nvCxnSpPr>
        <p:spPr>
          <a:xfrm>
            <a:off x="7145080" y="3734177"/>
            <a:ext cx="1064161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2" name="Google Shape;2372;p42"/>
          <p:cNvCxnSpPr/>
          <p:nvPr/>
        </p:nvCxnSpPr>
        <p:spPr>
          <a:xfrm>
            <a:off x="4332655" y="2213947"/>
            <a:ext cx="380057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3" name="Google Shape;2373;p42"/>
          <p:cNvSpPr txBox="1"/>
          <p:nvPr/>
        </p:nvSpPr>
        <p:spPr>
          <a:xfrm>
            <a:off x="4180632" y="5860917"/>
            <a:ext cx="537597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0 1 1</a:t>
            </a:r>
            <a:endParaRPr/>
          </a:p>
        </p:txBody>
      </p:sp>
      <p:cxnSp>
        <p:nvCxnSpPr>
          <p:cNvPr id="2374" name="Google Shape;2374;p42"/>
          <p:cNvCxnSpPr/>
          <p:nvPr/>
        </p:nvCxnSpPr>
        <p:spPr>
          <a:xfrm rot="10800000">
            <a:off x="4864735" y="3430131"/>
            <a:ext cx="0" cy="684103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5" name="Google Shape;2375;p42"/>
          <p:cNvSpPr txBox="1"/>
          <p:nvPr/>
        </p:nvSpPr>
        <p:spPr>
          <a:xfrm>
            <a:off x="4788725" y="2516411"/>
            <a:ext cx="95014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0…011001</a:t>
            </a:r>
            <a:endParaRPr/>
          </a:p>
        </p:txBody>
      </p:sp>
      <p:cxnSp>
        <p:nvCxnSpPr>
          <p:cNvPr id="2376" name="Google Shape;2376;p42"/>
          <p:cNvCxnSpPr/>
          <p:nvPr/>
        </p:nvCxnSpPr>
        <p:spPr>
          <a:xfrm>
            <a:off x="7145080" y="2822039"/>
            <a:ext cx="152023" cy="0"/>
          </a:xfrm>
          <a:prstGeom prst="straightConnector1">
            <a:avLst/>
          </a:prstGeom>
          <a:noFill/>
          <a:ln cap="flat" cmpd="sng" w="5715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7" name="Google Shape;2377;p42"/>
          <p:cNvSpPr txBox="1"/>
          <p:nvPr/>
        </p:nvSpPr>
        <p:spPr>
          <a:xfrm>
            <a:off x="9637625" y="5441270"/>
            <a:ext cx="510413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2378" name="Google Shape;2378;p42"/>
          <p:cNvSpPr txBox="1"/>
          <p:nvPr/>
        </p:nvSpPr>
        <p:spPr>
          <a:xfrm>
            <a:off x="9311407" y="5455522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2379" name="Google Shape;2379;p42"/>
          <p:cNvSpPr txBox="1"/>
          <p:nvPr/>
        </p:nvSpPr>
        <p:spPr>
          <a:xfrm>
            <a:off x="6359628" y="5392179"/>
            <a:ext cx="366499" cy="307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9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/>
          </a:p>
        </p:txBody>
      </p:sp>
      <p:sp>
        <p:nvSpPr>
          <p:cNvPr id="2380" name="Google Shape;2380;p42"/>
          <p:cNvSpPr txBox="1"/>
          <p:nvPr/>
        </p:nvSpPr>
        <p:spPr>
          <a:xfrm>
            <a:off x="5624850" y="6467425"/>
            <a:ext cx="538415" cy="517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3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</a:t>
            </a:r>
            <a:endParaRPr sz="2793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1" name="Google Shape;2381;p42"/>
          <p:cNvCxnSpPr/>
          <p:nvPr/>
        </p:nvCxnSpPr>
        <p:spPr>
          <a:xfrm>
            <a:off x="7145080" y="5178395"/>
            <a:ext cx="152023" cy="0"/>
          </a:xfrm>
          <a:prstGeom prst="straightConnector1">
            <a:avLst/>
          </a:prstGeom>
          <a:noFill/>
          <a:ln cap="flat" cmpd="sng" w="76200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Input and Output</a:t>
            </a:r>
            <a:endParaRPr/>
          </a:p>
        </p:txBody>
      </p:sp>
      <p:sp>
        <p:nvSpPr>
          <p:cNvPr id="370" name="Google Shape;370;p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5"/>
          <p:cNvSpPr txBox="1"/>
          <p:nvPr/>
        </p:nvSpPr>
        <p:spPr>
          <a:xfrm>
            <a:off x="2075657" y="1219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sz="279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Inputs: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trigger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 button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drink selectors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pressure sensors</a:t>
            </a:r>
            <a:endParaRPr/>
          </a:p>
          <a:p>
            <a:pPr indent="-395288" lvl="2" marL="1304925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</a:pPr>
            <a:r>
              <a:rPr b="0" i="0" lang="en-US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if there are</a:t>
            </a:r>
            <a:br>
              <a:rPr b="0" i="0" lang="en-US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drinks left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Outputs: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drink release latches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refund latch</a:t>
            </a:r>
            <a:endParaRPr/>
          </a:p>
        </p:txBody>
      </p:sp>
      <p:pic>
        <p:nvPicPr>
          <p:cNvPr descr="540live6inch" id="372" name="Google Shape;3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919" y="1371600"/>
            <a:ext cx="2655888" cy="48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5"/>
          <p:cNvCxnSpPr/>
          <p:nvPr/>
        </p:nvCxnSpPr>
        <p:spPr>
          <a:xfrm>
            <a:off x="4365407" y="2290046"/>
            <a:ext cx="5164768" cy="76567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4" name="Google Shape;374;p5"/>
          <p:cNvCxnSpPr/>
          <p:nvPr/>
        </p:nvCxnSpPr>
        <p:spPr>
          <a:xfrm>
            <a:off x="4640537" y="2626239"/>
            <a:ext cx="4889638" cy="502502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5" name="Google Shape;375;p5"/>
          <p:cNvCxnSpPr/>
          <p:nvPr/>
        </p:nvCxnSpPr>
        <p:spPr>
          <a:xfrm>
            <a:off x="4956970" y="3052541"/>
            <a:ext cx="2608539" cy="675904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p5"/>
          <p:cNvCxnSpPr/>
          <p:nvPr/>
        </p:nvCxnSpPr>
        <p:spPr>
          <a:xfrm flipH="1" rot="10800000">
            <a:off x="4956969" y="3281141"/>
            <a:ext cx="4573206" cy="1890934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FSM for Vending Machine</a:t>
            </a:r>
            <a:endParaRPr/>
          </a:p>
        </p:txBody>
      </p:sp>
      <p:sp>
        <p:nvSpPr>
          <p:cNvPr id="382" name="Google Shape;382;p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540live6inch" id="383" name="Google Shape;3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319" y="1371600"/>
            <a:ext cx="2655888" cy="48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6"/>
          <p:cNvCxnSpPr/>
          <p:nvPr/>
        </p:nvCxnSpPr>
        <p:spPr>
          <a:xfrm>
            <a:off x="4917706" y="437674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5" name="Google Shape;385;p6"/>
          <p:cNvSpPr txBox="1"/>
          <p:nvPr/>
        </p:nvSpPr>
        <p:spPr>
          <a:xfrm>
            <a:off x="5742782" y="4191000"/>
            <a:ext cx="164147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trigger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6"/>
          <p:cNvCxnSpPr/>
          <p:nvPr/>
        </p:nvCxnSpPr>
        <p:spPr>
          <a:xfrm>
            <a:off x="4917706" y="483394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7" name="Google Shape;387;p6"/>
          <p:cNvSpPr txBox="1"/>
          <p:nvPr/>
        </p:nvSpPr>
        <p:spPr>
          <a:xfrm>
            <a:off x="5736119" y="4609308"/>
            <a:ext cx="1992313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6"/>
          <p:cNvCxnSpPr/>
          <p:nvPr/>
        </p:nvCxnSpPr>
        <p:spPr>
          <a:xfrm>
            <a:off x="4924056" y="5230673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9" name="Google Shape;389;p6"/>
          <p:cNvSpPr txBox="1"/>
          <p:nvPr/>
        </p:nvSpPr>
        <p:spPr>
          <a:xfrm>
            <a:off x="5736119" y="5027616"/>
            <a:ext cx="167322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Select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6"/>
          <p:cNvSpPr/>
          <p:nvPr/>
        </p:nvSpPr>
        <p:spPr>
          <a:xfrm>
            <a:off x="2728119" y="1524000"/>
            <a:ext cx="1219200" cy="7620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"/>
          <p:cNvSpPr/>
          <p:nvPr/>
        </p:nvSpPr>
        <p:spPr>
          <a:xfrm>
            <a:off x="4937919" y="1524000"/>
            <a:ext cx="1219200" cy="7620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coin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p6"/>
          <p:cNvCxnSpPr/>
          <p:nvPr/>
        </p:nvCxnSpPr>
        <p:spPr>
          <a:xfrm>
            <a:off x="5547519" y="2286000"/>
            <a:ext cx="0" cy="114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p6"/>
          <p:cNvCxnSpPr/>
          <p:nvPr/>
        </p:nvCxnSpPr>
        <p:spPr>
          <a:xfrm rot="10800000">
            <a:off x="3947319" y="3810000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p6"/>
          <p:cNvCxnSpPr/>
          <p:nvPr/>
        </p:nvCxnSpPr>
        <p:spPr>
          <a:xfrm>
            <a:off x="3947319" y="1905000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6"/>
          <p:cNvCxnSpPr/>
          <p:nvPr/>
        </p:nvCxnSpPr>
        <p:spPr>
          <a:xfrm>
            <a:off x="4917706" y="437674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6"/>
          <p:cNvCxnSpPr/>
          <p:nvPr/>
        </p:nvCxnSpPr>
        <p:spPr>
          <a:xfrm rot="10800000">
            <a:off x="3342957" y="2285999"/>
            <a:ext cx="0" cy="114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6"/>
          <p:cNvCxnSpPr/>
          <p:nvPr/>
        </p:nvCxnSpPr>
        <p:spPr>
          <a:xfrm rot="10800000">
            <a:off x="3683183" y="2292350"/>
            <a:ext cx="0" cy="11988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6"/>
          <p:cNvCxnSpPr/>
          <p:nvPr/>
        </p:nvCxnSpPr>
        <p:spPr>
          <a:xfrm>
            <a:off x="4917706" y="483394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p6"/>
          <p:cNvCxnSpPr/>
          <p:nvPr/>
        </p:nvCxnSpPr>
        <p:spPr>
          <a:xfrm rot="10800000">
            <a:off x="3718719" y="2209800"/>
            <a:ext cx="1371600" cy="137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0" name="Google Shape;400;p6"/>
          <p:cNvCxnSpPr/>
          <p:nvPr/>
        </p:nvCxnSpPr>
        <p:spPr>
          <a:xfrm rot="10800000">
            <a:off x="3947319" y="1752600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1" name="Google Shape;401;p6"/>
          <p:cNvCxnSpPr/>
          <p:nvPr/>
        </p:nvCxnSpPr>
        <p:spPr>
          <a:xfrm>
            <a:off x="4924056" y="5230673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2" name="Google Shape;402;p6"/>
          <p:cNvCxnSpPr/>
          <p:nvPr/>
        </p:nvCxnSpPr>
        <p:spPr>
          <a:xfrm rot="10800000">
            <a:off x="2992493" y="2209823"/>
            <a:ext cx="0" cy="1281113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3" name="Google Shape;403;p6"/>
          <p:cNvSpPr/>
          <p:nvPr/>
        </p:nvSpPr>
        <p:spPr>
          <a:xfrm>
            <a:off x="3147220" y="4191000"/>
            <a:ext cx="381000" cy="444500"/>
          </a:xfrm>
          <a:custGeom>
            <a:rect b="b" l="l" r="r" t="t"/>
            <a:pathLst>
              <a:path extrusionOk="0" h="280" w="240">
                <a:moveTo>
                  <a:pt x="168" y="0"/>
                </a:moveTo>
                <a:cubicBezTo>
                  <a:pt x="204" y="100"/>
                  <a:pt x="240" y="200"/>
                  <a:pt x="216" y="240"/>
                </a:cubicBezTo>
                <a:cubicBezTo>
                  <a:pt x="192" y="280"/>
                  <a:pt x="48" y="280"/>
                  <a:pt x="24" y="240"/>
                </a:cubicBezTo>
                <a:cubicBezTo>
                  <a:pt x="0" y="200"/>
                  <a:pt x="36" y="100"/>
                  <a:pt x="72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"/>
          <p:cNvSpPr txBox="1"/>
          <p:nvPr/>
        </p:nvSpPr>
        <p:spPr>
          <a:xfrm>
            <a:off x="1942308" y="4114799"/>
            <a:ext cx="16160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 out of specific drink selection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6"/>
          <p:cNvCxnSpPr/>
          <p:nvPr/>
        </p:nvCxnSpPr>
        <p:spPr>
          <a:xfrm>
            <a:off x="2258219" y="1524001"/>
            <a:ext cx="622300" cy="1523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6" name="Google Shape;406;p6"/>
          <p:cNvSpPr/>
          <p:nvPr/>
        </p:nvSpPr>
        <p:spPr>
          <a:xfrm>
            <a:off x="4937919" y="3429000"/>
            <a:ext cx="1219200" cy="7620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"/>
          <p:cNvSpPr/>
          <p:nvPr/>
        </p:nvSpPr>
        <p:spPr>
          <a:xfrm>
            <a:off x="2728119" y="3429000"/>
            <a:ext cx="1219200" cy="7620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"/>
          <p:cNvSpPr txBox="1"/>
          <p:nvPr/>
        </p:nvSpPr>
        <p:spPr>
          <a:xfrm rot="-5400000">
            <a:off x="2138531" y="2595841"/>
            <a:ext cx="13454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Vend drink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"/>
          <p:cNvSpPr txBox="1"/>
          <p:nvPr/>
        </p:nvSpPr>
        <p:spPr>
          <a:xfrm rot="-5400000">
            <a:off x="2642326" y="2645557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"/>
          <p:cNvSpPr txBox="1"/>
          <p:nvPr/>
        </p:nvSpPr>
        <p:spPr>
          <a:xfrm rot="-5400000">
            <a:off x="3005439" y="265531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"/>
          <p:cNvSpPr txBox="1"/>
          <p:nvPr/>
        </p:nvSpPr>
        <p:spPr>
          <a:xfrm rot="2704999">
            <a:off x="4022266" y="2613381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"/>
          <p:cNvSpPr txBox="1"/>
          <p:nvPr/>
        </p:nvSpPr>
        <p:spPr>
          <a:xfrm>
            <a:off x="4093369" y="1424821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"/>
          <p:cNvSpPr txBox="1"/>
          <p:nvPr/>
        </p:nvSpPr>
        <p:spPr>
          <a:xfrm rot="788903">
            <a:off x="2190238" y="1415154"/>
            <a:ext cx="1242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"/>
          <p:cNvSpPr txBox="1"/>
          <p:nvPr/>
        </p:nvSpPr>
        <p:spPr>
          <a:xfrm>
            <a:off x="2039748" y="5267958"/>
            <a:ext cx="352984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this a Mealy or Moore Machine?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Mealy: Mealy output is based on current state</a:t>
            </a:r>
            <a:r>
              <a:rPr i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6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Implementing an FSM</a:t>
            </a:r>
            <a:endParaRPr/>
          </a:p>
        </p:txBody>
      </p:sp>
      <p:sp>
        <p:nvSpPr>
          <p:cNvPr id="421" name="Google Shape;421;p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7"/>
          <p:cNvSpPr/>
          <p:nvPr/>
        </p:nvSpPr>
        <p:spPr>
          <a:xfrm>
            <a:off x="5014119" y="4724400"/>
            <a:ext cx="2362200" cy="213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7"/>
          <p:cNvSpPr/>
          <p:nvPr/>
        </p:nvSpPr>
        <p:spPr>
          <a:xfrm>
            <a:off x="5699919" y="4953000"/>
            <a:ext cx="1447800" cy="114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4" name="Google Shape;424;p7"/>
          <p:cNvGrpSpPr/>
          <p:nvPr/>
        </p:nvGrpSpPr>
        <p:grpSpPr>
          <a:xfrm>
            <a:off x="5395119" y="4953000"/>
            <a:ext cx="2057400" cy="1143000"/>
            <a:chOff x="3552" y="3024"/>
            <a:chExt cx="1296" cy="720"/>
          </a:xfrm>
        </p:grpSpPr>
        <p:sp>
          <p:nvSpPr>
            <p:cNvPr id="425" name="Google Shape;425;p7"/>
            <p:cNvSpPr/>
            <p:nvPr/>
          </p:nvSpPr>
          <p:spPr>
            <a:xfrm>
              <a:off x="3744" y="3024"/>
              <a:ext cx="912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7"/>
            <p:cNvSpPr txBox="1"/>
            <p:nvPr/>
          </p:nvSpPr>
          <p:spPr>
            <a:xfrm>
              <a:off x="3744" y="3070"/>
              <a:ext cx="2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27" name="Google Shape;427;p7"/>
            <p:cNvSpPr txBox="1"/>
            <p:nvPr/>
          </p:nvSpPr>
          <p:spPr>
            <a:xfrm>
              <a:off x="4456" y="3046"/>
              <a:ext cx="21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cxnSp>
          <p:nvCxnSpPr>
            <p:cNvPr id="428" name="Google Shape;428;p7"/>
            <p:cNvCxnSpPr/>
            <p:nvPr/>
          </p:nvCxnSpPr>
          <p:spPr>
            <a:xfrm>
              <a:off x="3744" y="3552"/>
              <a:ext cx="96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7"/>
            <p:cNvCxnSpPr/>
            <p:nvPr/>
          </p:nvCxnSpPr>
          <p:spPr>
            <a:xfrm flipH="1">
              <a:off x="3744" y="3600"/>
              <a:ext cx="96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7"/>
            <p:cNvCxnSpPr/>
            <p:nvPr/>
          </p:nvCxnSpPr>
          <p:spPr>
            <a:xfrm>
              <a:off x="3552" y="3168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1" name="Google Shape;431;p7"/>
            <p:cNvCxnSpPr/>
            <p:nvPr/>
          </p:nvCxnSpPr>
          <p:spPr>
            <a:xfrm>
              <a:off x="3552" y="3600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2" name="Google Shape;432;p7"/>
            <p:cNvCxnSpPr/>
            <p:nvPr/>
          </p:nvCxnSpPr>
          <p:spPr>
            <a:xfrm>
              <a:off x="4656" y="3168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33" name="Google Shape;433;p7"/>
          <p:cNvSpPr/>
          <p:nvPr/>
        </p:nvSpPr>
        <p:spPr>
          <a:xfrm>
            <a:off x="5471319" y="5334000"/>
            <a:ext cx="1447800" cy="114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7"/>
          <p:cNvGrpSpPr/>
          <p:nvPr/>
        </p:nvGrpSpPr>
        <p:grpSpPr>
          <a:xfrm>
            <a:off x="5166519" y="5334000"/>
            <a:ext cx="2057400" cy="1143000"/>
            <a:chOff x="3552" y="3024"/>
            <a:chExt cx="1296" cy="720"/>
          </a:xfrm>
        </p:grpSpPr>
        <p:sp>
          <p:nvSpPr>
            <p:cNvPr id="435" name="Google Shape;435;p7"/>
            <p:cNvSpPr/>
            <p:nvPr/>
          </p:nvSpPr>
          <p:spPr>
            <a:xfrm>
              <a:off x="3744" y="3024"/>
              <a:ext cx="912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7"/>
            <p:cNvSpPr txBox="1"/>
            <p:nvPr/>
          </p:nvSpPr>
          <p:spPr>
            <a:xfrm>
              <a:off x="3744" y="3070"/>
              <a:ext cx="2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37" name="Google Shape;437;p7"/>
            <p:cNvSpPr txBox="1"/>
            <p:nvPr/>
          </p:nvSpPr>
          <p:spPr>
            <a:xfrm>
              <a:off x="4456" y="3046"/>
              <a:ext cx="21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cxnSp>
          <p:nvCxnSpPr>
            <p:cNvPr id="438" name="Google Shape;438;p7"/>
            <p:cNvCxnSpPr/>
            <p:nvPr/>
          </p:nvCxnSpPr>
          <p:spPr>
            <a:xfrm>
              <a:off x="3744" y="3552"/>
              <a:ext cx="96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7"/>
            <p:cNvCxnSpPr/>
            <p:nvPr/>
          </p:nvCxnSpPr>
          <p:spPr>
            <a:xfrm flipH="1">
              <a:off x="3744" y="3600"/>
              <a:ext cx="96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7"/>
            <p:cNvCxnSpPr/>
            <p:nvPr/>
          </p:nvCxnSpPr>
          <p:spPr>
            <a:xfrm>
              <a:off x="3552" y="3168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1" name="Google Shape;441;p7"/>
            <p:cNvCxnSpPr/>
            <p:nvPr/>
          </p:nvCxnSpPr>
          <p:spPr>
            <a:xfrm>
              <a:off x="3552" y="3600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2" name="Google Shape;442;p7"/>
            <p:cNvCxnSpPr/>
            <p:nvPr/>
          </p:nvCxnSpPr>
          <p:spPr>
            <a:xfrm>
              <a:off x="4656" y="3168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43" name="Google Shape;443;p7"/>
          <p:cNvSpPr/>
          <p:nvPr/>
        </p:nvSpPr>
        <p:spPr>
          <a:xfrm flipH="1" rot="5400000">
            <a:off x="7319169" y="3105150"/>
            <a:ext cx="2743200" cy="2933700"/>
          </a:xfrm>
          <a:custGeom>
            <a:rect b="b" l="l" r="r" t="t"/>
            <a:pathLst>
              <a:path extrusionOk="0" h="21600" w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rgbClr val="3399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7"/>
          <p:cNvSpPr txBox="1"/>
          <p:nvPr/>
        </p:nvSpPr>
        <p:spPr>
          <a:xfrm flipH="1">
            <a:off x="7223900" y="3200400"/>
            <a:ext cx="2933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/>
          </a:p>
        </p:txBody>
      </p:sp>
      <p:sp>
        <p:nvSpPr>
          <p:cNvPr id="445" name="Google Shape;445;p7"/>
          <p:cNvSpPr/>
          <p:nvPr/>
        </p:nvSpPr>
        <p:spPr>
          <a:xfrm>
            <a:off x="4861719" y="2133600"/>
            <a:ext cx="2971800" cy="2438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(using a ROM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circuits)</a:t>
            </a:r>
            <a:endParaRPr/>
          </a:p>
        </p:txBody>
      </p:sp>
      <p:sp>
        <p:nvSpPr>
          <p:cNvPr id="446" name="Google Shape;446;p7"/>
          <p:cNvSpPr/>
          <p:nvPr/>
        </p:nvSpPr>
        <p:spPr>
          <a:xfrm>
            <a:off x="7985919" y="2133600"/>
            <a:ext cx="2057400" cy="1295400"/>
          </a:xfrm>
          <a:prstGeom prst="leftArrow">
            <a:avLst>
              <a:gd fmla="val 50000" name="adj1"/>
              <a:gd fmla="val 39706" name="adj2"/>
            </a:avLst>
          </a:prstGeom>
          <a:solidFill>
            <a:srgbClr val="3399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</p:txBody>
      </p:sp>
      <p:sp>
        <p:nvSpPr>
          <p:cNvPr id="447" name="Google Shape;447;p7"/>
          <p:cNvSpPr/>
          <p:nvPr/>
        </p:nvSpPr>
        <p:spPr>
          <a:xfrm>
            <a:off x="2651919" y="2133600"/>
            <a:ext cx="2057400" cy="1295400"/>
          </a:xfrm>
          <a:prstGeom prst="leftArrow">
            <a:avLst>
              <a:gd fmla="val 50000" name="adj1"/>
              <a:gd fmla="val 39706" name="adj2"/>
            </a:avLst>
          </a:prstGeom>
          <a:solidFill>
            <a:srgbClr val="FF33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448" name="Google Shape;448;p7"/>
          <p:cNvSpPr/>
          <p:nvPr/>
        </p:nvSpPr>
        <p:spPr>
          <a:xfrm flipH="1" rot="-5400000">
            <a:off x="3223419" y="3009900"/>
            <a:ext cx="2438400" cy="3581400"/>
          </a:xfrm>
          <a:custGeom>
            <a:rect b="b" l="l" r="r" t="t"/>
            <a:pathLst>
              <a:path extrusionOk="0" h="21600" w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33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7"/>
          <p:cNvSpPr txBox="1"/>
          <p:nvPr/>
        </p:nvSpPr>
        <p:spPr>
          <a:xfrm flipH="1">
            <a:off x="2651900" y="3581400"/>
            <a:ext cx="3581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7"/>
          <p:cNvSpPr txBox="1"/>
          <p:nvPr/>
        </p:nvSpPr>
        <p:spPr>
          <a:xfrm>
            <a:off x="3490120" y="5405438"/>
            <a:ext cx="1148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  <a:endParaRPr/>
          </a:p>
        </p:txBody>
      </p:sp>
      <p:sp>
        <p:nvSpPr>
          <p:cNvPr id="451" name="Google Shape;451;p7"/>
          <p:cNvSpPr txBox="1"/>
          <p:nvPr/>
        </p:nvSpPr>
        <p:spPr>
          <a:xfrm>
            <a:off x="5531645" y="6437314"/>
            <a:ext cx="936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2-bit state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Implementing an FSM</a:t>
            </a:r>
            <a:endParaRPr/>
          </a:p>
        </p:txBody>
      </p:sp>
      <p:sp>
        <p:nvSpPr>
          <p:cNvPr id="457" name="Google Shape;457;p8"/>
          <p:cNvSpPr txBox="1"/>
          <p:nvPr>
            <p:ph idx="1" type="body"/>
          </p:nvPr>
        </p:nvSpPr>
        <p:spPr>
          <a:xfrm>
            <a:off x="836128" y="2069042"/>
            <a:ext cx="5168592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Let's see how cheap we can build this vending machine controller!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Jameco.com</a:t>
            </a:r>
            <a:r>
              <a:rPr lang="en-US"/>
              <a:t> sells electronic chips we can use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D-Flip-flops: $3, includes several in one package</a:t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For custom combinational circuits, would need to design and send to a fabrication facility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Thousands or millions of dollars!!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Alternative?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458" name="Google Shape;458;p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9" name="Google Shape;4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4319" y="2324100"/>
            <a:ext cx="5163788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Implementing Combinational Logic</a:t>
            </a:r>
            <a:endParaRPr/>
          </a:p>
        </p:txBody>
      </p:sp>
      <p:sp>
        <p:nvSpPr>
          <p:cNvPr id="465" name="Google Shape;465;p9"/>
          <p:cNvSpPr txBox="1"/>
          <p:nvPr>
            <p:ph idx="1" type="body"/>
          </p:nvPr>
        </p:nvSpPr>
        <p:spPr>
          <a:xfrm>
            <a:off x="836128" y="2069042"/>
            <a:ext cx="6540192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If I have a truth table: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 can either implement this using combinational logic: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…or I could literally just store the entire truth table in a memory and just "index" it by treating the input as a number!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Can be implemented cheaply using "Read Only Memories", or "ROMS"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466" name="Google Shape;466;p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7" name="Google Shape;467;p9"/>
          <p:cNvGrpSpPr/>
          <p:nvPr/>
        </p:nvGrpSpPr>
        <p:grpSpPr>
          <a:xfrm>
            <a:off x="2042319" y="3542465"/>
            <a:ext cx="2435226" cy="1004058"/>
            <a:chOff x="826833" y="2978875"/>
            <a:chExt cx="2435226" cy="1004058"/>
          </a:xfrm>
        </p:grpSpPr>
        <p:grpSp>
          <p:nvGrpSpPr>
            <p:cNvPr id="468" name="Google Shape;468;p9"/>
            <p:cNvGrpSpPr/>
            <p:nvPr/>
          </p:nvGrpSpPr>
          <p:grpSpPr>
            <a:xfrm>
              <a:off x="826833" y="2978875"/>
              <a:ext cx="2090738" cy="1004058"/>
              <a:chOff x="295" y="2736"/>
              <a:chExt cx="1317" cy="632"/>
            </a:xfrm>
          </p:grpSpPr>
          <p:sp>
            <p:nvSpPr>
              <p:cNvPr id="469" name="Google Shape;469;p9"/>
              <p:cNvSpPr/>
              <p:nvPr/>
            </p:nvSpPr>
            <p:spPr>
              <a:xfrm>
                <a:off x="300" y="2736"/>
                <a:ext cx="228" cy="290"/>
              </a:xfrm>
              <a:prstGeom prst="roundRect">
                <a:avLst>
                  <a:gd fmla="val 394" name="adj"/>
                </a:avLst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698" y="2830"/>
                <a:ext cx="297" cy="242"/>
              </a:xfrm>
              <a:custGeom>
                <a:rect b="b" l="l" r="r" t="t"/>
                <a:pathLst>
                  <a:path extrusionOk="0" h="120000" w="120000">
                    <a:moveTo>
                      <a:pt x="59908" y="0"/>
                    </a:moveTo>
                    <a:cubicBezTo>
                      <a:pt x="89908" y="0"/>
                      <a:pt x="119908" y="29944"/>
                      <a:pt x="119908" y="59888"/>
                    </a:cubicBezTo>
                    <a:cubicBezTo>
                      <a:pt x="119908" y="89833"/>
                      <a:pt x="89908" y="119888"/>
                      <a:pt x="59908" y="119888"/>
                    </a:cubicBezTo>
                    <a:lnTo>
                      <a:pt x="0" y="119888"/>
                    </a:lnTo>
                    <a:lnTo>
                      <a:pt x="0" y="0"/>
                    </a:lnTo>
                    <a:lnTo>
                      <a:pt x="59908" y="0"/>
                    </a:lnTo>
                  </a:path>
                </a:pathLst>
              </a:cu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71" name="Google Shape;471;p9"/>
              <p:cNvCxnSpPr/>
              <p:nvPr/>
            </p:nvCxnSpPr>
            <p:spPr>
              <a:xfrm rot="10800000">
                <a:off x="504" y="3018"/>
                <a:ext cx="194" cy="0"/>
              </a:xfrm>
              <a:prstGeom prst="straightConnector1">
                <a:avLst/>
              </a:pr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 rot="10800000">
                <a:off x="504" y="2879"/>
                <a:ext cx="194" cy="0"/>
              </a:xfrm>
              <a:prstGeom prst="straightConnector1">
                <a:avLst/>
              </a:pr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73" name="Google Shape;473;p9"/>
              <p:cNvGrpSpPr/>
              <p:nvPr/>
            </p:nvGrpSpPr>
            <p:grpSpPr>
              <a:xfrm>
                <a:off x="1177" y="3022"/>
                <a:ext cx="297" cy="246"/>
                <a:chOff x="1177" y="3022"/>
                <a:chExt cx="297" cy="246"/>
              </a:xfrm>
            </p:grpSpPr>
            <p:cxnSp>
              <p:nvCxnSpPr>
                <p:cNvPr id="474" name="Google Shape;474;p9"/>
                <p:cNvCxnSpPr/>
                <p:nvPr/>
              </p:nvCxnSpPr>
              <p:spPr>
                <a:xfrm>
                  <a:off x="1177" y="3268"/>
                  <a:ext cx="88" cy="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5" name="Google Shape;475;p9"/>
                <p:cNvSpPr/>
                <p:nvPr/>
              </p:nvSpPr>
              <p:spPr>
                <a:xfrm>
                  <a:off x="1267" y="3145"/>
                  <a:ext cx="207" cy="121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19776"/>
                      </a:moveTo>
                      <a:cubicBezTo>
                        <a:pt x="19978" y="114869"/>
                        <a:pt x="39956" y="109962"/>
                        <a:pt x="59934" y="89888"/>
                      </a:cubicBezTo>
                      <a:cubicBezTo>
                        <a:pt x="79912" y="69814"/>
                        <a:pt x="99891" y="34795"/>
                        <a:pt x="119869" y="0"/>
                      </a:cubicBezTo>
                    </a:path>
                  </a:pathLst>
                </a:cu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6" name="Google Shape;476;p9"/>
                <p:cNvSpPr/>
                <p:nvPr/>
              </p:nvSpPr>
              <p:spPr>
                <a:xfrm>
                  <a:off x="1264" y="3022"/>
                  <a:ext cx="207" cy="121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19978" y="4907"/>
                        <a:pt x="39956" y="9814"/>
                        <a:pt x="59934" y="29888"/>
                      </a:cubicBezTo>
                      <a:cubicBezTo>
                        <a:pt x="79912" y="49962"/>
                        <a:pt x="99891" y="84981"/>
                        <a:pt x="119869" y="119776"/>
                      </a:cubicBezTo>
                    </a:path>
                  </a:pathLst>
                </a:cu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77" name="Google Shape;477;p9"/>
                <p:cNvCxnSpPr/>
                <p:nvPr/>
              </p:nvCxnSpPr>
              <p:spPr>
                <a:xfrm>
                  <a:off x="1177" y="3022"/>
                  <a:ext cx="88" cy="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8" name="Google Shape;478;p9"/>
                <p:cNvSpPr/>
                <p:nvPr/>
              </p:nvSpPr>
              <p:spPr>
                <a:xfrm>
                  <a:off x="1177" y="3022"/>
                  <a:ext cx="58" cy="243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19888"/>
                      </a:moveTo>
                      <a:cubicBezTo>
                        <a:pt x="59541" y="99814"/>
                        <a:pt x="119541" y="79851"/>
                        <a:pt x="119541" y="59888"/>
                      </a:cubicBezTo>
                      <a:cubicBezTo>
                        <a:pt x="119541" y="40037"/>
                        <a:pt x="59541" y="19962"/>
                        <a:pt x="0" y="0"/>
                      </a:cubicBezTo>
                    </a:path>
                  </a:pathLst>
                </a:cu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479" name="Google Shape;479;p9"/>
              <p:cNvCxnSpPr/>
              <p:nvPr/>
            </p:nvCxnSpPr>
            <p:spPr>
              <a:xfrm>
                <a:off x="1081" y="3211"/>
                <a:ext cx="144" cy="0"/>
              </a:xfrm>
              <a:prstGeom prst="straightConnector1">
                <a:avLst/>
              </a:pr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80" name="Google Shape;480;p9"/>
              <p:cNvGrpSpPr/>
              <p:nvPr/>
            </p:nvGrpSpPr>
            <p:grpSpPr>
              <a:xfrm>
                <a:off x="989" y="2946"/>
                <a:ext cx="225" cy="133"/>
                <a:chOff x="989" y="2946"/>
                <a:chExt cx="225" cy="133"/>
              </a:xfrm>
            </p:grpSpPr>
            <p:cxnSp>
              <p:nvCxnSpPr>
                <p:cNvPr id="481" name="Google Shape;481;p9"/>
                <p:cNvCxnSpPr/>
                <p:nvPr/>
              </p:nvCxnSpPr>
              <p:spPr>
                <a:xfrm rot="10800000">
                  <a:off x="1116" y="3079"/>
                  <a:ext cx="98" cy="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2" name="Google Shape;482;p9"/>
                <p:cNvCxnSpPr/>
                <p:nvPr/>
              </p:nvCxnSpPr>
              <p:spPr>
                <a:xfrm rot="10800000">
                  <a:off x="1126" y="2949"/>
                  <a:ext cx="0" cy="12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3" name="Google Shape;483;p9"/>
                <p:cNvCxnSpPr/>
                <p:nvPr/>
              </p:nvCxnSpPr>
              <p:spPr>
                <a:xfrm rot="10800000">
                  <a:off x="989" y="2946"/>
                  <a:ext cx="145" cy="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484" name="Google Shape;484;p9"/>
              <p:cNvSpPr/>
              <p:nvPr/>
            </p:nvSpPr>
            <p:spPr>
              <a:xfrm>
                <a:off x="295" y="2915"/>
                <a:ext cx="228" cy="290"/>
              </a:xfrm>
              <a:prstGeom prst="roundRect">
                <a:avLst>
                  <a:gd fmla="val 407" name="adj"/>
                </a:avLst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cxnSp>
            <p:nvCxnSpPr>
              <p:cNvPr id="485" name="Google Shape;485;p9"/>
              <p:cNvCxnSpPr/>
              <p:nvPr/>
            </p:nvCxnSpPr>
            <p:spPr>
              <a:xfrm>
                <a:off x="1468" y="3146"/>
                <a:ext cx="144" cy="0"/>
              </a:xfrm>
              <a:prstGeom prst="straightConnector1">
                <a:avLst/>
              </a:pr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86" name="Google Shape;486;p9"/>
              <p:cNvSpPr/>
              <p:nvPr/>
            </p:nvSpPr>
            <p:spPr>
              <a:xfrm>
                <a:off x="844" y="3078"/>
                <a:ext cx="217" cy="290"/>
              </a:xfrm>
              <a:prstGeom prst="roundRect">
                <a:avLst>
                  <a:gd fmla="val 394" name="adj"/>
                </a:avLst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sp>
          <p:nvSpPr>
            <p:cNvPr id="487" name="Google Shape;487;p9"/>
            <p:cNvSpPr/>
            <p:nvPr/>
          </p:nvSpPr>
          <p:spPr>
            <a:xfrm>
              <a:off x="2917571" y="3410265"/>
              <a:ext cx="344488" cy="460723"/>
            </a:xfrm>
            <a:prstGeom prst="roundRect">
              <a:avLst>
                <a:gd fmla="val 394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>
            <a:off x="9021795" y="1428320"/>
            <a:ext cx="1924555" cy="2954567"/>
            <a:chOff x="-1220146" y="3403371"/>
            <a:chExt cx="1924555" cy="2954567"/>
          </a:xfrm>
        </p:grpSpPr>
        <p:cxnSp>
          <p:nvCxnSpPr>
            <p:cNvPr id="489" name="Google Shape;489;p9"/>
            <p:cNvCxnSpPr/>
            <p:nvPr/>
          </p:nvCxnSpPr>
          <p:spPr>
            <a:xfrm flipH="1">
              <a:off x="303631" y="3573746"/>
              <a:ext cx="13624" cy="26714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9"/>
            <p:cNvCxnSpPr/>
            <p:nvPr/>
          </p:nvCxnSpPr>
          <p:spPr>
            <a:xfrm>
              <a:off x="-176600" y="3573746"/>
              <a:ext cx="0" cy="26714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9"/>
            <p:cNvCxnSpPr/>
            <p:nvPr/>
          </p:nvCxnSpPr>
          <p:spPr>
            <a:xfrm>
              <a:off x="-1220146" y="3535646"/>
              <a:ext cx="0" cy="278419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2" name="Google Shape;492;p9"/>
            <p:cNvSpPr/>
            <p:nvPr/>
          </p:nvSpPr>
          <p:spPr>
            <a:xfrm>
              <a:off x="-1220146" y="3418044"/>
              <a:ext cx="357559" cy="460749"/>
            </a:xfrm>
            <a:prstGeom prst="roundRect">
              <a:avLst>
                <a:gd fmla="val 394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-922737" y="3418044"/>
              <a:ext cx="351203" cy="460749"/>
            </a:xfrm>
            <a:prstGeom prst="roundRect">
              <a:avLst>
                <a:gd fmla="val 407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-1220146" y="3800943"/>
              <a:ext cx="336900" cy="2556995"/>
            </a:xfrm>
            <a:prstGeom prst="roundRect">
              <a:avLst>
                <a:gd fmla="val 468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-922736" y="3800943"/>
              <a:ext cx="336900" cy="2556995"/>
            </a:xfrm>
            <a:prstGeom prst="roundRect">
              <a:avLst>
                <a:gd fmla="val 468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-627800" y="3800943"/>
              <a:ext cx="336900" cy="2556995"/>
            </a:xfrm>
            <a:prstGeom prst="roundRect">
              <a:avLst>
                <a:gd fmla="val 468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-771232" y="3418044"/>
              <a:ext cx="636205" cy="460749"/>
            </a:xfrm>
            <a:prstGeom prst="roundRect">
              <a:avLst>
                <a:gd fmla="val 407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C</a:t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-97146" y="3403371"/>
              <a:ext cx="801555" cy="460749"/>
            </a:xfrm>
            <a:prstGeom prst="roundRect">
              <a:avLst>
                <a:gd fmla="val 407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</p:txBody>
        </p:sp>
      </p:grpSp>
      <p:sp>
        <p:nvSpPr>
          <p:cNvPr id="499" name="Google Shape;499;p9"/>
          <p:cNvSpPr/>
          <p:nvPr/>
        </p:nvSpPr>
        <p:spPr>
          <a:xfrm>
            <a:off x="10139920" y="1825892"/>
            <a:ext cx="336900" cy="2556995"/>
          </a:xfrm>
          <a:prstGeom prst="roundRect">
            <a:avLst>
              <a:gd fmla="val 468" name="adj"/>
            </a:avLst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0" name="Google Shape;500;p9"/>
          <p:cNvGraphicFramePr/>
          <p:nvPr/>
        </p:nvGraphicFramePr>
        <p:xfrm>
          <a:off x="9470708" y="45380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{FDDDBC01-FF8A-46EF-9BCD-21EB64FED6FD}</a:tableStyleId>
              </a:tblPr>
              <a:tblGrid>
                <a:gridCol w="258900"/>
              </a:tblGrid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01" name="Google Shape;501;p9"/>
          <p:cNvCxnSpPr/>
          <p:nvPr/>
        </p:nvCxnSpPr>
        <p:spPr>
          <a:xfrm>
            <a:off x="8798436" y="4647028"/>
            <a:ext cx="672273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2" name="Google Shape;502;p9"/>
          <p:cNvCxnSpPr/>
          <p:nvPr/>
        </p:nvCxnSpPr>
        <p:spPr>
          <a:xfrm>
            <a:off x="9729204" y="5698588"/>
            <a:ext cx="672273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3" name="Google Shape;503;p9"/>
          <p:cNvSpPr txBox="1"/>
          <p:nvPr/>
        </p:nvSpPr>
        <p:spPr>
          <a:xfrm>
            <a:off x="8008866" y="4493140"/>
            <a:ext cx="7866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addr_in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9"/>
          <p:cNvSpPr txBox="1"/>
          <p:nvPr/>
        </p:nvSpPr>
        <p:spPr>
          <a:xfrm>
            <a:off x="10476821" y="5544700"/>
            <a:ext cx="10136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data_out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5" name="Google Shape;505;p9"/>
          <p:cNvCxnSpPr/>
          <p:nvPr/>
        </p:nvCxnSpPr>
        <p:spPr>
          <a:xfrm flipH="1" rot="10800000">
            <a:off x="9021795" y="4602832"/>
            <a:ext cx="112777" cy="11277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6" name="Google Shape;506;p9"/>
          <p:cNvSpPr txBox="1"/>
          <p:nvPr/>
        </p:nvSpPr>
        <p:spPr>
          <a:xfrm>
            <a:off x="8943131" y="4717989"/>
            <a:ext cx="24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507" name="Google Shape;507;p9"/>
          <p:cNvSpPr txBox="1"/>
          <p:nvPr/>
        </p:nvSpPr>
        <p:spPr>
          <a:xfrm>
            <a:off x="8011777" y="4240652"/>
            <a:ext cx="7866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{A,B,C}</a:t>
            </a:r>
            <a:endParaRPr/>
          </a:p>
        </p:txBody>
      </p:sp>
      <p:sp>
        <p:nvSpPr>
          <p:cNvPr id="508" name="Google Shape;508;p9"/>
          <p:cNvSpPr txBox="1"/>
          <p:nvPr/>
        </p:nvSpPr>
        <p:spPr>
          <a:xfrm>
            <a:off x="10492986" y="5821699"/>
            <a:ext cx="7866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{O}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5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Binary Decision Diagrams">
  <a:themeElements>
    <a:clrScheme name="Binary Decision Diagrams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2020-01-27T04:39:41Z</dcterms:created>
  <dc:creator>Jon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