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02" r:id="rId3"/>
    <p:sldMasterId id="2147483712" r:id="rId4"/>
    <p:sldMasterId id="2147483722" r:id="rId5"/>
  </p:sldMasterIdLst>
  <p:notesMasterIdLst>
    <p:notesMasterId r:id="rId41"/>
  </p:notesMasterIdLst>
  <p:sldIdLst>
    <p:sldId id="256" r:id="rId6"/>
    <p:sldId id="404" r:id="rId7"/>
    <p:sldId id="321" r:id="rId8"/>
    <p:sldId id="324" r:id="rId9"/>
    <p:sldId id="325" r:id="rId10"/>
    <p:sldId id="442" r:id="rId11"/>
    <p:sldId id="443" r:id="rId12"/>
    <p:sldId id="444" r:id="rId13"/>
    <p:sldId id="457" r:id="rId14"/>
    <p:sldId id="447" r:id="rId15"/>
    <p:sldId id="448" r:id="rId16"/>
    <p:sldId id="449" r:id="rId17"/>
    <p:sldId id="450" r:id="rId18"/>
    <p:sldId id="451" r:id="rId19"/>
    <p:sldId id="789" r:id="rId20"/>
    <p:sldId id="453" r:id="rId21"/>
    <p:sldId id="454" r:id="rId22"/>
    <p:sldId id="455" r:id="rId23"/>
    <p:sldId id="456" r:id="rId24"/>
    <p:sldId id="791" r:id="rId25"/>
    <p:sldId id="792" r:id="rId26"/>
    <p:sldId id="793" r:id="rId27"/>
    <p:sldId id="794" r:id="rId28"/>
    <p:sldId id="795" r:id="rId29"/>
    <p:sldId id="796" r:id="rId30"/>
    <p:sldId id="349" r:id="rId31"/>
    <p:sldId id="350" r:id="rId32"/>
    <p:sldId id="797" r:id="rId33"/>
    <p:sldId id="798" r:id="rId34"/>
    <p:sldId id="799" r:id="rId35"/>
    <p:sldId id="800" r:id="rId36"/>
    <p:sldId id="804" r:id="rId37"/>
    <p:sldId id="801" r:id="rId38"/>
    <p:sldId id="802" r:id="rId39"/>
    <p:sldId id="803" r:id="rId40"/>
  </p:sldIdLst>
  <p:sldSz cx="12161838" cy="7772400"/>
  <p:notesSz cx="6858000" cy="9144000"/>
  <p:custDataLst>
    <p:tags r:id="rId42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963" autoAdjust="0"/>
  </p:normalViewPr>
  <p:slideViewPr>
    <p:cSldViewPr>
      <p:cViewPr varScale="1">
        <p:scale>
          <a:sx n="109" d="100"/>
          <a:sy n="109" d="100"/>
        </p:scale>
        <p:origin x="138" y="282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7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20725"/>
            <a:ext cx="563245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05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20725"/>
            <a:ext cx="563245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80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1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8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55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900514" y="5008880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097944" y="4096704"/>
            <a:ext cx="10151756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91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57243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5630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88"/>
            <a:ext cx="10337562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2142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5214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739795"/>
            <a:ext cx="537359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464859"/>
            <a:ext cx="537359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739795"/>
            <a:ext cx="5375701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464859"/>
            <a:ext cx="5375701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45052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099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8392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309457"/>
            <a:ext cx="4001161" cy="13169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309458"/>
            <a:ext cx="679880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626448"/>
            <a:ext cx="4001161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47425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5440680"/>
            <a:ext cx="7297103" cy="64230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94478"/>
            <a:ext cx="7297103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6082983"/>
            <a:ext cx="7297103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62320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81434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435" y="345440"/>
            <a:ext cx="2662513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782" y="345440"/>
            <a:ext cx="7786955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62617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39464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616458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110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4092755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sz="2400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sz="2400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707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0242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24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56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6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61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36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08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33958376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1995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71592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4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808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27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656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383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3903689" y="5008880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097945" y="4096704"/>
            <a:ext cx="10151756" cy="46076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1987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2138" y="2713143"/>
            <a:ext cx="10337562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995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1122680"/>
            <a:ext cx="10337562" cy="1554480"/>
          </a:xfrm>
        </p:spPr>
        <p:txBody>
          <a:bodyPr/>
          <a:lstStyle>
            <a:lvl1pPr>
              <a:defRPr sz="359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sz="2394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sz="2394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472827" y="6563362"/>
            <a:ext cx="5878222" cy="8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1995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1995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1995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97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0766293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05586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994488"/>
            <a:ext cx="10337562" cy="1543685"/>
          </a:xfrm>
        </p:spPr>
        <p:txBody>
          <a:bodyPr anchor="t"/>
          <a:lstStyle>
            <a:lvl1pPr algn="l">
              <a:defRPr sz="39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3294275"/>
            <a:ext cx="10337562" cy="1700212"/>
          </a:xfrm>
        </p:spPr>
        <p:txBody>
          <a:bodyPr anchor="b"/>
          <a:lstStyle>
            <a:lvl1pPr marL="0" indent="0">
              <a:buNone/>
              <a:defRPr sz="1995"/>
            </a:lvl1pPr>
            <a:lvl2pPr marL="456057" indent="0">
              <a:buNone/>
              <a:defRPr sz="1795"/>
            </a:lvl2pPr>
            <a:lvl3pPr marL="912114" indent="0">
              <a:buNone/>
              <a:defRPr sz="1596"/>
            </a:lvl3pPr>
            <a:lvl4pPr marL="1368171" indent="0">
              <a:buNone/>
              <a:defRPr sz="1397"/>
            </a:lvl4pPr>
            <a:lvl5pPr marL="1824228" indent="0">
              <a:buNone/>
              <a:defRPr sz="1397"/>
            </a:lvl5pPr>
            <a:lvl6pPr marL="2280285" indent="0">
              <a:buNone/>
              <a:defRPr sz="1397"/>
            </a:lvl6pPr>
            <a:lvl7pPr marL="2736342" indent="0">
              <a:buNone/>
              <a:defRPr sz="1397"/>
            </a:lvl7pPr>
            <a:lvl8pPr marL="3192399" indent="0">
              <a:buNone/>
              <a:defRPr sz="1397"/>
            </a:lvl8pPr>
            <a:lvl9pPr marL="3648456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16858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750695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1256"/>
            <a:ext cx="10945654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739795"/>
            <a:ext cx="5373590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464859"/>
            <a:ext cx="5373590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739795"/>
            <a:ext cx="5375701" cy="72506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464859"/>
            <a:ext cx="5375701" cy="4478126"/>
          </a:xfrm>
        </p:spPr>
        <p:txBody>
          <a:bodyPr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148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56133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9386029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309457"/>
            <a:ext cx="4001161" cy="1316990"/>
          </a:xfrm>
        </p:spPr>
        <p:txBody>
          <a:bodyPr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309458"/>
            <a:ext cx="6798806" cy="6633528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626448"/>
            <a:ext cx="4001161" cy="5316538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35697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5440680"/>
            <a:ext cx="7297103" cy="642303"/>
          </a:xfrm>
        </p:spPr>
        <p:txBody>
          <a:bodyPr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94478"/>
            <a:ext cx="7297103" cy="4663440"/>
          </a:xfrm>
        </p:spPr>
        <p:txBody>
          <a:bodyPr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6082983"/>
            <a:ext cx="7297103" cy="912177"/>
          </a:xfrm>
        </p:spPr>
        <p:txBody>
          <a:bodyPr/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98481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46983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434" y="345440"/>
            <a:ext cx="2662513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782" y="345440"/>
            <a:ext cx="7786955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898414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53782" y="1381760"/>
            <a:ext cx="5219455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7245943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3782" y="13817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3782" y="4188460"/>
            <a:ext cx="5219455" cy="2633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5935" y="1381760"/>
            <a:ext cx="5219455" cy="544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8242736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8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11" r:id="rId12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1" y="1381760"/>
            <a:ext cx="10641608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89" y="1295400"/>
            <a:ext cx="10584600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7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50" y="7081522"/>
            <a:ext cx="45606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7763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89" y="1295400"/>
            <a:ext cx="10584600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7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1262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90" y="1295400"/>
            <a:ext cx="10584601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98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6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97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49" y="7081522"/>
            <a:ext cx="4560689" cy="24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998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15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6057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2114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68171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4228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8725" indent="-468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394">
          <a:solidFill>
            <a:schemeClr val="tx1"/>
          </a:solidFill>
          <a:latin typeface="+mn-lt"/>
          <a:ea typeface="+mn-ea"/>
          <a:cs typeface="+mn-cs"/>
        </a:defRPr>
      </a:lvl1pPr>
      <a:lvl2pPr marL="905780" indent="-43547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995">
          <a:solidFill>
            <a:schemeClr val="tx1"/>
          </a:solidFill>
          <a:latin typeface="+mn-lt"/>
          <a:cs typeface="+mn-cs"/>
        </a:defRPr>
      </a:lvl2pPr>
      <a:lvl3pPr marL="1301663" indent="-3943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89628" indent="-3863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88678" indent="-39746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44735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0792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56849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12906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4338" y="345440"/>
            <a:ext cx="10641608" cy="9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3782" y="1381760"/>
            <a:ext cx="10641608" cy="544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0790" y="1295400"/>
            <a:ext cx="10584601" cy="124143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0789" y="6995160"/>
            <a:ext cx="1054026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94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0789" y="7081520"/>
            <a:ext cx="28377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98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4076" y="7077922"/>
            <a:ext cx="202697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97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51249" y="7081522"/>
            <a:ext cx="4560689" cy="24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98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7832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6057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2114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68171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4228" algn="l" rtl="0" fontAlgn="base">
        <a:spcBef>
          <a:spcPct val="0"/>
        </a:spcBef>
        <a:spcAft>
          <a:spcPct val="0"/>
        </a:spcAft>
        <a:defRPr sz="2793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8725" indent="-468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394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5780" indent="-43547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995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1663" indent="-3943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89628" indent="-3863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88678" indent="-39746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44735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0792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56849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12906" indent="-39746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ecs370.github.io/#resour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Multi-Cycle Data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641C82F2-58BF-43D8-AAEA-FB9B46473E62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10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B4587E4A-303E-4DF9-9699-27338B904609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Control ROM</a:t>
            </a:r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8" name="Line 2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0" name="Line 26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1" name="Line 27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2" name="Line 2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3" name="Line 2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4" name="Line 3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5" name="Line 3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6" name="Line 3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7" name="Line 3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8" name="Line 3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09" name="Line 35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0" name="Line 36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1" name="Line 37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2" name="Line 38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3" name="Line 39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4" name="Line 40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5" name="Line 41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6" name="Line 42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7" name="Line 43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8" name="Line 44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19" name="AutoShape 45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8720" name="AutoShape 46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8721" name="AutoShape 47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8722" name="AutoShape 48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8723" name="Rectangle 49"/>
          <p:cNvSpPr>
            <a:spLocks noChangeArrowheads="1"/>
          </p:cNvSpPr>
          <p:nvPr/>
        </p:nvSpPr>
        <p:spPr bwMode="auto"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Sign extend</a:t>
            </a:r>
          </a:p>
        </p:txBody>
      </p:sp>
      <p:grpSp>
        <p:nvGrpSpPr>
          <p:cNvPr id="28724" name="Group 50"/>
          <p:cNvGrpSpPr>
            <a:grpSpLocks/>
          </p:cNvGrpSpPr>
          <p:nvPr/>
        </p:nvGrpSpPr>
        <p:grpSpPr bwMode="auto"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2876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66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2876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64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grpSp>
        <p:nvGrpSpPr>
          <p:cNvPr id="28727" name="Group 57"/>
          <p:cNvGrpSpPr>
            <a:grpSpLocks/>
          </p:cNvGrpSpPr>
          <p:nvPr/>
        </p:nvGrpSpPr>
        <p:grpSpPr bwMode="auto"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28761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62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A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L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U</a:t>
              </a:r>
            </a:p>
          </p:txBody>
        </p:sp>
      </p:grpSp>
      <p:sp>
        <p:nvSpPr>
          <p:cNvPr id="28728" name="Line 60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29" name="Line 61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0" name="Line 62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1" name="Line 63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2" name="Line 6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3" name="Line 6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4" name="Line 66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5" name="Line 6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6" name="Line 6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7" name="Line 6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8" name="Line 70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8739" name="Rectangle 71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grpSp>
        <p:nvGrpSpPr>
          <p:cNvPr id="28740" name="Group 72"/>
          <p:cNvGrpSpPr>
            <a:grpSpLocks/>
          </p:cNvGrpSpPr>
          <p:nvPr/>
        </p:nvGrpSpPr>
        <p:grpSpPr bwMode="auto">
          <a:xfrm>
            <a:off x="5320804" y="4722326"/>
            <a:ext cx="4560689" cy="1824276"/>
            <a:chOff x="2400" y="2688"/>
            <a:chExt cx="2880" cy="1152"/>
          </a:xfrm>
        </p:grpSpPr>
        <p:sp>
          <p:nvSpPr>
            <p:cNvPr id="28754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5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6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7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8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9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60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8741" name="Text Box 8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8742" name="Text Box 8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8743" name="Text Box 8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grpSp>
        <p:nvGrpSpPr>
          <p:cNvPr id="28744" name="Group 83"/>
          <p:cNvGrpSpPr>
            <a:grpSpLocks/>
          </p:cNvGrpSpPr>
          <p:nvPr/>
        </p:nvGrpSpPr>
        <p:grpSpPr bwMode="auto"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28746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Instruction bits</a:t>
              </a:r>
            </a:p>
          </p:txBody>
        </p:sp>
        <p:sp>
          <p:nvSpPr>
            <p:cNvPr id="28747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15-0</a:t>
              </a:r>
            </a:p>
          </p:txBody>
        </p:sp>
        <p:sp>
          <p:nvSpPr>
            <p:cNvPr id="28748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21-19</a:t>
              </a:r>
            </a:p>
          </p:txBody>
        </p:sp>
        <p:sp>
          <p:nvSpPr>
            <p:cNvPr id="28749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</p:txBody>
        </p:sp>
        <p:sp>
          <p:nvSpPr>
            <p:cNvPr id="28750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24-22</a:t>
              </a:r>
            </a:p>
          </p:txBody>
        </p:sp>
        <p:sp>
          <p:nvSpPr>
            <p:cNvPr id="28751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  2-0</a:t>
              </a:r>
            </a:p>
          </p:txBody>
        </p:sp>
        <p:sp>
          <p:nvSpPr>
            <p:cNvPr id="2875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875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8745" name="Text Box 92"/>
          <p:cNvSpPr txBox="1">
            <a:spLocks noChangeArrowheads="1"/>
          </p:cNvSpPr>
          <p:nvPr/>
        </p:nvSpPr>
        <p:spPr bwMode="auto">
          <a:xfrm>
            <a:off x="2052311" y="6012940"/>
            <a:ext cx="2024764" cy="828941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sw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offset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M[</a:t>
            </a: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regA+offset</a:t>
            </a: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] = </a:t>
            </a: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endParaRPr lang="en-US" sz="1596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 = PC + 1</a:t>
            </a:r>
          </a:p>
        </p:txBody>
      </p:sp>
      <p:sp>
        <p:nvSpPr>
          <p:cNvPr id="95" name="Slide Number Placeholder 1"/>
          <p:cNvSpPr txBox="1">
            <a:spLocks/>
          </p:cNvSpPr>
          <p:nvPr/>
        </p:nvSpPr>
        <p:spPr bwMode="auto">
          <a:xfrm>
            <a:off x="8513286" y="6695458"/>
            <a:ext cx="1520230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Arial"/>
                <a:cs typeface="Calibri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2114"/>
            <a:fld id="{7B7E6FE8-4A76-44D4-9AA4-9633D67333A2}" type="slidenum">
              <a:rPr lang="en-US" sz="1197" kern="0"/>
              <a:pPr defTabSz="912114"/>
              <a:t>10</a:t>
            </a:fld>
            <a:endParaRPr lang="en-US" sz="1197" kern="0"/>
          </a:p>
        </p:txBody>
      </p:sp>
      <p:sp>
        <p:nvSpPr>
          <p:cNvPr id="96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84FBAB57-E73B-4DFE-83B3-96D2F37BCAFB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4383465" y="1531872"/>
            <a:ext cx="5878086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 Which control bits need to be different from LW?</a:t>
            </a:r>
          </a:p>
        </p:txBody>
      </p:sp>
      <p:sp>
        <p:nvSpPr>
          <p:cNvPr id="99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defTabSz="912114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816B113-9478-4F95-96DD-298E3FD3C617}" type="slidenum"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sym typeface="Arial"/>
              </a:rPr>
              <a:pPr algn="r" defTabSz="912114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r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sym typeface="Arial"/>
              </a:rPr>
              <a:t>/26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G</a:t>
            </a:r>
          </a:p>
        </p:txBody>
      </p:sp>
      <p:sp>
        <p:nvSpPr>
          <p:cNvPr id="107" name="Rectangle 2">
            <a:extLst>
              <a:ext uri="{FF2B5EF4-FFF2-40B4-BE49-F238E27FC236}">
                <a16:creationId xmlns:a16="http://schemas.microsoft.com/office/drawing/2014/main" id="{3C845679-D680-7312-B696-614C8F31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SW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44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4F2C62C5-B91D-4D27-B7FD-BE2EA1B620FD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11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6BD5972F-67DC-4858-9921-D9951FAF0416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6" name="Line 1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8" name="Line 20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24" name="AutoShape 26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9725" name="AutoShape 27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9726" name="AutoShape 28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9727" name="AutoShape 29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29728" name="Group 30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29787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29788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9796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9797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29789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29790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9794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9795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29791" name="Group 39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9792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9793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29729" name="Line 42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0" name="Line 43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1" name="Line 4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2" name="Line 4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3" name="Line 46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4" name="Line 47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5" name="Line 48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6" name="Line 49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7" name="Line 50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8" name="Line 51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39" name="Line 52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40" name="Line 53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41" name="Line 54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42" name="Rectangle 55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29743" name="Line 56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44" name="Rectangle 57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sw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1  2  25</a:t>
            </a:r>
          </a:p>
        </p:txBody>
      </p:sp>
      <p:sp>
        <p:nvSpPr>
          <p:cNvPr id="29745" name="Text Box 58"/>
          <p:cNvSpPr txBox="1">
            <a:spLocks noChangeArrowheads="1"/>
          </p:cNvSpPr>
          <p:nvPr/>
        </p:nvSpPr>
        <p:spPr bwMode="auto">
          <a:xfrm>
            <a:off x="509277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  <a:endParaRPr lang="en-US" sz="2793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46" name="Text Box 59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9747" name="Text Box 60"/>
          <p:cNvSpPr txBox="1">
            <a:spLocks noChangeArrowheads="1"/>
          </p:cNvSpPr>
          <p:nvPr/>
        </p:nvSpPr>
        <p:spPr bwMode="auto">
          <a:xfrm>
            <a:off x="7601149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9748" name="Text Box 61"/>
          <p:cNvSpPr txBox="1">
            <a:spLocks noChangeArrowheads="1"/>
          </p:cNvSpPr>
          <p:nvPr/>
        </p:nvSpPr>
        <p:spPr bwMode="auto">
          <a:xfrm>
            <a:off x="8361264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9749" name="Text Box 62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9750" name="Text Box 63"/>
          <p:cNvSpPr txBox="1">
            <a:spLocks noChangeArrowheads="1"/>
          </p:cNvSpPr>
          <p:nvPr/>
        </p:nvSpPr>
        <p:spPr bwMode="auto">
          <a:xfrm>
            <a:off x="9729470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9751" name="Line 6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2" name="Text Box 65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29753" name="Text Box 66"/>
          <p:cNvSpPr txBox="1">
            <a:spLocks noChangeArrowheads="1"/>
          </p:cNvSpPr>
          <p:nvPr/>
        </p:nvSpPr>
        <p:spPr bwMode="auto">
          <a:xfrm>
            <a:off x="5548838" y="3428549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0 1 0</a:t>
            </a:r>
          </a:p>
        </p:txBody>
      </p:sp>
      <p:sp>
        <p:nvSpPr>
          <p:cNvPr id="29754" name="Line 67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5" name="Line 68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6" name="Line 69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7" name="Line 70"/>
          <p:cNvSpPr>
            <a:spLocks noChangeShapeType="1"/>
          </p:cNvSpPr>
          <p:nvPr/>
        </p:nvSpPr>
        <p:spPr bwMode="auto">
          <a:xfrm flipV="1">
            <a:off x="4864735" y="4114234"/>
            <a:ext cx="0" cy="20523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8" name="Line 71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59" name="Line 72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0" name="Line 73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1" name="Line 74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2" name="Line 75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3" name="Line 76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4" name="Line 77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5" name="Line 78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6" name="Line 79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7" name="Line 80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8" name="Line 81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69" name="Line 8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0" name="Line 8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1" name="Line 8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2" name="Line 85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3" name="Line 86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4" name="Line 87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5" name="Line 88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6" name="Line 89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7" name="Line 90"/>
          <p:cNvSpPr>
            <a:spLocks noChangeShapeType="1"/>
          </p:cNvSpPr>
          <p:nvPr/>
        </p:nvSpPr>
        <p:spPr bwMode="auto">
          <a:xfrm>
            <a:off x="4332655" y="2213947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78" name="Text Box 91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0 1 1</a:t>
            </a:r>
          </a:p>
        </p:txBody>
      </p:sp>
      <p:sp>
        <p:nvSpPr>
          <p:cNvPr id="29779" name="Line 92"/>
          <p:cNvSpPr>
            <a:spLocks noChangeShapeType="1"/>
          </p:cNvSpPr>
          <p:nvPr/>
        </p:nvSpPr>
        <p:spPr bwMode="auto">
          <a:xfrm flipV="1">
            <a:off x="4864735" y="3430131"/>
            <a:ext cx="0" cy="68410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80" name="Text Box 93"/>
          <p:cNvSpPr txBox="1">
            <a:spLocks noChangeArrowheads="1"/>
          </p:cNvSpPr>
          <p:nvPr/>
        </p:nvSpPr>
        <p:spPr bwMode="auto">
          <a:xfrm>
            <a:off x="4788725" y="2516411"/>
            <a:ext cx="95014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0…011001</a:t>
            </a:r>
          </a:p>
        </p:txBody>
      </p:sp>
      <p:sp>
        <p:nvSpPr>
          <p:cNvPr id="29781" name="Line 94"/>
          <p:cNvSpPr>
            <a:spLocks noChangeShapeType="1"/>
          </p:cNvSpPr>
          <p:nvPr/>
        </p:nvSpPr>
        <p:spPr bwMode="auto">
          <a:xfrm>
            <a:off x="7145080" y="2822039"/>
            <a:ext cx="152023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82" name="Text Box 95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9783" name="Text Box 96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9784" name="Text Box 97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9785" name="Text Box 98"/>
          <p:cNvSpPr txBox="1">
            <a:spLocks noChangeArrowheads="1"/>
          </p:cNvSpPr>
          <p:nvPr/>
        </p:nvSpPr>
        <p:spPr bwMode="auto">
          <a:xfrm>
            <a:off x="562485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  <a:endParaRPr lang="en-US" sz="2793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9786" name="Line 99"/>
          <p:cNvSpPr>
            <a:spLocks noChangeShapeType="1"/>
          </p:cNvSpPr>
          <p:nvPr/>
        </p:nvSpPr>
        <p:spPr bwMode="auto">
          <a:xfrm>
            <a:off x="7145080" y="5178395"/>
            <a:ext cx="15202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A0259917-5EB7-5AB0-A51F-537C0435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SW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21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0E04653B-99DC-40F0-9CAD-813E78F1B6EE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12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EAA707F2-DB83-4815-B620-CDDE41907D77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5" name="Rectangle 13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Control ROM</a:t>
            </a: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7" name="Line 25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8" name="Line 26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49" name="Line 27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0" name="Line 2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1" name="Line 2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2" name="Line 3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3" name="Line 3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4" name="Line 3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5" name="Line 3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6" name="Line 3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7" name="Line 35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8" name="Line 36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59" name="Line 37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0" name="Line 38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1" name="Line 39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2" name="Line 40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4" name="Line 42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5" name="Line 43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67" name="AutoShape 45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0768" name="AutoShape 46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0769" name="AutoShape 47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0770" name="AutoShape 48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0771" name="Rectangle 49"/>
          <p:cNvSpPr>
            <a:spLocks noChangeArrowheads="1"/>
          </p:cNvSpPr>
          <p:nvPr/>
        </p:nvSpPr>
        <p:spPr bwMode="auto"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Sign extend</a:t>
            </a:r>
          </a:p>
        </p:txBody>
      </p:sp>
      <p:grpSp>
        <p:nvGrpSpPr>
          <p:cNvPr id="30772" name="Group 50"/>
          <p:cNvGrpSpPr>
            <a:grpSpLocks/>
          </p:cNvGrpSpPr>
          <p:nvPr/>
        </p:nvGrpSpPr>
        <p:grpSpPr bwMode="auto"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30813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14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grpSp>
        <p:nvGrpSpPr>
          <p:cNvPr id="30774" name="Group 54"/>
          <p:cNvGrpSpPr>
            <a:grpSpLocks/>
          </p:cNvGrpSpPr>
          <p:nvPr/>
        </p:nvGrpSpPr>
        <p:grpSpPr bwMode="auto"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30811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12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grpSp>
        <p:nvGrpSpPr>
          <p:cNvPr id="30775" name="Group 57"/>
          <p:cNvGrpSpPr>
            <a:grpSpLocks/>
          </p:cNvGrpSpPr>
          <p:nvPr/>
        </p:nvGrpSpPr>
        <p:grpSpPr bwMode="auto"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30809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10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A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L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U</a:t>
              </a:r>
            </a:p>
          </p:txBody>
        </p:sp>
      </p:grpSp>
      <p:sp>
        <p:nvSpPr>
          <p:cNvPr id="30776" name="Line 60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77" name="Line 61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78" name="Line 62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79" name="Line 63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0" name="Line 6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1" name="Line 6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2" name="Line 66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3" name="Line 6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4" name="Line 6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5" name="Line 6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6" name="Line 70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0787" name="Rectangle 71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grpSp>
        <p:nvGrpSpPr>
          <p:cNvPr id="30788" name="Group 72"/>
          <p:cNvGrpSpPr>
            <a:grpSpLocks/>
          </p:cNvGrpSpPr>
          <p:nvPr/>
        </p:nvGrpSpPr>
        <p:grpSpPr bwMode="auto">
          <a:xfrm>
            <a:off x="5320804" y="4722326"/>
            <a:ext cx="4560689" cy="1824276"/>
            <a:chOff x="2400" y="2688"/>
            <a:chExt cx="2880" cy="1152"/>
          </a:xfrm>
        </p:grpSpPr>
        <p:sp>
          <p:nvSpPr>
            <p:cNvPr id="30802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3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4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5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6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7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8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0789" name="Text Box 8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0790" name="Text Box 8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0791" name="Text Box 8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grpSp>
        <p:nvGrpSpPr>
          <p:cNvPr id="30792" name="Group 83"/>
          <p:cNvGrpSpPr>
            <a:grpSpLocks/>
          </p:cNvGrpSpPr>
          <p:nvPr/>
        </p:nvGrpSpPr>
        <p:grpSpPr bwMode="auto"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30794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Instruction bits</a:t>
              </a:r>
            </a:p>
          </p:txBody>
        </p:sp>
        <p:sp>
          <p:nvSpPr>
            <p:cNvPr id="30795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15-0</a:t>
              </a:r>
            </a:p>
          </p:txBody>
        </p:sp>
        <p:sp>
          <p:nvSpPr>
            <p:cNvPr id="30796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21-19</a:t>
              </a:r>
            </a:p>
          </p:txBody>
        </p:sp>
        <p:sp>
          <p:nvSpPr>
            <p:cNvPr id="30797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</p:txBody>
        </p:sp>
        <p:sp>
          <p:nvSpPr>
            <p:cNvPr id="30798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24-22</a:t>
              </a:r>
            </a:p>
          </p:txBody>
        </p:sp>
        <p:sp>
          <p:nvSpPr>
            <p:cNvPr id="30799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  2-0</a:t>
              </a:r>
            </a:p>
          </p:txBody>
        </p:sp>
        <p:sp>
          <p:nvSpPr>
            <p:cNvPr id="30800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0801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0793" name="Text Box 92"/>
          <p:cNvSpPr txBox="1">
            <a:spLocks noChangeArrowheads="1"/>
          </p:cNvSpPr>
          <p:nvPr/>
        </p:nvSpPr>
        <p:spPr bwMode="auto">
          <a:xfrm>
            <a:off x="2128322" y="6012938"/>
            <a:ext cx="1985045" cy="1074553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beq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offset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if (</a:t>
            </a: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== </a:t>
            </a: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)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 PC = PC+1+offset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else PC = PC + 1</a:t>
            </a: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F8F10F7D-BC6C-D7EE-D28D-DD214EEC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BEQ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46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180C2216-5A73-4AB8-859D-52BD65B76AC3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13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601" y="237649"/>
            <a:ext cx="8667974" cy="83612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“not taken” </a:t>
            </a:r>
            <a:r>
              <a:rPr lang="en-US" dirty="0">
                <a:solidFill>
                  <a:srgbClr val="FF0000"/>
                </a:solidFill>
              </a:rPr>
              <a:t>BEQ </a:t>
            </a:r>
            <a:r>
              <a:rPr lang="en-US" dirty="0">
                <a:solidFill>
                  <a:schemeClr val="tx1"/>
                </a:solidFill>
              </a:rPr>
              <a:t>Instruction on LC2K Datapath</a:t>
            </a: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64E8C124-5A00-4AA7-BF3D-0C3DE2870494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8" name="Line 22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70" name="Line 24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72" name="Line 26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73" name="AutoShape 27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1774" name="AutoShape 28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1775" name="AutoShape 29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1776" name="AutoShape 30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31777" name="Group 31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31849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31850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1858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59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31851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31852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1856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57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31853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1854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55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31778" name="Line 43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79" name="Line 44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0" name="Line 45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1" name="Line 46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2" name="Line 47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3" name="Line 48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4" name="Line 49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5" name="Line 50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6" name="Line 51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7" name="Line 52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8" name="Line 53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89" name="Line 54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90" name="Line 55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91" name="Rectangle 56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31792" name="Line 57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793" name="Rectangle 58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beq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1  2  25</a:t>
            </a:r>
          </a:p>
        </p:txBody>
      </p:sp>
      <p:sp>
        <p:nvSpPr>
          <p:cNvPr id="31794" name="Text Box 59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1795" name="Text Box 60"/>
          <p:cNvSpPr txBox="1">
            <a:spLocks noChangeArrowheads="1"/>
          </p:cNvSpPr>
          <p:nvPr/>
        </p:nvSpPr>
        <p:spPr bwMode="auto">
          <a:xfrm>
            <a:off x="5548838" y="3428549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0 1 0</a:t>
            </a:r>
          </a:p>
        </p:txBody>
      </p:sp>
      <p:sp>
        <p:nvSpPr>
          <p:cNvPr id="31796" name="Text Box 61"/>
          <p:cNvSpPr txBox="1">
            <a:spLocks noChangeArrowheads="1"/>
          </p:cNvSpPr>
          <p:nvPr/>
        </p:nvSpPr>
        <p:spPr bwMode="auto">
          <a:xfrm>
            <a:off x="509277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797" name="Text Box 62"/>
          <p:cNvSpPr txBox="1">
            <a:spLocks noChangeArrowheads="1"/>
          </p:cNvSpPr>
          <p:nvPr/>
        </p:nvSpPr>
        <p:spPr bwMode="auto">
          <a:xfrm>
            <a:off x="562485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798" name="Text Box 63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1799" name="Text Box 64"/>
          <p:cNvSpPr txBox="1">
            <a:spLocks noChangeArrowheads="1"/>
          </p:cNvSpPr>
          <p:nvPr/>
        </p:nvSpPr>
        <p:spPr bwMode="auto">
          <a:xfrm>
            <a:off x="7601149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1800" name="Text Box 65"/>
          <p:cNvSpPr txBox="1">
            <a:spLocks noChangeArrowheads="1"/>
          </p:cNvSpPr>
          <p:nvPr/>
        </p:nvSpPr>
        <p:spPr bwMode="auto">
          <a:xfrm>
            <a:off x="8285252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801" name="Text Box 66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1802" name="Line 67"/>
          <p:cNvSpPr>
            <a:spLocks noChangeShapeType="1"/>
          </p:cNvSpPr>
          <p:nvPr/>
        </p:nvSpPr>
        <p:spPr bwMode="auto">
          <a:xfrm flipV="1"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3" name="Line 68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4" name="Line 69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5" name="Line 70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6" name="Line 71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7" name="Line 72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8" name="Line 73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09" name="Line 74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0" name="Line 75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1" name="Line 76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2" name="Line 77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3" name="Line 78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4" name="Line 79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5" name="Line 80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6" name="Line 81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7" name="Line 8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8" name="Line 8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19" name="Line 8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0" name="Line 85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1" name="Line 86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2" name="Line 87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3" name="Line 88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4" name="Line 89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5" name="Line 90"/>
          <p:cNvSpPr>
            <a:spLocks noChangeShapeType="1"/>
          </p:cNvSpPr>
          <p:nvPr/>
        </p:nvSpPr>
        <p:spPr bwMode="auto">
          <a:xfrm>
            <a:off x="4332655" y="2213947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6" name="Line 91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1827" name="Text Box 92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1 0 0</a:t>
            </a:r>
          </a:p>
        </p:txBody>
      </p:sp>
      <p:sp>
        <p:nvSpPr>
          <p:cNvPr id="31828" name="Text Box 93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1829" name="Text Box 94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1830" name="Text Box 95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1831" name="Rectangle 96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832" name="Text Box 97"/>
          <p:cNvSpPr txBox="1">
            <a:spLocks noChangeArrowheads="1"/>
          </p:cNvSpPr>
          <p:nvPr/>
        </p:nvSpPr>
        <p:spPr bwMode="auto">
          <a:xfrm>
            <a:off x="4788725" y="2516411"/>
            <a:ext cx="95014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0…011001</a:t>
            </a: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2164745" y="3211600"/>
            <a:ext cx="6918629" cy="2954946"/>
            <a:chOff x="407" y="1734"/>
            <a:chExt cx="4369" cy="1866"/>
          </a:xfrm>
        </p:grpSpPr>
        <p:grpSp>
          <p:nvGrpSpPr>
            <p:cNvPr id="31834" name="Group 99"/>
            <p:cNvGrpSpPr>
              <a:grpSpLocks/>
            </p:cNvGrpSpPr>
            <p:nvPr/>
          </p:nvGrpSpPr>
          <p:grpSpPr bwMode="auto">
            <a:xfrm>
              <a:off x="407" y="1734"/>
              <a:ext cx="4369" cy="1866"/>
              <a:chOff x="407" y="1734"/>
              <a:chExt cx="4369" cy="1866"/>
            </a:xfrm>
          </p:grpSpPr>
          <p:sp>
            <p:nvSpPr>
              <p:cNvPr id="31836" name="Line 100"/>
              <p:cNvSpPr>
                <a:spLocks noChangeShapeType="1"/>
              </p:cNvSpPr>
              <p:nvPr/>
            </p:nvSpPr>
            <p:spPr bwMode="auto">
              <a:xfrm flipV="1">
                <a:off x="4464" y="1872"/>
                <a:ext cx="192" cy="240"/>
              </a:xfrm>
              <a:prstGeom prst="line">
                <a:avLst/>
              </a:prstGeom>
              <a:noFill/>
              <a:ln w="76200">
                <a:solidFill>
                  <a:srgbClr val="FF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37" name="Text Box 101"/>
              <p:cNvSpPr txBox="1">
                <a:spLocks noChangeArrowheads="1"/>
              </p:cNvSpPr>
              <p:nvPr/>
            </p:nvSpPr>
            <p:spPr bwMode="auto">
              <a:xfrm>
                <a:off x="4406" y="1734"/>
                <a:ext cx="37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97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Equal</a:t>
                </a:r>
              </a:p>
            </p:txBody>
          </p:sp>
          <p:sp>
            <p:nvSpPr>
              <p:cNvPr id="31838" name="Line 102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39" name="AutoShape 103"/>
              <p:cNvSpPr>
                <a:spLocks noChangeArrowheads="1"/>
              </p:cNvSpPr>
              <p:nvPr/>
            </p:nvSpPr>
            <p:spPr bwMode="auto">
              <a:xfrm rot="16200000" flipV="1">
                <a:off x="528" y="2880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0" name="Line 104"/>
              <p:cNvSpPr>
                <a:spLocks noChangeShapeType="1"/>
              </p:cNvSpPr>
              <p:nvPr/>
            </p:nvSpPr>
            <p:spPr bwMode="auto">
              <a:xfrm flipH="1">
                <a:off x="624" y="3600"/>
                <a:ext cx="1056" cy="0"/>
              </a:xfrm>
              <a:prstGeom prst="line">
                <a:avLst/>
              </a:prstGeom>
              <a:noFill/>
              <a:ln w="762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1" name="Line 105"/>
              <p:cNvSpPr>
                <a:spLocks noChangeShapeType="1"/>
              </p:cNvSpPr>
              <p:nvPr/>
            </p:nvSpPr>
            <p:spPr bwMode="auto">
              <a:xfrm flipV="1">
                <a:off x="816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2" name="Line 106"/>
              <p:cNvSpPr>
                <a:spLocks noChangeShapeType="1"/>
              </p:cNvSpPr>
              <p:nvPr/>
            </p:nvSpPr>
            <p:spPr bwMode="auto">
              <a:xfrm flipV="1">
                <a:off x="720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3" name="Line 107"/>
              <p:cNvSpPr>
                <a:spLocks noChangeShapeType="1"/>
              </p:cNvSpPr>
              <p:nvPr/>
            </p:nvSpPr>
            <p:spPr bwMode="auto">
              <a:xfrm flipV="1">
                <a:off x="624" y="321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4" name="Oval 108"/>
              <p:cNvSpPr>
                <a:spLocks noChangeArrowheads="1"/>
              </p:cNvSpPr>
              <p:nvPr/>
            </p:nvSpPr>
            <p:spPr bwMode="auto">
              <a:xfrm>
                <a:off x="792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5" name="Oval 109"/>
              <p:cNvSpPr>
                <a:spLocks noChangeArrowheads="1"/>
              </p:cNvSpPr>
              <p:nvPr/>
            </p:nvSpPr>
            <p:spPr bwMode="auto">
              <a:xfrm>
                <a:off x="696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6" name="Line 110"/>
              <p:cNvSpPr>
                <a:spLocks noChangeShapeType="1"/>
              </p:cNvSpPr>
              <p:nvPr/>
            </p:nvSpPr>
            <p:spPr bwMode="auto">
              <a:xfrm>
                <a:off x="528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7" name="Text Box 111"/>
              <p:cNvSpPr txBox="1">
                <a:spLocks noChangeArrowheads="1"/>
              </p:cNvSpPr>
              <p:nvPr/>
            </p:nvSpPr>
            <p:spPr bwMode="auto">
              <a:xfrm>
                <a:off x="422" y="3366"/>
                <a:ext cx="23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97" dirty="0" err="1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Eq</a:t>
                </a:r>
                <a:endPara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1848" name="Text Box 112"/>
              <p:cNvSpPr txBox="1">
                <a:spLocks noChangeArrowheads="1"/>
              </p:cNvSpPr>
              <p:nvPr/>
            </p:nvSpPr>
            <p:spPr bwMode="auto">
              <a:xfrm>
                <a:off x="407" y="3214"/>
                <a:ext cx="473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9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0  1 0  0</a:t>
                </a:r>
              </a:p>
            </p:txBody>
          </p:sp>
        </p:grpSp>
        <p:sp>
          <p:nvSpPr>
            <p:cNvPr id="31835" name="Text Box 113"/>
            <p:cNvSpPr txBox="1">
              <a:spLocks noChangeArrowheads="1"/>
            </p:cNvSpPr>
            <p:nvPr/>
          </p:nvSpPr>
          <p:spPr bwMode="auto">
            <a:xfrm>
              <a:off x="528" y="2688"/>
              <a:ext cx="198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9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167616A3-8BF8-4445-903E-6215BC1AA221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14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6300" y="237649"/>
            <a:ext cx="8437274" cy="83612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“taken” </a:t>
            </a:r>
            <a:r>
              <a:rPr lang="en-US" dirty="0">
                <a:solidFill>
                  <a:srgbClr val="FF0000"/>
                </a:solidFill>
              </a:rPr>
              <a:t>BEQ </a:t>
            </a:r>
            <a:r>
              <a:rPr lang="en-US" dirty="0">
                <a:solidFill>
                  <a:schemeClr val="tx1"/>
                </a:solidFill>
              </a:rPr>
              <a:t>Instruction on LC2K Datapath</a:t>
            </a:r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70B28C05-484F-4EB4-8EF9-A0B322182ED2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797" name="AutoShape 27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2798" name="AutoShape 28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2799" name="AutoShape 29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2800" name="AutoShape 30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32801" name="Group 31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32872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32873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2881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2882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32874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32875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2879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2880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32876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2877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2878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32802" name="Line 43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3" name="Line 44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4" name="Line 45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5" name="Line 46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6" name="Line 47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7" name="Line 48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8" name="Line 49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09" name="Line 50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0" name="Line 51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1" name="Line 52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2" name="Line 53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3" name="Line 54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4" name="Line 55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5" name="Rectangle 56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32816" name="Line 57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17" name="Rectangle 58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beq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1  3  25</a:t>
            </a:r>
          </a:p>
        </p:txBody>
      </p:sp>
      <p:sp>
        <p:nvSpPr>
          <p:cNvPr id="32818" name="Text Box 59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2819" name="Text Box 60"/>
          <p:cNvSpPr txBox="1">
            <a:spLocks noChangeArrowheads="1"/>
          </p:cNvSpPr>
          <p:nvPr/>
        </p:nvSpPr>
        <p:spPr bwMode="auto">
          <a:xfrm>
            <a:off x="5548838" y="3428549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0 1 1</a:t>
            </a:r>
          </a:p>
        </p:txBody>
      </p:sp>
      <p:sp>
        <p:nvSpPr>
          <p:cNvPr id="32820" name="Text Box 61"/>
          <p:cNvSpPr txBox="1">
            <a:spLocks noChangeArrowheads="1"/>
          </p:cNvSpPr>
          <p:nvPr/>
        </p:nvSpPr>
        <p:spPr bwMode="auto">
          <a:xfrm>
            <a:off x="509277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1" name="Text Box 62"/>
          <p:cNvSpPr txBox="1">
            <a:spLocks noChangeArrowheads="1"/>
          </p:cNvSpPr>
          <p:nvPr/>
        </p:nvSpPr>
        <p:spPr bwMode="auto">
          <a:xfrm>
            <a:off x="5624850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2" name="Text Box 63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2823" name="Text Box 64"/>
          <p:cNvSpPr txBox="1">
            <a:spLocks noChangeArrowheads="1"/>
          </p:cNvSpPr>
          <p:nvPr/>
        </p:nvSpPr>
        <p:spPr bwMode="auto">
          <a:xfrm>
            <a:off x="7601149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2824" name="Text Box 65"/>
          <p:cNvSpPr txBox="1">
            <a:spLocks noChangeArrowheads="1"/>
          </p:cNvSpPr>
          <p:nvPr/>
        </p:nvSpPr>
        <p:spPr bwMode="auto">
          <a:xfrm>
            <a:off x="8285252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5" name="Text Box 66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2826" name="Line 67"/>
          <p:cNvSpPr>
            <a:spLocks noChangeShapeType="1"/>
          </p:cNvSpPr>
          <p:nvPr/>
        </p:nvSpPr>
        <p:spPr bwMode="auto">
          <a:xfrm flipV="1"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27" name="Line 68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28" name="Line 69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29" name="Line 70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0" name="Line 71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1" name="Line 72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2" name="Line 73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3" name="Line 74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4" name="Line 75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5" name="Line 76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6" name="Line 77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7" name="Line 78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8" name="Line 79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39" name="Line 80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0" name="Line 81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1" name="Line 8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2" name="Line 8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3" name="Line 8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4" name="Line 85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5" name="Line 86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6" name="Line 87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7" name="Line 88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8" name="Line 89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49" name="Line 90"/>
          <p:cNvSpPr>
            <a:spLocks noChangeShapeType="1"/>
          </p:cNvSpPr>
          <p:nvPr/>
        </p:nvSpPr>
        <p:spPr bwMode="auto">
          <a:xfrm>
            <a:off x="4332655" y="2213947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50" name="Line 91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2851" name="Text Box 92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1 0 0</a:t>
            </a:r>
          </a:p>
        </p:txBody>
      </p:sp>
      <p:sp>
        <p:nvSpPr>
          <p:cNvPr id="32852" name="Text Box 93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2853" name="Text Box 94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2854" name="Text Box 95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2855" name="Rectangle 96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56" name="Text Box 97"/>
          <p:cNvSpPr txBox="1">
            <a:spLocks noChangeArrowheads="1"/>
          </p:cNvSpPr>
          <p:nvPr/>
        </p:nvSpPr>
        <p:spPr bwMode="auto">
          <a:xfrm>
            <a:off x="4788725" y="2516411"/>
            <a:ext cx="95014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0…011001</a:t>
            </a:r>
          </a:p>
        </p:txBody>
      </p:sp>
      <p:grpSp>
        <p:nvGrpSpPr>
          <p:cNvPr id="32857" name="Group 98"/>
          <p:cNvGrpSpPr>
            <a:grpSpLocks/>
          </p:cNvGrpSpPr>
          <p:nvPr/>
        </p:nvGrpSpPr>
        <p:grpSpPr bwMode="auto">
          <a:xfrm>
            <a:off x="2178996" y="3211600"/>
            <a:ext cx="6904376" cy="2954946"/>
            <a:chOff x="416" y="1734"/>
            <a:chExt cx="4360" cy="1866"/>
          </a:xfrm>
        </p:grpSpPr>
        <p:sp>
          <p:nvSpPr>
            <p:cNvPr id="32871" name="Text Box 111"/>
            <p:cNvSpPr txBox="1">
              <a:spLocks noChangeArrowheads="1"/>
            </p:cNvSpPr>
            <p:nvPr/>
          </p:nvSpPr>
          <p:spPr bwMode="auto">
            <a:xfrm>
              <a:off x="416" y="3215"/>
              <a:ext cx="42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1 1 0 0</a:t>
              </a:r>
            </a:p>
          </p:txBody>
        </p:sp>
        <p:sp>
          <p:nvSpPr>
            <p:cNvPr id="32859" name="Line 99"/>
            <p:cNvSpPr>
              <a:spLocks noChangeShapeType="1"/>
            </p:cNvSpPr>
            <p:nvPr/>
          </p:nvSpPr>
          <p:spPr bwMode="auto">
            <a:xfrm flipV="1">
              <a:off x="4464" y="1872"/>
              <a:ext cx="192" cy="240"/>
            </a:xfrm>
            <a:prstGeom prst="line">
              <a:avLst/>
            </a:prstGeom>
            <a:noFill/>
            <a:ln w="76200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0" name="Text Box 100"/>
            <p:cNvSpPr txBox="1">
              <a:spLocks noChangeArrowheads="1"/>
            </p:cNvSpPr>
            <p:nvPr/>
          </p:nvSpPr>
          <p:spPr bwMode="auto">
            <a:xfrm>
              <a:off x="4406" y="1734"/>
              <a:ext cx="3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Equal</a:t>
              </a:r>
            </a:p>
          </p:txBody>
        </p:sp>
        <p:sp>
          <p:nvSpPr>
            <p:cNvPr id="32861" name="Line 101"/>
            <p:cNvSpPr>
              <a:spLocks noChangeShapeType="1"/>
            </p:cNvSpPr>
            <p:nvPr/>
          </p:nvSpPr>
          <p:spPr bwMode="auto">
            <a:xfrm>
              <a:off x="672" y="24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2" name="AutoShape 102"/>
            <p:cNvSpPr>
              <a:spLocks noChangeArrowheads="1"/>
            </p:cNvSpPr>
            <p:nvPr/>
          </p:nvSpPr>
          <p:spPr bwMode="auto">
            <a:xfrm rot="16200000" flipV="1">
              <a:off x="528" y="2880"/>
              <a:ext cx="288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11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3" name="Line 103"/>
            <p:cNvSpPr>
              <a:spLocks noChangeShapeType="1"/>
            </p:cNvSpPr>
            <p:nvPr/>
          </p:nvSpPr>
          <p:spPr bwMode="auto">
            <a:xfrm flipH="1">
              <a:off x="624" y="3600"/>
              <a:ext cx="1056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4" name="Line 104"/>
            <p:cNvSpPr>
              <a:spLocks noChangeShapeType="1"/>
            </p:cNvSpPr>
            <p:nvPr/>
          </p:nvSpPr>
          <p:spPr bwMode="auto">
            <a:xfrm flipV="1">
              <a:off x="816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5" name="Line 105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6" name="Line 106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7" name="Oval 107"/>
            <p:cNvSpPr>
              <a:spLocks noChangeArrowheads="1"/>
            </p:cNvSpPr>
            <p:nvPr/>
          </p:nvSpPr>
          <p:spPr bwMode="auto">
            <a:xfrm>
              <a:off x="792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211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8" name="Oval 108"/>
            <p:cNvSpPr>
              <a:spLocks noChangeArrowheads="1"/>
            </p:cNvSpPr>
            <p:nvPr/>
          </p:nvSpPr>
          <p:spPr bwMode="auto">
            <a:xfrm>
              <a:off x="696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211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69" name="Line 109"/>
            <p:cNvSpPr>
              <a:spLocks noChangeShapeType="1"/>
            </p:cNvSpPr>
            <p:nvPr/>
          </p:nvSpPr>
          <p:spPr bwMode="auto">
            <a:xfrm>
              <a:off x="528" y="3216"/>
              <a:ext cx="0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2870" name="Text Box 110"/>
            <p:cNvSpPr txBox="1">
              <a:spLocks noChangeArrowheads="1"/>
            </p:cNvSpPr>
            <p:nvPr/>
          </p:nvSpPr>
          <p:spPr bwMode="auto">
            <a:xfrm>
              <a:off x="422" y="3366"/>
              <a:ext cx="23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 err="1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Eq</a:t>
              </a:r>
              <a:endPara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2858" name="Text Box 112"/>
          <p:cNvSpPr txBox="1">
            <a:spLocks noChangeArrowheads="1"/>
          </p:cNvSpPr>
          <p:nvPr/>
        </p:nvSpPr>
        <p:spPr bwMode="auto">
          <a:xfrm>
            <a:off x="2356356" y="4722326"/>
            <a:ext cx="313732" cy="3991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508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838E-5BD6-F136-910F-E1CE154C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So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4787-2B26-6CDD-2832-3206D706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architecture seems to have at least one "ugly" instruction</a:t>
            </a:r>
          </a:p>
          <a:p>
            <a:pPr lvl="1"/>
            <a:r>
              <a:rPr lang="en-US" dirty="0"/>
              <a:t>Something that doesn't elegantly fit in with the hardware we've already included</a:t>
            </a:r>
          </a:p>
          <a:p>
            <a:endParaRPr lang="en-US" dirty="0"/>
          </a:p>
          <a:p>
            <a:r>
              <a:rPr lang="en-US" dirty="0"/>
              <a:t>For LC2K, that  ugly instruction is JALR</a:t>
            </a:r>
          </a:p>
          <a:p>
            <a:pPr lvl="1"/>
            <a:r>
              <a:rPr lang="en-US" dirty="0"/>
              <a:t>It doesn't fine into our nice clean datapath</a:t>
            </a:r>
          </a:p>
          <a:p>
            <a:pPr lvl="1"/>
            <a:endParaRPr lang="en-US" dirty="0"/>
          </a:p>
          <a:p>
            <a:r>
              <a:rPr lang="en-US" dirty="0"/>
              <a:t>To implement JALR we need to:</a:t>
            </a:r>
          </a:p>
          <a:p>
            <a:pPr lvl="1"/>
            <a:r>
              <a:rPr lang="en-US" dirty="0"/>
              <a:t>Write PC+1 into </a:t>
            </a:r>
            <a:r>
              <a:rPr lang="en-US" dirty="0" err="1"/>
              <a:t>regB</a:t>
            </a:r>
            <a:endParaRPr lang="en-US" dirty="0"/>
          </a:p>
          <a:p>
            <a:pPr lvl="1"/>
            <a:r>
              <a:rPr lang="en-US" dirty="0"/>
              <a:t>Move </a:t>
            </a:r>
            <a:r>
              <a:rPr lang="en-US" dirty="0" err="1"/>
              <a:t>regA</a:t>
            </a:r>
            <a:r>
              <a:rPr lang="en-US" dirty="0"/>
              <a:t> into PC</a:t>
            </a:r>
          </a:p>
          <a:p>
            <a:pPr lvl="1"/>
            <a:endParaRPr lang="en-US" dirty="0"/>
          </a:p>
          <a:p>
            <a:r>
              <a:rPr lang="en-US" dirty="0"/>
              <a:t>Right now there is:</a:t>
            </a:r>
          </a:p>
          <a:p>
            <a:pPr lvl="1"/>
            <a:r>
              <a:rPr lang="en-US" dirty="0"/>
              <a:t>No path to write PC+1 into a register</a:t>
            </a:r>
          </a:p>
          <a:p>
            <a:pPr lvl="1"/>
            <a:r>
              <a:rPr lang="en-US" dirty="0"/>
              <a:t>No path to write a register to the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85037-B3F1-CE40-90DE-DAD7632F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75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191890-1B93-4A46-9FD4-B9843F018E51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757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1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E0749ABC-527C-489C-A180-97442B91C9FD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16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96C61DC0-C149-4FA1-A451-1892D5E725E1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Control ROM</a:t>
            </a:r>
          </a:p>
        </p:txBody>
      </p:sp>
      <p:sp>
        <p:nvSpPr>
          <p:cNvPr id="34832" name="Line 1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3" name="Line 15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4" name="Line 16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6" name="Line 18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7" name="Line 19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8" name="Line 20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39" name="Line 21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0" name="Line 22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1" name="Line 23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2" name="Line 2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3" name="Line 25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4" name="Line 26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5" name="Line 27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6" name="Line 2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7" name="Line 2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8" name="Line 3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49" name="Line 3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0" name="Line 3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1" name="Line 3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2" name="Line 3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3" name="Line 35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4" name="Line 36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5" name="Line 37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6" name="Line 38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7" name="Line 39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8" name="Line 40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59" name="Line 41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60" name="Line 42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61" name="Line 43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62" name="Line 44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63" name="AutoShape 45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4864" name="AutoShape 46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4865" name="AutoShape 47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4866" name="AutoShape 48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4867" name="Rectangle 49"/>
          <p:cNvSpPr>
            <a:spLocks noChangeArrowheads="1"/>
          </p:cNvSpPr>
          <p:nvPr/>
        </p:nvSpPr>
        <p:spPr bwMode="auto"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Sign extend</a:t>
            </a:r>
          </a:p>
        </p:txBody>
      </p:sp>
      <p:grpSp>
        <p:nvGrpSpPr>
          <p:cNvPr id="34868" name="Group 50"/>
          <p:cNvGrpSpPr>
            <a:grpSpLocks/>
          </p:cNvGrpSpPr>
          <p:nvPr/>
        </p:nvGrpSpPr>
        <p:grpSpPr bwMode="auto"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34909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10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34907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8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grpSp>
        <p:nvGrpSpPr>
          <p:cNvPr id="34871" name="Group 57"/>
          <p:cNvGrpSpPr>
            <a:grpSpLocks/>
          </p:cNvGrpSpPr>
          <p:nvPr/>
        </p:nvGrpSpPr>
        <p:grpSpPr bwMode="auto"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34905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6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A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L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U</a:t>
              </a:r>
            </a:p>
          </p:txBody>
        </p:sp>
      </p:grpSp>
      <p:sp>
        <p:nvSpPr>
          <p:cNvPr id="34872" name="Line 60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3" name="Line 61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4" name="Line 62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5" name="Line 63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6" name="Line 6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7" name="Line 6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8" name="Line 66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79" name="Line 6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80" name="Line 6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81" name="Line 6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82" name="Line 70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4883" name="Rectangle 71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grpSp>
        <p:nvGrpSpPr>
          <p:cNvPr id="34884" name="Group 72"/>
          <p:cNvGrpSpPr>
            <a:grpSpLocks/>
          </p:cNvGrpSpPr>
          <p:nvPr/>
        </p:nvGrpSpPr>
        <p:grpSpPr bwMode="auto">
          <a:xfrm>
            <a:off x="5320804" y="4722326"/>
            <a:ext cx="4560689" cy="1824276"/>
            <a:chOff x="2400" y="2688"/>
            <a:chExt cx="2880" cy="1152"/>
          </a:xfrm>
        </p:grpSpPr>
        <p:sp>
          <p:nvSpPr>
            <p:cNvPr id="34898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899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0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1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2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3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904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4885" name="Text Box 8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4886" name="Text Box 8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4887" name="Text Box 8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grpSp>
        <p:nvGrpSpPr>
          <p:cNvPr id="34888" name="Group 83"/>
          <p:cNvGrpSpPr>
            <a:grpSpLocks/>
          </p:cNvGrpSpPr>
          <p:nvPr/>
        </p:nvGrpSpPr>
        <p:grpSpPr bwMode="auto"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34890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Instruction bits</a:t>
              </a:r>
            </a:p>
          </p:txBody>
        </p:sp>
        <p:sp>
          <p:nvSpPr>
            <p:cNvPr id="34891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15-0</a:t>
              </a:r>
            </a:p>
          </p:txBody>
        </p:sp>
        <p:sp>
          <p:nvSpPr>
            <p:cNvPr id="34892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21-19</a:t>
              </a:r>
            </a:p>
          </p:txBody>
        </p:sp>
        <p:sp>
          <p:nvSpPr>
            <p:cNvPr id="34893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</p:txBody>
        </p:sp>
        <p:sp>
          <p:nvSpPr>
            <p:cNvPr id="34894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24-22</a:t>
              </a:r>
            </a:p>
          </p:txBody>
        </p:sp>
        <p:sp>
          <p:nvSpPr>
            <p:cNvPr id="34895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  2-0</a:t>
              </a:r>
            </a:p>
          </p:txBody>
        </p:sp>
        <p:sp>
          <p:nvSpPr>
            <p:cNvPr id="34896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4897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4889" name="Text Box 92"/>
          <p:cNvSpPr txBox="1">
            <a:spLocks noChangeArrowheads="1"/>
          </p:cNvSpPr>
          <p:nvPr/>
        </p:nvSpPr>
        <p:spPr bwMode="auto">
          <a:xfrm>
            <a:off x="2432368" y="5935345"/>
            <a:ext cx="1653597" cy="1013150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jalr</a:t>
            </a:r>
            <a:r>
              <a:rPr lang="en-US" sz="1995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</a:t>
            </a:r>
            <a:r>
              <a:rPr lang="en-US" sz="1995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995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995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endParaRPr lang="en-US" sz="1995" u="sng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995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= PC + 1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 = </a:t>
            </a:r>
            <a:r>
              <a:rPr lang="en-US" sz="1995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endParaRPr lang="en-US" sz="1995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0138C91B-1C52-F8FD-1382-F6ED2071A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JALR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64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9F1D73E0-670D-4106-B348-4F331F4ED6D6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17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5843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85C3DD68-AC9B-430E-9E62-7C0299D8CA8D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3" name="Rectangle 11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6" name="Line 14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7" name="Line 15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8" name="Line 16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0" name="Line 18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2" name="Line 20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4" name="Line 22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7" name="Line 25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69" name="Line 27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70" name="AutoShape 28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5871" name="AutoShape 29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5872" name="AutoShape 30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5873" name="AutoShape 31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35874" name="Group 32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35961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35962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5970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71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35963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35964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5968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69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35965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5966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67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35875" name="Line 44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76" name="Line 45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77" name="Line 46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78" name="Line 47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79" name="Line 4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1" name="Line 50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2" name="Line 51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3" name="Line 52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4" name="Line 53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5" name="Line 54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6" name="Line 55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7" name="Line 56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88" name="Rectangle 57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35889" name="Line 58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90" name="Rectangle 59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jalr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1  3</a:t>
            </a:r>
          </a:p>
        </p:txBody>
      </p:sp>
      <p:sp>
        <p:nvSpPr>
          <p:cNvPr id="35891" name="Text Box 60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5892" name="Text Box 61"/>
          <p:cNvSpPr txBox="1">
            <a:spLocks noChangeArrowheads="1"/>
          </p:cNvSpPr>
          <p:nvPr/>
        </p:nvSpPr>
        <p:spPr bwMode="auto">
          <a:xfrm>
            <a:off x="5548838" y="4036641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0 1 1</a:t>
            </a:r>
          </a:p>
        </p:txBody>
      </p:sp>
      <p:sp>
        <p:nvSpPr>
          <p:cNvPr id="35893" name="Text Box 62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5894" name="Text Box 63"/>
          <p:cNvSpPr txBox="1">
            <a:spLocks noChangeArrowheads="1"/>
          </p:cNvSpPr>
          <p:nvPr/>
        </p:nvSpPr>
        <p:spPr bwMode="auto">
          <a:xfrm>
            <a:off x="7525137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895" name="Text Box 64"/>
          <p:cNvSpPr txBox="1">
            <a:spLocks noChangeArrowheads="1"/>
          </p:cNvSpPr>
          <p:nvPr/>
        </p:nvSpPr>
        <p:spPr bwMode="auto">
          <a:xfrm>
            <a:off x="8285252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896" name="Text Box 65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5897" name="Line 66"/>
          <p:cNvSpPr>
            <a:spLocks noChangeShapeType="1"/>
          </p:cNvSpPr>
          <p:nvPr/>
        </p:nvSpPr>
        <p:spPr bwMode="auto">
          <a:xfrm flipV="1"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98" name="Line 67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899" name="Line 68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0" name="Line 69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1" name="Line 70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2" name="Line 71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3" name="Line 72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4" name="Line 73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5" name="Line 7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6" name="Line 75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7" name="Line 76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8" name="Line 77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09" name="Line 78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0" name="Line 7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1" name="Line 8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2" name="Line 81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3" name="Line 82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4" name="Line 83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5" name="Line 84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6" name="Line 85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7" name="Line 86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8" name="Line 87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19" name="Line 88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20" name="Text Box 89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1 0 1</a:t>
            </a:r>
          </a:p>
        </p:txBody>
      </p:sp>
      <p:sp>
        <p:nvSpPr>
          <p:cNvPr id="35921" name="Text Box 9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5922" name="Text Box 9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5923" name="Text Box 9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5924" name="Rectangle 93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925" name="Line 94"/>
          <p:cNvSpPr>
            <a:spLocks noChangeShapeType="1"/>
          </p:cNvSpPr>
          <p:nvPr/>
        </p:nvSpPr>
        <p:spPr bwMode="auto">
          <a:xfrm flipV="1">
            <a:off x="8589298" y="3430131"/>
            <a:ext cx="304046" cy="38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26" name="Text Box 95"/>
          <p:cNvSpPr txBox="1">
            <a:spLocks noChangeArrowheads="1"/>
          </p:cNvSpPr>
          <p:nvPr/>
        </p:nvSpPr>
        <p:spPr bwMode="auto">
          <a:xfrm>
            <a:off x="8497452" y="3211599"/>
            <a:ext cx="58614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Equal</a:t>
            </a:r>
          </a:p>
        </p:txBody>
      </p:sp>
      <p:sp>
        <p:nvSpPr>
          <p:cNvPr id="35927" name="Line 96"/>
          <p:cNvSpPr>
            <a:spLocks noChangeShapeType="1"/>
          </p:cNvSpPr>
          <p:nvPr/>
        </p:nvSpPr>
        <p:spPr bwMode="auto">
          <a:xfrm>
            <a:off x="2584391" y="4342269"/>
            <a:ext cx="0" cy="7601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28" name="AutoShape 97"/>
          <p:cNvSpPr>
            <a:spLocks noChangeArrowheads="1"/>
          </p:cNvSpPr>
          <p:nvPr/>
        </p:nvSpPr>
        <p:spPr bwMode="auto">
          <a:xfrm rot="16200000" flipV="1">
            <a:off x="2356356" y="5026372"/>
            <a:ext cx="456069" cy="608092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29" name="Line 98"/>
          <p:cNvSpPr>
            <a:spLocks noChangeShapeType="1"/>
          </p:cNvSpPr>
          <p:nvPr/>
        </p:nvSpPr>
        <p:spPr bwMode="auto">
          <a:xfrm flipH="1">
            <a:off x="2508379" y="6166545"/>
            <a:ext cx="167225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0" name="Line 99"/>
          <p:cNvSpPr>
            <a:spLocks noChangeShapeType="1"/>
          </p:cNvSpPr>
          <p:nvPr/>
        </p:nvSpPr>
        <p:spPr bwMode="auto">
          <a:xfrm flipV="1">
            <a:off x="2812425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1" name="Line 100"/>
          <p:cNvSpPr>
            <a:spLocks noChangeShapeType="1"/>
          </p:cNvSpPr>
          <p:nvPr/>
        </p:nvSpPr>
        <p:spPr bwMode="auto">
          <a:xfrm flipV="1">
            <a:off x="2660402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2" name="Line 101"/>
          <p:cNvSpPr>
            <a:spLocks noChangeShapeType="1"/>
          </p:cNvSpPr>
          <p:nvPr/>
        </p:nvSpPr>
        <p:spPr bwMode="auto">
          <a:xfrm flipV="1">
            <a:off x="2508379" y="5558453"/>
            <a:ext cx="0" cy="608092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3" name="Oval 102"/>
          <p:cNvSpPr>
            <a:spLocks noChangeArrowheads="1"/>
          </p:cNvSpPr>
          <p:nvPr/>
        </p:nvSpPr>
        <p:spPr bwMode="auto">
          <a:xfrm>
            <a:off x="2774420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4" name="Oval 103"/>
          <p:cNvSpPr>
            <a:spLocks noChangeArrowheads="1"/>
          </p:cNvSpPr>
          <p:nvPr/>
        </p:nvSpPr>
        <p:spPr bwMode="auto">
          <a:xfrm>
            <a:off x="2622397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5" name="Line 104"/>
          <p:cNvSpPr>
            <a:spLocks noChangeShapeType="1"/>
          </p:cNvSpPr>
          <p:nvPr/>
        </p:nvSpPr>
        <p:spPr bwMode="auto">
          <a:xfrm>
            <a:off x="2356356" y="5558453"/>
            <a:ext cx="0" cy="304046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6" name="Text Box 105"/>
          <p:cNvSpPr txBox="1">
            <a:spLocks noChangeArrowheads="1"/>
          </p:cNvSpPr>
          <p:nvPr/>
        </p:nvSpPr>
        <p:spPr bwMode="auto">
          <a:xfrm>
            <a:off x="2188497" y="5795989"/>
            <a:ext cx="364780" cy="3073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</a:t>
            </a: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7" name="Text Box 106"/>
          <p:cNvSpPr txBox="1">
            <a:spLocks noChangeArrowheads="1"/>
          </p:cNvSpPr>
          <p:nvPr/>
        </p:nvSpPr>
        <p:spPr bwMode="auto">
          <a:xfrm>
            <a:off x="2178996" y="5556871"/>
            <a:ext cx="670376" cy="3073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1 1 </a:t>
            </a:r>
            <a:r>
              <a:rPr lang="en-US" sz="1397" b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</a:t>
            </a:r>
            <a:endParaRPr lang="en-US" sz="1397" b="1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38" name="Text Box 107"/>
          <p:cNvSpPr txBox="1">
            <a:spLocks noChangeArrowheads="1"/>
          </p:cNvSpPr>
          <p:nvPr/>
        </p:nvSpPr>
        <p:spPr bwMode="auto">
          <a:xfrm>
            <a:off x="2356356" y="4722326"/>
            <a:ext cx="313732" cy="3991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5939" name="Line 108"/>
          <p:cNvSpPr>
            <a:spLocks noChangeShapeType="1"/>
          </p:cNvSpPr>
          <p:nvPr/>
        </p:nvSpPr>
        <p:spPr bwMode="auto">
          <a:xfrm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5940" name="Text Box 109"/>
          <p:cNvSpPr txBox="1">
            <a:spLocks noChangeArrowheads="1"/>
          </p:cNvSpPr>
          <p:nvPr/>
        </p:nvSpPr>
        <p:spPr bwMode="auto">
          <a:xfrm>
            <a:off x="5168781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grpSp>
        <p:nvGrpSpPr>
          <p:cNvPr id="35941" name="Group 110"/>
          <p:cNvGrpSpPr>
            <a:grpSpLocks/>
          </p:cNvGrpSpPr>
          <p:nvPr/>
        </p:nvGrpSpPr>
        <p:grpSpPr bwMode="auto">
          <a:xfrm>
            <a:off x="4332658" y="2213949"/>
            <a:ext cx="2038058" cy="4774472"/>
            <a:chOff x="1776" y="1104"/>
            <a:chExt cx="1287" cy="3015"/>
          </a:xfrm>
        </p:grpSpPr>
        <p:sp>
          <p:nvSpPr>
            <p:cNvPr id="35957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5958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5959" name="Text Box 113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9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sp>
          <p:nvSpPr>
            <p:cNvPr id="35960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grpSp>
        <p:nvGrpSpPr>
          <p:cNvPr id="35942" name="Group 115"/>
          <p:cNvGrpSpPr>
            <a:grpSpLocks/>
          </p:cNvGrpSpPr>
          <p:nvPr/>
        </p:nvGrpSpPr>
        <p:grpSpPr bwMode="auto">
          <a:xfrm>
            <a:off x="2128322" y="3734177"/>
            <a:ext cx="5548838" cy="2432368"/>
            <a:chOff x="384" y="2064"/>
            <a:chExt cx="3504" cy="1536"/>
          </a:xfrm>
        </p:grpSpPr>
        <p:sp>
          <p:nvSpPr>
            <p:cNvPr id="35944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grpSp>
          <p:nvGrpSpPr>
            <p:cNvPr id="35945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5946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47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6"/>
                <a:ext cx="19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1</a:t>
                </a:r>
              </a:p>
            </p:txBody>
          </p:sp>
          <p:sp>
            <p:nvSpPr>
              <p:cNvPr id="35948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49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0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1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2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7"/>
                <a:ext cx="41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9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   1 0 1</a:t>
                </a:r>
              </a:p>
            </p:txBody>
          </p:sp>
          <p:sp>
            <p:nvSpPr>
              <p:cNvPr id="35953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4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5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5956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</p:grpSp>
      </p:grpSp>
      <p:sp>
        <p:nvSpPr>
          <p:cNvPr id="35943" name="Text Box 129"/>
          <p:cNvSpPr txBox="1">
            <a:spLocks noChangeArrowheads="1"/>
          </p:cNvSpPr>
          <p:nvPr/>
        </p:nvSpPr>
        <p:spPr bwMode="auto">
          <a:xfrm>
            <a:off x="5662856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132" name="Rectangle 2">
            <a:extLst>
              <a:ext uri="{FF2B5EF4-FFF2-40B4-BE49-F238E27FC236}">
                <a16:creationId xmlns:a16="http://schemas.microsoft.com/office/drawing/2014/main" id="{AFAE9DC2-1D46-62C6-D6A4-26BBFF97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JALR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25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95FD9B27-0A45-4C8F-85CA-835AE3CC5589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18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8ADCEE20-66EA-4658-A0ED-C11D7FDD8214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7" name="Rectangle 11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89" name="Line 23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90" name="Line 24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92" name="Line 26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894" name="AutoShape 28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6895" name="AutoShape 29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6896" name="AutoShape 30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6897" name="AutoShape 31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36898" name="Group 32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36985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36986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6994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95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36987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36988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6992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93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36989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6990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91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36899" name="Line 44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0" name="Line 45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1" name="Line 46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2" name="Line 47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3" name="Line 4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4" name="Line 4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5" name="Line 50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6" name="Line 51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7" name="Line 52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8" name="Line 53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09" name="Line 54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10" name="Line 55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11" name="Line 56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12" name="Rectangle 57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36913" name="Line 58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14" name="Rectangle 59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jalr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1  1</a:t>
            </a:r>
          </a:p>
        </p:txBody>
      </p:sp>
      <p:sp>
        <p:nvSpPr>
          <p:cNvPr id="36915" name="Text Box 60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6916" name="Text Box 61"/>
          <p:cNvSpPr txBox="1">
            <a:spLocks noChangeArrowheads="1"/>
          </p:cNvSpPr>
          <p:nvPr/>
        </p:nvSpPr>
        <p:spPr bwMode="auto">
          <a:xfrm>
            <a:off x="5548838" y="4036641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6917" name="Text Box 62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6918" name="Text Box 63"/>
          <p:cNvSpPr txBox="1">
            <a:spLocks noChangeArrowheads="1"/>
          </p:cNvSpPr>
          <p:nvPr/>
        </p:nvSpPr>
        <p:spPr bwMode="auto">
          <a:xfrm>
            <a:off x="7525137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19" name="Text Box 64"/>
          <p:cNvSpPr txBox="1">
            <a:spLocks noChangeArrowheads="1"/>
          </p:cNvSpPr>
          <p:nvPr/>
        </p:nvSpPr>
        <p:spPr bwMode="auto">
          <a:xfrm>
            <a:off x="8285252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20" name="Text Box 65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6921" name="Line 66"/>
          <p:cNvSpPr>
            <a:spLocks noChangeShapeType="1"/>
          </p:cNvSpPr>
          <p:nvPr/>
        </p:nvSpPr>
        <p:spPr bwMode="auto">
          <a:xfrm flipV="1"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2" name="Line 67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3" name="Line 68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4" name="Line 69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5" name="Line 70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6" name="Line 71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7" name="Line 72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8" name="Line 73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29" name="Line 7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0" name="Line 75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1" name="Line 76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2" name="Line 77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4" name="Line 7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5" name="Line 8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6" name="Line 81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7" name="Line 82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8" name="Line 83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39" name="Line 84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40" name="Line 85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41" name="Line 86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42" name="Line 87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43" name="Line 88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44" name="Text Box 89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1 0 1</a:t>
            </a:r>
          </a:p>
        </p:txBody>
      </p:sp>
      <p:sp>
        <p:nvSpPr>
          <p:cNvPr id="36945" name="Text Box 9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6946" name="Text Box 9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6947" name="Text Box 9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6948" name="Rectangle 93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49" name="Line 94"/>
          <p:cNvSpPr>
            <a:spLocks noChangeShapeType="1"/>
          </p:cNvSpPr>
          <p:nvPr/>
        </p:nvSpPr>
        <p:spPr bwMode="auto">
          <a:xfrm flipV="1">
            <a:off x="8589298" y="3430131"/>
            <a:ext cx="304046" cy="38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0" name="Text Box 95"/>
          <p:cNvSpPr txBox="1">
            <a:spLocks noChangeArrowheads="1"/>
          </p:cNvSpPr>
          <p:nvPr/>
        </p:nvSpPr>
        <p:spPr bwMode="auto">
          <a:xfrm>
            <a:off x="8497452" y="3211599"/>
            <a:ext cx="58614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Equal</a:t>
            </a:r>
          </a:p>
        </p:txBody>
      </p:sp>
      <p:sp>
        <p:nvSpPr>
          <p:cNvPr id="36951" name="Line 96"/>
          <p:cNvSpPr>
            <a:spLocks noChangeShapeType="1"/>
          </p:cNvSpPr>
          <p:nvPr/>
        </p:nvSpPr>
        <p:spPr bwMode="auto">
          <a:xfrm>
            <a:off x="2584391" y="4342269"/>
            <a:ext cx="0" cy="7601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2" name="AutoShape 97"/>
          <p:cNvSpPr>
            <a:spLocks noChangeArrowheads="1"/>
          </p:cNvSpPr>
          <p:nvPr/>
        </p:nvSpPr>
        <p:spPr bwMode="auto">
          <a:xfrm rot="16200000" flipV="1">
            <a:off x="2356356" y="5026372"/>
            <a:ext cx="456069" cy="608092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3" name="Line 98"/>
          <p:cNvSpPr>
            <a:spLocks noChangeShapeType="1"/>
          </p:cNvSpPr>
          <p:nvPr/>
        </p:nvSpPr>
        <p:spPr bwMode="auto">
          <a:xfrm flipH="1">
            <a:off x="2508379" y="6166545"/>
            <a:ext cx="167225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4" name="Line 99"/>
          <p:cNvSpPr>
            <a:spLocks noChangeShapeType="1"/>
          </p:cNvSpPr>
          <p:nvPr/>
        </p:nvSpPr>
        <p:spPr bwMode="auto">
          <a:xfrm flipV="1">
            <a:off x="2812425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5" name="Line 100"/>
          <p:cNvSpPr>
            <a:spLocks noChangeShapeType="1"/>
          </p:cNvSpPr>
          <p:nvPr/>
        </p:nvSpPr>
        <p:spPr bwMode="auto">
          <a:xfrm flipV="1">
            <a:off x="2660402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6" name="Line 101"/>
          <p:cNvSpPr>
            <a:spLocks noChangeShapeType="1"/>
          </p:cNvSpPr>
          <p:nvPr/>
        </p:nvSpPr>
        <p:spPr bwMode="auto">
          <a:xfrm flipV="1">
            <a:off x="2508379" y="5558453"/>
            <a:ext cx="0" cy="608092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7" name="Oval 102"/>
          <p:cNvSpPr>
            <a:spLocks noChangeArrowheads="1"/>
          </p:cNvSpPr>
          <p:nvPr/>
        </p:nvSpPr>
        <p:spPr bwMode="auto">
          <a:xfrm>
            <a:off x="2774420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8" name="Oval 103"/>
          <p:cNvSpPr>
            <a:spLocks noChangeArrowheads="1"/>
          </p:cNvSpPr>
          <p:nvPr/>
        </p:nvSpPr>
        <p:spPr bwMode="auto">
          <a:xfrm>
            <a:off x="2622397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59" name="Line 104"/>
          <p:cNvSpPr>
            <a:spLocks noChangeShapeType="1"/>
          </p:cNvSpPr>
          <p:nvPr/>
        </p:nvSpPr>
        <p:spPr bwMode="auto">
          <a:xfrm>
            <a:off x="2356356" y="5558453"/>
            <a:ext cx="0" cy="304046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60" name="Text Box 105"/>
          <p:cNvSpPr txBox="1">
            <a:spLocks noChangeArrowheads="1"/>
          </p:cNvSpPr>
          <p:nvPr/>
        </p:nvSpPr>
        <p:spPr bwMode="auto">
          <a:xfrm>
            <a:off x="2188497" y="5795989"/>
            <a:ext cx="364780" cy="3073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</a:t>
            </a: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61" name="Text Box 106"/>
          <p:cNvSpPr txBox="1">
            <a:spLocks noChangeArrowheads="1"/>
          </p:cNvSpPr>
          <p:nvPr/>
        </p:nvSpPr>
        <p:spPr bwMode="auto">
          <a:xfrm>
            <a:off x="2178996" y="5556871"/>
            <a:ext cx="668718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1 1 0 0</a:t>
            </a:r>
          </a:p>
        </p:txBody>
      </p:sp>
      <p:sp>
        <p:nvSpPr>
          <p:cNvPr id="36962" name="Text Box 107"/>
          <p:cNvSpPr txBox="1">
            <a:spLocks noChangeArrowheads="1"/>
          </p:cNvSpPr>
          <p:nvPr/>
        </p:nvSpPr>
        <p:spPr bwMode="auto">
          <a:xfrm>
            <a:off x="2356356" y="4722326"/>
            <a:ext cx="313732" cy="3991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6963" name="Line 108"/>
          <p:cNvSpPr>
            <a:spLocks noChangeShapeType="1"/>
          </p:cNvSpPr>
          <p:nvPr/>
        </p:nvSpPr>
        <p:spPr bwMode="auto">
          <a:xfrm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6964" name="Text Box 109"/>
          <p:cNvSpPr txBox="1">
            <a:spLocks noChangeArrowheads="1"/>
          </p:cNvSpPr>
          <p:nvPr/>
        </p:nvSpPr>
        <p:spPr bwMode="auto">
          <a:xfrm>
            <a:off x="5168781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grpSp>
        <p:nvGrpSpPr>
          <p:cNvPr id="36965" name="Group 110"/>
          <p:cNvGrpSpPr>
            <a:grpSpLocks/>
          </p:cNvGrpSpPr>
          <p:nvPr/>
        </p:nvGrpSpPr>
        <p:grpSpPr bwMode="auto">
          <a:xfrm>
            <a:off x="4332658" y="2213949"/>
            <a:ext cx="2038058" cy="4774472"/>
            <a:chOff x="1776" y="1104"/>
            <a:chExt cx="1287" cy="3015"/>
          </a:xfrm>
        </p:grpSpPr>
        <p:sp>
          <p:nvSpPr>
            <p:cNvPr id="36981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6982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6983" name="Text Box 113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9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sp>
          <p:nvSpPr>
            <p:cNvPr id="36984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grpSp>
        <p:nvGrpSpPr>
          <p:cNvPr id="36966" name="Group 115"/>
          <p:cNvGrpSpPr>
            <a:grpSpLocks/>
          </p:cNvGrpSpPr>
          <p:nvPr/>
        </p:nvGrpSpPr>
        <p:grpSpPr bwMode="auto">
          <a:xfrm>
            <a:off x="2128322" y="3734177"/>
            <a:ext cx="5548838" cy="2432368"/>
            <a:chOff x="384" y="2064"/>
            <a:chExt cx="3504" cy="1536"/>
          </a:xfrm>
        </p:grpSpPr>
        <p:sp>
          <p:nvSpPr>
            <p:cNvPr id="36968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grpSp>
          <p:nvGrpSpPr>
            <p:cNvPr id="36969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6970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1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6"/>
                <a:ext cx="19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1</a:t>
                </a:r>
              </a:p>
            </p:txBody>
          </p:sp>
          <p:sp>
            <p:nvSpPr>
              <p:cNvPr id="36972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3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4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5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6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7"/>
                <a:ext cx="41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97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   1 0 1</a:t>
                </a:r>
              </a:p>
            </p:txBody>
          </p:sp>
          <p:sp>
            <p:nvSpPr>
              <p:cNvPr id="36977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8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79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6980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211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</p:grpSp>
      </p:grpSp>
      <p:sp>
        <p:nvSpPr>
          <p:cNvPr id="36967" name="Text Box 129"/>
          <p:cNvSpPr txBox="1">
            <a:spLocks noChangeArrowheads="1"/>
          </p:cNvSpPr>
          <p:nvPr/>
        </p:nvSpPr>
        <p:spPr bwMode="auto">
          <a:xfrm>
            <a:off x="5662856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132" name="Rectangle 2">
            <a:extLst>
              <a:ext uri="{FF2B5EF4-FFF2-40B4-BE49-F238E27FC236}">
                <a16:creationId xmlns:a16="http://schemas.microsoft.com/office/drawing/2014/main" id="{E424AB57-EB95-BF8B-0D19-9AA881BF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What if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regA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regB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for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JALR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?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09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39C47C23-1508-42CC-AC39-E7B2400BA54A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19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A72C0011-95F8-428E-AE4E-0D41D8C34647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898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8" name="Line 18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09" name="Line 19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0" name="Line 20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1" name="Line 21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2" name="Line 22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17" name="AutoShape 27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7918" name="AutoShape 28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7919" name="AutoShape 29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37920" name="AutoShape 30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37921" name="Group 31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38024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38025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8033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8034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38026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38027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8031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8032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38028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8029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8030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37922" name="Line 43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3" name="Line 44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4" name="Line 45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5" name="Line 46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6" name="Line 47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7" name="Line 48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8" name="Line 49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29" name="Line 50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0" name="Line 51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1" name="Line 52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2" name="Line 53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3" name="Line 54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4" name="Line 55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5" name="Rectangle 56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37936" name="Line 57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37" name="Rectangle 58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jalr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1  1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5548838" y="4036641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8285252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7943" name="Line 64"/>
          <p:cNvSpPr>
            <a:spLocks noChangeShapeType="1"/>
          </p:cNvSpPr>
          <p:nvPr/>
        </p:nvSpPr>
        <p:spPr bwMode="auto">
          <a:xfrm flipV="1"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4" name="Line 65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5" name="Line 66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6" name="Line 67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7" name="Line 68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8" name="Line 69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49" name="Line 70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0" name="Line 71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2" name="Line 73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4" name="Line 75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5" name="Line 76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6" name="Line 77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7" name="Line 78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8" name="Line 79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59" name="Line 80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60" name="Line 81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61" name="Line 82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62" name="Line 83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63" name="Line 84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64" name="Text Box 85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1 0 1</a:t>
            </a:r>
          </a:p>
        </p:txBody>
      </p:sp>
      <p:sp>
        <p:nvSpPr>
          <p:cNvPr id="37965" name="Text Box 86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37966" name="Text Box 87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7967" name="Text Box 88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37968" name="Rectangle 89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7969" name="Line 90"/>
          <p:cNvSpPr>
            <a:spLocks noChangeShapeType="1"/>
          </p:cNvSpPr>
          <p:nvPr/>
        </p:nvSpPr>
        <p:spPr bwMode="auto">
          <a:xfrm flipV="1">
            <a:off x="8589298" y="3430131"/>
            <a:ext cx="304046" cy="3800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0" name="Text Box 91"/>
          <p:cNvSpPr txBox="1">
            <a:spLocks noChangeArrowheads="1"/>
          </p:cNvSpPr>
          <p:nvPr/>
        </p:nvSpPr>
        <p:spPr bwMode="auto">
          <a:xfrm>
            <a:off x="8497452" y="3211599"/>
            <a:ext cx="58614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Equal</a:t>
            </a:r>
          </a:p>
        </p:txBody>
      </p:sp>
      <p:sp>
        <p:nvSpPr>
          <p:cNvPr id="37971" name="Line 92"/>
          <p:cNvSpPr>
            <a:spLocks noChangeShapeType="1"/>
          </p:cNvSpPr>
          <p:nvPr/>
        </p:nvSpPr>
        <p:spPr bwMode="auto">
          <a:xfrm>
            <a:off x="2584391" y="4342269"/>
            <a:ext cx="0" cy="7601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2" name="AutoShape 93"/>
          <p:cNvSpPr>
            <a:spLocks noChangeArrowheads="1"/>
          </p:cNvSpPr>
          <p:nvPr/>
        </p:nvSpPr>
        <p:spPr bwMode="auto">
          <a:xfrm rot="16200000" flipV="1">
            <a:off x="2356356" y="5026372"/>
            <a:ext cx="456069" cy="608092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3" name="Line 94"/>
          <p:cNvSpPr>
            <a:spLocks noChangeShapeType="1"/>
          </p:cNvSpPr>
          <p:nvPr/>
        </p:nvSpPr>
        <p:spPr bwMode="auto">
          <a:xfrm flipH="1">
            <a:off x="2508379" y="6166545"/>
            <a:ext cx="167225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4" name="Line 95"/>
          <p:cNvSpPr>
            <a:spLocks noChangeShapeType="1"/>
          </p:cNvSpPr>
          <p:nvPr/>
        </p:nvSpPr>
        <p:spPr bwMode="auto">
          <a:xfrm flipV="1">
            <a:off x="2812425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5" name="Line 96"/>
          <p:cNvSpPr>
            <a:spLocks noChangeShapeType="1"/>
          </p:cNvSpPr>
          <p:nvPr/>
        </p:nvSpPr>
        <p:spPr bwMode="auto">
          <a:xfrm flipV="1">
            <a:off x="2660402" y="5634464"/>
            <a:ext cx="0" cy="53208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6" name="Line 97"/>
          <p:cNvSpPr>
            <a:spLocks noChangeShapeType="1"/>
          </p:cNvSpPr>
          <p:nvPr/>
        </p:nvSpPr>
        <p:spPr bwMode="auto">
          <a:xfrm flipV="1">
            <a:off x="2508379" y="5558453"/>
            <a:ext cx="0" cy="608092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7" name="Oval 98"/>
          <p:cNvSpPr>
            <a:spLocks noChangeArrowheads="1"/>
          </p:cNvSpPr>
          <p:nvPr/>
        </p:nvSpPr>
        <p:spPr bwMode="auto">
          <a:xfrm>
            <a:off x="2774420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8" name="Oval 99"/>
          <p:cNvSpPr>
            <a:spLocks noChangeArrowheads="1"/>
          </p:cNvSpPr>
          <p:nvPr/>
        </p:nvSpPr>
        <p:spPr bwMode="auto">
          <a:xfrm>
            <a:off x="2622397" y="5558453"/>
            <a:ext cx="76011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79" name="Line 100"/>
          <p:cNvSpPr>
            <a:spLocks noChangeShapeType="1"/>
          </p:cNvSpPr>
          <p:nvPr/>
        </p:nvSpPr>
        <p:spPr bwMode="auto">
          <a:xfrm>
            <a:off x="2356356" y="5558453"/>
            <a:ext cx="0" cy="304046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0" name="Text Box 101"/>
          <p:cNvSpPr txBox="1">
            <a:spLocks noChangeArrowheads="1"/>
          </p:cNvSpPr>
          <p:nvPr/>
        </p:nvSpPr>
        <p:spPr bwMode="auto">
          <a:xfrm>
            <a:off x="2188497" y="5795989"/>
            <a:ext cx="364780" cy="3073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Eq</a:t>
            </a: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1" name="Text Box 102"/>
          <p:cNvSpPr txBox="1">
            <a:spLocks noChangeArrowheads="1"/>
          </p:cNvSpPr>
          <p:nvPr/>
        </p:nvSpPr>
        <p:spPr bwMode="auto">
          <a:xfrm>
            <a:off x="2178996" y="5556871"/>
            <a:ext cx="668718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1 1 0 1</a:t>
            </a:r>
          </a:p>
        </p:txBody>
      </p:sp>
      <p:sp>
        <p:nvSpPr>
          <p:cNvPr id="37982" name="Text Box 103"/>
          <p:cNvSpPr txBox="1">
            <a:spLocks noChangeArrowheads="1"/>
          </p:cNvSpPr>
          <p:nvPr/>
        </p:nvSpPr>
        <p:spPr bwMode="auto">
          <a:xfrm>
            <a:off x="2356356" y="4722326"/>
            <a:ext cx="313732" cy="3991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995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7983" name="Line 104"/>
          <p:cNvSpPr>
            <a:spLocks noChangeShapeType="1"/>
          </p:cNvSpPr>
          <p:nvPr/>
        </p:nvSpPr>
        <p:spPr bwMode="auto">
          <a:xfrm>
            <a:off x="4864735" y="3430131"/>
            <a:ext cx="0" cy="273641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4" name="Text Box 105"/>
          <p:cNvSpPr txBox="1">
            <a:spLocks noChangeArrowheads="1"/>
          </p:cNvSpPr>
          <p:nvPr/>
        </p:nvSpPr>
        <p:spPr bwMode="auto">
          <a:xfrm>
            <a:off x="5168781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37985" name="Line 106"/>
          <p:cNvSpPr>
            <a:spLocks noChangeShapeType="1"/>
          </p:cNvSpPr>
          <p:nvPr/>
        </p:nvSpPr>
        <p:spPr bwMode="auto">
          <a:xfrm>
            <a:off x="2128322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6" name="Line 10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7" name="AutoShape 108"/>
          <p:cNvSpPr>
            <a:spLocks noChangeArrowheads="1"/>
          </p:cNvSpPr>
          <p:nvPr/>
        </p:nvSpPr>
        <p:spPr bwMode="auto">
          <a:xfrm rot="16200000" flipV="1">
            <a:off x="3116471" y="4570303"/>
            <a:ext cx="456069" cy="608092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8" name="Line 109"/>
          <p:cNvSpPr>
            <a:spLocks noChangeShapeType="1"/>
          </p:cNvSpPr>
          <p:nvPr/>
        </p:nvSpPr>
        <p:spPr bwMode="auto">
          <a:xfrm flipV="1">
            <a:off x="3572540" y="5102384"/>
            <a:ext cx="0" cy="1064161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89" name="Line 110"/>
          <p:cNvSpPr>
            <a:spLocks noChangeShapeType="1"/>
          </p:cNvSpPr>
          <p:nvPr/>
        </p:nvSpPr>
        <p:spPr bwMode="auto">
          <a:xfrm flipV="1">
            <a:off x="3420517" y="5178395"/>
            <a:ext cx="0" cy="988149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0" name="Line 111"/>
          <p:cNvSpPr>
            <a:spLocks noChangeShapeType="1"/>
          </p:cNvSpPr>
          <p:nvPr/>
        </p:nvSpPr>
        <p:spPr bwMode="auto">
          <a:xfrm flipV="1">
            <a:off x="3268494" y="5102384"/>
            <a:ext cx="0" cy="1064161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1" name="Text Box 112"/>
          <p:cNvSpPr txBox="1">
            <a:spLocks noChangeArrowheads="1"/>
          </p:cNvSpPr>
          <p:nvPr/>
        </p:nvSpPr>
        <p:spPr bwMode="auto">
          <a:xfrm>
            <a:off x="2964450" y="5100802"/>
            <a:ext cx="657524" cy="30701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1 0 1</a:t>
            </a:r>
          </a:p>
        </p:txBody>
      </p:sp>
      <p:sp>
        <p:nvSpPr>
          <p:cNvPr id="37992" name="Line 113"/>
          <p:cNvSpPr>
            <a:spLocks noChangeShapeType="1"/>
          </p:cNvSpPr>
          <p:nvPr/>
        </p:nvSpPr>
        <p:spPr bwMode="auto">
          <a:xfrm flipV="1">
            <a:off x="3344506" y="4418281"/>
            <a:ext cx="0" cy="2280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3" name="Line 114"/>
          <p:cNvSpPr>
            <a:spLocks noChangeShapeType="1"/>
          </p:cNvSpPr>
          <p:nvPr/>
        </p:nvSpPr>
        <p:spPr bwMode="auto">
          <a:xfrm flipH="1">
            <a:off x="2736414" y="4418280"/>
            <a:ext cx="6080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4" name="Line 115"/>
          <p:cNvSpPr>
            <a:spLocks noChangeShapeType="1"/>
          </p:cNvSpPr>
          <p:nvPr/>
        </p:nvSpPr>
        <p:spPr bwMode="auto">
          <a:xfrm flipH="1" flipV="1">
            <a:off x="2660402" y="4266257"/>
            <a:ext cx="76011" cy="1520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5" name="Line 116"/>
          <p:cNvSpPr>
            <a:spLocks noChangeShapeType="1"/>
          </p:cNvSpPr>
          <p:nvPr/>
        </p:nvSpPr>
        <p:spPr bwMode="auto">
          <a:xfrm>
            <a:off x="5928896" y="5482441"/>
            <a:ext cx="228034" cy="10641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6" name="Text Box 117"/>
          <p:cNvSpPr txBox="1">
            <a:spLocks noChangeArrowheads="1"/>
          </p:cNvSpPr>
          <p:nvPr/>
        </p:nvSpPr>
        <p:spPr bwMode="auto">
          <a:xfrm>
            <a:off x="6004908" y="6465840"/>
            <a:ext cx="366499" cy="5219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37997" name="Line 118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37998" name="Line 119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grpSp>
        <p:nvGrpSpPr>
          <p:cNvPr id="37999" name="Group 120"/>
          <p:cNvGrpSpPr>
            <a:grpSpLocks/>
          </p:cNvGrpSpPr>
          <p:nvPr/>
        </p:nvGrpSpPr>
        <p:grpSpPr bwMode="auto">
          <a:xfrm>
            <a:off x="2128322" y="1605855"/>
            <a:ext cx="3572540" cy="3572540"/>
            <a:chOff x="384" y="720"/>
            <a:chExt cx="2256" cy="2256"/>
          </a:xfrm>
        </p:grpSpPr>
        <p:sp>
          <p:nvSpPr>
            <p:cNvPr id="38018" name="Line 121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19" name="Line 122"/>
            <p:cNvSpPr>
              <a:spLocks noChangeShapeType="1"/>
            </p:cNvSpPr>
            <p:nvPr/>
          </p:nvSpPr>
          <p:spPr bwMode="auto">
            <a:xfrm>
              <a:off x="1776" y="1104"/>
              <a:ext cx="24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20" name="Line 123"/>
            <p:cNvSpPr>
              <a:spLocks noChangeShapeType="1"/>
            </p:cNvSpPr>
            <p:nvPr/>
          </p:nvSpPr>
          <p:spPr bwMode="auto">
            <a:xfrm flipV="1">
              <a:off x="2016" y="720"/>
              <a:ext cx="0" cy="38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21" name="Line 124"/>
            <p:cNvSpPr>
              <a:spLocks noChangeShapeType="1"/>
            </p:cNvSpPr>
            <p:nvPr/>
          </p:nvSpPr>
          <p:spPr bwMode="auto">
            <a:xfrm flipH="1">
              <a:off x="384" y="720"/>
              <a:ext cx="163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22" name="Line 125"/>
            <p:cNvSpPr>
              <a:spLocks noChangeShapeType="1"/>
            </p:cNvSpPr>
            <p:nvPr/>
          </p:nvSpPr>
          <p:spPr bwMode="auto">
            <a:xfrm>
              <a:off x="384" y="1920"/>
              <a:ext cx="19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23" name="Line 126"/>
            <p:cNvSpPr>
              <a:spLocks noChangeShapeType="1"/>
            </p:cNvSpPr>
            <p:nvPr/>
          </p:nvSpPr>
          <p:spPr bwMode="auto">
            <a:xfrm flipV="1">
              <a:off x="384" y="720"/>
              <a:ext cx="0" cy="1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8000" name="Oval 127"/>
          <p:cNvSpPr>
            <a:spLocks noChangeArrowheads="1"/>
          </p:cNvSpPr>
          <p:nvPr/>
        </p:nvSpPr>
        <p:spPr bwMode="auto">
          <a:xfrm>
            <a:off x="3376178" y="5105551"/>
            <a:ext cx="79179" cy="76011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defTabSz="91211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grpSp>
        <p:nvGrpSpPr>
          <p:cNvPr id="38001" name="Group 128"/>
          <p:cNvGrpSpPr>
            <a:grpSpLocks/>
          </p:cNvGrpSpPr>
          <p:nvPr/>
        </p:nvGrpSpPr>
        <p:grpSpPr bwMode="auto">
          <a:xfrm>
            <a:off x="2888438" y="4339103"/>
            <a:ext cx="528913" cy="1827443"/>
            <a:chOff x="864" y="2446"/>
            <a:chExt cx="334" cy="1154"/>
          </a:xfrm>
        </p:grpSpPr>
        <p:grpSp>
          <p:nvGrpSpPr>
            <p:cNvPr id="38009" name="Group 129"/>
            <p:cNvGrpSpPr>
              <a:grpSpLocks/>
            </p:cNvGrpSpPr>
            <p:nvPr/>
          </p:nvGrpSpPr>
          <p:grpSpPr bwMode="auto">
            <a:xfrm>
              <a:off x="912" y="2446"/>
              <a:ext cx="286" cy="1154"/>
              <a:chOff x="912" y="2446"/>
              <a:chExt cx="286" cy="1154"/>
            </a:xfrm>
          </p:grpSpPr>
          <p:grpSp>
            <p:nvGrpSpPr>
              <p:cNvPr id="38011" name="Group 130"/>
              <p:cNvGrpSpPr>
                <a:grpSpLocks/>
              </p:cNvGrpSpPr>
              <p:nvPr/>
            </p:nvGrpSpPr>
            <p:grpSpPr bwMode="auto">
              <a:xfrm>
                <a:off x="912" y="2446"/>
                <a:ext cx="286" cy="1010"/>
                <a:chOff x="912" y="2446"/>
                <a:chExt cx="286" cy="1010"/>
              </a:xfrm>
            </p:grpSpPr>
            <p:sp>
              <p:nvSpPr>
                <p:cNvPr id="38014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08" y="2446"/>
                  <a:ext cx="190" cy="23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defTabSz="91211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795" b="1" dirty="0">
                      <a:solidFill>
                        <a:srgbClr val="000000"/>
                      </a:solidFill>
                      <a:latin typeface="Calibri" pitchFamily="34" charset="0"/>
                      <a:ea typeface="ＭＳ Ｐゴシック" charset="-128"/>
                      <a:cs typeface="Arial" charset="0"/>
                      <a:sym typeface="Arial"/>
                    </a:rPr>
                    <a:t>0</a:t>
                  </a:r>
                </a:p>
              </p:txBody>
            </p:sp>
            <p:grpSp>
              <p:nvGrpSpPr>
                <p:cNvPr id="38015" name="Group 132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44" cy="528"/>
                  <a:chOff x="912" y="2928"/>
                  <a:chExt cx="144" cy="528"/>
                </a:xfrm>
              </p:grpSpPr>
              <p:sp>
                <p:nvSpPr>
                  <p:cNvPr id="38016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928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CC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defTabSz="912114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394">
                      <a:solidFill>
                        <a:srgbClr val="000000"/>
                      </a:solidFill>
                      <a:latin typeface="Times New Roman" pitchFamily="18" charset="0"/>
                      <a:ea typeface="ＭＳ Ｐゴシック" charset="-128"/>
                      <a:cs typeface="Arial" charset="0"/>
                      <a:sym typeface="Arial"/>
                    </a:endParaRPr>
                  </a:p>
                </p:txBody>
              </p:sp>
              <p:sp>
                <p:nvSpPr>
                  <p:cNvPr id="38017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264"/>
                    <a:ext cx="144" cy="192"/>
                  </a:xfrm>
                  <a:prstGeom prst="rect">
                    <a:avLst/>
                  </a:prstGeom>
                  <a:solidFill>
                    <a:srgbClr val="FF99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defTabSz="912114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97" dirty="0">
                        <a:solidFill>
                          <a:srgbClr val="000000"/>
                        </a:solidFill>
                        <a:latin typeface="Calibri" pitchFamily="34" charset="0"/>
                        <a:ea typeface="ＭＳ Ｐゴシック" charset="-128"/>
                        <a:cs typeface="Arial" charset="0"/>
                        <a:sym typeface="Arial"/>
                      </a:rPr>
                      <a:t>NE</a:t>
                    </a:r>
                  </a:p>
                </p:txBody>
              </p:sp>
            </p:grpSp>
          </p:grpSp>
          <p:sp>
            <p:nvSpPr>
              <p:cNvPr id="38012" name="Line 135"/>
              <p:cNvSpPr>
                <a:spLocks noChangeShapeType="1"/>
              </p:cNvSpPr>
              <p:nvPr/>
            </p:nvSpPr>
            <p:spPr bwMode="auto">
              <a:xfrm flipV="1">
                <a:off x="960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38013" name="Line 136"/>
              <p:cNvSpPr>
                <a:spLocks noChangeShapeType="1"/>
              </p:cNvSpPr>
              <p:nvPr/>
            </p:nvSpPr>
            <p:spPr bwMode="auto">
              <a:xfrm flipV="1">
                <a:off x="1008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</p:grpSp>
        <p:sp>
          <p:nvSpPr>
            <p:cNvPr id="38010" name="Text Box 137"/>
            <p:cNvSpPr txBox="1">
              <a:spLocks noChangeArrowheads="1"/>
            </p:cNvSpPr>
            <p:nvPr/>
          </p:nvSpPr>
          <p:spPr bwMode="auto">
            <a:xfrm>
              <a:off x="864" y="2928"/>
              <a:ext cx="17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0</a:t>
              </a:r>
            </a:p>
          </p:txBody>
        </p:sp>
      </p:grpSp>
      <p:grpSp>
        <p:nvGrpSpPr>
          <p:cNvPr id="38002" name="Group 138"/>
          <p:cNvGrpSpPr>
            <a:grpSpLocks/>
          </p:cNvGrpSpPr>
          <p:nvPr/>
        </p:nvGrpSpPr>
        <p:grpSpPr bwMode="auto">
          <a:xfrm>
            <a:off x="4332658" y="2213949"/>
            <a:ext cx="2038058" cy="4774472"/>
            <a:chOff x="1776" y="1104"/>
            <a:chExt cx="1287" cy="3015"/>
          </a:xfrm>
        </p:grpSpPr>
        <p:sp>
          <p:nvSpPr>
            <p:cNvPr id="38005" name="Line 139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06" name="Line 140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38007" name="Text Box 141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93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sp>
          <p:nvSpPr>
            <p:cNvPr id="38008" name="Line 142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38003" name="Text Box 143"/>
          <p:cNvSpPr txBox="1">
            <a:spLocks noChangeArrowheads="1"/>
          </p:cNvSpPr>
          <p:nvPr/>
        </p:nvSpPr>
        <p:spPr bwMode="auto">
          <a:xfrm>
            <a:off x="7525137" y="6467425"/>
            <a:ext cx="538415" cy="5178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8004" name="Text Box 144"/>
          <p:cNvSpPr txBox="1">
            <a:spLocks noChangeArrowheads="1"/>
          </p:cNvSpPr>
          <p:nvPr/>
        </p:nvSpPr>
        <p:spPr bwMode="auto">
          <a:xfrm>
            <a:off x="5662856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147" name="Rectangle 2">
            <a:extLst>
              <a:ext uri="{FF2B5EF4-FFF2-40B4-BE49-F238E27FC236}">
                <a16:creationId xmlns:a16="http://schemas.microsoft.com/office/drawing/2014/main" id="{A2D32049-2EA6-9FA3-EBFA-EBAAAE2F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Changes for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JALR 1 1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60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P2</a:t>
            </a:r>
          </a:p>
          <a:p>
            <a:pPr lvl="1"/>
            <a:r>
              <a:rPr lang="en-US" dirty="0"/>
              <a:t>Two parts: part a is due </a:t>
            </a:r>
            <a:r>
              <a:rPr lang="en-US" b="1" dirty="0"/>
              <a:t>Thu 2/16</a:t>
            </a:r>
            <a:endParaRPr lang="en-US" dirty="0"/>
          </a:p>
          <a:p>
            <a:r>
              <a:rPr lang="en-US" dirty="0"/>
              <a:t>HW 3</a:t>
            </a:r>
          </a:p>
          <a:p>
            <a:pPr lvl="1"/>
            <a:r>
              <a:rPr lang="en-US" dirty="0"/>
              <a:t>Posted on website, due </a:t>
            </a:r>
            <a:r>
              <a:rPr lang="en-US" b="1" dirty="0"/>
              <a:t>Mon 2/20</a:t>
            </a:r>
          </a:p>
          <a:p>
            <a:pPr lvl="1"/>
            <a:r>
              <a:rPr lang="en-US" b="1" dirty="0"/>
              <a:t>3 submissions on Gradescope</a:t>
            </a:r>
          </a:p>
          <a:p>
            <a:pPr lvl="2"/>
            <a:r>
              <a:rPr lang="en-US" dirty="0"/>
              <a:t>Individual part</a:t>
            </a:r>
          </a:p>
          <a:p>
            <a:pPr lvl="2"/>
            <a:r>
              <a:rPr lang="en-US" dirty="0"/>
              <a:t>Group part</a:t>
            </a:r>
          </a:p>
          <a:p>
            <a:pPr lvl="2"/>
            <a:r>
              <a:rPr lang="en-US" dirty="0"/>
              <a:t>Practice exam (</a:t>
            </a:r>
            <a:r>
              <a:rPr lang="en-US"/>
              <a:t>also group)</a:t>
            </a:r>
            <a:endParaRPr lang="en-US" dirty="0"/>
          </a:p>
          <a:p>
            <a:r>
              <a:rPr lang="en-US" dirty="0"/>
              <a:t>Midterm exam </a:t>
            </a:r>
            <a:r>
              <a:rPr lang="en-US" b="1" dirty="0"/>
              <a:t>Thu March 9, 7-9pm</a:t>
            </a:r>
            <a:endParaRPr lang="en-US" dirty="0"/>
          </a:p>
          <a:p>
            <a:pPr lvl="1"/>
            <a:r>
              <a:rPr lang="en-US" dirty="0"/>
              <a:t>More details soon</a:t>
            </a:r>
          </a:p>
          <a:p>
            <a:r>
              <a:rPr lang="en-US" dirty="0"/>
              <a:t>Questions about symbol &amp; relocation tables?</a:t>
            </a:r>
          </a:p>
          <a:p>
            <a:pPr lvl="1"/>
            <a:r>
              <a:rPr lang="en-US" dirty="0">
                <a:hlinkClick r:id="rId2"/>
              </a:rPr>
              <a:t>https://eecs370.github.io/#resources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1D4-46C8-75E7-2D87-B1FA4275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8888-0F8B-4F45-66A8-C5D69ABB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show what hardware modifications are needed to support JALR</a:t>
            </a:r>
          </a:p>
          <a:p>
            <a:endParaRPr lang="en-US" dirty="0"/>
          </a:p>
          <a:p>
            <a:r>
              <a:rPr lang="en-US" dirty="0"/>
              <a:t>To avoid cluttering future diagrams, </a:t>
            </a:r>
            <a:r>
              <a:rPr lang="en-US" b="1" dirty="0"/>
              <a:t>we will not show these hardware additions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BB07-3CAB-9E16-BF0A-07B4625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5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2BE-A3BA-5E4C-8836-EA5342B2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Wrong with Single-Cycle?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C699-1A8B-0042-B2F4-B6B834DD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All instructions run at the speed of the slowest instruction.</a:t>
            </a:r>
          </a:p>
          <a:p>
            <a:pPr eaLnBrk="1" hangingPunct="1"/>
            <a:r>
              <a:rPr lang="en-US" dirty="0"/>
              <a:t>Adding a long instruction can hurt performance</a:t>
            </a:r>
          </a:p>
          <a:p>
            <a:pPr lvl="1" eaLnBrk="1" hangingPunct="1"/>
            <a:r>
              <a:rPr lang="en-US" dirty="0"/>
              <a:t>What if you wanted to include multiply?</a:t>
            </a:r>
          </a:p>
          <a:p>
            <a:pPr eaLnBrk="1" hangingPunct="1"/>
            <a:r>
              <a:rPr lang="en-US" dirty="0"/>
              <a:t>You cannot reuse any parts of the processor</a:t>
            </a:r>
          </a:p>
          <a:p>
            <a:pPr lvl="1" eaLnBrk="1" hangingPunct="1"/>
            <a:r>
              <a:rPr lang="en-US" dirty="0"/>
              <a:t>We have 3 different adders to calculate PC+1, PC+1+offset and the ALU</a:t>
            </a:r>
          </a:p>
          <a:p>
            <a:pPr eaLnBrk="1" hangingPunct="1"/>
            <a:r>
              <a:rPr lang="en-US" dirty="0"/>
              <a:t>No benefit in making the common case fast</a:t>
            </a:r>
          </a:p>
          <a:p>
            <a:pPr lvl="1" eaLnBrk="1" hangingPunct="1"/>
            <a:r>
              <a:rPr lang="en-US" dirty="0"/>
              <a:t>Since every instruction runs at the slowest instruction speed</a:t>
            </a:r>
          </a:p>
          <a:p>
            <a:pPr lvl="2" eaLnBrk="1" hangingPunct="1"/>
            <a:r>
              <a:rPr lang="en-US" dirty="0"/>
              <a:t>This is particularly important for loads as we will see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3F779-F265-1125-6D5A-880A6C1B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08E-8956-FF74-2D34-12C581D7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Single-Cycle?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2A31-3419-F40D-00BC-E6B3579F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1 ns –  Register read/write time</a:t>
            </a:r>
          </a:p>
          <a:p>
            <a:pPr lvl="1" eaLnBrk="1" hangingPunct="1"/>
            <a:r>
              <a:rPr lang="en-US" dirty="0"/>
              <a:t>2 ns – ALU/adder</a:t>
            </a:r>
          </a:p>
          <a:p>
            <a:pPr lvl="1" eaLnBrk="1" hangingPunct="1"/>
            <a:r>
              <a:rPr lang="en-US" dirty="0"/>
              <a:t>2 ns – memory access</a:t>
            </a:r>
          </a:p>
          <a:p>
            <a:pPr lvl="1" eaLnBrk="1" hangingPunct="1"/>
            <a:r>
              <a:rPr lang="en-US" dirty="0"/>
              <a:t>0 ns – MUX, PC access, sign extend, ROM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add:	2ns	+ 1ns 	+ 2ns		+ 1 ns	= 6 ns</a:t>
            </a:r>
          </a:p>
          <a:p>
            <a:pPr lvl="1" eaLnBrk="1" hangingPunct="1"/>
            <a:r>
              <a:rPr lang="en-US" dirty="0" err="1"/>
              <a:t>beq</a:t>
            </a:r>
            <a:r>
              <a:rPr lang="en-US" dirty="0"/>
              <a:t>:	2ns	+ 1ns	+ 2ns			= 5 ns</a:t>
            </a:r>
          </a:p>
          <a:p>
            <a:pPr lvl="1" eaLnBrk="1" hangingPunct="1"/>
            <a:r>
              <a:rPr lang="en-US" dirty="0" err="1"/>
              <a:t>sw</a:t>
            </a:r>
            <a:r>
              <a:rPr lang="en-US" dirty="0"/>
              <a:t>:	2ns	+ 1ns	+ 2ns	+ 2ns		= 7 ns</a:t>
            </a:r>
          </a:p>
          <a:p>
            <a:pPr lvl="1" eaLnBrk="1" hangingPunct="1"/>
            <a:r>
              <a:rPr lang="en-US" dirty="0" err="1"/>
              <a:t>lw</a:t>
            </a:r>
            <a:r>
              <a:rPr lang="en-US" dirty="0"/>
              <a:t>:	2ns	+ 1ns	+ 2ns	+ 2ns 	+ 1ns	= 8 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24DF7-528E-BD93-63CC-CF708A8F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E9E290-A8B1-2EDC-A140-E6249B5F4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919" y="3965171"/>
            <a:ext cx="4655826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Get          read         ALU       mem          write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Instr</a:t>
            </a:r>
            <a:r>
              <a:rPr lang="en-US" sz="2000" b="1" dirty="0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        reg           </a:t>
            </a:r>
            <a:r>
              <a:rPr lang="en-US" sz="2000" b="1" dirty="0" err="1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oper</a:t>
            </a:r>
            <a:r>
              <a:rPr lang="en-US" sz="2000" b="1" dirty="0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.                           </a:t>
            </a:r>
            <a:r>
              <a:rPr lang="en-US" sz="2000" b="1" dirty="0" err="1">
                <a:solidFill>
                  <a:srgbClr val="000000"/>
                </a:solidFill>
                <a:ea typeface="ＭＳ Ｐゴシック" charset="-128"/>
                <a:cs typeface="Arial" charset="0"/>
                <a:sym typeface="Arial"/>
              </a:rPr>
              <a:t>reg</a:t>
            </a:r>
            <a:endParaRPr lang="en-US" sz="2000" b="1" dirty="0">
              <a:solidFill>
                <a:srgbClr val="000000"/>
              </a:solidFill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A54ED-4549-06D5-453E-8E430F3E77FE}"/>
              </a:ext>
            </a:extLst>
          </p:cNvPr>
          <p:cNvSpPr/>
          <p:nvPr/>
        </p:nvSpPr>
        <p:spPr>
          <a:xfrm>
            <a:off x="8003878" y="2119420"/>
            <a:ext cx="3907254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 What is the latency of </a:t>
            </a:r>
            <a:r>
              <a:rPr lang="en-US" sz="1596" b="1" kern="0" dirty="0" err="1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lw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3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1BC6-70C6-5898-E070-2541A61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Execution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43C-7E6D-97A2-1C0A-11B93643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Assume:  100 instructions executed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25% of instructions are loads,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10% of instructions are stores,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45% of instructions are adds,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20% of instructions are branches.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Single-cycle execution: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	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Optimal execution: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	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9F4B-91BE-B835-831C-21D2FEB9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54E06-FD1F-90C6-2E3D-7F41F4496D4D}"/>
              </a:ext>
            </a:extLst>
          </p:cNvPr>
          <p:cNvSpPr/>
          <p:nvPr/>
        </p:nvSpPr>
        <p:spPr>
          <a:xfrm>
            <a:off x="8138319" y="2761605"/>
            <a:ext cx="3907254" cy="17526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 What is the single-cycle execution time?</a:t>
            </a:r>
          </a:p>
          <a:p>
            <a:pPr algn="ctr" defTabSz="456057">
              <a:lnSpc>
                <a:spcPct val="125000"/>
              </a:lnSpc>
              <a:defRPr/>
            </a:pPr>
            <a:endParaRPr lang="en-US" sz="1596" b="1" kern="0" dirty="0">
              <a:solidFill>
                <a:prstClr val="black"/>
              </a:solidFill>
              <a:latin typeface="Century Gothic"/>
              <a:cs typeface="Arial"/>
              <a:sym typeface="Arial"/>
            </a:endParaRPr>
          </a:p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How fast could this run if we weren't limited by a single-clock period?</a:t>
            </a:r>
          </a:p>
        </p:txBody>
      </p:sp>
    </p:spTree>
    <p:extLst>
      <p:ext uri="{BB962C8B-B14F-4D97-AF65-F5344CB8AC3E}">
        <p14:creationId xmlns:p14="http://schemas.microsoft.com/office/powerpoint/2010/main" val="1709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1BC6-70C6-5898-E070-2541A61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Execution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43C-7E6D-97A2-1C0A-11B93643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Assume:  100 instructions executed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25% of instructions are loads,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10% of instructions are stores,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45% of instructions are adds,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20% of instructions are branches.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Single-cycle execution: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	100 * 8ns = </a:t>
            </a:r>
            <a:r>
              <a:rPr lang="en-US" sz="2800" b="1" u="sng" dirty="0"/>
              <a:t>800</a:t>
            </a:r>
            <a:r>
              <a:rPr lang="en-US" sz="2800" dirty="0"/>
              <a:t> 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Optimal execution:   </a:t>
            </a:r>
          </a:p>
          <a:p>
            <a:pPr>
              <a:buNone/>
            </a:pPr>
            <a:r>
              <a:rPr lang="en-US" sz="2800" dirty="0"/>
              <a:t>  	25*8ns + 10*7ns + 45*6ns + 20*5ns = </a:t>
            </a:r>
            <a:r>
              <a:rPr lang="en-US" sz="2800" b="1" u="sng" dirty="0"/>
              <a:t>640</a:t>
            </a:r>
            <a:r>
              <a:rPr lang="en-US" sz="2800" b="1" dirty="0"/>
              <a:t> </a:t>
            </a:r>
            <a:r>
              <a:rPr lang="en-US" sz="2800" dirty="0"/>
              <a:t>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9F4B-91BE-B835-831C-21D2FEB9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1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467E-DAFA-6FCC-5D7F-10201BC6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Multiple-Cycle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0419-F85D-B99F-8892-2552F018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takes multiple cycles to execute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time is reduced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instructions take more cycles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instruction take fewer cycles</a:t>
            </a:r>
          </a:p>
          <a:p>
            <a:pPr lvl="2">
              <a:spcBef>
                <a:spcPts val="0"/>
              </a:spcBef>
            </a:pPr>
            <a:r>
              <a:rPr lang="en-US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start next instruction earlier, rather than just waiting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reuse datapath elements each cycle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needed to make this work?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are re-using elements for different purposes, you need more and/or wider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need extra registers if you need to remember an output for 1 or more cycles.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is more complicated since you need to send new signals on each cycle.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765F-6FC3-21AD-14CA-013FF911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199" tIns="45587" rIns="91199" bIns="45587" numCol="1" anchor="t" anchorCtr="0" compatLnSpc="1">
            <a:prstTxWarp prst="textNoShape">
              <a:avLst/>
            </a:prstTxWarp>
            <a:noAutofit/>
          </a:bodyPr>
          <a:lstStyle/>
          <a:p>
            <a:pPr defTabSz="912114">
              <a:buSzPct val="25000"/>
            </a:pPr>
            <a:fld id="{00000000-1234-1234-1234-123412341234}" type="slidenum"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defTabSz="912114">
                <a:buSzPct val="25000"/>
              </a:pPr>
              <a:t>26</a:t>
            </a:fld>
            <a:endParaRPr lang="en-US" sz="139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8057219" y="6695459"/>
            <a:ext cx="1976298" cy="475071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algn="r" defTabSz="912114">
              <a:buSzPct val="25000"/>
            </a:pPr>
            <a:fld id="{00000000-1234-1234-1234-123412341234}" type="slidenum">
              <a:rPr lang="en-US" sz="1197" b="1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pPr algn="r" defTabSz="912114">
                <a:buSzPct val="25000"/>
              </a:pPr>
              <a:t>26</a:t>
            </a:fld>
            <a:r>
              <a:rPr lang="en-US" sz="1197" b="1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</a:p>
        </p:txBody>
      </p:sp>
      <p:sp>
        <p:nvSpPr>
          <p:cNvPr id="357" name="Shape 357"/>
          <p:cNvSpPr/>
          <p:nvPr/>
        </p:nvSpPr>
        <p:spPr>
          <a:xfrm>
            <a:off x="2052312" y="465685"/>
            <a:ext cx="6460975" cy="836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defTabSz="912114"/>
            <a:endParaRPr sz="2394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Shape 358"/>
          <p:cNvGrpSpPr/>
          <p:nvPr/>
        </p:nvGrpSpPr>
        <p:grpSpPr>
          <a:xfrm>
            <a:off x="2736414" y="766561"/>
            <a:ext cx="2280344" cy="6236108"/>
            <a:chOff x="767" y="189"/>
            <a:chExt cx="1439" cy="3937"/>
          </a:xfrm>
        </p:grpSpPr>
        <p:sp>
          <p:nvSpPr>
            <p:cNvPr id="359" name="Shape 359"/>
            <p:cNvSpPr/>
            <p:nvPr/>
          </p:nvSpPr>
          <p:spPr>
            <a:xfrm>
              <a:off x="767" y="432"/>
              <a:ext cx="1439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ctr" anchorCtr="0">
              <a:noAutofit/>
            </a:bodyPr>
            <a:lstStyle/>
            <a:p>
              <a:pPr defTabSz="912114"/>
              <a:endParaRPr sz="2394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767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9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1 </a:t>
              </a: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72826" y="766561"/>
            <a:ext cx="2204333" cy="6236108"/>
            <a:chOff x="2495" y="189"/>
            <a:chExt cx="1392" cy="3937"/>
          </a:xfrm>
        </p:grpSpPr>
        <p:sp>
          <p:nvSpPr>
            <p:cNvPr id="362" name="Shape 362"/>
            <p:cNvSpPr/>
            <p:nvPr/>
          </p:nvSpPr>
          <p:spPr>
            <a:xfrm>
              <a:off x="2495" y="432"/>
              <a:ext cx="1392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ctr" anchorCtr="0">
              <a:noAutofit/>
            </a:bodyPr>
            <a:lstStyle/>
            <a:p>
              <a:pPr defTabSz="912114"/>
              <a:endParaRPr sz="2394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2495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9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2 </a:t>
              </a: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8133228" y="766561"/>
            <a:ext cx="2204333" cy="6236108"/>
            <a:chOff x="4175" y="189"/>
            <a:chExt cx="1392" cy="3937"/>
          </a:xfrm>
        </p:grpSpPr>
        <p:sp>
          <p:nvSpPr>
            <p:cNvPr id="365" name="Shape 365"/>
            <p:cNvSpPr/>
            <p:nvPr/>
          </p:nvSpPr>
          <p:spPr>
            <a:xfrm>
              <a:off x="4175" y="432"/>
              <a:ext cx="1392" cy="3695"/>
            </a:xfrm>
            <a:prstGeom prst="rect">
              <a:avLst/>
            </a:prstGeom>
            <a:solidFill>
              <a:srgbClr val="CCFF99"/>
            </a:solidFill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ctr" anchorCtr="0">
              <a:noAutofit/>
            </a:bodyPr>
            <a:lstStyle/>
            <a:p>
              <a:pPr defTabSz="912114"/>
              <a:endParaRPr sz="2394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4175" y="189"/>
              <a:ext cx="619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9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Cycle 3 </a:t>
              </a:r>
            </a:p>
          </p:txBody>
        </p:sp>
      </p:grpSp>
      <p:sp>
        <p:nvSpPr>
          <p:cNvPr id="367" name="Shape 367"/>
          <p:cNvSpPr/>
          <p:nvPr/>
        </p:nvSpPr>
        <p:spPr>
          <a:xfrm>
            <a:off x="3040460" y="3582156"/>
            <a:ext cx="380057" cy="68410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368" name="Shape 368"/>
          <p:cNvSpPr/>
          <p:nvPr/>
        </p:nvSpPr>
        <p:spPr>
          <a:xfrm>
            <a:off x="3724565" y="3126087"/>
            <a:ext cx="836125" cy="250837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1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</a:p>
          <a:p>
            <a:pPr algn="ctr" defTabSz="912114">
              <a:buSzPct val="25000"/>
            </a:pPr>
            <a:r>
              <a:rPr lang="en-US" sz="11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369" name="Shape 369"/>
          <p:cNvSpPr/>
          <p:nvPr/>
        </p:nvSpPr>
        <p:spPr>
          <a:xfrm>
            <a:off x="6308955" y="3126085"/>
            <a:ext cx="836125" cy="258439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370" name="Shape 370"/>
          <p:cNvSpPr/>
          <p:nvPr/>
        </p:nvSpPr>
        <p:spPr>
          <a:xfrm>
            <a:off x="9273403" y="3278110"/>
            <a:ext cx="836125" cy="250837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cxnSp>
        <p:nvCxnSpPr>
          <p:cNvPr id="371" name="Shape 371"/>
          <p:cNvCxnSpPr/>
          <p:nvPr/>
        </p:nvCxnSpPr>
        <p:spPr>
          <a:xfrm rot="10800000">
            <a:off x="7145079" y="2822039"/>
            <a:ext cx="152023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rot="10800000">
            <a:off x="4332654" y="2213947"/>
            <a:ext cx="433265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 rot="10800000">
            <a:off x="4712712" y="1605857"/>
            <a:ext cx="0" cy="6080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2128321" y="1605855"/>
            <a:ext cx="258439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3420519" y="3886200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6" name="Shape 376"/>
          <p:cNvCxnSpPr/>
          <p:nvPr/>
        </p:nvCxnSpPr>
        <p:spPr>
          <a:xfrm>
            <a:off x="5624852" y="6622613"/>
            <a:ext cx="60809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7" name="Shape 377"/>
          <p:cNvSpPr/>
          <p:nvPr/>
        </p:nvSpPr>
        <p:spPr>
          <a:xfrm>
            <a:off x="4484678" y="6242558"/>
            <a:ext cx="5624850" cy="684102"/>
          </a:xfrm>
          <a:prstGeom prst="rect">
            <a:avLst/>
          </a:prstGeom>
          <a:solidFill>
            <a:srgbClr val="FF7C80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9" name="Shape 379"/>
          <p:cNvCxnSpPr/>
          <p:nvPr/>
        </p:nvCxnSpPr>
        <p:spPr>
          <a:xfrm>
            <a:off x="5168783" y="6090533"/>
            <a:ext cx="509276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0261551" y="5102385"/>
            <a:ext cx="0" cy="98814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>
            <a:off x="10109529" y="5102384"/>
            <a:ext cx="15202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5472826" y="5938510"/>
            <a:ext cx="349652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3496527" y="2594005"/>
            <a:ext cx="45606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9501436" y="1377822"/>
            <a:ext cx="0" cy="121618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rot="10800000">
            <a:off x="1976298" y="1377821"/>
            <a:ext cx="752513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2736415" y="3886200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5472829" y="4342269"/>
            <a:ext cx="836125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0" name="Shape 390"/>
          <p:cNvCxnSpPr/>
          <p:nvPr/>
        </p:nvCxnSpPr>
        <p:spPr>
          <a:xfrm>
            <a:off x="6004909" y="5178395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1" name="Shape 391"/>
          <p:cNvCxnSpPr/>
          <p:nvPr/>
        </p:nvCxnSpPr>
        <p:spPr>
          <a:xfrm>
            <a:off x="2128323" y="3506143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2" name="Shape 392"/>
          <p:cNvCxnSpPr/>
          <p:nvPr/>
        </p:nvCxnSpPr>
        <p:spPr>
          <a:xfrm>
            <a:off x="5396817" y="4950361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3" name="Shape 393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4" name="Shape 394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5" name="Shape 395"/>
          <p:cNvCxnSpPr/>
          <p:nvPr/>
        </p:nvCxnSpPr>
        <p:spPr>
          <a:xfrm>
            <a:off x="4864735" y="2822041"/>
            <a:ext cx="0" cy="3344504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4560691" y="4418280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8" name="Shape 398"/>
          <p:cNvCxnSpPr/>
          <p:nvPr/>
        </p:nvCxnSpPr>
        <p:spPr>
          <a:xfrm>
            <a:off x="4864737" y="4114234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99" name="Shape 399"/>
          <p:cNvCxnSpPr/>
          <p:nvPr/>
        </p:nvCxnSpPr>
        <p:spPr>
          <a:xfrm>
            <a:off x="4864737" y="4570303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0" name="Shape 400"/>
          <p:cNvCxnSpPr/>
          <p:nvPr/>
        </p:nvCxnSpPr>
        <p:spPr>
          <a:xfrm rot="10800000">
            <a:off x="4180634" y="6166545"/>
            <a:ext cx="684102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Shape 401"/>
          <p:cNvCxnSpPr/>
          <p:nvPr/>
        </p:nvCxnSpPr>
        <p:spPr>
          <a:xfrm>
            <a:off x="4180632" y="6166544"/>
            <a:ext cx="0" cy="456069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4180633" y="6622613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4864737" y="2822039"/>
            <a:ext cx="106416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>
            <a:off x="3648553" y="1985913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2128322" y="1605857"/>
            <a:ext cx="0" cy="190028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8" name="Shape 408"/>
          <p:cNvCxnSpPr/>
          <p:nvPr/>
        </p:nvCxnSpPr>
        <p:spPr>
          <a:xfrm>
            <a:off x="7297104" y="4646315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9" name="Shape 409"/>
          <p:cNvSpPr/>
          <p:nvPr/>
        </p:nvSpPr>
        <p:spPr>
          <a:xfrm rot="-5400000">
            <a:off x="1919292" y="3715175"/>
            <a:ext cx="1368206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432369" y="3202098"/>
            <a:ext cx="342051" cy="136820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1" name="Shape 411"/>
          <p:cNvSpPr/>
          <p:nvPr/>
        </p:nvSpPr>
        <p:spPr>
          <a:xfrm rot="-5400000">
            <a:off x="4845734" y="4209250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5168783" y="3886202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3" name="Shape 413"/>
          <p:cNvSpPr/>
          <p:nvPr/>
        </p:nvSpPr>
        <p:spPr>
          <a:xfrm rot="-5400000">
            <a:off x="5377814" y="5045376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5700863" y="4722328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5" name="Shape 415"/>
          <p:cNvSpPr/>
          <p:nvPr/>
        </p:nvSpPr>
        <p:spPr>
          <a:xfrm rot="-5400000">
            <a:off x="7278102" y="4741331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601150" y="4418282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17" name="Shape 417"/>
          <p:cNvSpPr/>
          <p:nvPr/>
        </p:nvSpPr>
        <p:spPr>
          <a:xfrm>
            <a:off x="5928897" y="2670018"/>
            <a:ext cx="1216183" cy="30404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3952598" y="1757880"/>
            <a:ext cx="421229" cy="988148"/>
            <a:chOff x="2304" y="480"/>
            <a:chExt cx="239" cy="623"/>
          </a:xfrm>
        </p:grpSpPr>
        <p:sp>
          <p:nvSpPr>
            <p:cNvPr id="419" name="Shape 419"/>
            <p:cNvSpPr/>
            <p:nvPr/>
          </p:nvSpPr>
          <p:spPr>
            <a:xfrm rot="-5400000">
              <a:off x="2112" y="672"/>
              <a:ext cx="623" cy="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/>
              <a:endParaRPr sz="2394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52" y="669"/>
              <a:ext cx="191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2394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</p:grpSp>
      <p:sp>
        <p:nvSpPr>
          <p:cNvPr id="421" name="Shape 421"/>
          <p:cNvSpPr/>
          <p:nvPr/>
        </p:nvSpPr>
        <p:spPr>
          <a:xfrm>
            <a:off x="3344507" y="1757879"/>
            <a:ext cx="304045" cy="380057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2394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422" name="Shape 422"/>
          <p:cNvGrpSpPr/>
          <p:nvPr/>
        </p:nvGrpSpPr>
        <p:grpSpPr>
          <a:xfrm>
            <a:off x="8665310" y="2061926"/>
            <a:ext cx="421229" cy="988148"/>
            <a:chOff x="2304" y="480"/>
            <a:chExt cx="239" cy="623"/>
          </a:xfrm>
        </p:grpSpPr>
        <p:sp>
          <p:nvSpPr>
            <p:cNvPr id="423" name="Shape 423"/>
            <p:cNvSpPr/>
            <p:nvPr/>
          </p:nvSpPr>
          <p:spPr>
            <a:xfrm rot="-5400000">
              <a:off x="2112" y="672"/>
              <a:ext cx="623" cy="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/>
              <a:endParaRPr sz="2394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2352" y="669"/>
              <a:ext cx="191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2394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8209241" y="3506141"/>
            <a:ext cx="596725" cy="1672253"/>
            <a:chOff x="-72" y="2364"/>
            <a:chExt cx="383" cy="1056"/>
          </a:xfrm>
        </p:grpSpPr>
        <p:sp>
          <p:nvSpPr>
            <p:cNvPr id="426" name="Shape 426"/>
            <p:cNvSpPr/>
            <p:nvPr/>
          </p:nvSpPr>
          <p:spPr>
            <a:xfrm rot="-5400000">
              <a:off x="-421" y="2713"/>
              <a:ext cx="1056" cy="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/>
              <a:endParaRPr sz="2394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95" y="2589"/>
              <a:ext cx="215" cy="581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</p:grpSp>
      <p:cxnSp>
        <p:nvCxnSpPr>
          <p:cNvPr id="428" name="Shape 428"/>
          <p:cNvCxnSpPr/>
          <p:nvPr/>
        </p:nvCxnSpPr>
        <p:spPr>
          <a:xfrm>
            <a:off x="8741323" y="4266257"/>
            <a:ext cx="53207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7297103" y="2822038"/>
            <a:ext cx="0" cy="182427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>
            <a:off x="5472827" y="5406431"/>
            <a:ext cx="0" cy="53207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Shape 431"/>
          <p:cNvCxnSpPr/>
          <p:nvPr/>
        </p:nvCxnSpPr>
        <p:spPr>
          <a:xfrm>
            <a:off x="8969355" y="4266259"/>
            <a:ext cx="0" cy="167225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Shape 432"/>
          <p:cNvCxnSpPr/>
          <p:nvPr/>
        </p:nvCxnSpPr>
        <p:spPr>
          <a:xfrm rot="10800000">
            <a:off x="5168781" y="4950360"/>
            <a:ext cx="0" cy="114017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7905196" y="4950361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7145081" y="3734177"/>
            <a:ext cx="106416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6" name="Shape 436"/>
          <p:cNvCxnSpPr/>
          <p:nvPr/>
        </p:nvCxnSpPr>
        <p:spPr>
          <a:xfrm>
            <a:off x="7297103" y="5178397"/>
            <a:ext cx="0" cy="304045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Shape 439"/>
          <p:cNvSpPr/>
          <p:nvPr/>
        </p:nvSpPr>
        <p:spPr>
          <a:xfrm>
            <a:off x="4560691" y="6318569"/>
            <a:ext cx="532079" cy="532079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</a:p>
          <a:p>
            <a:pPr algn="ctr" defTabSz="912114">
              <a:buSzPct val="25000"/>
            </a:pPr>
            <a:r>
              <a:rPr lang="en-US" sz="99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637623" y="5441270"/>
            <a:ext cx="510412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9311407" y="5455521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6359628" y="5392178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8209239" y="1985915"/>
            <a:ext cx="1216184" cy="1140171"/>
            <a:chOff x="4223" y="960"/>
            <a:chExt cx="768" cy="719"/>
          </a:xfrm>
        </p:grpSpPr>
        <p:cxnSp>
          <p:nvCxnSpPr>
            <p:cNvPr id="444" name="Shape 444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Shape 445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3268493" y="1681869"/>
            <a:ext cx="1216184" cy="1140171"/>
            <a:chOff x="4223" y="960"/>
            <a:chExt cx="768" cy="719"/>
          </a:xfrm>
        </p:grpSpPr>
        <p:cxnSp>
          <p:nvCxnSpPr>
            <p:cNvPr id="447" name="Shape 447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Shape 448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9" name="Shape 449"/>
          <p:cNvGrpSpPr/>
          <p:nvPr/>
        </p:nvGrpSpPr>
        <p:grpSpPr>
          <a:xfrm>
            <a:off x="9121377" y="3962213"/>
            <a:ext cx="1216184" cy="1140171"/>
            <a:chOff x="4223" y="960"/>
            <a:chExt cx="768" cy="719"/>
          </a:xfrm>
        </p:grpSpPr>
        <p:cxnSp>
          <p:nvCxnSpPr>
            <p:cNvPr id="450" name="Shape 450"/>
            <p:cNvCxnSpPr/>
            <p:nvPr/>
          </p:nvCxnSpPr>
          <p:spPr>
            <a:xfrm>
              <a:off x="4272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/>
            <p:nvPr/>
          </p:nvCxnSpPr>
          <p:spPr>
            <a:xfrm flipH="1">
              <a:off x="4223" y="960"/>
              <a:ext cx="719" cy="719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199" tIns="45587" rIns="91199" bIns="4558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LC2K Datapath – cycle groups</a:t>
            </a:r>
          </a:p>
        </p:txBody>
      </p:sp>
    </p:spTree>
    <p:extLst>
      <p:ext uri="{BB962C8B-B14F-4D97-AF65-F5344CB8AC3E}">
        <p14:creationId xmlns:p14="http://schemas.microsoft.com/office/powerpoint/2010/main" val="34830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199" tIns="45587" rIns="91199" bIns="45587" numCol="1" anchor="t" anchorCtr="0" compatLnSpc="1">
            <a:prstTxWarp prst="textNoShape">
              <a:avLst/>
            </a:prstTxWarp>
            <a:noAutofit/>
          </a:bodyPr>
          <a:lstStyle/>
          <a:p>
            <a:pPr defTabSz="912114">
              <a:buSzPct val="25000"/>
            </a:pPr>
            <a:fld id="{00000000-1234-1234-1234-123412341234}" type="slidenum"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defTabSz="912114">
                <a:buSzPct val="25000"/>
              </a:pPr>
              <a:t>27</a:t>
            </a:fld>
            <a:endParaRPr lang="en-US" sz="139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199" tIns="45587" rIns="91199" bIns="4558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Multi-cycle LC2 Datapath</a:t>
            </a:r>
          </a:p>
        </p:txBody>
      </p:sp>
      <p:grpSp>
        <p:nvGrpSpPr>
          <p:cNvPr id="458" name="Shape 458"/>
          <p:cNvGrpSpPr/>
          <p:nvPr/>
        </p:nvGrpSpPr>
        <p:grpSpPr>
          <a:xfrm>
            <a:off x="8481617" y="3810189"/>
            <a:ext cx="853546" cy="1854363"/>
            <a:chOff x="4590" y="2784"/>
            <a:chExt cx="538" cy="1170"/>
          </a:xfrm>
        </p:grpSpPr>
        <p:cxnSp>
          <p:nvCxnSpPr>
            <p:cNvPr id="459" name="Shape 459"/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Shape 460"/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1" name="Shape 461"/>
            <p:cNvSpPr txBox="1"/>
            <p:nvPr/>
          </p:nvSpPr>
          <p:spPr>
            <a:xfrm>
              <a:off x="4590" y="3741"/>
              <a:ext cx="53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alu2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635172" y="4266259"/>
            <a:ext cx="636596" cy="1398294"/>
            <a:chOff x="3424" y="3071"/>
            <a:chExt cx="402" cy="882"/>
          </a:xfrm>
        </p:grpSpPr>
        <p:cxnSp>
          <p:nvCxnSpPr>
            <p:cNvPr id="463" name="Shape 463"/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Shape 464"/>
            <p:cNvSpPr txBox="1"/>
            <p:nvPr/>
          </p:nvSpPr>
          <p:spPr>
            <a:xfrm>
              <a:off x="3424" y="3741"/>
              <a:ext cx="40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5024683" y="3354121"/>
            <a:ext cx="492491" cy="2829845"/>
            <a:chOff x="2406" y="2495"/>
            <a:chExt cx="310" cy="1787"/>
          </a:xfrm>
        </p:grpSpPr>
        <p:cxnSp>
          <p:nvCxnSpPr>
            <p:cNvPr id="466" name="Shape 466"/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7" name="Shape 467"/>
            <p:cNvSpPr txBox="1"/>
            <p:nvPr/>
          </p:nvSpPr>
          <p:spPr>
            <a:xfrm>
              <a:off x="2406" y="4070"/>
              <a:ext cx="31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IR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2581224" y="1757880"/>
            <a:ext cx="380057" cy="68410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469" name="Shape 469"/>
          <p:cNvSpPr/>
          <p:nvPr/>
        </p:nvSpPr>
        <p:spPr>
          <a:xfrm>
            <a:off x="3873420" y="1757880"/>
            <a:ext cx="836125" cy="250837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470" name="Shape 470"/>
          <p:cNvSpPr/>
          <p:nvPr/>
        </p:nvSpPr>
        <p:spPr>
          <a:xfrm>
            <a:off x="6837868" y="1681867"/>
            <a:ext cx="836125" cy="258439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471" name="Shape 471"/>
          <p:cNvCxnSpPr/>
          <p:nvPr/>
        </p:nvCxnSpPr>
        <p:spPr>
          <a:xfrm>
            <a:off x="2961282" y="2137936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2" name="Shape 472"/>
          <p:cNvCxnSpPr/>
          <p:nvPr/>
        </p:nvCxnSpPr>
        <p:spPr>
          <a:xfrm>
            <a:off x="3569374" y="2365970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3" name="Shape 473"/>
          <p:cNvCxnSpPr/>
          <p:nvPr/>
        </p:nvCxnSpPr>
        <p:spPr>
          <a:xfrm>
            <a:off x="6305788" y="2822039"/>
            <a:ext cx="532079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4" name="Shape 474"/>
          <p:cNvCxnSpPr/>
          <p:nvPr/>
        </p:nvCxnSpPr>
        <p:spPr>
          <a:xfrm>
            <a:off x="6609832" y="3658166"/>
            <a:ext cx="22803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5" name="Shape 475"/>
          <p:cNvCxnSpPr/>
          <p:nvPr/>
        </p:nvCxnSpPr>
        <p:spPr>
          <a:xfrm>
            <a:off x="4937581" y="3506143"/>
            <a:ext cx="136820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6" name="Shape 476"/>
          <p:cNvCxnSpPr/>
          <p:nvPr/>
        </p:nvCxnSpPr>
        <p:spPr>
          <a:xfrm>
            <a:off x="5773707" y="2213947"/>
            <a:ext cx="106416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7" name="Shape 477"/>
          <p:cNvCxnSpPr/>
          <p:nvPr/>
        </p:nvCxnSpPr>
        <p:spPr>
          <a:xfrm>
            <a:off x="5773706" y="1909903"/>
            <a:ext cx="0" cy="2660401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5773707" y="1909901"/>
            <a:ext cx="106416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5773706" y="2594005"/>
            <a:ext cx="228034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5773706" y="3050074"/>
            <a:ext cx="228034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1" name="Shape 481"/>
          <p:cNvSpPr/>
          <p:nvPr/>
        </p:nvSpPr>
        <p:spPr>
          <a:xfrm rot="-5400000">
            <a:off x="5678693" y="2689020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6001742" y="2365972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3" name="Shape 483"/>
          <p:cNvSpPr/>
          <p:nvPr/>
        </p:nvSpPr>
        <p:spPr>
          <a:xfrm rot="-5400000">
            <a:off x="5982739" y="3525147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6305788" y="3202098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5" name="Shape 485"/>
          <p:cNvSpPr/>
          <p:nvPr/>
        </p:nvSpPr>
        <p:spPr>
          <a:xfrm rot="-5400000">
            <a:off x="8149066" y="3259107"/>
            <a:ext cx="1216183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8586132" y="2822041"/>
            <a:ext cx="342051" cy="1216183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87" name="Shape 487"/>
          <p:cNvSpPr/>
          <p:nvPr/>
        </p:nvSpPr>
        <p:spPr>
          <a:xfrm>
            <a:off x="6457811" y="4418282"/>
            <a:ext cx="1216183" cy="30404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9194223" y="1985912"/>
            <a:ext cx="596725" cy="1672253"/>
            <a:chOff x="-72" y="2364"/>
            <a:chExt cx="383" cy="1056"/>
          </a:xfrm>
        </p:grpSpPr>
        <p:sp>
          <p:nvSpPr>
            <p:cNvPr id="489" name="Shape 489"/>
            <p:cNvSpPr/>
            <p:nvPr/>
          </p:nvSpPr>
          <p:spPr>
            <a:xfrm rot="-5400000">
              <a:off x="-421" y="2713"/>
              <a:ext cx="1056" cy="3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120000"/>
                  </a:moveTo>
                  <a:lnTo>
                    <a:pt x="120000" y="0"/>
                  </a:lnTo>
                  <a:lnTo>
                    <a:pt x="77142" y="0"/>
                  </a:lnTo>
                  <a:lnTo>
                    <a:pt x="68571" y="40000"/>
                  </a:lnTo>
                  <a:lnTo>
                    <a:pt x="51428" y="40000"/>
                  </a:lnTo>
                  <a:lnTo>
                    <a:pt x="42857" y="0"/>
                  </a:lnTo>
                  <a:lnTo>
                    <a:pt x="0" y="0"/>
                  </a:lnTo>
                  <a:lnTo>
                    <a:pt x="34285" y="120000"/>
                  </a:lnTo>
                  <a:lnTo>
                    <a:pt x="85714" y="12000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/>
              <a:endParaRPr sz="2394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95" y="2589"/>
              <a:ext cx="215" cy="581"/>
            </a:xfrm>
            <a:prstGeom prst="rect">
              <a:avLst/>
            </a:prstGeom>
            <a:no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</a:p>
            <a:p>
              <a:pPr defTabSz="912114">
                <a:buSzPct val="25000"/>
              </a:pPr>
              <a:r>
                <a:rPr lang="en-US" sz="1795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</a:p>
          </p:txBody>
        </p:sp>
      </p:grpSp>
      <p:cxnSp>
        <p:nvCxnSpPr>
          <p:cNvPr id="491" name="Shape 491"/>
          <p:cNvCxnSpPr/>
          <p:nvPr/>
        </p:nvCxnSpPr>
        <p:spPr>
          <a:xfrm>
            <a:off x="8282086" y="1985913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4253476" y="4036640"/>
            <a:ext cx="510412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797407" y="4036640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761855" y="4036640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495" name="Shape 495"/>
          <p:cNvSpPr/>
          <p:nvPr/>
        </p:nvSpPr>
        <p:spPr>
          <a:xfrm rot="-5400000">
            <a:off x="2942280" y="2232952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3265328" y="1909903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97" name="Shape 497"/>
          <p:cNvSpPr/>
          <p:nvPr/>
        </p:nvSpPr>
        <p:spPr>
          <a:xfrm rot="-5400000">
            <a:off x="8263084" y="2080929"/>
            <a:ext cx="988148" cy="3420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91199" rIns="91199" bIns="91199" anchor="ctr" anchorCtr="0">
            <a:noAutofit/>
          </a:bodyPr>
          <a:lstStyle/>
          <a:p>
            <a:pPr defTabSz="912114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8586132" y="1757880"/>
            <a:ext cx="342051" cy="988148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</a:p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x="8890178" y="2213947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0" name="Shape 500"/>
          <p:cNvCxnSpPr/>
          <p:nvPr/>
        </p:nvCxnSpPr>
        <p:spPr>
          <a:xfrm>
            <a:off x="8890178" y="3354120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1" name="Shape 501"/>
          <p:cNvCxnSpPr/>
          <p:nvPr/>
        </p:nvCxnSpPr>
        <p:spPr>
          <a:xfrm>
            <a:off x="7673993" y="2441982"/>
            <a:ext cx="912138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2" name="Shape 502"/>
          <p:cNvCxnSpPr/>
          <p:nvPr/>
        </p:nvCxnSpPr>
        <p:spPr>
          <a:xfrm>
            <a:off x="5773708" y="4570303"/>
            <a:ext cx="684102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3" name="Shape 503"/>
          <p:cNvCxnSpPr/>
          <p:nvPr/>
        </p:nvCxnSpPr>
        <p:spPr>
          <a:xfrm>
            <a:off x="8282086" y="3886200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4" name="Shape 504"/>
          <p:cNvCxnSpPr/>
          <p:nvPr/>
        </p:nvCxnSpPr>
        <p:spPr>
          <a:xfrm>
            <a:off x="8282085" y="3886202"/>
            <a:ext cx="0" cy="68410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7673994" y="4570303"/>
            <a:ext cx="6080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7673993" y="2974062"/>
            <a:ext cx="912138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7" name="Shape 507"/>
          <p:cNvCxnSpPr/>
          <p:nvPr/>
        </p:nvCxnSpPr>
        <p:spPr>
          <a:xfrm>
            <a:off x="8206074" y="3582154"/>
            <a:ext cx="38005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8" name="Shape 508"/>
          <p:cNvCxnSpPr/>
          <p:nvPr/>
        </p:nvCxnSpPr>
        <p:spPr>
          <a:xfrm>
            <a:off x="9726303" y="2822039"/>
            <a:ext cx="228034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>
            <a:off x="9954338" y="2822039"/>
            <a:ext cx="0" cy="20523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2277179" y="4874349"/>
            <a:ext cx="767715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2885270" y="2670018"/>
            <a:ext cx="0" cy="220433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Shape 512"/>
          <p:cNvCxnSpPr/>
          <p:nvPr/>
        </p:nvCxnSpPr>
        <p:spPr>
          <a:xfrm>
            <a:off x="2885270" y="2670016"/>
            <a:ext cx="38005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3" name="Shape 513"/>
          <p:cNvCxnSpPr/>
          <p:nvPr/>
        </p:nvCxnSpPr>
        <p:spPr>
          <a:xfrm rot="10800000">
            <a:off x="6001740" y="3962210"/>
            <a:ext cx="0" cy="91213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Shape 514"/>
          <p:cNvCxnSpPr/>
          <p:nvPr/>
        </p:nvCxnSpPr>
        <p:spPr>
          <a:xfrm>
            <a:off x="6001742" y="3962211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15" name="Shape 515"/>
          <p:cNvCxnSpPr/>
          <p:nvPr/>
        </p:nvCxnSpPr>
        <p:spPr>
          <a:xfrm rot="10800000">
            <a:off x="3037292" y="1529845"/>
            <a:ext cx="0" cy="6080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>
            <a:off x="3037294" y="1529844"/>
            <a:ext cx="52447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>
            <a:off x="8282085" y="1529844"/>
            <a:ext cx="0" cy="45606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Shape 518"/>
          <p:cNvCxnSpPr/>
          <p:nvPr/>
        </p:nvCxnSpPr>
        <p:spPr>
          <a:xfrm rot="10800000">
            <a:off x="2277178" y="2061923"/>
            <a:ext cx="0" cy="28124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2277179" y="2061924"/>
            <a:ext cx="30404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0" name="Shape 520"/>
          <p:cNvSpPr/>
          <p:nvPr/>
        </p:nvSpPr>
        <p:spPr>
          <a:xfrm rot="-5400000">
            <a:off x="4595527" y="2403975"/>
            <a:ext cx="1520230" cy="38005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4709545" y="2594005"/>
            <a:ext cx="45606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2" name="Shape 522"/>
          <p:cNvCxnSpPr/>
          <p:nvPr/>
        </p:nvCxnSpPr>
        <p:spPr>
          <a:xfrm>
            <a:off x="4937580" y="2594005"/>
            <a:ext cx="0" cy="91213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5545672" y="2441982"/>
            <a:ext cx="228034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Shape 524"/>
          <p:cNvSpPr/>
          <p:nvPr/>
        </p:nvSpPr>
        <p:spPr>
          <a:xfrm>
            <a:off x="4861568" y="3810190"/>
            <a:ext cx="760115" cy="684102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596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525" name="Shape 525"/>
          <p:cNvCxnSpPr/>
          <p:nvPr/>
        </p:nvCxnSpPr>
        <p:spPr>
          <a:xfrm>
            <a:off x="7826016" y="2974064"/>
            <a:ext cx="0" cy="2204332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Shape 526"/>
          <p:cNvCxnSpPr/>
          <p:nvPr/>
        </p:nvCxnSpPr>
        <p:spPr>
          <a:xfrm rot="10800000">
            <a:off x="3569374" y="5178395"/>
            <a:ext cx="4256642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3569373" y="3582156"/>
            <a:ext cx="0" cy="159624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569374" y="3582154"/>
            <a:ext cx="304045" cy="0"/>
          </a:xfrm>
          <a:prstGeom prst="straightConnector1">
            <a:avLst/>
          </a:prstGeom>
          <a:noFill/>
          <a:ln w="38100" cap="flat" cmpd="sng">
            <a:solidFill>
              <a:srgbClr val="9966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3797408" y="2212366"/>
            <a:ext cx="521606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797407" y="3428549"/>
            <a:ext cx="508174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2505212" y="2212366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5089603" y="3124503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5621684" y="4114234"/>
            <a:ext cx="152022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4" name="Shape 534"/>
          <p:cNvGrpSpPr/>
          <p:nvPr/>
        </p:nvGrpSpPr>
        <p:grpSpPr>
          <a:xfrm>
            <a:off x="2381693" y="2441983"/>
            <a:ext cx="544749" cy="3741983"/>
            <a:chOff x="738" y="1920"/>
            <a:chExt cx="344" cy="2363"/>
          </a:xfrm>
        </p:grpSpPr>
        <p:cxnSp>
          <p:nvCxnSpPr>
            <p:cNvPr id="535" name="Shape 535"/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6" name="Shape 536"/>
            <p:cNvSpPr txBox="1"/>
            <p:nvPr/>
          </p:nvSpPr>
          <p:spPr>
            <a:xfrm>
              <a:off x="738" y="4070"/>
              <a:ext cx="34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2885272" y="2746029"/>
            <a:ext cx="874133" cy="2918524"/>
            <a:chOff x="1056" y="2112"/>
            <a:chExt cx="552" cy="1842"/>
          </a:xfrm>
        </p:grpSpPr>
        <p:cxnSp>
          <p:nvCxnSpPr>
            <p:cNvPr id="538" name="Shape 538"/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9" name="Shape 539"/>
            <p:cNvSpPr txBox="1"/>
            <p:nvPr/>
          </p:nvSpPr>
          <p:spPr>
            <a:xfrm>
              <a:off x="1056" y="3741"/>
              <a:ext cx="55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574127" y="4266259"/>
            <a:ext cx="774366" cy="1917707"/>
            <a:chOff x="1490" y="3071"/>
            <a:chExt cx="489" cy="1211"/>
          </a:xfrm>
        </p:grpSpPr>
        <p:cxnSp>
          <p:nvCxnSpPr>
            <p:cNvPr id="541" name="Shape 541"/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2" name="Shape 542"/>
            <p:cNvSpPr txBox="1"/>
            <p:nvPr/>
          </p:nvSpPr>
          <p:spPr>
            <a:xfrm>
              <a:off x="1490" y="4070"/>
              <a:ext cx="489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4036529" y="4266259"/>
            <a:ext cx="840877" cy="1398294"/>
            <a:chOff x="1782" y="3071"/>
            <a:chExt cx="530" cy="882"/>
          </a:xfrm>
        </p:grpSpPr>
        <p:cxnSp>
          <p:nvCxnSpPr>
            <p:cNvPr id="544" name="Shape 544"/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Shape 545"/>
            <p:cNvSpPr txBox="1"/>
            <p:nvPr/>
          </p:nvSpPr>
          <p:spPr>
            <a:xfrm>
              <a:off x="1782" y="3741"/>
              <a:ext cx="53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r/w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510833" y="3202098"/>
            <a:ext cx="850377" cy="2462455"/>
            <a:chOff x="2713" y="2400"/>
            <a:chExt cx="536" cy="1554"/>
          </a:xfrm>
        </p:grpSpPr>
        <p:cxnSp>
          <p:nvCxnSpPr>
            <p:cNvPr id="547" name="Shape 547"/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8" name="Shape 548"/>
            <p:cNvSpPr txBox="1"/>
            <p:nvPr/>
          </p:nvSpPr>
          <p:spPr>
            <a:xfrm>
              <a:off x="2713" y="3741"/>
              <a:ext cx="536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dest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6066666" y="4038226"/>
            <a:ext cx="910554" cy="2145741"/>
            <a:chOff x="3064" y="2928"/>
            <a:chExt cx="574" cy="1355"/>
          </a:xfrm>
        </p:grpSpPr>
        <p:cxnSp>
          <p:nvCxnSpPr>
            <p:cNvPr id="550" name="Shape 550"/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1" name="Shape 551"/>
            <p:cNvSpPr txBox="1"/>
            <p:nvPr/>
          </p:nvSpPr>
          <p:spPr>
            <a:xfrm>
              <a:off x="3064" y="4070"/>
              <a:ext cx="57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rdata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7960621" y="2670017"/>
            <a:ext cx="853544" cy="3513948"/>
            <a:chOff x="4261" y="2063"/>
            <a:chExt cx="538" cy="2219"/>
          </a:xfrm>
        </p:grpSpPr>
        <p:cxnSp>
          <p:nvCxnSpPr>
            <p:cNvPr id="553" name="Shape 553"/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4" name="Shape 554"/>
            <p:cNvGrpSpPr/>
            <p:nvPr/>
          </p:nvGrpSpPr>
          <p:grpSpPr>
            <a:xfrm>
              <a:off x="4261" y="2255"/>
              <a:ext cx="538" cy="2027"/>
              <a:chOff x="4261" y="2255"/>
              <a:chExt cx="538" cy="2027"/>
            </a:xfrm>
          </p:grpSpPr>
          <p:cxnSp>
            <p:nvCxnSpPr>
              <p:cNvPr id="555" name="Shape 555"/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6" name="Shape 556"/>
              <p:cNvSpPr txBox="1"/>
              <p:nvPr/>
            </p:nvSpPr>
            <p:spPr>
              <a:xfrm>
                <a:off x="4261" y="4070"/>
                <a:ext cx="538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199" tIns="45587" rIns="91199" bIns="45587" anchor="t" anchorCtr="0">
                <a:noAutofit/>
              </a:bodyPr>
              <a:lstStyle/>
              <a:p>
                <a:pPr algn="ctr" defTabSz="912114">
                  <a:buSzPct val="25000"/>
                </a:pPr>
                <a:r>
                  <a:rPr lang="en-US" sz="1596" b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MUX</a:t>
                </a:r>
                <a:r>
                  <a:rPr lang="en-US" sz="1596" b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alu1</a:t>
                </a:r>
              </a:p>
            </p:txBody>
          </p:sp>
        </p:grpSp>
      </p:grpSp>
      <p:grpSp>
        <p:nvGrpSpPr>
          <p:cNvPr id="557" name="Shape 557"/>
          <p:cNvGrpSpPr/>
          <p:nvPr/>
        </p:nvGrpSpPr>
        <p:grpSpPr>
          <a:xfrm>
            <a:off x="9132463" y="3354121"/>
            <a:ext cx="671435" cy="2829845"/>
            <a:chOff x="5000" y="2495"/>
            <a:chExt cx="424" cy="1787"/>
          </a:xfrm>
        </p:grpSpPr>
        <p:cxnSp>
          <p:nvCxnSpPr>
            <p:cNvPr id="558" name="Shape 558"/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9" name="Shape 559"/>
            <p:cNvSpPr txBox="1"/>
            <p:nvPr/>
          </p:nvSpPr>
          <p:spPr>
            <a:xfrm>
              <a:off x="5000" y="4070"/>
              <a:ext cx="42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199" tIns="45587" rIns="91199" bIns="45587" anchor="t" anchorCtr="0">
              <a:noAutofit/>
            </a:bodyPr>
            <a:lstStyle/>
            <a:p>
              <a:pPr algn="ctr" defTabSz="912114">
                <a:buSzPct val="25000"/>
              </a:pPr>
              <a:r>
                <a:rPr lang="en-US" sz="1596" b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r>
                <a:rPr lang="en-US" sz="1596" b="1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</a:t>
              </a:r>
            </a:p>
          </p:txBody>
        </p:sp>
      </p:grpSp>
      <p:sp>
        <p:nvSpPr>
          <p:cNvPr id="560" name="Shape 560"/>
          <p:cNvSpPr txBox="1"/>
          <p:nvPr/>
        </p:nvSpPr>
        <p:spPr>
          <a:xfrm>
            <a:off x="7902028" y="3050075"/>
            <a:ext cx="313546" cy="307016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7902028" y="3506144"/>
            <a:ext cx="313546" cy="307016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t" anchorCtr="0">
            <a:noAutofit/>
          </a:bodyPr>
          <a:lstStyle/>
          <a:p>
            <a:pPr defTabSz="912114">
              <a:buSzPct val="25000"/>
            </a:pPr>
            <a:r>
              <a:rPr lang="en-US" sz="1397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62" name="Shape 562"/>
          <p:cNvCxnSpPr/>
          <p:nvPr/>
        </p:nvCxnSpPr>
        <p:spPr>
          <a:xfrm>
            <a:off x="8206074" y="3278108"/>
            <a:ext cx="38005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3" name="Shape 563"/>
          <p:cNvSpPr/>
          <p:nvPr/>
        </p:nvSpPr>
        <p:spPr>
          <a:xfrm rot="-5400000">
            <a:off x="9583781" y="2673184"/>
            <a:ext cx="772783" cy="27870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199" tIns="45587" rIns="91199" bIns="45587" anchor="ctr" anchorCtr="0">
            <a:noAutofit/>
          </a:bodyPr>
          <a:lstStyle/>
          <a:p>
            <a:pPr algn="ctr" defTabSz="912114">
              <a:buSzPct val="25000"/>
            </a:pPr>
            <a:r>
              <a:rPr lang="en-US" sz="1197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 result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5ADEA9-2F04-8558-757C-ECF72EEEEAC3}"/>
              </a:ext>
            </a:extLst>
          </p:cNvPr>
          <p:cNvSpPr/>
          <p:nvPr/>
        </p:nvSpPr>
        <p:spPr>
          <a:xfrm>
            <a:off x="336670" y="6779406"/>
            <a:ext cx="3881013" cy="7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schemeClr val="bg1"/>
                </a:solidFill>
                <a:latin typeface="Century Gothic"/>
                <a:cs typeface="Arial"/>
                <a:sym typeface="Arial"/>
              </a:rPr>
              <a:t>Each red signal comes from "Control" (implemented via ROM as before)</a:t>
            </a:r>
          </a:p>
        </p:txBody>
      </p:sp>
    </p:spTree>
    <p:extLst>
      <p:ext uri="{BB962C8B-B14F-4D97-AF65-F5344CB8AC3E}">
        <p14:creationId xmlns:p14="http://schemas.microsoft.com/office/powerpoint/2010/main" val="131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70">
            <a:extLst>
              <a:ext uri="{FF2B5EF4-FFF2-40B4-BE49-F238E27FC236}">
                <a16:creationId xmlns:a16="http://schemas.microsoft.com/office/drawing/2014/main" id="{11791D06-F7C7-BC96-2CB1-A6A61CE7396A}"/>
              </a:ext>
            </a:extLst>
          </p:cNvPr>
          <p:cNvSpPr/>
          <p:nvPr/>
        </p:nvSpPr>
        <p:spPr>
          <a:xfrm>
            <a:off x="5562601" y="1397001"/>
            <a:ext cx="1676399" cy="10667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0:</a:t>
            </a:r>
          </a:p>
          <a:p>
            <a:pPr algn="ctr"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cycle</a:t>
            </a:r>
          </a:p>
        </p:txBody>
      </p:sp>
      <p:cxnSp>
        <p:nvCxnSpPr>
          <p:cNvPr id="6" name="Shape 571">
            <a:extLst>
              <a:ext uri="{FF2B5EF4-FFF2-40B4-BE49-F238E27FC236}">
                <a16:creationId xmlns:a16="http://schemas.microsoft.com/office/drawing/2014/main" id="{EF642FCB-CE56-FE8B-5894-C93400A1E481}"/>
              </a:ext>
            </a:extLst>
          </p:cNvPr>
          <p:cNvCxnSpPr/>
          <p:nvPr/>
        </p:nvCxnSpPr>
        <p:spPr>
          <a:xfrm flipH="1">
            <a:off x="2743201" y="3149601"/>
            <a:ext cx="3124199" cy="6095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Shape 572">
            <a:extLst>
              <a:ext uri="{FF2B5EF4-FFF2-40B4-BE49-F238E27FC236}">
                <a16:creationId xmlns:a16="http://schemas.microsoft.com/office/drawing/2014/main" id="{BA352982-E7FA-B80F-9E45-FDE6C440240B}"/>
              </a:ext>
            </a:extLst>
          </p:cNvPr>
          <p:cNvSpPr/>
          <p:nvPr/>
        </p:nvSpPr>
        <p:spPr>
          <a:xfrm>
            <a:off x="7543801" y="3759201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cxnSp>
        <p:nvCxnSpPr>
          <p:cNvPr id="8" name="Shape 573">
            <a:extLst>
              <a:ext uri="{FF2B5EF4-FFF2-40B4-BE49-F238E27FC236}">
                <a16:creationId xmlns:a16="http://schemas.microsoft.com/office/drawing/2014/main" id="{14FBAB31-CA82-DA4D-F674-73D68FED78FF}"/>
              </a:ext>
            </a:extLst>
          </p:cNvPr>
          <p:cNvCxnSpPr/>
          <p:nvPr/>
        </p:nvCxnSpPr>
        <p:spPr>
          <a:xfrm flipH="1">
            <a:off x="4267199" y="3302001"/>
            <a:ext cx="1752600" cy="5333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" name="Shape 574">
            <a:extLst>
              <a:ext uri="{FF2B5EF4-FFF2-40B4-BE49-F238E27FC236}">
                <a16:creationId xmlns:a16="http://schemas.microsoft.com/office/drawing/2014/main" id="{4F3FE8F5-9972-BF55-55CF-DA1FC34FC7E9}"/>
              </a:ext>
            </a:extLst>
          </p:cNvPr>
          <p:cNvCxnSpPr/>
          <p:nvPr/>
        </p:nvCxnSpPr>
        <p:spPr>
          <a:xfrm flipH="1">
            <a:off x="5638801" y="3378200"/>
            <a:ext cx="6095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Shape 575">
            <a:extLst>
              <a:ext uri="{FF2B5EF4-FFF2-40B4-BE49-F238E27FC236}">
                <a16:creationId xmlns:a16="http://schemas.microsoft.com/office/drawing/2014/main" id="{55D6AE8E-8EA9-2D42-13CA-F7147CFB9F68}"/>
              </a:ext>
            </a:extLst>
          </p:cNvPr>
          <p:cNvCxnSpPr/>
          <p:nvPr/>
        </p:nvCxnSpPr>
        <p:spPr>
          <a:xfrm>
            <a:off x="6553201" y="3378200"/>
            <a:ext cx="152399" cy="38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Shape 576">
            <a:extLst>
              <a:ext uri="{FF2B5EF4-FFF2-40B4-BE49-F238E27FC236}">
                <a16:creationId xmlns:a16="http://schemas.microsoft.com/office/drawing/2014/main" id="{A249A1B9-3857-29E7-6E1E-06F3EDC2F68B}"/>
              </a:ext>
            </a:extLst>
          </p:cNvPr>
          <p:cNvSpPr/>
          <p:nvPr/>
        </p:nvSpPr>
        <p:spPr>
          <a:xfrm>
            <a:off x="6096001" y="3759201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2" name="Shape 577">
            <a:extLst>
              <a:ext uri="{FF2B5EF4-FFF2-40B4-BE49-F238E27FC236}">
                <a16:creationId xmlns:a16="http://schemas.microsoft.com/office/drawing/2014/main" id="{FADF34C4-2458-80E6-021C-A0FB0494DFB1}"/>
              </a:ext>
            </a:extLst>
          </p:cNvPr>
          <p:cNvSpPr/>
          <p:nvPr/>
        </p:nvSpPr>
        <p:spPr>
          <a:xfrm>
            <a:off x="4724401" y="3759201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cycle3</a:t>
            </a:r>
          </a:p>
        </p:txBody>
      </p:sp>
      <p:sp>
        <p:nvSpPr>
          <p:cNvPr id="13" name="Shape 578">
            <a:extLst>
              <a:ext uri="{FF2B5EF4-FFF2-40B4-BE49-F238E27FC236}">
                <a16:creationId xmlns:a16="http://schemas.microsoft.com/office/drawing/2014/main" id="{AD3AF8A6-5557-FC41-3EEB-ED08436D5574}"/>
              </a:ext>
            </a:extLst>
          </p:cNvPr>
          <p:cNvSpPr/>
          <p:nvPr/>
        </p:nvSpPr>
        <p:spPr>
          <a:xfrm>
            <a:off x="1981201" y="3759201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14" name="Shape 579">
            <a:extLst>
              <a:ext uri="{FF2B5EF4-FFF2-40B4-BE49-F238E27FC236}">
                <a16:creationId xmlns:a16="http://schemas.microsoft.com/office/drawing/2014/main" id="{6DCE2203-1319-395C-EBCB-F30C1346C1AD}"/>
              </a:ext>
            </a:extLst>
          </p:cNvPr>
          <p:cNvSpPr/>
          <p:nvPr/>
        </p:nvSpPr>
        <p:spPr>
          <a:xfrm>
            <a:off x="1981201" y="4597401"/>
            <a:ext cx="1066799" cy="685799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sp>
        <p:nvSpPr>
          <p:cNvPr id="15" name="Shape 580">
            <a:extLst>
              <a:ext uri="{FF2B5EF4-FFF2-40B4-BE49-F238E27FC236}">
                <a16:creationId xmlns:a16="http://schemas.microsoft.com/office/drawing/2014/main" id="{BE0CE453-EA8E-20D2-8924-0AE94D6827A5}"/>
              </a:ext>
            </a:extLst>
          </p:cNvPr>
          <p:cNvSpPr/>
          <p:nvPr/>
        </p:nvSpPr>
        <p:spPr>
          <a:xfrm>
            <a:off x="5805857" y="2777391"/>
            <a:ext cx="1219199" cy="626775"/>
          </a:xfrm>
          <a:prstGeom prst="ellipse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State1:</a:t>
            </a:r>
          </a:p>
          <a:p>
            <a:pPr algn="ctr"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</a:p>
        </p:txBody>
      </p:sp>
      <p:cxnSp>
        <p:nvCxnSpPr>
          <p:cNvPr id="16" name="Shape 581">
            <a:extLst>
              <a:ext uri="{FF2B5EF4-FFF2-40B4-BE49-F238E27FC236}">
                <a16:creationId xmlns:a16="http://schemas.microsoft.com/office/drawing/2014/main" id="{3A4DC968-485E-4384-B816-F4E0FEF4FA71}"/>
              </a:ext>
            </a:extLst>
          </p:cNvPr>
          <p:cNvCxnSpPr/>
          <p:nvPr/>
        </p:nvCxnSpPr>
        <p:spPr>
          <a:xfrm>
            <a:off x="6400800" y="2463801"/>
            <a:ext cx="0" cy="3047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582">
            <a:extLst>
              <a:ext uri="{FF2B5EF4-FFF2-40B4-BE49-F238E27FC236}">
                <a16:creationId xmlns:a16="http://schemas.microsoft.com/office/drawing/2014/main" id="{55EF28A7-FDD1-18C0-13AF-75626F2FBE08}"/>
              </a:ext>
            </a:extLst>
          </p:cNvPr>
          <p:cNvSpPr/>
          <p:nvPr/>
        </p:nvSpPr>
        <p:spPr>
          <a:xfrm>
            <a:off x="5486400" y="1320801"/>
            <a:ext cx="1828800" cy="12191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583">
            <a:extLst>
              <a:ext uri="{FF2B5EF4-FFF2-40B4-BE49-F238E27FC236}">
                <a16:creationId xmlns:a16="http://schemas.microsoft.com/office/drawing/2014/main" id="{DB5B3385-324D-9E8C-3B80-4642086A69F5}"/>
              </a:ext>
            </a:extLst>
          </p:cNvPr>
          <p:cNvSpPr/>
          <p:nvPr/>
        </p:nvSpPr>
        <p:spPr>
          <a:xfrm>
            <a:off x="4724401" y="4597401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19" name="Shape 584">
            <a:extLst>
              <a:ext uri="{FF2B5EF4-FFF2-40B4-BE49-F238E27FC236}">
                <a16:creationId xmlns:a16="http://schemas.microsoft.com/office/drawing/2014/main" id="{C0B04916-1C35-061B-9BF4-60DE7B2EAE09}"/>
              </a:ext>
            </a:extLst>
          </p:cNvPr>
          <p:cNvSpPr/>
          <p:nvPr/>
        </p:nvSpPr>
        <p:spPr>
          <a:xfrm>
            <a:off x="6096001" y="4597401"/>
            <a:ext cx="1066799" cy="685799"/>
          </a:xfrm>
          <a:prstGeom prst="ellipse">
            <a:avLst/>
          </a:prstGeom>
          <a:solidFill>
            <a:srgbClr val="99FF33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0" name="Shape 585">
            <a:extLst>
              <a:ext uri="{FF2B5EF4-FFF2-40B4-BE49-F238E27FC236}">
                <a16:creationId xmlns:a16="http://schemas.microsoft.com/office/drawing/2014/main" id="{37DFE401-D68B-0C6F-7863-E643A56218DF}"/>
              </a:ext>
            </a:extLst>
          </p:cNvPr>
          <p:cNvSpPr/>
          <p:nvPr/>
        </p:nvSpPr>
        <p:spPr>
          <a:xfrm>
            <a:off x="7543801" y="4597401"/>
            <a:ext cx="1066799" cy="685799"/>
          </a:xfrm>
          <a:prstGeom prst="ellipse">
            <a:avLst/>
          </a:prstGeom>
          <a:solidFill>
            <a:srgbClr val="5F91C7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cycle4</a:t>
            </a:r>
          </a:p>
        </p:txBody>
      </p:sp>
      <p:sp>
        <p:nvSpPr>
          <p:cNvPr id="21" name="Shape 586">
            <a:extLst>
              <a:ext uri="{FF2B5EF4-FFF2-40B4-BE49-F238E27FC236}">
                <a16:creationId xmlns:a16="http://schemas.microsoft.com/office/drawing/2014/main" id="{65AA326F-170F-E46A-FE75-E7497EAFE34A}"/>
              </a:ext>
            </a:extLst>
          </p:cNvPr>
          <p:cNvSpPr/>
          <p:nvPr/>
        </p:nvSpPr>
        <p:spPr>
          <a:xfrm>
            <a:off x="3352801" y="3759201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</a:p>
        </p:txBody>
      </p:sp>
      <p:sp>
        <p:nvSpPr>
          <p:cNvPr id="22" name="Shape 587">
            <a:extLst>
              <a:ext uri="{FF2B5EF4-FFF2-40B4-BE49-F238E27FC236}">
                <a16:creationId xmlns:a16="http://schemas.microsoft.com/office/drawing/2014/main" id="{E860496D-4C0D-464B-B051-DA81FB8DB38D}"/>
              </a:ext>
            </a:extLst>
          </p:cNvPr>
          <p:cNvSpPr/>
          <p:nvPr/>
        </p:nvSpPr>
        <p:spPr>
          <a:xfrm>
            <a:off x="3352801" y="4597401"/>
            <a:ext cx="1066799" cy="685799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</a:t>
            </a:r>
          </a:p>
          <a:p>
            <a:pPr algn="ctr"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</a:p>
        </p:txBody>
      </p:sp>
      <p:cxnSp>
        <p:nvCxnSpPr>
          <p:cNvPr id="23" name="Shape 588">
            <a:extLst>
              <a:ext uri="{FF2B5EF4-FFF2-40B4-BE49-F238E27FC236}">
                <a16:creationId xmlns:a16="http://schemas.microsoft.com/office/drawing/2014/main" id="{1A6B32C2-F588-18AB-547F-6DD525857582}"/>
              </a:ext>
            </a:extLst>
          </p:cNvPr>
          <p:cNvCxnSpPr/>
          <p:nvPr/>
        </p:nvCxnSpPr>
        <p:spPr>
          <a:xfrm>
            <a:off x="6858001" y="3302000"/>
            <a:ext cx="1066799" cy="45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" name="Shape 589">
            <a:extLst>
              <a:ext uri="{FF2B5EF4-FFF2-40B4-BE49-F238E27FC236}">
                <a16:creationId xmlns:a16="http://schemas.microsoft.com/office/drawing/2014/main" id="{320ED28B-CC2B-E667-854F-0D9A5C3A83DC}"/>
              </a:ext>
            </a:extLst>
          </p:cNvPr>
          <p:cNvSpPr/>
          <p:nvPr/>
        </p:nvSpPr>
        <p:spPr>
          <a:xfrm>
            <a:off x="4724401" y="5435601"/>
            <a:ext cx="1066799" cy="685799"/>
          </a:xfrm>
          <a:prstGeom prst="ellipse">
            <a:avLst/>
          </a:prstGeom>
          <a:solidFill>
            <a:srgbClr val="FF9966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lw</a:t>
            </a:r>
          </a:p>
          <a:p>
            <a:pPr algn="ctr"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cycle5</a:t>
            </a:r>
          </a:p>
        </p:txBody>
      </p:sp>
      <p:cxnSp>
        <p:nvCxnSpPr>
          <p:cNvPr id="25" name="Shape 590">
            <a:extLst>
              <a:ext uri="{FF2B5EF4-FFF2-40B4-BE49-F238E27FC236}">
                <a16:creationId xmlns:a16="http://schemas.microsoft.com/office/drawing/2014/main" id="{0835CCDC-AC30-3A84-4E8C-5A6805B1F6A3}"/>
              </a:ext>
            </a:extLst>
          </p:cNvPr>
          <p:cNvCxnSpPr/>
          <p:nvPr/>
        </p:nvCxnSpPr>
        <p:spPr>
          <a:xfrm>
            <a:off x="2514600" y="44450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Shape 591">
            <a:extLst>
              <a:ext uri="{FF2B5EF4-FFF2-40B4-BE49-F238E27FC236}">
                <a16:creationId xmlns:a16="http://schemas.microsoft.com/office/drawing/2014/main" id="{8C607B8A-072D-86DE-B32F-A1C87D9D4F2D}"/>
              </a:ext>
            </a:extLst>
          </p:cNvPr>
          <p:cNvCxnSpPr/>
          <p:nvPr/>
        </p:nvCxnSpPr>
        <p:spPr>
          <a:xfrm>
            <a:off x="3886200" y="44450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Shape 592">
            <a:extLst>
              <a:ext uri="{FF2B5EF4-FFF2-40B4-BE49-F238E27FC236}">
                <a16:creationId xmlns:a16="http://schemas.microsoft.com/office/drawing/2014/main" id="{06FA8D62-182E-6CC3-3BF6-76BE66F177BA}"/>
              </a:ext>
            </a:extLst>
          </p:cNvPr>
          <p:cNvCxnSpPr/>
          <p:nvPr/>
        </p:nvCxnSpPr>
        <p:spPr>
          <a:xfrm>
            <a:off x="5257800" y="44450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" name="Shape 593">
            <a:extLst>
              <a:ext uri="{FF2B5EF4-FFF2-40B4-BE49-F238E27FC236}">
                <a16:creationId xmlns:a16="http://schemas.microsoft.com/office/drawing/2014/main" id="{937CBE8F-ABB7-8795-C1D8-8405F496E430}"/>
              </a:ext>
            </a:extLst>
          </p:cNvPr>
          <p:cNvCxnSpPr/>
          <p:nvPr/>
        </p:nvCxnSpPr>
        <p:spPr>
          <a:xfrm>
            <a:off x="6629400" y="44450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Shape 594">
            <a:extLst>
              <a:ext uri="{FF2B5EF4-FFF2-40B4-BE49-F238E27FC236}">
                <a16:creationId xmlns:a16="http://schemas.microsoft.com/office/drawing/2014/main" id="{BD74F315-5292-A767-30D8-EAD32B1BBAA3}"/>
              </a:ext>
            </a:extLst>
          </p:cNvPr>
          <p:cNvCxnSpPr/>
          <p:nvPr/>
        </p:nvCxnSpPr>
        <p:spPr>
          <a:xfrm>
            <a:off x="8077200" y="44450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Shape 595">
            <a:extLst>
              <a:ext uri="{FF2B5EF4-FFF2-40B4-BE49-F238E27FC236}">
                <a16:creationId xmlns:a16="http://schemas.microsoft.com/office/drawing/2014/main" id="{9EB47E3C-AC56-B062-B745-EA2907D11210}"/>
              </a:ext>
            </a:extLst>
          </p:cNvPr>
          <p:cNvCxnSpPr/>
          <p:nvPr/>
        </p:nvCxnSpPr>
        <p:spPr>
          <a:xfrm>
            <a:off x="5257800" y="5283201"/>
            <a:ext cx="0" cy="15239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1" name="Shape 597">
            <a:extLst>
              <a:ext uri="{FF2B5EF4-FFF2-40B4-BE49-F238E27FC236}">
                <a16:creationId xmlns:a16="http://schemas.microsoft.com/office/drawing/2014/main" id="{3D18B357-794D-2DBF-1828-7DF2CE13C0EC}"/>
              </a:ext>
            </a:extLst>
          </p:cNvPr>
          <p:cNvGrpSpPr/>
          <p:nvPr/>
        </p:nvGrpSpPr>
        <p:grpSpPr>
          <a:xfrm>
            <a:off x="2803525" y="4251326"/>
            <a:ext cx="7197724" cy="2000249"/>
            <a:chOff x="806" y="2976"/>
            <a:chExt cx="4533" cy="1259"/>
          </a:xfrm>
        </p:grpSpPr>
        <p:sp>
          <p:nvSpPr>
            <p:cNvPr id="32" name="Shape 598">
              <a:extLst>
                <a:ext uri="{FF2B5EF4-FFF2-40B4-BE49-F238E27FC236}">
                  <a16:creationId xmlns:a16="http://schemas.microsoft.com/office/drawing/2014/main" id="{793D475B-7C35-2A4C-E2D3-2644AE2556F4}"/>
                </a:ext>
              </a:extLst>
            </p:cNvPr>
            <p:cNvSpPr txBox="1"/>
            <p:nvPr/>
          </p:nvSpPr>
          <p:spPr>
            <a:xfrm>
              <a:off x="806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3" name="Shape 599">
              <a:extLst>
                <a:ext uri="{FF2B5EF4-FFF2-40B4-BE49-F238E27FC236}">
                  <a16:creationId xmlns:a16="http://schemas.microsoft.com/office/drawing/2014/main" id="{F333D483-C38F-31EE-6270-0699A2AE112F}"/>
                </a:ext>
              </a:extLst>
            </p:cNvPr>
            <p:cNvSpPr txBox="1"/>
            <p:nvPr/>
          </p:nvSpPr>
          <p:spPr>
            <a:xfrm>
              <a:off x="806" y="3513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4" name="Shape 600">
              <a:extLst>
                <a:ext uri="{FF2B5EF4-FFF2-40B4-BE49-F238E27FC236}">
                  <a16:creationId xmlns:a16="http://schemas.microsoft.com/office/drawing/2014/main" id="{35B57025-699D-5C86-D6BE-4AB569F0A8BF}"/>
                </a:ext>
              </a:extLst>
            </p:cNvPr>
            <p:cNvSpPr txBox="1"/>
            <p:nvPr/>
          </p:nvSpPr>
          <p:spPr>
            <a:xfrm>
              <a:off x="1670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35" name="Shape 601">
              <a:extLst>
                <a:ext uri="{FF2B5EF4-FFF2-40B4-BE49-F238E27FC236}">
                  <a16:creationId xmlns:a16="http://schemas.microsoft.com/office/drawing/2014/main" id="{A9D844A5-F5EF-1AD9-3246-7C8EBAFB3094}"/>
                </a:ext>
              </a:extLst>
            </p:cNvPr>
            <p:cNvSpPr txBox="1"/>
            <p:nvPr/>
          </p:nvSpPr>
          <p:spPr>
            <a:xfrm>
              <a:off x="1679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36" name="Shape 602">
              <a:extLst>
                <a:ext uri="{FF2B5EF4-FFF2-40B4-BE49-F238E27FC236}">
                  <a16:creationId xmlns:a16="http://schemas.microsoft.com/office/drawing/2014/main" id="{C60710A5-89C2-931F-597B-E3CEDBEE17BB}"/>
                </a:ext>
              </a:extLst>
            </p:cNvPr>
            <p:cNvSpPr txBox="1"/>
            <p:nvPr/>
          </p:nvSpPr>
          <p:spPr>
            <a:xfrm>
              <a:off x="2544" y="2976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37" name="Shape 603">
              <a:extLst>
                <a:ext uri="{FF2B5EF4-FFF2-40B4-BE49-F238E27FC236}">
                  <a16:creationId xmlns:a16="http://schemas.microsoft.com/office/drawing/2014/main" id="{F31C66E0-5082-6AFF-957E-DEE957598001}"/>
                </a:ext>
              </a:extLst>
            </p:cNvPr>
            <p:cNvSpPr txBox="1"/>
            <p:nvPr/>
          </p:nvSpPr>
          <p:spPr>
            <a:xfrm>
              <a:off x="2544" y="350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38" name="Shape 604">
              <a:extLst>
                <a:ext uri="{FF2B5EF4-FFF2-40B4-BE49-F238E27FC236}">
                  <a16:creationId xmlns:a16="http://schemas.microsoft.com/office/drawing/2014/main" id="{A3D7BC4C-32BA-84CA-267D-34DC7E86142B}"/>
                </a:ext>
              </a:extLst>
            </p:cNvPr>
            <p:cNvSpPr txBox="1"/>
            <p:nvPr/>
          </p:nvSpPr>
          <p:spPr>
            <a:xfrm>
              <a:off x="3445" y="2985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  <p:sp>
          <p:nvSpPr>
            <p:cNvPr id="39" name="Shape 605">
              <a:extLst>
                <a:ext uri="{FF2B5EF4-FFF2-40B4-BE49-F238E27FC236}">
                  <a16:creationId xmlns:a16="http://schemas.microsoft.com/office/drawing/2014/main" id="{EC72ECD8-E41A-D2C0-DE61-3B7D086917F9}"/>
                </a:ext>
              </a:extLst>
            </p:cNvPr>
            <p:cNvSpPr txBox="1"/>
            <p:nvPr/>
          </p:nvSpPr>
          <p:spPr>
            <a:xfrm>
              <a:off x="3445" y="3513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40" name="Shape 606">
              <a:extLst>
                <a:ext uri="{FF2B5EF4-FFF2-40B4-BE49-F238E27FC236}">
                  <a16:creationId xmlns:a16="http://schemas.microsoft.com/office/drawing/2014/main" id="{DF253D41-27B7-9112-F275-B5A5F13AE887}"/>
                </a:ext>
              </a:extLst>
            </p:cNvPr>
            <p:cNvSpPr txBox="1"/>
            <p:nvPr/>
          </p:nvSpPr>
          <p:spPr>
            <a:xfrm>
              <a:off x="4309" y="2985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  <p:sp>
          <p:nvSpPr>
            <p:cNvPr id="41" name="Shape 607">
              <a:extLst>
                <a:ext uri="{FF2B5EF4-FFF2-40B4-BE49-F238E27FC236}">
                  <a16:creationId xmlns:a16="http://schemas.microsoft.com/office/drawing/2014/main" id="{EC5D686C-B365-93F7-9C6A-2C908208737A}"/>
                </a:ext>
              </a:extLst>
            </p:cNvPr>
            <p:cNvSpPr txBox="1"/>
            <p:nvPr/>
          </p:nvSpPr>
          <p:spPr>
            <a:xfrm>
              <a:off x="4320" y="3504"/>
              <a:ext cx="280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  <p:sp>
          <p:nvSpPr>
            <p:cNvPr id="42" name="Shape 608">
              <a:extLst>
                <a:ext uri="{FF2B5EF4-FFF2-40B4-BE49-F238E27FC236}">
                  <a16:creationId xmlns:a16="http://schemas.microsoft.com/office/drawing/2014/main" id="{F971EADC-A409-45D2-8A2E-68825CFDCF24}"/>
                </a:ext>
              </a:extLst>
            </p:cNvPr>
            <p:cNvSpPr txBox="1"/>
            <p:nvPr/>
          </p:nvSpPr>
          <p:spPr>
            <a:xfrm>
              <a:off x="5184" y="2976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43" name="Shape 609">
              <a:extLst>
                <a:ext uri="{FF2B5EF4-FFF2-40B4-BE49-F238E27FC236}">
                  <a16:creationId xmlns:a16="http://schemas.microsoft.com/office/drawing/2014/main" id="{A5D5F613-33CD-25F7-4251-74438161F831}"/>
                </a:ext>
              </a:extLst>
            </p:cNvPr>
            <p:cNvSpPr txBox="1"/>
            <p:nvPr/>
          </p:nvSpPr>
          <p:spPr>
            <a:xfrm>
              <a:off x="5184" y="3504"/>
              <a:ext cx="155" cy="2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44" name="Shape 610">
              <a:extLst>
                <a:ext uri="{FF2B5EF4-FFF2-40B4-BE49-F238E27FC236}">
                  <a16:creationId xmlns:a16="http://schemas.microsoft.com/office/drawing/2014/main" id="{3DF1C7B2-F4A2-5299-8F18-DA43276535D8}"/>
                </a:ext>
              </a:extLst>
            </p:cNvPr>
            <p:cNvSpPr txBox="1"/>
            <p:nvPr/>
          </p:nvSpPr>
          <p:spPr>
            <a:xfrm>
              <a:off x="2592" y="3984"/>
              <a:ext cx="198" cy="2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sp>
        <p:nvSpPr>
          <p:cNvPr id="45" name="Shape 596">
            <a:extLst>
              <a:ext uri="{FF2B5EF4-FFF2-40B4-BE49-F238E27FC236}">
                <a16:creationId xmlns:a16="http://schemas.microsoft.com/office/drawing/2014/main" id="{397639B0-966C-0435-1E90-4DF2A09D6708}"/>
              </a:ext>
            </a:extLst>
          </p:cNvPr>
          <p:cNvSpPr/>
          <p:nvPr/>
        </p:nvSpPr>
        <p:spPr>
          <a:xfrm>
            <a:off x="1689101" y="1143000"/>
            <a:ext cx="3797299" cy="450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086" y="110197"/>
                </a:moveTo>
                <a:cubicBezTo>
                  <a:pt x="17056" y="115098"/>
                  <a:pt x="8026" y="119999"/>
                  <a:pt x="6822" y="104112"/>
                </a:cubicBezTo>
                <a:cubicBezTo>
                  <a:pt x="5618" y="88225"/>
                  <a:pt x="0" y="29746"/>
                  <a:pt x="18862" y="14873"/>
                </a:cubicBezTo>
                <a:cubicBezTo>
                  <a:pt x="37725" y="0"/>
                  <a:pt x="78862" y="7436"/>
                  <a:pt x="120000" y="1487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hape 1589">
            <a:extLst>
              <a:ext uri="{FF2B5EF4-FFF2-40B4-BE49-F238E27FC236}">
                <a16:creationId xmlns:a16="http://schemas.microsoft.com/office/drawing/2014/main" id="{F80D24D5-4CEE-738F-F41F-81D2FA8E60C1}"/>
              </a:ext>
            </a:extLst>
          </p:cNvPr>
          <p:cNvCxnSpPr/>
          <p:nvPr/>
        </p:nvCxnSpPr>
        <p:spPr>
          <a:xfrm>
            <a:off x="5137750" y="1632751"/>
            <a:ext cx="390795" cy="715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7" name="Shape 457">
            <a:extLst>
              <a:ext uri="{FF2B5EF4-FFF2-40B4-BE49-F238E27FC236}">
                <a16:creationId xmlns:a16="http://schemas.microsoft.com/office/drawing/2014/main" id="{65604C1F-54EC-D5C2-6DAC-EF35A0BCB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199" tIns="45587" rIns="91199" bIns="4558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State machine for multi-cycle control signals (transition functions)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C1CDF-D080-FB0E-C1CB-5DD266C33B31}"/>
              </a:ext>
            </a:extLst>
          </p:cNvPr>
          <p:cNvSpPr/>
          <p:nvPr/>
        </p:nvSpPr>
        <p:spPr>
          <a:xfrm>
            <a:off x="8354802" y="6052185"/>
            <a:ext cx="3527902" cy="7761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 How many bits of storage are needed to store the state?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93637-BF13-803A-85A2-1D7E24D41490}"/>
              </a:ext>
            </a:extLst>
          </p:cNvPr>
          <p:cNvSpPr/>
          <p:nvPr/>
        </p:nvSpPr>
        <p:spPr>
          <a:xfrm>
            <a:off x="8935049" y="1312563"/>
            <a:ext cx="2736414" cy="982278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Arial"/>
                <a:sym typeface="Arial"/>
              </a:rPr>
              <a:t>Note: we aren't worrying about JALR instruction in hardware going forward</a:t>
            </a:r>
          </a:p>
        </p:txBody>
      </p:sp>
    </p:spTree>
    <p:extLst>
      <p:ext uri="{BB962C8B-B14F-4D97-AF65-F5344CB8AC3E}">
        <p14:creationId xmlns:p14="http://schemas.microsoft.com/office/powerpoint/2010/main" val="42024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467E-DAFA-6FCC-5D7F-10201BC6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765F-6FC3-21AD-14CA-013FF911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75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191890-1B93-4A46-9FD4-B9843F018E51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757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hape 616">
            <a:extLst>
              <a:ext uri="{FF2B5EF4-FFF2-40B4-BE49-F238E27FC236}">
                <a16:creationId xmlns:a16="http://schemas.microsoft.com/office/drawing/2014/main" id="{C3D38683-DE71-2F5E-7B93-293F4F93C8D0}"/>
              </a:ext>
            </a:extLst>
          </p:cNvPr>
          <p:cNvSpPr/>
          <p:nvPr/>
        </p:nvSpPr>
        <p:spPr>
          <a:xfrm>
            <a:off x="4404520" y="4797585"/>
            <a:ext cx="2362200" cy="2133599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1" name="Shape 617">
            <a:extLst>
              <a:ext uri="{FF2B5EF4-FFF2-40B4-BE49-F238E27FC236}">
                <a16:creationId xmlns:a16="http://schemas.microsoft.com/office/drawing/2014/main" id="{23D08315-5D10-2F53-6396-49FEE765B32F}"/>
              </a:ext>
            </a:extLst>
          </p:cNvPr>
          <p:cNvSpPr/>
          <p:nvPr/>
        </p:nvSpPr>
        <p:spPr>
          <a:xfrm>
            <a:off x="5090320" y="4915059"/>
            <a:ext cx="1447800" cy="1143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2" name="Shape 618">
            <a:extLst>
              <a:ext uri="{FF2B5EF4-FFF2-40B4-BE49-F238E27FC236}">
                <a16:creationId xmlns:a16="http://schemas.microsoft.com/office/drawing/2014/main" id="{DA3A33BF-B309-B633-1997-0A0060434880}"/>
              </a:ext>
            </a:extLst>
          </p:cNvPr>
          <p:cNvSpPr/>
          <p:nvPr/>
        </p:nvSpPr>
        <p:spPr>
          <a:xfrm>
            <a:off x="5014120" y="5067459"/>
            <a:ext cx="1447800" cy="1143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Shape 619">
            <a:extLst>
              <a:ext uri="{FF2B5EF4-FFF2-40B4-BE49-F238E27FC236}">
                <a16:creationId xmlns:a16="http://schemas.microsoft.com/office/drawing/2014/main" id="{BA978C79-FA85-85E8-4467-4AD0F577D179}"/>
              </a:ext>
            </a:extLst>
          </p:cNvPr>
          <p:cNvSpPr/>
          <p:nvPr/>
        </p:nvSpPr>
        <p:spPr>
          <a:xfrm>
            <a:off x="4937920" y="5219859"/>
            <a:ext cx="1447800" cy="1143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Shape 620">
            <a:extLst>
              <a:ext uri="{FF2B5EF4-FFF2-40B4-BE49-F238E27FC236}">
                <a16:creationId xmlns:a16="http://schemas.microsoft.com/office/drawing/2014/main" id="{8A7E58F3-A1C3-65F9-4CB0-C28A2CB30E61}"/>
              </a:ext>
            </a:extLst>
          </p:cNvPr>
          <p:cNvSpPr/>
          <p:nvPr/>
        </p:nvSpPr>
        <p:spPr>
          <a:xfrm>
            <a:off x="4861720" y="5407184"/>
            <a:ext cx="1447800" cy="1143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5" name="Shape 622">
            <a:extLst>
              <a:ext uri="{FF2B5EF4-FFF2-40B4-BE49-F238E27FC236}">
                <a16:creationId xmlns:a16="http://schemas.microsoft.com/office/drawing/2014/main" id="{E7481DDA-E306-59D2-5003-21B085C3246C}"/>
              </a:ext>
            </a:extLst>
          </p:cNvPr>
          <p:cNvGrpSpPr/>
          <p:nvPr/>
        </p:nvGrpSpPr>
        <p:grpSpPr>
          <a:xfrm>
            <a:off x="4556920" y="5407184"/>
            <a:ext cx="2057400" cy="1142999"/>
            <a:chOff x="3552" y="3023"/>
            <a:chExt cx="1296" cy="719"/>
          </a:xfrm>
        </p:grpSpPr>
        <p:sp>
          <p:nvSpPr>
            <p:cNvPr id="36" name="Shape 623">
              <a:extLst>
                <a:ext uri="{FF2B5EF4-FFF2-40B4-BE49-F238E27FC236}">
                  <a16:creationId xmlns:a16="http://schemas.microsoft.com/office/drawing/2014/main" id="{25769359-B83A-3886-A1B5-6A20B1C13D12}"/>
                </a:ext>
              </a:extLst>
            </p:cNvPr>
            <p:cNvSpPr/>
            <p:nvPr/>
          </p:nvSpPr>
          <p:spPr>
            <a:xfrm>
              <a:off x="3743" y="3023"/>
              <a:ext cx="911" cy="719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624">
              <a:extLst>
                <a:ext uri="{FF2B5EF4-FFF2-40B4-BE49-F238E27FC236}">
                  <a16:creationId xmlns:a16="http://schemas.microsoft.com/office/drawing/2014/main" id="{4C4EAD09-545C-EE80-B44E-3E3122923710}"/>
                </a:ext>
              </a:extLst>
            </p:cNvPr>
            <p:cNvSpPr txBox="1"/>
            <p:nvPr/>
          </p:nvSpPr>
          <p:spPr>
            <a:xfrm>
              <a:off x="3743" y="3071"/>
              <a:ext cx="206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38" name="Shape 625">
              <a:extLst>
                <a:ext uri="{FF2B5EF4-FFF2-40B4-BE49-F238E27FC236}">
                  <a16:creationId xmlns:a16="http://schemas.microsoft.com/office/drawing/2014/main" id="{2584D62B-78B8-6B62-38C8-50207BA82FE2}"/>
                </a:ext>
              </a:extLst>
            </p:cNvPr>
            <p:cNvSpPr txBox="1"/>
            <p:nvPr/>
          </p:nvSpPr>
          <p:spPr>
            <a:xfrm>
              <a:off x="4456" y="3047"/>
              <a:ext cx="220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Q</a:t>
              </a:r>
            </a:p>
          </p:txBody>
        </p:sp>
        <p:cxnSp>
          <p:nvCxnSpPr>
            <p:cNvPr id="39" name="Shape 626">
              <a:extLst>
                <a:ext uri="{FF2B5EF4-FFF2-40B4-BE49-F238E27FC236}">
                  <a16:creationId xmlns:a16="http://schemas.microsoft.com/office/drawing/2014/main" id="{8B75FF8C-4780-5E1C-90C3-07F12B8EA886}"/>
                </a:ext>
              </a:extLst>
            </p:cNvPr>
            <p:cNvCxnSpPr/>
            <p:nvPr/>
          </p:nvCxnSpPr>
          <p:spPr>
            <a:xfrm>
              <a:off x="3743" y="3552"/>
              <a:ext cx="95" cy="4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627">
              <a:extLst>
                <a:ext uri="{FF2B5EF4-FFF2-40B4-BE49-F238E27FC236}">
                  <a16:creationId xmlns:a16="http://schemas.microsoft.com/office/drawing/2014/main" id="{773AAB71-EC5A-A9EB-7961-D7605E65CF96}"/>
                </a:ext>
              </a:extLst>
            </p:cNvPr>
            <p:cNvCxnSpPr/>
            <p:nvPr/>
          </p:nvCxnSpPr>
          <p:spPr>
            <a:xfrm flipH="1">
              <a:off x="3744" y="3600"/>
              <a:ext cx="95" cy="4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628">
              <a:extLst>
                <a:ext uri="{FF2B5EF4-FFF2-40B4-BE49-F238E27FC236}">
                  <a16:creationId xmlns:a16="http://schemas.microsoft.com/office/drawing/2014/main" id="{C6A3518B-9266-C825-4B01-087E1173EBE7}"/>
                </a:ext>
              </a:extLst>
            </p:cNvPr>
            <p:cNvCxnSpPr/>
            <p:nvPr/>
          </p:nvCxnSpPr>
          <p:spPr>
            <a:xfrm>
              <a:off x="3552" y="3168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2" name="Shape 629">
              <a:extLst>
                <a:ext uri="{FF2B5EF4-FFF2-40B4-BE49-F238E27FC236}">
                  <a16:creationId xmlns:a16="http://schemas.microsoft.com/office/drawing/2014/main" id="{6BF32C91-6F0B-9A5B-93A2-0CDDE1843D3F}"/>
                </a:ext>
              </a:extLst>
            </p:cNvPr>
            <p:cNvCxnSpPr/>
            <p:nvPr/>
          </p:nvCxnSpPr>
          <p:spPr>
            <a:xfrm>
              <a:off x="3552" y="3600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" name="Shape 630">
              <a:extLst>
                <a:ext uri="{FF2B5EF4-FFF2-40B4-BE49-F238E27FC236}">
                  <a16:creationId xmlns:a16="http://schemas.microsoft.com/office/drawing/2014/main" id="{C9FE08CB-3773-A1C5-DB9D-E519237CD9BC}"/>
                </a:ext>
              </a:extLst>
            </p:cNvPr>
            <p:cNvCxnSpPr/>
            <p:nvPr/>
          </p:nvCxnSpPr>
          <p:spPr>
            <a:xfrm>
              <a:off x="4656" y="3168"/>
              <a:ext cx="19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4" name="Shape 631">
            <a:extLst>
              <a:ext uri="{FF2B5EF4-FFF2-40B4-BE49-F238E27FC236}">
                <a16:creationId xmlns:a16="http://schemas.microsoft.com/office/drawing/2014/main" id="{F5AAE703-2FC3-1BCE-8340-EA58A6C9161D}"/>
              </a:ext>
            </a:extLst>
          </p:cNvPr>
          <p:cNvSpPr/>
          <p:nvPr/>
        </p:nvSpPr>
        <p:spPr>
          <a:xfrm rot="5400000" flipH="1">
            <a:off x="6709570" y="3178333"/>
            <a:ext cx="2743199" cy="293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11" y="79361"/>
                </a:moveTo>
                <a:lnTo>
                  <a:pt x="120000" y="46166"/>
                </a:lnTo>
                <a:lnTo>
                  <a:pt x="103500" y="46166"/>
                </a:lnTo>
                <a:cubicBezTo>
                  <a:pt x="103500" y="20672"/>
                  <a:pt x="80166" y="0"/>
                  <a:pt x="51388" y="0"/>
                </a:cubicBezTo>
                <a:cubicBezTo>
                  <a:pt x="23005" y="0"/>
                  <a:pt x="0" y="21105"/>
                  <a:pt x="0" y="47138"/>
                </a:cubicBezTo>
                <a:lnTo>
                  <a:pt x="0" y="120000"/>
                </a:lnTo>
                <a:lnTo>
                  <a:pt x="33944" y="120000"/>
                </a:lnTo>
                <a:lnTo>
                  <a:pt x="33944" y="46166"/>
                </a:lnTo>
                <a:cubicBezTo>
                  <a:pt x="33944" y="38594"/>
                  <a:pt x="40900" y="32455"/>
                  <a:pt x="49483" y="32455"/>
                </a:cubicBezTo>
                <a:lnTo>
                  <a:pt x="54027" y="32455"/>
                </a:lnTo>
                <a:cubicBezTo>
                  <a:pt x="62605" y="32455"/>
                  <a:pt x="69555" y="38594"/>
                  <a:pt x="69555" y="46166"/>
                </a:cubicBezTo>
                <a:lnTo>
                  <a:pt x="54027" y="46166"/>
                </a:lnTo>
                <a:lnTo>
                  <a:pt x="87011" y="79361"/>
                </a:lnTo>
                <a:close/>
              </a:path>
            </a:pathLst>
          </a:custGeom>
          <a:solidFill>
            <a:srgbClr val="A3B2C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Shape 632">
            <a:extLst>
              <a:ext uri="{FF2B5EF4-FFF2-40B4-BE49-F238E27FC236}">
                <a16:creationId xmlns:a16="http://schemas.microsoft.com/office/drawing/2014/main" id="{88CBDD2B-88F2-0581-83E0-60003386DB73}"/>
              </a:ext>
            </a:extLst>
          </p:cNvPr>
          <p:cNvSpPr txBox="1"/>
          <p:nvPr/>
        </p:nvSpPr>
        <p:spPr>
          <a:xfrm flipH="1">
            <a:off x="6614319" y="3273585"/>
            <a:ext cx="2933700" cy="27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endParaRPr lang="en-US" sz="20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 defTabSz="914400">
              <a:buSzPct val="25000"/>
            </a:pPr>
            <a:r>
              <a:rPr lang="en-US" sz="20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Current state</a:t>
            </a:r>
          </a:p>
        </p:txBody>
      </p:sp>
      <p:sp>
        <p:nvSpPr>
          <p:cNvPr id="46" name="Shape 633">
            <a:extLst>
              <a:ext uri="{FF2B5EF4-FFF2-40B4-BE49-F238E27FC236}">
                <a16:creationId xmlns:a16="http://schemas.microsoft.com/office/drawing/2014/main" id="{9A9CA10C-C38E-3833-8B12-67EE68BE5D82}"/>
              </a:ext>
            </a:extLst>
          </p:cNvPr>
          <p:cNvSpPr/>
          <p:nvPr/>
        </p:nvSpPr>
        <p:spPr>
          <a:xfrm>
            <a:off x="4252121" y="2206785"/>
            <a:ext cx="2971799" cy="2438399"/>
          </a:xfrm>
          <a:prstGeom prst="rect">
            <a:avLst/>
          </a:prstGeom>
          <a:solidFill>
            <a:srgbClr val="FF9966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Implement</a:t>
            </a:r>
          </a:p>
          <a:p>
            <a:pPr algn="ctr"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transition</a:t>
            </a:r>
          </a:p>
          <a:p>
            <a:pPr algn="ctr"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functions</a:t>
            </a:r>
          </a:p>
          <a:p>
            <a:pPr algn="ctr"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(using a ROM and</a:t>
            </a:r>
          </a:p>
          <a:p>
            <a:pPr algn="ctr"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combinational circuits)</a:t>
            </a:r>
          </a:p>
        </p:txBody>
      </p:sp>
      <p:sp>
        <p:nvSpPr>
          <p:cNvPr id="47" name="Shape 634">
            <a:extLst>
              <a:ext uri="{FF2B5EF4-FFF2-40B4-BE49-F238E27FC236}">
                <a16:creationId xmlns:a16="http://schemas.microsoft.com/office/drawing/2014/main" id="{2133DA8C-6E8E-6F83-BCC7-440E024FBCBE}"/>
              </a:ext>
            </a:extLst>
          </p:cNvPr>
          <p:cNvSpPr/>
          <p:nvPr/>
        </p:nvSpPr>
        <p:spPr>
          <a:xfrm>
            <a:off x="7376320" y="2206784"/>
            <a:ext cx="2057400" cy="1295400"/>
          </a:xfrm>
          <a:prstGeom prst="leftArrow">
            <a:avLst>
              <a:gd name="adj1" fmla="val 50000"/>
              <a:gd name="adj2" fmla="val 39706"/>
            </a:avLst>
          </a:prstGeom>
          <a:solidFill>
            <a:srgbClr val="A3B2C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Inputs: opcode</a:t>
            </a:r>
          </a:p>
        </p:txBody>
      </p:sp>
      <p:sp>
        <p:nvSpPr>
          <p:cNvPr id="48" name="Shape 635">
            <a:extLst>
              <a:ext uri="{FF2B5EF4-FFF2-40B4-BE49-F238E27FC236}">
                <a16:creationId xmlns:a16="http://schemas.microsoft.com/office/drawing/2014/main" id="{7BD0913A-6341-5114-4EDC-C00C63551424}"/>
              </a:ext>
            </a:extLst>
          </p:cNvPr>
          <p:cNvSpPr/>
          <p:nvPr/>
        </p:nvSpPr>
        <p:spPr>
          <a:xfrm>
            <a:off x="2042320" y="2206784"/>
            <a:ext cx="2057400" cy="1295400"/>
          </a:xfrm>
          <a:prstGeom prst="leftArrow">
            <a:avLst>
              <a:gd name="adj1" fmla="val 50000"/>
              <a:gd name="adj2" fmla="val 39706"/>
            </a:avLst>
          </a:prstGeom>
          <a:solidFill>
            <a:srgbClr val="CC00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Outputs: 12 bits 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8B90F41F-C432-4DF3-ED10-461C3177130F}"/>
              </a:ext>
            </a:extLst>
          </p:cNvPr>
          <p:cNvSpPr/>
          <p:nvPr/>
        </p:nvSpPr>
        <p:spPr>
          <a:xfrm rot="-5400000" flipH="1">
            <a:off x="2613820" y="3083085"/>
            <a:ext cx="2438399" cy="3581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000" y="60000"/>
                </a:moveTo>
                <a:cubicBezTo>
                  <a:pt x="90000" y="43427"/>
                  <a:pt x="76566" y="30000"/>
                  <a:pt x="60000" y="30000"/>
                </a:cubicBezTo>
                <a:cubicBezTo>
                  <a:pt x="43427" y="30000"/>
                  <a:pt x="30000" y="43427"/>
                  <a:pt x="30000" y="60000"/>
                </a:cubicBezTo>
                <a:lnTo>
                  <a:pt x="0" y="60000"/>
                </a:lnTo>
                <a:cubicBezTo>
                  <a:pt x="0" y="26861"/>
                  <a:pt x="26861" y="0"/>
                  <a:pt x="60000" y="0"/>
                </a:cubicBezTo>
                <a:cubicBezTo>
                  <a:pt x="93133" y="0"/>
                  <a:pt x="119994" y="26861"/>
                  <a:pt x="120000" y="59994"/>
                </a:cubicBezTo>
                <a:lnTo>
                  <a:pt x="120000" y="60000"/>
                </a:lnTo>
                <a:lnTo>
                  <a:pt x="135000" y="60000"/>
                </a:lnTo>
                <a:lnTo>
                  <a:pt x="105000" y="90000"/>
                </a:lnTo>
                <a:lnTo>
                  <a:pt x="75000" y="60000"/>
                </a:lnTo>
                <a:lnTo>
                  <a:pt x="90000" y="60000"/>
                </a:lnTo>
                <a:close/>
              </a:path>
            </a:pathLst>
          </a:custGeom>
          <a:solidFill>
            <a:srgbClr val="CC00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Shape 637">
            <a:extLst>
              <a:ext uri="{FF2B5EF4-FFF2-40B4-BE49-F238E27FC236}">
                <a16:creationId xmlns:a16="http://schemas.microsoft.com/office/drawing/2014/main" id="{A412DA43-6C22-6F8A-8799-3C1A07E43D17}"/>
              </a:ext>
            </a:extLst>
          </p:cNvPr>
          <p:cNvSpPr txBox="1"/>
          <p:nvPr/>
        </p:nvSpPr>
        <p:spPr>
          <a:xfrm flipH="1">
            <a:off x="2042321" y="3654585"/>
            <a:ext cx="3581399" cy="243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/>
            <a:endParaRPr sz="24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1" name="Shape 638">
            <a:extLst>
              <a:ext uri="{FF2B5EF4-FFF2-40B4-BE49-F238E27FC236}">
                <a16:creationId xmlns:a16="http://schemas.microsoft.com/office/drawing/2014/main" id="{AE2B8471-9E24-F001-214F-36D09FA6B1F7}"/>
              </a:ext>
            </a:extLst>
          </p:cNvPr>
          <p:cNvSpPr txBox="1"/>
          <p:nvPr/>
        </p:nvSpPr>
        <p:spPr>
          <a:xfrm>
            <a:off x="2753631" y="5251923"/>
            <a:ext cx="1244380" cy="8410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2000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52" name="Shape 639">
            <a:extLst>
              <a:ext uri="{FF2B5EF4-FFF2-40B4-BE49-F238E27FC236}">
                <a16:creationId xmlns:a16="http://schemas.microsoft.com/office/drawing/2014/main" id="{BE6055D0-506F-BD7F-F16D-1CEC9F186D49}"/>
              </a:ext>
            </a:extLst>
          </p:cNvPr>
          <p:cNvSpPr txBox="1"/>
          <p:nvPr/>
        </p:nvSpPr>
        <p:spPr>
          <a:xfrm>
            <a:off x="4922045" y="6515259"/>
            <a:ext cx="14520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2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4-bit state</a:t>
            </a:r>
          </a:p>
        </p:txBody>
      </p:sp>
    </p:spTree>
    <p:extLst>
      <p:ext uri="{BB962C8B-B14F-4D97-AF65-F5344CB8AC3E}">
        <p14:creationId xmlns:p14="http://schemas.microsoft.com/office/powerpoint/2010/main" val="121144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00"/>
            <a:fld id="{DEDEF97F-A6E4-465F-BB14-5DA8FF46EE59}" type="slidenum">
              <a:rPr lang="en-US" kern="0">
                <a:solidFill>
                  <a:srgbClr val="000000"/>
                </a:solidFill>
                <a:sym typeface="Arial"/>
              </a:rPr>
              <a:pPr defTabSz="914400"/>
              <a:t>3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83594" y="609600"/>
            <a:ext cx="8001000" cy="838200"/>
          </a:xfrm>
        </p:spPr>
        <p:txBody>
          <a:bodyPr anchor="t"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LC2K Single-Cycle Datapath Implementation</a:t>
            </a:r>
          </a:p>
        </p:txBody>
      </p:sp>
      <p:sp>
        <p:nvSpPr>
          <p:cNvPr id="21508" name="Slide Number Placeholder 92"/>
          <p:cNvSpPr txBox="1">
            <a:spLocks noGrp="1"/>
          </p:cNvSpPr>
          <p:nvPr/>
        </p:nvSpPr>
        <p:spPr bwMode="auto">
          <a:xfrm>
            <a:off x="8062119" y="67024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B3987F8-A001-49F6-BFA3-C438E07D6EDF}" type="slidenum"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rPr>
              <a:t>/39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32919" y="35814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PC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718719" y="31242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Instruction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memory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309519" y="31242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Register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file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9281319" y="32766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memory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7147719" y="2819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4328319" y="22098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V="1">
            <a:off x="4709319" y="1600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2118519" y="1600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3413919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5623719" y="678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Control ROM</a:t>
            </a: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7147719" y="51816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5166519" y="61722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10271919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10119519" y="5181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H="1">
            <a:off x="5471319" y="5943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H="1">
            <a:off x="3490119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3490119" y="2590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9052719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V="1">
            <a:off x="9509919" y="1371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1966119" y="13716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2728119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5471319" y="43434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6004719" y="518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2118519" y="3505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5395119" y="4953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5471319" y="5410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4861719" y="3733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4861719" y="28194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4556919" y="4419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4861719" y="34290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>
            <a:off x="4861719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4861719" y="4572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4175919" y="61722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4175919" y="61722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4175919" y="6781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 flipH="1">
            <a:off x="4861719" y="28194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>
            <a:off x="3642519" y="198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 flipV="1">
            <a:off x="2118519" y="16002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8" name="Line 43"/>
          <p:cNvSpPr>
            <a:spLocks noChangeShapeType="1"/>
          </p:cNvSpPr>
          <p:nvPr/>
        </p:nvSpPr>
        <p:spPr bwMode="auto">
          <a:xfrm>
            <a:off x="1966119" y="13716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49" name="Line 44"/>
          <p:cNvSpPr>
            <a:spLocks noChangeShapeType="1"/>
          </p:cNvSpPr>
          <p:nvPr/>
        </p:nvSpPr>
        <p:spPr bwMode="auto">
          <a:xfrm>
            <a:off x="1966119" y="4267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50" name="Line 45"/>
          <p:cNvSpPr>
            <a:spLocks noChangeShapeType="1"/>
          </p:cNvSpPr>
          <p:nvPr/>
        </p:nvSpPr>
        <p:spPr bwMode="auto">
          <a:xfrm>
            <a:off x="7300119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51" name="AutoShape 46"/>
          <p:cNvSpPr>
            <a:spLocks noChangeArrowheads="1"/>
          </p:cNvSpPr>
          <p:nvPr/>
        </p:nvSpPr>
        <p:spPr bwMode="auto">
          <a:xfrm rot="-5400000">
            <a:off x="1908969" y="37147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X</a:t>
            </a:r>
          </a:p>
        </p:txBody>
      </p:sp>
      <p:sp>
        <p:nvSpPr>
          <p:cNvPr id="21552" name="AutoShape 47"/>
          <p:cNvSpPr>
            <a:spLocks noChangeArrowheads="1"/>
          </p:cNvSpPr>
          <p:nvPr/>
        </p:nvSpPr>
        <p:spPr bwMode="auto">
          <a:xfrm rot="-5400000">
            <a:off x="4842669" y="4210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X</a:t>
            </a:r>
          </a:p>
        </p:txBody>
      </p:sp>
      <p:sp>
        <p:nvSpPr>
          <p:cNvPr id="21553" name="AutoShape 48"/>
          <p:cNvSpPr>
            <a:spLocks noChangeArrowheads="1"/>
          </p:cNvSpPr>
          <p:nvPr/>
        </p:nvSpPr>
        <p:spPr bwMode="auto">
          <a:xfrm rot="-5400000">
            <a:off x="5376069" y="5048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X</a:t>
            </a:r>
          </a:p>
        </p:txBody>
      </p:sp>
      <p:sp>
        <p:nvSpPr>
          <p:cNvPr id="21554" name="AutoShape 49"/>
          <p:cNvSpPr>
            <a:spLocks noChangeArrowheads="1"/>
          </p:cNvSpPr>
          <p:nvPr/>
        </p:nvSpPr>
        <p:spPr bwMode="auto">
          <a:xfrm rot="-5400000">
            <a:off x="7281069" y="47434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X</a:t>
            </a:r>
          </a:p>
        </p:txBody>
      </p:sp>
      <p:sp>
        <p:nvSpPr>
          <p:cNvPr id="21555" name="Rectangle 50"/>
          <p:cNvSpPr>
            <a:spLocks noChangeArrowheads="1"/>
          </p:cNvSpPr>
          <p:nvPr/>
        </p:nvSpPr>
        <p:spPr bwMode="auto">
          <a:xfrm>
            <a:off x="5928519" y="26670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Sign extend</a:t>
            </a:r>
          </a:p>
        </p:txBody>
      </p:sp>
      <p:grpSp>
        <p:nvGrpSpPr>
          <p:cNvPr id="21556" name="Group 51"/>
          <p:cNvGrpSpPr>
            <a:grpSpLocks/>
          </p:cNvGrpSpPr>
          <p:nvPr/>
        </p:nvGrpSpPr>
        <p:grpSpPr bwMode="auto">
          <a:xfrm>
            <a:off x="3947321" y="1752600"/>
            <a:ext cx="422275" cy="990600"/>
            <a:chOff x="2304" y="480"/>
            <a:chExt cx="240" cy="624"/>
          </a:xfrm>
        </p:grpSpPr>
        <p:sp>
          <p:nvSpPr>
            <p:cNvPr id="21596" name="Freeform 52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97" name="Text Box 53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+</a:t>
              </a:r>
            </a:p>
          </p:txBody>
        </p:sp>
      </p:grpSp>
      <p:sp>
        <p:nvSpPr>
          <p:cNvPr id="21557" name="Rectangle 54"/>
          <p:cNvSpPr>
            <a:spLocks noChangeArrowheads="1"/>
          </p:cNvSpPr>
          <p:nvPr/>
        </p:nvSpPr>
        <p:spPr bwMode="auto">
          <a:xfrm>
            <a:off x="3337719" y="17526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1</a:t>
            </a:r>
          </a:p>
        </p:txBody>
      </p:sp>
      <p:grpSp>
        <p:nvGrpSpPr>
          <p:cNvPr id="21558" name="Group 55"/>
          <p:cNvGrpSpPr>
            <a:grpSpLocks/>
          </p:cNvGrpSpPr>
          <p:nvPr/>
        </p:nvGrpSpPr>
        <p:grpSpPr bwMode="auto">
          <a:xfrm>
            <a:off x="8671721" y="2057400"/>
            <a:ext cx="422275" cy="990600"/>
            <a:chOff x="2304" y="480"/>
            <a:chExt cx="240" cy="624"/>
          </a:xfrm>
        </p:grpSpPr>
        <p:sp>
          <p:nvSpPr>
            <p:cNvPr id="21594" name="Freeform 5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95" name="Text Box 5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+</a:t>
              </a:r>
            </a:p>
          </p:txBody>
        </p:sp>
      </p:grpSp>
      <p:grpSp>
        <p:nvGrpSpPr>
          <p:cNvPr id="21559" name="Group 58"/>
          <p:cNvGrpSpPr>
            <a:grpSpLocks/>
          </p:cNvGrpSpPr>
          <p:nvPr/>
        </p:nvGrpSpPr>
        <p:grpSpPr bwMode="auto">
          <a:xfrm>
            <a:off x="8214519" y="3505200"/>
            <a:ext cx="598206" cy="1676400"/>
            <a:chOff x="-72" y="2365"/>
            <a:chExt cx="383" cy="1056"/>
          </a:xfrm>
        </p:grpSpPr>
        <p:sp>
          <p:nvSpPr>
            <p:cNvPr id="21592" name="Freeform 5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93" name="Text Box 60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L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U</a:t>
              </a:r>
            </a:p>
          </p:txBody>
        </p:sp>
      </p:grpSp>
      <p:sp>
        <p:nvSpPr>
          <p:cNvPr id="21560" name="Line 61"/>
          <p:cNvSpPr>
            <a:spLocks noChangeShapeType="1"/>
          </p:cNvSpPr>
          <p:nvPr/>
        </p:nvSpPr>
        <p:spPr bwMode="auto">
          <a:xfrm>
            <a:off x="8747919" y="4267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1" name="Line 62"/>
          <p:cNvSpPr>
            <a:spLocks noChangeShapeType="1"/>
          </p:cNvSpPr>
          <p:nvPr/>
        </p:nvSpPr>
        <p:spPr bwMode="auto">
          <a:xfrm flipV="1">
            <a:off x="7300119" y="2819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2" name="Line 63"/>
          <p:cNvSpPr>
            <a:spLocks noChangeShapeType="1"/>
          </p:cNvSpPr>
          <p:nvPr/>
        </p:nvSpPr>
        <p:spPr bwMode="auto">
          <a:xfrm>
            <a:off x="5471319" y="5410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3" name="Line 64"/>
          <p:cNvSpPr>
            <a:spLocks noChangeShapeType="1"/>
          </p:cNvSpPr>
          <p:nvPr/>
        </p:nvSpPr>
        <p:spPr bwMode="auto">
          <a:xfrm>
            <a:off x="8976519" y="4267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4" name="Line 65"/>
          <p:cNvSpPr>
            <a:spLocks noChangeShapeType="1"/>
          </p:cNvSpPr>
          <p:nvPr/>
        </p:nvSpPr>
        <p:spPr bwMode="auto">
          <a:xfrm flipV="1">
            <a:off x="5166519" y="4953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5" name="Line 66"/>
          <p:cNvSpPr>
            <a:spLocks noChangeShapeType="1"/>
          </p:cNvSpPr>
          <p:nvPr/>
        </p:nvSpPr>
        <p:spPr bwMode="auto">
          <a:xfrm>
            <a:off x="5166519" y="4953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6" name="Line 67"/>
          <p:cNvSpPr>
            <a:spLocks noChangeShapeType="1"/>
          </p:cNvSpPr>
          <p:nvPr/>
        </p:nvSpPr>
        <p:spPr bwMode="auto">
          <a:xfrm>
            <a:off x="7909719" y="4953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7" name="Line 68"/>
          <p:cNvSpPr>
            <a:spLocks noChangeShapeType="1"/>
          </p:cNvSpPr>
          <p:nvPr/>
        </p:nvSpPr>
        <p:spPr bwMode="auto">
          <a:xfrm>
            <a:off x="7147719" y="37338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8" name="Line 69"/>
          <p:cNvSpPr>
            <a:spLocks noChangeShapeType="1"/>
          </p:cNvSpPr>
          <p:nvPr/>
        </p:nvSpPr>
        <p:spPr bwMode="auto">
          <a:xfrm>
            <a:off x="7300119" y="51816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69" name="Line 70"/>
          <p:cNvSpPr>
            <a:spLocks noChangeShapeType="1"/>
          </p:cNvSpPr>
          <p:nvPr/>
        </p:nvSpPr>
        <p:spPr bwMode="auto">
          <a:xfrm>
            <a:off x="8824119" y="5486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70" name="Line 71"/>
          <p:cNvSpPr>
            <a:spLocks noChangeShapeType="1"/>
          </p:cNvSpPr>
          <p:nvPr/>
        </p:nvSpPr>
        <p:spPr bwMode="auto">
          <a:xfrm>
            <a:off x="7300119" y="54864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/>
              <a:sym typeface="Arial"/>
            </a:endParaRPr>
          </a:p>
        </p:txBody>
      </p:sp>
      <p:sp>
        <p:nvSpPr>
          <p:cNvPr id="21571" name="Rectangle 72"/>
          <p:cNvSpPr>
            <a:spLocks noChangeArrowheads="1"/>
          </p:cNvSpPr>
          <p:nvPr/>
        </p:nvSpPr>
        <p:spPr bwMode="auto">
          <a:xfrm>
            <a:off x="4556919" y="64770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3x8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decoder</a:t>
            </a:r>
          </a:p>
        </p:txBody>
      </p:sp>
      <p:grpSp>
        <p:nvGrpSpPr>
          <p:cNvPr id="21572" name="Group 73"/>
          <p:cNvGrpSpPr>
            <a:grpSpLocks/>
          </p:cNvGrpSpPr>
          <p:nvPr/>
        </p:nvGrpSpPr>
        <p:grpSpPr bwMode="auto">
          <a:xfrm>
            <a:off x="5318919" y="4724400"/>
            <a:ext cx="4572000" cy="1828800"/>
            <a:chOff x="2400" y="2688"/>
            <a:chExt cx="2880" cy="1152"/>
          </a:xfrm>
        </p:grpSpPr>
        <p:sp>
          <p:nvSpPr>
            <p:cNvPr id="21585" name="Line 74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86" name="Line 75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87" name="Line 76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88" name="Line 77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89" name="Line 78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90" name="Line 79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91" name="Line 80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</p:grpSp>
      <p:sp>
        <p:nvSpPr>
          <p:cNvPr id="21573" name="Text Box 81"/>
          <p:cNvSpPr txBox="1">
            <a:spLocks noChangeArrowheads="1"/>
          </p:cNvSpPr>
          <p:nvPr/>
        </p:nvSpPr>
        <p:spPr bwMode="auto">
          <a:xfrm>
            <a:off x="9646446" y="5445127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R/W</a:t>
            </a:r>
          </a:p>
        </p:txBody>
      </p:sp>
      <p:sp>
        <p:nvSpPr>
          <p:cNvPr id="21574" name="Text Box 82"/>
          <p:cNvSpPr txBox="1">
            <a:spLocks noChangeArrowheads="1"/>
          </p:cNvSpPr>
          <p:nvPr/>
        </p:nvSpPr>
        <p:spPr bwMode="auto">
          <a:xfrm>
            <a:off x="9319419" y="54594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En</a:t>
            </a:r>
          </a:p>
        </p:txBody>
      </p:sp>
      <p:sp>
        <p:nvSpPr>
          <p:cNvPr id="21575" name="Text Box 83"/>
          <p:cNvSpPr txBox="1">
            <a:spLocks noChangeArrowheads="1"/>
          </p:cNvSpPr>
          <p:nvPr/>
        </p:nvSpPr>
        <p:spPr bwMode="auto">
          <a:xfrm>
            <a:off x="6360319" y="53959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rPr>
              <a:t>En</a:t>
            </a:r>
          </a:p>
        </p:txBody>
      </p:sp>
      <p:grpSp>
        <p:nvGrpSpPr>
          <p:cNvPr id="21576" name="Group 84"/>
          <p:cNvGrpSpPr>
            <a:grpSpLocks/>
          </p:cNvGrpSpPr>
          <p:nvPr/>
        </p:nvGrpSpPr>
        <p:grpSpPr bwMode="auto">
          <a:xfrm>
            <a:off x="1950246" y="2513015"/>
            <a:ext cx="4049713" cy="3660775"/>
            <a:chOff x="278" y="1295"/>
            <a:chExt cx="2551" cy="2306"/>
          </a:xfrm>
        </p:grpSpPr>
        <p:sp>
          <p:nvSpPr>
            <p:cNvPr id="21577" name="Text Box 85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Instruction bits</a:t>
              </a:r>
            </a:p>
          </p:txBody>
        </p:sp>
        <p:sp>
          <p:nvSpPr>
            <p:cNvPr id="21578" name="Text Box 86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15-0</a:t>
              </a:r>
            </a:p>
          </p:txBody>
        </p:sp>
        <p:sp>
          <p:nvSpPr>
            <p:cNvPr id="21579" name="Text Box 87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21-19</a:t>
              </a:r>
            </a:p>
          </p:txBody>
        </p:sp>
        <p:sp>
          <p:nvSpPr>
            <p:cNvPr id="21580" name="Text Box 88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18-16</a:t>
              </a:r>
            </a:p>
          </p:txBody>
        </p:sp>
        <p:sp>
          <p:nvSpPr>
            <p:cNvPr id="21581" name="Text Box 89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24-22</a:t>
              </a:r>
            </a:p>
          </p:txBody>
        </p:sp>
        <p:sp>
          <p:nvSpPr>
            <p:cNvPr id="21582" name="Text Box 90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18-16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/>
                <a:sym typeface="Arial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/>
                  <a:sym typeface="Arial"/>
                </a:rPr>
                <a:t>  2-0</a:t>
              </a:r>
            </a:p>
          </p:txBody>
        </p:sp>
        <p:sp>
          <p:nvSpPr>
            <p:cNvPr id="21583" name="Line 91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  <p:sp>
          <p:nvSpPr>
            <p:cNvPr id="21584" name="Line 92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92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58A-3BF9-A0E5-C332-C58B9721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Control 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70C6-4B6E-E680-AF66-1522CDA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Shape 646">
            <a:extLst>
              <a:ext uri="{FF2B5EF4-FFF2-40B4-BE49-F238E27FC236}">
                <a16:creationId xmlns:a16="http://schemas.microsoft.com/office/drawing/2014/main" id="{F1B6A5B9-06F0-00CC-F19C-9DD589618811}"/>
              </a:ext>
            </a:extLst>
          </p:cNvPr>
          <p:cNvSpPr/>
          <p:nvPr/>
        </p:nvSpPr>
        <p:spPr>
          <a:xfrm rot="-5400000">
            <a:off x="7446300" y="3072969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6" name="Shape 647">
            <a:extLst>
              <a:ext uri="{FF2B5EF4-FFF2-40B4-BE49-F238E27FC236}">
                <a16:creationId xmlns:a16="http://schemas.microsoft.com/office/drawing/2014/main" id="{56BBFEBC-6380-AAEC-6AAC-18E8C3611836}"/>
              </a:ext>
            </a:extLst>
          </p:cNvPr>
          <p:cNvCxnSpPr/>
          <p:nvPr/>
        </p:nvCxnSpPr>
        <p:spPr>
          <a:xfrm rot="10800000">
            <a:off x="2493298" y="2006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648">
            <a:extLst>
              <a:ext uri="{FF2B5EF4-FFF2-40B4-BE49-F238E27FC236}">
                <a16:creationId xmlns:a16="http://schemas.microsoft.com/office/drawing/2014/main" id="{E3182BEF-414B-8F98-698D-5971C84F274F}"/>
              </a:ext>
            </a:extLst>
          </p:cNvPr>
          <p:cNvCxnSpPr/>
          <p:nvPr/>
        </p:nvCxnSpPr>
        <p:spPr>
          <a:xfrm>
            <a:off x="2874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49">
            <a:extLst>
              <a:ext uri="{FF2B5EF4-FFF2-40B4-BE49-F238E27FC236}">
                <a16:creationId xmlns:a16="http://schemas.microsoft.com/office/drawing/2014/main" id="{2178FF89-FE7C-D985-367A-365317608681}"/>
              </a:ext>
            </a:extLst>
          </p:cNvPr>
          <p:cNvCxnSpPr/>
          <p:nvPr/>
        </p:nvCxnSpPr>
        <p:spPr>
          <a:xfrm>
            <a:off x="3255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650">
            <a:extLst>
              <a:ext uri="{FF2B5EF4-FFF2-40B4-BE49-F238E27FC236}">
                <a16:creationId xmlns:a16="http://schemas.microsoft.com/office/drawing/2014/main" id="{19817663-4D9D-2CF0-EC66-CCE5A69410A7}"/>
              </a:ext>
            </a:extLst>
          </p:cNvPr>
          <p:cNvCxnSpPr/>
          <p:nvPr/>
        </p:nvCxnSpPr>
        <p:spPr>
          <a:xfrm>
            <a:off x="3636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651">
            <a:extLst>
              <a:ext uri="{FF2B5EF4-FFF2-40B4-BE49-F238E27FC236}">
                <a16:creationId xmlns:a16="http://schemas.microsoft.com/office/drawing/2014/main" id="{068D808F-B93B-FF33-2E51-1D312067605A}"/>
              </a:ext>
            </a:extLst>
          </p:cNvPr>
          <p:cNvCxnSpPr/>
          <p:nvPr/>
        </p:nvCxnSpPr>
        <p:spPr>
          <a:xfrm>
            <a:off x="4017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652">
            <a:extLst>
              <a:ext uri="{FF2B5EF4-FFF2-40B4-BE49-F238E27FC236}">
                <a16:creationId xmlns:a16="http://schemas.microsoft.com/office/drawing/2014/main" id="{E5DCE88F-9651-C86C-DAC2-D8146638FC34}"/>
              </a:ext>
            </a:extLst>
          </p:cNvPr>
          <p:cNvCxnSpPr/>
          <p:nvPr/>
        </p:nvCxnSpPr>
        <p:spPr>
          <a:xfrm>
            <a:off x="4398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653">
            <a:extLst>
              <a:ext uri="{FF2B5EF4-FFF2-40B4-BE49-F238E27FC236}">
                <a16:creationId xmlns:a16="http://schemas.microsoft.com/office/drawing/2014/main" id="{8CF8B905-088A-D36C-E9F7-4659CED0BA00}"/>
              </a:ext>
            </a:extLst>
          </p:cNvPr>
          <p:cNvCxnSpPr/>
          <p:nvPr/>
        </p:nvCxnSpPr>
        <p:spPr>
          <a:xfrm>
            <a:off x="4779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654">
            <a:extLst>
              <a:ext uri="{FF2B5EF4-FFF2-40B4-BE49-F238E27FC236}">
                <a16:creationId xmlns:a16="http://schemas.microsoft.com/office/drawing/2014/main" id="{8E88DB3F-CEBE-1FF4-67C8-A22A05AAF217}"/>
              </a:ext>
            </a:extLst>
          </p:cNvPr>
          <p:cNvCxnSpPr/>
          <p:nvPr/>
        </p:nvCxnSpPr>
        <p:spPr>
          <a:xfrm>
            <a:off x="5160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655">
            <a:extLst>
              <a:ext uri="{FF2B5EF4-FFF2-40B4-BE49-F238E27FC236}">
                <a16:creationId xmlns:a16="http://schemas.microsoft.com/office/drawing/2014/main" id="{F8B7BF34-7C33-C0EF-5671-A7206CCE8B68}"/>
              </a:ext>
            </a:extLst>
          </p:cNvPr>
          <p:cNvCxnSpPr/>
          <p:nvPr/>
        </p:nvCxnSpPr>
        <p:spPr>
          <a:xfrm>
            <a:off x="5541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656">
            <a:extLst>
              <a:ext uri="{FF2B5EF4-FFF2-40B4-BE49-F238E27FC236}">
                <a16:creationId xmlns:a16="http://schemas.microsoft.com/office/drawing/2014/main" id="{1FA2865D-3CA3-2E6D-3674-BAFF0FDDAAE3}"/>
              </a:ext>
            </a:extLst>
          </p:cNvPr>
          <p:cNvCxnSpPr/>
          <p:nvPr/>
        </p:nvCxnSpPr>
        <p:spPr>
          <a:xfrm>
            <a:off x="5922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657">
            <a:extLst>
              <a:ext uri="{FF2B5EF4-FFF2-40B4-BE49-F238E27FC236}">
                <a16:creationId xmlns:a16="http://schemas.microsoft.com/office/drawing/2014/main" id="{CF909415-2125-B93B-A244-D6F57EE4B152}"/>
              </a:ext>
            </a:extLst>
          </p:cNvPr>
          <p:cNvCxnSpPr/>
          <p:nvPr/>
        </p:nvCxnSpPr>
        <p:spPr>
          <a:xfrm>
            <a:off x="6303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658">
            <a:extLst>
              <a:ext uri="{FF2B5EF4-FFF2-40B4-BE49-F238E27FC236}">
                <a16:creationId xmlns:a16="http://schemas.microsoft.com/office/drawing/2014/main" id="{72251AE0-7CED-11ED-A63E-FD4DF032026C}"/>
              </a:ext>
            </a:extLst>
          </p:cNvPr>
          <p:cNvCxnSpPr/>
          <p:nvPr/>
        </p:nvCxnSpPr>
        <p:spPr>
          <a:xfrm>
            <a:off x="6684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659">
            <a:extLst>
              <a:ext uri="{FF2B5EF4-FFF2-40B4-BE49-F238E27FC236}">
                <a16:creationId xmlns:a16="http://schemas.microsoft.com/office/drawing/2014/main" id="{D28F0A5F-103E-227D-C85C-18A9E1181E3A}"/>
              </a:ext>
            </a:extLst>
          </p:cNvPr>
          <p:cNvCxnSpPr/>
          <p:nvPr/>
        </p:nvCxnSpPr>
        <p:spPr>
          <a:xfrm>
            <a:off x="7065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660">
            <a:extLst>
              <a:ext uri="{FF2B5EF4-FFF2-40B4-BE49-F238E27FC236}">
                <a16:creationId xmlns:a16="http://schemas.microsoft.com/office/drawing/2014/main" id="{C581EA04-D281-40A6-04D6-BA35EB565D72}"/>
              </a:ext>
            </a:extLst>
          </p:cNvPr>
          <p:cNvCxnSpPr/>
          <p:nvPr/>
        </p:nvCxnSpPr>
        <p:spPr>
          <a:xfrm>
            <a:off x="7446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661">
            <a:extLst>
              <a:ext uri="{FF2B5EF4-FFF2-40B4-BE49-F238E27FC236}">
                <a16:creationId xmlns:a16="http://schemas.microsoft.com/office/drawing/2014/main" id="{310EAD23-76B6-42E1-9DC2-7E16211BC25E}"/>
              </a:ext>
            </a:extLst>
          </p:cNvPr>
          <p:cNvCxnSpPr/>
          <p:nvPr/>
        </p:nvCxnSpPr>
        <p:spPr>
          <a:xfrm>
            <a:off x="7827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662">
            <a:extLst>
              <a:ext uri="{FF2B5EF4-FFF2-40B4-BE49-F238E27FC236}">
                <a16:creationId xmlns:a16="http://schemas.microsoft.com/office/drawing/2014/main" id="{76DFABA6-05F6-88F9-66C5-3C9AE64555D8}"/>
              </a:ext>
            </a:extLst>
          </p:cNvPr>
          <p:cNvCxnSpPr/>
          <p:nvPr/>
        </p:nvCxnSpPr>
        <p:spPr>
          <a:xfrm>
            <a:off x="8208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663">
            <a:extLst>
              <a:ext uri="{FF2B5EF4-FFF2-40B4-BE49-F238E27FC236}">
                <a16:creationId xmlns:a16="http://schemas.microsoft.com/office/drawing/2014/main" id="{567ED2F8-C039-BF24-27D4-58BD65860750}"/>
              </a:ext>
            </a:extLst>
          </p:cNvPr>
          <p:cNvCxnSpPr/>
          <p:nvPr/>
        </p:nvCxnSpPr>
        <p:spPr>
          <a:xfrm>
            <a:off x="2493299" y="2006169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664">
            <a:extLst>
              <a:ext uri="{FF2B5EF4-FFF2-40B4-BE49-F238E27FC236}">
                <a16:creationId xmlns:a16="http://schemas.microsoft.com/office/drawing/2014/main" id="{AE18BD04-F4A5-2C0E-D328-058758AE6D21}"/>
              </a:ext>
            </a:extLst>
          </p:cNvPr>
          <p:cNvSpPr/>
          <p:nvPr/>
        </p:nvSpPr>
        <p:spPr>
          <a:xfrm rot="-5400000">
            <a:off x="4398299" y="4215967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665">
            <a:extLst>
              <a:ext uri="{FF2B5EF4-FFF2-40B4-BE49-F238E27FC236}">
                <a16:creationId xmlns:a16="http://schemas.microsoft.com/office/drawing/2014/main" id="{F690DDAA-EA6C-3CB5-6C6B-D78EF3DFB34A}"/>
              </a:ext>
            </a:extLst>
          </p:cNvPr>
          <p:cNvSpPr txBox="1"/>
          <p:nvPr/>
        </p:nvSpPr>
        <p:spPr>
          <a:xfrm>
            <a:off x="3179100" y="6578169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5" name="Shape 666">
            <a:extLst>
              <a:ext uri="{FF2B5EF4-FFF2-40B4-BE49-F238E27FC236}">
                <a16:creationId xmlns:a16="http://schemas.microsoft.com/office/drawing/2014/main" id="{C39C4FB7-A94E-00D4-A787-227DCC5AEC31}"/>
              </a:ext>
            </a:extLst>
          </p:cNvPr>
          <p:cNvSpPr/>
          <p:nvPr/>
        </p:nvSpPr>
        <p:spPr>
          <a:xfrm rot="-5400000">
            <a:off x="7446299" y="5739967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667">
            <a:extLst>
              <a:ext uri="{FF2B5EF4-FFF2-40B4-BE49-F238E27FC236}">
                <a16:creationId xmlns:a16="http://schemas.microsoft.com/office/drawing/2014/main" id="{F24C0DEB-E412-2BAD-97F3-9FE0913D1880}"/>
              </a:ext>
            </a:extLst>
          </p:cNvPr>
          <p:cNvSpPr txBox="1"/>
          <p:nvPr/>
        </p:nvSpPr>
        <p:spPr>
          <a:xfrm>
            <a:off x="6989099" y="6578168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7" name="Shape 668">
            <a:extLst>
              <a:ext uri="{FF2B5EF4-FFF2-40B4-BE49-F238E27FC236}">
                <a16:creationId xmlns:a16="http://schemas.microsoft.com/office/drawing/2014/main" id="{96D50D49-CCAA-B6B1-7D75-4CA63B6AE108}"/>
              </a:ext>
            </a:extLst>
          </p:cNvPr>
          <p:cNvSpPr txBox="1"/>
          <p:nvPr/>
        </p:nvSpPr>
        <p:spPr>
          <a:xfrm rot="-5400000">
            <a:off x="1993183" y="5427201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" name="Shape 669">
            <a:extLst>
              <a:ext uri="{FF2B5EF4-FFF2-40B4-BE49-F238E27FC236}">
                <a16:creationId xmlns:a16="http://schemas.microsoft.com/office/drawing/2014/main" id="{A3C2A39B-0454-9144-9799-FA90BC651274}"/>
              </a:ext>
            </a:extLst>
          </p:cNvPr>
          <p:cNvSpPr txBox="1"/>
          <p:nvPr/>
        </p:nvSpPr>
        <p:spPr>
          <a:xfrm rot="-5400000">
            <a:off x="2156990" y="5204158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29" name="Shape 670">
            <a:extLst>
              <a:ext uri="{FF2B5EF4-FFF2-40B4-BE49-F238E27FC236}">
                <a16:creationId xmlns:a16="http://schemas.microsoft.com/office/drawing/2014/main" id="{03239E3E-571D-16A0-C4D6-D3FE34E6ECEC}"/>
              </a:ext>
            </a:extLst>
          </p:cNvPr>
          <p:cNvSpPr txBox="1"/>
          <p:nvPr/>
        </p:nvSpPr>
        <p:spPr>
          <a:xfrm rot="-5400000">
            <a:off x="2608523" y="5313696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0" name="Shape 671">
            <a:extLst>
              <a:ext uri="{FF2B5EF4-FFF2-40B4-BE49-F238E27FC236}">
                <a16:creationId xmlns:a16="http://schemas.microsoft.com/office/drawing/2014/main" id="{7CF26043-7C26-008F-F886-EDBE33C1E010}"/>
              </a:ext>
            </a:extLst>
          </p:cNvPr>
          <p:cNvSpPr txBox="1"/>
          <p:nvPr/>
        </p:nvSpPr>
        <p:spPr>
          <a:xfrm rot="-5400000">
            <a:off x="2947846" y="5277182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31" name="Shape 672">
            <a:extLst>
              <a:ext uri="{FF2B5EF4-FFF2-40B4-BE49-F238E27FC236}">
                <a16:creationId xmlns:a16="http://schemas.microsoft.com/office/drawing/2014/main" id="{1745B831-212A-296D-A0B8-F0484DBE1D8A}"/>
              </a:ext>
            </a:extLst>
          </p:cNvPr>
          <p:cNvSpPr txBox="1"/>
          <p:nvPr/>
        </p:nvSpPr>
        <p:spPr>
          <a:xfrm rot="-5400000">
            <a:off x="3549257" y="5454189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" name="Shape 673">
            <a:extLst>
              <a:ext uri="{FF2B5EF4-FFF2-40B4-BE49-F238E27FC236}">
                <a16:creationId xmlns:a16="http://schemas.microsoft.com/office/drawing/2014/main" id="{23655B60-1C4A-DFCE-3B18-4AC165CCACD9}"/>
              </a:ext>
            </a:extLst>
          </p:cNvPr>
          <p:cNvSpPr txBox="1"/>
          <p:nvPr/>
        </p:nvSpPr>
        <p:spPr>
          <a:xfrm rot="-5400000">
            <a:off x="3708242" y="5231940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33" name="Shape 674">
            <a:extLst>
              <a:ext uri="{FF2B5EF4-FFF2-40B4-BE49-F238E27FC236}">
                <a16:creationId xmlns:a16="http://schemas.microsoft.com/office/drawing/2014/main" id="{CA7A45B1-FEA3-9AAA-CD24-01B3CAA8521A}"/>
              </a:ext>
            </a:extLst>
          </p:cNvPr>
          <p:cNvSpPr txBox="1"/>
          <p:nvPr/>
        </p:nvSpPr>
        <p:spPr>
          <a:xfrm rot="-5400000">
            <a:off x="4039533" y="5181140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34" name="Shape 675">
            <a:extLst>
              <a:ext uri="{FF2B5EF4-FFF2-40B4-BE49-F238E27FC236}">
                <a16:creationId xmlns:a16="http://schemas.microsoft.com/office/drawing/2014/main" id="{1307DB0E-95B9-05B8-D478-38317D189613}"/>
              </a:ext>
            </a:extLst>
          </p:cNvPr>
          <p:cNvSpPr txBox="1"/>
          <p:nvPr/>
        </p:nvSpPr>
        <p:spPr>
          <a:xfrm rot="-5400000">
            <a:off x="4589593" y="5385161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5" name="Shape 676">
            <a:extLst>
              <a:ext uri="{FF2B5EF4-FFF2-40B4-BE49-F238E27FC236}">
                <a16:creationId xmlns:a16="http://schemas.microsoft.com/office/drawing/2014/main" id="{977ACE70-F948-09FF-FE14-2231E4E14929}"/>
              </a:ext>
            </a:extLst>
          </p:cNvPr>
          <p:cNvSpPr txBox="1"/>
          <p:nvPr/>
        </p:nvSpPr>
        <p:spPr>
          <a:xfrm rot="-5400000">
            <a:off x="4842424" y="5222414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36" name="Shape 677">
            <a:extLst>
              <a:ext uri="{FF2B5EF4-FFF2-40B4-BE49-F238E27FC236}">
                <a16:creationId xmlns:a16="http://schemas.microsoft.com/office/drawing/2014/main" id="{BB8A4DDD-3360-2338-27B6-B8875A2150EE}"/>
              </a:ext>
            </a:extLst>
          </p:cNvPr>
          <p:cNvSpPr txBox="1"/>
          <p:nvPr/>
        </p:nvSpPr>
        <p:spPr>
          <a:xfrm rot="-5400000">
            <a:off x="5223424" y="5222414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37" name="Shape 678">
            <a:extLst>
              <a:ext uri="{FF2B5EF4-FFF2-40B4-BE49-F238E27FC236}">
                <a16:creationId xmlns:a16="http://schemas.microsoft.com/office/drawing/2014/main" id="{346D2CB4-BB29-80FC-A559-8DCDE89809AD}"/>
              </a:ext>
            </a:extLst>
          </p:cNvPr>
          <p:cNvSpPr txBox="1"/>
          <p:nvPr/>
        </p:nvSpPr>
        <p:spPr>
          <a:xfrm rot="-5400000">
            <a:off x="5604424" y="5222414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38" name="Shape 679">
            <a:extLst>
              <a:ext uri="{FF2B5EF4-FFF2-40B4-BE49-F238E27FC236}">
                <a16:creationId xmlns:a16="http://schemas.microsoft.com/office/drawing/2014/main" id="{E547DBB4-5F54-3082-4265-CEE6BA7B5E05}"/>
              </a:ext>
            </a:extLst>
          </p:cNvPr>
          <p:cNvSpPr txBox="1"/>
          <p:nvPr/>
        </p:nvSpPr>
        <p:spPr>
          <a:xfrm rot="-5400000">
            <a:off x="6051681" y="5321661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39" name="Shape 680">
            <a:extLst>
              <a:ext uri="{FF2B5EF4-FFF2-40B4-BE49-F238E27FC236}">
                <a16:creationId xmlns:a16="http://schemas.microsoft.com/office/drawing/2014/main" id="{101DFF13-4386-A9A1-A9A5-4B3E58F2113C}"/>
              </a:ext>
            </a:extLst>
          </p:cNvPr>
          <p:cNvCxnSpPr/>
          <p:nvPr/>
        </p:nvCxnSpPr>
        <p:spPr>
          <a:xfrm rot="10800000">
            <a:off x="2493298" y="2387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681">
            <a:extLst>
              <a:ext uri="{FF2B5EF4-FFF2-40B4-BE49-F238E27FC236}">
                <a16:creationId xmlns:a16="http://schemas.microsoft.com/office/drawing/2014/main" id="{10E332D7-596E-0A6D-E1E5-BEEDEE6B6954}"/>
              </a:ext>
            </a:extLst>
          </p:cNvPr>
          <p:cNvCxnSpPr/>
          <p:nvPr/>
        </p:nvCxnSpPr>
        <p:spPr>
          <a:xfrm rot="10800000">
            <a:off x="2493298" y="2768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hape 682">
            <a:extLst>
              <a:ext uri="{FF2B5EF4-FFF2-40B4-BE49-F238E27FC236}">
                <a16:creationId xmlns:a16="http://schemas.microsoft.com/office/drawing/2014/main" id="{0977EE92-A860-C635-05AC-A15792A0D492}"/>
              </a:ext>
            </a:extLst>
          </p:cNvPr>
          <p:cNvCxnSpPr/>
          <p:nvPr/>
        </p:nvCxnSpPr>
        <p:spPr>
          <a:xfrm>
            <a:off x="9427500" y="2920568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683">
            <a:extLst>
              <a:ext uri="{FF2B5EF4-FFF2-40B4-BE49-F238E27FC236}">
                <a16:creationId xmlns:a16="http://schemas.microsoft.com/office/drawing/2014/main" id="{C8A93D55-2A7B-1AA4-AEC1-DF7BABCB8E94}"/>
              </a:ext>
            </a:extLst>
          </p:cNvPr>
          <p:cNvCxnSpPr/>
          <p:nvPr/>
        </p:nvCxnSpPr>
        <p:spPr>
          <a:xfrm>
            <a:off x="9427500" y="3149168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684">
            <a:extLst>
              <a:ext uri="{FF2B5EF4-FFF2-40B4-BE49-F238E27FC236}">
                <a16:creationId xmlns:a16="http://schemas.microsoft.com/office/drawing/2014/main" id="{333AFA27-6979-AE47-9965-838760201503}"/>
              </a:ext>
            </a:extLst>
          </p:cNvPr>
          <p:cNvCxnSpPr/>
          <p:nvPr/>
        </p:nvCxnSpPr>
        <p:spPr>
          <a:xfrm>
            <a:off x="9427500" y="3377768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685">
            <a:extLst>
              <a:ext uri="{FF2B5EF4-FFF2-40B4-BE49-F238E27FC236}">
                <a16:creationId xmlns:a16="http://schemas.microsoft.com/office/drawing/2014/main" id="{97710724-22C1-03A7-7AB1-1AE6BD043D0E}"/>
              </a:ext>
            </a:extLst>
          </p:cNvPr>
          <p:cNvCxnSpPr/>
          <p:nvPr/>
        </p:nvCxnSpPr>
        <p:spPr>
          <a:xfrm>
            <a:off x="9427500" y="3606368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686">
            <a:extLst>
              <a:ext uri="{FF2B5EF4-FFF2-40B4-BE49-F238E27FC236}">
                <a16:creationId xmlns:a16="http://schemas.microsoft.com/office/drawing/2014/main" id="{4E8C5447-3301-1825-BA37-DF225A4C08FD}"/>
              </a:ext>
            </a:extLst>
          </p:cNvPr>
          <p:cNvCxnSpPr/>
          <p:nvPr/>
        </p:nvCxnSpPr>
        <p:spPr>
          <a:xfrm rot="10800000">
            <a:off x="2493298" y="3149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687">
            <a:extLst>
              <a:ext uri="{FF2B5EF4-FFF2-40B4-BE49-F238E27FC236}">
                <a16:creationId xmlns:a16="http://schemas.microsoft.com/office/drawing/2014/main" id="{D3E18F94-3086-4341-B910-55AFA8BA7B01}"/>
              </a:ext>
            </a:extLst>
          </p:cNvPr>
          <p:cNvCxnSpPr/>
          <p:nvPr/>
        </p:nvCxnSpPr>
        <p:spPr>
          <a:xfrm rot="10800000">
            <a:off x="2493298" y="3530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688">
            <a:extLst>
              <a:ext uri="{FF2B5EF4-FFF2-40B4-BE49-F238E27FC236}">
                <a16:creationId xmlns:a16="http://schemas.microsoft.com/office/drawing/2014/main" id="{7DEA409B-8378-CE79-0B12-206F103F8A16}"/>
              </a:ext>
            </a:extLst>
          </p:cNvPr>
          <p:cNvCxnSpPr/>
          <p:nvPr/>
        </p:nvCxnSpPr>
        <p:spPr>
          <a:xfrm rot="10800000">
            <a:off x="2493298" y="3911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689">
            <a:extLst>
              <a:ext uri="{FF2B5EF4-FFF2-40B4-BE49-F238E27FC236}">
                <a16:creationId xmlns:a16="http://schemas.microsoft.com/office/drawing/2014/main" id="{93F83E75-5B44-A40B-A210-821DBDA7CB73}"/>
              </a:ext>
            </a:extLst>
          </p:cNvPr>
          <p:cNvCxnSpPr/>
          <p:nvPr/>
        </p:nvCxnSpPr>
        <p:spPr>
          <a:xfrm rot="10800000">
            <a:off x="2493298" y="4292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690">
            <a:extLst>
              <a:ext uri="{FF2B5EF4-FFF2-40B4-BE49-F238E27FC236}">
                <a16:creationId xmlns:a16="http://schemas.microsoft.com/office/drawing/2014/main" id="{0D270734-6343-0238-3F95-37494060EA5F}"/>
              </a:ext>
            </a:extLst>
          </p:cNvPr>
          <p:cNvCxnSpPr/>
          <p:nvPr/>
        </p:nvCxnSpPr>
        <p:spPr>
          <a:xfrm rot="10800000">
            <a:off x="2493298" y="46731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691">
            <a:extLst>
              <a:ext uri="{FF2B5EF4-FFF2-40B4-BE49-F238E27FC236}">
                <a16:creationId xmlns:a16="http://schemas.microsoft.com/office/drawing/2014/main" id="{70619FAF-6E14-42E6-596F-9CFB0F2D0FA0}"/>
              </a:ext>
            </a:extLst>
          </p:cNvPr>
          <p:cNvCxnSpPr/>
          <p:nvPr/>
        </p:nvCxnSpPr>
        <p:spPr>
          <a:xfrm rot="10800000">
            <a:off x="2493298" y="2196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692">
            <a:extLst>
              <a:ext uri="{FF2B5EF4-FFF2-40B4-BE49-F238E27FC236}">
                <a16:creationId xmlns:a16="http://schemas.microsoft.com/office/drawing/2014/main" id="{535F0ACB-2EDD-8DAF-8E36-207256FC544E}"/>
              </a:ext>
            </a:extLst>
          </p:cNvPr>
          <p:cNvCxnSpPr/>
          <p:nvPr/>
        </p:nvCxnSpPr>
        <p:spPr>
          <a:xfrm rot="10800000">
            <a:off x="2493298" y="2577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693">
            <a:extLst>
              <a:ext uri="{FF2B5EF4-FFF2-40B4-BE49-F238E27FC236}">
                <a16:creationId xmlns:a16="http://schemas.microsoft.com/office/drawing/2014/main" id="{6BA6F63D-9CC1-3126-4402-125FA00401D5}"/>
              </a:ext>
            </a:extLst>
          </p:cNvPr>
          <p:cNvCxnSpPr/>
          <p:nvPr/>
        </p:nvCxnSpPr>
        <p:spPr>
          <a:xfrm rot="10800000">
            <a:off x="2493298" y="2958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694">
            <a:extLst>
              <a:ext uri="{FF2B5EF4-FFF2-40B4-BE49-F238E27FC236}">
                <a16:creationId xmlns:a16="http://schemas.microsoft.com/office/drawing/2014/main" id="{3C5D1F45-42AE-8EB0-1D56-5CA2F9E51A88}"/>
              </a:ext>
            </a:extLst>
          </p:cNvPr>
          <p:cNvCxnSpPr/>
          <p:nvPr/>
        </p:nvCxnSpPr>
        <p:spPr>
          <a:xfrm rot="10800000">
            <a:off x="2493298" y="3339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695">
            <a:extLst>
              <a:ext uri="{FF2B5EF4-FFF2-40B4-BE49-F238E27FC236}">
                <a16:creationId xmlns:a16="http://schemas.microsoft.com/office/drawing/2014/main" id="{533320EB-4518-A3BC-72A9-AEBFF8A6BE8E}"/>
              </a:ext>
            </a:extLst>
          </p:cNvPr>
          <p:cNvCxnSpPr/>
          <p:nvPr/>
        </p:nvCxnSpPr>
        <p:spPr>
          <a:xfrm rot="10800000">
            <a:off x="2493298" y="3720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696">
            <a:extLst>
              <a:ext uri="{FF2B5EF4-FFF2-40B4-BE49-F238E27FC236}">
                <a16:creationId xmlns:a16="http://schemas.microsoft.com/office/drawing/2014/main" id="{19ACA385-2FA7-289C-A988-8CF77BF6AA8C}"/>
              </a:ext>
            </a:extLst>
          </p:cNvPr>
          <p:cNvCxnSpPr/>
          <p:nvPr/>
        </p:nvCxnSpPr>
        <p:spPr>
          <a:xfrm rot="10800000">
            <a:off x="2493298" y="4101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697">
            <a:extLst>
              <a:ext uri="{FF2B5EF4-FFF2-40B4-BE49-F238E27FC236}">
                <a16:creationId xmlns:a16="http://schemas.microsoft.com/office/drawing/2014/main" id="{200E0A90-96ED-9985-CAB7-D372DB0442DF}"/>
              </a:ext>
            </a:extLst>
          </p:cNvPr>
          <p:cNvCxnSpPr/>
          <p:nvPr/>
        </p:nvCxnSpPr>
        <p:spPr>
          <a:xfrm rot="10800000">
            <a:off x="2493298" y="4482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698">
            <a:extLst>
              <a:ext uri="{FF2B5EF4-FFF2-40B4-BE49-F238E27FC236}">
                <a16:creationId xmlns:a16="http://schemas.microsoft.com/office/drawing/2014/main" id="{9ABC58C3-0323-3A8A-6D2D-81E09CC30244}"/>
              </a:ext>
            </a:extLst>
          </p:cNvPr>
          <p:cNvCxnSpPr/>
          <p:nvPr/>
        </p:nvCxnSpPr>
        <p:spPr>
          <a:xfrm rot="10800000">
            <a:off x="2493298" y="4863668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699">
            <a:extLst>
              <a:ext uri="{FF2B5EF4-FFF2-40B4-BE49-F238E27FC236}">
                <a16:creationId xmlns:a16="http://schemas.microsoft.com/office/drawing/2014/main" id="{AE2AC2A9-0DB6-F927-3309-DE86CB252F2F}"/>
              </a:ext>
            </a:extLst>
          </p:cNvPr>
          <p:cNvSpPr txBox="1"/>
          <p:nvPr/>
        </p:nvSpPr>
        <p:spPr>
          <a:xfrm>
            <a:off x="9427499" y="3072968"/>
            <a:ext cx="8312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</a:p>
          <a:p>
            <a:pPr>
              <a:buSzPct val="250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16395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252-4155-834D-699E-B1F1A30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Cycle (State 0) Fetch </a:t>
            </a:r>
            <a:r>
              <a:rPr lang="en-US" dirty="0" err="1"/>
              <a:t>Instr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9FBA-EC22-D2AA-8393-737B264B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operations need to be done in the first cycle of executing any instruction?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memory[PC] and store into instruction register.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select PC in memory address MUX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memory operation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 should be (read)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/w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Instruction Register write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PC + 1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PC to ALU (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1 to ALU (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ALU add operation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-US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799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799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9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2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799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799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9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2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799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799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2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799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799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  <a:r>
              <a:rPr lang="en-US" sz="2799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X</a:t>
            </a:r>
          </a:p>
          <a:p>
            <a:pPr>
              <a:spcBef>
                <a:spcPts val="0"/>
              </a:spcBef>
            </a:pPr>
            <a:r>
              <a:rPr lang="en-US" sz="3199" dirty="0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Next State: Decode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38C0-3D44-A67C-3654-6CD3402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786">
            <a:extLst>
              <a:ext uri="{FF2B5EF4-FFF2-40B4-BE49-F238E27FC236}">
                <a16:creationId xmlns:a16="http://schemas.microsoft.com/office/drawing/2014/main" id="{ACBBA2A1-DD68-A790-DF16-AA3849C8A99F}"/>
              </a:ext>
            </a:extLst>
          </p:cNvPr>
          <p:cNvGrpSpPr/>
          <p:nvPr/>
        </p:nvGrpSpPr>
        <p:grpSpPr>
          <a:xfrm>
            <a:off x="5448299" y="4475161"/>
            <a:ext cx="288924" cy="2840038"/>
            <a:chOff x="2471" y="2495"/>
            <a:chExt cx="181" cy="1789"/>
          </a:xfrm>
        </p:grpSpPr>
        <p:cxnSp>
          <p:nvCxnSpPr>
            <p:cNvPr id="257" name="Shape 787">
              <a:extLst>
                <a:ext uri="{FF2B5EF4-FFF2-40B4-BE49-F238E27FC236}">
                  <a16:creationId xmlns:a16="http://schemas.microsoft.com/office/drawing/2014/main" id="{3FD8924D-4384-0E33-F569-6E9AFB3D6902}"/>
                </a:ext>
              </a:extLst>
            </p:cNvPr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Shape 788">
              <a:extLst>
                <a:ext uri="{FF2B5EF4-FFF2-40B4-BE49-F238E27FC236}">
                  <a16:creationId xmlns:a16="http://schemas.microsoft.com/office/drawing/2014/main" id="{438852A0-31CB-9B62-3FF5-C38F08A0E063}"/>
                </a:ext>
              </a:extLst>
            </p:cNvPr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endParaRPr lang="en-US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Shape 712">
            <a:extLst>
              <a:ext uri="{FF2B5EF4-FFF2-40B4-BE49-F238E27FC236}">
                <a16:creationId xmlns:a16="http://schemas.microsoft.com/office/drawing/2014/main" id="{ACCE37DE-E371-CB93-F684-3A499B976DF2}"/>
              </a:ext>
            </a:extLst>
          </p:cNvPr>
          <p:cNvSpPr/>
          <p:nvPr/>
        </p:nvSpPr>
        <p:spPr>
          <a:xfrm>
            <a:off x="2895600" y="2874962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61" name="Shape 713">
            <a:extLst>
              <a:ext uri="{FF2B5EF4-FFF2-40B4-BE49-F238E27FC236}">
                <a16:creationId xmlns:a16="http://schemas.microsoft.com/office/drawing/2014/main" id="{45D0339B-B2AE-A828-0A36-BB2550E78D7E}"/>
              </a:ext>
            </a:extLst>
          </p:cNvPr>
          <p:cNvSpPr/>
          <p:nvPr/>
        </p:nvSpPr>
        <p:spPr>
          <a:xfrm>
            <a:off x="4191001" y="2874962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62" name="Shape 714">
            <a:extLst>
              <a:ext uri="{FF2B5EF4-FFF2-40B4-BE49-F238E27FC236}">
                <a16:creationId xmlns:a16="http://schemas.microsoft.com/office/drawing/2014/main" id="{AC290E23-6A21-23EB-87F1-B491BECE66D9}"/>
              </a:ext>
            </a:extLst>
          </p:cNvPr>
          <p:cNvSpPr/>
          <p:nvPr/>
        </p:nvSpPr>
        <p:spPr>
          <a:xfrm>
            <a:off x="7162801" y="2798761"/>
            <a:ext cx="838199" cy="2590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63" name="Shape 715">
            <a:extLst>
              <a:ext uri="{FF2B5EF4-FFF2-40B4-BE49-F238E27FC236}">
                <a16:creationId xmlns:a16="http://schemas.microsoft.com/office/drawing/2014/main" id="{6687D039-BA95-1B73-8B0A-58A3BE1EEA10}"/>
              </a:ext>
            </a:extLst>
          </p:cNvPr>
          <p:cNvCxnSpPr/>
          <p:nvPr/>
        </p:nvCxnSpPr>
        <p:spPr>
          <a:xfrm>
            <a:off x="3276601" y="32559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4" name="Shape 716">
            <a:extLst>
              <a:ext uri="{FF2B5EF4-FFF2-40B4-BE49-F238E27FC236}">
                <a16:creationId xmlns:a16="http://schemas.microsoft.com/office/drawing/2014/main" id="{3595DC90-CC3D-3DB0-E7BA-7A06F13594E2}"/>
              </a:ext>
            </a:extLst>
          </p:cNvPr>
          <p:cNvCxnSpPr/>
          <p:nvPr/>
        </p:nvCxnSpPr>
        <p:spPr>
          <a:xfrm>
            <a:off x="3886201" y="34845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" name="Shape 717">
            <a:extLst>
              <a:ext uri="{FF2B5EF4-FFF2-40B4-BE49-F238E27FC236}">
                <a16:creationId xmlns:a16="http://schemas.microsoft.com/office/drawing/2014/main" id="{50421CCF-4498-DDD7-6932-5204A14E9D12}"/>
              </a:ext>
            </a:extLst>
          </p:cNvPr>
          <p:cNvCxnSpPr/>
          <p:nvPr/>
        </p:nvCxnSpPr>
        <p:spPr>
          <a:xfrm>
            <a:off x="6629401" y="3941761"/>
            <a:ext cx="5333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6" name="Shape 718">
            <a:extLst>
              <a:ext uri="{FF2B5EF4-FFF2-40B4-BE49-F238E27FC236}">
                <a16:creationId xmlns:a16="http://schemas.microsoft.com/office/drawing/2014/main" id="{6B4A4570-D417-B8D3-EE21-6DA4ED9D52A9}"/>
              </a:ext>
            </a:extLst>
          </p:cNvPr>
          <p:cNvCxnSpPr/>
          <p:nvPr/>
        </p:nvCxnSpPr>
        <p:spPr>
          <a:xfrm>
            <a:off x="6934200" y="47799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7" name="Shape 719">
            <a:extLst>
              <a:ext uri="{FF2B5EF4-FFF2-40B4-BE49-F238E27FC236}">
                <a16:creationId xmlns:a16="http://schemas.microsoft.com/office/drawing/2014/main" id="{4A554A70-3C62-D1E8-E08F-2A2A5EEC9221}"/>
              </a:ext>
            </a:extLst>
          </p:cNvPr>
          <p:cNvCxnSpPr/>
          <p:nvPr/>
        </p:nvCxnSpPr>
        <p:spPr>
          <a:xfrm>
            <a:off x="5257801" y="4627561"/>
            <a:ext cx="13715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8" name="Shape 720">
            <a:extLst>
              <a:ext uri="{FF2B5EF4-FFF2-40B4-BE49-F238E27FC236}">
                <a16:creationId xmlns:a16="http://schemas.microsoft.com/office/drawing/2014/main" id="{ABF9652C-7868-8874-5EF5-783776873BE1}"/>
              </a:ext>
            </a:extLst>
          </p:cNvPr>
          <p:cNvCxnSpPr/>
          <p:nvPr/>
        </p:nvCxnSpPr>
        <p:spPr>
          <a:xfrm>
            <a:off x="6096001" y="3332161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9" name="Shape 721">
            <a:extLst>
              <a:ext uri="{FF2B5EF4-FFF2-40B4-BE49-F238E27FC236}">
                <a16:creationId xmlns:a16="http://schemas.microsoft.com/office/drawing/2014/main" id="{0E27A792-D4BD-A3F7-94F6-5EDC2EAFDD67}"/>
              </a:ext>
            </a:extLst>
          </p:cNvPr>
          <p:cNvCxnSpPr/>
          <p:nvPr/>
        </p:nvCxnSpPr>
        <p:spPr>
          <a:xfrm>
            <a:off x="6096000" y="3027362"/>
            <a:ext cx="0" cy="26669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722">
            <a:extLst>
              <a:ext uri="{FF2B5EF4-FFF2-40B4-BE49-F238E27FC236}">
                <a16:creationId xmlns:a16="http://schemas.microsoft.com/office/drawing/2014/main" id="{6E10B352-64BD-BAEB-6297-546846281E47}"/>
              </a:ext>
            </a:extLst>
          </p:cNvPr>
          <p:cNvCxnSpPr/>
          <p:nvPr/>
        </p:nvCxnSpPr>
        <p:spPr>
          <a:xfrm>
            <a:off x="6096001" y="3027361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1" name="Shape 723">
            <a:extLst>
              <a:ext uri="{FF2B5EF4-FFF2-40B4-BE49-F238E27FC236}">
                <a16:creationId xmlns:a16="http://schemas.microsoft.com/office/drawing/2014/main" id="{BE5EB1F1-A17D-9987-67FC-05CDAC985797}"/>
              </a:ext>
            </a:extLst>
          </p:cNvPr>
          <p:cNvCxnSpPr/>
          <p:nvPr/>
        </p:nvCxnSpPr>
        <p:spPr>
          <a:xfrm>
            <a:off x="6096000" y="37131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2" name="Shape 724">
            <a:extLst>
              <a:ext uri="{FF2B5EF4-FFF2-40B4-BE49-F238E27FC236}">
                <a16:creationId xmlns:a16="http://schemas.microsoft.com/office/drawing/2014/main" id="{EC5423A2-7C29-23EE-2EFA-AA2C8D8F7FB6}"/>
              </a:ext>
            </a:extLst>
          </p:cNvPr>
          <p:cNvCxnSpPr/>
          <p:nvPr/>
        </p:nvCxnSpPr>
        <p:spPr>
          <a:xfrm>
            <a:off x="6096000" y="41703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3" name="Shape 725">
            <a:extLst>
              <a:ext uri="{FF2B5EF4-FFF2-40B4-BE49-F238E27FC236}">
                <a16:creationId xmlns:a16="http://schemas.microsoft.com/office/drawing/2014/main" id="{D1A98450-F4B9-9D0A-6A26-39F36B734C5A}"/>
              </a:ext>
            </a:extLst>
          </p:cNvPr>
          <p:cNvSpPr/>
          <p:nvPr/>
        </p:nvSpPr>
        <p:spPr>
          <a:xfrm rot="-5400000">
            <a:off x="6000751" y="38084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Shape 726">
            <a:extLst>
              <a:ext uri="{FF2B5EF4-FFF2-40B4-BE49-F238E27FC236}">
                <a16:creationId xmlns:a16="http://schemas.microsoft.com/office/drawing/2014/main" id="{3766B6FF-9E5A-67A4-9AAA-D9EDA62CEE28}"/>
              </a:ext>
            </a:extLst>
          </p:cNvPr>
          <p:cNvSpPr txBox="1"/>
          <p:nvPr/>
        </p:nvSpPr>
        <p:spPr>
          <a:xfrm>
            <a:off x="6324601" y="34845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5" name="Shape 727">
            <a:extLst>
              <a:ext uri="{FF2B5EF4-FFF2-40B4-BE49-F238E27FC236}">
                <a16:creationId xmlns:a16="http://schemas.microsoft.com/office/drawing/2014/main" id="{5A3C5A43-92EC-1FBB-687A-BC47126A9DA4}"/>
              </a:ext>
            </a:extLst>
          </p:cNvPr>
          <p:cNvSpPr/>
          <p:nvPr/>
        </p:nvSpPr>
        <p:spPr>
          <a:xfrm rot="-5400000">
            <a:off x="6305551" y="46466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Shape 728">
            <a:extLst>
              <a:ext uri="{FF2B5EF4-FFF2-40B4-BE49-F238E27FC236}">
                <a16:creationId xmlns:a16="http://schemas.microsoft.com/office/drawing/2014/main" id="{F784FE06-828F-2C3C-9129-A24C04351C31}"/>
              </a:ext>
            </a:extLst>
          </p:cNvPr>
          <p:cNvSpPr txBox="1"/>
          <p:nvPr/>
        </p:nvSpPr>
        <p:spPr>
          <a:xfrm>
            <a:off x="6629401" y="43227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7" name="Shape 729">
            <a:extLst>
              <a:ext uri="{FF2B5EF4-FFF2-40B4-BE49-F238E27FC236}">
                <a16:creationId xmlns:a16="http://schemas.microsoft.com/office/drawing/2014/main" id="{F8DE5B7D-E6C8-3AE5-DDC8-CFCC37AD47FB}"/>
              </a:ext>
            </a:extLst>
          </p:cNvPr>
          <p:cNvSpPr/>
          <p:nvPr/>
        </p:nvSpPr>
        <p:spPr>
          <a:xfrm rot="-5400000">
            <a:off x="8477251" y="4379912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Shape 730">
            <a:extLst>
              <a:ext uri="{FF2B5EF4-FFF2-40B4-BE49-F238E27FC236}">
                <a16:creationId xmlns:a16="http://schemas.microsoft.com/office/drawing/2014/main" id="{FC460958-22F8-35AF-08FC-824667F3BED3}"/>
              </a:ext>
            </a:extLst>
          </p:cNvPr>
          <p:cNvSpPr txBox="1"/>
          <p:nvPr/>
        </p:nvSpPr>
        <p:spPr>
          <a:xfrm>
            <a:off x="8915401" y="3941762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9" name="Shape 731">
            <a:extLst>
              <a:ext uri="{FF2B5EF4-FFF2-40B4-BE49-F238E27FC236}">
                <a16:creationId xmlns:a16="http://schemas.microsoft.com/office/drawing/2014/main" id="{A6F36183-D42C-C723-1269-C84089772DCA}"/>
              </a:ext>
            </a:extLst>
          </p:cNvPr>
          <p:cNvSpPr/>
          <p:nvPr/>
        </p:nvSpPr>
        <p:spPr>
          <a:xfrm>
            <a:off x="6781801" y="5541962"/>
            <a:ext cx="1219199" cy="3047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80" name="Shape 732">
            <a:extLst>
              <a:ext uri="{FF2B5EF4-FFF2-40B4-BE49-F238E27FC236}">
                <a16:creationId xmlns:a16="http://schemas.microsoft.com/office/drawing/2014/main" id="{338B9268-937D-190C-D3E2-93CC2611C5B7}"/>
              </a:ext>
            </a:extLst>
          </p:cNvPr>
          <p:cNvSpPr/>
          <p:nvPr/>
        </p:nvSpPr>
        <p:spPr>
          <a:xfrm rot="-5400000">
            <a:off x="8966201" y="3662362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81" name="Shape 733">
            <a:extLst>
              <a:ext uri="{FF2B5EF4-FFF2-40B4-BE49-F238E27FC236}">
                <a16:creationId xmlns:a16="http://schemas.microsoft.com/office/drawing/2014/main" id="{79297BD3-5EAF-9A5C-7FB8-836E5DB06713}"/>
              </a:ext>
            </a:extLst>
          </p:cNvPr>
          <p:cNvSpPr txBox="1"/>
          <p:nvPr/>
        </p:nvSpPr>
        <p:spPr>
          <a:xfrm>
            <a:off x="9786938" y="3463925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</a:p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</a:t>
            </a:r>
          </a:p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82" name="Shape 734">
            <a:extLst>
              <a:ext uri="{FF2B5EF4-FFF2-40B4-BE49-F238E27FC236}">
                <a16:creationId xmlns:a16="http://schemas.microsoft.com/office/drawing/2014/main" id="{ECF00423-9496-87B6-20A4-6273915A4748}"/>
              </a:ext>
            </a:extLst>
          </p:cNvPr>
          <p:cNvCxnSpPr/>
          <p:nvPr/>
        </p:nvCxnSpPr>
        <p:spPr>
          <a:xfrm>
            <a:off x="8610601" y="31035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3" name="Shape 735">
            <a:extLst>
              <a:ext uri="{FF2B5EF4-FFF2-40B4-BE49-F238E27FC236}">
                <a16:creationId xmlns:a16="http://schemas.microsoft.com/office/drawing/2014/main" id="{FF6B2FA1-6E5E-B6F2-6095-FF6C12474363}"/>
              </a:ext>
            </a:extLst>
          </p:cNvPr>
          <p:cNvSpPr txBox="1"/>
          <p:nvPr/>
        </p:nvSpPr>
        <p:spPr>
          <a:xfrm>
            <a:off x="4572000" y="5160962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84" name="Shape 736">
            <a:extLst>
              <a:ext uri="{FF2B5EF4-FFF2-40B4-BE49-F238E27FC236}">
                <a16:creationId xmlns:a16="http://schemas.microsoft.com/office/drawing/2014/main" id="{52198627-4045-9577-7BE3-7833E0CCD520}"/>
              </a:ext>
            </a:extLst>
          </p:cNvPr>
          <p:cNvSpPr txBox="1"/>
          <p:nvPr/>
        </p:nvSpPr>
        <p:spPr>
          <a:xfrm>
            <a:off x="4114800" y="51609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5" name="Shape 737">
            <a:extLst>
              <a:ext uri="{FF2B5EF4-FFF2-40B4-BE49-F238E27FC236}">
                <a16:creationId xmlns:a16="http://schemas.microsoft.com/office/drawing/2014/main" id="{49408018-DECB-E459-201A-E65CE365EE77}"/>
              </a:ext>
            </a:extLst>
          </p:cNvPr>
          <p:cNvSpPr txBox="1"/>
          <p:nvPr/>
        </p:nvSpPr>
        <p:spPr>
          <a:xfrm>
            <a:off x="7086600" y="51609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6" name="Shape 738">
            <a:extLst>
              <a:ext uri="{FF2B5EF4-FFF2-40B4-BE49-F238E27FC236}">
                <a16:creationId xmlns:a16="http://schemas.microsoft.com/office/drawing/2014/main" id="{25E6DC0D-7E80-B32E-31DD-4E6F22805EEB}"/>
              </a:ext>
            </a:extLst>
          </p:cNvPr>
          <p:cNvSpPr/>
          <p:nvPr/>
        </p:nvSpPr>
        <p:spPr>
          <a:xfrm rot="-5400000">
            <a:off x="3257551" y="33512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7" name="Shape 739">
            <a:extLst>
              <a:ext uri="{FF2B5EF4-FFF2-40B4-BE49-F238E27FC236}">
                <a16:creationId xmlns:a16="http://schemas.microsoft.com/office/drawing/2014/main" id="{A9A22227-7739-B919-CE07-4790D90CC6F3}"/>
              </a:ext>
            </a:extLst>
          </p:cNvPr>
          <p:cNvSpPr txBox="1"/>
          <p:nvPr/>
        </p:nvSpPr>
        <p:spPr>
          <a:xfrm>
            <a:off x="3581401" y="30273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8" name="Shape 740">
            <a:extLst>
              <a:ext uri="{FF2B5EF4-FFF2-40B4-BE49-F238E27FC236}">
                <a16:creationId xmlns:a16="http://schemas.microsoft.com/office/drawing/2014/main" id="{9DA4D471-E0B7-1E0F-EF6C-B1CFCA53AE1E}"/>
              </a:ext>
            </a:extLst>
          </p:cNvPr>
          <p:cNvSpPr/>
          <p:nvPr/>
        </p:nvSpPr>
        <p:spPr>
          <a:xfrm rot="-5400000">
            <a:off x="8591551" y="31988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Shape 741">
            <a:extLst>
              <a:ext uri="{FF2B5EF4-FFF2-40B4-BE49-F238E27FC236}">
                <a16:creationId xmlns:a16="http://schemas.microsoft.com/office/drawing/2014/main" id="{2DA102A1-D91E-867A-40AF-1CF52146E215}"/>
              </a:ext>
            </a:extLst>
          </p:cNvPr>
          <p:cNvSpPr txBox="1"/>
          <p:nvPr/>
        </p:nvSpPr>
        <p:spPr>
          <a:xfrm>
            <a:off x="8915401" y="28749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90" name="Shape 742">
            <a:extLst>
              <a:ext uri="{FF2B5EF4-FFF2-40B4-BE49-F238E27FC236}">
                <a16:creationId xmlns:a16="http://schemas.microsoft.com/office/drawing/2014/main" id="{8A1FDD5C-BC24-7E42-EACE-7EC5035955D2}"/>
              </a:ext>
            </a:extLst>
          </p:cNvPr>
          <p:cNvCxnSpPr/>
          <p:nvPr/>
        </p:nvCxnSpPr>
        <p:spPr>
          <a:xfrm>
            <a:off x="9220201" y="33321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1" name="Shape 743">
            <a:extLst>
              <a:ext uri="{FF2B5EF4-FFF2-40B4-BE49-F238E27FC236}">
                <a16:creationId xmlns:a16="http://schemas.microsoft.com/office/drawing/2014/main" id="{6B11D0BA-C46E-7E5C-97FC-4D5E2B3568BD}"/>
              </a:ext>
            </a:extLst>
          </p:cNvPr>
          <p:cNvCxnSpPr/>
          <p:nvPr/>
        </p:nvCxnSpPr>
        <p:spPr>
          <a:xfrm>
            <a:off x="9220201" y="44751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2" name="Shape 744">
            <a:extLst>
              <a:ext uri="{FF2B5EF4-FFF2-40B4-BE49-F238E27FC236}">
                <a16:creationId xmlns:a16="http://schemas.microsoft.com/office/drawing/2014/main" id="{6B3EF78D-6B18-4993-9F94-33D066B78CA7}"/>
              </a:ext>
            </a:extLst>
          </p:cNvPr>
          <p:cNvCxnSpPr/>
          <p:nvPr/>
        </p:nvCxnSpPr>
        <p:spPr>
          <a:xfrm>
            <a:off x="8001000" y="3560761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3" name="Shape 745">
            <a:extLst>
              <a:ext uri="{FF2B5EF4-FFF2-40B4-BE49-F238E27FC236}">
                <a16:creationId xmlns:a16="http://schemas.microsoft.com/office/drawing/2014/main" id="{79748E41-E2DF-F2A3-DDF9-7D0B720EEADC}"/>
              </a:ext>
            </a:extLst>
          </p:cNvPr>
          <p:cNvCxnSpPr/>
          <p:nvPr/>
        </p:nvCxnSpPr>
        <p:spPr>
          <a:xfrm>
            <a:off x="6096001" y="5694361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4" name="Shape 746">
            <a:extLst>
              <a:ext uri="{FF2B5EF4-FFF2-40B4-BE49-F238E27FC236}">
                <a16:creationId xmlns:a16="http://schemas.microsoft.com/office/drawing/2014/main" id="{EFEE946D-05E6-2F33-72C6-27C3CE2118CD}"/>
              </a:ext>
            </a:extLst>
          </p:cNvPr>
          <p:cNvCxnSpPr/>
          <p:nvPr/>
        </p:nvCxnSpPr>
        <p:spPr>
          <a:xfrm>
            <a:off x="8610601" y="50085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5" name="Shape 747">
            <a:extLst>
              <a:ext uri="{FF2B5EF4-FFF2-40B4-BE49-F238E27FC236}">
                <a16:creationId xmlns:a16="http://schemas.microsoft.com/office/drawing/2014/main" id="{2DF0ECDF-F9E4-76AB-B4AD-B23095A63078}"/>
              </a:ext>
            </a:extLst>
          </p:cNvPr>
          <p:cNvCxnSpPr/>
          <p:nvPr/>
        </p:nvCxnSpPr>
        <p:spPr>
          <a:xfrm>
            <a:off x="8610600" y="5008562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Shape 748">
            <a:extLst>
              <a:ext uri="{FF2B5EF4-FFF2-40B4-BE49-F238E27FC236}">
                <a16:creationId xmlns:a16="http://schemas.microsoft.com/office/drawing/2014/main" id="{05E5C3B4-C3D0-D3DA-3EF0-83BDA26260AC}"/>
              </a:ext>
            </a:extLst>
          </p:cNvPr>
          <p:cNvCxnSpPr/>
          <p:nvPr/>
        </p:nvCxnSpPr>
        <p:spPr>
          <a:xfrm>
            <a:off x="8001001" y="5694361"/>
            <a:ext cx="6095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Shape 749">
            <a:extLst>
              <a:ext uri="{FF2B5EF4-FFF2-40B4-BE49-F238E27FC236}">
                <a16:creationId xmlns:a16="http://schemas.microsoft.com/office/drawing/2014/main" id="{1001B141-E60C-E96E-9CD2-34636BA9B4E8}"/>
              </a:ext>
            </a:extLst>
          </p:cNvPr>
          <p:cNvCxnSpPr/>
          <p:nvPr/>
        </p:nvCxnSpPr>
        <p:spPr>
          <a:xfrm>
            <a:off x="8001000" y="4094161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8" name="Shape 750">
            <a:extLst>
              <a:ext uri="{FF2B5EF4-FFF2-40B4-BE49-F238E27FC236}">
                <a16:creationId xmlns:a16="http://schemas.microsoft.com/office/drawing/2014/main" id="{ADB012CA-8358-4660-0F9F-18307A9AFC58}"/>
              </a:ext>
            </a:extLst>
          </p:cNvPr>
          <p:cNvCxnSpPr/>
          <p:nvPr/>
        </p:nvCxnSpPr>
        <p:spPr>
          <a:xfrm>
            <a:off x="8534400" y="43989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9" name="Shape 751">
            <a:extLst>
              <a:ext uri="{FF2B5EF4-FFF2-40B4-BE49-F238E27FC236}">
                <a16:creationId xmlns:a16="http://schemas.microsoft.com/office/drawing/2014/main" id="{E7CE8FBB-CEC0-876F-21A1-55CC20BDD7F4}"/>
              </a:ext>
            </a:extLst>
          </p:cNvPr>
          <p:cNvCxnSpPr/>
          <p:nvPr/>
        </p:nvCxnSpPr>
        <p:spPr>
          <a:xfrm>
            <a:off x="10058400" y="3941761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752">
            <a:extLst>
              <a:ext uri="{FF2B5EF4-FFF2-40B4-BE49-F238E27FC236}">
                <a16:creationId xmlns:a16="http://schemas.microsoft.com/office/drawing/2014/main" id="{4FFD7BAE-42B2-53B8-1658-43F57CF5D85B}"/>
              </a:ext>
            </a:extLst>
          </p:cNvPr>
          <p:cNvCxnSpPr/>
          <p:nvPr/>
        </p:nvCxnSpPr>
        <p:spPr>
          <a:xfrm>
            <a:off x="10287000" y="3941761"/>
            <a:ext cx="0" cy="2057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Shape 753">
            <a:extLst>
              <a:ext uri="{FF2B5EF4-FFF2-40B4-BE49-F238E27FC236}">
                <a16:creationId xmlns:a16="http://schemas.microsoft.com/office/drawing/2014/main" id="{ED1B8568-C5ED-3345-F160-77FBB33098CC}"/>
              </a:ext>
            </a:extLst>
          </p:cNvPr>
          <p:cNvCxnSpPr/>
          <p:nvPr/>
        </p:nvCxnSpPr>
        <p:spPr>
          <a:xfrm rot="10800000">
            <a:off x="2590801" y="5999161"/>
            <a:ext cx="76961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Shape 754">
            <a:extLst>
              <a:ext uri="{FF2B5EF4-FFF2-40B4-BE49-F238E27FC236}">
                <a16:creationId xmlns:a16="http://schemas.microsoft.com/office/drawing/2014/main" id="{242F3818-5992-6B4A-A9D5-D4BBFD6EDE0E}"/>
              </a:ext>
            </a:extLst>
          </p:cNvPr>
          <p:cNvCxnSpPr/>
          <p:nvPr/>
        </p:nvCxnSpPr>
        <p:spPr>
          <a:xfrm rot="10800000">
            <a:off x="3200400" y="3789362"/>
            <a:ext cx="0" cy="2209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755">
            <a:extLst>
              <a:ext uri="{FF2B5EF4-FFF2-40B4-BE49-F238E27FC236}">
                <a16:creationId xmlns:a16="http://schemas.microsoft.com/office/drawing/2014/main" id="{19C11B75-AC12-5E6D-DCE4-A51B8C5C2FCF}"/>
              </a:ext>
            </a:extLst>
          </p:cNvPr>
          <p:cNvCxnSpPr/>
          <p:nvPr/>
        </p:nvCxnSpPr>
        <p:spPr>
          <a:xfrm>
            <a:off x="3200400" y="37893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4" name="Shape 756">
            <a:extLst>
              <a:ext uri="{FF2B5EF4-FFF2-40B4-BE49-F238E27FC236}">
                <a16:creationId xmlns:a16="http://schemas.microsoft.com/office/drawing/2014/main" id="{E111D4DA-4D1A-E9DE-4146-E2044FB8B91F}"/>
              </a:ext>
            </a:extLst>
          </p:cNvPr>
          <p:cNvCxnSpPr/>
          <p:nvPr/>
        </p:nvCxnSpPr>
        <p:spPr>
          <a:xfrm rot="10800000">
            <a:off x="6324600" y="508476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Shape 757">
            <a:extLst>
              <a:ext uri="{FF2B5EF4-FFF2-40B4-BE49-F238E27FC236}">
                <a16:creationId xmlns:a16="http://schemas.microsoft.com/office/drawing/2014/main" id="{8558B630-FEA1-5343-0D06-457634489CB5}"/>
              </a:ext>
            </a:extLst>
          </p:cNvPr>
          <p:cNvCxnSpPr/>
          <p:nvPr/>
        </p:nvCxnSpPr>
        <p:spPr>
          <a:xfrm>
            <a:off x="6324601" y="5084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6" name="Shape 758">
            <a:extLst>
              <a:ext uri="{FF2B5EF4-FFF2-40B4-BE49-F238E27FC236}">
                <a16:creationId xmlns:a16="http://schemas.microsoft.com/office/drawing/2014/main" id="{10F1C7ED-E3DA-B7CD-8BD6-3A017AFC6AB0}"/>
              </a:ext>
            </a:extLst>
          </p:cNvPr>
          <p:cNvCxnSpPr/>
          <p:nvPr/>
        </p:nvCxnSpPr>
        <p:spPr>
          <a:xfrm rot="10800000">
            <a:off x="3352800" y="2646362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Shape 759">
            <a:extLst>
              <a:ext uri="{FF2B5EF4-FFF2-40B4-BE49-F238E27FC236}">
                <a16:creationId xmlns:a16="http://schemas.microsoft.com/office/drawing/2014/main" id="{02C13494-E11B-26F2-CE1A-AD90DFFEB633}"/>
              </a:ext>
            </a:extLst>
          </p:cNvPr>
          <p:cNvCxnSpPr/>
          <p:nvPr/>
        </p:nvCxnSpPr>
        <p:spPr>
          <a:xfrm>
            <a:off x="3352801" y="2646361"/>
            <a:ext cx="5257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Shape 760">
            <a:extLst>
              <a:ext uri="{FF2B5EF4-FFF2-40B4-BE49-F238E27FC236}">
                <a16:creationId xmlns:a16="http://schemas.microsoft.com/office/drawing/2014/main" id="{91E42E34-0BFD-DE3A-98B1-8D99177DC95E}"/>
              </a:ext>
            </a:extLst>
          </p:cNvPr>
          <p:cNvCxnSpPr/>
          <p:nvPr/>
        </p:nvCxnSpPr>
        <p:spPr>
          <a:xfrm>
            <a:off x="8610600" y="2646361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Shape 761">
            <a:extLst>
              <a:ext uri="{FF2B5EF4-FFF2-40B4-BE49-F238E27FC236}">
                <a16:creationId xmlns:a16="http://schemas.microsoft.com/office/drawing/2014/main" id="{F6B23652-6F0D-7354-FAA6-1E0FD44901B9}"/>
              </a:ext>
            </a:extLst>
          </p:cNvPr>
          <p:cNvCxnSpPr/>
          <p:nvPr/>
        </p:nvCxnSpPr>
        <p:spPr>
          <a:xfrm rot="10800000">
            <a:off x="2590800" y="3179760"/>
            <a:ext cx="0" cy="28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Shape 762">
            <a:extLst>
              <a:ext uri="{FF2B5EF4-FFF2-40B4-BE49-F238E27FC236}">
                <a16:creationId xmlns:a16="http://schemas.microsoft.com/office/drawing/2014/main" id="{501BDC53-3540-F046-30FA-F9374E4340C6}"/>
              </a:ext>
            </a:extLst>
          </p:cNvPr>
          <p:cNvCxnSpPr/>
          <p:nvPr/>
        </p:nvCxnSpPr>
        <p:spPr>
          <a:xfrm>
            <a:off x="2590801" y="3179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1" name="Shape 763">
            <a:extLst>
              <a:ext uri="{FF2B5EF4-FFF2-40B4-BE49-F238E27FC236}">
                <a16:creationId xmlns:a16="http://schemas.microsoft.com/office/drawing/2014/main" id="{22379CE1-BBEF-7C02-B157-0AB250963E34}"/>
              </a:ext>
            </a:extLst>
          </p:cNvPr>
          <p:cNvSpPr/>
          <p:nvPr/>
        </p:nvSpPr>
        <p:spPr>
          <a:xfrm rot="-5400000">
            <a:off x="4914899" y="3522660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312" name="Shape 764">
            <a:extLst>
              <a:ext uri="{FF2B5EF4-FFF2-40B4-BE49-F238E27FC236}">
                <a16:creationId xmlns:a16="http://schemas.microsoft.com/office/drawing/2014/main" id="{019489E5-8C8D-3124-C1DF-99FDF5DC4841}"/>
              </a:ext>
            </a:extLst>
          </p:cNvPr>
          <p:cNvCxnSpPr/>
          <p:nvPr/>
        </p:nvCxnSpPr>
        <p:spPr>
          <a:xfrm>
            <a:off x="5029200" y="3713161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3" name="Shape 765">
            <a:extLst>
              <a:ext uri="{FF2B5EF4-FFF2-40B4-BE49-F238E27FC236}">
                <a16:creationId xmlns:a16="http://schemas.microsoft.com/office/drawing/2014/main" id="{634F277A-7DF4-C816-7F44-FFECAFBA7923}"/>
              </a:ext>
            </a:extLst>
          </p:cNvPr>
          <p:cNvCxnSpPr/>
          <p:nvPr/>
        </p:nvCxnSpPr>
        <p:spPr>
          <a:xfrm>
            <a:off x="5257800" y="3713161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Shape 766">
            <a:extLst>
              <a:ext uri="{FF2B5EF4-FFF2-40B4-BE49-F238E27FC236}">
                <a16:creationId xmlns:a16="http://schemas.microsoft.com/office/drawing/2014/main" id="{A00737BE-2107-A65A-A9F4-C51C2454AB45}"/>
              </a:ext>
            </a:extLst>
          </p:cNvPr>
          <p:cNvCxnSpPr/>
          <p:nvPr/>
        </p:nvCxnSpPr>
        <p:spPr>
          <a:xfrm>
            <a:off x="5867400" y="35607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Shape 767">
            <a:extLst>
              <a:ext uri="{FF2B5EF4-FFF2-40B4-BE49-F238E27FC236}">
                <a16:creationId xmlns:a16="http://schemas.microsoft.com/office/drawing/2014/main" id="{70FBCA0D-84C7-8B17-4031-61A8CE73B5D9}"/>
              </a:ext>
            </a:extLst>
          </p:cNvPr>
          <p:cNvSpPr/>
          <p:nvPr/>
        </p:nvSpPr>
        <p:spPr>
          <a:xfrm>
            <a:off x="5181600" y="4932362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316" name="Shape 768">
            <a:extLst>
              <a:ext uri="{FF2B5EF4-FFF2-40B4-BE49-F238E27FC236}">
                <a16:creationId xmlns:a16="http://schemas.microsoft.com/office/drawing/2014/main" id="{C9DED61B-32F6-B0D7-91B9-DAD9943E7143}"/>
              </a:ext>
            </a:extLst>
          </p:cNvPr>
          <p:cNvCxnSpPr/>
          <p:nvPr/>
        </p:nvCxnSpPr>
        <p:spPr>
          <a:xfrm>
            <a:off x="8153400" y="4094162"/>
            <a:ext cx="0" cy="2209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Shape 769">
            <a:extLst>
              <a:ext uri="{FF2B5EF4-FFF2-40B4-BE49-F238E27FC236}">
                <a16:creationId xmlns:a16="http://schemas.microsoft.com/office/drawing/2014/main" id="{354571E9-7FB6-E779-76AF-890A33F0CD2D}"/>
              </a:ext>
            </a:extLst>
          </p:cNvPr>
          <p:cNvCxnSpPr/>
          <p:nvPr/>
        </p:nvCxnSpPr>
        <p:spPr>
          <a:xfrm rot="10800000">
            <a:off x="3886201" y="6303961"/>
            <a:ext cx="42671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Shape 770">
            <a:extLst>
              <a:ext uri="{FF2B5EF4-FFF2-40B4-BE49-F238E27FC236}">
                <a16:creationId xmlns:a16="http://schemas.microsoft.com/office/drawing/2014/main" id="{F7EDBD11-426D-259A-6189-8390EB2132E2}"/>
              </a:ext>
            </a:extLst>
          </p:cNvPr>
          <p:cNvCxnSpPr/>
          <p:nvPr/>
        </p:nvCxnSpPr>
        <p:spPr>
          <a:xfrm rot="10800000">
            <a:off x="3886200" y="4703762"/>
            <a:ext cx="0" cy="16001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771">
            <a:extLst>
              <a:ext uri="{FF2B5EF4-FFF2-40B4-BE49-F238E27FC236}">
                <a16:creationId xmlns:a16="http://schemas.microsoft.com/office/drawing/2014/main" id="{5E9106B6-3ADF-8F27-B858-5019345EA8F4}"/>
              </a:ext>
            </a:extLst>
          </p:cNvPr>
          <p:cNvCxnSpPr/>
          <p:nvPr/>
        </p:nvCxnSpPr>
        <p:spPr>
          <a:xfrm>
            <a:off x="3886201" y="4703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0" name="Shape 773">
            <a:extLst>
              <a:ext uri="{FF2B5EF4-FFF2-40B4-BE49-F238E27FC236}">
                <a16:creationId xmlns:a16="http://schemas.microsoft.com/office/drawing/2014/main" id="{D7C7BFBB-51E4-F8ED-59AA-FBCA927A5650}"/>
              </a:ext>
            </a:extLst>
          </p:cNvPr>
          <p:cNvSpPr txBox="1"/>
          <p:nvPr/>
        </p:nvSpPr>
        <p:spPr>
          <a:xfrm>
            <a:off x="4114800" y="3332162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321" name="Shape 774">
            <a:extLst>
              <a:ext uri="{FF2B5EF4-FFF2-40B4-BE49-F238E27FC236}">
                <a16:creationId xmlns:a16="http://schemas.microsoft.com/office/drawing/2014/main" id="{AEE71385-E339-88C6-263A-A04F3C7E3CF3}"/>
              </a:ext>
            </a:extLst>
          </p:cNvPr>
          <p:cNvSpPr txBox="1"/>
          <p:nvPr/>
        </p:nvSpPr>
        <p:spPr>
          <a:xfrm>
            <a:off x="4114800" y="4551362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322" name="Shape 775">
            <a:extLst>
              <a:ext uri="{FF2B5EF4-FFF2-40B4-BE49-F238E27FC236}">
                <a16:creationId xmlns:a16="http://schemas.microsoft.com/office/drawing/2014/main" id="{9B3677F0-1122-2BD5-CD82-16FB9E2E1506}"/>
              </a:ext>
            </a:extLst>
          </p:cNvPr>
          <p:cNvSpPr txBox="1"/>
          <p:nvPr/>
        </p:nvSpPr>
        <p:spPr>
          <a:xfrm>
            <a:off x="2819400" y="33321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3" name="Shape 776">
            <a:extLst>
              <a:ext uri="{FF2B5EF4-FFF2-40B4-BE49-F238E27FC236}">
                <a16:creationId xmlns:a16="http://schemas.microsoft.com/office/drawing/2014/main" id="{9FE943AB-768A-6501-845A-B96A26474843}"/>
              </a:ext>
            </a:extLst>
          </p:cNvPr>
          <p:cNvSpPr txBox="1"/>
          <p:nvPr/>
        </p:nvSpPr>
        <p:spPr>
          <a:xfrm>
            <a:off x="5410200" y="42465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324" name="Shape 777">
            <a:extLst>
              <a:ext uri="{FF2B5EF4-FFF2-40B4-BE49-F238E27FC236}">
                <a16:creationId xmlns:a16="http://schemas.microsoft.com/office/drawing/2014/main" id="{9A4C6892-2A81-E77C-78D4-FCD40A3B2538}"/>
              </a:ext>
            </a:extLst>
          </p:cNvPr>
          <p:cNvCxnSpPr/>
          <p:nvPr/>
        </p:nvCxnSpPr>
        <p:spPr>
          <a:xfrm>
            <a:off x="5943601" y="5237161"/>
            <a:ext cx="1523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Shape 778">
            <a:extLst>
              <a:ext uri="{FF2B5EF4-FFF2-40B4-BE49-F238E27FC236}">
                <a16:creationId xmlns:a16="http://schemas.microsoft.com/office/drawing/2014/main" id="{4E469936-7615-F974-A2FE-C810DFAB9356}"/>
              </a:ext>
            </a:extLst>
          </p:cNvPr>
          <p:cNvSpPr txBox="1"/>
          <p:nvPr/>
        </p:nvSpPr>
        <p:spPr>
          <a:xfrm>
            <a:off x="4114800" y="1731961"/>
            <a:ext cx="46656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SzPct val="25000"/>
            </a:pPr>
            <a:r>
              <a:rPr lang="en-US" sz="20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This is the same for all instructions</a:t>
            </a:r>
          </a:p>
          <a:p>
            <a:pPr algn="ctr" defTabSz="914400">
              <a:buSzPct val="25000"/>
            </a:pPr>
            <a:r>
              <a:rPr lang="en-US" sz="20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(since we don’t know the instruction yet!)</a:t>
            </a:r>
          </a:p>
        </p:txBody>
      </p:sp>
      <p:cxnSp>
        <p:nvCxnSpPr>
          <p:cNvPr id="326" name="Shape 779">
            <a:extLst>
              <a:ext uri="{FF2B5EF4-FFF2-40B4-BE49-F238E27FC236}">
                <a16:creationId xmlns:a16="http://schemas.microsoft.com/office/drawing/2014/main" id="{0CE51556-4AC9-29EA-54EA-1D0B218A838E}"/>
              </a:ext>
            </a:extLst>
          </p:cNvPr>
          <p:cNvCxnSpPr/>
          <p:nvPr/>
        </p:nvCxnSpPr>
        <p:spPr>
          <a:xfrm>
            <a:off x="8534400" y="47037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780">
            <a:extLst>
              <a:ext uri="{FF2B5EF4-FFF2-40B4-BE49-F238E27FC236}">
                <a16:creationId xmlns:a16="http://schemas.microsoft.com/office/drawing/2014/main" id="{3B193293-4516-9296-A246-EA8DA1F09CBA}"/>
              </a:ext>
            </a:extLst>
          </p:cNvPr>
          <p:cNvSpPr txBox="1"/>
          <p:nvPr/>
        </p:nvSpPr>
        <p:spPr>
          <a:xfrm>
            <a:off x="8229600" y="4170362"/>
            <a:ext cx="314324" cy="307777"/>
          </a:xfrm>
          <a:prstGeom prst="rect">
            <a:avLst/>
          </a:prstGeom>
          <a:solidFill>
            <a:srgbClr val="CC00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8" name="Shape 781">
            <a:extLst>
              <a:ext uri="{FF2B5EF4-FFF2-40B4-BE49-F238E27FC236}">
                <a16:creationId xmlns:a16="http://schemas.microsoft.com/office/drawing/2014/main" id="{3653C737-45F0-32E2-9BE0-5675FC32CDC2}"/>
              </a:ext>
            </a:extLst>
          </p:cNvPr>
          <p:cNvSpPr txBox="1"/>
          <p:nvPr/>
        </p:nvSpPr>
        <p:spPr>
          <a:xfrm>
            <a:off x="8229600" y="4627562"/>
            <a:ext cx="314324" cy="30777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9" name="Shape 782">
            <a:extLst>
              <a:ext uri="{FF2B5EF4-FFF2-40B4-BE49-F238E27FC236}">
                <a16:creationId xmlns:a16="http://schemas.microsoft.com/office/drawing/2014/main" id="{39DA5438-5E22-F54B-E22C-9D23D5AE07C6}"/>
              </a:ext>
            </a:extLst>
          </p:cNvPr>
          <p:cNvSpPr/>
          <p:nvPr/>
        </p:nvSpPr>
        <p:spPr>
          <a:xfrm rot="-5400000">
            <a:off x="9766299" y="3789361"/>
            <a:ext cx="1143000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330" name="Shape 783">
            <a:extLst>
              <a:ext uri="{FF2B5EF4-FFF2-40B4-BE49-F238E27FC236}">
                <a16:creationId xmlns:a16="http://schemas.microsoft.com/office/drawing/2014/main" id="{AC08DB2E-8BAD-713C-67D5-DC7B8E19A4E4}"/>
              </a:ext>
            </a:extLst>
          </p:cNvPr>
          <p:cNvGrpSpPr/>
          <p:nvPr/>
        </p:nvGrpSpPr>
        <p:grpSpPr>
          <a:xfrm>
            <a:off x="7134225" y="5389564"/>
            <a:ext cx="288924" cy="1404937"/>
            <a:chOff x="3534" y="3071"/>
            <a:chExt cx="181" cy="884"/>
          </a:xfrm>
        </p:grpSpPr>
        <p:cxnSp>
          <p:nvCxnSpPr>
            <p:cNvPr id="331" name="Shape 784">
              <a:extLst>
                <a:ext uri="{FF2B5EF4-FFF2-40B4-BE49-F238E27FC236}">
                  <a16:creationId xmlns:a16="http://schemas.microsoft.com/office/drawing/2014/main" id="{EFE6C320-BAE5-8ECD-53F1-F1121C5B2AD1}"/>
                </a:ext>
              </a:extLst>
            </p:cNvPr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2" name="Shape 785">
              <a:extLst>
                <a:ext uri="{FF2B5EF4-FFF2-40B4-BE49-F238E27FC236}">
                  <a16:creationId xmlns:a16="http://schemas.microsoft.com/office/drawing/2014/main" id="{C7D3BDC8-5974-447C-8900-827591CEBE74}"/>
                </a:ext>
              </a:extLst>
            </p:cNvPr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endParaRPr lang="en-US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Shape 789">
            <a:extLst>
              <a:ext uri="{FF2B5EF4-FFF2-40B4-BE49-F238E27FC236}">
                <a16:creationId xmlns:a16="http://schemas.microsoft.com/office/drawing/2014/main" id="{FE9668BF-BE9C-29A3-93B8-00E1B689833F}"/>
              </a:ext>
            </a:extLst>
          </p:cNvPr>
          <p:cNvGrpSpPr/>
          <p:nvPr/>
        </p:nvGrpSpPr>
        <p:grpSpPr>
          <a:xfrm>
            <a:off x="2824162" y="3560761"/>
            <a:ext cx="288924" cy="3754438"/>
            <a:chOff x="818" y="1920"/>
            <a:chExt cx="181" cy="2365"/>
          </a:xfrm>
        </p:grpSpPr>
        <p:cxnSp>
          <p:nvCxnSpPr>
            <p:cNvPr id="334" name="Shape 790">
              <a:extLst>
                <a:ext uri="{FF2B5EF4-FFF2-40B4-BE49-F238E27FC236}">
                  <a16:creationId xmlns:a16="http://schemas.microsoft.com/office/drawing/2014/main" id="{DAF17510-5B30-BAD0-24C5-B2F3D040081B}"/>
                </a:ext>
              </a:extLst>
            </p:cNvPr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5" name="Shape 791">
              <a:extLst>
                <a:ext uri="{FF2B5EF4-FFF2-40B4-BE49-F238E27FC236}">
                  <a16:creationId xmlns:a16="http://schemas.microsoft.com/office/drawing/2014/main" id="{B20BA37F-10AD-23EC-636B-56FCCF203E80}"/>
                </a:ext>
              </a:extLst>
            </p:cNvPr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endParaRPr lang="en-US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Shape 792">
            <a:extLst>
              <a:ext uri="{FF2B5EF4-FFF2-40B4-BE49-F238E27FC236}">
                <a16:creationId xmlns:a16="http://schemas.microsoft.com/office/drawing/2014/main" id="{E6D4E1E0-BEF3-CA50-1B4C-BDDF1E5C7640}"/>
              </a:ext>
            </a:extLst>
          </p:cNvPr>
          <p:cNvGrpSpPr/>
          <p:nvPr/>
        </p:nvGrpSpPr>
        <p:grpSpPr>
          <a:xfrm>
            <a:off x="3200401" y="3865563"/>
            <a:ext cx="800099" cy="2928937"/>
            <a:chOff x="1056" y="2112"/>
            <a:chExt cx="503" cy="1844"/>
          </a:xfrm>
        </p:grpSpPr>
        <p:cxnSp>
          <p:nvCxnSpPr>
            <p:cNvPr id="337" name="Shape 793">
              <a:extLst>
                <a:ext uri="{FF2B5EF4-FFF2-40B4-BE49-F238E27FC236}">
                  <a16:creationId xmlns:a16="http://schemas.microsoft.com/office/drawing/2014/main" id="{7E4CB085-940C-78F7-D28C-5AFF1CF6B452}"/>
                </a:ext>
              </a:extLst>
            </p:cNvPr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Shape 794">
              <a:extLst>
                <a:ext uri="{FF2B5EF4-FFF2-40B4-BE49-F238E27FC236}">
                  <a16:creationId xmlns:a16="http://schemas.microsoft.com/office/drawing/2014/main" id="{62714A6B-8678-8260-13C5-291CC09A90BE}"/>
                </a:ext>
              </a:extLst>
            </p:cNvPr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       </a:t>
              </a:r>
            </a:p>
          </p:txBody>
        </p:sp>
      </p:grpSp>
      <p:grpSp>
        <p:nvGrpSpPr>
          <p:cNvPr id="339" name="Shape 795">
            <a:extLst>
              <a:ext uri="{FF2B5EF4-FFF2-40B4-BE49-F238E27FC236}">
                <a16:creationId xmlns:a16="http://schemas.microsoft.com/office/drawing/2014/main" id="{11467C82-72C1-C3C5-D683-A065CE900DD8}"/>
              </a:ext>
            </a:extLst>
          </p:cNvPr>
          <p:cNvGrpSpPr/>
          <p:nvPr/>
        </p:nvGrpSpPr>
        <p:grpSpPr>
          <a:xfrm>
            <a:off x="4133850" y="5389561"/>
            <a:ext cx="288924" cy="1925638"/>
            <a:chOff x="1644" y="3071"/>
            <a:chExt cx="181" cy="1213"/>
          </a:xfrm>
        </p:grpSpPr>
        <p:cxnSp>
          <p:nvCxnSpPr>
            <p:cNvPr id="340" name="Shape 796">
              <a:extLst>
                <a:ext uri="{FF2B5EF4-FFF2-40B4-BE49-F238E27FC236}">
                  <a16:creationId xmlns:a16="http://schemas.microsoft.com/office/drawing/2014/main" id="{E8F51388-AC6D-7C53-5259-812269EC359B}"/>
                </a:ext>
              </a:extLst>
            </p:cNvPr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Shape 797">
              <a:extLst>
                <a:ext uri="{FF2B5EF4-FFF2-40B4-BE49-F238E27FC236}">
                  <a16:creationId xmlns:a16="http://schemas.microsoft.com/office/drawing/2014/main" id="{9540C37D-392C-F858-0B29-B3D1B1B1B308}"/>
                </a:ext>
              </a:extLst>
            </p:cNvPr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endParaRPr lang="en-US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798">
            <a:extLst>
              <a:ext uri="{FF2B5EF4-FFF2-40B4-BE49-F238E27FC236}">
                <a16:creationId xmlns:a16="http://schemas.microsoft.com/office/drawing/2014/main" id="{BE781C48-4AED-2094-8955-AE7EDFA0C1C0}"/>
              </a:ext>
            </a:extLst>
          </p:cNvPr>
          <p:cNvGrpSpPr/>
          <p:nvPr/>
        </p:nvGrpSpPr>
        <p:grpSpPr>
          <a:xfrm>
            <a:off x="4538666" y="5389564"/>
            <a:ext cx="474662" cy="1404937"/>
            <a:chOff x="1898" y="3071"/>
            <a:chExt cx="298" cy="884"/>
          </a:xfrm>
        </p:grpSpPr>
        <p:cxnSp>
          <p:nvCxnSpPr>
            <p:cNvPr id="343" name="Shape 799">
              <a:extLst>
                <a:ext uri="{FF2B5EF4-FFF2-40B4-BE49-F238E27FC236}">
                  <a16:creationId xmlns:a16="http://schemas.microsoft.com/office/drawing/2014/main" id="{7AFC1393-AB24-CD13-D27E-289E3C17B7C6}"/>
                </a:ext>
              </a:extLst>
            </p:cNvPr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Shape 800">
              <a:extLst>
                <a:ext uri="{FF2B5EF4-FFF2-40B4-BE49-F238E27FC236}">
                  <a16:creationId xmlns:a16="http://schemas.microsoft.com/office/drawing/2014/main" id="{D37197B0-5B72-A2F4-799B-1FC40DEE4C42}"/>
                </a:ext>
              </a:extLst>
            </p:cNvPr>
            <p:cNvSpPr txBox="1"/>
            <p:nvPr/>
          </p:nvSpPr>
          <p:spPr>
            <a:xfrm>
              <a:off x="1898" y="3743"/>
              <a:ext cx="29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</a:t>
              </a:r>
            </a:p>
          </p:txBody>
        </p:sp>
      </p:grpSp>
      <p:grpSp>
        <p:nvGrpSpPr>
          <p:cNvPr id="345" name="Shape 801">
            <a:extLst>
              <a:ext uri="{FF2B5EF4-FFF2-40B4-BE49-F238E27FC236}">
                <a16:creationId xmlns:a16="http://schemas.microsoft.com/office/drawing/2014/main" id="{3709190B-7484-7DB8-242A-1791D4BDCD02}"/>
              </a:ext>
            </a:extLst>
          </p:cNvPr>
          <p:cNvGrpSpPr/>
          <p:nvPr/>
        </p:nvGrpSpPr>
        <p:grpSpPr>
          <a:xfrm>
            <a:off x="5878515" y="4322763"/>
            <a:ext cx="763588" cy="2471737"/>
            <a:chOff x="2743" y="2400"/>
            <a:chExt cx="481" cy="1556"/>
          </a:xfrm>
        </p:grpSpPr>
        <p:cxnSp>
          <p:nvCxnSpPr>
            <p:cNvPr id="346" name="Shape 802">
              <a:extLst>
                <a:ext uri="{FF2B5EF4-FFF2-40B4-BE49-F238E27FC236}">
                  <a16:creationId xmlns:a16="http://schemas.microsoft.com/office/drawing/2014/main" id="{C5695656-EA65-4B76-C0B0-C9CDBB75EB9D}"/>
                </a:ext>
              </a:extLst>
            </p:cNvPr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Shape 803">
              <a:extLst>
                <a:ext uri="{FF2B5EF4-FFF2-40B4-BE49-F238E27FC236}">
                  <a16:creationId xmlns:a16="http://schemas.microsoft.com/office/drawing/2014/main" id="{B205764A-BDAE-C298-F0F0-4E417F3E6034}"/>
                </a:ext>
              </a:extLst>
            </p:cNvPr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</a:t>
              </a:r>
            </a:p>
          </p:txBody>
        </p:sp>
      </p:grpSp>
      <p:grpSp>
        <p:nvGrpSpPr>
          <p:cNvPr id="348" name="Shape 804">
            <a:extLst>
              <a:ext uri="{FF2B5EF4-FFF2-40B4-BE49-F238E27FC236}">
                <a16:creationId xmlns:a16="http://schemas.microsoft.com/office/drawing/2014/main" id="{35FF0654-6B54-57BE-18F2-759F9660E07C}"/>
              </a:ext>
            </a:extLst>
          </p:cNvPr>
          <p:cNvGrpSpPr/>
          <p:nvPr/>
        </p:nvGrpSpPr>
        <p:grpSpPr>
          <a:xfrm>
            <a:off x="6534154" y="5160962"/>
            <a:ext cx="623887" cy="2154238"/>
            <a:chOff x="3155" y="2928"/>
            <a:chExt cx="392" cy="1357"/>
          </a:xfrm>
        </p:grpSpPr>
        <p:cxnSp>
          <p:nvCxnSpPr>
            <p:cNvPr id="349" name="Shape 805">
              <a:extLst>
                <a:ext uri="{FF2B5EF4-FFF2-40B4-BE49-F238E27FC236}">
                  <a16:creationId xmlns:a16="http://schemas.microsoft.com/office/drawing/2014/main" id="{7DCACD89-96D6-CE94-5B99-367341D66DA6}"/>
                </a:ext>
              </a:extLst>
            </p:cNvPr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806">
              <a:extLst>
                <a:ext uri="{FF2B5EF4-FFF2-40B4-BE49-F238E27FC236}">
                  <a16:creationId xmlns:a16="http://schemas.microsoft.com/office/drawing/2014/main" id="{631DF954-841D-0F74-1594-3D58A64243CC}"/>
                </a:ext>
              </a:extLst>
            </p:cNvPr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  </a:t>
              </a:r>
            </a:p>
          </p:txBody>
        </p:sp>
      </p:grpSp>
      <p:grpSp>
        <p:nvGrpSpPr>
          <p:cNvPr id="351" name="Shape 807">
            <a:extLst>
              <a:ext uri="{FF2B5EF4-FFF2-40B4-BE49-F238E27FC236}">
                <a16:creationId xmlns:a16="http://schemas.microsoft.com/office/drawing/2014/main" id="{94BF76F1-7656-B0B2-F9B9-B26731300F8D}"/>
              </a:ext>
            </a:extLst>
          </p:cNvPr>
          <p:cNvGrpSpPr/>
          <p:nvPr/>
        </p:nvGrpSpPr>
        <p:grpSpPr>
          <a:xfrm>
            <a:off x="8950332" y="4932362"/>
            <a:ext cx="579437" cy="1862137"/>
            <a:chOff x="4677" y="2784"/>
            <a:chExt cx="364" cy="1172"/>
          </a:xfrm>
        </p:grpSpPr>
        <p:cxnSp>
          <p:nvCxnSpPr>
            <p:cNvPr id="352" name="Shape 808">
              <a:extLst>
                <a:ext uri="{FF2B5EF4-FFF2-40B4-BE49-F238E27FC236}">
                  <a16:creationId xmlns:a16="http://schemas.microsoft.com/office/drawing/2014/main" id="{ABA9E28D-53BC-48D9-999A-074DAE95C05F}"/>
                </a:ext>
              </a:extLst>
            </p:cNvPr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Shape 809">
              <a:extLst>
                <a:ext uri="{FF2B5EF4-FFF2-40B4-BE49-F238E27FC236}">
                  <a16:creationId xmlns:a16="http://schemas.microsoft.com/office/drawing/2014/main" id="{CE221171-2636-43EB-1F22-E57985925181}"/>
                </a:ext>
              </a:extLst>
            </p:cNvPr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4" name="Shape 810">
              <a:extLst>
                <a:ext uri="{FF2B5EF4-FFF2-40B4-BE49-F238E27FC236}">
                  <a16:creationId xmlns:a16="http://schemas.microsoft.com/office/drawing/2014/main" id="{8494477F-60B1-A697-E5FA-D270C2DE42BA}"/>
                </a:ext>
              </a:extLst>
            </p:cNvPr>
            <p:cNvSpPr txBox="1"/>
            <p:nvPr/>
          </p:nvSpPr>
          <p:spPr>
            <a:xfrm>
              <a:off x="4677" y="3743"/>
              <a:ext cx="36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</a:t>
              </a:r>
            </a:p>
          </p:txBody>
        </p:sp>
      </p:grpSp>
      <p:grpSp>
        <p:nvGrpSpPr>
          <p:cNvPr id="355" name="Shape 811">
            <a:extLst>
              <a:ext uri="{FF2B5EF4-FFF2-40B4-BE49-F238E27FC236}">
                <a16:creationId xmlns:a16="http://schemas.microsoft.com/office/drawing/2014/main" id="{6D998FFF-A720-85D3-9093-2060D6D51745}"/>
              </a:ext>
            </a:extLst>
          </p:cNvPr>
          <p:cNvGrpSpPr/>
          <p:nvPr/>
        </p:nvGrpSpPr>
        <p:grpSpPr>
          <a:xfrm>
            <a:off x="8502649" y="3789360"/>
            <a:ext cx="565150" cy="3525838"/>
            <a:chOff x="4395" y="2063"/>
            <a:chExt cx="356" cy="2221"/>
          </a:xfrm>
        </p:grpSpPr>
        <p:cxnSp>
          <p:nvCxnSpPr>
            <p:cNvPr id="356" name="Shape 812">
              <a:extLst>
                <a:ext uri="{FF2B5EF4-FFF2-40B4-BE49-F238E27FC236}">
                  <a16:creationId xmlns:a16="http://schemas.microsoft.com/office/drawing/2014/main" id="{F545FF53-803E-3860-E370-7F07BA31E673}"/>
                </a:ext>
              </a:extLst>
            </p:cNvPr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7" name="Shape 813">
              <a:extLst>
                <a:ext uri="{FF2B5EF4-FFF2-40B4-BE49-F238E27FC236}">
                  <a16:creationId xmlns:a16="http://schemas.microsoft.com/office/drawing/2014/main" id="{288AF32D-2970-F5C5-4626-82D9C1A76E17}"/>
                </a:ext>
              </a:extLst>
            </p:cNvPr>
            <p:cNvGrpSpPr/>
            <p:nvPr/>
          </p:nvGrpSpPr>
          <p:grpSpPr>
            <a:xfrm>
              <a:off x="4395" y="2255"/>
              <a:ext cx="270" cy="2029"/>
              <a:chOff x="4395" y="2255"/>
              <a:chExt cx="270" cy="2029"/>
            </a:xfrm>
          </p:grpSpPr>
          <p:cxnSp>
            <p:nvCxnSpPr>
              <p:cNvPr id="358" name="Shape 814">
                <a:extLst>
                  <a:ext uri="{FF2B5EF4-FFF2-40B4-BE49-F238E27FC236}">
                    <a16:creationId xmlns:a16="http://schemas.microsoft.com/office/drawing/2014/main" id="{A63D7A35-EEEF-3D33-37E1-42AE44FC9C92}"/>
                  </a:ext>
                </a:extLst>
              </p:cNvPr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9" name="Shape 815">
                <a:extLst>
                  <a:ext uri="{FF2B5EF4-FFF2-40B4-BE49-F238E27FC236}">
                    <a16:creationId xmlns:a16="http://schemas.microsoft.com/office/drawing/2014/main" id="{09B57F85-8299-955A-0CF2-D365FF997575}"/>
                  </a:ext>
                </a:extLst>
              </p:cNvPr>
              <p:cNvSpPr txBox="1"/>
              <p:nvPr/>
            </p:nvSpPr>
            <p:spPr>
              <a:xfrm>
                <a:off x="4395" y="4072"/>
                <a:ext cx="270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 defTabSz="914400">
                  <a:buSzPct val="25000"/>
                </a:pPr>
                <a:r>
                  <a:rPr lang="en-US" sz="1600" b="1" kern="0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   </a:t>
                </a:r>
              </a:p>
            </p:txBody>
          </p:sp>
        </p:grpSp>
      </p:grpSp>
      <p:grpSp>
        <p:nvGrpSpPr>
          <p:cNvPr id="360" name="Shape 816">
            <a:extLst>
              <a:ext uri="{FF2B5EF4-FFF2-40B4-BE49-F238E27FC236}">
                <a16:creationId xmlns:a16="http://schemas.microsoft.com/office/drawing/2014/main" id="{F87C4077-FE6F-D630-8311-76C21A16C187}"/>
              </a:ext>
            </a:extLst>
          </p:cNvPr>
          <p:cNvGrpSpPr/>
          <p:nvPr/>
        </p:nvGrpSpPr>
        <p:grpSpPr>
          <a:xfrm>
            <a:off x="9585325" y="4475161"/>
            <a:ext cx="428625" cy="2840038"/>
            <a:chOff x="5077" y="2495"/>
            <a:chExt cx="270" cy="1789"/>
          </a:xfrm>
        </p:grpSpPr>
        <p:cxnSp>
          <p:nvCxnSpPr>
            <p:cNvPr id="361" name="Shape 817">
              <a:extLst>
                <a:ext uri="{FF2B5EF4-FFF2-40B4-BE49-F238E27FC236}">
                  <a16:creationId xmlns:a16="http://schemas.microsoft.com/office/drawing/2014/main" id="{EC3931D1-937E-9D51-93AD-13AFD82086E3}"/>
                </a:ext>
              </a:extLst>
            </p:cNvPr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2" name="Shape 818">
              <a:extLst>
                <a:ext uri="{FF2B5EF4-FFF2-40B4-BE49-F238E27FC236}">
                  <a16:creationId xmlns:a16="http://schemas.microsoft.com/office/drawing/2014/main" id="{06D189E5-FFC5-B5B4-DF4D-7E638F6D4952}"/>
                </a:ext>
              </a:extLst>
            </p:cNvPr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</a:t>
              </a:r>
            </a:p>
          </p:txBody>
        </p:sp>
      </p:grpSp>
      <p:sp>
        <p:nvSpPr>
          <p:cNvPr id="363" name="Slide Number Placeholder 3">
            <a:extLst>
              <a:ext uri="{FF2B5EF4-FFF2-40B4-BE49-F238E27FC236}">
                <a16:creationId xmlns:a16="http://schemas.microsoft.com/office/drawing/2014/main" id="{F549FD4E-3071-B736-25CA-F0F02BD9344E}"/>
              </a:ext>
            </a:extLst>
          </p:cNvPr>
          <p:cNvSpPr txBox="1">
            <a:spLocks/>
          </p:cNvSpPr>
          <p:nvPr/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7885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5771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3656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542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9427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27313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65198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3084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64" name="Title 1">
            <a:extLst>
              <a:ext uri="{FF2B5EF4-FFF2-40B4-BE49-F238E27FC236}">
                <a16:creationId xmlns:a16="http://schemas.microsoft.com/office/drawing/2014/main" id="{3331A95D-1782-85A0-34D7-B696C17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</p:spPr>
        <p:txBody>
          <a:bodyPr/>
          <a:lstStyle/>
          <a:p>
            <a:r>
              <a:rPr lang="en-US" dirty="0"/>
              <a:t>First Cycle (State 0) Fetch </a:t>
            </a:r>
            <a:r>
              <a:rPr lang="en-US" dirty="0" err="1"/>
              <a:t>Instr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786">
            <a:extLst>
              <a:ext uri="{FF2B5EF4-FFF2-40B4-BE49-F238E27FC236}">
                <a16:creationId xmlns:a16="http://schemas.microsoft.com/office/drawing/2014/main" id="{ACBBA2A1-DD68-A790-DF16-AA3849C8A99F}"/>
              </a:ext>
            </a:extLst>
          </p:cNvPr>
          <p:cNvGrpSpPr/>
          <p:nvPr/>
        </p:nvGrpSpPr>
        <p:grpSpPr>
          <a:xfrm>
            <a:off x="5448299" y="4475161"/>
            <a:ext cx="288924" cy="2840038"/>
            <a:chOff x="2471" y="2495"/>
            <a:chExt cx="181" cy="1789"/>
          </a:xfrm>
        </p:grpSpPr>
        <p:cxnSp>
          <p:nvCxnSpPr>
            <p:cNvPr id="257" name="Shape 787">
              <a:extLst>
                <a:ext uri="{FF2B5EF4-FFF2-40B4-BE49-F238E27FC236}">
                  <a16:creationId xmlns:a16="http://schemas.microsoft.com/office/drawing/2014/main" id="{3FD8924D-4384-0E33-F569-6E9AFB3D6902}"/>
                </a:ext>
              </a:extLst>
            </p:cNvPr>
            <p:cNvCxnSpPr/>
            <p:nvPr/>
          </p:nvCxnSpPr>
          <p:spPr>
            <a:xfrm>
              <a:off x="2544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Shape 788">
              <a:extLst>
                <a:ext uri="{FF2B5EF4-FFF2-40B4-BE49-F238E27FC236}">
                  <a16:creationId xmlns:a16="http://schemas.microsoft.com/office/drawing/2014/main" id="{438852A0-31CB-9B62-3FF5-C38F08A0E063}"/>
                </a:ext>
              </a:extLst>
            </p:cNvPr>
            <p:cNvSpPr txBox="1"/>
            <p:nvPr/>
          </p:nvSpPr>
          <p:spPr>
            <a:xfrm>
              <a:off x="2471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60" name="Shape 712">
            <a:extLst>
              <a:ext uri="{FF2B5EF4-FFF2-40B4-BE49-F238E27FC236}">
                <a16:creationId xmlns:a16="http://schemas.microsoft.com/office/drawing/2014/main" id="{ACCE37DE-E371-CB93-F684-3A499B976DF2}"/>
              </a:ext>
            </a:extLst>
          </p:cNvPr>
          <p:cNvSpPr/>
          <p:nvPr/>
        </p:nvSpPr>
        <p:spPr>
          <a:xfrm>
            <a:off x="2895600" y="2874962"/>
            <a:ext cx="381000" cy="685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PC</a:t>
            </a:r>
          </a:p>
        </p:txBody>
      </p:sp>
      <p:sp>
        <p:nvSpPr>
          <p:cNvPr id="261" name="Shape 713">
            <a:extLst>
              <a:ext uri="{FF2B5EF4-FFF2-40B4-BE49-F238E27FC236}">
                <a16:creationId xmlns:a16="http://schemas.microsoft.com/office/drawing/2014/main" id="{45D0339B-B2AE-A828-0A36-BB2550E78D7E}"/>
              </a:ext>
            </a:extLst>
          </p:cNvPr>
          <p:cNvSpPr/>
          <p:nvPr/>
        </p:nvSpPr>
        <p:spPr>
          <a:xfrm>
            <a:off x="4191001" y="2874962"/>
            <a:ext cx="838199" cy="25145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262" name="Shape 714">
            <a:extLst>
              <a:ext uri="{FF2B5EF4-FFF2-40B4-BE49-F238E27FC236}">
                <a16:creationId xmlns:a16="http://schemas.microsoft.com/office/drawing/2014/main" id="{AC290E23-6A21-23EB-87F1-B491BECE66D9}"/>
              </a:ext>
            </a:extLst>
          </p:cNvPr>
          <p:cNvSpPr/>
          <p:nvPr/>
        </p:nvSpPr>
        <p:spPr>
          <a:xfrm>
            <a:off x="7162801" y="2798761"/>
            <a:ext cx="838199" cy="2590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Register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file</a:t>
            </a:r>
          </a:p>
        </p:txBody>
      </p:sp>
      <p:cxnSp>
        <p:nvCxnSpPr>
          <p:cNvPr id="263" name="Shape 715">
            <a:extLst>
              <a:ext uri="{FF2B5EF4-FFF2-40B4-BE49-F238E27FC236}">
                <a16:creationId xmlns:a16="http://schemas.microsoft.com/office/drawing/2014/main" id="{6687D039-BA95-1B73-8B0A-58A3BE1EEA10}"/>
              </a:ext>
            </a:extLst>
          </p:cNvPr>
          <p:cNvCxnSpPr/>
          <p:nvPr/>
        </p:nvCxnSpPr>
        <p:spPr>
          <a:xfrm>
            <a:off x="3276601" y="32559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4" name="Shape 716">
            <a:extLst>
              <a:ext uri="{FF2B5EF4-FFF2-40B4-BE49-F238E27FC236}">
                <a16:creationId xmlns:a16="http://schemas.microsoft.com/office/drawing/2014/main" id="{3595DC90-CC3D-3DB0-E7BA-7A06F13594E2}"/>
              </a:ext>
            </a:extLst>
          </p:cNvPr>
          <p:cNvCxnSpPr/>
          <p:nvPr/>
        </p:nvCxnSpPr>
        <p:spPr>
          <a:xfrm>
            <a:off x="3886201" y="34845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5" name="Shape 717">
            <a:extLst>
              <a:ext uri="{FF2B5EF4-FFF2-40B4-BE49-F238E27FC236}">
                <a16:creationId xmlns:a16="http://schemas.microsoft.com/office/drawing/2014/main" id="{50421CCF-4498-DDD7-6932-5204A14E9D12}"/>
              </a:ext>
            </a:extLst>
          </p:cNvPr>
          <p:cNvCxnSpPr/>
          <p:nvPr/>
        </p:nvCxnSpPr>
        <p:spPr>
          <a:xfrm>
            <a:off x="6629401" y="3941761"/>
            <a:ext cx="5333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6" name="Shape 718">
            <a:extLst>
              <a:ext uri="{FF2B5EF4-FFF2-40B4-BE49-F238E27FC236}">
                <a16:creationId xmlns:a16="http://schemas.microsoft.com/office/drawing/2014/main" id="{6B4A4570-D417-B8D3-EE21-6DA4ED9D52A9}"/>
              </a:ext>
            </a:extLst>
          </p:cNvPr>
          <p:cNvCxnSpPr/>
          <p:nvPr/>
        </p:nvCxnSpPr>
        <p:spPr>
          <a:xfrm>
            <a:off x="6934200" y="47799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7" name="Shape 719">
            <a:extLst>
              <a:ext uri="{FF2B5EF4-FFF2-40B4-BE49-F238E27FC236}">
                <a16:creationId xmlns:a16="http://schemas.microsoft.com/office/drawing/2014/main" id="{4A554A70-3C62-D1E8-E08F-2A2A5EEC9221}"/>
              </a:ext>
            </a:extLst>
          </p:cNvPr>
          <p:cNvCxnSpPr/>
          <p:nvPr/>
        </p:nvCxnSpPr>
        <p:spPr>
          <a:xfrm>
            <a:off x="5257801" y="4627561"/>
            <a:ext cx="13715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8" name="Shape 720">
            <a:extLst>
              <a:ext uri="{FF2B5EF4-FFF2-40B4-BE49-F238E27FC236}">
                <a16:creationId xmlns:a16="http://schemas.microsoft.com/office/drawing/2014/main" id="{ABF9652C-7868-8874-5EF5-783776873BE1}"/>
              </a:ext>
            </a:extLst>
          </p:cNvPr>
          <p:cNvCxnSpPr/>
          <p:nvPr/>
        </p:nvCxnSpPr>
        <p:spPr>
          <a:xfrm>
            <a:off x="6096001" y="3332161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9" name="Shape 721">
            <a:extLst>
              <a:ext uri="{FF2B5EF4-FFF2-40B4-BE49-F238E27FC236}">
                <a16:creationId xmlns:a16="http://schemas.microsoft.com/office/drawing/2014/main" id="{0E27A792-D4BD-A3F7-94F6-5EDC2EAFDD67}"/>
              </a:ext>
            </a:extLst>
          </p:cNvPr>
          <p:cNvCxnSpPr/>
          <p:nvPr/>
        </p:nvCxnSpPr>
        <p:spPr>
          <a:xfrm>
            <a:off x="6096000" y="3027362"/>
            <a:ext cx="0" cy="26669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722">
            <a:extLst>
              <a:ext uri="{FF2B5EF4-FFF2-40B4-BE49-F238E27FC236}">
                <a16:creationId xmlns:a16="http://schemas.microsoft.com/office/drawing/2014/main" id="{6E10B352-64BD-BAEB-6297-546846281E47}"/>
              </a:ext>
            </a:extLst>
          </p:cNvPr>
          <p:cNvCxnSpPr/>
          <p:nvPr/>
        </p:nvCxnSpPr>
        <p:spPr>
          <a:xfrm>
            <a:off x="6096001" y="3027361"/>
            <a:ext cx="1066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1" name="Shape 723">
            <a:extLst>
              <a:ext uri="{FF2B5EF4-FFF2-40B4-BE49-F238E27FC236}">
                <a16:creationId xmlns:a16="http://schemas.microsoft.com/office/drawing/2014/main" id="{BE5EB1F1-A17D-9987-67FC-05CDAC985797}"/>
              </a:ext>
            </a:extLst>
          </p:cNvPr>
          <p:cNvCxnSpPr/>
          <p:nvPr/>
        </p:nvCxnSpPr>
        <p:spPr>
          <a:xfrm>
            <a:off x="6096000" y="37131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2" name="Shape 724">
            <a:extLst>
              <a:ext uri="{FF2B5EF4-FFF2-40B4-BE49-F238E27FC236}">
                <a16:creationId xmlns:a16="http://schemas.microsoft.com/office/drawing/2014/main" id="{EC5423A2-7C29-23EE-2EFA-AA2C8D8F7FB6}"/>
              </a:ext>
            </a:extLst>
          </p:cNvPr>
          <p:cNvCxnSpPr/>
          <p:nvPr/>
        </p:nvCxnSpPr>
        <p:spPr>
          <a:xfrm>
            <a:off x="6096000" y="41703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3" name="Shape 725">
            <a:extLst>
              <a:ext uri="{FF2B5EF4-FFF2-40B4-BE49-F238E27FC236}">
                <a16:creationId xmlns:a16="http://schemas.microsoft.com/office/drawing/2014/main" id="{D1A98450-F4B9-9D0A-6A26-39F36B734C5A}"/>
              </a:ext>
            </a:extLst>
          </p:cNvPr>
          <p:cNvSpPr/>
          <p:nvPr/>
        </p:nvSpPr>
        <p:spPr>
          <a:xfrm rot="-5400000">
            <a:off x="6000751" y="38084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4" name="Shape 726">
            <a:extLst>
              <a:ext uri="{FF2B5EF4-FFF2-40B4-BE49-F238E27FC236}">
                <a16:creationId xmlns:a16="http://schemas.microsoft.com/office/drawing/2014/main" id="{3766B6FF-9E5A-67A4-9AAA-D9EDA62CEE28}"/>
              </a:ext>
            </a:extLst>
          </p:cNvPr>
          <p:cNvSpPr txBox="1"/>
          <p:nvPr/>
        </p:nvSpPr>
        <p:spPr>
          <a:xfrm>
            <a:off x="6324601" y="34845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5" name="Shape 727">
            <a:extLst>
              <a:ext uri="{FF2B5EF4-FFF2-40B4-BE49-F238E27FC236}">
                <a16:creationId xmlns:a16="http://schemas.microsoft.com/office/drawing/2014/main" id="{5A3C5A43-92EC-1FBB-687A-BC47126A9DA4}"/>
              </a:ext>
            </a:extLst>
          </p:cNvPr>
          <p:cNvSpPr/>
          <p:nvPr/>
        </p:nvSpPr>
        <p:spPr>
          <a:xfrm rot="-5400000">
            <a:off x="6305551" y="46466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6" name="Shape 728">
            <a:extLst>
              <a:ext uri="{FF2B5EF4-FFF2-40B4-BE49-F238E27FC236}">
                <a16:creationId xmlns:a16="http://schemas.microsoft.com/office/drawing/2014/main" id="{F784FE06-828F-2C3C-9129-A24C04351C31}"/>
              </a:ext>
            </a:extLst>
          </p:cNvPr>
          <p:cNvSpPr txBox="1"/>
          <p:nvPr/>
        </p:nvSpPr>
        <p:spPr>
          <a:xfrm>
            <a:off x="6629401" y="43227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7" name="Shape 729">
            <a:extLst>
              <a:ext uri="{FF2B5EF4-FFF2-40B4-BE49-F238E27FC236}">
                <a16:creationId xmlns:a16="http://schemas.microsoft.com/office/drawing/2014/main" id="{F8DE5B7D-E6C8-3AE5-DDC8-CFCC37AD47FB}"/>
              </a:ext>
            </a:extLst>
          </p:cNvPr>
          <p:cNvSpPr/>
          <p:nvPr/>
        </p:nvSpPr>
        <p:spPr>
          <a:xfrm rot="-5400000">
            <a:off x="8477251" y="4379912"/>
            <a:ext cx="12191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Shape 730">
            <a:extLst>
              <a:ext uri="{FF2B5EF4-FFF2-40B4-BE49-F238E27FC236}">
                <a16:creationId xmlns:a16="http://schemas.microsoft.com/office/drawing/2014/main" id="{FC460958-22F8-35AF-08FC-824667F3BED3}"/>
              </a:ext>
            </a:extLst>
          </p:cNvPr>
          <p:cNvSpPr txBox="1"/>
          <p:nvPr/>
        </p:nvSpPr>
        <p:spPr>
          <a:xfrm>
            <a:off x="8915401" y="3941762"/>
            <a:ext cx="3428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79" name="Shape 731">
            <a:extLst>
              <a:ext uri="{FF2B5EF4-FFF2-40B4-BE49-F238E27FC236}">
                <a16:creationId xmlns:a16="http://schemas.microsoft.com/office/drawing/2014/main" id="{A6F36183-D42C-C723-1269-C84089772DCA}"/>
              </a:ext>
            </a:extLst>
          </p:cNvPr>
          <p:cNvSpPr/>
          <p:nvPr/>
        </p:nvSpPr>
        <p:spPr>
          <a:xfrm>
            <a:off x="6781801" y="5541962"/>
            <a:ext cx="1219199" cy="3047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Sign extend</a:t>
            </a:r>
          </a:p>
        </p:txBody>
      </p:sp>
      <p:sp>
        <p:nvSpPr>
          <p:cNvPr id="280" name="Shape 732">
            <a:extLst>
              <a:ext uri="{FF2B5EF4-FFF2-40B4-BE49-F238E27FC236}">
                <a16:creationId xmlns:a16="http://schemas.microsoft.com/office/drawing/2014/main" id="{338B9268-937D-190C-D3E2-93CC2611C5B7}"/>
              </a:ext>
            </a:extLst>
          </p:cNvPr>
          <p:cNvSpPr/>
          <p:nvPr/>
        </p:nvSpPr>
        <p:spPr>
          <a:xfrm rot="-5400000">
            <a:off x="8966201" y="3662362"/>
            <a:ext cx="1676399" cy="55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714" y="120000"/>
                </a:moveTo>
                <a:lnTo>
                  <a:pt x="120000" y="0"/>
                </a:lnTo>
                <a:lnTo>
                  <a:pt x="77142" y="0"/>
                </a:lnTo>
                <a:lnTo>
                  <a:pt x="68571" y="40000"/>
                </a:lnTo>
                <a:lnTo>
                  <a:pt x="51428" y="40000"/>
                </a:lnTo>
                <a:lnTo>
                  <a:pt x="42857" y="0"/>
                </a:lnTo>
                <a:lnTo>
                  <a:pt x="0" y="0"/>
                </a:lnTo>
                <a:lnTo>
                  <a:pt x="34285" y="120000"/>
                </a:lnTo>
                <a:lnTo>
                  <a:pt x="85714" y="12000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81" name="Shape 733">
            <a:extLst>
              <a:ext uri="{FF2B5EF4-FFF2-40B4-BE49-F238E27FC236}">
                <a16:creationId xmlns:a16="http://schemas.microsoft.com/office/drawing/2014/main" id="{79297BD3-5EAF-9A5C-7FB8-836E5DB06713}"/>
              </a:ext>
            </a:extLst>
          </p:cNvPr>
          <p:cNvSpPr txBox="1"/>
          <p:nvPr/>
        </p:nvSpPr>
        <p:spPr>
          <a:xfrm>
            <a:off x="9786938" y="3463925"/>
            <a:ext cx="33534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</a:p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</a:t>
            </a:r>
          </a:p>
          <a:p>
            <a:pPr defTabSz="914400">
              <a:buSzPct val="25000"/>
            </a:pPr>
            <a:r>
              <a:rPr lang="en-US" sz="18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</p:txBody>
      </p:sp>
      <p:cxnSp>
        <p:nvCxnSpPr>
          <p:cNvPr id="282" name="Shape 734">
            <a:extLst>
              <a:ext uri="{FF2B5EF4-FFF2-40B4-BE49-F238E27FC236}">
                <a16:creationId xmlns:a16="http://schemas.microsoft.com/office/drawing/2014/main" id="{ECF00423-9496-87B6-20A4-6273915A4748}"/>
              </a:ext>
            </a:extLst>
          </p:cNvPr>
          <p:cNvCxnSpPr/>
          <p:nvPr/>
        </p:nvCxnSpPr>
        <p:spPr>
          <a:xfrm>
            <a:off x="8610601" y="31035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3" name="Shape 735">
            <a:extLst>
              <a:ext uri="{FF2B5EF4-FFF2-40B4-BE49-F238E27FC236}">
                <a16:creationId xmlns:a16="http://schemas.microsoft.com/office/drawing/2014/main" id="{FF6B2FA1-6E5E-B6F2-6095-FF6C12474363}"/>
              </a:ext>
            </a:extLst>
          </p:cNvPr>
          <p:cNvSpPr txBox="1"/>
          <p:nvPr/>
        </p:nvSpPr>
        <p:spPr>
          <a:xfrm>
            <a:off x="4572000" y="5160962"/>
            <a:ext cx="5207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284" name="Shape 736">
            <a:extLst>
              <a:ext uri="{FF2B5EF4-FFF2-40B4-BE49-F238E27FC236}">
                <a16:creationId xmlns:a16="http://schemas.microsoft.com/office/drawing/2014/main" id="{52198627-4045-9577-7BE3-7833E0CCD520}"/>
              </a:ext>
            </a:extLst>
          </p:cNvPr>
          <p:cNvSpPr txBox="1"/>
          <p:nvPr/>
        </p:nvSpPr>
        <p:spPr>
          <a:xfrm>
            <a:off x="4114800" y="51609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5" name="Shape 737">
            <a:extLst>
              <a:ext uri="{FF2B5EF4-FFF2-40B4-BE49-F238E27FC236}">
                <a16:creationId xmlns:a16="http://schemas.microsoft.com/office/drawing/2014/main" id="{49408018-DECB-E459-201A-E65CE365EE77}"/>
              </a:ext>
            </a:extLst>
          </p:cNvPr>
          <p:cNvSpPr txBox="1"/>
          <p:nvPr/>
        </p:nvSpPr>
        <p:spPr>
          <a:xfrm>
            <a:off x="7086600" y="51609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286" name="Shape 738">
            <a:extLst>
              <a:ext uri="{FF2B5EF4-FFF2-40B4-BE49-F238E27FC236}">
                <a16:creationId xmlns:a16="http://schemas.microsoft.com/office/drawing/2014/main" id="{25E6DC0D-7E80-B32E-31DD-4E6F22805EEB}"/>
              </a:ext>
            </a:extLst>
          </p:cNvPr>
          <p:cNvSpPr/>
          <p:nvPr/>
        </p:nvSpPr>
        <p:spPr>
          <a:xfrm rot="-5400000">
            <a:off x="3257551" y="33512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7" name="Shape 739">
            <a:extLst>
              <a:ext uri="{FF2B5EF4-FFF2-40B4-BE49-F238E27FC236}">
                <a16:creationId xmlns:a16="http://schemas.microsoft.com/office/drawing/2014/main" id="{A9A22227-7739-B919-CE07-4790D90CC6F3}"/>
              </a:ext>
            </a:extLst>
          </p:cNvPr>
          <p:cNvSpPr txBox="1"/>
          <p:nvPr/>
        </p:nvSpPr>
        <p:spPr>
          <a:xfrm>
            <a:off x="3581401" y="30273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88" name="Shape 740">
            <a:extLst>
              <a:ext uri="{FF2B5EF4-FFF2-40B4-BE49-F238E27FC236}">
                <a16:creationId xmlns:a16="http://schemas.microsoft.com/office/drawing/2014/main" id="{9DA4D471-E0B7-1E0F-EF6C-B1CFCA53AE1E}"/>
              </a:ext>
            </a:extLst>
          </p:cNvPr>
          <p:cNvSpPr/>
          <p:nvPr/>
        </p:nvSpPr>
        <p:spPr>
          <a:xfrm rot="-5400000">
            <a:off x="8591551" y="3198812"/>
            <a:ext cx="990599" cy="34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0000" y="120000"/>
                </a:lnTo>
                <a:lnTo>
                  <a:pt x="9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9" name="Shape 741">
            <a:extLst>
              <a:ext uri="{FF2B5EF4-FFF2-40B4-BE49-F238E27FC236}">
                <a16:creationId xmlns:a16="http://schemas.microsoft.com/office/drawing/2014/main" id="{2DA102A1-D91E-867A-40AF-1CF52146E215}"/>
              </a:ext>
            </a:extLst>
          </p:cNvPr>
          <p:cNvSpPr txBox="1"/>
          <p:nvPr/>
        </p:nvSpPr>
        <p:spPr>
          <a:xfrm>
            <a:off x="8915401" y="2874962"/>
            <a:ext cx="34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</a:p>
          <a:p>
            <a:pPr algn="ctr"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X</a:t>
            </a:r>
          </a:p>
        </p:txBody>
      </p:sp>
      <p:cxnSp>
        <p:nvCxnSpPr>
          <p:cNvPr id="290" name="Shape 742">
            <a:extLst>
              <a:ext uri="{FF2B5EF4-FFF2-40B4-BE49-F238E27FC236}">
                <a16:creationId xmlns:a16="http://schemas.microsoft.com/office/drawing/2014/main" id="{8A1FDD5C-BC24-7E42-EACE-7EC5035955D2}"/>
              </a:ext>
            </a:extLst>
          </p:cNvPr>
          <p:cNvCxnSpPr/>
          <p:nvPr/>
        </p:nvCxnSpPr>
        <p:spPr>
          <a:xfrm>
            <a:off x="9220201" y="33321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1" name="Shape 743">
            <a:extLst>
              <a:ext uri="{FF2B5EF4-FFF2-40B4-BE49-F238E27FC236}">
                <a16:creationId xmlns:a16="http://schemas.microsoft.com/office/drawing/2014/main" id="{6B11D0BA-C46E-7E5C-97FC-4D5E2B3568BD}"/>
              </a:ext>
            </a:extLst>
          </p:cNvPr>
          <p:cNvCxnSpPr/>
          <p:nvPr/>
        </p:nvCxnSpPr>
        <p:spPr>
          <a:xfrm>
            <a:off x="9220201" y="4475161"/>
            <a:ext cx="304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2" name="Shape 744">
            <a:extLst>
              <a:ext uri="{FF2B5EF4-FFF2-40B4-BE49-F238E27FC236}">
                <a16:creationId xmlns:a16="http://schemas.microsoft.com/office/drawing/2014/main" id="{6B3EF78D-6B18-4993-9F94-33D066B78CA7}"/>
              </a:ext>
            </a:extLst>
          </p:cNvPr>
          <p:cNvCxnSpPr/>
          <p:nvPr/>
        </p:nvCxnSpPr>
        <p:spPr>
          <a:xfrm>
            <a:off x="8001000" y="3560761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3" name="Shape 745">
            <a:extLst>
              <a:ext uri="{FF2B5EF4-FFF2-40B4-BE49-F238E27FC236}">
                <a16:creationId xmlns:a16="http://schemas.microsoft.com/office/drawing/2014/main" id="{79748E41-E2DF-F2A3-DDF9-7D0B720EEADC}"/>
              </a:ext>
            </a:extLst>
          </p:cNvPr>
          <p:cNvCxnSpPr/>
          <p:nvPr/>
        </p:nvCxnSpPr>
        <p:spPr>
          <a:xfrm>
            <a:off x="6096001" y="5694361"/>
            <a:ext cx="685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4" name="Shape 746">
            <a:extLst>
              <a:ext uri="{FF2B5EF4-FFF2-40B4-BE49-F238E27FC236}">
                <a16:creationId xmlns:a16="http://schemas.microsoft.com/office/drawing/2014/main" id="{EFEE946D-05E6-2F33-72C6-27C3CE2118CD}"/>
              </a:ext>
            </a:extLst>
          </p:cNvPr>
          <p:cNvCxnSpPr/>
          <p:nvPr/>
        </p:nvCxnSpPr>
        <p:spPr>
          <a:xfrm>
            <a:off x="8610601" y="50085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5" name="Shape 747">
            <a:extLst>
              <a:ext uri="{FF2B5EF4-FFF2-40B4-BE49-F238E27FC236}">
                <a16:creationId xmlns:a16="http://schemas.microsoft.com/office/drawing/2014/main" id="{2DF0ECDF-F9E4-76AB-B4AD-B23095A63078}"/>
              </a:ext>
            </a:extLst>
          </p:cNvPr>
          <p:cNvCxnSpPr/>
          <p:nvPr/>
        </p:nvCxnSpPr>
        <p:spPr>
          <a:xfrm>
            <a:off x="8610600" y="5008562"/>
            <a:ext cx="0" cy="685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Shape 748">
            <a:extLst>
              <a:ext uri="{FF2B5EF4-FFF2-40B4-BE49-F238E27FC236}">
                <a16:creationId xmlns:a16="http://schemas.microsoft.com/office/drawing/2014/main" id="{05E5C3B4-C3D0-D3DA-3EF0-83BDA26260AC}"/>
              </a:ext>
            </a:extLst>
          </p:cNvPr>
          <p:cNvCxnSpPr/>
          <p:nvPr/>
        </p:nvCxnSpPr>
        <p:spPr>
          <a:xfrm>
            <a:off x="8001001" y="5694361"/>
            <a:ext cx="6095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Shape 749">
            <a:extLst>
              <a:ext uri="{FF2B5EF4-FFF2-40B4-BE49-F238E27FC236}">
                <a16:creationId xmlns:a16="http://schemas.microsoft.com/office/drawing/2014/main" id="{1001B141-E60C-E96E-9CD2-34636BA9B4E8}"/>
              </a:ext>
            </a:extLst>
          </p:cNvPr>
          <p:cNvCxnSpPr/>
          <p:nvPr/>
        </p:nvCxnSpPr>
        <p:spPr>
          <a:xfrm>
            <a:off x="8001000" y="4094161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8" name="Shape 750">
            <a:extLst>
              <a:ext uri="{FF2B5EF4-FFF2-40B4-BE49-F238E27FC236}">
                <a16:creationId xmlns:a16="http://schemas.microsoft.com/office/drawing/2014/main" id="{ADB012CA-8358-4660-0F9F-18307A9AFC58}"/>
              </a:ext>
            </a:extLst>
          </p:cNvPr>
          <p:cNvCxnSpPr/>
          <p:nvPr/>
        </p:nvCxnSpPr>
        <p:spPr>
          <a:xfrm>
            <a:off x="8534400" y="43989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9" name="Shape 751">
            <a:extLst>
              <a:ext uri="{FF2B5EF4-FFF2-40B4-BE49-F238E27FC236}">
                <a16:creationId xmlns:a16="http://schemas.microsoft.com/office/drawing/2014/main" id="{E7CE8FBB-CEC0-876F-21A1-55CC20BDD7F4}"/>
              </a:ext>
            </a:extLst>
          </p:cNvPr>
          <p:cNvCxnSpPr/>
          <p:nvPr/>
        </p:nvCxnSpPr>
        <p:spPr>
          <a:xfrm>
            <a:off x="10058400" y="3941761"/>
            <a:ext cx="2286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752">
            <a:extLst>
              <a:ext uri="{FF2B5EF4-FFF2-40B4-BE49-F238E27FC236}">
                <a16:creationId xmlns:a16="http://schemas.microsoft.com/office/drawing/2014/main" id="{4FFD7BAE-42B2-53B8-1658-43F57CF5D85B}"/>
              </a:ext>
            </a:extLst>
          </p:cNvPr>
          <p:cNvCxnSpPr/>
          <p:nvPr/>
        </p:nvCxnSpPr>
        <p:spPr>
          <a:xfrm>
            <a:off x="10287000" y="3941761"/>
            <a:ext cx="0" cy="2057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Shape 753">
            <a:extLst>
              <a:ext uri="{FF2B5EF4-FFF2-40B4-BE49-F238E27FC236}">
                <a16:creationId xmlns:a16="http://schemas.microsoft.com/office/drawing/2014/main" id="{ED1B8568-C5ED-3345-F160-77FBB33098CC}"/>
              </a:ext>
            </a:extLst>
          </p:cNvPr>
          <p:cNvCxnSpPr/>
          <p:nvPr/>
        </p:nvCxnSpPr>
        <p:spPr>
          <a:xfrm rot="10800000">
            <a:off x="2590801" y="5999161"/>
            <a:ext cx="76961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Shape 754">
            <a:extLst>
              <a:ext uri="{FF2B5EF4-FFF2-40B4-BE49-F238E27FC236}">
                <a16:creationId xmlns:a16="http://schemas.microsoft.com/office/drawing/2014/main" id="{242F3818-5992-6B4A-A9D5-D4BBFD6EDE0E}"/>
              </a:ext>
            </a:extLst>
          </p:cNvPr>
          <p:cNvCxnSpPr/>
          <p:nvPr/>
        </p:nvCxnSpPr>
        <p:spPr>
          <a:xfrm rot="10800000">
            <a:off x="3200400" y="3789362"/>
            <a:ext cx="0" cy="2209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755">
            <a:extLst>
              <a:ext uri="{FF2B5EF4-FFF2-40B4-BE49-F238E27FC236}">
                <a16:creationId xmlns:a16="http://schemas.microsoft.com/office/drawing/2014/main" id="{19C11B75-AC12-5E6D-DCE4-A51B8C5C2FCF}"/>
              </a:ext>
            </a:extLst>
          </p:cNvPr>
          <p:cNvCxnSpPr/>
          <p:nvPr/>
        </p:nvCxnSpPr>
        <p:spPr>
          <a:xfrm>
            <a:off x="3200400" y="37893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4" name="Shape 756">
            <a:extLst>
              <a:ext uri="{FF2B5EF4-FFF2-40B4-BE49-F238E27FC236}">
                <a16:creationId xmlns:a16="http://schemas.microsoft.com/office/drawing/2014/main" id="{E111D4DA-4D1A-E9DE-4146-E2044FB8B91F}"/>
              </a:ext>
            </a:extLst>
          </p:cNvPr>
          <p:cNvCxnSpPr/>
          <p:nvPr/>
        </p:nvCxnSpPr>
        <p:spPr>
          <a:xfrm rot="10800000">
            <a:off x="6324600" y="5084760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Shape 757">
            <a:extLst>
              <a:ext uri="{FF2B5EF4-FFF2-40B4-BE49-F238E27FC236}">
                <a16:creationId xmlns:a16="http://schemas.microsoft.com/office/drawing/2014/main" id="{8558B630-FEA1-5343-0D06-457634489CB5}"/>
              </a:ext>
            </a:extLst>
          </p:cNvPr>
          <p:cNvCxnSpPr/>
          <p:nvPr/>
        </p:nvCxnSpPr>
        <p:spPr>
          <a:xfrm>
            <a:off x="6324601" y="5084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6" name="Shape 758">
            <a:extLst>
              <a:ext uri="{FF2B5EF4-FFF2-40B4-BE49-F238E27FC236}">
                <a16:creationId xmlns:a16="http://schemas.microsoft.com/office/drawing/2014/main" id="{10F1C7ED-E3DA-B7CD-8BD6-3A017AFC6AB0}"/>
              </a:ext>
            </a:extLst>
          </p:cNvPr>
          <p:cNvCxnSpPr/>
          <p:nvPr/>
        </p:nvCxnSpPr>
        <p:spPr>
          <a:xfrm rot="10800000">
            <a:off x="3352800" y="2646362"/>
            <a:ext cx="0" cy="609599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Shape 759">
            <a:extLst>
              <a:ext uri="{FF2B5EF4-FFF2-40B4-BE49-F238E27FC236}">
                <a16:creationId xmlns:a16="http://schemas.microsoft.com/office/drawing/2014/main" id="{02C13494-E11B-26F2-CE1A-AD90DFFEB633}"/>
              </a:ext>
            </a:extLst>
          </p:cNvPr>
          <p:cNvCxnSpPr/>
          <p:nvPr/>
        </p:nvCxnSpPr>
        <p:spPr>
          <a:xfrm>
            <a:off x="3352801" y="2646361"/>
            <a:ext cx="5257799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Shape 760">
            <a:extLst>
              <a:ext uri="{FF2B5EF4-FFF2-40B4-BE49-F238E27FC236}">
                <a16:creationId xmlns:a16="http://schemas.microsoft.com/office/drawing/2014/main" id="{91E42E34-0BFD-DE3A-98B1-8D99177DC95E}"/>
              </a:ext>
            </a:extLst>
          </p:cNvPr>
          <p:cNvCxnSpPr/>
          <p:nvPr/>
        </p:nvCxnSpPr>
        <p:spPr>
          <a:xfrm>
            <a:off x="8610600" y="2646361"/>
            <a:ext cx="0" cy="4572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Shape 761">
            <a:extLst>
              <a:ext uri="{FF2B5EF4-FFF2-40B4-BE49-F238E27FC236}">
                <a16:creationId xmlns:a16="http://schemas.microsoft.com/office/drawing/2014/main" id="{F6B23652-6F0D-7354-FAA6-1E0FD44901B9}"/>
              </a:ext>
            </a:extLst>
          </p:cNvPr>
          <p:cNvCxnSpPr/>
          <p:nvPr/>
        </p:nvCxnSpPr>
        <p:spPr>
          <a:xfrm rot="10800000">
            <a:off x="2590800" y="3179760"/>
            <a:ext cx="0" cy="28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Shape 762">
            <a:extLst>
              <a:ext uri="{FF2B5EF4-FFF2-40B4-BE49-F238E27FC236}">
                <a16:creationId xmlns:a16="http://schemas.microsoft.com/office/drawing/2014/main" id="{501BDC53-3540-F046-30FA-F9374E4340C6}"/>
              </a:ext>
            </a:extLst>
          </p:cNvPr>
          <p:cNvCxnSpPr/>
          <p:nvPr/>
        </p:nvCxnSpPr>
        <p:spPr>
          <a:xfrm>
            <a:off x="2590801" y="3179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1" name="Shape 763">
            <a:extLst>
              <a:ext uri="{FF2B5EF4-FFF2-40B4-BE49-F238E27FC236}">
                <a16:creationId xmlns:a16="http://schemas.microsoft.com/office/drawing/2014/main" id="{22379CE1-BBEF-7C02-B157-0AB250963E34}"/>
              </a:ext>
            </a:extLst>
          </p:cNvPr>
          <p:cNvSpPr/>
          <p:nvPr/>
        </p:nvSpPr>
        <p:spPr>
          <a:xfrm rot="-5400000">
            <a:off x="4914899" y="3522660"/>
            <a:ext cx="1524000" cy="381000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Instruction Reg</a:t>
            </a:r>
          </a:p>
        </p:txBody>
      </p:sp>
      <p:cxnSp>
        <p:nvCxnSpPr>
          <p:cNvPr id="312" name="Shape 764">
            <a:extLst>
              <a:ext uri="{FF2B5EF4-FFF2-40B4-BE49-F238E27FC236}">
                <a16:creationId xmlns:a16="http://schemas.microsoft.com/office/drawing/2014/main" id="{019489E5-8C8D-3124-C1DF-99FDF5DC4841}"/>
              </a:ext>
            </a:extLst>
          </p:cNvPr>
          <p:cNvCxnSpPr/>
          <p:nvPr/>
        </p:nvCxnSpPr>
        <p:spPr>
          <a:xfrm>
            <a:off x="5029200" y="3713161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3" name="Shape 765">
            <a:extLst>
              <a:ext uri="{FF2B5EF4-FFF2-40B4-BE49-F238E27FC236}">
                <a16:creationId xmlns:a16="http://schemas.microsoft.com/office/drawing/2014/main" id="{634F277A-7DF4-C816-7F44-FFECAFBA7923}"/>
              </a:ext>
            </a:extLst>
          </p:cNvPr>
          <p:cNvCxnSpPr/>
          <p:nvPr/>
        </p:nvCxnSpPr>
        <p:spPr>
          <a:xfrm>
            <a:off x="5257800" y="3713161"/>
            <a:ext cx="0" cy="914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Shape 766">
            <a:extLst>
              <a:ext uri="{FF2B5EF4-FFF2-40B4-BE49-F238E27FC236}">
                <a16:creationId xmlns:a16="http://schemas.microsoft.com/office/drawing/2014/main" id="{A00737BE-2107-A65A-A9F4-C51C2454AB45}"/>
              </a:ext>
            </a:extLst>
          </p:cNvPr>
          <p:cNvCxnSpPr/>
          <p:nvPr/>
        </p:nvCxnSpPr>
        <p:spPr>
          <a:xfrm>
            <a:off x="5867400" y="3560761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Shape 767">
            <a:extLst>
              <a:ext uri="{FF2B5EF4-FFF2-40B4-BE49-F238E27FC236}">
                <a16:creationId xmlns:a16="http://schemas.microsoft.com/office/drawing/2014/main" id="{70FBCA0D-84C7-8B17-4031-61A8CE73B5D9}"/>
              </a:ext>
            </a:extLst>
          </p:cNvPr>
          <p:cNvSpPr/>
          <p:nvPr/>
        </p:nvSpPr>
        <p:spPr>
          <a:xfrm>
            <a:off x="5181600" y="4932362"/>
            <a:ext cx="762000" cy="685799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316" name="Shape 768">
            <a:extLst>
              <a:ext uri="{FF2B5EF4-FFF2-40B4-BE49-F238E27FC236}">
                <a16:creationId xmlns:a16="http://schemas.microsoft.com/office/drawing/2014/main" id="{C9DED61B-32F6-B0D7-91B9-DAD9943E7143}"/>
              </a:ext>
            </a:extLst>
          </p:cNvPr>
          <p:cNvCxnSpPr/>
          <p:nvPr/>
        </p:nvCxnSpPr>
        <p:spPr>
          <a:xfrm>
            <a:off x="8153400" y="4094162"/>
            <a:ext cx="0" cy="22097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Shape 769">
            <a:extLst>
              <a:ext uri="{FF2B5EF4-FFF2-40B4-BE49-F238E27FC236}">
                <a16:creationId xmlns:a16="http://schemas.microsoft.com/office/drawing/2014/main" id="{354571E9-7FB6-E779-76AF-890A33F0CD2D}"/>
              </a:ext>
            </a:extLst>
          </p:cNvPr>
          <p:cNvCxnSpPr/>
          <p:nvPr/>
        </p:nvCxnSpPr>
        <p:spPr>
          <a:xfrm rot="10800000">
            <a:off x="3886201" y="6303961"/>
            <a:ext cx="42671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Shape 770">
            <a:extLst>
              <a:ext uri="{FF2B5EF4-FFF2-40B4-BE49-F238E27FC236}">
                <a16:creationId xmlns:a16="http://schemas.microsoft.com/office/drawing/2014/main" id="{F7EDBD11-426D-259A-6189-8390EB2132E2}"/>
              </a:ext>
            </a:extLst>
          </p:cNvPr>
          <p:cNvCxnSpPr/>
          <p:nvPr/>
        </p:nvCxnSpPr>
        <p:spPr>
          <a:xfrm rot="10800000">
            <a:off x="3886200" y="4703762"/>
            <a:ext cx="0" cy="16001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771">
            <a:extLst>
              <a:ext uri="{FF2B5EF4-FFF2-40B4-BE49-F238E27FC236}">
                <a16:creationId xmlns:a16="http://schemas.microsoft.com/office/drawing/2014/main" id="{5E9106B6-3ADF-8F27-B858-5019345EA8F4}"/>
              </a:ext>
            </a:extLst>
          </p:cNvPr>
          <p:cNvCxnSpPr/>
          <p:nvPr/>
        </p:nvCxnSpPr>
        <p:spPr>
          <a:xfrm>
            <a:off x="3886201" y="4703761"/>
            <a:ext cx="3047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0" name="Shape 773">
            <a:extLst>
              <a:ext uri="{FF2B5EF4-FFF2-40B4-BE49-F238E27FC236}">
                <a16:creationId xmlns:a16="http://schemas.microsoft.com/office/drawing/2014/main" id="{D7C7BFBB-51E4-F8ED-59AA-FBCA927A5650}"/>
              </a:ext>
            </a:extLst>
          </p:cNvPr>
          <p:cNvSpPr txBox="1"/>
          <p:nvPr/>
        </p:nvSpPr>
        <p:spPr>
          <a:xfrm>
            <a:off x="4114800" y="3332162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321" name="Shape 774">
            <a:extLst>
              <a:ext uri="{FF2B5EF4-FFF2-40B4-BE49-F238E27FC236}">
                <a16:creationId xmlns:a16="http://schemas.microsoft.com/office/drawing/2014/main" id="{AEE71385-E339-88C6-263A-A04F3C7E3CF3}"/>
              </a:ext>
            </a:extLst>
          </p:cNvPr>
          <p:cNvSpPr txBox="1"/>
          <p:nvPr/>
        </p:nvSpPr>
        <p:spPr>
          <a:xfrm>
            <a:off x="4114800" y="4551362"/>
            <a:ext cx="50943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322" name="Shape 775">
            <a:extLst>
              <a:ext uri="{FF2B5EF4-FFF2-40B4-BE49-F238E27FC236}">
                <a16:creationId xmlns:a16="http://schemas.microsoft.com/office/drawing/2014/main" id="{9B3677F0-1122-2BD5-CD82-16FB9E2E1506}"/>
              </a:ext>
            </a:extLst>
          </p:cNvPr>
          <p:cNvSpPr txBox="1"/>
          <p:nvPr/>
        </p:nvSpPr>
        <p:spPr>
          <a:xfrm>
            <a:off x="2819400" y="33321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3" name="Shape 776">
            <a:extLst>
              <a:ext uri="{FF2B5EF4-FFF2-40B4-BE49-F238E27FC236}">
                <a16:creationId xmlns:a16="http://schemas.microsoft.com/office/drawing/2014/main" id="{9FE943AB-768A-6501-845A-B96A26474843}"/>
              </a:ext>
            </a:extLst>
          </p:cNvPr>
          <p:cNvSpPr txBox="1"/>
          <p:nvPr/>
        </p:nvSpPr>
        <p:spPr>
          <a:xfrm>
            <a:off x="5410200" y="4246562"/>
            <a:ext cx="3810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914400">
              <a:buSzPct val="25000"/>
            </a:pPr>
            <a:r>
              <a:rPr lang="en-US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</a:t>
            </a:r>
          </a:p>
        </p:txBody>
      </p:sp>
      <p:cxnSp>
        <p:nvCxnSpPr>
          <p:cNvPr id="324" name="Shape 777">
            <a:extLst>
              <a:ext uri="{FF2B5EF4-FFF2-40B4-BE49-F238E27FC236}">
                <a16:creationId xmlns:a16="http://schemas.microsoft.com/office/drawing/2014/main" id="{9A4C6892-2A81-E77C-78D4-FCD40A3B2538}"/>
              </a:ext>
            </a:extLst>
          </p:cNvPr>
          <p:cNvCxnSpPr/>
          <p:nvPr/>
        </p:nvCxnSpPr>
        <p:spPr>
          <a:xfrm>
            <a:off x="5943601" y="5237161"/>
            <a:ext cx="1523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Shape 778">
            <a:extLst>
              <a:ext uri="{FF2B5EF4-FFF2-40B4-BE49-F238E27FC236}">
                <a16:creationId xmlns:a16="http://schemas.microsoft.com/office/drawing/2014/main" id="{4E469936-7615-F974-A2FE-C810DFAB9356}"/>
              </a:ext>
            </a:extLst>
          </p:cNvPr>
          <p:cNvSpPr txBox="1"/>
          <p:nvPr/>
        </p:nvSpPr>
        <p:spPr>
          <a:xfrm>
            <a:off x="4114800" y="1731961"/>
            <a:ext cx="4665662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SzPct val="25000"/>
            </a:pPr>
            <a:r>
              <a:rPr lang="en-US" sz="20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This is the same for all instructions</a:t>
            </a:r>
          </a:p>
          <a:p>
            <a:pPr algn="ctr" defTabSz="914400">
              <a:buSzPct val="25000"/>
            </a:pPr>
            <a:r>
              <a:rPr lang="en-US" sz="2000" b="1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(since we don’t know the instruction yet!)</a:t>
            </a:r>
          </a:p>
        </p:txBody>
      </p:sp>
      <p:cxnSp>
        <p:nvCxnSpPr>
          <p:cNvPr id="326" name="Shape 779">
            <a:extLst>
              <a:ext uri="{FF2B5EF4-FFF2-40B4-BE49-F238E27FC236}">
                <a16:creationId xmlns:a16="http://schemas.microsoft.com/office/drawing/2014/main" id="{0CE51556-4AC9-29EA-54EA-1D0B218A838E}"/>
              </a:ext>
            </a:extLst>
          </p:cNvPr>
          <p:cNvCxnSpPr/>
          <p:nvPr/>
        </p:nvCxnSpPr>
        <p:spPr>
          <a:xfrm>
            <a:off x="8534400" y="4703761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7" name="Shape 780">
            <a:extLst>
              <a:ext uri="{FF2B5EF4-FFF2-40B4-BE49-F238E27FC236}">
                <a16:creationId xmlns:a16="http://schemas.microsoft.com/office/drawing/2014/main" id="{3B193293-4516-9296-A246-EA8DA1F09CBA}"/>
              </a:ext>
            </a:extLst>
          </p:cNvPr>
          <p:cNvSpPr txBox="1"/>
          <p:nvPr/>
        </p:nvSpPr>
        <p:spPr>
          <a:xfrm>
            <a:off x="8229600" y="4170362"/>
            <a:ext cx="314324" cy="307777"/>
          </a:xfrm>
          <a:prstGeom prst="rect">
            <a:avLst/>
          </a:prstGeom>
          <a:solidFill>
            <a:srgbClr val="CC00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8" name="Shape 781">
            <a:extLst>
              <a:ext uri="{FF2B5EF4-FFF2-40B4-BE49-F238E27FC236}">
                <a16:creationId xmlns:a16="http://schemas.microsoft.com/office/drawing/2014/main" id="{3653C737-45F0-32E2-9BE0-5675FC32CDC2}"/>
              </a:ext>
            </a:extLst>
          </p:cNvPr>
          <p:cNvSpPr txBox="1"/>
          <p:nvPr/>
        </p:nvSpPr>
        <p:spPr>
          <a:xfrm>
            <a:off x="8229600" y="4627562"/>
            <a:ext cx="314324" cy="30777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9" name="Shape 782">
            <a:extLst>
              <a:ext uri="{FF2B5EF4-FFF2-40B4-BE49-F238E27FC236}">
                <a16:creationId xmlns:a16="http://schemas.microsoft.com/office/drawing/2014/main" id="{39DA5438-5E22-F54B-E22C-9D23D5AE07C6}"/>
              </a:ext>
            </a:extLst>
          </p:cNvPr>
          <p:cNvSpPr/>
          <p:nvPr/>
        </p:nvSpPr>
        <p:spPr>
          <a:xfrm rot="-5400000">
            <a:off x="9766299" y="3789361"/>
            <a:ext cx="1143000" cy="304799"/>
          </a:xfrm>
          <a:prstGeom prst="rect">
            <a:avLst/>
          </a:prstGeom>
          <a:solidFill>
            <a:srgbClr val="5F91C7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ALU result</a:t>
            </a:r>
          </a:p>
        </p:txBody>
      </p:sp>
      <p:grpSp>
        <p:nvGrpSpPr>
          <p:cNvPr id="330" name="Shape 783">
            <a:extLst>
              <a:ext uri="{FF2B5EF4-FFF2-40B4-BE49-F238E27FC236}">
                <a16:creationId xmlns:a16="http://schemas.microsoft.com/office/drawing/2014/main" id="{AC08DB2E-8BAD-713C-67D5-DC7B8E19A4E4}"/>
              </a:ext>
            </a:extLst>
          </p:cNvPr>
          <p:cNvGrpSpPr/>
          <p:nvPr/>
        </p:nvGrpSpPr>
        <p:grpSpPr>
          <a:xfrm>
            <a:off x="7134225" y="5389564"/>
            <a:ext cx="288924" cy="1404937"/>
            <a:chOff x="3534" y="3071"/>
            <a:chExt cx="181" cy="884"/>
          </a:xfrm>
        </p:grpSpPr>
        <p:cxnSp>
          <p:nvCxnSpPr>
            <p:cNvPr id="331" name="Shape 784">
              <a:extLst>
                <a:ext uri="{FF2B5EF4-FFF2-40B4-BE49-F238E27FC236}">
                  <a16:creationId xmlns:a16="http://schemas.microsoft.com/office/drawing/2014/main" id="{EFE6C320-BAE5-8ECD-53F1-F1121C5B2AD1}"/>
                </a:ext>
              </a:extLst>
            </p:cNvPr>
            <p:cNvCxnSpPr/>
            <p:nvPr/>
          </p:nvCxnSpPr>
          <p:spPr>
            <a:xfrm>
              <a:off x="3600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2" name="Shape 785">
              <a:extLst>
                <a:ext uri="{FF2B5EF4-FFF2-40B4-BE49-F238E27FC236}">
                  <a16:creationId xmlns:a16="http://schemas.microsoft.com/office/drawing/2014/main" id="{C7D3BDC8-5974-447C-8900-827591CEBE74}"/>
                </a:ext>
              </a:extLst>
            </p:cNvPr>
            <p:cNvSpPr txBox="1"/>
            <p:nvPr/>
          </p:nvSpPr>
          <p:spPr>
            <a:xfrm>
              <a:off x="3534" y="3743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33" name="Shape 789">
            <a:extLst>
              <a:ext uri="{FF2B5EF4-FFF2-40B4-BE49-F238E27FC236}">
                <a16:creationId xmlns:a16="http://schemas.microsoft.com/office/drawing/2014/main" id="{FE9668BF-BE9C-29A3-93B8-00E1B689833F}"/>
              </a:ext>
            </a:extLst>
          </p:cNvPr>
          <p:cNvGrpSpPr/>
          <p:nvPr/>
        </p:nvGrpSpPr>
        <p:grpSpPr>
          <a:xfrm>
            <a:off x="2824162" y="3560761"/>
            <a:ext cx="288924" cy="3754438"/>
            <a:chOff x="818" y="1920"/>
            <a:chExt cx="181" cy="2365"/>
          </a:xfrm>
        </p:grpSpPr>
        <p:cxnSp>
          <p:nvCxnSpPr>
            <p:cNvPr id="334" name="Shape 790">
              <a:extLst>
                <a:ext uri="{FF2B5EF4-FFF2-40B4-BE49-F238E27FC236}">
                  <a16:creationId xmlns:a16="http://schemas.microsoft.com/office/drawing/2014/main" id="{DAF17510-5B30-BAD0-24C5-B2F3D040081B}"/>
                </a:ext>
              </a:extLst>
            </p:cNvPr>
            <p:cNvCxnSpPr/>
            <p:nvPr/>
          </p:nvCxnSpPr>
          <p:spPr>
            <a:xfrm>
              <a:off x="911" y="1920"/>
              <a:ext cx="0" cy="21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5" name="Shape 791">
              <a:extLst>
                <a:ext uri="{FF2B5EF4-FFF2-40B4-BE49-F238E27FC236}">
                  <a16:creationId xmlns:a16="http://schemas.microsoft.com/office/drawing/2014/main" id="{B20BA37F-10AD-23EC-636B-56FCCF203E80}"/>
                </a:ext>
              </a:extLst>
            </p:cNvPr>
            <p:cNvSpPr txBox="1"/>
            <p:nvPr/>
          </p:nvSpPr>
          <p:spPr>
            <a:xfrm>
              <a:off x="818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36" name="Shape 792">
            <a:extLst>
              <a:ext uri="{FF2B5EF4-FFF2-40B4-BE49-F238E27FC236}">
                <a16:creationId xmlns:a16="http://schemas.microsoft.com/office/drawing/2014/main" id="{E6D4E1E0-BEF3-CA50-1B4C-BDDF1E5C7640}"/>
              </a:ext>
            </a:extLst>
          </p:cNvPr>
          <p:cNvGrpSpPr/>
          <p:nvPr/>
        </p:nvGrpSpPr>
        <p:grpSpPr>
          <a:xfrm>
            <a:off x="3200401" y="3865563"/>
            <a:ext cx="800099" cy="2928937"/>
            <a:chOff x="1056" y="2112"/>
            <a:chExt cx="503" cy="1844"/>
          </a:xfrm>
        </p:grpSpPr>
        <p:cxnSp>
          <p:nvCxnSpPr>
            <p:cNvPr id="337" name="Shape 793">
              <a:extLst>
                <a:ext uri="{FF2B5EF4-FFF2-40B4-BE49-F238E27FC236}">
                  <a16:creationId xmlns:a16="http://schemas.microsoft.com/office/drawing/2014/main" id="{7E4CB085-940C-78F7-D28C-5AFF1CF6B452}"/>
                </a:ext>
              </a:extLst>
            </p:cNvPr>
            <p:cNvCxnSpPr/>
            <p:nvPr/>
          </p:nvCxnSpPr>
          <p:spPr>
            <a:xfrm>
              <a:off x="1392" y="2112"/>
              <a:ext cx="0" cy="163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Shape 794">
              <a:extLst>
                <a:ext uri="{FF2B5EF4-FFF2-40B4-BE49-F238E27FC236}">
                  <a16:creationId xmlns:a16="http://schemas.microsoft.com/office/drawing/2014/main" id="{62714A6B-8678-8260-13C5-291CC09A90BE}"/>
                </a:ext>
              </a:extLst>
            </p:cNvPr>
            <p:cNvSpPr txBox="1"/>
            <p:nvPr/>
          </p:nvSpPr>
          <p:spPr>
            <a:xfrm>
              <a:off x="1056" y="3743"/>
              <a:ext cx="503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   0    </a:t>
              </a:r>
            </a:p>
          </p:txBody>
        </p:sp>
      </p:grpSp>
      <p:grpSp>
        <p:nvGrpSpPr>
          <p:cNvPr id="339" name="Shape 795">
            <a:extLst>
              <a:ext uri="{FF2B5EF4-FFF2-40B4-BE49-F238E27FC236}">
                <a16:creationId xmlns:a16="http://schemas.microsoft.com/office/drawing/2014/main" id="{11467C82-72C1-C3C5-D683-A065CE900DD8}"/>
              </a:ext>
            </a:extLst>
          </p:cNvPr>
          <p:cNvGrpSpPr/>
          <p:nvPr/>
        </p:nvGrpSpPr>
        <p:grpSpPr>
          <a:xfrm>
            <a:off x="4133850" y="5389561"/>
            <a:ext cx="288924" cy="1925638"/>
            <a:chOff x="1644" y="3071"/>
            <a:chExt cx="181" cy="1213"/>
          </a:xfrm>
        </p:grpSpPr>
        <p:cxnSp>
          <p:nvCxnSpPr>
            <p:cNvPr id="340" name="Shape 796">
              <a:extLst>
                <a:ext uri="{FF2B5EF4-FFF2-40B4-BE49-F238E27FC236}">
                  <a16:creationId xmlns:a16="http://schemas.microsoft.com/office/drawing/2014/main" id="{E8F51388-AC6D-7C53-5259-812269EC359B}"/>
                </a:ext>
              </a:extLst>
            </p:cNvPr>
            <p:cNvCxnSpPr/>
            <p:nvPr/>
          </p:nvCxnSpPr>
          <p:spPr>
            <a:xfrm>
              <a:off x="1728" y="3071"/>
              <a:ext cx="0" cy="100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Shape 797">
              <a:extLst>
                <a:ext uri="{FF2B5EF4-FFF2-40B4-BE49-F238E27FC236}">
                  <a16:creationId xmlns:a16="http://schemas.microsoft.com/office/drawing/2014/main" id="{9540C37D-392C-F858-0B29-B3D1B1B1B308}"/>
                </a:ext>
              </a:extLst>
            </p:cNvPr>
            <p:cNvSpPr txBox="1"/>
            <p:nvPr/>
          </p:nvSpPr>
          <p:spPr>
            <a:xfrm>
              <a:off x="1644" y="4072"/>
              <a:ext cx="1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342" name="Shape 798">
            <a:extLst>
              <a:ext uri="{FF2B5EF4-FFF2-40B4-BE49-F238E27FC236}">
                <a16:creationId xmlns:a16="http://schemas.microsoft.com/office/drawing/2014/main" id="{BE781C48-4AED-2094-8955-AE7EDFA0C1C0}"/>
              </a:ext>
            </a:extLst>
          </p:cNvPr>
          <p:cNvGrpSpPr/>
          <p:nvPr/>
        </p:nvGrpSpPr>
        <p:grpSpPr>
          <a:xfrm>
            <a:off x="4538666" y="5389564"/>
            <a:ext cx="474662" cy="1404937"/>
            <a:chOff x="1898" y="3071"/>
            <a:chExt cx="298" cy="884"/>
          </a:xfrm>
        </p:grpSpPr>
        <p:cxnSp>
          <p:nvCxnSpPr>
            <p:cNvPr id="343" name="Shape 799">
              <a:extLst>
                <a:ext uri="{FF2B5EF4-FFF2-40B4-BE49-F238E27FC236}">
                  <a16:creationId xmlns:a16="http://schemas.microsoft.com/office/drawing/2014/main" id="{7AFC1393-AB24-CD13-D27E-289E3C17B7C6}"/>
                </a:ext>
              </a:extLst>
            </p:cNvPr>
            <p:cNvCxnSpPr/>
            <p:nvPr/>
          </p:nvCxnSpPr>
          <p:spPr>
            <a:xfrm>
              <a:off x="2063" y="3071"/>
              <a:ext cx="0" cy="67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4" name="Shape 800">
              <a:extLst>
                <a:ext uri="{FF2B5EF4-FFF2-40B4-BE49-F238E27FC236}">
                  <a16:creationId xmlns:a16="http://schemas.microsoft.com/office/drawing/2014/main" id="{D37197B0-5B72-A2F4-799B-1FC40DEE4C42}"/>
                </a:ext>
              </a:extLst>
            </p:cNvPr>
            <p:cNvSpPr txBox="1"/>
            <p:nvPr/>
          </p:nvSpPr>
          <p:spPr>
            <a:xfrm>
              <a:off x="1898" y="3743"/>
              <a:ext cx="298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0  </a:t>
              </a:r>
            </a:p>
          </p:txBody>
        </p:sp>
      </p:grpSp>
      <p:grpSp>
        <p:nvGrpSpPr>
          <p:cNvPr id="345" name="Shape 801">
            <a:extLst>
              <a:ext uri="{FF2B5EF4-FFF2-40B4-BE49-F238E27FC236}">
                <a16:creationId xmlns:a16="http://schemas.microsoft.com/office/drawing/2014/main" id="{3709190B-7484-7DB8-242A-1791D4BDCD02}"/>
              </a:ext>
            </a:extLst>
          </p:cNvPr>
          <p:cNvGrpSpPr/>
          <p:nvPr/>
        </p:nvGrpSpPr>
        <p:grpSpPr>
          <a:xfrm>
            <a:off x="5878515" y="4322763"/>
            <a:ext cx="763588" cy="2471737"/>
            <a:chOff x="2743" y="2400"/>
            <a:chExt cx="481" cy="1556"/>
          </a:xfrm>
        </p:grpSpPr>
        <p:cxnSp>
          <p:nvCxnSpPr>
            <p:cNvPr id="346" name="Shape 802">
              <a:extLst>
                <a:ext uri="{FF2B5EF4-FFF2-40B4-BE49-F238E27FC236}">
                  <a16:creationId xmlns:a16="http://schemas.microsoft.com/office/drawing/2014/main" id="{C5695656-EA65-4B76-C0B0-C9CDBB75EB9D}"/>
                </a:ext>
              </a:extLst>
            </p:cNvPr>
            <p:cNvCxnSpPr/>
            <p:nvPr/>
          </p:nvCxnSpPr>
          <p:spPr>
            <a:xfrm>
              <a:off x="3120" y="2400"/>
              <a:ext cx="0" cy="13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Shape 803">
              <a:extLst>
                <a:ext uri="{FF2B5EF4-FFF2-40B4-BE49-F238E27FC236}">
                  <a16:creationId xmlns:a16="http://schemas.microsoft.com/office/drawing/2014/main" id="{B205764A-BDAE-C298-F0F0-4E417F3E6034}"/>
                </a:ext>
              </a:extLst>
            </p:cNvPr>
            <p:cNvSpPr txBox="1"/>
            <p:nvPr/>
          </p:nvSpPr>
          <p:spPr>
            <a:xfrm>
              <a:off x="2743" y="3743"/>
              <a:ext cx="481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     X </a:t>
              </a:r>
            </a:p>
          </p:txBody>
        </p:sp>
      </p:grpSp>
      <p:grpSp>
        <p:nvGrpSpPr>
          <p:cNvPr id="348" name="Shape 804">
            <a:extLst>
              <a:ext uri="{FF2B5EF4-FFF2-40B4-BE49-F238E27FC236}">
                <a16:creationId xmlns:a16="http://schemas.microsoft.com/office/drawing/2014/main" id="{35FF0654-6B54-57BE-18F2-759F9660E07C}"/>
              </a:ext>
            </a:extLst>
          </p:cNvPr>
          <p:cNvGrpSpPr/>
          <p:nvPr/>
        </p:nvGrpSpPr>
        <p:grpSpPr>
          <a:xfrm>
            <a:off x="6534154" y="5160962"/>
            <a:ext cx="623887" cy="2154238"/>
            <a:chOff x="3155" y="2928"/>
            <a:chExt cx="392" cy="1357"/>
          </a:xfrm>
        </p:grpSpPr>
        <p:cxnSp>
          <p:nvCxnSpPr>
            <p:cNvPr id="349" name="Shape 805">
              <a:extLst>
                <a:ext uri="{FF2B5EF4-FFF2-40B4-BE49-F238E27FC236}">
                  <a16:creationId xmlns:a16="http://schemas.microsoft.com/office/drawing/2014/main" id="{7DCACD89-96D6-CE94-5B99-367341D66DA6}"/>
                </a:ext>
              </a:extLst>
            </p:cNvPr>
            <p:cNvCxnSpPr/>
            <p:nvPr/>
          </p:nvCxnSpPr>
          <p:spPr>
            <a:xfrm>
              <a:off x="3359" y="2928"/>
              <a:ext cx="0" cy="115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Shape 806">
              <a:extLst>
                <a:ext uri="{FF2B5EF4-FFF2-40B4-BE49-F238E27FC236}">
                  <a16:creationId xmlns:a16="http://schemas.microsoft.com/office/drawing/2014/main" id="{631DF954-841D-0F74-1594-3D58A64243CC}"/>
                </a:ext>
              </a:extLst>
            </p:cNvPr>
            <p:cNvSpPr txBox="1"/>
            <p:nvPr/>
          </p:nvSpPr>
          <p:spPr>
            <a:xfrm>
              <a:off x="3155" y="4072"/>
              <a:ext cx="392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 X   </a:t>
              </a:r>
            </a:p>
          </p:txBody>
        </p:sp>
      </p:grpSp>
      <p:grpSp>
        <p:nvGrpSpPr>
          <p:cNvPr id="351" name="Shape 807">
            <a:extLst>
              <a:ext uri="{FF2B5EF4-FFF2-40B4-BE49-F238E27FC236}">
                <a16:creationId xmlns:a16="http://schemas.microsoft.com/office/drawing/2014/main" id="{94BF76F1-7656-B0B2-F9B9-B26731300F8D}"/>
              </a:ext>
            </a:extLst>
          </p:cNvPr>
          <p:cNvGrpSpPr/>
          <p:nvPr/>
        </p:nvGrpSpPr>
        <p:grpSpPr>
          <a:xfrm>
            <a:off x="8950332" y="4932362"/>
            <a:ext cx="579437" cy="1862137"/>
            <a:chOff x="4677" y="2784"/>
            <a:chExt cx="364" cy="1172"/>
          </a:xfrm>
        </p:grpSpPr>
        <p:cxnSp>
          <p:nvCxnSpPr>
            <p:cNvPr id="352" name="Shape 808">
              <a:extLst>
                <a:ext uri="{FF2B5EF4-FFF2-40B4-BE49-F238E27FC236}">
                  <a16:creationId xmlns:a16="http://schemas.microsoft.com/office/drawing/2014/main" id="{ABA9E28D-53BC-48D9-999A-074DAE95C05F}"/>
                </a:ext>
              </a:extLst>
            </p:cNvPr>
            <p:cNvCxnSpPr/>
            <p:nvPr/>
          </p:nvCxnSpPr>
          <p:spPr>
            <a:xfrm>
              <a:off x="4752" y="2831"/>
              <a:ext cx="0" cy="9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Shape 809">
              <a:extLst>
                <a:ext uri="{FF2B5EF4-FFF2-40B4-BE49-F238E27FC236}">
                  <a16:creationId xmlns:a16="http://schemas.microsoft.com/office/drawing/2014/main" id="{CE221171-2636-43EB-1F22-E57985925181}"/>
                </a:ext>
              </a:extLst>
            </p:cNvPr>
            <p:cNvCxnSpPr/>
            <p:nvPr/>
          </p:nvCxnSpPr>
          <p:spPr>
            <a:xfrm>
              <a:off x="4800" y="2784"/>
              <a:ext cx="0" cy="95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4" name="Shape 810">
              <a:extLst>
                <a:ext uri="{FF2B5EF4-FFF2-40B4-BE49-F238E27FC236}">
                  <a16:creationId xmlns:a16="http://schemas.microsoft.com/office/drawing/2014/main" id="{8494477F-60B1-A697-E5FA-D270C2DE42BA}"/>
                </a:ext>
              </a:extLst>
            </p:cNvPr>
            <p:cNvSpPr txBox="1"/>
            <p:nvPr/>
          </p:nvSpPr>
          <p:spPr>
            <a:xfrm>
              <a:off x="4677" y="3743"/>
              <a:ext cx="364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 01 </a:t>
              </a:r>
            </a:p>
          </p:txBody>
        </p:sp>
      </p:grpSp>
      <p:grpSp>
        <p:nvGrpSpPr>
          <p:cNvPr id="355" name="Shape 811">
            <a:extLst>
              <a:ext uri="{FF2B5EF4-FFF2-40B4-BE49-F238E27FC236}">
                <a16:creationId xmlns:a16="http://schemas.microsoft.com/office/drawing/2014/main" id="{6D998FFF-A720-85D3-9093-2060D6D51745}"/>
              </a:ext>
            </a:extLst>
          </p:cNvPr>
          <p:cNvGrpSpPr/>
          <p:nvPr/>
        </p:nvGrpSpPr>
        <p:grpSpPr>
          <a:xfrm>
            <a:off x="8502649" y="3789360"/>
            <a:ext cx="565150" cy="3525838"/>
            <a:chOff x="4395" y="2063"/>
            <a:chExt cx="356" cy="2221"/>
          </a:xfrm>
        </p:grpSpPr>
        <p:cxnSp>
          <p:nvCxnSpPr>
            <p:cNvPr id="356" name="Shape 812">
              <a:extLst>
                <a:ext uri="{FF2B5EF4-FFF2-40B4-BE49-F238E27FC236}">
                  <a16:creationId xmlns:a16="http://schemas.microsoft.com/office/drawing/2014/main" id="{F545FF53-803E-3860-E370-7F07BA31E673}"/>
                </a:ext>
              </a:extLst>
            </p:cNvPr>
            <p:cNvCxnSpPr/>
            <p:nvPr/>
          </p:nvCxnSpPr>
          <p:spPr>
            <a:xfrm flipH="1">
              <a:off x="4512" y="2063"/>
              <a:ext cx="239" cy="19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7" name="Shape 813">
              <a:extLst>
                <a:ext uri="{FF2B5EF4-FFF2-40B4-BE49-F238E27FC236}">
                  <a16:creationId xmlns:a16="http://schemas.microsoft.com/office/drawing/2014/main" id="{288AF32D-2970-F5C5-4626-82D9C1A76E17}"/>
                </a:ext>
              </a:extLst>
            </p:cNvPr>
            <p:cNvGrpSpPr/>
            <p:nvPr/>
          </p:nvGrpSpPr>
          <p:grpSpPr>
            <a:xfrm>
              <a:off x="4395" y="2255"/>
              <a:ext cx="270" cy="2029"/>
              <a:chOff x="4395" y="2255"/>
              <a:chExt cx="270" cy="2029"/>
            </a:xfrm>
          </p:grpSpPr>
          <p:cxnSp>
            <p:nvCxnSpPr>
              <p:cNvPr id="358" name="Shape 814">
                <a:extLst>
                  <a:ext uri="{FF2B5EF4-FFF2-40B4-BE49-F238E27FC236}">
                    <a16:creationId xmlns:a16="http://schemas.microsoft.com/office/drawing/2014/main" id="{A63D7A35-EEEF-3D33-37E1-42AE44FC9C92}"/>
                  </a:ext>
                </a:extLst>
              </p:cNvPr>
              <p:cNvCxnSpPr/>
              <p:nvPr/>
            </p:nvCxnSpPr>
            <p:spPr>
              <a:xfrm>
                <a:off x="4511" y="2255"/>
                <a:ext cx="0" cy="182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9" name="Shape 815">
                <a:extLst>
                  <a:ext uri="{FF2B5EF4-FFF2-40B4-BE49-F238E27FC236}">
                    <a16:creationId xmlns:a16="http://schemas.microsoft.com/office/drawing/2014/main" id="{09B57F85-8299-955A-0CF2-D365FF997575}"/>
                  </a:ext>
                </a:extLst>
              </p:cNvPr>
              <p:cNvSpPr txBox="1"/>
              <p:nvPr/>
            </p:nvSpPr>
            <p:spPr>
              <a:xfrm>
                <a:off x="4395" y="4072"/>
                <a:ext cx="270" cy="213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 defTabSz="914400">
                  <a:buSzPct val="25000"/>
                </a:pPr>
                <a:r>
                  <a:rPr lang="en-US" sz="1600" b="1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  0 </a:t>
                </a:r>
              </a:p>
            </p:txBody>
          </p:sp>
        </p:grpSp>
      </p:grpSp>
      <p:grpSp>
        <p:nvGrpSpPr>
          <p:cNvPr id="360" name="Shape 816">
            <a:extLst>
              <a:ext uri="{FF2B5EF4-FFF2-40B4-BE49-F238E27FC236}">
                <a16:creationId xmlns:a16="http://schemas.microsoft.com/office/drawing/2014/main" id="{F87C4077-FE6F-D630-8311-76C21A16C187}"/>
              </a:ext>
            </a:extLst>
          </p:cNvPr>
          <p:cNvGrpSpPr/>
          <p:nvPr/>
        </p:nvGrpSpPr>
        <p:grpSpPr>
          <a:xfrm>
            <a:off x="9585325" y="4475161"/>
            <a:ext cx="428625" cy="2840038"/>
            <a:chOff x="5077" y="2495"/>
            <a:chExt cx="270" cy="1789"/>
          </a:xfrm>
        </p:grpSpPr>
        <p:cxnSp>
          <p:nvCxnSpPr>
            <p:cNvPr id="361" name="Shape 817">
              <a:extLst>
                <a:ext uri="{FF2B5EF4-FFF2-40B4-BE49-F238E27FC236}">
                  <a16:creationId xmlns:a16="http://schemas.microsoft.com/office/drawing/2014/main" id="{EC3931D1-937E-9D51-93AD-13AFD82086E3}"/>
                </a:ext>
              </a:extLst>
            </p:cNvPr>
            <p:cNvCxnSpPr/>
            <p:nvPr/>
          </p:nvCxnSpPr>
          <p:spPr>
            <a:xfrm>
              <a:off x="5231" y="2495"/>
              <a:ext cx="0" cy="158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2" name="Shape 818">
              <a:extLst>
                <a:ext uri="{FF2B5EF4-FFF2-40B4-BE49-F238E27FC236}">
                  <a16:creationId xmlns:a16="http://schemas.microsoft.com/office/drawing/2014/main" id="{06D189E5-FFC5-B5B4-DF4D-7E638F6D4952}"/>
                </a:ext>
              </a:extLst>
            </p:cNvPr>
            <p:cNvSpPr txBox="1"/>
            <p:nvPr/>
          </p:nvSpPr>
          <p:spPr>
            <a:xfrm>
              <a:off x="5077" y="4072"/>
              <a:ext cx="270" cy="21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 defTabSz="914400">
                <a:buSzPct val="25000"/>
              </a:pPr>
              <a:r>
                <a:rPr lang="en-US" sz="1600" b="1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  0 </a:t>
              </a:r>
            </a:p>
          </p:txBody>
        </p:sp>
      </p:grpSp>
      <p:sp>
        <p:nvSpPr>
          <p:cNvPr id="363" name="Slide Number Placeholder 3">
            <a:extLst>
              <a:ext uri="{FF2B5EF4-FFF2-40B4-BE49-F238E27FC236}">
                <a16:creationId xmlns:a16="http://schemas.microsoft.com/office/drawing/2014/main" id="{F549FD4E-3071-B736-25CA-F0F02BD9344E}"/>
              </a:ext>
            </a:extLst>
          </p:cNvPr>
          <p:cNvSpPr txBox="1">
            <a:spLocks/>
          </p:cNvSpPr>
          <p:nvPr/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7885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5771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3656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542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9427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27313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65198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3084" algn="l" defTabSz="1275771" rtl="0" eaLnBrk="1" latinLnBrk="0" hangingPunct="1">
              <a:defRPr sz="25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64" name="Title 1">
            <a:extLst>
              <a:ext uri="{FF2B5EF4-FFF2-40B4-BE49-F238E27FC236}">
                <a16:creationId xmlns:a16="http://schemas.microsoft.com/office/drawing/2014/main" id="{3331A95D-1782-85A0-34D7-B696C17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</p:spPr>
        <p:txBody>
          <a:bodyPr/>
          <a:lstStyle/>
          <a:p>
            <a:r>
              <a:rPr lang="en-US" dirty="0"/>
              <a:t>First Cycle (State 0) Fetch </a:t>
            </a:r>
            <a:r>
              <a:rPr lang="en-US" dirty="0" err="1"/>
              <a:t>Instr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252-4155-834D-699E-B1F1A30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Control 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38C0-3D44-A67C-3654-6CD3402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hape 825">
            <a:extLst>
              <a:ext uri="{FF2B5EF4-FFF2-40B4-BE49-F238E27FC236}">
                <a16:creationId xmlns:a16="http://schemas.microsoft.com/office/drawing/2014/main" id="{BF4A05A9-CE6B-9CA6-0166-9CC3DD9B505E}"/>
              </a:ext>
            </a:extLst>
          </p:cNvPr>
          <p:cNvSpPr/>
          <p:nvPr/>
        </p:nvSpPr>
        <p:spPr>
          <a:xfrm rot="-5400000">
            <a:off x="7620001" y="2876491"/>
            <a:ext cx="3124199" cy="8381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× 16 Decoder</a:t>
            </a:r>
          </a:p>
        </p:txBody>
      </p:sp>
      <p:cxnSp>
        <p:nvCxnSpPr>
          <p:cNvPr id="8" name="Shape 826">
            <a:extLst>
              <a:ext uri="{FF2B5EF4-FFF2-40B4-BE49-F238E27FC236}">
                <a16:creationId xmlns:a16="http://schemas.microsoft.com/office/drawing/2014/main" id="{9BD8B190-FD95-8E40-CA7E-CBDFDCFA0657}"/>
              </a:ext>
            </a:extLst>
          </p:cNvPr>
          <p:cNvCxnSpPr/>
          <p:nvPr/>
        </p:nvCxnSpPr>
        <p:spPr>
          <a:xfrm rot="10800000">
            <a:off x="2666999" y="1809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hape 827">
            <a:extLst>
              <a:ext uri="{FF2B5EF4-FFF2-40B4-BE49-F238E27FC236}">
                <a16:creationId xmlns:a16="http://schemas.microsoft.com/office/drawing/2014/main" id="{D8628957-CAB4-BAEC-486C-556E007547B0}"/>
              </a:ext>
            </a:extLst>
          </p:cNvPr>
          <p:cNvCxnSpPr/>
          <p:nvPr/>
        </p:nvCxnSpPr>
        <p:spPr>
          <a:xfrm>
            <a:off x="3048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828">
            <a:extLst>
              <a:ext uri="{FF2B5EF4-FFF2-40B4-BE49-F238E27FC236}">
                <a16:creationId xmlns:a16="http://schemas.microsoft.com/office/drawing/2014/main" id="{59A464C7-38B2-48F1-1BDB-5D287C96822F}"/>
              </a:ext>
            </a:extLst>
          </p:cNvPr>
          <p:cNvCxnSpPr/>
          <p:nvPr/>
        </p:nvCxnSpPr>
        <p:spPr>
          <a:xfrm>
            <a:off x="3429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829">
            <a:extLst>
              <a:ext uri="{FF2B5EF4-FFF2-40B4-BE49-F238E27FC236}">
                <a16:creationId xmlns:a16="http://schemas.microsoft.com/office/drawing/2014/main" id="{71D501DF-9AF5-1148-630D-4D005366352D}"/>
              </a:ext>
            </a:extLst>
          </p:cNvPr>
          <p:cNvCxnSpPr/>
          <p:nvPr/>
        </p:nvCxnSpPr>
        <p:spPr>
          <a:xfrm>
            <a:off x="3810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830">
            <a:extLst>
              <a:ext uri="{FF2B5EF4-FFF2-40B4-BE49-F238E27FC236}">
                <a16:creationId xmlns:a16="http://schemas.microsoft.com/office/drawing/2014/main" id="{E430F32A-05F3-94DE-6AF0-3B691CE23962}"/>
              </a:ext>
            </a:extLst>
          </p:cNvPr>
          <p:cNvCxnSpPr/>
          <p:nvPr/>
        </p:nvCxnSpPr>
        <p:spPr>
          <a:xfrm>
            <a:off x="4191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831">
            <a:extLst>
              <a:ext uri="{FF2B5EF4-FFF2-40B4-BE49-F238E27FC236}">
                <a16:creationId xmlns:a16="http://schemas.microsoft.com/office/drawing/2014/main" id="{58D335EB-1F33-4AF3-3D6C-D03C904B800D}"/>
              </a:ext>
            </a:extLst>
          </p:cNvPr>
          <p:cNvCxnSpPr/>
          <p:nvPr/>
        </p:nvCxnSpPr>
        <p:spPr>
          <a:xfrm>
            <a:off x="4572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832">
            <a:extLst>
              <a:ext uri="{FF2B5EF4-FFF2-40B4-BE49-F238E27FC236}">
                <a16:creationId xmlns:a16="http://schemas.microsoft.com/office/drawing/2014/main" id="{DBD95FFA-9116-98C3-FD7F-0BF1E3DD124C}"/>
              </a:ext>
            </a:extLst>
          </p:cNvPr>
          <p:cNvCxnSpPr/>
          <p:nvPr/>
        </p:nvCxnSpPr>
        <p:spPr>
          <a:xfrm>
            <a:off x="4953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833">
            <a:extLst>
              <a:ext uri="{FF2B5EF4-FFF2-40B4-BE49-F238E27FC236}">
                <a16:creationId xmlns:a16="http://schemas.microsoft.com/office/drawing/2014/main" id="{2557FDC4-C2C0-A88C-6F76-E49B2A3F04C5}"/>
              </a:ext>
            </a:extLst>
          </p:cNvPr>
          <p:cNvCxnSpPr/>
          <p:nvPr/>
        </p:nvCxnSpPr>
        <p:spPr>
          <a:xfrm>
            <a:off x="5334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834">
            <a:extLst>
              <a:ext uri="{FF2B5EF4-FFF2-40B4-BE49-F238E27FC236}">
                <a16:creationId xmlns:a16="http://schemas.microsoft.com/office/drawing/2014/main" id="{BC9AC999-833C-CD38-58D5-1B37149BB6EF}"/>
              </a:ext>
            </a:extLst>
          </p:cNvPr>
          <p:cNvCxnSpPr/>
          <p:nvPr/>
        </p:nvCxnSpPr>
        <p:spPr>
          <a:xfrm>
            <a:off x="5715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835">
            <a:extLst>
              <a:ext uri="{FF2B5EF4-FFF2-40B4-BE49-F238E27FC236}">
                <a16:creationId xmlns:a16="http://schemas.microsoft.com/office/drawing/2014/main" id="{8C8575B9-5DE3-4B15-FCDC-2162B49EF247}"/>
              </a:ext>
            </a:extLst>
          </p:cNvPr>
          <p:cNvCxnSpPr/>
          <p:nvPr/>
        </p:nvCxnSpPr>
        <p:spPr>
          <a:xfrm>
            <a:off x="6096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836">
            <a:extLst>
              <a:ext uri="{FF2B5EF4-FFF2-40B4-BE49-F238E27FC236}">
                <a16:creationId xmlns:a16="http://schemas.microsoft.com/office/drawing/2014/main" id="{D8A8F1C7-142E-A146-413F-1E512CFEAE62}"/>
              </a:ext>
            </a:extLst>
          </p:cNvPr>
          <p:cNvCxnSpPr/>
          <p:nvPr/>
        </p:nvCxnSpPr>
        <p:spPr>
          <a:xfrm>
            <a:off x="6477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837">
            <a:extLst>
              <a:ext uri="{FF2B5EF4-FFF2-40B4-BE49-F238E27FC236}">
                <a16:creationId xmlns:a16="http://schemas.microsoft.com/office/drawing/2014/main" id="{107EF51F-27D7-1243-46AE-FE577BD7E806}"/>
              </a:ext>
            </a:extLst>
          </p:cNvPr>
          <p:cNvCxnSpPr/>
          <p:nvPr/>
        </p:nvCxnSpPr>
        <p:spPr>
          <a:xfrm>
            <a:off x="6858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838">
            <a:extLst>
              <a:ext uri="{FF2B5EF4-FFF2-40B4-BE49-F238E27FC236}">
                <a16:creationId xmlns:a16="http://schemas.microsoft.com/office/drawing/2014/main" id="{B735712F-A9FB-C5B1-331E-7E9F50E4B832}"/>
              </a:ext>
            </a:extLst>
          </p:cNvPr>
          <p:cNvCxnSpPr/>
          <p:nvPr/>
        </p:nvCxnSpPr>
        <p:spPr>
          <a:xfrm>
            <a:off x="7239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839">
            <a:extLst>
              <a:ext uri="{FF2B5EF4-FFF2-40B4-BE49-F238E27FC236}">
                <a16:creationId xmlns:a16="http://schemas.microsoft.com/office/drawing/2014/main" id="{DA1C6847-2868-DB57-B3B2-83512FF76B3B}"/>
              </a:ext>
            </a:extLst>
          </p:cNvPr>
          <p:cNvCxnSpPr/>
          <p:nvPr/>
        </p:nvCxnSpPr>
        <p:spPr>
          <a:xfrm>
            <a:off x="7620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840">
            <a:extLst>
              <a:ext uri="{FF2B5EF4-FFF2-40B4-BE49-F238E27FC236}">
                <a16:creationId xmlns:a16="http://schemas.microsoft.com/office/drawing/2014/main" id="{FE529659-48DF-2528-6029-C6DA528F3F21}"/>
              </a:ext>
            </a:extLst>
          </p:cNvPr>
          <p:cNvCxnSpPr/>
          <p:nvPr/>
        </p:nvCxnSpPr>
        <p:spPr>
          <a:xfrm>
            <a:off x="8001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841">
            <a:extLst>
              <a:ext uri="{FF2B5EF4-FFF2-40B4-BE49-F238E27FC236}">
                <a16:creationId xmlns:a16="http://schemas.microsoft.com/office/drawing/2014/main" id="{F697FFC3-7B90-F8B9-94D5-53E45ED3D83A}"/>
              </a:ext>
            </a:extLst>
          </p:cNvPr>
          <p:cNvCxnSpPr/>
          <p:nvPr/>
        </p:nvCxnSpPr>
        <p:spPr>
          <a:xfrm>
            <a:off x="8382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842">
            <a:extLst>
              <a:ext uri="{FF2B5EF4-FFF2-40B4-BE49-F238E27FC236}">
                <a16:creationId xmlns:a16="http://schemas.microsoft.com/office/drawing/2014/main" id="{27D220C3-8A7F-C0EA-D851-29F1520DB7D1}"/>
              </a:ext>
            </a:extLst>
          </p:cNvPr>
          <p:cNvCxnSpPr/>
          <p:nvPr/>
        </p:nvCxnSpPr>
        <p:spPr>
          <a:xfrm>
            <a:off x="2667000" y="1809691"/>
            <a:ext cx="0" cy="419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843">
            <a:extLst>
              <a:ext uri="{FF2B5EF4-FFF2-40B4-BE49-F238E27FC236}">
                <a16:creationId xmlns:a16="http://schemas.microsoft.com/office/drawing/2014/main" id="{BDE68927-00C5-C6FF-7BCF-1E56412A8C3B}"/>
              </a:ext>
            </a:extLst>
          </p:cNvPr>
          <p:cNvSpPr/>
          <p:nvPr/>
        </p:nvSpPr>
        <p:spPr>
          <a:xfrm rot="-5400000">
            <a:off x="4572000" y="4019489"/>
            <a:ext cx="381000" cy="4343400"/>
          </a:xfrm>
          <a:prstGeom prst="leftBrace">
            <a:avLst>
              <a:gd name="adj1" fmla="val 95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844">
            <a:extLst>
              <a:ext uri="{FF2B5EF4-FFF2-40B4-BE49-F238E27FC236}">
                <a16:creationId xmlns:a16="http://schemas.microsoft.com/office/drawing/2014/main" id="{721E34A0-EDF3-D8E5-77DD-4F75642560C9}"/>
              </a:ext>
            </a:extLst>
          </p:cNvPr>
          <p:cNvSpPr txBox="1"/>
          <p:nvPr/>
        </p:nvSpPr>
        <p:spPr>
          <a:xfrm>
            <a:off x="3352801" y="6381691"/>
            <a:ext cx="265579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Control Signals</a:t>
            </a:r>
          </a:p>
        </p:txBody>
      </p:sp>
      <p:sp>
        <p:nvSpPr>
          <p:cNvPr id="27" name="Shape 845">
            <a:extLst>
              <a:ext uri="{FF2B5EF4-FFF2-40B4-BE49-F238E27FC236}">
                <a16:creationId xmlns:a16="http://schemas.microsoft.com/office/drawing/2014/main" id="{9754CB95-3338-A539-669C-866B1F058885}"/>
              </a:ext>
            </a:extLst>
          </p:cNvPr>
          <p:cNvSpPr/>
          <p:nvPr/>
        </p:nvSpPr>
        <p:spPr>
          <a:xfrm rot="-5400000">
            <a:off x="7620000" y="5543489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846">
            <a:extLst>
              <a:ext uri="{FF2B5EF4-FFF2-40B4-BE49-F238E27FC236}">
                <a16:creationId xmlns:a16="http://schemas.microsoft.com/office/drawing/2014/main" id="{807C9245-520B-1A20-733E-EABFB11CC61F}"/>
              </a:ext>
            </a:extLst>
          </p:cNvPr>
          <p:cNvSpPr txBox="1"/>
          <p:nvPr/>
        </p:nvSpPr>
        <p:spPr>
          <a:xfrm>
            <a:off x="7162800" y="6381690"/>
            <a:ext cx="13049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</a:p>
        </p:txBody>
      </p:sp>
      <p:sp>
        <p:nvSpPr>
          <p:cNvPr id="29" name="Shape 847">
            <a:extLst>
              <a:ext uri="{FF2B5EF4-FFF2-40B4-BE49-F238E27FC236}">
                <a16:creationId xmlns:a16="http://schemas.microsoft.com/office/drawing/2014/main" id="{5127C114-B5DB-D30B-4AF7-26042AA58034}"/>
              </a:ext>
            </a:extLst>
          </p:cNvPr>
          <p:cNvSpPr txBox="1"/>
          <p:nvPr/>
        </p:nvSpPr>
        <p:spPr>
          <a:xfrm rot="-5400000">
            <a:off x="2166884" y="5230723"/>
            <a:ext cx="6351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0" name="Shape 848">
            <a:extLst>
              <a:ext uri="{FF2B5EF4-FFF2-40B4-BE49-F238E27FC236}">
                <a16:creationId xmlns:a16="http://schemas.microsoft.com/office/drawing/2014/main" id="{BC3EF3FF-157E-8609-160E-14F5F4976A0F}"/>
              </a:ext>
            </a:extLst>
          </p:cNvPr>
          <p:cNvSpPr txBox="1"/>
          <p:nvPr/>
        </p:nvSpPr>
        <p:spPr>
          <a:xfrm rot="-5400000">
            <a:off x="2330691" y="5007680"/>
            <a:ext cx="106631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sp>
        <p:nvSpPr>
          <p:cNvPr id="31" name="Shape 849">
            <a:extLst>
              <a:ext uri="{FF2B5EF4-FFF2-40B4-BE49-F238E27FC236}">
                <a16:creationId xmlns:a16="http://schemas.microsoft.com/office/drawing/2014/main" id="{131A0D77-824B-A3BC-3097-37B48B8B399C}"/>
              </a:ext>
            </a:extLst>
          </p:cNvPr>
          <p:cNvSpPr txBox="1"/>
          <p:nvPr/>
        </p:nvSpPr>
        <p:spPr>
          <a:xfrm rot="-5400000">
            <a:off x="2782224" y="5117218"/>
            <a:ext cx="92525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2" name="Shape 850">
            <a:extLst>
              <a:ext uri="{FF2B5EF4-FFF2-40B4-BE49-F238E27FC236}">
                <a16:creationId xmlns:a16="http://schemas.microsoft.com/office/drawing/2014/main" id="{740BE11D-7815-300B-F864-B4D6337CE925}"/>
              </a:ext>
            </a:extLst>
          </p:cNvPr>
          <p:cNvSpPr txBox="1"/>
          <p:nvPr/>
        </p:nvSpPr>
        <p:spPr>
          <a:xfrm rot="-5400000">
            <a:off x="3121547" y="5080704"/>
            <a:ext cx="100860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</a:p>
        </p:txBody>
      </p:sp>
      <p:sp>
        <p:nvSpPr>
          <p:cNvPr id="33" name="Shape 851">
            <a:extLst>
              <a:ext uri="{FF2B5EF4-FFF2-40B4-BE49-F238E27FC236}">
                <a16:creationId xmlns:a16="http://schemas.microsoft.com/office/drawing/2014/main" id="{8F9C515E-E097-436B-69E6-6689DB521616}"/>
              </a:ext>
            </a:extLst>
          </p:cNvPr>
          <p:cNvSpPr txBox="1"/>
          <p:nvPr/>
        </p:nvSpPr>
        <p:spPr>
          <a:xfrm rot="-5400000">
            <a:off x="3722958" y="5257711"/>
            <a:ext cx="56778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4" name="Shape 852">
            <a:extLst>
              <a:ext uri="{FF2B5EF4-FFF2-40B4-BE49-F238E27FC236}">
                <a16:creationId xmlns:a16="http://schemas.microsoft.com/office/drawing/2014/main" id="{1EF10D8F-2149-86C3-B9E1-136DA55A4623}"/>
              </a:ext>
            </a:extLst>
          </p:cNvPr>
          <p:cNvSpPr txBox="1"/>
          <p:nvPr/>
        </p:nvSpPr>
        <p:spPr>
          <a:xfrm rot="-5400000">
            <a:off x="3881943" y="5035462"/>
            <a:ext cx="101181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</a:p>
        </p:txBody>
      </p:sp>
      <p:sp>
        <p:nvSpPr>
          <p:cNvPr id="35" name="Shape 853">
            <a:extLst>
              <a:ext uri="{FF2B5EF4-FFF2-40B4-BE49-F238E27FC236}">
                <a16:creationId xmlns:a16="http://schemas.microsoft.com/office/drawing/2014/main" id="{1706140B-D0B5-1720-E54D-23A6A1AB7F3B}"/>
              </a:ext>
            </a:extLst>
          </p:cNvPr>
          <p:cNvSpPr txBox="1"/>
          <p:nvPr/>
        </p:nvSpPr>
        <p:spPr>
          <a:xfrm rot="-5400000">
            <a:off x="4213234" y="4984662"/>
            <a:ext cx="111440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rdata</a:t>
            </a:r>
          </a:p>
        </p:txBody>
      </p:sp>
      <p:sp>
        <p:nvSpPr>
          <p:cNvPr id="36" name="Shape 854">
            <a:extLst>
              <a:ext uri="{FF2B5EF4-FFF2-40B4-BE49-F238E27FC236}">
                <a16:creationId xmlns:a16="http://schemas.microsoft.com/office/drawing/2014/main" id="{5A0F26B6-EA97-A382-C42B-D7987A0E556E}"/>
              </a:ext>
            </a:extLst>
          </p:cNvPr>
          <p:cNvSpPr txBox="1"/>
          <p:nvPr/>
        </p:nvSpPr>
        <p:spPr>
          <a:xfrm rot="-5400000">
            <a:off x="4763294" y="5188683"/>
            <a:ext cx="773113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</a:p>
        </p:txBody>
      </p:sp>
      <p:sp>
        <p:nvSpPr>
          <p:cNvPr id="37" name="Shape 855">
            <a:extLst>
              <a:ext uri="{FF2B5EF4-FFF2-40B4-BE49-F238E27FC236}">
                <a16:creationId xmlns:a16="http://schemas.microsoft.com/office/drawing/2014/main" id="{E2338015-156D-5BC5-ADD5-37E9911B523D}"/>
              </a:ext>
            </a:extLst>
          </p:cNvPr>
          <p:cNvSpPr txBox="1"/>
          <p:nvPr/>
        </p:nvSpPr>
        <p:spPr>
          <a:xfrm rot="-5400000">
            <a:off x="5016125" y="5025936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alu1</a:t>
            </a:r>
          </a:p>
        </p:txBody>
      </p:sp>
      <p:sp>
        <p:nvSpPr>
          <p:cNvPr id="38" name="Shape 856">
            <a:extLst>
              <a:ext uri="{FF2B5EF4-FFF2-40B4-BE49-F238E27FC236}">
                <a16:creationId xmlns:a16="http://schemas.microsoft.com/office/drawing/2014/main" id="{04DFDA76-D98A-C1A5-DC9C-981ECDE95BD1}"/>
              </a:ext>
            </a:extLst>
          </p:cNvPr>
          <p:cNvSpPr txBox="1"/>
          <p:nvPr/>
        </p:nvSpPr>
        <p:spPr>
          <a:xfrm rot="-5400000">
            <a:off x="5397125" y="5025936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39" name="Shape 857">
            <a:extLst>
              <a:ext uri="{FF2B5EF4-FFF2-40B4-BE49-F238E27FC236}">
                <a16:creationId xmlns:a16="http://schemas.microsoft.com/office/drawing/2014/main" id="{9B39B223-60B1-6C4D-EB51-1B47EB1B21D6}"/>
              </a:ext>
            </a:extLst>
          </p:cNvPr>
          <p:cNvSpPr txBox="1"/>
          <p:nvPr/>
        </p:nvSpPr>
        <p:spPr>
          <a:xfrm rot="-5400000">
            <a:off x="5778125" y="5025936"/>
            <a:ext cx="102944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alu2</a:t>
            </a:r>
          </a:p>
        </p:txBody>
      </p:sp>
      <p:sp>
        <p:nvSpPr>
          <p:cNvPr id="40" name="Shape 858">
            <a:extLst>
              <a:ext uri="{FF2B5EF4-FFF2-40B4-BE49-F238E27FC236}">
                <a16:creationId xmlns:a16="http://schemas.microsoft.com/office/drawing/2014/main" id="{FADD53ED-71FC-4209-AD6B-8445DA985E91}"/>
              </a:ext>
            </a:extLst>
          </p:cNvPr>
          <p:cNvSpPr txBox="1"/>
          <p:nvPr/>
        </p:nvSpPr>
        <p:spPr>
          <a:xfrm rot="-5400000">
            <a:off x="6225382" y="5125183"/>
            <a:ext cx="896937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</a:p>
        </p:txBody>
      </p:sp>
      <p:cxnSp>
        <p:nvCxnSpPr>
          <p:cNvPr id="41" name="Shape 859">
            <a:extLst>
              <a:ext uri="{FF2B5EF4-FFF2-40B4-BE49-F238E27FC236}">
                <a16:creationId xmlns:a16="http://schemas.microsoft.com/office/drawing/2014/main" id="{5BACECE0-1A93-A10A-932D-A9797AB94D0A}"/>
              </a:ext>
            </a:extLst>
          </p:cNvPr>
          <p:cNvCxnSpPr/>
          <p:nvPr/>
        </p:nvCxnSpPr>
        <p:spPr>
          <a:xfrm rot="10800000">
            <a:off x="2666999" y="2190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hape 860">
            <a:extLst>
              <a:ext uri="{FF2B5EF4-FFF2-40B4-BE49-F238E27FC236}">
                <a16:creationId xmlns:a16="http://schemas.microsoft.com/office/drawing/2014/main" id="{8E4DDE4F-72F2-5FAC-1536-D3135C34F797}"/>
              </a:ext>
            </a:extLst>
          </p:cNvPr>
          <p:cNvCxnSpPr/>
          <p:nvPr/>
        </p:nvCxnSpPr>
        <p:spPr>
          <a:xfrm rot="10800000">
            <a:off x="2666999" y="2571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Shape 861">
            <a:extLst>
              <a:ext uri="{FF2B5EF4-FFF2-40B4-BE49-F238E27FC236}">
                <a16:creationId xmlns:a16="http://schemas.microsoft.com/office/drawing/2014/main" id="{62C4F609-B4E5-3428-B108-452DA4F8E04F}"/>
              </a:ext>
            </a:extLst>
          </p:cNvPr>
          <p:cNvCxnSpPr/>
          <p:nvPr/>
        </p:nvCxnSpPr>
        <p:spPr>
          <a:xfrm>
            <a:off x="9601201" y="272409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hape 862">
            <a:extLst>
              <a:ext uri="{FF2B5EF4-FFF2-40B4-BE49-F238E27FC236}">
                <a16:creationId xmlns:a16="http://schemas.microsoft.com/office/drawing/2014/main" id="{EFC0D4AD-8FC9-BA8C-B6A7-14ADB9A7198C}"/>
              </a:ext>
            </a:extLst>
          </p:cNvPr>
          <p:cNvCxnSpPr/>
          <p:nvPr/>
        </p:nvCxnSpPr>
        <p:spPr>
          <a:xfrm>
            <a:off x="9601201" y="295269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hape 863">
            <a:extLst>
              <a:ext uri="{FF2B5EF4-FFF2-40B4-BE49-F238E27FC236}">
                <a16:creationId xmlns:a16="http://schemas.microsoft.com/office/drawing/2014/main" id="{B1ABE741-78F7-CE59-2B90-7B7F6ED54D7A}"/>
              </a:ext>
            </a:extLst>
          </p:cNvPr>
          <p:cNvCxnSpPr/>
          <p:nvPr/>
        </p:nvCxnSpPr>
        <p:spPr>
          <a:xfrm>
            <a:off x="9601201" y="318129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864">
            <a:extLst>
              <a:ext uri="{FF2B5EF4-FFF2-40B4-BE49-F238E27FC236}">
                <a16:creationId xmlns:a16="http://schemas.microsoft.com/office/drawing/2014/main" id="{B78E86A8-057E-AAEE-0668-9D7BB500B1D6}"/>
              </a:ext>
            </a:extLst>
          </p:cNvPr>
          <p:cNvCxnSpPr/>
          <p:nvPr/>
        </p:nvCxnSpPr>
        <p:spPr>
          <a:xfrm>
            <a:off x="9601201" y="3409890"/>
            <a:ext cx="5333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865">
            <a:extLst>
              <a:ext uri="{FF2B5EF4-FFF2-40B4-BE49-F238E27FC236}">
                <a16:creationId xmlns:a16="http://schemas.microsoft.com/office/drawing/2014/main" id="{5D9F745C-1D8E-FB57-689E-D9F59857B023}"/>
              </a:ext>
            </a:extLst>
          </p:cNvPr>
          <p:cNvCxnSpPr/>
          <p:nvPr/>
        </p:nvCxnSpPr>
        <p:spPr>
          <a:xfrm rot="10800000">
            <a:off x="2666999" y="2952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866">
            <a:extLst>
              <a:ext uri="{FF2B5EF4-FFF2-40B4-BE49-F238E27FC236}">
                <a16:creationId xmlns:a16="http://schemas.microsoft.com/office/drawing/2014/main" id="{EBECE04E-9CF7-DB1A-7A49-F77F7560C581}"/>
              </a:ext>
            </a:extLst>
          </p:cNvPr>
          <p:cNvCxnSpPr/>
          <p:nvPr/>
        </p:nvCxnSpPr>
        <p:spPr>
          <a:xfrm rot="10800000">
            <a:off x="2666999" y="3333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867">
            <a:extLst>
              <a:ext uri="{FF2B5EF4-FFF2-40B4-BE49-F238E27FC236}">
                <a16:creationId xmlns:a16="http://schemas.microsoft.com/office/drawing/2014/main" id="{57087239-DF97-D477-4F64-201CF0BE0D76}"/>
              </a:ext>
            </a:extLst>
          </p:cNvPr>
          <p:cNvCxnSpPr/>
          <p:nvPr/>
        </p:nvCxnSpPr>
        <p:spPr>
          <a:xfrm rot="10800000">
            <a:off x="2666999" y="3714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868">
            <a:extLst>
              <a:ext uri="{FF2B5EF4-FFF2-40B4-BE49-F238E27FC236}">
                <a16:creationId xmlns:a16="http://schemas.microsoft.com/office/drawing/2014/main" id="{2C50392E-1615-ADA4-F136-C88A416A1E91}"/>
              </a:ext>
            </a:extLst>
          </p:cNvPr>
          <p:cNvCxnSpPr/>
          <p:nvPr/>
        </p:nvCxnSpPr>
        <p:spPr>
          <a:xfrm rot="10800000">
            <a:off x="2666999" y="4095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869">
            <a:extLst>
              <a:ext uri="{FF2B5EF4-FFF2-40B4-BE49-F238E27FC236}">
                <a16:creationId xmlns:a16="http://schemas.microsoft.com/office/drawing/2014/main" id="{F811F1BE-16F4-121C-8462-8FA850ECB15E}"/>
              </a:ext>
            </a:extLst>
          </p:cNvPr>
          <p:cNvCxnSpPr/>
          <p:nvPr/>
        </p:nvCxnSpPr>
        <p:spPr>
          <a:xfrm rot="10800000">
            <a:off x="2666999" y="44766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hape 870">
            <a:extLst>
              <a:ext uri="{FF2B5EF4-FFF2-40B4-BE49-F238E27FC236}">
                <a16:creationId xmlns:a16="http://schemas.microsoft.com/office/drawing/2014/main" id="{B86C8E54-1E0A-30CC-3DC1-2EFB9AB34612}"/>
              </a:ext>
            </a:extLst>
          </p:cNvPr>
          <p:cNvCxnSpPr/>
          <p:nvPr/>
        </p:nvCxnSpPr>
        <p:spPr>
          <a:xfrm rot="10800000">
            <a:off x="2666999" y="2000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871">
            <a:extLst>
              <a:ext uri="{FF2B5EF4-FFF2-40B4-BE49-F238E27FC236}">
                <a16:creationId xmlns:a16="http://schemas.microsoft.com/office/drawing/2014/main" id="{2F0A3B04-0B27-CB27-5888-8D43724ED894}"/>
              </a:ext>
            </a:extLst>
          </p:cNvPr>
          <p:cNvCxnSpPr/>
          <p:nvPr/>
        </p:nvCxnSpPr>
        <p:spPr>
          <a:xfrm rot="10800000">
            <a:off x="2666999" y="2381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hape 872">
            <a:extLst>
              <a:ext uri="{FF2B5EF4-FFF2-40B4-BE49-F238E27FC236}">
                <a16:creationId xmlns:a16="http://schemas.microsoft.com/office/drawing/2014/main" id="{A3645783-5F43-BD00-AEE8-45FF1C807D47}"/>
              </a:ext>
            </a:extLst>
          </p:cNvPr>
          <p:cNvCxnSpPr/>
          <p:nvPr/>
        </p:nvCxnSpPr>
        <p:spPr>
          <a:xfrm rot="10800000">
            <a:off x="2666999" y="2762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873">
            <a:extLst>
              <a:ext uri="{FF2B5EF4-FFF2-40B4-BE49-F238E27FC236}">
                <a16:creationId xmlns:a16="http://schemas.microsoft.com/office/drawing/2014/main" id="{9E7FB00E-F98B-1AB1-CE2D-E7007B0E6D43}"/>
              </a:ext>
            </a:extLst>
          </p:cNvPr>
          <p:cNvCxnSpPr/>
          <p:nvPr/>
        </p:nvCxnSpPr>
        <p:spPr>
          <a:xfrm rot="10800000">
            <a:off x="2666999" y="3143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874">
            <a:extLst>
              <a:ext uri="{FF2B5EF4-FFF2-40B4-BE49-F238E27FC236}">
                <a16:creationId xmlns:a16="http://schemas.microsoft.com/office/drawing/2014/main" id="{0D24159F-07A3-1BDA-3FE9-1D17410085F5}"/>
              </a:ext>
            </a:extLst>
          </p:cNvPr>
          <p:cNvCxnSpPr/>
          <p:nvPr/>
        </p:nvCxnSpPr>
        <p:spPr>
          <a:xfrm rot="10800000">
            <a:off x="2666999" y="3524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875">
            <a:extLst>
              <a:ext uri="{FF2B5EF4-FFF2-40B4-BE49-F238E27FC236}">
                <a16:creationId xmlns:a16="http://schemas.microsoft.com/office/drawing/2014/main" id="{83447B36-A2D4-F048-4DA8-8786E3051E77}"/>
              </a:ext>
            </a:extLst>
          </p:cNvPr>
          <p:cNvCxnSpPr/>
          <p:nvPr/>
        </p:nvCxnSpPr>
        <p:spPr>
          <a:xfrm rot="10800000">
            <a:off x="2666999" y="3905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876">
            <a:extLst>
              <a:ext uri="{FF2B5EF4-FFF2-40B4-BE49-F238E27FC236}">
                <a16:creationId xmlns:a16="http://schemas.microsoft.com/office/drawing/2014/main" id="{6C125185-843B-032D-A5E4-4429A41597A3}"/>
              </a:ext>
            </a:extLst>
          </p:cNvPr>
          <p:cNvCxnSpPr/>
          <p:nvPr/>
        </p:nvCxnSpPr>
        <p:spPr>
          <a:xfrm rot="10800000">
            <a:off x="2666999" y="4286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hape 877">
            <a:extLst>
              <a:ext uri="{FF2B5EF4-FFF2-40B4-BE49-F238E27FC236}">
                <a16:creationId xmlns:a16="http://schemas.microsoft.com/office/drawing/2014/main" id="{11D93256-3AAE-DEB6-004B-6B1ABA879BCA}"/>
              </a:ext>
            </a:extLst>
          </p:cNvPr>
          <p:cNvCxnSpPr/>
          <p:nvPr/>
        </p:nvCxnSpPr>
        <p:spPr>
          <a:xfrm rot="10800000">
            <a:off x="2666999" y="4667190"/>
            <a:ext cx="609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Shape 878">
            <a:extLst>
              <a:ext uri="{FF2B5EF4-FFF2-40B4-BE49-F238E27FC236}">
                <a16:creationId xmlns:a16="http://schemas.microsoft.com/office/drawing/2014/main" id="{17B1E20B-D23F-11ED-6655-E7AD05F72D5B}"/>
              </a:ext>
            </a:extLst>
          </p:cNvPr>
          <p:cNvSpPr/>
          <p:nvPr/>
        </p:nvSpPr>
        <p:spPr>
          <a:xfrm>
            <a:off x="3352801" y="1733491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" name="Shape 879">
            <a:extLst>
              <a:ext uri="{FF2B5EF4-FFF2-40B4-BE49-F238E27FC236}">
                <a16:creationId xmlns:a16="http://schemas.microsoft.com/office/drawing/2014/main" id="{CF9EE0B3-F078-09E7-09DF-3C311CFCFF13}"/>
              </a:ext>
            </a:extLst>
          </p:cNvPr>
          <p:cNvSpPr/>
          <p:nvPr/>
        </p:nvSpPr>
        <p:spPr>
          <a:xfrm>
            <a:off x="4114801" y="1733491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" name="Shape 880">
            <a:extLst>
              <a:ext uri="{FF2B5EF4-FFF2-40B4-BE49-F238E27FC236}">
                <a16:creationId xmlns:a16="http://schemas.microsoft.com/office/drawing/2014/main" id="{6C8A645A-0119-9CA0-0221-96A1D9FA3D48}"/>
              </a:ext>
            </a:extLst>
          </p:cNvPr>
          <p:cNvSpPr/>
          <p:nvPr/>
        </p:nvSpPr>
        <p:spPr>
          <a:xfrm>
            <a:off x="6400801" y="1733491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" name="Shape 881">
            <a:extLst>
              <a:ext uri="{FF2B5EF4-FFF2-40B4-BE49-F238E27FC236}">
                <a16:creationId xmlns:a16="http://schemas.microsoft.com/office/drawing/2014/main" id="{42B80CFF-8D5D-07AD-09A2-5917264C5546}"/>
              </a:ext>
            </a:extLst>
          </p:cNvPr>
          <p:cNvSpPr/>
          <p:nvPr/>
        </p:nvSpPr>
        <p:spPr>
          <a:xfrm>
            <a:off x="8305801" y="1733491"/>
            <a:ext cx="152399" cy="152399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177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Finish up multi-cycle processors</a:t>
            </a:r>
          </a:p>
          <a:p>
            <a:r>
              <a:rPr lang="en-US" sz="2800" dirty="0"/>
              <a:t>Introduce pipelining</a:t>
            </a:r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3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00"/>
            <a:fld id="{3942E0BB-E44E-466C-8FC4-EAA4A8060107}" type="slidenum">
              <a:rPr lang="en-US" kern="0">
                <a:solidFill>
                  <a:srgbClr val="000000"/>
                </a:solidFill>
                <a:sym typeface="Arial"/>
              </a:rPr>
              <a:pPr defTabSz="914400"/>
              <a:t>4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83594" y="609600"/>
            <a:ext cx="8001000" cy="838200"/>
          </a:xfrm>
        </p:spPr>
        <p:txBody>
          <a:bodyPr anchor="t"/>
          <a:lstStyle/>
          <a:p>
            <a:pPr defTabSz="914400" eaLnBrk="1" hangingPunct="1"/>
            <a:r>
              <a:rPr lang="en-US" dirty="0">
                <a:solidFill>
                  <a:schemeClr val="tx1"/>
                </a:solidFill>
              </a:rPr>
              <a:t>Executing an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Instruction on LC2K Datapath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22532" name="Slide Number Placeholder 93"/>
          <p:cNvSpPr txBox="1">
            <a:spLocks noGrp="1"/>
          </p:cNvSpPr>
          <p:nvPr/>
        </p:nvSpPr>
        <p:spPr bwMode="auto">
          <a:xfrm>
            <a:off x="8062119" y="67024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D47DF6E2-187F-4481-A58A-FAC6CD06A1E1}" type="slidenum"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rPr>
              <a:t>/39</a:t>
            </a:r>
          </a:p>
        </p:txBody>
      </p:sp>
      <p:sp>
        <p:nvSpPr>
          <p:cNvPr id="22533" name="Rectangle 92"/>
          <p:cNvSpPr>
            <a:spLocks noChangeArrowheads="1"/>
          </p:cNvSpPr>
          <p:nvPr/>
        </p:nvSpPr>
        <p:spPr bwMode="auto">
          <a:xfrm>
            <a:off x="3032919" y="35814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2534" name="Rectangle 93"/>
          <p:cNvSpPr>
            <a:spLocks noChangeArrowheads="1"/>
          </p:cNvSpPr>
          <p:nvPr/>
        </p:nvSpPr>
        <p:spPr bwMode="auto">
          <a:xfrm>
            <a:off x="3718719" y="31242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2535" name="Rectangle 94"/>
          <p:cNvSpPr>
            <a:spLocks noChangeArrowheads="1"/>
          </p:cNvSpPr>
          <p:nvPr/>
        </p:nvSpPr>
        <p:spPr bwMode="auto">
          <a:xfrm>
            <a:off x="6309519" y="31242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2536" name="Rectangle 95"/>
          <p:cNvSpPr>
            <a:spLocks noChangeArrowheads="1"/>
          </p:cNvSpPr>
          <p:nvPr/>
        </p:nvSpPr>
        <p:spPr bwMode="auto">
          <a:xfrm>
            <a:off x="9281319" y="32766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2537" name="Line 96"/>
          <p:cNvSpPr>
            <a:spLocks noChangeShapeType="1"/>
          </p:cNvSpPr>
          <p:nvPr/>
        </p:nvSpPr>
        <p:spPr bwMode="auto">
          <a:xfrm flipH="1">
            <a:off x="7147719" y="2819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38" name="Line 97"/>
          <p:cNvSpPr>
            <a:spLocks noChangeShapeType="1"/>
          </p:cNvSpPr>
          <p:nvPr/>
        </p:nvSpPr>
        <p:spPr bwMode="auto">
          <a:xfrm flipH="1">
            <a:off x="4328319" y="22098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39" name="Line 98"/>
          <p:cNvSpPr>
            <a:spLocks noChangeShapeType="1"/>
          </p:cNvSpPr>
          <p:nvPr/>
        </p:nvSpPr>
        <p:spPr bwMode="auto">
          <a:xfrm flipV="1">
            <a:off x="4709319" y="1600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0" name="Line 99"/>
          <p:cNvSpPr>
            <a:spLocks noChangeShapeType="1"/>
          </p:cNvSpPr>
          <p:nvPr/>
        </p:nvSpPr>
        <p:spPr bwMode="auto">
          <a:xfrm flipH="1">
            <a:off x="2118519" y="1600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1" name="Line 100"/>
          <p:cNvSpPr>
            <a:spLocks noChangeShapeType="1"/>
          </p:cNvSpPr>
          <p:nvPr/>
        </p:nvSpPr>
        <p:spPr bwMode="auto">
          <a:xfrm>
            <a:off x="3413919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2" name="Line 101"/>
          <p:cNvSpPr>
            <a:spLocks noChangeShapeType="1"/>
          </p:cNvSpPr>
          <p:nvPr/>
        </p:nvSpPr>
        <p:spPr bwMode="auto">
          <a:xfrm>
            <a:off x="5623719" y="678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3" name="Rectangle 102"/>
          <p:cNvSpPr>
            <a:spLocks noChangeArrowheads="1"/>
          </p:cNvSpPr>
          <p:nvPr/>
        </p:nvSpPr>
        <p:spPr bwMode="auto"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Control ROM</a:t>
            </a:r>
          </a:p>
        </p:txBody>
      </p:sp>
      <p:sp>
        <p:nvSpPr>
          <p:cNvPr id="22544" name="Line 103"/>
          <p:cNvSpPr>
            <a:spLocks noChangeShapeType="1"/>
          </p:cNvSpPr>
          <p:nvPr/>
        </p:nvSpPr>
        <p:spPr bwMode="auto">
          <a:xfrm>
            <a:off x="7147719" y="51816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5" name="Line 104"/>
          <p:cNvSpPr>
            <a:spLocks noChangeShapeType="1"/>
          </p:cNvSpPr>
          <p:nvPr/>
        </p:nvSpPr>
        <p:spPr bwMode="auto">
          <a:xfrm>
            <a:off x="5166519" y="61722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6" name="Line 105"/>
          <p:cNvSpPr>
            <a:spLocks noChangeShapeType="1"/>
          </p:cNvSpPr>
          <p:nvPr/>
        </p:nvSpPr>
        <p:spPr bwMode="auto">
          <a:xfrm flipV="1">
            <a:off x="10271919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7" name="Line 106"/>
          <p:cNvSpPr>
            <a:spLocks noChangeShapeType="1"/>
          </p:cNvSpPr>
          <p:nvPr/>
        </p:nvSpPr>
        <p:spPr bwMode="auto">
          <a:xfrm>
            <a:off x="10119519" y="5181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8" name="Line 107"/>
          <p:cNvSpPr>
            <a:spLocks noChangeShapeType="1"/>
          </p:cNvSpPr>
          <p:nvPr/>
        </p:nvSpPr>
        <p:spPr bwMode="auto">
          <a:xfrm flipH="1">
            <a:off x="5471319" y="5943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49" name="Line 108"/>
          <p:cNvSpPr>
            <a:spLocks noChangeShapeType="1"/>
          </p:cNvSpPr>
          <p:nvPr/>
        </p:nvSpPr>
        <p:spPr bwMode="auto">
          <a:xfrm flipH="1">
            <a:off x="3490119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0" name="Line 109"/>
          <p:cNvSpPr>
            <a:spLocks noChangeShapeType="1"/>
          </p:cNvSpPr>
          <p:nvPr/>
        </p:nvSpPr>
        <p:spPr bwMode="auto">
          <a:xfrm flipH="1">
            <a:off x="3490119" y="2590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1" name="Line 110"/>
          <p:cNvSpPr>
            <a:spLocks noChangeShapeType="1"/>
          </p:cNvSpPr>
          <p:nvPr/>
        </p:nvSpPr>
        <p:spPr bwMode="auto">
          <a:xfrm>
            <a:off x="9052719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2" name="Line 111"/>
          <p:cNvSpPr>
            <a:spLocks noChangeShapeType="1"/>
          </p:cNvSpPr>
          <p:nvPr/>
        </p:nvSpPr>
        <p:spPr bwMode="auto">
          <a:xfrm flipV="1">
            <a:off x="9509919" y="1371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3" name="Line 112"/>
          <p:cNvSpPr>
            <a:spLocks noChangeShapeType="1"/>
          </p:cNvSpPr>
          <p:nvPr/>
        </p:nvSpPr>
        <p:spPr bwMode="auto">
          <a:xfrm flipH="1">
            <a:off x="1966119" y="13716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4" name="Line 113"/>
          <p:cNvSpPr>
            <a:spLocks noChangeShapeType="1"/>
          </p:cNvSpPr>
          <p:nvPr/>
        </p:nvSpPr>
        <p:spPr bwMode="auto">
          <a:xfrm>
            <a:off x="2728119" y="3886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5" name="Line 114"/>
          <p:cNvSpPr>
            <a:spLocks noChangeShapeType="1"/>
          </p:cNvSpPr>
          <p:nvPr/>
        </p:nvSpPr>
        <p:spPr bwMode="auto">
          <a:xfrm>
            <a:off x="5471319" y="43434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6" name="Line 115"/>
          <p:cNvSpPr>
            <a:spLocks noChangeShapeType="1"/>
          </p:cNvSpPr>
          <p:nvPr/>
        </p:nvSpPr>
        <p:spPr bwMode="auto">
          <a:xfrm>
            <a:off x="6004719" y="518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7" name="Line 116"/>
          <p:cNvSpPr>
            <a:spLocks noChangeShapeType="1"/>
          </p:cNvSpPr>
          <p:nvPr/>
        </p:nvSpPr>
        <p:spPr bwMode="auto">
          <a:xfrm>
            <a:off x="2118519" y="3505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8" name="Line 117"/>
          <p:cNvSpPr>
            <a:spLocks noChangeShapeType="1"/>
          </p:cNvSpPr>
          <p:nvPr/>
        </p:nvSpPr>
        <p:spPr bwMode="auto">
          <a:xfrm>
            <a:off x="5395119" y="4953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59" name="Line 118"/>
          <p:cNvSpPr>
            <a:spLocks noChangeShapeType="1"/>
          </p:cNvSpPr>
          <p:nvPr/>
        </p:nvSpPr>
        <p:spPr bwMode="auto">
          <a:xfrm>
            <a:off x="5471319" y="5410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0" name="Line 119"/>
          <p:cNvSpPr>
            <a:spLocks noChangeShapeType="1"/>
          </p:cNvSpPr>
          <p:nvPr/>
        </p:nvSpPr>
        <p:spPr bwMode="auto">
          <a:xfrm>
            <a:off x="4861719" y="3733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1" name="Line 120"/>
          <p:cNvSpPr>
            <a:spLocks noChangeShapeType="1"/>
          </p:cNvSpPr>
          <p:nvPr/>
        </p:nvSpPr>
        <p:spPr bwMode="auto">
          <a:xfrm>
            <a:off x="4861719" y="28194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2" name="Line 121"/>
          <p:cNvSpPr>
            <a:spLocks noChangeShapeType="1"/>
          </p:cNvSpPr>
          <p:nvPr/>
        </p:nvSpPr>
        <p:spPr bwMode="auto">
          <a:xfrm>
            <a:off x="4556919" y="4419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3" name="Line 122"/>
          <p:cNvSpPr>
            <a:spLocks noChangeShapeType="1"/>
          </p:cNvSpPr>
          <p:nvPr/>
        </p:nvSpPr>
        <p:spPr bwMode="auto">
          <a:xfrm>
            <a:off x="4861719" y="34290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4" name="Line 123"/>
          <p:cNvSpPr>
            <a:spLocks noChangeShapeType="1"/>
          </p:cNvSpPr>
          <p:nvPr/>
        </p:nvSpPr>
        <p:spPr bwMode="auto">
          <a:xfrm>
            <a:off x="4861719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5" name="Line 124"/>
          <p:cNvSpPr>
            <a:spLocks noChangeShapeType="1"/>
          </p:cNvSpPr>
          <p:nvPr/>
        </p:nvSpPr>
        <p:spPr bwMode="auto">
          <a:xfrm>
            <a:off x="4861719" y="4572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6" name="Line 125"/>
          <p:cNvSpPr>
            <a:spLocks noChangeShapeType="1"/>
          </p:cNvSpPr>
          <p:nvPr/>
        </p:nvSpPr>
        <p:spPr bwMode="auto">
          <a:xfrm flipH="1">
            <a:off x="4175919" y="61722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7" name="Line 126"/>
          <p:cNvSpPr>
            <a:spLocks noChangeShapeType="1"/>
          </p:cNvSpPr>
          <p:nvPr/>
        </p:nvSpPr>
        <p:spPr bwMode="auto">
          <a:xfrm>
            <a:off x="4175919" y="61722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8" name="Line 127"/>
          <p:cNvSpPr>
            <a:spLocks noChangeShapeType="1"/>
          </p:cNvSpPr>
          <p:nvPr/>
        </p:nvSpPr>
        <p:spPr bwMode="auto">
          <a:xfrm>
            <a:off x="4175919" y="6781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69" name="Line 128"/>
          <p:cNvSpPr>
            <a:spLocks noChangeShapeType="1"/>
          </p:cNvSpPr>
          <p:nvPr/>
        </p:nvSpPr>
        <p:spPr bwMode="auto">
          <a:xfrm flipH="1">
            <a:off x="4861719" y="28194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0" name="Line 129"/>
          <p:cNvSpPr>
            <a:spLocks noChangeShapeType="1"/>
          </p:cNvSpPr>
          <p:nvPr/>
        </p:nvSpPr>
        <p:spPr bwMode="auto">
          <a:xfrm>
            <a:off x="3642519" y="198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1" name="Line 130"/>
          <p:cNvSpPr>
            <a:spLocks noChangeShapeType="1"/>
          </p:cNvSpPr>
          <p:nvPr/>
        </p:nvSpPr>
        <p:spPr bwMode="auto">
          <a:xfrm flipV="1">
            <a:off x="2118519" y="16002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2" name="Line 131"/>
          <p:cNvSpPr>
            <a:spLocks noChangeShapeType="1"/>
          </p:cNvSpPr>
          <p:nvPr/>
        </p:nvSpPr>
        <p:spPr bwMode="auto">
          <a:xfrm>
            <a:off x="1966119" y="13716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3" name="Line 132"/>
          <p:cNvSpPr>
            <a:spLocks noChangeShapeType="1"/>
          </p:cNvSpPr>
          <p:nvPr/>
        </p:nvSpPr>
        <p:spPr bwMode="auto">
          <a:xfrm>
            <a:off x="1966119" y="4267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4" name="Line 133"/>
          <p:cNvSpPr>
            <a:spLocks noChangeShapeType="1"/>
          </p:cNvSpPr>
          <p:nvPr/>
        </p:nvSpPr>
        <p:spPr bwMode="auto">
          <a:xfrm>
            <a:off x="7300119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75" name="AutoShape 134"/>
          <p:cNvSpPr>
            <a:spLocks noChangeArrowheads="1"/>
          </p:cNvSpPr>
          <p:nvPr/>
        </p:nvSpPr>
        <p:spPr bwMode="auto">
          <a:xfrm rot="-5400000">
            <a:off x="1908969" y="37147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2576" name="AutoShape 135"/>
          <p:cNvSpPr>
            <a:spLocks noChangeArrowheads="1"/>
          </p:cNvSpPr>
          <p:nvPr/>
        </p:nvSpPr>
        <p:spPr bwMode="auto">
          <a:xfrm rot="-5400000">
            <a:off x="4842669" y="4210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2577" name="AutoShape 136"/>
          <p:cNvSpPr>
            <a:spLocks noChangeArrowheads="1"/>
          </p:cNvSpPr>
          <p:nvPr/>
        </p:nvSpPr>
        <p:spPr bwMode="auto">
          <a:xfrm rot="-5400000">
            <a:off x="5376069" y="5048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2578" name="AutoShape 137"/>
          <p:cNvSpPr>
            <a:spLocks noChangeArrowheads="1"/>
          </p:cNvSpPr>
          <p:nvPr/>
        </p:nvSpPr>
        <p:spPr bwMode="auto">
          <a:xfrm rot="-5400000">
            <a:off x="7281069" y="47434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2579" name="Rectangle 138"/>
          <p:cNvSpPr>
            <a:spLocks noChangeArrowheads="1"/>
          </p:cNvSpPr>
          <p:nvPr/>
        </p:nvSpPr>
        <p:spPr bwMode="auto">
          <a:xfrm>
            <a:off x="5928519" y="26670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Sign extend</a:t>
            </a:r>
          </a:p>
        </p:txBody>
      </p:sp>
      <p:grpSp>
        <p:nvGrpSpPr>
          <p:cNvPr id="22580" name="Group 139"/>
          <p:cNvGrpSpPr>
            <a:grpSpLocks/>
          </p:cNvGrpSpPr>
          <p:nvPr/>
        </p:nvGrpSpPr>
        <p:grpSpPr bwMode="auto">
          <a:xfrm>
            <a:off x="3947321" y="1752600"/>
            <a:ext cx="422275" cy="990600"/>
            <a:chOff x="2304" y="480"/>
            <a:chExt cx="240" cy="624"/>
          </a:xfrm>
        </p:grpSpPr>
        <p:sp>
          <p:nvSpPr>
            <p:cNvPr id="22621" name="Freeform 140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22" name="Text Box 141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sp>
        <p:nvSpPr>
          <p:cNvPr id="22581" name="Rectangle 142"/>
          <p:cNvSpPr>
            <a:spLocks noChangeArrowheads="1"/>
          </p:cNvSpPr>
          <p:nvPr/>
        </p:nvSpPr>
        <p:spPr bwMode="auto">
          <a:xfrm>
            <a:off x="3337719" y="17526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grpSp>
        <p:nvGrpSpPr>
          <p:cNvPr id="22582" name="Group 143"/>
          <p:cNvGrpSpPr>
            <a:grpSpLocks/>
          </p:cNvGrpSpPr>
          <p:nvPr/>
        </p:nvGrpSpPr>
        <p:grpSpPr bwMode="auto">
          <a:xfrm>
            <a:off x="8671721" y="2057400"/>
            <a:ext cx="422275" cy="990600"/>
            <a:chOff x="2304" y="480"/>
            <a:chExt cx="240" cy="624"/>
          </a:xfrm>
        </p:grpSpPr>
        <p:sp>
          <p:nvSpPr>
            <p:cNvPr id="22619" name="Freeform 144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20" name="Text Box 145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grpSp>
        <p:nvGrpSpPr>
          <p:cNvPr id="22583" name="Group 146"/>
          <p:cNvGrpSpPr>
            <a:grpSpLocks/>
          </p:cNvGrpSpPr>
          <p:nvPr/>
        </p:nvGrpSpPr>
        <p:grpSpPr bwMode="auto">
          <a:xfrm>
            <a:off x="8214519" y="3505200"/>
            <a:ext cx="598206" cy="1676400"/>
            <a:chOff x="-72" y="2365"/>
            <a:chExt cx="383" cy="1056"/>
          </a:xfrm>
        </p:grpSpPr>
        <p:sp>
          <p:nvSpPr>
            <p:cNvPr id="22617" name="Freeform 14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8" name="Text Box 148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L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U</a:t>
              </a:r>
            </a:p>
          </p:txBody>
        </p:sp>
      </p:grpSp>
      <p:sp>
        <p:nvSpPr>
          <p:cNvPr id="22584" name="Line 149"/>
          <p:cNvSpPr>
            <a:spLocks noChangeShapeType="1"/>
          </p:cNvSpPr>
          <p:nvPr/>
        </p:nvSpPr>
        <p:spPr bwMode="auto">
          <a:xfrm>
            <a:off x="8747919" y="4267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85" name="Line 150"/>
          <p:cNvSpPr>
            <a:spLocks noChangeShapeType="1"/>
          </p:cNvSpPr>
          <p:nvPr/>
        </p:nvSpPr>
        <p:spPr bwMode="auto">
          <a:xfrm flipV="1">
            <a:off x="7300119" y="2819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86" name="Line 151"/>
          <p:cNvSpPr>
            <a:spLocks noChangeShapeType="1"/>
          </p:cNvSpPr>
          <p:nvPr/>
        </p:nvSpPr>
        <p:spPr bwMode="auto">
          <a:xfrm>
            <a:off x="5471319" y="5410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87" name="Line 152"/>
          <p:cNvSpPr>
            <a:spLocks noChangeShapeType="1"/>
          </p:cNvSpPr>
          <p:nvPr/>
        </p:nvSpPr>
        <p:spPr bwMode="auto">
          <a:xfrm>
            <a:off x="8976519" y="4267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88" name="Line 153"/>
          <p:cNvSpPr>
            <a:spLocks noChangeShapeType="1"/>
          </p:cNvSpPr>
          <p:nvPr/>
        </p:nvSpPr>
        <p:spPr bwMode="auto">
          <a:xfrm flipV="1">
            <a:off x="5166519" y="4953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89" name="Line 154"/>
          <p:cNvSpPr>
            <a:spLocks noChangeShapeType="1"/>
          </p:cNvSpPr>
          <p:nvPr/>
        </p:nvSpPr>
        <p:spPr bwMode="auto">
          <a:xfrm>
            <a:off x="5166519" y="4953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0" name="Line 155"/>
          <p:cNvSpPr>
            <a:spLocks noChangeShapeType="1"/>
          </p:cNvSpPr>
          <p:nvPr/>
        </p:nvSpPr>
        <p:spPr bwMode="auto">
          <a:xfrm>
            <a:off x="7909719" y="4953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1" name="Line 156"/>
          <p:cNvSpPr>
            <a:spLocks noChangeShapeType="1"/>
          </p:cNvSpPr>
          <p:nvPr/>
        </p:nvSpPr>
        <p:spPr bwMode="auto">
          <a:xfrm>
            <a:off x="7147719" y="37338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2" name="Line 157"/>
          <p:cNvSpPr>
            <a:spLocks noChangeShapeType="1"/>
          </p:cNvSpPr>
          <p:nvPr/>
        </p:nvSpPr>
        <p:spPr bwMode="auto">
          <a:xfrm>
            <a:off x="7300119" y="51816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3" name="Line 158"/>
          <p:cNvSpPr>
            <a:spLocks noChangeShapeType="1"/>
          </p:cNvSpPr>
          <p:nvPr/>
        </p:nvSpPr>
        <p:spPr bwMode="auto">
          <a:xfrm>
            <a:off x="8824119" y="5486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4" name="Line 159"/>
          <p:cNvSpPr>
            <a:spLocks noChangeShapeType="1"/>
          </p:cNvSpPr>
          <p:nvPr/>
        </p:nvSpPr>
        <p:spPr bwMode="auto">
          <a:xfrm>
            <a:off x="7300119" y="54864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2595" name="Rectangle 160"/>
          <p:cNvSpPr>
            <a:spLocks noChangeArrowheads="1"/>
          </p:cNvSpPr>
          <p:nvPr/>
        </p:nvSpPr>
        <p:spPr bwMode="auto">
          <a:xfrm>
            <a:off x="4556919" y="64770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grpSp>
        <p:nvGrpSpPr>
          <p:cNvPr id="22596" name="Group 161"/>
          <p:cNvGrpSpPr>
            <a:grpSpLocks/>
          </p:cNvGrpSpPr>
          <p:nvPr/>
        </p:nvGrpSpPr>
        <p:grpSpPr bwMode="auto">
          <a:xfrm>
            <a:off x="5318919" y="4724400"/>
            <a:ext cx="4572000" cy="1828800"/>
            <a:chOff x="2400" y="2688"/>
            <a:chExt cx="2880" cy="1152"/>
          </a:xfrm>
        </p:grpSpPr>
        <p:sp>
          <p:nvSpPr>
            <p:cNvPr id="22610" name="Line 162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1" name="Line 163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2" name="Line 164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3" name="Line 165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4" name="Line 166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5" name="Line 167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16" name="Line 168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2597" name="Text Box 169"/>
          <p:cNvSpPr txBox="1">
            <a:spLocks noChangeArrowheads="1"/>
          </p:cNvSpPr>
          <p:nvPr/>
        </p:nvSpPr>
        <p:spPr bwMode="auto">
          <a:xfrm>
            <a:off x="9646446" y="5445127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2598" name="Text Box 170"/>
          <p:cNvSpPr txBox="1">
            <a:spLocks noChangeArrowheads="1"/>
          </p:cNvSpPr>
          <p:nvPr/>
        </p:nvSpPr>
        <p:spPr bwMode="auto">
          <a:xfrm>
            <a:off x="9319419" y="54594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2599" name="Text Box 171"/>
          <p:cNvSpPr txBox="1">
            <a:spLocks noChangeArrowheads="1"/>
          </p:cNvSpPr>
          <p:nvPr/>
        </p:nvSpPr>
        <p:spPr bwMode="auto">
          <a:xfrm>
            <a:off x="6360319" y="53959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grpSp>
        <p:nvGrpSpPr>
          <p:cNvPr id="22600" name="Group 172"/>
          <p:cNvGrpSpPr>
            <a:grpSpLocks/>
          </p:cNvGrpSpPr>
          <p:nvPr/>
        </p:nvGrpSpPr>
        <p:grpSpPr bwMode="auto">
          <a:xfrm>
            <a:off x="1950246" y="2513015"/>
            <a:ext cx="4049713" cy="3660775"/>
            <a:chOff x="278" y="1295"/>
            <a:chExt cx="2551" cy="2306"/>
          </a:xfrm>
        </p:grpSpPr>
        <p:sp>
          <p:nvSpPr>
            <p:cNvPr id="22602" name="Text Box 173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Instruction bits</a:t>
              </a:r>
            </a:p>
          </p:txBody>
        </p:sp>
        <p:sp>
          <p:nvSpPr>
            <p:cNvPr id="22603" name="Text Box 174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15-0</a:t>
              </a:r>
            </a:p>
          </p:txBody>
        </p:sp>
        <p:sp>
          <p:nvSpPr>
            <p:cNvPr id="22604" name="Text Box 175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21-19</a:t>
              </a:r>
            </a:p>
          </p:txBody>
        </p:sp>
        <p:sp>
          <p:nvSpPr>
            <p:cNvPr id="22605" name="Text Box 176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</p:txBody>
        </p:sp>
        <p:sp>
          <p:nvSpPr>
            <p:cNvPr id="22606" name="Text Box 177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24-22</a:t>
              </a:r>
            </a:p>
          </p:txBody>
        </p:sp>
        <p:sp>
          <p:nvSpPr>
            <p:cNvPr id="22607" name="Text Box 178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  2-0</a:t>
              </a:r>
            </a:p>
          </p:txBody>
        </p:sp>
        <p:sp>
          <p:nvSpPr>
            <p:cNvPr id="22608" name="Line 179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2609" name="Line 180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2601" name="Text Box 181"/>
          <p:cNvSpPr txBox="1">
            <a:spLocks noChangeArrowheads="1"/>
          </p:cNvSpPr>
          <p:nvPr/>
        </p:nvSpPr>
        <p:spPr bwMode="auto">
          <a:xfrm>
            <a:off x="2118521" y="5942015"/>
            <a:ext cx="1974195" cy="830997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add </a:t>
            </a:r>
            <a:r>
              <a:rPr lang="en-US" sz="1600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600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600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600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600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destR</a:t>
            </a:r>
            <a:endParaRPr lang="en-US" sz="1600" u="sng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destR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 = PC + 1</a:t>
            </a:r>
          </a:p>
        </p:txBody>
      </p:sp>
    </p:spTree>
    <p:extLst>
      <p:ext uri="{BB962C8B-B14F-4D97-AF65-F5344CB8AC3E}">
        <p14:creationId xmlns:p14="http://schemas.microsoft.com/office/powerpoint/2010/main" val="16911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>
            <a:extLst>
              <a:ext uri="{FF2B5EF4-FFF2-40B4-BE49-F238E27FC236}">
                <a16:creationId xmlns:a16="http://schemas.microsoft.com/office/drawing/2014/main" id="{293619D3-7699-57A3-004B-239064AF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dirty="0">
                <a:solidFill>
                  <a:schemeClr val="tx1"/>
                </a:solidFill>
              </a:rPr>
              <a:t>Executing an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Instruction on LC2K Datapath</a:t>
            </a:r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235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4400"/>
            <a:fld id="{5DF3192D-34E2-4DAA-8CF0-B842E5F9ADCD}" type="slidenum">
              <a:rPr lang="en-US" kern="0">
                <a:solidFill>
                  <a:srgbClr val="000000"/>
                </a:solidFill>
                <a:sym typeface="Arial"/>
              </a:rPr>
              <a:pPr defTabSz="914400"/>
              <a:t>5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3556" name="Slide Number Placeholder 98"/>
          <p:cNvSpPr txBox="1">
            <a:spLocks noGrp="1"/>
          </p:cNvSpPr>
          <p:nvPr/>
        </p:nvSpPr>
        <p:spPr bwMode="auto">
          <a:xfrm>
            <a:off x="8062119" y="67024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B33C335E-26B4-458A-92A2-39A0328499C9}" type="slidenum"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en-US" sz="24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rPr>
              <a:t>/39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032919" y="35814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718719" y="31242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309519" y="31242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9281319" y="32766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>
            <a:off x="7147719" y="2819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4328319" y="22098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5623719" y="6781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5166519" y="61722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V="1">
            <a:off x="10271919" y="5181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10119519" y="5181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9052719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9509919" y="1371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H="1">
            <a:off x="1966119" y="13716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2728119" y="38862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6004719" y="5181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5395119" y="4953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4861719" y="28194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4861719" y="4572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 flipH="1">
            <a:off x="4861719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3642519" y="198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1966119" y="13716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1966119" y="4267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7300119" y="4648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81" name="AutoShape 28"/>
          <p:cNvSpPr>
            <a:spLocks noChangeArrowheads="1"/>
          </p:cNvSpPr>
          <p:nvPr/>
        </p:nvSpPr>
        <p:spPr bwMode="auto">
          <a:xfrm rot="-5400000">
            <a:off x="1908969" y="37147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3582" name="AutoShape 29"/>
          <p:cNvSpPr>
            <a:spLocks noChangeArrowheads="1"/>
          </p:cNvSpPr>
          <p:nvPr/>
        </p:nvSpPr>
        <p:spPr bwMode="auto">
          <a:xfrm rot="-5400000">
            <a:off x="4842669" y="4210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3583" name="AutoShape 30"/>
          <p:cNvSpPr>
            <a:spLocks noChangeArrowheads="1"/>
          </p:cNvSpPr>
          <p:nvPr/>
        </p:nvSpPr>
        <p:spPr bwMode="auto">
          <a:xfrm rot="-5400000">
            <a:off x="5376069" y="5048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3584" name="AutoShape 31"/>
          <p:cNvSpPr>
            <a:spLocks noChangeArrowheads="1"/>
          </p:cNvSpPr>
          <p:nvPr/>
        </p:nvSpPr>
        <p:spPr bwMode="auto">
          <a:xfrm rot="-5400000">
            <a:off x="7281069" y="47434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23585" name="Group 32"/>
          <p:cNvGrpSpPr>
            <a:grpSpLocks/>
          </p:cNvGrpSpPr>
          <p:nvPr/>
        </p:nvGrpSpPr>
        <p:grpSpPr bwMode="auto">
          <a:xfrm>
            <a:off x="3337721" y="1752600"/>
            <a:ext cx="5756275" cy="3429000"/>
            <a:chOff x="1152" y="816"/>
            <a:chExt cx="3626" cy="2160"/>
          </a:xfrm>
        </p:grpSpPr>
        <p:sp>
          <p:nvSpPr>
            <p:cNvPr id="23641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23642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3650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57 w 672"/>
                  <a:gd name="T1" fmla="*/ 139 h 288"/>
                  <a:gd name="T2" fmla="*/ 500 w 672"/>
                  <a:gd name="T3" fmla="*/ 0 h 288"/>
                  <a:gd name="T4" fmla="*/ 320 w 672"/>
                  <a:gd name="T5" fmla="*/ 0 h 288"/>
                  <a:gd name="T6" fmla="*/ 286 w 672"/>
                  <a:gd name="T7" fmla="*/ 47 h 288"/>
                  <a:gd name="T8" fmla="*/ 214 w 672"/>
                  <a:gd name="T9" fmla="*/ 47 h 288"/>
                  <a:gd name="T10" fmla="*/ 178 w 672"/>
                  <a:gd name="T11" fmla="*/ 0 h 288"/>
                  <a:gd name="T12" fmla="*/ 0 w 672"/>
                  <a:gd name="T13" fmla="*/ 0 h 288"/>
                  <a:gd name="T14" fmla="*/ 142 w 672"/>
                  <a:gd name="T15" fmla="*/ 139 h 288"/>
                  <a:gd name="T16" fmla="*/ 357 w 672"/>
                  <a:gd name="T17" fmla="*/ 139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3651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23643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23644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3648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57 w 672"/>
                  <a:gd name="T1" fmla="*/ 139 h 288"/>
                  <a:gd name="T2" fmla="*/ 500 w 672"/>
                  <a:gd name="T3" fmla="*/ 0 h 288"/>
                  <a:gd name="T4" fmla="*/ 320 w 672"/>
                  <a:gd name="T5" fmla="*/ 0 h 288"/>
                  <a:gd name="T6" fmla="*/ 286 w 672"/>
                  <a:gd name="T7" fmla="*/ 47 h 288"/>
                  <a:gd name="T8" fmla="*/ 214 w 672"/>
                  <a:gd name="T9" fmla="*/ 47 h 288"/>
                  <a:gd name="T10" fmla="*/ 178 w 672"/>
                  <a:gd name="T11" fmla="*/ 0 h 288"/>
                  <a:gd name="T12" fmla="*/ 0 w 672"/>
                  <a:gd name="T13" fmla="*/ 0 h 288"/>
                  <a:gd name="T14" fmla="*/ 142 w 672"/>
                  <a:gd name="T15" fmla="*/ 139 h 288"/>
                  <a:gd name="T16" fmla="*/ 357 w 672"/>
                  <a:gd name="T17" fmla="*/ 139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3649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23645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3646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2926 w 672"/>
                  <a:gd name="T1" fmla="*/ 687 h 288"/>
                  <a:gd name="T2" fmla="*/ 4097 w 672"/>
                  <a:gd name="T3" fmla="*/ 0 h 288"/>
                  <a:gd name="T4" fmla="*/ 2635 w 672"/>
                  <a:gd name="T5" fmla="*/ 0 h 288"/>
                  <a:gd name="T6" fmla="*/ 2341 w 672"/>
                  <a:gd name="T7" fmla="*/ 229 h 288"/>
                  <a:gd name="T8" fmla="*/ 1758 w 672"/>
                  <a:gd name="T9" fmla="*/ 229 h 288"/>
                  <a:gd name="T10" fmla="*/ 1461 w 672"/>
                  <a:gd name="T11" fmla="*/ 0 h 288"/>
                  <a:gd name="T12" fmla="*/ 0 w 672"/>
                  <a:gd name="T13" fmla="*/ 0 h 288"/>
                  <a:gd name="T14" fmla="*/ 1172 w 672"/>
                  <a:gd name="T15" fmla="*/ 687 h 288"/>
                  <a:gd name="T16" fmla="*/ 2926 w 672"/>
                  <a:gd name="T17" fmla="*/ 687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3647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23586" name="Line 44"/>
          <p:cNvSpPr>
            <a:spLocks noChangeShapeType="1"/>
          </p:cNvSpPr>
          <p:nvPr/>
        </p:nvSpPr>
        <p:spPr bwMode="auto">
          <a:xfrm>
            <a:off x="8747919" y="4267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87" name="Line 45"/>
          <p:cNvSpPr>
            <a:spLocks noChangeShapeType="1"/>
          </p:cNvSpPr>
          <p:nvPr/>
        </p:nvSpPr>
        <p:spPr bwMode="auto">
          <a:xfrm flipV="1">
            <a:off x="7300119" y="2819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88" name="Line 46"/>
          <p:cNvSpPr>
            <a:spLocks noChangeShapeType="1"/>
          </p:cNvSpPr>
          <p:nvPr/>
        </p:nvSpPr>
        <p:spPr bwMode="auto">
          <a:xfrm flipV="1">
            <a:off x="5166519" y="4953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89" name="Line 47"/>
          <p:cNvSpPr>
            <a:spLocks noChangeShapeType="1"/>
          </p:cNvSpPr>
          <p:nvPr/>
        </p:nvSpPr>
        <p:spPr bwMode="auto">
          <a:xfrm>
            <a:off x="5166519" y="4953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0" name="Line 48"/>
          <p:cNvSpPr>
            <a:spLocks noChangeShapeType="1"/>
          </p:cNvSpPr>
          <p:nvPr/>
        </p:nvSpPr>
        <p:spPr bwMode="auto">
          <a:xfrm>
            <a:off x="7300119" y="5181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1" name="Line 49"/>
          <p:cNvSpPr>
            <a:spLocks noChangeShapeType="1"/>
          </p:cNvSpPr>
          <p:nvPr/>
        </p:nvSpPr>
        <p:spPr bwMode="auto">
          <a:xfrm>
            <a:off x="8824119" y="5486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2" name="Line 50"/>
          <p:cNvSpPr>
            <a:spLocks noChangeShapeType="1"/>
          </p:cNvSpPr>
          <p:nvPr/>
        </p:nvSpPr>
        <p:spPr bwMode="auto">
          <a:xfrm>
            <a:off x="5318919" y="47244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3" name="Line 51"/>
          <p:cNvSpPr>
            <a:spLocks noChangeShapeType="1"/>
          </p:cNvSpPr>
          <p:nvPr/>
        </p:nvSpPr>
        <p:spPr bwMode="auto">
          <a:xfrm>
            <a:off x="5852319" y="55626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4" name="Line 52"/>
          <p:cNvSpPr>
            <a:spLocks noChangeShapeType="1"/>
          </p:cNvSpPr>
          <p:nvPr/>
        </p:nvSpPr>
        <p:spPr bwMode="auto">
          <a:xfrm>
            <a:off x="7757319" y="52578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5" name="Line 53"/>
          <p:cNvSpPr>
            <a:spLocks noChangeShapeType="1"/>
          </p:cNvSpPr>
          <p:nvPr/>
        </p:nvSpPr>
        <p:spPr bwMode="auto">
          <a:xfrm>
            <a:off x="8519319" y="48768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6" name="Line 54"/>
          <p:cNvSpPr>
            <a:spLocks noChangeShapeType="1"/>
          </p:cNvSpPr>
          <p:nvPr/>
        </p:nvSpPr>
        <p:spPr bwMode="auto">
          <a:xfrm>
            <a:off x="9509919" y="57150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7" name="Line 55"/>
          <p:cNvSpPr>
            <a:spLocks noChangeShapeType="1"/>
          </p:cNvSpPr>
          <p:nvPr/>
        </p:nvSpPr>
        <p:spPr bwMode="auto">
          <a:xfrm>
            <a:off x="9890919" y="57150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8" name="Line 56"/>
          <p:cNvSpPr>
            <a:spLocks noChangeShapeType="1"/>
          </p:cNvSpPr>
          <p:nvPr/>
        </p:nvSpPr>
        <p:spPr bwMode="auto">
          <a:xfrm>
            <a:off x="7300119" y="54864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599" name="Rectangle 57"/>
          <p:cNvSpPr>
            <a:spLocks noChangeArrowheads="1"/>
          </p:cNvSpPr>
          <p:nvPr/>
        </p:nvSpPr>
        <p:spPr bwMode="auto">
          <a:xfrm>
            <a:off x="4556919" y="64770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23600" name="Line 58"/>
          <p:cNvSpPr>
            <a:spLocks noChangeShapeType="1"/>
          </p:cNvSpPr>
          <p:nvPr/>
        </p:nvSpPr>
        <p:spPr bwMode="auto">
          <a:xfrm>
            <a:off x="6538119" y="56388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01" name="Rectangle 59"/>
          <p:cNvSpPr>
            <a:spLocks noChangeArrowheads="1"/>
          </p:cNvSpPr>
          <p:nvPr/>
        </p:nvSpPr>
        <p:spPr bwMode="auto">
          <a:xfrm>
            <a:off x="1889919" y="63246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add   1  2  3</a:t>
            </a:r>
          </a:p>
        </p:txBody>
      </p:sp>
      <p:sp>
        <p:nvSpPr>
          <p:cNvPr id="23602" name="Text Box 60"/>
          <p:cNvSpPr txBox="1">
            <a:spLocks noChangeArrowheads="1"/>
          </p:cNvSpPr>
          <p:nvPr/>
        </p:nvSpPr>
        <p:spPr bwMode="auto">
          <a:xfrm>
            <a:off x="5547519" y="3122615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23603" name="Text Box 61"/>
          <p:cNvSpPr txBox="1">
            <a:spLocks noChangeArrowheads="1"/>
          </p:cNvSpPr>
          <p:nvPr/>
        </p:nvSpPr>
        <p:spPr bwMode="auto">
          <a:xfrm>
            <a:off x="5547519" y="3427415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0 1 0</a:t>
            </a:r>
          </a:p>
        </p:txBody>
      </p:sp>
      <p:sp>
        <p:nvSpPr>
          <p:cNvPr id="23604" name="Text Box 62"/>
          <p:cNvSpPr txBox="1">
            <a:spLocks noChangeArrowheads="1"/>
          </p:cNvSpPr>
          <p:nvPr/>
        </p:nvSpPr>
        <p:spPr bwMode="auto">
          <a:xfrm>
            <a:off x="51665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3605" name="Text Box 63"/>
          <p:cNvSpPr txBox="1">
            <a:spLocks noChangeArrowheads="1"/>
          </p:cNvSpPr>
          <p:nvPr/>
        </p:nvSpPr>
        <p:spPr bwMode="auto">
          <a:xfrm>
            <a:off x="56999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3606" name="Text Box 64"/>
          <p:cNvSpPr txBox="1">
            <a:spLocks noChangeArrowheads="1"/>
          </p:cNvSpPr>
          <p:nvPr/>
        </p:nvSpPr>
        <p:spPr bwMode="auto">
          <a:xfrm>
            <a:off x="63857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3607" name="Text Box 65"/>
          <p:cNvSpPr txBox="1">
            <a:spLocks noChangeArrowheads="1"/>
          </p:cNvSpPr>
          <p:nvPr/>
        </p:nvSpPr>
        <p:spPr bwMode="auto">
          <a:xfrm>
            <a:off x="76049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3608" name="Text Box 66"/>
          <p:cNvSpPr txBox="1">
            <a:spLocks noChangeArrowheads="1"/>
          </p:cNvSpPr>
          <p:nvPr/>
        </p:nvSpPr>
        <p:spPr bwMode="auto">
          <a:xfrm>
            <a:off x="83669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3609" name="Text Box 67"/>
          <p:cNvSpPr txBox="1">
            <a:spLocks noChangeArrowheads="1"/>
          </p:cNvSpPr>
          <p:nvPr/>
        </p:nvSpPr>
        <p:spPr bwMode="auto">
          <a:xfrm>
            <a:off x="9357519" y="64722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3610" name="Text Box 68"/>
          <p:cNvSpPr txBox="1">
            <a:spLocks noChangeArrowheads="1"/>
          </p:cNvSpPr>
          <p:nvPr/>
        </p:nvSpPr>
        <p:spPr bwMode="auto">
          <a:xfrm>
            <a:off x="5547519" y="4037015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0 1 1</a:t>
            </a:r>
          </a:p>
        </p:txBody>
      </p:sp>
      <p:sp>
        <p:nvSpPr>
          <p:cNvPr id="23611" name="Line 69"/>
          <p:cNvSpPr>
            <a:spLocks noChangeShapeType="1"/>
          </p:cNvSpPr>
          <p:nvPr/>
        </p:nvSpPr>
        <p:spPr bwMode="auto">
          <a:xfrm flipV="1">
            <a:off x="4861719" y="34290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2" name="Line 70"/>
          <p:cNvSpPr>
            <a:spLocks noChangeShapeType="1"/>
          </p:cNvSpPr>
          <p:nvPr/>
        </p:nvSpPr>
        <p:spPr bwMode="auto">
          <a:xfrm flipH="1">
            <a:off x="4175919" y="61722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3" name="Line 71"/>
          <p:cNvSpPr>
            <a:spLocks noChangeShapeType="1"/>
          </p:cNvSpPr>
          <p:nvPr/>
        </p:nvSpPr>
        <p:spPr bwMode="auto">
          <a:xfrm>
            <a:off x="4175919" y="61722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4" name="Line 72"/>
          <p:cNvSpPr>
            <a:spLocks noChangeShapeType="1"/>
          </p:cNvSpPr>
          <p:nvPr/>
        </p:nvSpPr>
        <p:spPr bwMode="auto">
          <a:xfrm>
            <a:off x="4175919" y="67818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5" name="Line 73"/>
          <p:cNvSpPr>
            <a:spLocks noChangeShapeType="1"/>
          </p:cNvSpPr>
          <p:nvPr/>
        </p:nvSpPr>
        <p:spPr bwMode="auto">
          <a:xfrm>
            <a:off x="5471319" y="43434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6" name="Line 74"/>
          <p:cNvSpPr>
            <a:spLocks noChangeShapeType="1"/>
          </p:cNvSpPr>
          <p:nvPr/>
        </p:nvSpPr>
        <p:spPr bwMode="auto">
          <a:xfrm flipV="1">
            <a:off x="4709319" y="16002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7" name="Line 75"/>
          <p:cNvSpPr>
            <a:spLocks noChangeShapeType="1"/>
          </p:cNvSpPr>
          <p:nvPr/>
        </p:nvSpPr>
        <p:spPr bwMode="auto">
          <a:xfrm flipH="1">
            <a:off x="2118519" y="16002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8" name="Line 76"/>
          <p:cNvSpPr>
            <a:spLocks noChangeShapeType="1"/>
          </p:cNvSpPr>
          <p:nvPr/>
        </p:nvSpPr>
        <p:spPr bwMode="auto">
          <a:xfrm>
            <a:off x="3413919" y="38862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19" name="Line 77"/>
          <p:cNvSpPr>
            <a:spLocks noChangeShapeType="1"/>
          </p:cNvSpPr>
          <p:nvPr/>
        </p:nvSpPr>
        <p:spPr bwMode="auto">
          <a:xfrm>
            <a:off x="7147719" y="5181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0" name="Line 78"/>
          <p:cNvSpPr>
            <a:spLocks noChangeShapeType="1"/>
          </p:cNvSpPr>
          <p:nvPr/>
        </p:nvSpPr>
        <p:spPr bwMode="auto">
          <a:xfrm flipH="1">
            <a:off x="5471319" y="5943600"/>
            <a:ext cx="3505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1" name="Line 79"/>
          <p:cNvSpPr>
            <a:spLocks noChangeShapeType="1"/>
          </p:cNvSpPr>
          <p:nvPr/>
        </p:nvSpPr>
        <p:spPr bwMode="auto">
          <a:xfrm flipH="1">
            <a:off x="3490119" y="25908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2" name="Line 80"/>
          <p:cNvSpPr>
            <a:spLocks noChangeShapeType="1"/>
          </p:cNvSpPr>
          <p:nvPr/>
        </p:nvSpPr>
        <p:spPr bwMode="auto">
          <a:xfrm flipH="1">
            <a:off x="3490119" y="25908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3" name="Line 81"/>
          <p:cNvSpPr>
            <a:spLocks noChangeShapeType="1"/>
          </p:cNvSpPr>
          <p:nvPr/>
        </p:nvSpPr>
        <p:spPr bwMode="auto">
          <a:xfrm>
            <a:off x="2118519" y="35052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4" name="Line 82"/>
          <p:cNvSpPr>
            <a:spLocks noChangeShapeType="1"/>
          </p:cNvSpPr>
          <p:nvPr/>
        </p:nvSpPr>
        <p:spPr bwMode="auto">
          <a:xfrm>
            <a:off x="5471319" y="5410200"/>
            <a:ext cx="2286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5" name="Line 83"/>
          <p:cNvSpPr>
            <a:spLocks noChangeShapeType="1"/>
          </p:cNvSpPr>
          <p:nvPr/>
        </p:nvSpPr>
        <p:spPr bwMode="auto">
          <a:xfrm>
            <a:off x="4861719" y="3733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6" name="Line 84"/>
          <p:cNvSpPr>
            <a:spLocks noChangeShapeType="1"/>
          </p:cNvSpPr>
          <p:nvPr/>
        </p:nvSpPr>
        <p:spPr bwMode="auto">
          <a:xfrm>
            <a:off x="4556919" y="4419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7" name="Line 85"/>
          <p:cNvSpPr>
            <a:spLocks noChangeShapeType="1"/>
          </p:cNvSpPr>
          <p:nvPr/>
        </p:nvSpPr>
        <p:spPr bwMode="auto">
          <a:xfrm>
            <a:off x="4861719" y="34290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8" name="Line 86"/>
          <p:cNvSpPr>
            <a:spLocks noChangeShapeType="1"/>
          </p:cNvSpPr>
          <p:nvPr/>
        </p:nvSpPr>
        <p:spPr bwMode="auto">
          <a:xfrm>
            <a:off x="4861719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29" name="Line 87"/>
          <p:cNvSpPr>
            <a:spLocks noChangeShapeType="1"/>
          </p:cNvSpPr>
          <p:nvPr/>
        </p:nvSpPr>
        <p:spPr bwMode="auto">
          <a:xfrm flipV="1">
            <a:off x="2118519" y="16002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0" name="Line 88"/>
          <p:cNvSpPr>
            <a:spLocks noChangeShapeType="1"/>
          </p:cNvSpPr>
          <p:nvPr/>
        </p:nvSpPr>
        <p:spPr bwMode="auto">
          <a:xfrm>
            <a:off x="5471319" y="5410200"/>
            <a:ext cx="0" cy="533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1" name="Line 89"/>
          <p:cNvSpPr>
            <a:spLocks noChangeShapeType="1"/>
          </p:cNvSpPr>
          <p:nvPr/>
        </p:nvSpPr>
        <p:spPr bwMode="auto">
          <a:xfrm>
            <a:off x="8976519" y="4267200"/>
            <a:ext cx="0" cy="1676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2" name="Line 90"/>
          <p:cNvSpPr>
            <a:spLocks noChangeShapeType="1"/>
          </p:cNvSpPr>
          <p:nvPr/>
        </p:nvSpPr>
        <p:spPr bwMode="auto">
          <a:xfrm>
            <a:off x="7909719" y="4953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3" name="Line 91"/>
          <p:cNvSpPr>
            <a:spLocks noChangeShapeType="1"/>
          </p:cNvSpPr>
          <p:nvPr/>
        </p:nvSpPr>
        <p:spPr bwMode="auto">
          <a:xfrm>
            <a:off x="7147719" y="37338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4" name="Line 92"/>
          <p:cNvSpPr>
            <a:spLocks noChangeShapeType="1"/>
          </p:cNvSpPr>
          <p:nvPr/>
        </p:nvSpPr>
        <p:spPr bwMode="auto">
          <a:xfrm>
            <a:off x="4328319" y="22098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5" name="Line 93"/>
          <p:cNvSpPr>
            <a:spLocks noChangeShapeType="1"/>
          </p:cNvSpPr>
          <p:nvPr/>
        </p:nvSpPr>
        <p:spPr bwMode="auto">
          <a:xfrm flipV="1">
            <a:off x="8747919" y="4267200"/>
            <a:ext cx="228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3636" name="Text Box 94"/>
          <p:cNvSpPr txBox="1">
            <a:spLocks noChangeArrowheads="1"/>
          </p:cNvSpPr>
          <p:nvPr/>
        </p:nvSpPr>
        <p:spPr bwMode="auto">
          <a:xfrm>
            <a:off x="4175919" y="5865815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0 0 0</a:t>
            </a:r>
          </a:p>
        </p:txBody>
      </p:sp>
      <p:sp>
        <p:nvSpPr>
          <p:cNvPr id="23637" name="Text Box 95"/>
          <p:cNvSpPr txBox="1">
            <a:spLocks noChangeArrowheads="1"/>
          </p:cNvSpPr>
          <p:nvPr/>
        </p:nvSpPr>
        <p:spPr bwMode="auto">
          <a:xfrm>
            <a:off x="9646446" y="5445127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3638" name="Text Box 96"/>
          <p:cNvSpPr txBox="1">
            <a:spLocks noChangeArrowheads="1"/>
          </p:cNvSpPr>
          <p:nvPr/>
        </p:nvSpPr>
        <p:spPr bwMode="auto">
          <a:xfrm>
            <a:off x="9319419" y="54594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3639" name="Text Box 97"/>
          <p:cNvSpPr txBox="1">
            <a:spLocks noChangeArrowheads="1"/>
          </p:cNvSpPr>
          <p:nvPr/>
        </p:nvSpPr>
        <p:spPr bwMode="auto">
          <a:xfrm>
            <a:off x="6360319" y="5395915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3640" name="Rectangle 98"/>
          <p:cNvSpPr>
            <a:spLocks noChangeArrowheads="1"/>
          </p:cNvSpPr>
          <p:nvPr/>
        </p:nvSpPr>
        <p:spPr bwMode="auto">
          <a:xfrm>
            <a:off x="9662319" y="6473827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35645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816B113-9478-4F95-96DD-298E3FD3C617}" type="slidenum"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/26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PC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Instruction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Register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file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Data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Control ROM</a:t>
            </a: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0" name="Line 26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3" name="Line 2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4" name="Line 3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5" name="Line 3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6" name="Line 3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7" name="Line 3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3" name="Line 39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4" name="Line 40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5" name="Line 41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6" name="Line 42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7" name="Line 43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8" name="Line 44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79" name="AutoShape 45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0" name="AutoShape 46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1" name="AutoShape 47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2" name="AutoShape 48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3" name="Rectangle 49"/>
          <p:cNvSpPr>
            <a:spLocks noChangeArrowheads="1"/>
          </p:cNvSpPr>
          <p:nvPr/>
        </p:nvSpPr>
        <p:spPr bwMode="auto"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Sign extend</a:t>
            </a:r>
          </a:p>
        </p:txBody>
      </p:sp>
      <p:grpSp>
        <p:nvGrpSpPr>
          <p:cNvPr id="18484" name="Group 50"/>
          <p:cNvGrpSpPr>
            <a:grpSpLocks/>
          </p:cNvGrpSpPr>
          <p:nvPr/>
        </p:nvGrpSpPr>
        <p:grpSpPr bwMode="auto"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1852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286 w 672"/>
                <a:gd name="T1" fmla="*/ 81 h 288"/>
                <a:gd name="T2" fmla="*/ 400 w 672"/>
                <a:gd name="T3" fmla="*/ 0 h 288"/>
                <a:gd name="T4" fmla="*/ 256 w 672"/>
                <a:gd name="T5" fmla="*/ 0 h 288"/>
                <a:gd name="T6" fmla="*/ 228 w 672"/>
                <a:gd name="T7" fmla="*/ 28 h 288"/>
                <a:gd name="T8" fmla="*/ 172 w 672"/>
                <a:gd name="T9" fmla="*/ 28 h 288"/>
                <a:gd name="T10" fmla="*/ 142 w 672"/>
                <a:gd name="T11" fmla="*/ 0 h 288"/>
                <a:gd name="T12" fmla="*/ 0 w 672"/>
                <a:gd name="T13" fmla="*/ 0 h 288"/>
                <a:gd name="T14" fmla="*/ 114 w 672"/>
                <a:gd name="T15" fmla="*/ 81 h 288"/>
                <a:gd name="T16" fmla="*/ 286 w 672"/>
                <a:gd name="T17" fmla="*/ 8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26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394" b="1">
                  <a:solidFill>
                    <a:srgbClr val="000000"/>
                  </a:solidFill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394" b="1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grpSp>
        <p:nvGrpSpPr>
          <p:cNvPr id="18486" name="Group 54"/>
          <p:cNvGrpSpPr>
            <a:grpSpLocks/>
          </p:cNvGrpSpPr>
          <p:nvPr/>
        </p:nvGrpSpPr>
        <p:grpSpPr bwMode="auto"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1852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286 w 672"/>
                <a:gd name="T1" fmla="*/ 81 h 288"/>
                <a:gd name="T2" fmla="*/ 400 w 672"/>
                <a:gd name="T3" fmla="*/ 0 h 288"/>
                <a:gd name="T4" fmla="*/ 256 w 672"/>
                <a:gd name="T5" fmla="*/ 0 h 288"/>
                <a:gd name="T6" fmla="*/ 228 w 672"/>
                <a:gd name="T7" fmla="*/ 28 h 288"/>
                <a:gd name="T8" fmla="*/ 172 w 672"/>
                <a:gd name="T9" fmla="*/ 28 h 288"/>
                <a:gd name="T10" fmla="*/ 142 w 672"/>
                <a:gd name="T11" fmla="*/ 0 h 288"/>
                <a:gd name="T12" fmla="*/ 0 w 672"/>
                <a:gd name="T13" fmla="*/ 0 h 288"/>
                <a:gd name="T14" fmla="*/ 114 w 672"/>
                <a:gd name="T15" fmla="*/ 81 h 288"/>
                <a:gd name="T16" fmla="*/ 286 w 672"/>
                <a:gd name="T17" fmla="*/ 8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24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394" b="1">
                  <a:solidFill>
                    <a:srgbClr val="000000"/>
                  </a:solidFill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18487" name="Group 57"/>
          <p:cNvGrpSpPr>
            <a:grpSpLocks/>
          </p:cNvGrpSpPr>
          <p:nvPr/>
        </p:nvGrpSpPr>
        <p:grpSpPr bwMode="auto">
          <a:xfrm>
            <a:off x="8209242" y="3506142"/>
            <a:ext cx="579588" cy="1672253"/>
            <a:chOff x="-72" y="2365"/>
            <a:chExt cx="372" cy="1056"/>
          </a:xfrm>
        </p:grpSpPr>
        <p:sp>
          <p:nvSpPr>
            <p:cNvPr id="18521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1354 w 672"/>
                <a:gd name="T1" fmla="*/ 1320 h 288"/>
                <a:gd name="T2" fmla="*/ 15898 w 672"/>
                <a:gd name="T3" fmla="*/ 0 h 288"/>
                <a:gd name="T4" fmla="*/ 10225 w 672"/>
                <a:gd name="T5" fmla="*/ 0 h 288"/>
                <a:gd name="T6" fmla="*/ 9084 w 672"/>
                <a:gd name="T7" fmla="*/ 440 h 288"/>
                <a:gd name="T8" fmla="*/ 6823 w 672"/>
                <a:gd name="T9" fmla="*/ 440 h 288"/>
                <a:gd name="T10" fmla="*/ 5670 w 672"/>
                <a:gd name="T11" fmla="*/ 0 h 288"/>
                <a:gd name="T12" fmla="*/ 0 w 672"/>
                <a:gd name="T13" fmla="*/ 0 h 288"/>
                <a:gd name="T14" fmla="*/ 4549 w 672"/>
                <a:gd name="T15" fmla="*/ 1320 h 288"/>
                <a:gd name="T16" fmla="*/ 11354 w 672"/>
                <a:gd name="T17" fmla="*/ 132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22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0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795" b="1">
                  <a:solidFill>
                    <a:srgbClr val="000000"/>
                  </a:solidFill>
                  <a:ea typeface="ＭＳ Ｐゴシック" charset="-128"/>
                </a:rPr>
                <a:t>A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795" b="1">
                  <a:solidFill>
                    <a:srgbClr val="000000"/>
                  </a:solidFill>
                  <a:ea typeface="ＭＳ Ｐゴシック" charset="-128"/>
                </a:rPr>
                <a:t>L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795" b="1">
                  <a:solidFill>
                    <a:srgbClr val="000000"/>
                  </a:solidFill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18488" name="Line 60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0" name="Line 62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1" name="Line 63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2" name="Line 6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3" name="Line 6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4" name="Line 66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5" name="Line 6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6" name="Line 6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7" name="Line 6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8" name="Line 70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8499" name="Rectangle 71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3x8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98">
                <a:solidFill>
                  <a:srgbClr val="000000"/>
                </a:solidFill>
                <a:ea typeface="ＭＳ Ｐゴシック" charset="-128"/>
              </a:rPr>
              <a:t>decoder</a:t>
            </a:r>
          </a:p>
        </p:txBody>
      </p:sp>
      <p:grpSp>
        <p:nvGrpSpPr>
          <p:cNvPr id="18500" name="Group 72"/>
          <p:cNvGrpSpPr>
            <a:grpSpLocks/>
          </p:cNvGrpSpPr>
          <p:nvPr/>
        </p:nvGrpSpPr>
        <p:grpSpPr bwMode="auto">
          <a:xfrm>
            <a:off x="5320804" y="4722326"/>
            <a:ext cx="4560689" cy="1824276"/>
            <a:chOff x="2400" y="2688"/>
            <a:chExt cx="2880" cy="1152"/>
          </a:xfrm>
        </p:grpSpPr>
        <p:sp>
          <p:nvSpPr>
            <p:cNvPr id="18514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5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6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7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8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9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20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</p:grpSp>
      <p:sp>
        <p:nvSpPr>
          <p:cNvPr id="18501" name="Text Box 80"/>
          <p:cNvSpPr txBox="1">
            <a:spLocks noChangeArrowheads="1"/>
          </p:cNvSpPr>
          <p:nvPr/>
        </p:nvSpPr>
        <p:spPr bwMode="auto">
          <a:xfrm>
            <a:off x="9637625" y="5441268"/>
            <a:ext cx="468398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R/W</a:t>
            </a:r>
          </a:p>
        </p:txBody>
      </p:sp>
      <p:sp>
        <p:nvSpPr>
          <p:cNvPr id="18502" name="Text Box 81"/>
          <p:cNvSpPr txBox="1">
            <a:spLocks noChangeArrowheads="1"/>
          </p:cNvSpPr>
          <p:nvPr/>
        </p:nvSpPr>
        <p:spPr bwMode="auto">
          <a:xfrm>
            <a:off x="9311407" y="5455521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8503" name="Text Box 82"/>
          <p:cNvSpPr txBox="1">
            <a:spLocks noChangeArrowheads="1"/>
          </p:cNvSpPr>
          <p:nvPr/>
        </p:nvSpPr>
        <p:spPr bwMode="auto">
          <a:xfrm>
            <a:off x="6359628" y="5392178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grpSp>
        <p:nvGrpSpPr>
          <p:cNvPr id="18504" name="Group 83"/>
          <p:cNvGrpSpPr>
            <a:grpSpLocks/>
          </p:cNvGrpSpPr>
          <p:nvPr/>
        </p:nvGrpSpPr>
        <p:grpSpPr bwMode="auto">
          <a:xfrm>
            <a:off x="1960463" y="2516410"/>
            <a:ext cx="3996938" cy="3651718"/>
            <a:chOff x="278" y="1295"/>
            <a:chExt cx="2524" cy="2306"/>
          </a:xfrm>
        </p:grpSpPr>
        <p:sp>
          <p:nvSpPr>
            <p:cNvPr id="18506" name="Text Box 84"/>
            <p:cNvSpPr txBox="1">
              <a:spLocks noChangeArrowheads="1"/>
            </p:cNvSpPr>
            <p:nvPr/>
          </p:nvSpPr>
          <p:spPr bwMode="auto">
            <a:xfrm rot="16200000">
              <a:off x="1659" y="1875"/>
              <a:ext cx="7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Instruction bits</a:t>
              </a:r>
            </a:p>
          </p:txBody>
        </p:sp>
        <p:sp>
          <p:nvSpPr>
            <p:cNvPr id="18507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15-0</a:t>
              </a:r>
            </a:p>
          </p:txBody>
        </p:sp>
        <p:sp>
          <p:nvSpPr>
            <p:cNvPr id="18508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21-19</a:t>
              </a:r>
            </a:p>
          </p:txBody>
        </p:sp>
        <p:sp>
          <p:nvSpPr>
            <p:cNvPr id="18509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18-16</a:t>
              </a:r>
            </a:p>
          </p:txBody>
        </p:sp>
        <p:sp>
          <p:nvSpPr>
            <p:cNvPr id="18510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24-22</a:t>
              </a:r>
            </a:p>
          </p:txBody>
        </p:sp>
        <p:sp>
          <p:nvSpPr>
            <p:cNvPr id="18511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5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18-16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397">
                <a:solidFill>
                  <a:srgbClr val="000000"/>
                </a:solidFill>
                <a:ea typeface="ＭＳ Ｐゴシック" charset="-128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  2-0</a:t>
              </a:r>
            </a:p>
          </p:txBody>
        </p:sp>
        <p:sp>
          <p:nvSpPr>
            <p:cNvPr id="1851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851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latin typeface="Times New Roman" pitchFamily="18" charset="0"/>
                <a:ea typeface="ＭＳ Ｐゴシック" charset="-128"/>
              </a:endParaRPr>
            </a:p>
          </p:txBody>
        </p:sp>
      </p:grpSp>
      <p:sp>
        <p:nvSpPr>
          <p:cNvPr id="18505" name="Text Box 92"/>
          <p:cNvSpPr txBox="1">
            <a:spLocks noChangeArrowheads="1"/>
          </p:cNvSpPr>
          <p:nvPr/>
        </p:nvSpPr>
        <p:spPr bwMode="auto">
          <a:xfrm>
            <a:off x="1976300" y="5936929"/>
            <a:ext cx="1855587" cy="828941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96" u="sng" dirty="0">
                <a:solidFill>
                  <a:srgbClr val="000000"/>
                </a:solidFill>
                <a:ea typeface="ＭＳ Ｐゴシック" charset="-128"/>
              </a:rPr>
              <a:t>nor </a:t>
            </a:r>
            <a:r>
              <a:rPr lang="en-US" altLang="en-US" sz="1596" u="sng" dirty="0" err="1">
                <a:solidFill>
                  <a:srgbClr val="000000"/>
                </a:solidFill>
                <a:ea typeface="ＭＳ Ｐゴシック" charset="-128"/>
              </a:rPr>
              <a:t>regA</a:t>
            </a:r>
            <a:r>
              <a:rPr lang="en-US" altLang="en-US" sz="1596" u="sng" dirty="0">
                <a:solidFill>
                  <a:srgbClr val="000000"/>
                </a:solidFill>
                <a:ea typeface="ＭＳ Ｐゴシック" charset="-128"/>
              </a:rPr>
              <a:t>, </a:t>
            </a:r>
            <a:r>
              <a:rPr lang="en-US" altLang="en-US" sz="1596" u="sng" dirty="0" err="1">
                <a:solidFill>
                  <a:srgbClr val="000000"/>
                </a:solidFill>
                <a:ea typeface="ＭＳ Ｐゴシック" charset="-128"/>
              </a:rPr>
              <a:t>regB</a:t>
            </a:r>
            <a:r>
              <a:rPr lang="en-US" altLang="en-US" sz="1596" u="sng" dirty="0">
                <a:solidFill>
                  <a:srgbClr val="000000"/>
                </a:solidFill>
                <a:ea typeface="ＭＳ Ｐゴシック" charset="-128"/>
              </a:rPr>
              <a:t>, </a:t>
            </a:r>
            <a:r>
              <a:rPr lang="en-US" altLang="en-US" sz="1596" u="sng" dirty="0" err="1">
                <a:solidFill>
                  <a:srgbClr val="000000"/>
                </a:solidFill>
                <a:ea typeface="ＭＳ Ｐゴシック" charset="-128"/>
              </a:rPr>
              <a:t>destR</a:t>
            </a:r>
            <a:endParaRPr lang="en-US" altLang="en-US" sz="1596" u="sng" dirty="0">
              <a:solidFill>
                <a:srgbClr val="000000"/>
              </a:solidFill>
              <a:ea typeface="ＭＳ Ｐゴシック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96" dirty="0" err="1">
                <a:solidFill>
                  <a:srgbClr val="000000"/>
                </a:solidFill>
                <a:ea typeface="ＭＳ Ｐゴシック" charset="-128"/>
              </a:rPr>
              <a:t>destR</a:t>
            </a:r>
            <a:r>
              <a:rPr lang="en-US" altLang="en-US" sz="1596" dirty="0">
                <a:solidFill>
                  <a:srgbClr val="000000"/>
                </a:solidFill>
                <a:ea typeface="ＭＳ Ｐゴシック" charset="-128"/>
              </a:rPr>
              <a:t> = ~(</a:t>
            </a:r>
            <a:r>
              <a:rPr lang="en-US" altLang="en-US" sz="1596" dirty="0" err="1">
                <a:solidFill>
                  <a:srgbClr val="000000"/>
                </a:solidFill>
                <a:ea typeface="ＭＳ Ｐゴシック" charset="-128"/>
              </a:rPr>
              <a:t>regA</a:t>
            </a:r>
            <a:r>
              <a:rPr lang="en-US" altLang="en-US" sz="1596" dirty="0">
                <a:solidFill>
                  <a:srgbClr val="000000"/>
                </a:solidFill>
                <a:ea typeface="ＭＳ Ｐゴシック" charset="-128"/>
              </a:rPr>
              <a:t> | </a:t>
            </a:r>
            <a:r>
              <a:rPr lang="en-US" altLang="en-US" sz="1596" dirty="0" err="1">
                <a:solidFill>
                  <a:srgbClr val="000000"/>
                </a:solidFill>
                <a:ea typeface="ＭＳ Ｐゴシック" charset="-128"/>
              </a:rPr>
              <a:t>regB</a:t>
            </a:r>
            <a:r>
              <a:rPr lang="en-US" altLang="en-US" sz="1596" dirty="0">
                <a:solidFill>
                  <a:srgbClr val="000000"/>
                </a:solidFill>
                <a:ea typeface="ＭＳ Ｐゴシック" charset="-128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96" dirty="0">
                <a:solidFill>
                  <a:srgbClr val="000000"/>
                </a:solidFill>
                <a:ea typeface="ＭＳ Ｐゴシック" charset="-128"/>
              </a:rPr>
              <a:t>PC = PC + 1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080919" y="129539"/>
            <a:ext cx="5878086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dirty="0">
                <a:solidFill>
                  <a:prstClr val="black"/>
                </a:solidFill>
                <a:latin typeface="Century Gothic"/>
              </a:rPr>
              <a:t>Poll:</a:t>
            </a: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 Which control bits need to be different from ADD?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F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dirty="0">
                <a:solidFill>
                  <a:prstClr val="black"/>
                </a:solidFill>
                <a:latin typeface="Century Gothic"/>
              </a:rPr>
              <a:t>G</a:t>
            </a:r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DC1FB519-C7B3-D0CF-3BD4-3827DDCB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B3BE44F-32EA-43B2-9BA8-6EA3FE1A2B68}" type="slidenum"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/26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56198-36FD-418D-BAEA-BAB49AA7B005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PC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Instruction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Register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file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Data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68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397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84" name="AutoShape 26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5" name="AutoShape 27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6" name="AutoShape 28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7" name="AutoShape 29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grpSp>
        <p:nvGrpSpPr>
          <p:cNvPr id="19488" name="Group 30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19546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397">
                  <a:solidFill>
                    <a:srgbClr val="000000"/>
                  </a:solidFill>
                  <a:ea typeface="ＭＳ Ｐゴシック" charset="-128"/>
                </a:rPr>
                <a:t>Sign extend</a:t>
              </a:r>
            </a:p>
          </p:txBody>
        </p:sp>
        <p:grpSp>
          <p:nvGrpSpPr>
            <p:cNvPr id="19547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19555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286 w 672"/>
                  <a:gd name="T1" fmla="*/ 81 h 288"/>
                  <a:gd name="T2" fmla="*/ 400 w 672"/>
                  <a:gd name="T3" fmla="*/ 0 h 288"/>
                  <a:gd name="T4" fmla="*/ 256 w 672"/>
                  <a:gd name="T5" fmla="*/ 0 h 288"/>
                  <a:gd name="T6" fmla="*/ 228 w 672"/>
                  <a:gd name="T7" fmla="*/ 28 h 288"/>
                  <a:gd name="T8" fmla="*/ 172 w 672"/>
                  <a:gd name="T9" fmla="*/ 28 h 288"/>
                  <a:gd name="T10" fmla="*/ 142 w 672"/>
                  <a:gd name="T11" fmla="*/ 0 h 288"/>
                  <a:gd name="T12" fmla="*/ 0 w 672"/>
                  <a:gd name="T13" fmla="*/ 0 h 288"/>
                  <a:gd name="T14" fmla="*/ 114 w 672"/>
                  <a:gd name="T15" fmla="*/ 81 h 288"/>
                  <a:gd name="T16" fmla="*/ 286 w 672"/>
                  <a:gd name="T17" fmla="*/ 81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latin typeface="Times New Roman" pitchFamily="18" charset="0"/>
                  <a:ea typeface="ＭＳ Ｐゴシック" charset="-128"/>
                </a:endParaRPr>
              </a:p>
            </p:txBody>
          </p:sp>
          <p:sp>
            <p:nvSpPr>
              <p:cNvPr id="19556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8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394" b="1">
                    <a:solidFill>
                      <a:srgbClr val="000000"/>
                    </a:solidFill>
                    <a:ea typeface="ＭＳ Ｐゴシック" charset="-128"/>
                  </a:rPr>
                  <a:t>+</a:t>
                </a:r>
              </a:p>
            </p:txBody>
          </p:sp>
        </p:grpSp>
        <p:sp>
          <p:nvSpPr>
            <p:cNvPr id="19548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394" b="1">
                  <a:solidFill>
                    <a:srgbClr val="000000"/>
                  </a:solidFill>
                  <a:ea typeface="ＭＳ Ｐゴシック" charset="-128"/>
                </a:rPr>
                <a:t>1</a:t>
              </a:r>
            </a:p>
          </p:txBody>
        </p:sp>
        <p:grpSp>
          <p:nvGrpSpPr>
            <p:cNvPr id="19549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19553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286 w 672"/>
                  <a:gd name="T1" fmla="*/ 81 h 288"/>
                  <a:gd name="T2" fmla="*/ 400 w 672"/>
                  <a:gd name="T3" fmla="*/ 0 h 288"/>
                  <a:gd name="T4" fmla="*/ 256 w 672"/>
                  <a:gd name="T5" fmla="*/ 0 h 288"/>
                  <a:gd name="T6" fmla="*/ 228 w 672"/>
                  <a:gd name="T7" fmla="*/ 28 h 288"/>
                  <a:gd name="T8" fmla="*/ 172 w 672"/>
                  <a:gd name="T9" fmla="*/ 28 h 288"/>
                  <a:gd name="T10" fmla="*/ 142 w 672"/>
                  <a:gd name="T11" fmla="*/ 0 h 288"/>
                  <a:gd name="T12" fmla="*/ 0 w 672"/>
                  <a:gd name="T13" fmla="*/ 0 h 288"/>
                  <a:gd name="T14" fmla="*/ 114 w 672"/>
                  <a:gd name="T15" fmla="*/ 81 h 288"/>
                  <a:gd name="T16" fmla="*/ 286 w 672"/>
                  <a:gd name="T17" fmla="*/ 81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latin typeface="Times New Roman" pitchFamily="18" charset="0"/>
                  <a:ea typeface="ＭＳ Ｐゴシック" charset="-128"/>
                </a:endParaRPr>
              </a:p>
            </p:txBody>
          </p:sp>
          <p:sp>
            <p:nvSpPr>
              <p:cNvPr id="19554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8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394" b="1">
                    <a:solidFill>
                      <a:srgbClr val="000000"/>
                    </a:solidFill>
                    <a:ea typeface="ＭＳ Ｐゴシック" charset="-128"/>
                  </a:rPr>
                  <a:t>+</a:t>
                </a:r>
              </a:p>
            </p:txBody>
          </p:sp>
        </p:grpSp>
        <p:grpSp>
          <p:nvGrpSpPr>
            <p:cNvPr id="19550" name="Group 39"/>
            <p:cNvGrpSpPr>
              <a:grpSpLocks/>
            </p:cNvGrpSpPr>
            <p:nvPr/>
          </p:nvGrpSpPr>
          <p:grpSpPr bwMode="auto">
            <a:xfrm>
              <a:off x="4224" y="1920"/>
              <a:ext cx="366" cy="1056"/>
              <a:chOff x="-72" y="2365"/>
              <a:chExt cx="372" cy="1056"/>
            </a:xfrm>
          </p:grpSpPr>
          <p:sp>
            <p:nvSpPr>
              <p:cNvPr id="19551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11354 w 672"/>
                  <a:gd name="T1" fmla="*/ 1320 h 288"/>
                  <a:gd name="T2" fmla="*/ 15898 w 672"/>
                  <a:gd name="T3" fmla="*/ 0 h 288"/>
                  <a:gd name="T4" fmla="*/ 10225 w 672"/>
                  <a:gd name="T5" fmla="*/ 0 h 288"/>
                  <a:gd name="T6" fmla="*/ 9084 w 672"/>
                  <a:gd name="T7" fmla="*/ 440 h 288"/>
                  <a:gd name="T8" fmla="*/ 6823 w 672"/>
                  <a:gd name="T9" fmla="*/ 440 h 288"/>
                  <a:gd name="T10" fmla="*/ 5670 w 672"/>
                  <a:gd name="T11" fmla="*/ 0 h 288"/>
                  <a:gd name="T12" fmla="*/ 0 w 672"/>
                  <a:gd name="T13" fmla="*/ 0 h 288"/>
                  <a:gd name="T14" fmla="*/ 4549 w 672"/>
                  <a:gd name="T15" fmla="*/ 1320 h 288"/>
                  <a:gd name="T16" fmla="*/ 11354 w 672"/>
                  <a:gd name="T17" fmla="*/ 132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latin typeface="Times New Roman" pitchFamily="18" charset="0"/>
                  <a:ea typeface="ＭＳ Ｐゴシック" charset="-128"/>
                </a:endParaRPr>
              </a:p>
            </p:txBody>
          </p:sp>
          <p:sp>
            <p:nvSpPr>
              <p:cNvPr id="19552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795" b="1">
                    <a:solidFill>
                      <a:srgbClr val="000000"/>
                    </a:solidFill>
                    <a:ea typeface="ＭＳ Ｐゴシック" charset="-128"/>
                  </a:rPr>
                  <a:t>A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795" b="1">
                    <a:solidFill>
                      <a:srgbClr val="000000"/>
                    </a:solidFill>
                    <a:ea typeface="ＭＳ Ｐゴシック" charset="-128"/>
                  </a:rPr>
                  <a:t>L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795" b="1">
                    <a:solidFill>
                      <a:srgbClr val="000000"/>
                    </a:solidFill>
                    <a:ea typeface="ＭＳ Ｐゴシック" charset="-128"/>
                  </a:rPr>
                  <a:t>U</a:t>
                </a:r>
              </a:p>
            </p:txBody>
          </p:sp>
        </p:grpSp>
      </p:grpSp>
      <p:sp>
        <p:nvSpPr>
          <p:cNvPr id="19489" name="Line 42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0" name="Line 43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1" name="Line 4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2" name="Line 4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3" name="Line 46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4" name="Line 47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5" name="Line 48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6" name="Line 49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7" name="Line 50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8" name="Line 51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499" name="Line 52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00" name="Line 53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01" name="Line 54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02" name="Rectangle 55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3x8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98">
                <a:solidFill>
                  <a:srgbClr val="000000"/>
                </a:solidFill>
                <a:ea typeface="ＭＳ Ｐゴシック" charset="-128"/>
              </a:rPr>
              <a:t>decoder</a:t>
            </a:r>
          </a:p>
        </p:txBody>
      </p:sp>
      <p:sp>
        <p:nvSpPr>
          <p:cNvPr id="19503" name="Line 56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04" name="Rectangle 57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394" b="1" dirty="0">
                <a:solidFill>
                  <a:srgbClr val="000000"/>
                </a:solidFill>
                <a:ea typeface="ＭＳ Ｐゴシック" charset="-128"/>
              </a:rPr>
              <a:t>nor   1  2  3</a:t>
            </a:r>
          </a:p>
        </p:txBody>
      </p:sp>
      <p:sp>
        <p:nvSpPr>
          <p:cNvPr id="19505" name="Text Box 58"/>
          <p:cNvSpPr txBox="1">
            <a:spLocks noChangeArrowheads="1"/>
          </p:cNvSpPr>
          <p:nvPr/>
        </p:nvSpPr>
        <p:spPr bwMode="auto">
          <a:xfrm>
            <a:off x="5168783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6" name="Text Box 59"/>
          <p:cNvSpPr txBox="1">
            <a:spLocks noChangeArrowheads="1"/>
          </p:cNvSpPr>
          <p:nvPr/>
        </p:nvSpPr>
        <p:spPr bwMode="auto">
          <a:xfrm>
            <a:off x="5700863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7" name="Text Box 60"/>
          <p:cNvSpPr txBox="1">
            <a:spLocks noChangeArrowheads="1"/>
          </p:cNvSpPr>
          <p:nvPr/>
        </p:nvSpPr>
        <p:spPr bwMode="auto">
          <a:xfrm>
            <a:off x="6384966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8" name="Text Box 61"/>
          <p:cNvSpPr txBox="1">
            <a:spLocks noChangeArrowheads="1"/>
          </p:cNvSpPr>
          <p:nvPr/>
        </p:nvSpPr>
        <p:spPr bwMode="auto">
          <a:xfrm>
            <a:off x="7601150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9" name="Text Box 62"/>
          <p:cNvSpPr txBox="1">
            <a:spLocks noChangeArrowheads="1"/>
          </p:cNvSpPr>
          <p:nvPr/>
        </p:nvSpPr>
        <p:spPr bwMode="auto">
          <a:xfrm>
            <a:off x="8361265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 u="sng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10" name="Text Box 63"/>
          <p:cNvSpPr txBox="1">
            <a:spLocks noChangeArrowheads="1"/>
          </p:cNvSpPr>
          <p:nvPr/>
        </p:nvSpPr>
        <p:spPr bwMode="auto">
          <a:xfrm>
            <a:off x="9349414" y="6465840"/>
            <a:ext cx="345219" cy="51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 b="1">
                <a:solidFill>
                  <a:srgbClr val="00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19511" name="Line 6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12" name="Text Box 65"/>
          <p:cNvSpPr txBox="1">
            <a:spLocks noChangeArrowheads="1"/>
          </p:cNvSpPr>
          <p:nvPr/>
        </p:nvSpPr>
        <p:spPr bwMode="auto">
          <a:xfrm>
            <a:off x="5548839" y="3124502"/>
            <a:ext cx="510076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 b="1">
                <a:solidFill>
                  <a:srgbClr val="000000"/>
                </a:solidFill>
                <a:ea typeface="ＭＳ Ｐゴシック" charset="-128"/>
              </a:rPr>
              <a:t>0 0 1</a:t>
            </a:r>
          </a:p>
        </p:txBody>
      </p:sp>
      <p:sp>
        <p:nvSpPr>
          <p:cNvPr id="19513" name="Text Box 66"/>
          <p:cNvSpPr txBox="1">
            <a:spLocks noChangeArrowheads="1"/>
          </p:cNvSpPr>
          <p:nvPr/>
        </p:nvSpPr>
        <p:spPr bwMode="auto">
          <a:xfrm>
            <a:off x="5548839" y="3428548"/>
            <a:ext cx="510076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 b="1">
                <a:solidFill>
                  <a:srgbClr val="000000"/>
                </a:solidFill>
                <a:ea typeface="ＭＳ Ｐゴシック" charset="-128"/>
              </a:rPr>
              <a:t>0 1 0</a:t>
            </a:r>
          </a:p>
        </p:txBody>
      </p:sp>
      <p:sp>
        <p:nvSpPr>
          <p:cNvPr id="19514" name="Text Box 67"/>
          <p:cNvSpPr txBox="1">
            <a:spLocks noChangeArrowheads="1"/>
          </p:cNvSpPr>
          <p:nvPr/>
        </p:nvSpPr>
        <p:spPr bwMode="auto">
          <a:xfrm>
            <a:off x="5548839" y="4036640"/>
            <a:ext cx="510076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 b="1">
                <a:solidFill>
                  <a:srgbClr val="000000"/>
                </a:solidFill>
                <a:ea typeface="ＭＳ Ｐゴシック" charset="-128"/>
              </a:rPr>
              <a:t>0 1 1</a:t>
            </a:r>
          </a:p>
        </p:txBody>
      </p:sp>
      <p:sp>
        <p:nvSpPr>
          <p:cNvPr id="19515" name="Line 68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16" name="Line 69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17" name="Line 70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18" name="Line 71"/>
          <p:cNvSpPr>
            <a:spLocks noChangeShapeType="1"/>
          </p:cNvSpPr>
          <p:nvPr/>
        </p:nvSpPr>
        <p:spPr bwMode="auto">
          <a:xfrm flipV="1">
            <a:off x="4864735" y="4114234"/>
            <a:ext cx="0" cy="20523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19" name="Line 72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0" name="Line 73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1" name="Line 74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2" name="Line 75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3" name="Line 76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4" name="Line 77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5" name="Line 78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6" name="Line 79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7" name="Line 80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8" name="Line 81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29" name="Line 82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0" name="Line 83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1" name="Line 84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2" name="Line 85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3" name="Line 86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4" name="Line 87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5" name="Line 88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6" name="Line 89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7" name="Line 90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8" name="Line 91"/>
          <p:cNvSpPr>
            <a:spLocks noChangeShapeType="1"/>
          </p:cNvSpPr>
          <p:nvPr/>
        </p:nvSpPr>
        <p:spPr bwMode="auto">
          <a:xfrm>
            <a:off x="4332655" y="2213947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39" name="Line 92"/>
          <p:cNvSpPr>
            <a:spLocks noChangeShapeType="1"/>
          </p:cNvSpPr>
          <p:nvPr/>
        </p:nvSpPr>
        <p:spPr bwMode="auto">
          <a:xfrm flipV="1">
            <a:off x="8741321" y="4266257"/>
            <a:ext cx="228034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40" name="Text Box 93"/>
          <p:cNvSpPr txBox="1">
            <a:spLocks noChangeArrowheads="1"/>
          </p:cNvSpPr>
          <p:nvPr/>
        </p:nvSpPr>
        <p:spPr bwMode="auto">
          <a:xfrm>
            <a:off x="4180632" y="5860915"/>
            <a:ext cx="510076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 b="1">
                <a:solidFill>
                  <a:srgbClr val="000000"/>
                </a:solidFill>
                <a:ea typeface="ＭＳ Ｐゴシック" charset="-128"/>
              </a:rPr>
              <a:t>0 0 1</a:t>
            </a:r>
          </a:p>
        </p:txBody>
      </p:sp>
      <p:sp>
        <p:nvSpPr>
          <p:cNvPr id="19541" name="Line 94"/>
          <p:cNvSpPr>
            <a:spLocks noChangeShapeType="1"/>
          </p:cNvSpPr>
          <p:nvPr/>
        </p:nvSpPr>
        <p:spPr bwMode="auto">
          <a:xfrm flipV="1">
            <a:off x="4864735" y="3430131"/>
            <a:ext cx="0" cy="68410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9542" name="Text Box 95"/>
          <p:cNvSpPr txBox="1">
            <a:spLocks noChangeArrowheads="1"/>
          </p:cNvSpPr>
          <p:nvPr/>
        </p:nvSpPr>
        <p:spPr bwMode="auto">
          <a:xfrm>
            <a:off x="9637625" y="5441268"/>
            <a:ext cx="468398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R/W</a:t>
            </a:r>
          </a:p>
        </p:txBody>
      </p:sp>
      <p:sp>
        <p:nvSpPr>
          <p:cNvPr id="19543" name="Text Box 96"/>
          <p:cNvSpPr txBox="1">
            <a:spLocks noChangeArrowheads="1"/>
          </p:cNvSpPr>
          <p:nvPr/>
        </p:nvSpPr>
        <p:spPr bwMode="auto">
          <a:xfrm>
            <a:off x="9311407" y="5455521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9544" name="Text Box 97"/>
          <p:cNvSpPr txBox="1">
            <a:spLocks noChangeArrowheads="1"/>
          </p:cNvSpPr>
          <p:nvPr/>
        </p:nvSpPr>
        <p:spPr bwMode="auto">
          <a:xfrm>
            <a:off x="6359628" y="5392178"/>
            <a:ext cx="364202" cy="30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97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9545" name="Rectangle 98"/>
          <p:cNvSpPr>
            <a:spLocks noChangeArrowheads="1"/>
          </p:cNvSpPr>
          <p:nvPr/>
        </p:nvSpPr>
        <p:spPr bwMode="auto">
          <a:xfrm>
            <a:off x="9653459" y="6467425"/>
            <a:ext cx="538415" cy="51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793">
                <a:solidFill>
                  <a:srgbClr val="000000"/>
                </a:solidFill>
                <a:ea typeface="ＭＳ Ｐゴシック" charset="-128"/>
                <a:sym typeface="Webdings" pitchFamily="18" charset="2"/>
              </a:rPr>
              <a:t></a:t>
            </a:r>
          </a:p>
        </p:txBody>
      </p:sp>
      <p:sp>
        <p:nvSpPr>
          <p:cNvPr id="103" name="Rectangle 2">
            <a:extLst>
              <a:ext uri="{FF2B5EF4-FFF2-40B4-BE49-F238E27FC236}">
                <a16:creationId xmlns:a16="http://schemas.microsoft.com/office/drawing/2014/main" id="{DB2BEB9D-F696-7400-AFB2-D0633D0A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NOR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71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7B7E6FE8-4A76-44D4-9AA4-9633D67333A2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8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84FBAB57-E73B-4DFE-83B3-96D2F37BCAFB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Control ROM</a:t>
            </a:r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2" name="Line 16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4" name="Line 18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5" name="Line 19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7" name="Line 21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5" name="Line 29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7" name="Line 31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8" name="Line 32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59" name="Line 33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0" name="Line 34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1" name="Line 35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2" name="Line 36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3" name="Line 37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4" name="Line 38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5" name="Line 39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6" name="Line 40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7" name="Line 41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8" name="Line 42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69" name="Line 43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70" name="Line 44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71" name="AutoShape 45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6672" name="AutoShape 46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6673" name="AutoShape 47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6674" name="AutoShape 48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6675" name="Rectangle 49"/>
          <p:cNvSpPr>
            <a:spLocks noChangeArrowheads="1"/>
          </p:cNvSpPr>
          <p:nvPr/>
        </p:nvSpPr>
        <p:spPr bwMode="auto"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Sign extend</a:t>
            </a:r>
          </a:p>
        </p:txBody>
      </p:sp>
      <p:grpSp>
        <p:nvGrpSpPr>
          <p:cNvPr id="26676" name="Group 50"/>
          <p:cNvGrpSpPr>
            <a:grpSpLocks/>
          </p:cNvGrpSpPr>
          <p:nvPr/>
        </p:nvGrpSpPr>
        <p:grpSpPr bwMode="auto"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26717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8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grpSp>
        <p:nvGrpSpPr>
          <p:cNvPr id="26678" name="Group 54"/>
          <p:cNvGrpSpPr>
            <a:grpSpLocks/>
          </p:cNvGrpSpPr>
          <p:nvPr/>
        </p:nvGrpSpPr>
        <p:grpSpPr bwMode="auto"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26715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6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+</a:t>
              </a:r>
            </a:p>
          </p:txBody>
        </p:sp>
      </p:grpSp>
      <p:grpSp>
        <p:nvGrpSpPr>
          <p:cNvPr id="26679" name="Group 57"/>
          <p:cNvGrpSpPr>
            <a:grpSpLocks/>
          </p:cNvGrpSpPr>
          <p:nvPr/>
        </p:nvGrpSpPr>
        <p:grpSpPr bwMode="auto"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26713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4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A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L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95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U</a:t>
              </a:r>
            </a:p>
          </p:txBody>
        </p:sp>
      </p:grpSp>
      <p:sp>
        <p:nvSpPr>
          <p:cNvPr id="26680" name="Line 60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1" name="Line 61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2" name="Line 62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3" name="Line 63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4" name="Line 6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5" name="Line 6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6" name="Line 66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7" name="Line 67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8" name="Line 68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89" name="Line 69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90" name="Line 70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6691" name="Rectangle 71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grpSp>
        <p:nvGrpSpPr>
          <p:cNvPr id="26692" name="Group 72"/>
          <p:cNvGrpSpPr>
            <a:grpSpLocks/>
          </p:cNvGrpSpPr>
          <p:nvPr/>
        </p:nvGrpSpPr>
        <p:grpSpPr bwMode="auto">
          <a:xfrm>
            <a:off x="5320804" y="4722326"/>
            <a:ext cx="4560689" cy="1824276"/>
            <a:chOff x="2400" y="2688"/>
            <a:chExt cx="2880" cy="1152"/>
          </a:xfrm>
        </p:grpSpPr>
        <p:sp>
          <p:nvSpPr>
            <p:cNvPr id="26706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07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08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09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0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1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12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6693" name="Text Box 80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6694" name="Text Box 81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6695" name="Text Box 82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grpSp>
        <p:nvGrpSpPr>
          <p:cNvPr id="26696" name="Group 83"/>
          <p:cNvGrpSpPr>
            <a:grpSpLocks/>
          </p:cNvGrpSpPr>
          <p:nvPr/>
        </p:nvGrpSpPr>
        <p:grpSpPr bwMode="auto"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26698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Instruction bits</a:t>
              </a:r>
            </a:p>
          </p:txBody>
        </p:sp>
        <p:sp>
          <p:nvSpPr>
            <p:cNvPr id="26699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15-0</a:t>
              </a:r>
            </a:p>
          </p:txBody>
        </p:sp>
        <p:sp>
          <p:nvSpPr>
            <p:cNvPr id="26700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21-19</a:t>
              </a:r>
            </a:p>
          </p:txBody>
        </p:sp>
        <p:sp>
          <p:nvSpPr>
            <p:cNvPr id="26701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</p:txBody>
        </p:sp>
        <p:sp>
          <p:nvSpPr>
            <p:cNvPr id="26702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24-22</a:t>
              </a:r>
            </a:p>
          </p:txBody>
        </p:sp>
        <p:sp>
          <p:nvSpPr>
            <p:cNvPr id="26703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18-16</a:t>
              </a: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endParaRPr>
            </a:p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  2-0</a:t>
              </a:r>
            </a:p>
          </p:txBody>
        </p:sp>
        <p:sp>
          <p:nvSpPr>
            <p:cNvPr id="26704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  <p:sp>
          <p:nvSpPr>
            <p:cNvPr id="26705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defTabSz="912114" fontAlgn="base">
                <a:spcBef>
                  <a:spcPct val="0"/>
                </a:spcBef>
                <a:spcAft>
                  <a:spcPct val="0"/>
                </a:spcAft>
              </a:pPr>
              <a:endParaRPr lang="en-US" sz="2394">
                <a:solidFill>
                  <a:srgbClr val="000000"/>
                </a:solidFill>
                <a:latin typeface="Times New Roman" pitchFamily="18" charset="0"/>
                <a:ea typeface="ＭＳ Ｐゴシック" charset="-128"/>
                <a:cs typeface="Arial" charset="0"/>
                <a:sym typeface="Arial"/>
              </a:endParaRPr>
            </a:p>
          </p:txBody>
        </p:sp>
      </p:grpSp>
      <p:sp>
        <p:nvSpPr>
          <p:cNvPr id="26697" name="Text Box 92"/>
          <p:cNvSpPr txBox="1">
            <a:spLocks noChangeArrowheads="1"/>
          </p:cNvSpPr>
          <p:nvPr/>
        </p:nvSpPr>
        <p:spPr bwMode="auto">
          <a:xfrm>
            <a:off x="2052311" y="6088952"/>
            <a:ext cx="2024764" cy="828941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lw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</a:t>
            </a:r>
            <a:r>
              <a:rPr lang="en-US" sz="1596" u="sng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596" u="sng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, offset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regB</a:t>
            </a: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= M[</a:t>
            </a:r>
            <a:r>
              <a:rPr lang="en-US" sz="1596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regA+offset</a:t>
            </a: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]</a:t>
            </a:r>
          </a:p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596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 = PC + 1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4383465" y="1531872"/>
            <a:ext cx="5878086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 Which control bits need to be different from ADD?</a:t>
            </a:r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59" y="617708"/>
            <a:ext cx="3672769" cy="55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defTabSz="912114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816B113-9478-4F95-96DD-298E3FD3C617}" type="slidenum"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sym typeface="Arial"/>
              </a:rPr>
              <a:pPr algn="r" defTabSz="912114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r>
              <a:rPr lang="en-US" alt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sym typeface="Arial"/>
              </a:rPr>
              <a:t>/26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456057">
              <a:lnSpc>
                <a:spcPct val="125000"/>
              </a:lnSpc>
              <a:defRPr/>
            </a:pPr>
            <a:r>
              <a:rPr lang="en-US" sz="1596" b="1" kern="0" dirty="0">
                <a:solidFill>
                  <a:prstClr val="black"/>
                </a:solidFill>
                <a:latin typeface="Century Gothic"/>
                <a:cs typeface="Arial"/>
                <a:sym typeface="Arial"/>
              </a:rPr>
              <a:t>G</a:t>
            </a: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545363EE-124B-5FB9-22D2-BF64AEB6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LW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60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12114"/>
            <a:fld id="{38C0E6BE-EFE7-45AE-BFB9-CB068FE2DB71}" type="slidenum">
              <a:rPr lang="en-US" kern="0">
                <a:solidFill>
                  <a:srgbClr val="000000"/>
                </a:solidFill>
                <a:sym typeface="Arial"/>
              </a:rPr>
              <a:pPr defTabSz="912114"/>
              <a:t>9</a:t>
            </a:fld>
            <a:endParaRPr lang="en-US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651" name="Slide Number Placeholder 3"/>
          <p:cNvSpPr txBox="1">
            <a:spLocks noGrp="1"/>
          </p:cNvSpPr>
          <p:nvPr/>
        </p:nvSpPr>
        <p:spPr bwMode="auto">
          <a:xfrm>
            <a:off x="8057217" y="6695458"/>
            <a:ext cx="1976299" cy="4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2114" fontAlgn="base">
              <a:spcBef>
                <a:spcPct val="0"/>
              </a:spcBef>
              <a:spcAft>
                <a:spcPct val="0"/>
              </a:spcAft>
            </a:pPr>
            <a:fld id="{A2D2041F-8CFE-4389-91DF-7A4A667E89B0}" type="slidenum"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pPr algn="r" defTabSz="912114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lang="en-US" sz="1197">
                <a:solidFill>
                  <a:srgbClr val="000000"/>
                </a:solidFill>
                <a:latin typeface="Verdana" pitchFamily="34" charset="0"/>
                <a:ea typeface="ＭＳ Ｐゴシック" charset="-128"/>
                <a:cs typeface="Arial" charset="0"/>
                <a:sym typeface="Arial"/>
              </a:rPr>
              <a:t>/26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3040460" y="3582154"/>
            <a:ext cx="380057" cy="68410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PC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3724563" y="3126085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Instruction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6308954" y="3126085"/>
            <a:ext cx="836126" cy="258439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Register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file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9273402" y="3278108"/>
            <a:ext cx="836126" cy="250837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Data 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memory</a:t>
            </a:r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 flipH="1">
            <a:off x="7145080" y="2822039"/>
            <a:ext cx="15202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4332655" y="2213947"/>
            <a:ext cx="433265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5624850" y="6774636"/>
            <a:ext cx="6080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endParaRPr lang="en-US" sz="1397" dirty="0">
              <a:solidFill>
                <a:srgbClr val="000000"/>
              </a:solidFill>
              <a:latin typeface="Calibri" pitchFamily="34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5168781" y="6166545"/>
            <a:ext cx="50927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 flipV="1">
            <a:off x="10261551" y="5178395"/>
            <a:ext cx="0" cy="988149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10109528" y="5178395"/>
            <a:ext cx="15202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9045367" y="259400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501436" y="1377821"/>
            <a:ext cx="0" cy="12161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 flipH="1">
            <a:off x="1976299" y="1377821"/>
            <a:ext cx="7525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004907" y="517839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5396816" y="4950361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4864735" y="2822039"/>
            <a:ext cx="0" cy="334450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4864735" y="457030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 flipH="1">
            <a:off x="4864735" y="2822039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2" name="Line 22"/>
          <p:cNvSpPr>
            <a:spLocks noChangeShapeType="1"/>
          </p:cNvSpPr>
          <p:nvPr/>
        </p:nvSpPr>
        <p:spPr bwMode="auto">
          <a:xfrm>
            <a:off x="3648551" y="1985913"/>
            <a:ext cx="30404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3" name="Line 23"/>
          <p:cNvSpPr>
            <a:spLocks noChangeShapeType="1"/>
          </p:cNvSpPr>
          <p:nvPr/>
        </p:nvSpPr>
        <p:spPr bwMode="auto">
          <a:xfrm>
            <a:off x="1976299" y="1377821"/>
            <a:ext cx="0" cy="28884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4" name="Line 24"/>
          <p:cNvSpPr>
            <a:spLocks noChangeShapeType="1"/>
          </p:cNvSpPr>
          <p:nvPr/>
        </p:nvSpPr>
        <p:spPr bwMode="auto">
          <a:xfrm>
            <a:off x="1976299" y="4266257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5" name="Line 25"/>
          <p:cNvSpPr>
            <a:spLocks noChangeShapeType="1"/>
          </p:cNvSpPr>
          <p:nvPr/>
        </p:nvSpPr>
        <p:spPr bwMode="auto">
          <a:xfrm>
            <a:off x="7297103" y="4646315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76" name="AutoShape 26"/>
          <p:cNvSpPr>
            <a:spLocks noChangeArrowheads="1"/>
          </p:cNvSpPr>
          <p:nvPr/>
        </p:nvSpPr>
        <p:spPr bwMode="auto">
          <a:xfrm rot="-5400000">
            <a:off x="1919290" y="3715174"/>
            <a:ext cx="1368207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7677" name="AutoShape 27"/>
          <p:cNvSpPr>
            <a:spLocks noChangeArrowheads="1"/>
          </p:cNvSpPr>
          <p:nvPr/>
        </p:nvSpPr>
        <p:spPr bwMode="auto">
          <a:xfrm rot="-5400000">
            <a:off x="4845733" y="420924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7678" name="AutoShape 28"/>
          <p:cNvSpPr>
            <a:spLocks noChangeArrowheads="1"/>
          </p:cNvSpPr>
          <p:nvPr/>
        </p:nvSpPr>
        <p:spPr bwMode="auto">
          <a:xfrm rot="-5400000">
            <a:off x="5377813" y="5045375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sp>
        <p:nvSpPr>
          <p:cNvPr id="27679" name="AutoShape 29"/>
          <p:cNvSpPr>
            <a:spLocks noChangeArrowheads="1"/>
          </p:cNvSpPr>
          <p:nvPr/>
        </p:nvSpPr>
        <p:spPr bwMode="auto">
          <a:xfrm rot="-5400000">
            <a:off x="7278100" y="4741329"/>
            <a:ext cx="988149" cy="3420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M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U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X</a:t>
            </a:r>
          </a:p>
        </p:txBody>
      </p:sp>
      <p:grpSp>
        <p:nvGrpSpPr>
          <p:cNvPr id="27680" name="Group 30"/>
          <p:cNvGrpSpPr>
            <a:grpSpLocks/>
          </p:cNvGrpSpPr>
          <p:nvPr/>
        </p:nvGrpSpPr>
        <p:grpSpPr bwMode="auto"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27738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97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Sign extend</a:t>
              </a:r>
            </a:p>
          </p:txBody>
        </p:sp>
        <p:grpSp>
          <p:nvGrpSpPr>
            <p:cNvPr id="27739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7747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7748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sp>
          <p:nvSpPr>
            <p:cNvPr id="27740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94" b="1" dirty="0">
                  <a:solidFill>
                    <a:srgbClr val="000000"/>
                  </a:solidFill>
                  <a:latin typeface="Calibri" pitchFamily="34" charset="0"/>
                  <a:ea typeface="ＭＳ Ｐゴシック" charset="-128"/>
                  <a:cs typeface="Arial" charset="0"/>
                  <a:sym typeface="Arial"/>
                </a:rPr>
                <a:t>1</a:t>
              </a:r>
            </a:p>
          </p:txBody>
        </p:sp>
        <p:grpSp>
          <p:nvGrpSpPr>
            <p:cNvPr id="27741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7745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7746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394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+</a:t>
                </a:r>
              </a:p>
            </p:txBody>
          </p:sp>
        </p:grpSp>
        <p:grpSp>
          <p:nvGrpSpPr>
            <p:cNvPr id="27742" name="Group 39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7743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94">
                  <a:solidFill>
                    <a:srgbClr val="000000"/>
                  </a:solidFill>
                  <a:latin typeface="Times New Roman" pitchFamily="18" charset="0"/>
                  <a:ea typeface="ＭＳ Ｐゴシック" charset="-128"/>
                  <a:cs typeface="Arial" charset="0"/>
                  <a:sym typeface="Arial"/>
                </a:endParaRPr>
              </a:p>
            </p:txBody>
          </p:sp>
          <p:sp>
            <p:nvSpPr>
              <p:cNvPr id="27744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A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L</a:t>
                </a:r>
              </a:p>
              <a:p>
                <a:pPr defTabSz="91211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95" b="1" dirty="0">
                    <a:solidFill>
                      <a:srgbClr val="000000"/>
                    </a:solidFill>
                    <a:latin typeface="Calibri" pitchFamily="34" charset="0"/>
                    <a:ea typeface="ＭＳ Ｐゴシック" charset="-128"/>
                    <a:cs typeface="Arial" charset="0"/>
                    <a:sym typeface="Arial"/>
                  </a:rPr>
                  <a:t>U</a:t>
                </a:r>
              </a:p>
            </p:txBody>
          </p:sp>
        </p:grpSp>
      </p:grpSp>
      <p:sp>
        <p:nvSpPr>
          <p:cNvPr id="27681" name="Line 42"/>
          <p:cNvSpPr>
            <a:spLocks noChangeShapeType="1"/>
          </p:cNvSpPr>
          <p:nvPr/>
        </p:nvSpPr>
        <p:spPr bwMode="auto">
          <a:xfrm>
            <a:off x="8741321" y="4266257"/>
            <a:ext cx="53208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2" name="Line 43"/>
          <p:cNvSpPr>
            <a:spLocks noChangeShapeType="1"/>
          </p:cNvSpPr>
          <p:nvPr/>
        </p:nvSpPr>
        <p:spPr bwMode="auto">
          <a:xfrm flipV="1">
            <a:off x="7297103" y="2822039"/>
            <a:ext cx="0" cy="1824276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3" name="Line 44"/>
          <p:cNvSpPr>
            <a:spLocks noChangeShapeType="1"/>
          </p:cNvSpPr>
          <p:nvPr/>
        </p:nvSpPr>
        <p:spPr bwMode="auto">
          <a:xfrm flipV="1">
            <a:off x="5168781" y="4950361"/>
            <a:ext cx="0" cy="1216184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4" name="Line 45"/>
          <p:cNvSpPr>
            <a:spLocks noChangeShapeType="1"/>
          </p:cNvSpPr>
          <p:nvPr/>
        </p:nvSpPr>
        <p:spPr bwMode="auto">
          <a:xfrm>
            <a:off x="5168781" y="4950361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5" name="Line 46"/>
          <p:cNvSpPr>
            <a:spLocks noChangeShapeType="1"/>
          </p:cNvSpPr>
          <p:nvPr/>
        </p:nvSpPr>
        <p:spPr bwMode="auto">
          <a:xfrm>
            <a:off x="7297103" y="5178395"/>
            <a:ext cx="0" cy="3040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6" name="Line 47"/>
          <p:cNvSpPr>
            <a:spLocks noChangeShapeType="1"/>
          </p:cNvSpPr>
          <p:nvPr/>
        </p:nvSpPr>
        <p:spPr bwMode="auto">
          <a:xfrm>
            <a:off x="8817332" y="5482441"/>
            <a:ext cx="4560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7" name="Line 48"/>
          <p:cNvSpPr>
            <a:spLocks noChangeShapeType="1"/>
          </p:cNvSpPr>
          <p:nvPr/>
        </p:nvSpPr>
        <p:spPr bwMode="auto">
          <a:xfrm>
            <a:off x="5320804" y="4722326"/>
            <a:ext cx="0" cy="18242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8" name="Line 49"/>
          <p:cNvSpPr>
            <a:spLocks noChangeShapeType="1"/>
          </p:cNvSpPr>
          <p:nvPr/>
        </p:nvSpPr>
        <p:spPr bwMode="auto">
          <a:xfrm>
            <a:off x="5852885" y="5558453"/>
            <a:ext cx="0" cy="98814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89" name="Line 50"/>
          <p:cNvSpPr>
            <a:spLocks noChangeShapeType="1"/>
          </p:cNvSpPr>
          <p:nvPr/>
        </p:nvSpPr>
        <p:spPr bwMode="auto">
          <a:xfrm>
            <a:off x="7753172" y="5254407"/>
            <a:ext cx="0" cy="12921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0" name="Line 51"/>
          <p:cNvSpPr>
            <a:spLocks noChangeShapeType="1"/>
          </p:cNvSpPr>
          <p:nvPr/>
        </p:nvSpPr>
        <p:spPr bwMode="auto">
          <a:xfrm>
            <a:off x="8513287" y="4874349"/>
            <a:ext cx="0" cy="167225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1" name="Line 52"/>
          <p:cNvSpPr>
            <a:spLocks noChangeShapeType="1"/>
          </p:cNvSpPr>
          <p:nvPr/>
        </p:nvSpPr>
        <p:spPr bwMode="auto">
          <a:xfrm>
            <a:off x="9501436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2" name="Line 53"/>
          <p:cNvSpPr>
            <a:spLocks noChangeShapeType="1"/>
          </p:cNvSpPr>
          <p:nvPr/>
        </p:nvSpPr>
        <p:spPr bwMode="auto">
          <a:xfrm>
            <a:off x="9881493" y="5710476"/>
            <a:ext cx="0" cy="836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3" name="Line 54"/>
          <p:cNvSpPr>
            <a:spLocks noChangeShapeType="1"/>
          </p:cNvSpPr>
          <p:nvPr/>
        </p:nvSpPr>
        <p:spPr bwMode="auto">
          <a:xfrm>
            <a:off x="7297103" y="5482441"/>
            <a:ext cx="152023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4" name="Rectangle 55"/>
          <p:cNvSpPr>
            <a:spLocks noChangeArrowheads="1"/>
          </p:cNvSpPr>
          <p:nvPr/>
        </p:nvSpPr>
        <p:spPr bwMode="auto">
          <a:xfrm>
            <a:off x="4560690" y="6470591"/>
            <a:ext cx="532080" cy="5320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3x8</a:t>
            </a:r>
          </a:p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998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decoder</a:t>
            </a:r>
          </a:p>
        </p:txBody>
      </p:sp>
      <p:sp>
        <p:nvSpPr>
          <p:cNvPr id="27695" name="Line 56"/>
          <p:cNvSpPr>
            <a:spLocks noChangeShapeType="1"/>
          </p:cNvSpPr>
          <p:nvPr/>
        </p:nvSpPr>
        <p:spPr bwMode="auto">
          <a:xfrm>
            <a:off x="6536988" y="5634464"/>
            <a:ext cx="0" cy="912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696" name="Rectangle 57"/>
          <p:cNvSpPr>
            <a:spLocks noChangeArrowheads="1"/>
          </p:cNvSpPr>
          <p:nvPr/>
        </p:nvSpPr>
        <p:spPr bwMode="auto"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394" b="1" dirty="0" err="1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lw</a:t>
            </a:r>
            <a:r>
              <a:rPr lang="en-US" sz="2394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   1  2  25</a:t>
            </a:r>
          </a:p>
        </p:txBody>
      </p:sp>
      <p:sp>
        <p:nvSpPr>
          <p:cNvPr id="27697" name="Text Box 58"/>
          <p:cNvSpPr txBox="1">
            <a:spLocks noChangeArrowheads="1"/>
          </p:cNvSpPr>
          <p:nvPr/>
        </p:nvSpPr>
        <p:spPr bwMode="auto">
          <a:xfrm>
            <a:off x="5168781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7698" name="Text Box 59"/>
          <p:cNvSpPr txBox="1">
            <a:spLocks noChangeArrowheads="1"/>
          </p:cNvSpPr>
          <p:nvPr/>
        </p:nvSpPr>
        <p:spPr bwMode="auto">
          <a:xfrm>
            <a:off x="5700862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7699" name="Text Box 60"/>
          <p:cNvSpPr txBox="1">
            <a:spLocks noChangeArrowheads="1"/>
          </p:cNvSpPr>
          <p:nvPr/>
        </p:nvSpPr>
        <p:spPr bwMode="auto">
          <a:xfrm>
            <a:off x="6384965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7700" name="Text Box 61"/>
          <p:cNvSpPr txBox="1">
            <a:spLocks noChangeArrowheads="1"/>
          </p:cNvSpPr>
          <p:nvPr/>
        </p:nvSpPr>
        <p:spPr bwMode="auto">
          <a:xfrm>
            <a:off x="7601149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7701" name="Text Box 62"/>
          <p:cNvSpPr txBox="1">
            <a:spLocks noChangeArrowheads="1"/>
          </p:cNvSpPr>
          <p:nvPr/>
        </p:nvSpPr>
        <p:spPr bwMode="auto">
          <a:xfrm>
            <a:off x="8361264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7702" name="Text Box 63"/>
          <p:cNvSpPr txBox="1">
            <a:spLocks noChangeArrowheads="1"/>
          </p:cNvSpPr>
          <p:nvPr/>
        </p:nvSpPr>
        <p:spPr bwMode="auto">
          <a:xfrm>
            <a:off x="9349413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1</a:t>
            </a:r>
          </a:p>
        </p:txBody>
      </p:sp>
      <p:sp>
        <p:nvSpPr>
          <p:cNvPr id="27703" name="Text Box 64"/>
          <p:cNvSpPr txBox="1">
            <a:spLocks noChangeArrowheads="1"/>
          </p:cNvSpPr>
          <p:nvPr/>
        </p:nvSpPr>
        <p:spPr bwMode="auto">
          <a:xfrm>
            <a:off x="9729470" y="6465840"/>
            <a:ext cx="366499" cy="5219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2793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</a:t>
            </a:r>
          </a:p>
        </p:txBody>
      </p:sp>
      <p:sp>
        <p:nvSpPr>
          <p:cNvPr id="27704" name="Line 65"/>
          <p:cNvSpPr>
            <a:spLocks noChangeShapeType="1"/>
          </p:cNvSpPr>
          <p:nvPr/>
        </p:nvSpPr>
        <p:spPr bwMode="auto">
          <a:xfrm>
            <a:off x="2736414" y="3886200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05" name="Text Box 66"/>
          <p:cNvSpPr txBox="1">
            <a:spLocks noChangeArrowheads="1"/>
          </p:cNvSpPr>
          <p:nvPr/>
        </p:nvSpPr>
        <p:spPr bwMode="auto">
          <a:xfrm>
            <a:off x="5548838" y="3124503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0 0 1</a:t>
            </a:r>
          </a:p>
        </p:txBody>
      </p:sp>
      <p:sp>
        <p:nvSpPr>
          <p:cNvPr id="27706" name="Text Box 67"/>
          <p:cNvSpPr txBox="1">
            <a:spLocks noChangeArrowheads="1"/>
          </p:cNvSpPr>
          <p:nvPr/>
        </p:nvSpPr>
        <p:spPr bwMode="auto">
          <a:xfrm>
            <a:off x="5548838" y="4036641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0 1 0</a:t>
            </a:r>
          </a:p>
        </p:txBody>
      </p:sp>
      <p:sp>
        <p:nvSpPr>
          <p:cNvPr id="27707" name="Line 68"/>
          <p:cNvSpPr>
            <a:spLocks noChangeShapeType="1"/>
          </p:cNvSpPr>
          <p:nvPr/>
        </p:nvSpPr>
        <p:spPr bwMode="auto">
          <a:xfrm flipH="1">
            <a:off x="4180632" y="6166545"/>
            <a:ext cx="68410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08" name="Line 69"/>
          <p:cNvSpPr>
            <a:spLocks noChangeShapeType="1"/>
          </p:cNvSpPr>
          <p:nvPr/>
        </p:nvSpPr>
        <p:spPr bwMode="auto">
          <a:xfrm>
            <a:off x="4180632" y="6166544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09" name="Line 70"/>
          <p:cNvSpPr>
            <a:spLocks noChangeShapeType="1"/>
          </p:cNvSpPr>
          <p:nvPr/>
        </p:nvSpPr>
        <p:spPr bwMode="auto">
          <a:xfrm>
            <a:off x="4180632" y="6774636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0" name="Line 71"/>
          <p:cNvSpPr>
            <a:spLocks noChangeShapeType="1"/>
          </p:cNvSpPr>
          <p:nvPr/>
        </p:nvSpPr>
        <p:spPr bwMode="auto">
          <a:xfrm flipV="1">
            <a:off x="4864735" y="4114234"/>
            <a:ext cx="0" cy="20523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1" name="Line 72"/>
          <p:cNvSpPr>
            <a:spLocks noChangeShapeType="1"/>
          </p:cNvSpPr>
          <p:nvPr/>
        </p:nvSpPr>
        <p:spPr bwMode="auto">
          <a:xfrm>
            <a:off x="5472827" y="4342269"/>
            <a:ext cx="83612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2" name="Line 73"/>
          <p:cNvSpPr>
            <a:spLocks noChangeShapeType="1"/>
          </p:cNvSpPr>
          <p:nvPr/>
        </p:nvSpPr>
        <p:spPr bwMode="auto">
          <a:xfrm flipV="1">
            <a:off x="4712712" y="1605855"/>
            <a:ext cx="0" cy="608092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3" name="Line 74"/>
          <p:cNvSpPr>
            <a:spLocks noChangeShapeType="1"/>
          </p:cNvSpPr>
          <p:nvPr/>
        </p:nvSpPr>
        <p:spPr bwMode="auto">
          <a:xfrm flipH="1">
            <a:off x="2128322" y="1605855"/>
            <a:ext cx="258439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4" name="Line 75"/>
          <p:cNvSpPr>
            <a:spLocks noChangeShapeType="1"/>
          </p:cNvSpPr>
          <p:nvPr/>
        </p:nvSpPr>
        <p:spPr bwMode="auto">
          <a:xfrm>
            <a:off x="3420517" y="388620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5" name="Line 76"/>
          <p:cNvSpPr>
            <a:spLocks noChangeShapeType="1"/>
          </p:cNvSpPr>
          <p:nvPr/>
        </p:nvSpPr>
        <p:spPr bwMode="auto">
          <a:xfrm>
            <a:off x="7145080" y="5178395"/>
            <a:ext cx="4560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6" name="Line 77"/>
          <p:cNvSpPr>
            <a:spLocks noChangeShapeType="1"/>
          </p:cNvSpPr>
          <p:nvPr/>
        </p:nvSpPr>
        <p:spPr bwMode="auto">
          <a:xfrm flipH="1">
            <a:off x="5472827" y="5938510"/>
            <a:ext cx="34965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7" name="Line 78"/>
          <p:cNvSpPr>
            <a:spLocks noChangeShapeType="1"/>
          </p:cNvSpPr>
          <p:nvPr/>
        </p:nvSpPr>
        <p:spPr bwMode="auto">
          <a:xfrm flipH="1">
            <a:off x="3496528" y="2594005"/>
            <a:ext cx="456069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8" name="Line 79"/>
          <p:cNvSpPr>
            <a:spLocks noChangeShapeType="1"/>
          </p:cNvSpPr>
          <p:nvPr/>
        </p:nvSpPr>
        <p:spPr bwMode="auto">
          <a:xfrm flipH="1">
            <a:off x="3496529" y="2594005"/>
            <a:ext cx="0" cy="1292195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19" name="Line 80"/>
          <p:cNvSpPr>
            <a:spLocks noChangeShapeType="1"/>
          </p:cNvSpPr>
          <p:nvPr/>
        </p:nvSpPr>
        <p:spPr bwMode="auto">
          <a:xfrm>
            <a:off x="2128322" y="3506143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0" name="Line 81"/>
          <p:cNvSpPr>
            <a:spLocks noChangeShapeType="1"/>
          </p:cNvSpPr>
          <p:nvPr/>
        </p:nvSpPr>
        <p:spPr bwMode="auto">
          <a:xfrm>
            <a:off x="5472827" y="5406430"/>
            <a:ext cx="228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1" name="Line 82"/>
          <p:cNvSpPr>
            <a:spLocks noChangeShapeType="1"/>
          </p:cNvSpPr>
          <p:nvPr/>
        </p:nvSpPr>
        <p:spPr bwMode="auto">
          <a:xfrm>
            <a:off x="4864735" y="3734177"/>
            <a:ext cx="144421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2" name="Line 83"/>
          <p:cNvSpPr>
            <a:spLocks noChangeShapeType="1"/>
          </p:cNvSpPr>
          <p:nvPr/>
        </p:nvSpPr>
        <p:spPr bwMode="auto">
          <a:xfrm>
            <a:off x="4560689" y="4418280"/>
            <a:ext cx="304046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3" name="Line 84"/>
          <p:cNvSpPr>
            <a:spLocks noChangeShapeType="1"/>
          </p:cNvSpPr>
          <p:nvPr/>
        </p:nvSpPr>
        <p:spPr bwMode="auto">
          <a:xfrm>
            <a:off x="4864735" y="3430131"/>
            <a:ext cx="1444218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4" name="Line 85"/>
          <p:cNvSpPr>
            <a:spLocks noChangeShapeType="1"/>
          </p:cNvSpPr>
          <p:nvPr/>
        </p:nvSpPr>
        <p:spPr bwMode="auto">
          <a:xfrm>
            <a:off x="4864735" y="4114234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5" name="Line 86"/>
          <p:cNvSpPr>
            <a:spLocks noChangeShapeType="1"/>
          </p:cNvSpPr>
          <p:nvPr/>
        </p:nvSpPr>
        <p:spPr bwMode="auto">
          <a:xfrm flipV="1">
            <a:off x="2128322" y="1605856"/>
            <a:ext cx="0" cy="1900287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6" name="Line 87"/>
          <p:cNvSpPr>
            <a:spLocks noChangeShapeType="1"/>
          </p:cNvSpPr>
          <p:nvPr/>
        </p:nvSpPr>
        <p:spPr bwMode="auto">
          <a:xfrm>
            <a:off x="5472827" y="5406430"/>
            <a:ext cx="0" cy="532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7" name="Line 88"/>
          <p:cNvSpPr>
            <a:spLocks noChangeShapeType="1"/>
          </p:cNvSpPr>
          <p:nvPr/>
        </p:nvSpPr>
        <p:spPr bwMode="auto">
          <a:xfrm>
            <a:off x="8969355" y="4266257"/>
            <a:ext cx="0" cy="1672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8" name="Line 89"/>
          <p:cNvSpPr>
            <a:spLocks noChangeShapeType="1"/>
          </p:cNvSpPr>
          <p:nvPr/>
        </p:nvSpPr>
        <p:spPr bwMode="auto">
          <a:xfrm>
            <a:off x="7905195" y="4950361"/>
            <a:ext cx="304046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29" name="Line 90"/>
          <p:cNvSpPr>
            <a:spLocks noChangeShapeType="1"/>
          </p:cNvSpPr>
          <p:nvPr/>
        </p:nvSpPr>
        <p:spPr bwMode="auto">
          <a:xfrm>
            <a:off x="7145080" y="3734177"/>
            <a:ext cx="1064161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30" name="Line 91"/>
          <p:cNvSpPr>
            <a:spLocks noChangeShapeType="1"/>
          </p:cNvSpPr>
          <p:nvPr/>
        </p:nvSpPr>
        <p:spPr bwMode="auto">
          <a:xfrm>
            <a:off x="4332655" y="2213947"/>
            <a:ext cx="380057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31" name="Text Box 92"/>
          <p:cNvSpPr txBox="1">
            <a:spLocks noChangeArrowheads="1"/>
          </p:cNvSpPr>
          <p:nvPr/>
        </p:nvSpPr>
        <p:spPr bwMode="auto">
          <a:xfrm>
            <a:off x="4180632" y="5860917"/>
            <a:ext cx="537597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0 1 0</a:t>
            </a:r>
          </a:p>
        </p:txBody>
      </p:sp>
      <p:sp>
        <p:nvSpPr>
          <p:cNvPr id="27732" name="Line 93"/>
          <p:cNvSpPr>
            <a:spLocks noChangeShapeType="1"/>
          </p:cNvSpPr>
          <p:nvPr/>
        </p:nvSpPr>
        <p:spPr bwMode="auto">
          <a:xfrm flipV="1">
            <a:off x="4864735" y="3430131"/>
            <a:ext cx="0" cy="684103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33" name="Text Box 94"/>
          <p:cNvSpPr txBox="1">
            <a:spLocks noChangeArrowheads="1"/>
          </p:cNvSpPr>
          <p:nvPr/>
        </p:nvSpPr>
        <p:spPr bwMode="auto">
          <a:xfrm>
            <a:off x="4788725" y="2516411"/>
            <a:ext cx="95014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0…011001</a:t>
            </a:r>
          </a:p>
        </p:txBody>
      </p:sp>
      <p:sp>
        <p:nvSpPr>
          <p:cNvPr id="27734" name="Line 95"/>
          <p:cNvSpPr>
            <a:spLocks noChangeShapeType="1"/>
          </p:cNvSpPr>
          <p:nvPr/>
        </p:nvSpPr>
        <p:spPr bwMode="auto">
          <a:xfrm>
            <a:off x="7145080" y="2822039"/>
            <a:ext cx="15202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2394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  <a:sym typeface="Arial"/>
            </a:endParaRPr>
          </a:p>
        </p:txBody>
      </p:sp>
      <p:sp>
        <p:nvSpPr>
          <p:cNvPr id="27735" name="Text Box 96"/>
          <p:cNvSpPr txBox="1">
            <a:spLocks noChangeArrowheads="1"/>
          </p:cNvSpPr>
          <p:nvPr/>
        </p:nvSpPr>
        <p:spPr bwMode="auto">
          <a:xfrm>
            <a:off x="9637625" y="5441270"/>
            <a:ext cx="510413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R/W</a:t>
            </a:r>
          </a:p>
        </p:txBody>
      </p:sp>
      <p:sp>
        <p:nvSpPr>
          <p:cNvPr id="27736" name="Text Box 97"/>
          <p:cNvSpPr txBox="1">
            <a:spLocks noChangeArrowheads="1"/>
          </p:cNvSpPr>
          <p:nvPr/>
        </p:nvSpPr>
        <p:spPr bwMode="auto">
          <a:xfrm>
            <a:off x="9311407" y="5455522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27737" name="Text Box 98"/>
          <p:cNvSpPr txBox="1">
            <a:spLocks noChangeArrowheads="1"/>
          </p:cNvSpPr>
          <p:nvPr/>
        </p:nvSpPr>
        <p:spPr bwMode="auto">
          <a:xfrm>
            <a:off x="6359628" y="5392179"/>
            <a:ext cx="366499" cy="3070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397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  <a:cs typeface="Arial" charset="0"/>
                <a:sym typeface="Arial"/>
              </a:rPr>
              <a:t>En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EDCA949C-326B-CC48-9B70-60284DB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defTabSz="914400"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LW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Instruction</a:t>
            </a:r>
            <a:endParaRPr lang="en-US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350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</TotalTime>
  <Words>2422</Words>
  <Application>Microsoft Office PowerPoint</Application>
  <PresentationFormat>Custom</PresentationFormat>
  <Paragraphs>1196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Century Gothic</vt:lpstr>
      <vt:lpstr>Times New Roman</vt:lpstr>
      <vt:lpstr>Verdana</vt:lpstr>
      <vt:lpstr>Wingdings</vt:lpstr>
      <vt:lpstr>2_Office Theme</vt:lpstr>
      <vt:lpstr>3_Binary Decision Diagrams</vt:lpstr>
      <vt:lpstr>4_Binary Decision Diagrams</vt:lpstr>
      <vt:lpstr>5_Binary Decision Diagrams</vt:lpstr>
      <vt:lpstr>6_Binary Decision Diagrams</vt:lpstr>
      <vt:lpstr>EECS 370 - Lecture 11</vt:lpstr>
      <vt:lpstr>Announcements</vt:lpstr>
      <vt:lpstr>LC2K Single-Cycle Datapath Implementation</vt:lpstr>
      <vt:lpstr>Executing an ADD Instruction on LC2K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Executing “not taken” BEQ Instruction on LC2K Datapath</vt:lpstr>
      <vt:lpstr>Executing a “taken” BEQ Instruction on LC2K Datapath</vt:lpstr>
      <vt:lpstr>So Far, So Good</vt:lpstr>
      <vt:lpstr>PowerPoint Presentation</vt:lpstr>
      <vt:lpstr>PowerPoint Presentation</vt:lpstr>
      <vt:lpstr>PowerPoint Presentation</vt:lpstr>
      <vt:lpstr>PowerPoint Presentation</vt:lpstr>
      <vt:lpstr>JALR</vt:lpstr>
      <vt:lpstr>What's Wrong with Single-Cycle?</vt:lpstr>
      <vt:lpstr>What’s Wrong with Single-Cycle?</vt:lpstr>
      <vt:lpstr>Computing Execution Time</vt:lpstr>
      <vt:lpstr>Computing Execution Time</vt:lpstr>
      <vt:lpstr>Multiple-Cycle Execution</vt:lpstr>
      <vt:lpstr>LC2K Datapath – cycle groups</vt:lpstr>
      <vt:lpstr>Multi-cycle LC2 Datapath</vt:lpstr>
      <vt:lpstr>State machine for multi-cycle control signals (transition functions)</vt:lpstr>
      <vt:lpstr>Implementing FSM</vt:lpstr>
      <vt:lpstr>Building the Control ROM</vt:lpstr>
      <vt:lpstr>First Cycle (State 0) Fetch Instr</vt:lpstr>
      <vt:lpstr>First Cycle (State 0) Fetch Instr</vt:lpstr>
      <vt:lpstr>First Cycle (State 0) Fetch Instr</vt:lpstr>
      <vt:lpstr>Building the Control ROM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376</cp:revision>
  <dcterms:created xsi:type="dcterms:W3CDTF">2020-01-27T04:39:41Z</dcterms:created>
  <dcterms:modified xsi:type="dcterms:W3CDTF">2023-02-08T20:32:17Z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