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7" r:id="rId6"/>
    <p:sldMasterId id="2147483689" r:id="rId7"/>
    <p:sldMasterId id="214748370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7772400" cx="12161825"/>
  <p:notesSz cx="6858000" cy="9144000"/>
  <p:embeddedFontLst>
    <p:embeddedFont>
      <p:font typeface="Arial Narrow"/>
      <p:regular r:id="rId67"/>
      <p:bold r:id="rId68"/>
      <p:italic r:id="rId69"/>
      <p:boldItalic r:id="rId70"/>
    </p:embeddedFon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831">
          <p15:clr>
            <a:srgbClr val="A4A3A4"/>
          </p15:clr>
        </p15:guide>
      </p15:sldGuideLst>
    </p:ext>
    <p:ext uri="http://customooxmlschemas.google.com/">
      <go:slidesCustomData xmlns:go="http://customooxmlschemas.google.com/" r:id="rId75" roundtripDataSignature="AMtx7mg1ExRGy4SVdVnNDXF2B7ZLL8mb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83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2.xml"/><Relationship Id="rId75" Type="http://customschemas.google.com/relationships/presentationmetadata" Target="metadata"/><Relationship Id="rId30" Type="http://schemas.openxmlformats.org/officeDocument/2006/relationships/slide" Target="slides/slide21.xml"/><Relationship Id="rId74" Type="http://schemas.openxmlformats.org/officeDocument/2006/relationships/font" Target="fonts/CenturyGothic-boldItalic.fntdata"/><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font" Target="fonts/CenturyGothic-regular.fntdata"/><Relationship Id="rId70" Type="http://schemas.openxmlformats.org/officeDocument/2006/relationships/font" Target="fonts/ArialNarrow-boldItalic.fntdata"/><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font" Target="fonts/ArialNarrow-bold.fntdata"/><Relationship Id="rId23" Type="http://schemas.openxmlformats.org/officeDocument/2006/relationships/slide" Target="slides/slide14.xml"/><Relationship Id="rId67" Type="http://schemas.openxmlformats.org/officeDocument/2006/relationships/font" Target="fonts/ArialNarrow-regular.fntdata"/><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font" Target="fonts/ArialNarrow-italic.fntdata"/><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74"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10: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3" name="Google Shape;913;p11: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2" name="Google Shape;962;p12: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13: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9" name="Google Shape;1169;p14: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5: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238" name="Google Shape;1238;p15: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16: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287" name="Google Shape;1287;p16: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7: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377" name="Google Shape;1377;p17: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18: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490" name="Google Shape;1490;p18: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p19: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561" name="Google Shape;1561;p19: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p20: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610" name="Google Shape;1610;p20: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p21: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702" name="Google Shape;1702;p21: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5" name="Shape 1815"/>
        <p:cNvGrpSpPr/>
        <p:nvPr/>
      </p:nvGrpSpPr>
      <p:grpSpPr>
        <a:xfrm>
          <a:off x="0" y="0"/>
          <a:ext cx="0" cy="0"/>
          <a:chOff x="0" y="0"/>
          <a:chExt cx="0" cy="0"/>
        </a:xfrm>
      </p:grpSpPr>
      <p:sp>
        <p:nvSpPr>
          <p:cNvPr id="1816" name="Google Shape;1816;p22: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817" name="Google Shape;1817;p22: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p23: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891" name="Google Shape;1891;p23: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p24: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1939" name="Google Shape;1939;p24: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p25: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021" name="Google Shape;2021;p25: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p26: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069" name="Google Shape;2069;p26: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5" name="Shape 2195"/>
        <p:cNvGrpSpPr/>
        <p:nvPr/>
      </p:nvGrpSpPr>
      <p:grpSpPr>
        <a:xfrm>
          <a:off x="0" y="0"/>
          <a:ext cx="0" cy="0"/>
          <a:chOff x="0" y="0"/>
          <a:chExt cx="0" cy="0"/>
        </a:xfrm>
      </p:grpSpPr>
      <p:sp>
        <p:nvSpPr>
          <p:cNvPr id="2196" name="Google Shape;2196;p27: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197" name="Google Shape;2197;p27: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p28: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279" name="Google Shape;2279;p28: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4" name="Shape 2324"/>
        <p:cNvGrpSpPr/>
        <p:nvPr/>
      </p:nvGrpSpPr>
      <p:grpSpPr>
        <a:xfrm>
          <a:off x="0" y="0"/>
          <a:ext cx="0" cy="0"/>
          <a:chOff x="0" y="0"/>
          <a:chExt cx="0" cy="0"/>
        </a:xfrm>
      </p:grpSpPr>
      <p:sp>
        <p:nvSpPr>
          <p:cNvPr id="2325" name="Google Shape;2325;p29: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326" name="Google Shape;2326;p29: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p30: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438" name="Google Shape;2438;p30: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8" name="Shape 2548"/>
        <p:cNvGrpSpPr/>
        <p:nvPr/>
      </p:nvGrpSpPr>
      <p:grpSpPr>
        <a:xfrm>
          <a:off x="0" y="0"/>
          <a:ext cx="0" cy="0"/>
          <a:chOff x="0" y="0"/>
          <a:chExt cx="0" cy="0"/>
        </a:xfrm>
      </p:grpSpPr>
      <p:sp>
        <p:nvSpPr>
          <p:cNvPr id="2549" name="Google Shape;2549;p31: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550" name="Google Shape;2550;p31: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p32: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637" name="Google Shape;2637;p32: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0" name="Shape 2750"/>
        <p:cNvGrpSpPr/>
        <p:nvPr/>
      </p:nvGrpSpPr>
      <p:grpSpPr>
        <a:xfrm>
          <a:off x="0" y="0"/>
          <a:ext cx="0" cy="0"/>
          <a:chOff x="0" y="0"/>
          <a:chExt cx="0" cy="0"/>
        </a:xfrm>
      </p:grpSpPr>
      <p:sp>
        <p:nvSpPr>
          <p:cNvPr id="2751" name="Google Shape;2751;p33: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752" name="Google Shape;2752;p33: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p34: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867" name="Google Shape;2867;p34: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p35: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2957" name="Google Shape;2957;p35: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p36: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073" name="Google Shape;3073;p36: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7" name="Shape 3187"/>
        <p:cNvGrpSpPr/>
        <p:nvPr/>
      </p:nvGrpSpPr>
      <p:grpSpPr>
        <a:xfrm>
          <a:off x="0" y="0"/>
          <a:ext cx="0" cy="0"/>
          <a:chOff x="0" y="0"/>
          <a:chExt cx="0" cy="0"/>
        </a:xfrm>
      </p:grpSpPr>
      <p:sp>
        <p:nvSpPr>
          <p:cNvPr id="3188" name="Google Shape;3188;p37: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189" name="Google Shape;3189;p37: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8" name="Shape 3278"/>
        <p:cNvGrpSpPr/>
        <p:nvPr/>
      </p:nvGrpSpPr>
      <p:grpSpPr>
        <a:xfrm>
          <a:off x="0" y="0"/>
          <a:ext cx="0" cy="0"/>
          <a:chOff x="0" y="0"/>
          <a:chExt cx="0" cy="0"/>
        </a:xfrm>
      </p:grpSpPr>
      <p:sp>
        <p:nvSpPr>
          <p:cNvPr id="3279" name="Google Shape;3279;p38: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280" name="Google Shape;3280;p38: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6" name="Shape 3326"/>
        <p:cNvGrpSpPr/>
        <p:nvPr/>
      </p:nvGrpSpPr>
      <p:grpSpPr>
        <a:xfrm>
          <a:off x="0" y="0"/>
          <a:ext cx="0" cy="0"/>
          <a:chOff x="0" y="0"/>
          <a:chExt cx="0" cy="0"/>
        </a:xfrm>
      </p:grpSpPr>
      <p:sp>
        <p:nvSpPr>
          <p:cNvPr id="3327" name="Google Shape;3327;p39: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328" name="Google Shape;3328;p39: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notes"/>
          <p:cNvSpPr/>
          <p:nvPr>
            <p:ph idx="2" type="sldImg"/>
          </p:nvPr>
        </p:nvSpPr>
        <p:spPr>
          <a:xfrm>
            <a:off x="841375" y="720725"/>
            <a:ext cx="563245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Clr>
                <a:schemeClr val="dk1"/>
              </a:buClr>
              <a:buSzPts val="300"/>
              <a:buFont typeface="Calibri"/>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6" name="Shape 3426"/>
        <p:cNvGrpSpPr/>
        <p:nvPr/>
      </p:nvGrpSpPr>
      <p:grpSpPr>
        <a:xfrm>
          <a:off x="0" y="0"/>
          <a:ext cx="0" cy="0"/>
          <a:chOff x="0" y="0"/>
          <a:chExt cx="0" cy="0"/>
        </a:xfrm>
      </p:grpSpPr>
      <p:sp>
        <p:nvSpPr>
          <p:cNvPr id="3427" name="Google Shape;3427;p40: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428" name="Google Shape;3428;p40: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4" name="Shape 3474"/>
        <p:cNvGrpSpPr/>
        <p:nvPr/>
      </p:nvGrpSpPr>
      <p:grpSpPr>
        <a:xfrm>
          <a:off x="0" y="0"/>
          <a:ext cx="0" cy="0"/>
          <a:chOff x="0" y="0"/>
          <a:chExt cx="0" cy="0"/>
        </a:xfrm>
      </p:grpSpPr>
      <p:sp>
        <p:nvSpPr>
          <p:cNvPr id="3475" name="Google Shape;3475;p41: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476" name="Google Shape;3476;p41: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8" name="Shape 3588"/>
        <p:cNvGrpSpPr/>
        <p:nvPr/>
      </p:nvGrpSpPr>
      <p:grpSpPr>
        <a:xfrm>
          <a:off x="0" y="0"/>
          <a:ext cx="0" cy="0"/>
          <a:chOff x="0" y="0"/>
          <a:chExt cx="0" cy="0"/>
        </a:xfrm>
      </p:grpSpPr>
      <p:sp>
        <p:nvSpPr>
          <p:cNvPr id="3589" name="Google Shape;3589;p42: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590" name="Google Shape;3590;p42: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1" name="Shape 3701"/>
        <p:cNvGrpSpPr/>
        <p:nvPr/>
      </p:nvGrpSpPr>
      <p:grpSpPr>
        <a:xfrm>
          <a:off x="0" y="0"/>
          <a:ext cx="0" cy="0"/>
          <a:chOff x="0" y="0"/>
          <a:chExt cx="0" cy="0"/>
        </a:xfrm>
      </p:grpSpPr>
      <p:sp>
        <p:nvSpPr>
          <p:cNvPr id="3702" name="Google Shape;3702;p43: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703" name="Google Shape;3703;p43: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4" name="Shape 3804"/>
        <p:cNvGrpSpPr/>
        <p:nvPr/>
      </p:nvGrpSpPr>
      <p:grpSpPr>
        <a:xfrm>
          <a:off x="0" y="0"/>
          <a:ext cx="0" cy="0"/>
          <a:chOff x="0" y="0"/>
          <a:chExt cx="0" cy="0"/>
        </a:xfrm>
      </p:grpSpPr>
      <p:sp>
        <p:nvSpPr>
          <p:cNvPr id="3805" name="Google Shape;3805;p44: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rPr lang="en-US"/>
              <a:t>If PC+1 == offset on the previous cycle, we'll update PC to an undefined value. This is okay if we end up taking the branch (it will get overwritten anyways), but not if the branch was not supposed to be taken.</a:t>
            </a:r>
            <a:endParaRPr/>
          </a:p>
          <a:p>
            <a:pPr indent="0" lvl="0" marL="0" rtl="0" algn="l">
              <a:spcBef>
                <a:spcPts val="0"/>
              </a:spcBef>
              <a:spcAft>
                <a:spcPts val="0"/>
              </a:spcAft>
              <a:buClr>
                <a:schemeClr val="dk1"/>
              </a:buClr>
              <a:buSzPts val="1674"/>
              <a:buFont typeface="Calibri"/>
              <a:buNone/>
            </a:pPr>
            <a:r>
              <a:t/>
            </a:r>
            <a:endParaRPr/>
          </a:p>
          <a:p>
            <a:pPr indent="0" lvl="0" marL="0" rtl="0" algn="l">
              <a:spcBef>
                <a:spcPts val="0"/>
              </a:spcBef>
              <a:spcAft>
                <a:spcPts val="0"/>
              </a:spcAft>
              <a:buClr>
                <a:schemeClr val="dk1"/>
              </a:buClr>
              <a:buSzPts val="1600"/>
              <a:buFont typeface="Calibri"/>
              <a:buNone/>
            </a:pPr>
            <a:r>
              <a:rPr lang="en-US"/>
              <a:t>We can fix this by replacing the and gate to check the state rather than the opcode.</a:t>
            </a:r>
            <a:endParaRPr/>
          </a:p>
        </p:txBody>
      </p:sp>
      <p:sp>
        <p:nvSpPr>
          <p:cNvPr id="3806" name="Google Shape;3806;p44: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9" name="Shape 3949"/>
        <p:cNvGrpSpPr/>
        <p:nvPr/>
      </p:nvGrpSpPr>
      <p:grpSpPr>
        <a:xfrm>
          <a:off x="0" y="0"/>
          <a:ext cx="0" cy="0"/>
          <a:chOff x="0" y="0"/>
          <a:chExt cx="0" cy="0"/>
        </a:xfrm>
      </p:grpSpPr>
      <p:sp>
        <p:nvSpPr>
          <p:cNvPr id="3950" name="Google Shape;3950;p45: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3951" name="Google Shape;3951;p45: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2" name="Shape 4092"/>
        <p:cNvGrpSpPr/>
        <p:nvPr/>
      </p:nvGrpSpPr>
      <p:grpSpPr>
        <a:xfrm>
          <a:off x="0" y="0"/>
          <a:ext cx="0" cy="0"/>
          <a:chOff x="0" y="0"/>
          <a:chExt cx="0" cy="0"/>
        </a:xfrm>
      </p:grpSpPr>
      <p:sp>
        <p:nvSpPr>
          <p:cNvPr id="4093" name="Google Shape;4093;p46:notes"/>
          <p:cNvSpPr txBox="1"/>
          <p:nvPr>
            <p:ph idx="1" type="body"/>
          </p:nvPr>
        </p:nvSpPr>
        <p:spPr>
          <a:xfrm>
            <a:off x="957262" y="4570412"/>
            <a:ext cx="5346700" cy="433387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74"/>
              <a:buFont typeface="Calibri"/>
              <a:buNone/>
            </a:pPr>
            <a:r>
              <a:t/>
            </a:r>
            <a:endParaRPr/>
          </a:p>
        </p:txBody>
      </p:sp>
      <p:sp>
        <p:nvSpPr>
          <p:cNvPr id="4094" name="Google Shape;4094;p46:notes"/>
          <p:cNvSpPr/>
          <p:nvPr>
            <p:ph idx="2" type="sldImg"/>
          </p:nvPr>
        </p:nvSpPr>
        <p:spPr>
          <a:xfrm>
            <a:off x="795338" y="709613"/>
            <a:ext cx="5670550" cy="36242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6" name="Shape 4196"/>
        <p:cNvGrpSpPr/>
        <p:nvPr/>
      </p:nvGrpSpPr>
      <p:grpSpPr>
        <a:xfrm>
          <a:off x="0" y="0"/>
          <a:ext cx="0" cy="0"/>
          <a:chOff x="0" y="0"/>
          <a:chExt cx="0" cy="0"/>
        </a:xfrm>
      </p:grpSpPr>
      <p:sp>
        <p:nvSpPr>
          <p:cNvPr id="4197" name="Google Shape;419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8" name="Google Shape;4198;p47: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5" name="Shape 4205"/>
        <p:cNvGrpSpPr/>
        <p:nvPr/>
      </p:nvGrpSpPr>
      <p:grpSpPr>
        <a:xfrm>
          <a:off x="0" y="0"/>
          <a:ext cx="0" cy="0"/>
          <a:chOff x="0" y="0"/>
          <a:chExt cx="0" cy="0"/>
        </a:xfrm>
      </p:grpSpPr>
      <p:sp>
        <p:nvSpPr>
          <p:cNvPr id="4206" name="Google Shape;420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7" name="Google Shape;4207;p48: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3" name="Shape 4213"/>
        <p:cNvGrpSpPr/>
        <p:nvPr/>
      </p:nvGrpSpPr>
      <p:grpSpPr>
        <a:xfrm>
          <a:off x="0" y="0"/>
          <a:ext cx="0" cy="0"/>
          <a:chOff x="0" y="0"/>
          <a:chExt cx="0" cy="0"/>
        </a:xfrm>
      </p:grpSpPr>
      <p:sp>
        <p:nvSpPr>
          <p:cNvPr id="4214" name="Google Shape;421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5" name="Google Shape;4215;p49: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0" name="Shape 4220"/>
        <p:cNvGrpSpPr/>
        <p:nvPr/>
      </p:nvGrpSpPr>
      <p:grpSpPr>
        <a:xfrm>
          <a:off x="0" y="0"/>
          <a:ext cx="0" cy="0"/>
          <a:chOff x="0" y="0"/>
          <a:chExt cx="0" cy="0"/>
        </a:xfrm>
      </p:grpSpPr>
      <p:sp>
        <p:nvSpPr>
          <p:cNvPr id="4221" name="Google Shape;4221;p50: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2" name="Google Shape;422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instr * cycles/instr * time/cycle = time</a:t>
            </a:r>
            <a:endParaRPr/>
          </a:p>
        </p:txBody>
      </p:sp>
      <p:sp>
        <p:nvSpPr>
          <p:cNvPr id="4223" name="Google Shape;422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9" name="Shape 4229"/>
        <p:cNvGrpSpPr/>
        <p:nvPr/>
      </p:nvGrpSpPr>
      <p:grpSpPr>
        <a:xfrm>
          <a:off x="0" y="0"/>
          <a:ext cx="0" cy="0"/>
          <a:chOff x="0" y="0"/>
          <a:chExt cx="0" cy="0"/>
        </a:xfrm>
      </p:grpSpPr>
      <p:sp>
        <p:nvSpPr>
          <p:cNvPr id="4230" name="Google Shape;4230;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1" name="Google Shape;4231;p51: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6" name="Shape 4236"/>
        <p:cNvGrpSpPr/>
        <p:nvPr/>
      </p:nvGrpSpPr>
      <p:grpSpPr>
        <a:xfrm>
          <a:off x="0" y="0"/>
          <a:ext cx="0" cy="0"/>
          <a:chOff x="0" y="0"/>
          <a:chExt cx="0" cy="0"/>
        </a:xfrm>
      </p:grpSpPr>
      <p:sp>
        <p:nvSpPr>
          <p:cNvPr id="4237" name="Google Shape;4237;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8" name="Google Shape;4238;p52: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3" name="Shape 4243"/>
        <p:cNvGrpSpPr/>
        <p:nvPr/>
      </p:nvGrpSpPr>
      <p:grpSpPr>
        <a:xfrm>
          <a:off x="0" y="0"/>
          <a:ext cx="0" cy="0"/>
          <a:chOff x="0" y="0"/>
          <a:chExt cx="0" cy="0"/>
        </a:xfrm>
      </p:grpSpPr>
      <p:sp>
        <p:nvSpPr>
          <p:cNvPr id="4244" name="Google Shape;4244;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5" name="Google Shape;4245;p53: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3" name="Shape 4273"/>
        <p:cNvGrpSpPr/>
        <p:nvPr/>
      </p:nvGrpSpPr>
      <p:grpSpPr>
        <a:xfrm>
          <a:off x="0" y="0"/>
          <a:ext cx="0" cy="0"/>
          <a:chOff x="0" y="0"/>
          <a:chExt cx="0" cy="0"/>
        </a:xfrm>
      </p:grpSpPr>
      <p:sp>
        <p:nvSpPr>
          <p:cNvPr id="4274" name="Google Shape;4274;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5" name="Google Shape;4275;p54: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0" name="Shape 4310"/>
        <p:cNvGrpSpPr/>
        <p:nvPr/>
      </p:nvGrpSpPr>
      <p:grpSpPr>
        <a:xfrm>
          <a:off x="0" y="0"/>
          <a:ext cx="0" cy="0"/>
          <a:chOff x="0" y="0"/>
          <a:chExt cx="0" cy="0"/>
        </a:xfrm>
      </p:grpSpPr>
      <p:sp>
        <p:nvSpPr>
          <p:cNvPr id="4311" name="Google Shape;431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2" name="Google Shape;4312;p55: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8" name="Shape 4318"/>
        <p:cNvGrpSpPr/>
        <p:nvPr/>
      </p:nvGrpSpPr>
      <p:grpSpPr>
        <a:xfrm>
          <a:off x="0" y="0"/>
          <a:ext cx="0" cy="0"/>
          <a:chOff x="0" y="0"/>
          <a:chExt cx="0" cy="0"/>
        </a:xfrm>
      </p:grpSpPr>
      <p:sp>
        <p:nvSpPr>
          <p:cNvPr id="4319" name="Google Shape;4319;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0" name="Google Shape;4320;p56: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7" name="Shape 4417"/>
        <p:cNvGrpSpPr/>
        <p:nvPr/>
      </p:nvGrpSpPr>
      <p:grpSpPr>
        <a:xfrm>
          <a:off x="0" y="0"/>
          <a:ext cx="0" cy="0"/>
          <a:chOff x="0" y="0"/>
          <a:chExt cx="0" cy="0"/>
        </a:xfrm>
      </p:grpSpPr>
      <p:sp>
        <p:nvSpPr>
          <p:cNvPr id="4418" name="Google Shape;441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9" name="Google Shape;4419;p57: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7:notes"/>
          <p:cNvSpPr/>
          <p:nvPr>
            <p:ph idx="2" type="sldImg"/>
          </p:nvPr>
        </p:nvSpPr>
        <p:spPr>
          <a:xfrm>
            <a:off x="746125" y="685800"/>
            <a:ext cx="5365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8:notes"/>
          <p:cNvSpPr/>
          <p:nvPr>
            <p:ph idx="2" type="sldImg"/>
          </p:nvPr>
        </p:nvSpPr>
        <p:spPr>
          <a:xfrm>
            <a:off x="841375" y="720725"/>
            <a:ext cx="563245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8:notes"/>
          <p:cNvSpPr txBox="1"/>
          <p:nvPr>
            <p:ph idx="1" type="body"/>
          </p:nvPr>
        </p:nvSpPr>
        <p:spPr>
          <a:xfrm>
            <a:off x="536575" y="4530725"/>
            <a:ext cx="6248400" cy="42640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9:notes"/>
          <p:cNvSpPr/>
          <p:nvPr>
            <p:ph idx="2" type="sldImg"/>
          </p:nvPr>
        </p:nvSpPr>
        <p:spPr>
          <a:xfrm>
            <a:off x="841375" y="720725"/>
            <a:ext cx="563245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p9:notes"/>
          <p:cNvSpPr txBox="1"/>
          <p:nvPr>
            <p:ph idx="1" type="body"/>
          </p:nvPr>
        </p:nvSpPr>
        <p:spPr>
          <a:xfrm>
            <a:off x="536575" y="4530725"/>
            <a:ext cx="6248400" cy="4264025"/>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9"/>
          <p:cNvSpPr txBox="1"/>
          <p:nvPr>
            <p:ph type="ctrTitle"/>
          </p:nvPr>
        </p:nvSpPr>
        <p:spPr>
          <a:xfrm>
            <a:off x="1520230" y="1272011"/>
            <a:ext cx="9121379"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5985"/>
              <a:buFont typeface="Calibri"/>
              <a:buNone/>
              <a:defRPr sz="59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9"/>
          <p:cNvSpPr txBox="1"/>
          <p:nvPr>
            <p:ph idx="1" type="subTitle"/>
          </p:nvPr>
        </p:nvSpPr>
        <p:spPr>
          <a:xfrm>
            <a:off x="1520230" y="4082310"/>
            <a:ext cx="9121379"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998"/>
              </a:spcBef>
              <a:spcAft>
                <a:spcPts val="0"/>
              </a:spcAft>
              <a:buClr>
                <a:schemeClr val="dk1"/>
              </a:buClr>
              <a:buSzPts val="2394"/>
              <a:buNone/>
              <a:defRPr sz="2394"/>
            </a:lvl1pPr>
            <a:lvl2pPr lvl="1" algn="ctr">
              <a:lnSpc>
                <a:spcPct val="90000"/>
              </a:lnSpc>
              <a:spcBef>
                <a:spcPts val="499"/>
              </a:spcBef>
              <a:spcAft>
                <a:spcPts val="0"/>
              </a:spcAft>
              <a:buClr>
                <a:schemeClr val="dk1"/>
              </a:buClr>
              <a:buSzPts val="1995"/>
              <a:buNone/>
              <a:defRPr sz="1995"/>
            </a:lvl2pPr>
            <a:lvl3pPr lvl="2" algn="ctr">
              <a:lnSpc>
                <a:spcPct val="90000"/>
              </a:lnSpc>
              <a:spcBef>
                <a:spcPts val="499"/>
              </a:spcBef>
              <a:spcAft>
                <a:spcPts val="0"/>
              </a:spcAft>
              <a:buClr>
                <a:schemeClr val="dk1"/>
              </a:buClr>
              <a:buSzPts val="1795"/>
              <a:buNone/>
              <a:defRPr sz="1795"/>
            </a:lvl3pPr>
            <a:lvl4pPr lvl="3" algn="ctr">
              <a:lnSpc>
                <a:spcPct val="90000"/>
              </a:lnSpc>
              <a:spcBef>
                <a:spcPts val="499"/>
              </a:spcBef>
              <a:spcAft>
                <a:spcPts val="0"/>
              </a:spcAft>
              <a:buClr>
                <a:schemeClr val="dk1"/>
              </a:buClr>
              <a:buSzPts val="1596"/>
              <a:buNone/>
              <a:defRPr sz="1596"/>
            </a:lvl4pPr>
            <a:lvl5pPr lvl="4" algn="ctr">
              <a:lnSpc>
                <a:spcPct val="90000"/>
              </a:lnSpc>
              <a:spcBef>
                <a:spcPts val="499"/>
              </a:spcBef>
              <a:spcAft>
                <a:spcPts val="0"/>
              </a:spcAft>
              <a:buClr>
                <a:schemeClr val="dk1"/>
              </a:buClr>
              <a:buSzPts val="1596"/>
              <a:buNone/>
              <a:defRPr sz="1596"/>
            </a:lvl5pPr>
            <a:lvl6pPr lvl="5" algn="ctr">
              <a:lnSpc>
                <a:spcPct val="90000"/>
              </a:lnSpc>
              <a:spcBef>
                <a:spcPts val="499"/>
              </a:spcBef>
              <a:spcAft>
                <a:spcPts val="0"/>
              </a:spcAft>
              <a:buClr>
                <a:schemeClr val="dk1"/>
              </a:buClr>
              <a:buSzPts val="1596"/>
              <a:buNone/>
              <a:defRPr sz="1596"/>
            </a:lvl6pPr>
            <a:lvl7pPr lvl="6" algn="ctr">
              <a:lnSpc>
                <a:spcPct val="90000"/>
              </a:lnSpc>
              <a:spcBef>
                <a:spcPts val="499"/>
              </a:spcBef>
              <a:spcAft>
                <a:spcPts val="0"/>
              </a:spcAft>
              <a:buClr>
                <a:schemeClr val="dk1"/>
              </a:buClr>
              <a:buSzPts val="1596"/>
              <a:buNone/>
              <a:defRPr sz="1596"/>
            </a:lvl7pPr>
            <a:lvl8pPr lvl="7" algn="ctr">
              <a:lnSpc>
                <a:spcPct val="90000"/>
              </a:lnSpc>
              <a:spcBef>
                <a:spcPts val="499"/>
              </a:spcBef>
              <a:spcAft>
                <a:spcPts val="0"/>
              </a:spcAft>
              <a:buClr>
                <a:schemeClr val="dk1"/>
              </a:buClr>
              <a:buSzPts val="1596"/>
              <a:buNone/>
              <a:defRPr sz="1596"/>
            </a:lvl8pPr>
            <a:lvl9pPr lvl="8" algn="ctr">
              <a:lnSpc>
                <a:spcPct val="90000"/>
              </a:lnSpc>
              <a:spcBef>
                <a:spcPts val="499"/>
              </a:spcBef>
              <a:spcAft>
                <a:spcPts val="0"/>
              </a:spcAft>
              <a:buClr>
                <a:schemeClr val="dk1"/>
              </a:buClr>
              <a:buSzPts val="1596"/>
              <a:buNone/>
              <a:defRPr sz="1596"/>
            </a:lvl9pPr>
          </a:lstStyle>
          <a:p/>
        </p:txBody>
      </p:sp>
      <p:sp>
        <p:nvSpPr>
          <p:cNvPr id="20" name="Google Shape;20;p59"/>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9"/>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72"/>
          <p:cNvSpPr txBox="1"/>
          <p:nvPr>
            <p:ph type="title"/>
          </p:nvPr>
        </p:nvSpPr>
        <p:spPr>
          <a:xfrm>
            <a:off x="837711" y="518160"/>
            <a:ext cx="3922509"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192"/>
              <a:buFont typeface="Calibri"/>
              <a:buNone/>
              <a:defRPr sz="31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2"/>
          <p:cNvSpPr/>
          <p:nvPr>
            <p:ph idx="2" type="pic"/>
          </p:nvPr>
        </p:nvSpPr>
        <p:spPr>
          <a:xfrm>
            <a:off x="5170365" y="1119082"/>
            <a:ext cx="6156930" cy="5523442"/>
          </a:xfrm>
          <a:prstGeom prst="rect">
            <a:avLst/>
          </a:prstGeom>
          <a:noFill/>
          <a:ln>
            <a:noFill/>
          </a:ln>
        </p:spPr>
      </p:sp>
      <p:sp>
        <p:nvSpPr>
          <p:cNvPr id="73" name="Google Shape;73;p72"/>
          <p:cNvSpPr txBox="1"/>
          <p:nvPr>
            <p:ph idx="1" type="body"/>
          </p:nvPr>
        </p:nvSpPr>
        <p:spPr>
          <a:xfrm>
            <a:off x="837711" y="2331720"/>
            <a:ext cx="3922509"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98"/>
              </a:spcBef>
              <a:spcAft>
                <a:spcPts val="0"/>
              </a:spcAft>
              <a:buClr>
                <a:schemeClr val="dk1"/>
              </a:buClr>
              <a:buSzPts val="1596"/>
              <a:buNone/>
              <a:defRPr sz="1596"/>
            </a:lvl1pPr>
            <a:lvl2pPr indent="-228600" lvl="1" marL="914400" algn="l">
              <a:lnSpc>
                <a:spcPct val="90000"/>
              </a:lnSpc>
              <a:spcBef>
                <a:spcPts val="499"/>
              </a:spcBef>
              <a:spcAft>
                <a:spcPts val="0"/>
              </a:spcAft>
              <a:buClr>
                <a:schemeClr val="dk1"/>
              </a:buClr>
              <a:buSzPts val="1397"/>
              <a:buNone/>
              <a:defRPr sz="1397"/>
            </a:lvl2pPr>
            <a:lvl3pPr indent="-228600" lvl="2" marL="1371600" algn="l">
              <a:lnSpc>
                <a:spcPct val="90000"/>
              </a:lnSpc>
              <a:spcBef>
                <a:spcPts val="499"/>
              </a:spcBef>
              <a:spcAft>
                <a:spcPts val="0"/>
              </a:spcAft>
              <a:buClr>
                <a:schemeClr val="dk1"/>
              </a:buClr>
              <a:buSzPts val="1197"/>
              <a:buNone/>
              <a:defRPr sz="1197"/>
            </a:lvl3pPr>
            <a:lvl4pPr indent="-228600" lvl="3" marL="1828800" algn="l">
              <a:lnSpc>
                <a:spcPct val="90000"/>
              </a:lnSpc>
              <a:spcBef>
                <a:spcPts val="499"/>
              </a:spcBef>
              <a:spcAft>
                <a:spcPts val="0"/>
              </a:spcAft>
              <a:buClr>
                <a:schemeClr val="dk1"/>
              </a:buClr>
              <a:buSzPts val="998"/>
              <a:buNone/>
              <a:defRPr sz="997"/>
            </a:lvl4pPr>
            <a:lvl5pPr indent="-228600" lvl="4" marL="2286000" algn="l">
              <a:lnSpc>
                <a:spcPct val="90000"/>
              </a:lnSpc>
              <a:spcBef>
                <a:spcPts val="499"/>
              </a:spcBef>
              <a:spcAft>
                <a:spcPts val="0"/>
              </a:spcAft>
              <a:buClr>
                <a:schemeClr val="dk1"/>
              </a:buClr>
              <a:buSzPts val="998"/>
              <a:buNone/>
              <a:defRPr sz="997"/>
            </a:lvl5pPr>
            <a:lvl6pPr indent="-228600" lvl="5" marL="2743200" algn="l">
              <a:lnSpc>
                <a:spcPct val="90000"/>
              </a:lnSpc>
              <a:spcBef>
                <a:spcPts val="499"/>
              </a:spcBef>
              <a:spcAft>
                <a:spcPts val="0"/>
              </a:spcAft>
              <a:buClr>
                <a:schemeClr val="dk1"/>
              </a:buClr>
              <a:buSzPts val="998"/>
              <a:buNone/>
              <a:defRPr sz="997"/>
            </a:lvl6pPr>
            <a:lvl7pPr indent="-228600" lvl="6" marL="3200400" algn="l">
              <a:lnSpc>
                <a:spcPct val="90000"/>
              </a:lnSpc>
              <a:spcBef>
                <a:spcPts val="499"/>
              </a:spcBef>
              <a:spcAft>
                <a:spcPts val="0"/>
              </a:spcAft>
              <a:buClr>
                <a:schemeClr val="dk1"/>
              </a:buClr>
              <a:buSzPts val="998"/>
              <a:buNone/>
              <a:defRPr sz="997"/>
            </a:lvl7pPr>
            <a:lvl8pPr indent="-228600" lvl="7" marL="3657600" algn="l">
              <a:lnSpc>
                <a:spcPct val="90000"/>
              </a:lnSpc>
              <a:spcBef>
                <a:spcPts val="499"/>
              </a:spcBef>
              <a:spcAft>
                <a:spcPts val="0"/>
              </a:spcAft>
              <a:buClr>
                <a:schemeClr val="dk1"/>
              </a:buClr>
              <a:buSzPts val="998"/>
              <a:buNone/>
              <a:defRPr sz="997"/>
            </a:lvl8pPr>
            <a:lvl9pPr indent="-228600" lvl="8" marL="4114800" algn="l">
              <a:lnSpc>
                <a:spcPct val="90000"/>
              </a:lnSpc>
              <a:spcBef>
                <a:spcPts val="499"/>
              </a:spcBef>
              <a:spcAft>
                <a:spcPts val="0"/>
              </a:spcAft>
              <a:buClr>
                <a:schemeClr val="dk1"/>
              </a:buClr>
              <a:buSzPts val="998"/>
              <a:buNone/>
              <a:defRPr sz="997"/>
            </a:lvl9pPr>
          </a:lstStyle>
          <a:p/>
        </p:txBody>
      </p:sp>
      <p:sp>
        <p:nvSpPr>
          <p:cNvPr id="74" name="Google Shape;74;p72"/>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2"/>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2"/>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73"/>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3"/>
          <p:cNvSpPr txBox="1"/>
          <p:nvPr>
            <p:ph idx="1" type="body"/>
          </p:nvPr>
        </p:nvSpPr>
        <p:spPr>
          <a:xfrm rot="5400000">
            <a:off x="3615162" y="-709993"/>
            <a:ext cx="4931516" cy="1048958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80" name="Google Shape;80;p73"/>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3"/>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3"/>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4"/>
          <p:cNvSpPr txBox="1"/>
          <p:nvPr>
            <p:ph type="title"/>
          </p:nvPr>
        </p:nvSpPr>
        <p:spPr>
          <a:xfrm rot="5400000">
            <a:off x="6721138" y="2395985"/>
            <a:ext cx="6586750" cy="262239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4"/>
          <p:cNvSpPr txBox="1"/>
          <p:nvPr>
            <p:ph idx="1" type="body"/>
          </p:nvPr>
        </p:nvSpPr>
        <p:spPr>
          <a:xfrm rot="5400000">
            <a:off x="1400334" y="-150400"/>
            <a:ext cx="6586750" cy="77151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86" name="Google Shape;86;p74"/>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4"/>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4"/>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97" name="Shape 97"/>
        <p:cNvGrpSpPr/>
        <p:nvPr/>
      </p:nvGrpSpPr>
      <p:grpSpPr>
        <a:xfrm>
          <a:off x="0" y="0"/>
          <a:ext cx="0" cy="0"/>
          <a:chOff x="0" y="0"/>
          <a:chExt cx="0" cy="0"/>
        </a:xfrm>
      </p:grpSpPr>
      <p:sp>
        <p:nvSpPr>
          <p:cNvPr id="98" name="Google Shape;98;p62"/>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62"/>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62"/>
          <p:cNvSpPr txBox="1"/>
          <p:nvPr>
            <p:ph type="title"/>
          </p:nvPr>
        </p:nvSpPr>
        <p:spPr>
          <a:xfrm>
            <a:off x="764338" y="-25908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75"/>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394">
              <a:solidFill>
                <a:schemeClr val="dk1"/>
              </a:solidFill>
              <a:latin typeface="Times New Roman"/>
              <a:ea typeface="Times New Roman"/>
              <a:cs typeface="Times New Roman"/>
              <a:sym typeface="Times New Roman"/>
            </a:endParaRPr>
          </a:p>
        </p:txBody>
      </p:sp>
      <p:sp>
        <p:nvSpPr>
          <p:cNvPr id="103" name="Google Shape;103;p75"/>
          <p:cNvSpPr txBox="1"/>
          <p:nvPr/>
        </p:nvSpPr>
        <p:spPr>
          <a:xfrm>
            <a:off x="1946739" y="3350048"/>
            <a:ext cx="6696449" cy="3993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596"/>
              <a:buFont typeface="Noto Sans Symbols"/>
              <a:buNone/>
            </a:pPr>
            <a:r>
              <a:rPr b="1" lang="en-US" sz="1995">
                <a:solidFill>
                  <a:schemeClr val="dk1"/>
                </a:solidFill>
                <a:latin typeface="Calibri"/>
                <a:ea typeface="Calibri"/>
                <a:cs typeface="Calibri"/>
                <a:sym typeface="Calibri"/>
              </a:rPr>
              <a:t>EECS 370 – Introduction to Computer Organization – Fall 2014</a:t>
            </a:r>
            <a:endParaRPr/>
          </a:p>
        </p:txBody>
      </p:sp>
      <p:sp>
        <p:nvSpPr>
          <p:cNvPr id="104" name="Google Shape;104;p75"/>
          <p:cNvSpPr txBox="1"/>
          <p:nvPr/>
        </p:nvSpPr>
        <p:spPr>
          <a:xfrm>
            <a:off x="3903689" y="5008880"/>
            <a:ext cx="4533933" cy="10133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95">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1995">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1995">
              <a:solidFill>
                <a:srgbClr val="000000"/>
              </a:solidFill>
              <a:latin typeface="Calibri"/>
              <a:ea typeface="Calibri"/>
              <a:cs typeface="Calibri"/>
              <a:sym typeface="Calibri"/>
            </a:endParaRPr>
          </a:p>
        </p:txBody>
      </p:sp>
      <p:sp>
        <p:nvSpPr>
          <p:cNvPr id="105" name="Google Shape;105;p75"/>
          <p:cNvSpPr txBox="1"/>
          <p:nvPr/>
        </p:nvSpPr>
        <p:spPr>
          <a:xfrm>
            <a:off x="1097945" y="4096704"/>
            <a:ext cx="10151756" cy="4607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15"/>
              <a:buFont typeface="Noto Sans Symbols"/>
              <a:buNone/>
            </a:pPr>
            <a:r>
              <a:rPr b="1" lang="en-US" sz="2394">
                <a:solidFill>
                  <a:srgbClr val="CC0000"/>
                </a:solidFill>
                <a:latin typeface="Calibri"/>
                <a:ea typeface="Calibri"/>
                <a:cs typeface="Calibri"/>
                <a:sym typeface="Calibri"/>
              </a:rPr>
              <a:t>Profs. Andrew DeOrio, Jason Mars, and Thomas Wenisch</a:t>
            </a:r>
            <a:endParaRPr/>
          </a:p>
        </p:txBody>
      </p:sp>
      <p:sp>
        <p:nvSpPr>
          <p:cNvPr id="106" name="Google Shape;106;p75"/>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59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07" name="Shape 107"/>
        <p:cNvGrpSpPr/>
        <p:nvPr/>
      </p:nvGrpSpPr>
      <p:grpSpPr>
        <a:xfrm>
          <a:off x="0" y="0"/>
          <a:ext cx="0" cy="0"/>
          <a:chOff x="0" y="0"/>
          <a:chExt cx="0" cy="0"/>
        </a:xfrm>
      </p:grpSpPr>
      <p:sp>
        <p:nvSpPr>
          <p:cNvPr id="108" name="Google Shape;108;p76"/>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394">
              <a:solidFill>
                <a:schemeClr val="dk1"/>
              </a:solidFill>
              <a:latin typeface="Times New Roman"/>
              <a:ea typeface="Times New Roman"/>
              <a:cs typeface="Times New Roman"/>
              <a:sym typeface="Times New Roman"/>
            </a:endParaRPr>
          </a:p>
        </p:txBody>
      </p:sp>
      <p:sp>
        <p:nvSpPr>
          <p:cNvPr id="109" name="Google Shape;109;p76"/>
          <p:cNvSpPr txBox="1"/>
          <p:nvPr/>
        </p:nvSpPr>
        <p:spPr>
          <a:xfrm>
            <a:off x="1946739" y="3350048"/>
            <a:ext cx="6696449" cy="3993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596"/>
              <a:buFont typeface="Noto Sans Symbols"/>
              <a:buNone/>
            </a:pPr>
            <a:r>
              <a:rPr b="1" lang="en-US" sz="1995">
                <a:solidFill>
                  <a:srgbClr val="000000"/>
                </a:solidFill>
                <a:latin typeface="Calibri"/>
                <a:ea typeface="Calibri"/>
                <a:cs typeface="Calibri"/>
                <a:sym typeface="Calibri"/>
              </a:rPr>
              <a:t>EECS 370 – Introduction to Computer Organization – Fall 2015</a:t>
            </a:r>
            <a:endParaRPr/>
          </a:p>
        </p:txBody>
      </p:sp>
      <p:sp>
        <p:nvSpPr>
          <p:cNvPr id="110" name="Google Shape;110;p76"/>
          <p:cNvSpPr txBox="1"/>
          <p:nvPr/>
        </p:nvSpPr>
        <p:spPr>
          <a:xfrm>
            <a:off x="3903690" y="5008882"/>
            <a:ext cx="4533933" cy="10133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95">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1995">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1995">
              <a:solidFill>
                <a:srgbClr val="000000"/>
              </a:solidFill>
              <a:latin typeface="Calibri"/>
              <a:ea typeface="Calibri"/>
              <a:cs typeface="Calibri"/>
              <a:sym typeface="Calibri"/>
            </a:endParaRPr>
          </a:p>
        </p:txBody>
      </p:sp>
      <p:sp>
        <p:nvSpPr>
          <p:cNvPr id="111" name="Google Shape;111;p76"/>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59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6"/>
          <p:cNvSpPr txBox="1"/>
          <p:nvPr/>
        </p:nvSpPr>
        <p:spPr>
          <a:xfrm>
            <a:off x="1097779" y="4095872"/>
            <a:ext cx="10151922" cy="4607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15"/>
              <a:buFont typeface="Noto Sans Symbols"/>
              <a:buNone/>
            </a:pPr>
            <a:r>
              <a:rPr b="1" lang="en-US" sz="2394">
                <a:solidFill>
                  <a:srgbClr val="CC0000"/>
                </a:solidFill>
                <a:latin typeface="Calibri"/>
                <a:ea typeface="Calibri"/>
                <a:cs typeface="Calibri"/>
                <a:sym typeface="Calibri"/>
              </a:rPr>
              <a:t>Ron Dreslinski, Trevor Mudge, and Thomas Wenisch</a:t>
            </a:r>
            <a:endParaRPr/>
          </a:p>
        </p:txBody>
      </p:sp>
      <p:sp>
        <p:nvSpPr>
          <p:cNvPr id="113" name="Google Shape;113;p76"/>
          <p:cNvSpPr txBox="1"/>
          <p:nvPr/>
        </p:nvSpPr>
        <p:spPr>
          <a:xfrm>
            <a:off x="5472827" y="6563362"/>
            <a:ext cx="5878222" cy="829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995">
                <a:solidFill>
                  <a:schemeClr val="dk1"/>
                </a:solidFill>
                <a:latin typeface="Calibri"/>
                <a:ea typeface="Calibri"/>
                <a:cs typeface="Calibri"/>
                <a:sym typeface="Calibri"/>
              </a:rPr>
              <a:t>© Dreslinski-Mudge-Wenisch, 2015</a:t>
            </a:r>
            <a:endParaRPr/>
          </a:p>
          <a:p>
            <a:pPr indent="0" lvl="0" marL="0" marR="0" rtl="0" algn="r">
              <a:spcBef>
                <a:spcPts val="0"/>
              </a:spcBef>
              <a:spcAft>
                <a:spcPts val="0"/>
              </a:spcAft>
              <a:buNone/>
            </a:pPr>
            <a:r>
              <a:rPr lang="en-US" sz="1397">
                <a:solidFill>
                  <a:schemeClr val="dk1"/>
                </a:solidFill>
                <a:latin typeface="Calibri"/>
                <a:ea typeface="Calibri"/>
                <a:cs typeface="Calibri"/>
                <a:sym typeface="Calibri"/>
              </a:rPr>
              <a:t>The material in this presentation cannot be </a:t>
            </a:r>
            <a:endParaRPr/>
          </a:p>
          <a:p>
            <a:pPr indent="0" lvl="0" marL="0" marR="0" rtl="0" algn="r">
              <a:spcBef>
                <a:spcPts val="0"/>
              </a:spcBef>
              <a:spcAft>
                <a:spcPts val="0"/>
              </a:spcAft>
              <a:buNone/>
            </a:pPr>
            <a:r>
              <a:rPr lang="en-US" sz="1397">
                <a:solidFill>
                  <a:schemeClr val="dk1"/>
                </a:solidFill>
                <a:latin typeface="Calibri"/>
                <a:ea typeface="Calibri"/>
                <a:cs typeface="Calibri"/>
                <a:sym typeface="Calibri"/>
              </a:rPr>
              <a:t>copied in any form without our written permission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77"/>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7"/>
          <p:cNvSpPr txBox="1"/>
          <p:nvPr>
            <p:ph idx="1" type="body"/>
          </p:nvPr>
        </p:nvSpPr>
        <p:spPr>
          <a:xfrm>
            <a:off x="753782" y="1381760"/>
            <a:ext cx="10641608"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17" name="Google Shape;117;p77"/>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77"/>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78"/>
          <p:cNvSpPr txBox="1"/>
          <p:nvPr>
            <p:ph type="title"/>
          </p:nvPr>
        </p:nvSpPr>
        <p:spPr>
          <a:xfrm>
            <a:off x="960702" y="4994488"/>
            <a:ext cx="10337562" cy="154368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399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78"/>
          <p:cNvSpPr txBox="1"/>
          <p:nvPr>
            <p:ph idx="1" type="body"/>
          </p:nvPr>
        </p:nvSpPr>
        <p:spPr>
          <a:xfrm>
            <a:off x="960702" y="3294275"/>
            <a:ext cx="10337562" cy="1700212"/>
          </a:xfrm>
          <a:prstGeom prst="rect">
            <a:avLst/>
          </a:prstGeom>
          <a:noFill/>
          <a:ln>
            <a:noFill/>
          </a:ln>
        </p:spPr>
        <p:txBody>
          <a:bodyPr anchorCtr="0" anchor="b" bIns="45700" lIns="91425" spcFirstLastPara="1" rIns="91425" wrap="square" tIns="45700">
            <a:noAutofit/>
          </a:bodyPr>
          <a:lstStyle>
            <a:lvl1pPr indent="-228600" lvl="0" marL="457200" algn="l">
              <a:spcBef>
                <a:spcPts val="399"/>
              </a:spcBef>
              <a:spcAft>
                <a:spcPts val="0"/>
              </a:spcAft>
              <a:buSzPts val="1596"/>
              <a:buNone/>
              <a:defRPr sz="1995"/>
            </a:lvl1pPr>
            <a:lvl2pPr indent="-228600" lvl="1" marL="914400" algn="l">
              <a:spcBef>
                <a:spcPts val="359"/>
              </a:spcBef>
              <a:spcAft>
                <a:spcPts val="0"/>
              </a:spcAft>
              <a:buSzPts val="1795"/>
              <a:buFont typeface="Calibri"/>
              <a:buNone/>
              <a:defRPr sz="1795"/>
            </a:lvl2pPr>
            <a:lvl3pPr indent="-228600" lvl="2" marL="1371600" algn="l">
              <a:spcBef>
                <a:spcPts val="319"/>
              </a:spcBef>
              <a:spcAft>
                <a:spcPts val="0"/>
              </a:spcAft>
              <a:buSzPts val="1596"/>
              <a:buNone/>
              <a:defRPr sz="1596"/>
            </a:lvl3pPr>
            <a:lvl4pPr indent="-228600" lvl="3" marL="1828800" algn="l">
              <a:spcBef>
                <a:spcPts val="279"/>
              </a:spcBef>
              <a:spcAft>
                <a:spcPts val="0"/>
              </a:spcAft>
              <a:buSzPts val="1397"/>
              <a:buNone/>
              <a:defRPr sz="1397"/>
            </a:lvl4pPr>
            <a:lvl5pPr indent="-228600" lvl="4" marL="2286000" algn="l">
              <a:spcBef>
                <a:spcPts val="349"/>
              </a:spcBef>
              <a:spcAft>
                <a:spcPts val="0"/>
              </a:spcAft>
              <a:buSzPts val="1397"/>
              <a:buNone/>
              <a:defRPr sz="1397"/>
            </a:lvl5pPr>
            <a:lvl6pPr indent="-228600" lvl="5" marL="2743200" algn="l">
              <a:spcBef>
                <a:spcPts val="349"/>
              </a:spcBef>
              <a:spcAft>
                <a:spcPts val="0"/>
              </a:spcAft>
              <a:buSzPts val="1397"/>
              <a:buNone/>
              <a:defRPr sz="1397"/>
            </a:lvl6pPr>
            <a:lvl7pPr indent="-228600" lvl="6" marL="3200400" algn="l">
              <a:spcBef>
                <a:spcPts val="349"/>
              </a:spcBef>
              <a:spcAft>
                <a:spcPts val="0"/>
              </a:spcAft>
              <a:buSzPts val="1397"/>
              <a:buNone/>
              <a:defRPr sz="1397"/>
            </a:lvl7pPr>
            <a:lvl8pPr indent="-228600" lvl="7" marL="3657600" algn="l">
              <a:spcBef>
                <a:spcPts val="349"/>
              </a:spcBef>
              <a:spcAft>
                <a:spcPts val="0"/>
              </a:spcAft>
              <a:buSzPts val="1397"/>
              <a:buNone/>
              <a:defRPr sz="1397"/>
            </a:lvl8pPr>
            <a:lvl9pPr indent="-228600" lvl="8" marL="4114800" algn="l">
              <a:spcBef>
                <a:spcPts val="349"/>
              </a:spcBef>
              <a:spcAft>
                <a:spcPts val="0"/>
              </a:spcAft>
              <a:buSzPts val="1397"/>
              <a:buNone/>
              <a:defRPr sz="1397"/>
            </a:lvl9pPr>
          </a:lstStyle>
          <a:p/>
        </p:txBody>
      </p:sp>
      <p:sp>
        <p:nvSpPr>
          <p:cNvPr id="122" name="Google Shape;122;p78"/>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8"/>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4" name="Shape 124"/>
        <p:cNvGrpSpPr/>
        <p:nvPr/>
      </p:nvGrpSpPr>
      <p:grpSpPr>
        <a:xfrm>
          <a:off x="0" y="0"/>
          <a:ext cx="0" cy="0"/>
          <a:chOff x="0" y="0"/>
          <a:chExt cx="0" cy="0"/>
        </a:xfrm>
      </p:grpSpPr>
      <p:sp>
        <p:nvSpPr>
          <p:cNvPr id="125" name="Google Shape;125;p79"/>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79"/>
          <p:cNvSpPr txBox="1"/>
          <p:nvPr>
            <p:ph idx="1" type="body"/>
          </p:nvPr>
        </p:nvSpPr>
        <p:spPr>
          <a:xfrm>
            <a:off x="753782" y="1381760"/>
            <a:ext cx="5219455" cy="5440680"/>
          </a:xfrm>
          <a:prstGeom prst="rect">
            <a:avLst/>
          </a:prstGeom>
          <a:noFill/>
          <a:ln>
            <a:noFill/>
          </a:ln>
        </p:spPr>
        <p:txBody>
          <a:bodyPr anchorCtr="0" anchor="t" bIns="45700" lIns="91425" spcFirstLastPara="1" rIns="91425" wrap="square" tIns="45700">
            <a:noAutofit/>
          </a:bodyPr>
          <a:lstStyle>
            <a:lvl1pPr indent="-370484" lvl="0" marL="457200" algn="l">
              <a:spcBef>
                <a:spcPts val="559"/>
              </a:spcBef>
              <a:spcAft>
                <a:spcPts val="0"/>
              </a:spcAft>
              <a:buSzPts val="2234"/>
              <a:buChar char="❑"/>
              <a:defRPr sz="2793"/>
            </a:lvl1pPr>
            <a:lvl2pPr indent="-380619" lvl="1" marL="914400" algn="l">
              <a:spcBef>
                <a:spcPts val="479"/>
              </a:spcBef>
              <a:spcAft>
                <a:spcPts val="0"/>
              </a:spcAft>
              <a:buSzPts val="2394"/>
              <a:buFont typeface="Calibri"/>
              <a:buChar char="•"/>
              <a:defRPr sz="2394"/>
            </a:lvl2pPr>
            <a:lvl3pPr indent="-355282" lvl="2" marL="1371600" algn="l">
              <a:spcBef>
                <a:spcPts val="399"/>
              </a:spcBef>
              <a:spcAft>
                <a:spcPts val="0"/>
              </a:spcAft>
              <a:buSzPts val="1995"/>
              <a:buChar char="-"/>
              <a:defRPr sz="1995"/>
            </a:lvl3pPr>
            <a:lvl4pPr indent="-342582" lvl="3" marL="1828800" algn="l">
              <a:spcBef>
                <a:spcPts val="359"/>
              </a:spcBef>
              <a:spcAft>
                <a:spcPts val="0"/>
              </a:spcAft>
              <a:buSzPts val="1795"/>
              <a:buChar char="■"/>
              <a:defRPr sz="1795"/>
            </a:lvl4pPr>
            <a:lvl5pPr indent="-342582" lvl="4" marL="2286000" algn="l">
              <a:spcBef>
                <a:spcPts val="449"/>
              </a:spcBef>
              <a:spcAft>
                <a:spcPts val="0"/>
              </a:spcAft>
              <a:buSzPts val="1795"/>
              <a:buChar char="▪"/>
              <a:defRPr sz="1795"/>
            </a:lvl5pPr>
            <a:lvl6pPr indent="-342582" lvl="5" marL="2743200" algn="l">
              <a:spcBef>
                <a:spcPts val="449"/>
              </a:spcBef>
              <a:spcAft>
                <a:spcPts val="0"/>
              </a:spcAft>
              <a:buSzPts val="1795"/>
              <a:buChar char="▪"/>
              <a:defRPr sz="1795"/>
            </a:lvl6pPr>
            <a:lvl7pPr indent="-342582" lvl="6" marL="3200400" algn="l">
              <a:spcBef>
                <a:spcPts val="449"/>
              </a:spcBef>
              <a:spcAft>
                <a:spcPts val="0"/>
              </a:spcAft>
              <a:buSzPts val="1795"/>
              <a:buChar char="▪"/>
              <a:defRPr sz="1795"/>
            </a:lvl7pPr>
            <a:lvl8pPr indent="-342582" lvl="7" marL="3657600" algn="l">
              <a:spcBef>
                <a:spcPts val="449"/>
              </a:spcBef>
              <a:spcAft>
                <a:spcPts val="0"/>
              </a:spcAft>
              <a:buSzPts val="1795"/>
              <a:buChar char="▪"/>
              <a:defRPr sz="1795"/>
            </a:lvl8pPr>
            <a:lvl9pPr indent="-342582" lvl="8" marL="4114800" algn="l">
              <a:spcBef>
                <a:spcPts val="449"/>
              </a:spcBef>
              <a:spcAft>
                <a:spcPts val="0"/>
              </a:spcAft>
              <a:buSzPts val="1795"/>
              <a:buChar char="▪"/>
              <a:defRPr sz="1795"/>
            </a:lvl9pPr>
          </a:lstStyle>
          <a:p/>
        </p:txBody>
      </p:sp>
      <p:sp>
        <p:nvSpPr>
          <p:cNvPr id="127" name="Google Shape;127;p79"/>
          <p:cNvSpPr txBox="1"/>
          <p:nvPr>
            <p:ph idx="2"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70484" lvl="0" marL="457200" algn="l">
              <a:spcBef>
                <a:spcPts val="559"/>
              </a:spcBef>
              <a:spcAft>
                <a:spcPts val="0"/>
              </a:spcAft>
              <a:buSzPts val="2234"/>
              <a:buChar char="❑"/>
              <a:defRPr sz="2793"/>
            </a:lvl1pPr>
            <a:lvl2pPr indent="-380619" lvl="1" marL="914400" algn="l">
              <a:spcBef>
                <a:spcPts val="479"/>
              </a:spcBef>
              <a:spcAft>
                <a:spcPts val="0"/>
              </a:spcAft>
              <a:buSzPts val="2394"/>
              <a:buFont typeface="Calibri"/>
              <a:buChar char="•"/>
              <a:defRPr sz="2394"/>
            </a:lvl2pPr>
            <a:lvl3pPr indent="-355282" lvl="2" marL="1371600" algn="l">
              <a:spcBef>
                <a:spcPts val="399"/>
              </a:spcBef>
              <a:spcAft>
                <a:spcPts val="0"/>
              </a:spcAft>
              <a:buSzPts val="1995"/>
              <a:buChar char="-"/>
              <a:defRPr sz="1995"/>
            </a:lvl3pPr>
            <a:lvl4pPr indent="-342582" lvl="3" marL="1828800" algn="l">
              <a:spcBef>
                <a:spcPts val="359"/>
              </a:spcBef>
              <a:spcAft>
                <a:spcPts val="0"/>
              </a:spcAft>
              <a:buSzPts val="1795"/>
              <a:buChar char="■"/>
              <a:defRPr sz="1795"/>
            </a:lvl4pPr>
            <a:lvl5pPr indent="-342582" lvl="4" marL="2286000" algn="l">
              <a:spcBef>
                <a:spcPts val="449"/>
              </a:spcBef>
              <a:spcAft>
                <a:spcPts val="0"/>
              </a:spcAft>
              <a:buSzPts val="1795"/>
              <a:buChar char="▪"/>
              <a:defRPr sz="1795"/>
            </a:lvl5pPr>
            <a:lvl6pPr indent="-342582" lvl="5" marL="2743200" algn="l">
              <a:spcBef>
                <a:spcPts val="449"/>
              </a:spcBef>
              <a:spcAft>
                <a:spcPts val="0"/>
              </a:spcAft>
              <a:buSzPts val="1795"/>
              <a:buChar char="▪"/>
              <a:defRPr sz="1795"/>
            </a:lvl6pPr>
            <a:lvl7pPr indent="-342582" lvl="6" marL="3200400" algn="l">
              <a:spcBef>
                <a:spcPts val="449"/>
              </a:spcBef>
              <a:spcAft>
                <a:spcPts val="0"/>
              </a:spcAft>
              <a:buSzPts val="1795"/>
              <a:buChar char="▪"/>
              <a:defRPr sz="1795"/>
            </a:lvl7pPr>
            <a:lvl8pPr indent="-342582" lvl="7" marL="3657600" algn="l">
              <a:spcBef>
                <a:spcPts val="449"/>
              </a:spcBef>
              <a:spcAft>
                <a:spcPts val="0"/>
              </a:spcAft>
              <a:buSzPts val="1795"/>
              <a:buChar char="▪"/>
              <a:defRPr sz="1795"/>
            </a:lvl8pPr>
            <a:lvl9pPr indent="-342582" lvl="8" marL="4114800" algn="l">
              <a:spcBef>
                <a:spcPts val="449"/>
              </a:spcBef>
              <a:spcAft>
                <a:spcPts val="0"/>
              </a:spcAft>
              <a:buSzPts val="1795"/>
              <a:buChar char="▪"/>
              <a:defRPr sz="1795"/>
            </a:lvl9pPr>
          </a:lstStyle>
          <a:p/>
        </p:txBody>
      </p:sp>
      <p:sp>
        <p:nvSpPr>
          <p:cNvPr id="128" name="Google Shape;128;p79"/>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79"/>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0" name="Shape 130"/>
        <p:cNvGrpSpPr/>
        <p:nvPr/>
      </p:nvGrpSpPr>
      <p:grpSpPr>
        <a:xfrm>
          <a:off x="0" y="0"/>
          <a:ext cx="0" cy="0"/>
          <a:chOff x="0" y="0"/>
          <a:chExt cx="0" cy="0"/>
        </a:xfrm>
      </p:grpSpPr>
      <p:sp>
        <p:nvSpPr>
          <p:cNvPr id="131" name="Google Shape;131;p80"/>
          <p:cNvSpPr txBox="1"/>
          <p:nvPr>
            <p:ph type="title"/>
          </p:nvPr>
        </p:nvSpPr>
        <p:spPr>
          <a:xfrm>
            <a:off x="608092" y="311256"/>
            <a:ext cx="10945654"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80"/>
          <p:cNvSpPr txBox="1"/>
          <p:nvPr>
            <p:ph idx="1" type="body"/>
          </p:nvPr>
        </p:nvSpPr>
        <p:spPr>
          <a:xfrm>
            <a:off x="608093" y="1739795"/>
            <a:ext cx="5373590" cy="725064"/>
          </a:xfrm>
          <a:prstGeom prst="rect">
            <a:avLst/>
          </a:prstGeom>
          <a:noFill/>
          <a:ln>
            <a:noFill/>
          </a:ln>
        </p:spPr>
        <p:txBody>
          <a:bodyPr anchorCtr="0" anchor="b" bIns="45700" lIns="91425" spcFirstLastPara="1" rIns="91425" wrap="square" tIns="45700">
            <a:noAutofit/>
          </a:bodyPr>
          <a:lstStyle>
            <a:lvl1pPr indent="-228600" lvl="0" marL="457200" algn="l">
              <a:spcBef>
                <a:spcPts val="479"/>
              </a:spcBef>
              <a:spcAft>
                <a:spcPts val="0"/>
              </a:spcAft>
              <a:buSzPts val="1915"/>
              <a:buNone/>
              <a:defRPr b="1" sz="2394"/>
            </a:lvl1pPr>
            <a:lvl2pPr indent="-228600" lvl="1" marL="914400" algn="l">
              <a:spcBef>
                <a:spcPts val="399"/>
              </a:spcBef>
              <a:spcAft>
                <a:spcPts val="0"/>
              </a:spcAft>
              <a:buSzPts val="1995"/>
              <a:buFont typeface="Calibri"/>
              <a:buNone/>
              <a:defRPr b="1" sz="1995"/>
            </a:lvl2pPr>
            <a:lvl3pPr indent="-228600" lvl="2" marL="1371600" algn="l">
              <a:spcBef>
                <a:spcPts val="359"/>
              </a:spcBef>
              <a:spcAft>
                <a:spcPts val="0"/>
              </a:spcAft>
              <a:buSzPts val="1795"/>
              <a:buNone/>
              <a:defRPr b="1" sz="1795"/>
            </a:lvl3pPr>
            <a:lvl4pPr indent="-228600" lvl="3" marL="1828800" algn="l">
              <a:spcBef>
                <a:spcPts val="319"/>
              </a:spcBef>
              <a:spcAft>
                <a:spcPts val="0"/>
              </a:spcAft>
              <a:buSzPts val="1596"/>
              <a:buNone/>
              <a:defRPr b="1" sz="1596"/>
            </a:lvl4pPr>
            <a:lvl5pPr indent="-228600" lvl="4" marL="2286000" algn="l">
              <a:spcBef>
                <a:spcPts val="399"/>
              </a:spcBef>
              <a:spcAft>
                <a:spcPts val="0"/>
              </a:spcAft>
              <a:buSzPts val="1596"/>
              <a:buNone/>
              <a:defRPr b="1" sz="1596"/>
            </a:lvl5pPr>
            <a:lvl6pPr indent="-228600" lvl="5" marL="2743200" algn="l">
              <a:spcBef>
                <a:spcPts val="399"/>
              </a:spcBef>
              <a:spcAft>
                <a:spcPts val="0"/>
              </a:spcAft>
              <a:buSzPts val="1596"/>
              <a:buNone/>
              <a:defRPr b="1" sz="1596"/>
            </a:lvl6pPr>
            <a:lvl7pPr indent="-228600" lvl="6" marL="3200400" algn="l">
              <a:spcBef>
                <a:spcPts val="399"/>
              </a:spcBef>
              <a:spcAft>
                <a:spcPts val="0"/>
              </a:spcAft>
              <a:buSzPts val="1596"/>
              <a:buNone/>
              <a:defRPr b="1" sz="1596"/>
            </a:lvl7pPr>
            <a:lvl8pPr indent="-228600" lvl="7" marL="3657600" algn="l">
              <a:spcBef>
                <a:spcPts val="399"/>
              </a:spcBef>
              <a:spcAft>
                <a:spcPts val="0"/>
              </a:spcAft>
              <a:buSzPts val="1596"/>
              <a:buNone/>
              <a:defRPr b="1" sz="1596"/>
            </a:lvl8pPr>
            <a:lvl9pPr indent="-228600" lvl="8" marL="4114800" algn="l">
              <a:spcBef>
                <a:spcPts val="399"/>
              </a:spcBef>
              <a:spcAft>
                <a:spcPts val="0"/>
              </a:spcAft>
              <a:buSzPts val="1596"/>
              <a:buNone/>
              <a:defRPr b="1" sz="1596"/>
            </a:lvl9pPr>
          </a:lstStyle>
          <a:p/>
        </p:txBody>
      </p:sp>
      <p:sp>
        <p:nvSpPr>
          <p:cNvPr id="133" name="Google Shape;133;p80"/>
          <p:cNvSpPr txBox="1"/>
          <p:nvPr>
            <p:ph idx="2" type="body"/>
          </p:nvPr>
        </p:nvSpPr>
        <p:spPr>
          <a:xfrm>
            <a:off x="608093" y="2464859"/>
            <a:ext cx="5373590" cy="4478126"/>
          </a:xfrm>
          <a:prstGeom prst="rect">
            <a:avLst/>
          </a:prstGeom>
          <a:noFill/>
          <a:ln>
            <a:noFill/>
          </a:ln>
        </p:spPr>
        <p:txBody>
          <a:bodyPr anchorCtr="0" anchor="t" bIns="45700" lIns="91425" spcFirstLastPara="1" rIns="91425" wrap="square" tIns="45700">
            <a:noAutofit/>
          </a:bodyPr>
          <a:lstStyle>
            <a:lvl1pPr indent="-350215" lvl="0" marL="457200" algn="l">
              <a:spcBef>
                <a:spcPts val="479"/>
              </a:spcBef>
              <a:spcAft>
                <a:spcPts val="0"/>
              </a:spcAft>
              <a:buSzPts val="1915"/>
              <a:buChar char="❑"/>
              <a:defRPr sz="2394"/>
            </a:lvl1pPr>
            <a:lvl2pPr indent="-355282" lvl="1" marL="914400" algn="l">
              <a:spcBef>
                <a:spcPts val="399"/>
              </a:spcBef>
              <a:spcAft>
                <a:spcPts val="0"/>
              </a:spcAft>
              <a:buSzPts val="1995"/>
              <a:buFont typeface="Calibri"/>
              <a:buChar char="•"/>
              <a:defRPr sz="1995"/>
            </a:lvl2pPr>
            <a:lvl3pPr indent="-342582" lvl="2" marL="1371600" algn="l">
              <a:spcBef>
                <a:spcPts val="359"/>
              </a:spcBef>
              <a:spcAft>
                <a:spcPts val="0"/>
              </a:spcAft>
              <a:buSzPts val="1795"/>
              <a:buChar char="-"/>
              <a:defRPr sz="1795"/>
            </a:lvl3pPr>
            <a:lvl4pPr indent="-329946" lvl="3" marL="1828800" algn="l">
              <a:spcBef>
                <a:spcPts val="319"/>
              </a:spcBef>
              <a:spcAft>
                <a:spcPts val="0"/>
              </a:spcAft>
              <a:buSzPts val="1596"/>
              <a:buChar char="■"/>
              <a:defRPr sz="1596"/>
            </a:lvl4pPr>
            <a:lvl5pPr indent="-329945" lvl="4" marL="2286000" algn="l">
              <a:spcBef>
                <a:spcPts val="399"/>
              </a:spcBef>
              <a:spcAft>
                <a:spcPts val="0"/>
              </a:spcAft>
              <a:buSzPts val="1596"/>
              <a:buChar char="▪"/>
              <a:defRPr sz="1596"/>
            </a:lvl5pPr>
            <a:lvl6pPr indent="-329945" lvl="5" marL="2743200" algn="l">
              <a:spcBef>
                <a:spcPts val="399"/>
              </a:spcBef>
              <a:spcAft>
                <a:spcPts val="0"/>
              </a:spcAft>
              <a:buSzPts val="1596"/>
              <a:buChar char="▪"/>
              <a:defRPr sz="1596"/>
            </a:lvl6pPr>
            <a:lvl7pPr indent="-329945" lvl="6" marL="3200400" algn="l">
              <a:spcBef>
                <a:spcPts val="399"/>
              </a:spcBef>
              <a:spcAft>
                <a:spcPts val="0"/>
              </a:spcAft>
              <a:buSzPts val="1596"/>
              <a:buChar char="▪"/>
              <a:defRPr sz="1596"/>
            </a:lvl7pPr>
            <a:lvl8pPr indent="-329946" lvl="7" marL="3657600" algn="l">
              <a:spcBef>
                <a:spcPts val="399"/>
              </a:spcBef>
              <a:spcAft>
                <a:spcPts val="0"/>
              </a:spcAft>
              <a:buSzPts val="1596"/>
              <a:buChar char="▪"/>
              <a:defRPr sz="1596"/>
            </a:lvl8pPr>
            <a:lvl9pPr indent="-329946" lvl="8" marL="4114800" algn="l">
              <a:spcBef>
                <a:spcPts val="399"/>
              </a:spcBef>
              <a:spcAft>
                <a:spcPts val="0"/>
              </a:spcAft>
              <a:buSzPts val="1596"/>
              <a:buChar char="▪"/>
              <a:defRPr sz="1596"/>
            </a:lvl9pPr>
          </a:lstStyle>
          <a:p/>
        </p:txBody>
      </p:sp>
      <p:sp>
        <p:nvSpPr>
          <p:cNvPr id="134" name="Google Shape;134;p80"/>
          <p:cNvSpPr txBox="1"/>
          <p:nvPr>
            <p:ph idx="3" type="body"/>
          </p:nvPr>
        </p:nvSpPr>
        <p:spPr>
          <a:xfrm>
            <a:off x="6178047" y="1739795"/>
            <a:ext cx="5375701" cy="725064"/>
          </a:xfrm>
          <a:prstGeom prst="rect">
            <a:avLst/>
          </a:prstGeom>
          <a:noFill/>
          <a:ln>
            <a:noFill/>
          </a:ln>
        </p:spPr>
        <p:txBody>
          <a:bodyPr anchorCtr="0" anchor="b" bIns="45700" lIns="91425" spcFirstLastPara="1" rIns="91425" wrap="square" tIns="45700">
            <a:noAutofit/>
          </a:bodyPr>
          <a:lstStyle>
            <a:lvl1pPr indent="-228600" lvl="0" marL="457200" algn="l">
              <a:spcBef>
                <a:spcPts val="479"/>
              </a:spcBef>
              <a:spcAft>
                <a:spcPts val="0"/>
              </a:spcAft>
              <a:buSzPts val="1915"/>
              <a:buNone/>
              <a:defRPr b="1" sz="2394"/>
            </a:lvl1pPr>
            <a:lvl2pPr indent="-228600" lvl="1" marL="914400" algn="l">
              <a:spcBef>
                <a:spcPts val="399"/>
              </a:spcBef>
              <a:spcAft>
                <a:spcPts val="0"/>
              </a:spcAft>
              <a:buSzPts val="1995"/>
              <a:buFont typeface="Calibri"/>
              <a:buNone/>
              <a:defRPr b="1" sz="1995"/>
            </a:lvl2pPr>
            <a:lvl3pPr indent="-228600" lvl="2" marL="1371600" algn="l">
              <a:spcBef>
                <a:spcPts val="359"/>
              </a:spcBef>
              <a:spcAft>
                <a:spcPts val="0"/>
              </a:spcAft>
              <a:buSzPts val="1795"/>
              <a:buNone/>
              <a:defRPr b="1" sz="1795"/>
            </a:lvl3pPr>
            <a:lvl4pPr indent="-228600" lvl="3" marL="1828800" algn="l">
              <a:spcBef>
                <a:spcPts val="319"/>
              </a:spcBef>
              <a:spcAft>
                <a:spcPts val="0"/>
              </a:spcAft>
              <a:buSzPts val="1596"/>
              <a:buNone/>
              <a:defRPr b="1" sz="1596"/>
            </a:lvl4pPr>
            <a:lvl5pPr indent="-228600" lvl="4" marL="2286000" algn="l">
              <a:spcBef>
                <a:spcPts val="399"/>
              </a:spcBef>
              <a:spcAft>
                <a:spcPts val="0"/>
              </a:spcAft>
              <a:buSzPts val="1596"/>
              <a:buNone/>
              <a:defRPr b="1" sz="1596"/>
            </a:lvl5pPr>
            <a:lvl6pPr indent="-228600" lvl="5" marL="2743200" algn="l">
              <a:spcBef>
                <a:spcPts val="399"/>
              </a:spcBef>
              <a:spcAft>
                <a:spcPts val="0"/>
              </a:spcAft>
              <a:buSzPts val="1596"/>
              <a:buNone/>
              <a:defRPr b="1" sz="1596"/>
            </a:lvl6pPr>
            <a:lvl7pPr indent="-228600" lvl="6" marL="3200400" algn="l">
              <a:spcBef>
                <a:spcPts val="399"/>
              </a:spcBef>
              <a:spcAft>
                <a:spcPts val="0"/>
              </a:spcAft>
              <a:buSzPts val="1596"/>
              <a:buNone/>
              <a:defRPr b="1" sz="1596"/>
            </a:lvl7pPr>
            <a:lvl8pPr indent="-228600" lvl="7" marL="3657600" algn="l">
              <a:spcBef>
                <a:spcPts val="399"/>
              </a:spcBef>
              <a:spcAft>
                <a:spcPts val="0"/>
              </a:spcAft>
              <a:buSzPts val="1596"/>
              <a:buNone/>
              <a:defRPr b="1" sz="1596"/>
            </a:lvl8pPr>
            <a:lvl9pPr indent="-228600" lvl="8" marL="4114800" algn="l">
              <a:spcBef>
                <a:spcPts val="399"/>
              </a:spcBef>
              <a:spcAft>
                <a:spcPts val="0"/>
              </a:spcAft>
              <a:buSzPts val="1596"/>
              <a:buNone/>
              <a:defRPr b="1" sz="1596"/>
            </a:lvl9pPr>
          </a:lstStyle>
          <a:p/>
        </p:txBody>
      </p:sp>
      <p:sp>
        <p:nvSpPr>
          <p:cNvPr id="135" name="Google Shape;135;p80"/>
          <p:cNvSpPr txBox="1"/>
          <p:nvPr>
            <p:ph idx="4" type="body"/>
          </p:nvPr>
        </p:nvSpPr>
        <p:spPr>
          <a:xfrm>
            <a:off x="6178047" y="2464859"/>
            <a:ext cx="5375701" cy="4478126"/>
          </a:xfrm>
          <a:prstGeom prst="rect">
            <a:avLst/>
          </a:prstGeom>
          <a:noFill/>
          <a:ln>
            <a:noFill/>
          </a:ln>
        </p:spPr>
        <p:txBody>
          <a:bodyPr anchorCtr="0" anchor="t" bIns="45700" lIns="91425" spcFirstLastPara="1" rIns="91425" wrap="square" tIns="45700">
            <a:noAutofit/>
          </a:bodyPr>
          <a:lstStyle>
            <a:lvl1pPr indent="-350215" lvl="0" marL="457200" algn="l">
              <a:spcBef>
                <a:spcPts val="479"/>
              </a:spcBef>
              <a:spcAft>
                <a:spcPts val="0"/>
              </a:spcAft>
              <a:buSzPts val="1915"/>
              <a:buChar char="❑"/>
              <a:defRPr sz="2394"/>
            </a:lvl1pPr>
            <a:lvl2pPr indent="-355282" lvl="1" marL="914400" algn="l">
              <a:spcBef>
                <a:spcPts val="399"/>
              </a:spcBef>
              <a:spcAft>
                <a:spcPts val="0"/>
              </a:spcAft>
              <a:buSzPts val="1995"/>
              <a:buFont typeface="Calibri"/>
              <a:buChar char="•"/>
              <a:defRPr sz="1995"/>
            </a:lvl2pPr>
            <a:lvl3pPr indent="-342582" lvl="2" marL="1371600" algn="l">
              <a:spcBef>
                <a:spcPts val="359"/>
              </a:spcBef>
              <a:spcAft>
                <a:spcPts val="0"/>
              </a:spcAft>
              <a:buSzPts val="1795"/>
              <a:buChar char="-"/>
              <a:defRPr sz="1795"/>
            </a:lvl3pPr>
            <a:lvl4pPr indent="-329946" lvl="3" marL="1828800" algn="l">
              <a:spcBef>
                <a:spcPts val="319"/>
              </a:spcBef>
              <a:spcAft>
                <a:spcPts val="0"/>
              </a:spcAft>
              <a:buSzPts val="1596"/>
              <a:buChar char="■"/>
              <a:defRPr sz="1596"/>
            </a:lvl4pPr>
            <a:lvl5pPr indent="-329945" lvl="4" marL="2286000" algn="l">
              <a:spcBef>
                <a:spcPts val="399"/>
              </a:spcBef>
              <a:spcAft>
                <a:spcPts val="0"/>
              </a:spcAft>
              <a:buSzPts val="1596"/>
              <a:buChar char="▪"/>
              <a:defRPr sz="1596"/>
            </a:lvl5pPr>
            <a:lvl6pPr indent="-329945" lvl="5" marL="2743200" algn="l">
              <a:spcBef>
                <a:spcPts val="399"/>
              </a:spcBef>
              <a:spcAft>
                <a:spcPts val="0"/>
              </a:spcAft>
              <a:buSzPts val="1596"/>
              <a:buChar char="▪"/>
              <a:defRPr sz="1596"/>
            </a:lvl6pPr>
            <a:lvl7pPr indent="-329945" lvl="6" marL="3200400" algn="l">
              <a:spcBef>
                <a:spcPts val="399"/>
              </a:spcBef>
              <a:spcAft>
                <a:spcPts val="0"/>
              </a:spcAft>
              <a:buSzPts val="1596"/>
              <a:buChar char="▪"/>
              <a:defRPr sz="1596"/>
            </a:lvl7pPr>
            <a:lvl8pPr indent="-329946" lvl="7" marL="3657600" algn="l">
              <a:spcBef>
                <a:spcPts val="399"/>
              </a:spcBef>
              <a:spcAft>
                <a:spcPts val="0"/>
              </a:spcAft>
              <a:buSzPts val="1596"/>
              <a:buChar char="▪"/>
              <a:defRPr sz="1596"/>
            </a:lvl8pPr>
            <a:lvl9pPr indent="-329946" lvl="8" marL="4114800" algn="l">
              <a:spcBef>
                <a:spcPts val="399"/>
              </a:spcBef>
              <a:spcAft>
                <a:spcPts val="0"/>
              </a:spcAft>
              <a:buSzPts val="1596"/>
              <a:buChar char="▪"/>
              <a:defRPr sz="1596"/>
            </a:lvl9pPr>
          </a:lstStyle>
          <a:p/>
        </p:txBody>
      </p:sp>
      <p:sp>
        <p:nvSpPr>
          <p:cNvPr id="136" name="Google Shape;136;p80"/>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80"/>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60"/>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60"/>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25" name="Google Shape;25;p60"/>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0"/>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2400">
                <a:solidFill>
                  <a:srgbClr val="888888"/>
                </a:solidFill>
                <a:latin typeface="Calibri"/>
                <a:ea typeface="Calibri"/>
                <a:cs typeface="Calibri"/>
                <a:sym typeface="Calibri"/>
              </a:defRPr>
            </a:lvl1pPr>
            <a:lvl2pPr indent="0" lvl="1" marL="0" algn="r">
              <a:spcBef>
                <a:spcPts val="0"/>
              </a:spcBef>
              <a:buNone/>
              <a:defRPr sz="2400">
                <a:solidFill>
                  <a:srgbClr val="888888"/>
                </a:solidFill>
                <a:latin typeface="Calibri"/>
                <a:ea typeface="Calibri"/>
                <a:cs typeface="Calibri"/>
                <a:sym typeface="Calibri"/>
              </a:defRPr>
            </a:lvl2pPr>
            <a:lvl3pPr indent="0" lvl="2" marL="0" algn="r">
              <a:spcBef>
                <a:spcPts val="0"/>
              </a:spcBef>
              <a:buNone/>
              <a:defRPr sz="2400">
                <a:solidFill>
                  <a:srgbClr val="888888"/>
                </a:solidFill>
                <a:latin typeface="Calibri"/>
                <a:ea typeface="Calibri"/>
                <a:cs typeface="Calibri"/>
                <a:sym typeface="Calibri"/>
              </a:defRPr>
            </a:lvl3pPr>
            <a:lvl4pPr indent="0" lvl="3" marL="0" algn="r">
              <a:spcBef>
                <a:spcPts val="0"/>
              </a:spcBef>
              <a:buNone/>
              <a:defRPr sz="2400">
                <a:solidFill>
                  <a:srgbClr val="888888"/>
                </a:solidFill>
                <a:latin typeface="Calibri"/>
                <a:ea typeface="Calibri"/>
                <a:cs typeface="Calibri"/>
                <a:sym typeface="Calibri"/>
              </a:defRPr>
            </a:lvl4pPr>
            <a:lvl5pPr indent="0" lvl="4" marL="0" algn="r">
              <a:spcBef>
                <a:spcPts val="0"/>
              </a:spcBef>
              <a:buNone/>
              <a:defRPr sz="2400">
                <a:solidFill>
                  <a:srgbClr val="888888"/>
                </a:solidFill>
                <a:latin typeface="Calibri"/>
                <a:ea typeface="Calibri"/>
                <a:cs typeface="Calibri"/>
                <a:sym typeface="Calibri"/>
              </a:defRPr>
            </a:lvl5pPr>
            <a:lvl6pPr indent="0" lvl="5" marL="0" algn="r">
              <a:spcBef>
                <a:spcPts val="0"/>
              </a:spcBef>
              <a:buNone/>
              <a:defRPr sz="2400">
                <a:solidFill>
                  <a:srgbClr val="888888"/>
                </a:solidFill>
                <a:latin typeface="Calibri"/>
                <a:ea typeface="Calibri"/>
                <a:cs typeface="Calibri"/>
                <a:sym typeface="Calibri"/>
              </a:defRPr>
            </a:lvl6pPr>
            <a:lvl7pPr indent="0" lvl="6" marL="0" algn="r">
              <a:spcBef>
                <a:spcPts val="0"/>
              </a:spcBef>
              <a:buNone/>
              <a:defRPr sz="2400">
                <a:solidFill>
                  <a:srgbClr val="888888"/>
                </a:solidFill>
                <a:latin typeface="Calibri"/>
                <a:ea typeface="Calibri"/>
                <a:cs typeface="Calibri"/>
                <a:sym typeface="Calibri"/>
              </a:defRPr>
            </a:lvl7pPr>
            <a:lvl8pPr indent="0" lvl="7" marL="0" algn="r">
              <a:spcBef>
                <a:spcPts val="0"/>
              </a:spcBef>
              <a:buNone/>
              <a:defRPr sz="2400">
                <a:solidFill>
                  <a:srgbClr val="888888"/>
                </a:solidFill>
                <a:latin typeface="Calibri"/>
                <a:ea typeface="Calibri"/>
                <a:cs typeface="Calibri"/>
                <a:sym typeface="Calibri"/>
              </a:defRPr>
            </a:lvl8pPr>
            <a:lvl9pPr indent="0" lvl="8" marL="0" algn="r">
              <a:spcBef>
                <a:spcPts val="0"/>
              </a:spcBef>
              <a:buNone/>
              <a:defRPr sz="24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81"/>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81"/>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81"/>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82"/>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82"/>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83"/>
          <p:cNvSpPr txBox="1"/>
          <p:nvPr>
            <p:ph type="title"/>
          </p:nvPr>
        </p:nvSpPr>
        <p:spPr>
          <a:xfrm>
            <a:off x="608093" y="309457"/>
            <a:ext cx="4001161" cy="131699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99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83"/>
          <p:cNvSpPr txBox="1"/>
          <p:nvPr>
            <p:ph idx="1" type="body"/>
          </p:nvPr>
        </p:nvSpPr>
        <p:spPr>
          <a:xfrm>
            <a:off x="4754941" y="309458"/>
            <a:ext cx="6798806" cy="6633528"/>
          </a:xfrm>
          <a:prstGeom prst="rect">
            <a:avLst/>
          </a:prstGeom>
          <a:noFill/>
          <a:ln>
            <a:noFill/>
          </a:ln>
        </p:spPr>
        <p:txBody>
          <a:bodyPr anchorCtr="0" anchor="t" bIns="45700" lIns="91425" spcFirstLastPara="1" rIns="91425" wrap="square" tIns="45700">
            <a:noAutofit/>
          </a:bodyPr>
          <a:lstStyle>
            <a:lvl1pPr indent="-390753" lvl="0" marL="457200" algn="l">
              <a:spcBef>
                <a:spcPts val="638"/>
              </a:spcBef>
              <a:spcAft>
                <a:spcPts val="0"/>
              </a:spcAft>
              <a:buSzPts val="2554"/>
              <a:buChar char="❑"/>
              <a:defRPr sz="3192"/>
            </a:lvl1pPr>
            <a:lvl2pPr indent="-405955" lvl="1" marL="914400" algn="l">
              <a:spcBef>
                <a:spcPts val="559"/>
              </a:spcBef>
              <a:spcAft>
                <a:spcPts val="0"/>
              </a:spcAft>
              <a:buSzPts val="2793"/>
              <a:buFont typeface="Calibri"/>
              <a:buChar char="•"/>
              <a:defRPr sz="2793"/>
            </a:lvl2pPr>
            <a:lvl3pPr indent="-380619" lvl="2" marL="1371600" algn="l">
              <a:spcBef>
                <a:spcPts val="479"/>
              </a:spcBef>
              <a:spcAft>
                <a:spcPts val="0"/>
              </a:spcAft>
              <a:buSzPts val="2394"/>
              <a:buChar char="-"/>
              <a:defRPr sz="2394"/>
            </a:lvl3pPr>
            <a:lvl4pPr indent="-355282" lvl="3" marL="1828800" algn="l">
              <a:spcBef>
                <a:spcPts val="399"/>
              </a:spcBef>
              <a:spcAft>
                <a:spcPts val="0"/>
              </a:spcAft>
              <a:buSzPts val="1995"/>
              <a:buChar char="■"/>
              <a:defRPr sz="1995"/>
            </a:lvl4pPr>
            <a:lvl5pPr indent="-355282" lvl="4" marL="2286000" algn="l">
              <a:spcBef>
                <a:spcPts val="499"/>
              </a:spcBef>
              <a:spcAft>
                <a:spcPts val="0"/>
              </a:spcAft>
              <a:buSzPts val="1995"/>
              <a:buChar char="▪"/>
              <a:defRPr sz="1995"/>
            </a:lvl5pPr>
            <a:lvl6pPr indent="-355282" lvl="5" marL="2743200" algn="l">
              <a:spcBef>
                <a:spcPts val="499"/>
              </a:spcBef>
              <a:spcAft>
                <a:spcPts val="0"/>
              </a:spcAft>
              <a:buSzPts val="1995"/>
              <a:buChar char="▪"/>
              <a:defRPr sz="1995"/>
            </a:lvl6pPr>
            <a:lvl7pPr indent="-355282" lvl="6" marL="3200400" algn="l">
              <a:spcBef>
                <a:spcPts val="499"/>
              </a:spcBef>
              <a:spcAft>
                <a:spcPts val="0"/>
              </a:spcAft>
              <a:buSzPts val="1995"/>
              <a:buChar char="▪"/>
              <a:defRPr sz="1995"/>
            </a:lvl7pPr>
            <a:lvl8pPr indent="-355282" lvl="7" marL="3657600" algn="l">
              <a:spcBef>
                <a:spcPts val="499"/>
              </a:spcBef>
              <a:spcAft>
                <a:spcPts val="0"/>
              </a:spcAft>
              <a:buSzPts val="1995"/>
              <a:buChar char="▪"/>
              <a:defRPr sz="1995"/>
            </a:lvl8pPr>
            <a:lvl9pPr indent="-355282" lvl="8" marL="4114800" algn="l">
              <a:spcBef>
                <a:spcPts val="499"/>
              </a:spcBef>
              <a:spcAft>
                <a:spcPts val="0"/>
              </a:spcAft>
              <a:buSzPts val="1995"/>
              <a:buChar char="▪"/>
              <a:defRPr sz="1995"/>
            </a:lvl9pPr>
          </a:lstStyle>
          <a:p/>
        </p:txBody>
      </p:sp>
      <p:sp>
        <p:nvSpPr>
          <p:cNvPr id="148" name="Google Shape;148;p83"/>
          <p:cNvSpPr txBox="1"/>
          <p:nvPr>
            <p:ph idx="2" type="body"/>
          </p:nvPr>
        </p:nvSpPr>
        <p:spPr>
          <a:xfrm>
            <a:off x="608093" y="1626448"/>
            <a:ext cx="4001161" cy="5316538"/>
          </a:xfrm>
          <a:prstGeom prst="rect">
            <a:avLst/>
          </a:prstGeom>
          <a:noFill/>
          <a:ln>
            <a:noFill/>
          </a:ln>
        </p:spPr>
        <p:txBody>
          <a:bodyPr anchorCtr="0" anchor="t" bIns="45700" lIns="91425" spcFirstLastPara="1" rIns="91425" wrap="square" tIns="45700">
            <a:noAutofit/>
          </a:bodyPr>
          <a:lstStyle>
            <a:lvl1pPr indent="-228600" lvl="0" marL="457200" algn="l">
              <a:spcBef>
                <a:spcPts val="279"/>
              </a:spcBef>
              <a:spcAft>
                <a:spcPts val="0"/>
              </a:spcAft>
              <a:buSzPts val="1118"/>
              <a:buNone/>
              <a:defRPr sz="1397"/>
            </a:lvl1pPr>
            <a:lvl2pPr indent="-228600" lvl="1" marL="914400" algn="l">
              <a:spcBef>
                <a:spcPts val="239"/>
              </a:spcBef>
              <a:spcAft>
                <a:spcPts val="0"/>
              </a:spcAft>
              <a:buSzPts val="1197"/>
              <a:buFont typeface="Calibri"/>
              <a:buNone/>
              <a:defRPr sz="1197"/>
            </a:lvl2pPr>
            <a:lvl3pPr indent="-228600" lvl="2" marL="1371600" algn="l">
              <a:spcBef>
                <a:spcPts val="200"/>
              </a:spcBef>
              <a:spcAft>
                <a:spcPts val="0"/>
              </a:spcAft>
              <a:buSzPts val="998"/>
              <a:buNone/>
              <a:defRPr sz="997"/>
            </a:lvl3pPr>
            <a:lvl4pPr indent="-228600" lvl="3" marL="1828800" algn="l">
              <a:spcBef>
                <a:spcPts val="180"/>
              </a:spcBef>
              <a:spcAft>
                <a:spcPts val="0"/>
              </a:spcAft>
              <a:buSzPts val="898"/>
              <a:buNone/>
              <a:defRPr sz="897"/>
            </a:lvl4pPr>
            <a:lvl5pPr indent="-228600" lvl="4" marL="2286000" algn="l">
              <a:spcBef>
                <a:spcPts val="224"/>
              </a:spcBef>
              <a:spcAft>
                <a:spcPts val="0"/>
              </a:spcAft>
              <a:buSzPts val="898"/>
              <a:buNone/>
              <a:defRPr sz="897"/>
            </a:lvl5pPr>
            <a:lvl6pPr indent="-228600" lvl="5" marL="2743200" algn="l">
              <a:spcBef>
                <a:spcPts val="224"/>
              </a:spcBef>
              <a:spcAft>
                <a:spcPts val="0"/>
              </a:spcAft>
              <a:buSzPts val="898"/>
              <a:buNone/>
              <a:defRPr sz="897"/>
            </a:lvl6pPr>
            <a:lvl7pPr indent="-228600" lvl="6" marL="3200400" algn="l">
              <a:spcBef>
                <a:spcPts val="224"/>
              </a:spcBef>
              <a:spcAft>
                <a:spcPts val="0"/>
              </a:spcAft>
              <a:buSzPts val="898"/>
              <a:buNone/>
              <a:defRPr sz="897"/>
            </a:lvl7pPr>
            <a:lvl8pPr indent="-228600" lvl="7" marL="3657600" algn="l">
              <a:spcBef>
                <a:spcPts val="224"/>
              </a:spcBef>
              <a:spcAft>
                <a:spcPts val="0"/>
              </a:spcAft>
              <a:buSzPts val="898"/>
              <a:buNone/>
              <a:defRPr sz="897"/>
            </a:lvl8pPr>
            <a:lvl9pPr indent="-228600" lvl="8" marL="4114800" algn="l">
              <a:spcBef>
                <a:spcPts val="224"/>
              </a:spcBef>
              <a:spcAft>
                <a:spcPts val="0"/>
              </a:spcAft>
              <a:buSzPts val="898"/>
              <a:buNone/>
              <a:defRPr sz="897"/>
            </a:lvl9pPr>
          </a:lstStyle>
          <a:p/>
        </p:txBody>
      </p:sp>
      <p:sp>
        <p:nvSpPr>
          <p:cNvPr id="149" name="Google Shape;149;p83"/>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83"/>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1" name="Shape 151"/>
        <p:cNvGrpSpPr/>
        <p:nvPr/>
      </p:nvGrpSpPr>
      <p:grpSpPr>
        <a:xfrm>
          <a:off x="0" y="0"/>
          <a:ext cx="0" cy="0"/>
          <a:chOff x="0" y="0"/>
          <a:chExt cx="0" cy="0"/>
        </a:xfrm>
      </p:grpSpPr>
      <p:sp>
        <p:nvSpPr>
          <p:cNvPr id="152" name="Google Shape;152;p84"/>
          <p:cNvSpPr txBox="1"/>
          <p:nvPr>
            <p:ph type="title"/>
          </p:nvPr>
        </p:nvSpPr>
        <p:spPr>
          <a:xfrm>
            <a:off x="2383805" y="5440680"/>
            <a:ext cx="7297103" cy="64230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199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84"/>
          <p:cNvSpPr/>
          <p:nvPr>
            <p:ph idx="2" type="pic"/>
          </p:nvPr>
        </p:nvSpPr>
        <p:spPr>
          <a:xfrm>
            <a:off x="2383805" y="694478"/>
            <a:ext cx="7297103" cy="4663440"/>
          </a:xfrm>
          <a:prstGeom prst="rect">
            <a:avLst/>
          </a:prstGeom>
          <a:noFill/>
          <a:ln>
            <a:noFill/>
          </a:ln>
        </p:spPr>
      </p:sp>
      <p:sp>
        <p:nvSpPr>
          <p:cNvPr id="154" name="Google Shape;154;p84"/>
          <p:cNvSpPr txBox="1"/>
          <p:nvPr>
            <p:ph idx="1" type="body"/>
          </p:nvPr>
        </p:nvSpPr>
        <p:spPr>
          <a:xfrm>
            <a:off x="2383805" y="6082983"/>
            <a:ext cx="7297103" cy="912177"/>
          </a:xfrm>
          <a:prstGeom prst="rect">
            <a:avLst/>
          </a:prstGeom>
          <a:noFill/>
          <a:ln>
            <a:noFill/>
          </a:ln>
        </p:spPr>
        <p:txBody>
          <a:bodyPr anchorCtr="0" anchor="t" bIns="45700" lIns="91425" spcFirstLastPara="1" rIns="91425" wrap="square" tIns="45700">
            <a:noAutofit/>
          </a:bodyPr>
          <a:lstStyle>
            <a:lvl1pPr indent="-228600" lvl="0" marL="457200" algn="l">
              <a:spcBef>
                <a:spcPts val="279"/>
              </a:spcBef>
              <a:spcAft>
                <a:spcPts val="0"/>
              </a:spcAft>
              <a:buSzPts val="1118"/>
              <a:buNone/>
              <a:defRPr sz="1397"/>
            </a:lvl1pPr>
            <a:lvl2pPr indent="-228600" lvl="1" marL="914400" algn="l">
              <a:spcBef>
                <a:spcPts val="239"/>
              </a:spcBef>
              <a:spcAft>
                <a:spcPts val="0"/>
              </a:spcAft>
              <a:buSzPts val="1197"/>
              <a:buFont typeface="Calibri"/>
              <a:buNone/>
              <a:defRPr sz="1197"/>
            </a:lvl2pPr>
            <a:lvl3pPr indent="-228600" lvl="2" marL="1371600" algn="l">
              <a:spcBef>
                <a:spcPts val="200"/>
              </a:spcBef>
              <a:spcAft>
                <a:spcPts val="0"/>
              </a:spcAft>
              <a:buSzPts val="998"/>
              <a:buNone/>
              <a:defRPr sz="997"/>
            </a:lvl3pPr>
            <a:lvl4pPr indent="-228600" lvl="3" marL="1828800" algn="l">
              <a:spcBef>
                <a:spcPts val="180"/>
              </a:spcBef>
              <a:spcAft>
                <a:spcPts val="0"/>
              </a:spcAft>
              <a:buSzPts val="898"/>
              <a:buNone/>
              <a:defRPr sz="897"/>
            </a:lvl4pPr>
            <a:lvl5pPr indent="-228600" lvl="4" marL="2286000" algn="l">
              <a:spcBef>
                <a:spcPts val="224"/>
              </a:spcBef>
              <a:spcAft>
                <a:spcPts val="0"/>
              </a:spcAft>
              <a:buSzPts val="898"/>
              <a:buNone/>
              <a:defRPr sz="897"/>
            </a:lvl5pPr>
            <a:lvl6pPr indent="-228600" lvl="5" marL="2743200" algn="l">
              <a:spcBef>
                <a:spcPts val="224"/>
              </a:spcBef>
              <a:spcAft>
                <a:spcPts val="0"/>
              </a:spcAft>
              <a:buSzPts val="898"/>
              <a:buNone/>
              <a:defRPr sz="897"/>
            </a:lvl6pPr>
            <a:lvl7pPr indent="-228600" lvl="6" marL="3200400" algn="l">
              <a:spcBef>
                <a:spcPts val="224"/>
              </a:spcBef>
              <a:spcAft>
                <a:spcPts val="0"/>
              </a:spcAft>
              <a:buSzPts val="898"/>
              <a:buNone/>
              <a:defRPr sz="897"/>
            </a:lvl7pPr>
            <a:lvl8pPr indent="-228600" lvl="7" marL="3657600" algn="l">
              <a:spcBef>
                <a:spcPts val="224"/>
              </a:spcBef>
              <a:spcAft>
                <a:spcPts val="0"/>
              </a:spcAft>
              <a:buSzPts val="898"/>
              <a:buNone/>
              <a:defRPr sz="897"/>
            </a:lvl8pPr>
            <a:lvl9pPr indent="-228600" lvl="8" marL="4114800" algn="l">
              <a:spcBef>
                <a:spcPts val="224"/>
              </a:spcBef>
              <a:spcAft>
                <a:spcPts val="0"/>
              </a:spcAft>
              <a:buSzPts val="898"/>
              <a:buNone/>
              <a:defRPr sz="897"/>
            </a:lvl9pPr>
          </a:lstStyle>
          <a:p/>
        </p:txBody>
      </p:sp>
      <p:sp>
        <p:nvSpPr>
          <p:cNvPr id="155" name="Google Shape;155;p84"/>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84"/>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7" name="Shape 157"/>
        <p:cNvGrpSpPr/>
        <p:nvPr/>
      </p:nvGrpSpPr>
      <p:grpSpPr>
        <a:xfrm>
          <a:off x="0" y="0"/>
          <a:ext cx="0" cy="0"/>
          <a:chOff x="0" y="0"/>
          <a:chExt cx="0" cy="0"/>
        </a:xfrm>
      </p:grpSpPr>
      <p:sp>
        <p:nvSpPr>
          <p:cNvPr id="158" name="Google Shape;158;p85"/>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85"/>
          <p:cNvSpPr txBox="1"/>
          <p:nvPr>
            <p:ph idx="1" type="body"/>
          </p:nvPr>
        </p:nvSpPr>
        <p:spPr>
          <a:xfrm rot="5400000">
            <a:off x="3354246" y="-1218704"/>
            <a:ext cx="5440680" cy="1064160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60" name="Google Shape;160;p85"/>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85"/>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86"/>
          <p:cNvSpPr txBox="1"/>
          <p:nvPr>
            <p:ph type="title"/>
          </p:nvPr>
        </p:nvSpPr>
        <p:spPr>
          <a:xfrm rot="5400000">
            <a:off x="6836191" y="2252683"/>
            <a:ext cx="6477000" cy="26625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86"/>
          <p:cNvSpPr txBox="1"/>
          <p:nvPr>
            <p:ph idx="1" type="body"/>
          </p:nvPr>
        </p:nvSpPr>
        <p:spPr>
          <a:xfrm rot="5400000">
            <a:off x="1408759" y="-309538"/>
            <a:ext cx="6477000" cy="778695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65" name="Google Shape;165;p86"/>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86"/>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167" name="Shape 167"/>
        <p:cNvGrpSpPr/>
        <p:nvPr/>
      </p:nvGrpSpPr>
      <p:grpSpPr>
        <a:xfrm>
          <a:off x="0" y="0"/>
          <a:ext cx="0" cy="0"/>
          <a:chOff x="0" y="0"/>
          <a:chExt cx="0" cy="0"/>
        </a:xfrm>
      </p:grpSpPr>
      <p:sp>
        <p:nvSpPr>
          <p:cNvPr id="168" name="Google Shape;168;p87"/>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87"/>
          <p:cNvSpPr/>
          <p:nvPr>
            <p:ph idx="2" type="clipArt"/>
          </p:nvPr>
        </p:nvSpPr>
        <p:spPr>
          <a:xfrm>
            <a:off x="753782" y="1381760"/>
            <a:ext cx="5219455" cy="5440680"/>
          </a:xfrm>
          <a:prstGeom prst="rect">
            <a:avLst/>
          </a:prstGeom>
          <a:noFill/>
          <a:ln>
            <a:noFill/>
          </a:ln>
        </p:spPr>
      </p:sp>
      <p:sp>
        <p:nvSpPr>
          <p:cNvPr id="170" name="Google Shape;170;p87"/>
          <p:cNvSpPr txBox="1"/>
          <p:nvPr>
            <p:ph idx="1"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71" name="Google Shape;171;p87"/>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87"/>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173" name="Shape 173"/>
        <p:cNvGrpSpPr/>
        <p:nvPr/>
      </p:nvGrpSpPr>
      <p:grpSpPr>
        <a:xfrm>
          <a:off x="0" y="0"/>
          <a:ext cx="0" cy="0"/>
          <a:chOff x="0" y="0"/>
          <a:chExt cx="0" cy="0"/>
        </a:xfrm>
      </p:grpSpPr>
      <p:sp>
        <p:nvSpPr>
          <p:cNvPr id="174" name="Google Shape;174;p88"/>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88"/>
          <p:cNvSpPr txBox="1"/>
          <p:nvPr>
            <p:ph idx="1" type="body"/>
          </p:nvPr>
        </p:nvSpPr>
        <p:spPr>
          <a:xfrm>
            <a:off x="753782" y="13817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76" name="Google Shape;176;p88"/>
          <p:cNvSpPr txBox="1"/>
          <p:nvPr>
            <p:ph idx="2" type="body"/>
          </p:nvPr>
        </p:nvSpPr>
        <p:spPr>
          <a:xfrm>
            <a:off x="753782" y="41884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77" name="Google Shape;177;p88"/>
          <p:cNvSpPr txBox="1"/>
          <p:nvPr>
            <p:ph idx="3"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78" name="Google Shape;178;p88"/>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88"/>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197">
                <a:solidFill>
                  <a:srgbClr val="000000"/>
                </a:solidFill>
                <a:latin typeface="Calibri"/>
                <a:ea typeface="Calibri"/>
                <a:cs typeface="Calibri"/>
                <a:sym typeface="Calibri"/>
              </a:defRPr>
            </a:lvl1pPr>
            <a:lvl2pPr indent="0" lvl="1" marL="0" marR="0" algn="r">
              <a:spcBef>
                <a:spcPts val="0"/>
              </a:spcBef>
              <a:buNone/>
              <a:defRPr sz="1197">
                <a:solidFill>
                  <a:srgbClr val="000000"/>
                </a:solidFill>
                <a:latin typeface="Calibri"/>
                <a:ea typeface="Calibri"/>
                <a:cs typeface="Calibri"/>
                <a:sym typeface="Calibri"/>
              </a:defRPr>
            </a:lvl2pPr>
            <a:lvl3pPr indent="0" lvl="2" marL="0" marR="0" algn="r">
              <a:spcBef>
                <a:spcPts val="0"/>
              </a:spcBef>
              <a:buNone/>
              <a:defRPr sz="1197">
                <a:solidFill>
                  <a:srgbClr val="000000"/>
                </a:solidFill>
                <a:latin typeface="Calibri"/>
                <a:ea typeface="Calibri"/>
                <a:cs typeface="Calibri"/>
                <a:sym typeface="Calibri"/>
              </a:defRPr>
            </a:lvl3pPr>
            <a:lvl4pPr indent="0" lvl="3" marL="0" marR="0" algn="r">
              <a:spcBef>
                <a:spcPts val="0"/>
              </a:spcBef>
              <a:buNone/>
              <a:defRPr sz="1197">
                <a:solidFill>
                  <a:srgbClr val="000000"/>
                </a:solidFill>
                <a:latin typeface="Calibri"/>
                <a:ea typeface="Calibri"/>
                <a:cs typeface="Calibri"/>
                <a:sym typeface="Calibri"/>
              </a:defRPr>
            </a:lvl4pPr>
            <a:lvl5pPr indent="0" lvl="4" marL="0" marR="0" algn="r">
              <a:spcBef>
                <a:spcPts val="0"/>
              </a:spcBef>
              <a:buNone/>
              <a:defRPr sz="1197">
                <a:solidFill>
                  <a:srgbClr val="000000"/>
                </a:solidFill>
                <a:latin typeface="Calibri"/>
                <a:ea typeface="Calibri"/>
                <a:cs typeface="Calibri"/>
                <a:sym typeface="Calibri"/>
              </a:defRPr>
            </a:lvl5pPr>
            <a:lvl6pPr indent="0" lvl="5" marL="0" marR="0" algn="r">
              <a:spcBef>
                <a:spcPts val="0"/>
              </a:spcBef>
              <a:buNone/>
              <a:defRPr sz="1197">
                <a:solidFill>
                  <a:srgbClr val="000000"/>
                </a:solidFill>
                <a:latin typeface="Calibri"/>
                <a:ea typeface="Calibri"/>
                <a:cs typeface="Calibri"/>
                <a:sym typeface="Calibri"/>
              </a:defRPr>
            </a:lvl6pPr>
            <a:lvl7pPr indent="0" lvl="6" marL="0" marR="0" algn="r">
              <a:spcBef>
                <a:spcPts val="0"/>
              </a:spcBef>
              <a:buNone/>
              <a:defRPr sz="1197">
                <a:solidFill>
                  <a:srgbClr val="000000"/>
                </a:solidFill>
                <a:latin typeface="Calibri"/>
                <a:ea typeface="Calibri"/>
                <a:cs typeface="Calibri"/>
                <a:sym typeface="Calibri"/>
              </a:defRPr>
            </a:lvl7pPr>
            <a:lvl8pPr indent="0" lvl="7" marL="0" marR="0" algn="r">
              <a:spcBef>
                <a:spcPts val="0"/>
              </a:spcBef>
              <a:buNone/>
              <a:defRPr sz="1197">
                <a:solidFill>
                  <a:srgbClr val="000000"/>
                </a:solidFill>
                <a:latin typeface="Calibri"/>
                <a:ea typeface="Calibri"/>
                <a:cs typeface="Calibri"/>
                <a:sym typeface="Calibri"/>
              </a:defRPr>
            </a:lvl8pPr>
            <a:lvl9pPr indent="0" lvl="8" marL="0" marR="0" algn="r">
              <a:spcBef>
                <a:spcPts val="0"/>
              </a:spcBef>
              <a:buNone/>
              <a:defRPr sz="1197">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4" name="Shape 184"/>
        <p:cNvGrpSpPr/>
        <p:nvPr/>
      </p:nvGrpSpPr>
      <p:grpSpPr>
        <a:xfrm>
          <a:off x="0" y="0"/>
          <a:ext cx="0" cy="0"/>
          <a:chOff x="0" y="0"/>
          <a:chExt cx="0" cy="0"/>
        </a:xfrm>
      </p:grpSpPr>
      <p:sp>
        <p:nvSpPr>
          <p:cNvPr id="185" name="Google Shape;185;p67"/>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6" name="Shape 186"/>
        <p:cNvGrpSpPr/>
        <p:nvPr/>
      </p:nvGrpSpPr>
      <p:grpSpPr>
        <a:xfrm>
          <a:off x="0" y="0"/>
          <a:ext cx="0" cy="0"/>
          <a:chOff x="0" y="0"/>
          <a:chExt cx="0" cy="0"/>
        </a:xfrm>
      </p:grpSpPr>
      <p:sp>
        <p:nvSpPr>
          <p:cNvPr id="187" name="Google Shape;187;p89"/>
          <p:cNvSpPr txBox="1"/>
          <p:nvPr>
            <p:ph type="ctrTitle"/>
          </p:nvPr>
        </p:nvSpPr>
        <p:spPr>
          <a:xfrm>
            <a:off x="912138" y="2414482"/>
            <a:ext cx="10337562" cy="166602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89"/>
          <p:cNvSpPr txBox="1"/>
          <p:nvPr>
            <p:ph idx="1" type="subTitle"/>
          </p:nvPr>
        </p:nvSpPr>
        <p:spPr>
          <a:xfrm>
            <a:off x="1824276" y="4404360"/>
            <a:ext cx="8513287" cy="198628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920"/>
              <a:buNone/>
              <a:defRPr/>
            </a:lvl1pPr>
            <a:lvl2pPr lvl="1" algn="ctr">
              <a:spcBef>
                <a:spcPts val="400"/>
              </a:spcBef>
              <a:spcAft>
                <a:spcPts val="0"/>
              </a:spcAft>
              <a:buSzPts val="2000"/>
              <a:buFont typeface="Calibri"/>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450"/>
              </a:spcBef>
              <a:spcAft>
                <a:spcPts val="0"/>
              </a:spcAft>
              <a:buSzPts val="1800"/>
              <a:buNone/>
              <a:defRPr/>
            </a:lvl5pPr>
            <a:lvl6pPr lvl="5" algn="ctr">
              <a:spcBef>
                <a:spcPts val="450"/>
              </a:spcBef>
              <a:spcAft>
                <a:spcPts val="0"/>
              </a:spcAft>
              <a:buSzPts val="1800"/>
              <a:buNone/>
              <a:defRPr/>
            </a:lvl6pPr>
            <a:lvl7pPr lvl="6" algn="ctr">
              <a:spcBef>
                <a:spcPts val="450"/>
              </a:spcBef>
              <a:spcAft>
                <a:spcPts val="0"/>
              </a:spcAft>
              <a:buSzPts val="1800"/>
              <a:buNone/>
              <a:defRPr/>
            </a:lvl7pPr>
            <a:lvl8pPr lvl="7" algn="ctr">
              <a:spcBef>
                <a:spcPts val="450"/>
              </a:spcBef>
              <a:spcAft>
                <a:spcPts val="0"/>
              </a:spcAft>
              <a:buSzPts val="1800"/>
              <a:buNone/>
              <a:defRPr/>
            </a:lvl8pPr>
            <a:lvl9pPr lvl="8" algn="ctr">
              <a:spcBef>
                <a:spcPts val="450"/>
              </a:spcBef>
              <a:spcAft>
                <a:spcPts val="0"/>
              </a:spcAft>
              <a:buSzPts val="1800"/>
              <a:buNone/>
              <a:defRPr/>
            </a:lvl9pPr>
          </a:lstStyle>
          <a:p/>
        </p:txBody>
      </p:sp>
      <p:sp>
        <p:nvSpPr>
          <p:cNvPr id="189" name="Google Shape;189;p89"/>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28" name="Shape 28"/>
        <p:cNvGrpSpPr/>
        <p:nvPr/>
      </p:nvGrpSpPr>
      <p:grpSpPr>
        <a:xfrm>
          <a:off x="0" y="0"/>
          <a:ext cx="0" cy="0"/>
          <a:chOff x="0" y="0"/>
          <a:chExt cx="0" cy="0"/>
        </a:xfrm>
      </p:grpSpPr>
      <p:sp>
        <p:nvSpPr>
          <p:cNvPr id="29" name="Google Shape;29;p63"/>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3"/>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63"/>
          <p:cNvSpPr txBox="1"/>
          <p:nvPr>
            <p:ph type="title"/>
          </p:nvPr>
        </p:nvSpPr>
        <p:spPr>
          <a:xfrm>
            <a:off x="764338" y="-259080"/>
            <a:ext cx="10641608" cy="9499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90"/>
          <p:cNvSpPr txBox="1"/>
          <p:nvPr>
            <p:ph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90"/>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193" name="Google Shape;193;p90"/>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91"/>
          <p:cNvSpPr txBox="1"/>
          <p:nvPr>
            <p:ph type="title"/>
          </p:nvPr>
        </p:nvSpPr>
        <p:spPr>
          <a:xfrm>
            <a:off x="960702" y="4994487"/>
            <a:ext cx="10337562" cy="154368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91"/>
          <p:cNvSpPr txBox="1"/>
          <p:nvPr>
            <p:ph idx="1" type="body"/>
          </p:nvPr>
        </p:nvSpPr>
        <p:spPr>
          <a:xfrm>
            <a:off x="960702" y="3294275"/>
            <a:ext cx="10337562" cy="170021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Font typeface="Calibri"/>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197" name="Google Shape;197;p91"/>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8" name="Shape 198"/>
        <p:cNvGrpSpPr/>
        <p:nvPr/>
      </p:nvGrpSpPr>
      <p:grpSpPr>
        <a:xfrm>
          <a:off x="0" y="0"/>
          <a:ext cx="0" cy="0"/>
          <a:chOff x="0" y="0"/>
          <a:chExt cx="0" cy="0"/>
        </a:xfrm>
      </p:grpSpPr>
      <p:sp>
        <p:nvSpPr>
          <p:cNvPr id="199" name="Google Shape;199;p92"/>
          <p:cNvSpPr txBox="1"/>
          <p:nvPr>
            <p:ph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92"/>
          <p:cNvSpPr txBox="1"/>
          <p:nvPr>
            <p:ph idx="1" type="body"/>
          </p:nvPr>
        </p:nvSpPr>
        <p:spPr>
          <a:xfrm>
            <a:off x="753781"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201" name="Google Shape;201;p92"/>
          <p:cNvSpPr txBox="1"/>
          <p:nvPr>
            <p:ph idx="2" type="body"/>
          </p:nvPr>
        </p:nvSpPr>
        <p:spPr>
          <a:xfrm>
            <a:off x="6175934"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202" name="Google Shape;202;p92"/>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3" name="Shape 203"/>
        <p:cNvGrpSpPr/>
        <p:nvPr/>
      </p:nvGrpSpPr>
      <p:grpSpPr>
        <a:xfrm>
          <a:off x="0" y="0"/>
          <a:ext cx="0" cy="0"/>
          <a:chOff x="0" y="0"/>
          <a:chExt cx="0" cy="0"/>
        </a:xfrm>
      </p:grpSpPr>
      <p:sp>
        <p:nvSpPr>
          <p:cNvPr id="204" name="Google Shape;204;p93"/>
          <p:cNvSpPr txBox="1"/>
          <p:nvPr>
            <p:ph type="title"/>
          </p:nvPr>
        </p:nvSpPr>
        <p:spPr>
          <a:xfrm>
            <a:off x="608092" y="311256"/>
            <a:ext cx="10945654"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93"/>
          <p:cNvSpPr txBox="1"/>
          <p:nvPr>
            <p:ph idx="1" type="body"/>
          </p:nvPr>
        </p:nvSpPr>
        <p:spPr>
          <a:xfrm>
            <a:off x="608092" y="1739795"/>
            <a:ext cx="5373591" cy="72506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Font typeface="Calibri"/>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206" name="Google Shape;206;p93"/>
          <p:cNvSpPr txBox="1"/>
          <p:nvPr>
            <p:ph idx="2" type="body"/>
          </p:nvPr>
        </p:nvSpPr>
        <p:spPr>
          <a:xfrm>
            <a:off x="608092" y="2464859"/>
            <a:ext cx="5373591" cy="4478126"/>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Font typeface="Calibri"/>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207" name="Google Shape;207;p93"/>
          <p:cNvSpPr txBox="1"/>
          <p:nvPr>
            <p:ph idx="3" type="body"/>
          </p:nvPr>
        </p:nvSpPr>
        <p:spPr>
          <a:xfrm>
            <a:off x="6178046" y="1739795"/>
            <a:ext cx="5375701" cy="72506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Font typeface="Calibri"/>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208" name="Google Shape;208;p93"/>
          <p:cNvSpPr txBox="1"/>
          <p:nvPr>
            <p:ph idx="4" type="body"/>
          </p:nvPr>
        </p:nvSpPr>
        <p:spPr>
          <a:xfrm>
            <a:off x="6178046" y="2464859"/>
            <a:ext cx="5375701" cy="4478126"/>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Font typeface="Calibri"/>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209" name="Google Shape;209;p93"/>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0" name="Shape 210"/>
        <p:cNvGrpSpPr/>
        <p:nvPr/>
      </p:nvGrpSpPr>
      <p:grpSpPr>
        <a:xfrm>
          <a:off x="0" y="0"/>
          <a:ext cx="0" cy="0"/>
          <a:chOff x="0" y="0"/>
          <a:chExt cx="0" cy="0"/>
        </a:xfrm>
      </p:grpSpPr>
      <p:sp>
        <p:nvSpPr>
          <p:cNvPr id="211" name="Google Shape;211;p94"/>
          <p:cNvSpPr txBox="1"/>
          <p:nvPr>
            <p:ph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94"/>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3" name="Shape 213"/>
        <p:cNvGrpSpPr/>
        <p:nvPr/>
      </p:nvGrpSpPr>
      <p:grpSpPr>
        <a:xfrm>
          <a:off x="0" y="0"/>
          <a:ext cx="0" cy="0"/>
          <a:chOff x="0" y="0"/>
          <a:chExt cx="0" cy="0"/>
        </a:xfrm>
      </p:grpSpPr>
      <p:sp>
        <p:nvSpPr>
          <p:cNvPr id="214" name="Google Shape;214;p95"/>
          <p:cNvSpPr txBox="1"/>
          <p:nvPr>
            <p:ph type="title"/>
          </p:nvPr>
        </p:nvSpPr>
        <p:spPr>
          <a:xfrm>
            <a:off x="608093" y="309457"/>
            <a:ext cx="4001161" cy="131699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95"/>
          <p:cNvSpPr txBox="1"/>
          <p:nvPr>
            <p:ph idx="1" type="body"/>
          </p:nvPr>
        </p:nvSpPr>
        <p:spPr>
          <a:xfrm>
            <a:off x="4754941" y="309457"/>
            <a:ext cx="6798805" cy="6633528"/>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Font typeface="Calibri"/>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216" name="Google Shape;216;p95"/>
          <p:cNvSpPr txBox="1"/>
          <p:nvPr>
            <p:ph idx="2" type="body"/>
          </p:nvPr>
        </p:nvSpPr>
        <p:spPr>
          <a:xfrm>
            <a:off x="608093" y="1626447"/>
            <a:ext cx="4001161" cy="531653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Font typeface="Calibri"/>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217" name="Google Shape;217;p95"/>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8" name="Shape 218"/>
        <p:cNvGrpSpPr/>
        <p:nvPr/>
      </p:nvGrpSpPr>
      <p:grpSpPr>
        <a:xfrm>
          <a:off x="0" y="0"/>
          <a:ext cx="0" cy="0"/>
          <a:chOff x="0" y="0"/>
          <a:chExt cx="0" cy="0"/>
        </a:xfrm>
      </p:grpSpPr>
      <p:sp>
        <p:nvSpPr>
          <p:cNvPr id="219" name="Google Shape;219;p96"/>
          <p:cNvSpPr txBox="1"/>
          <p:nvPr>
            <p:ph type="title"/>
          </p:nvPr>
        </p:nvSpPr>
        <p:spPr>
          <a:xfrm>
            <a:off x="2383805" y="5440680"/>
            <a:ext cx="7297103" cy="64230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96"/>
          <p:cNvSpPr/>
          <p:nvPr>
            <p:ph idx="2" type="pic"/>
          </p:nvPr>
        </p:nvSpPr>
        <p:spPr>
          <a:xfrm>
            <a:off x="2383805" y="694478"/>
            <a:ext cx="7297103" cy="4663440"/>
          </a:xfrm>
          <a:prstGeom prst="rect">
            <a:avLst/>
          </a:prstGeom>
          <a:noFill/>
          <a:ln>
            <a:noFill/>
          </a:ln>
        </p:spPr>
      </p:sp>
      <p:sp>
        <p:nvSpPr>
          <p:cNvPr id="221" name="Google Shape;221;p96"/>
          <p:cNvSpPr txBox="1"/>
          <p:nvPr>
            <p:ph idx="1" type="body"/>
          </p:nvPr>
        </p:nvSpPr>
        <p:spPr>
          <a:xfrm>
            <a:off x="2383805" y="6082983"/>
            <a:ext cx="7297103" cy="91217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Font typeface="Calibri"/>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222" name="Google Shape;222;p96"/>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p97"/>
          <p:cNvSpPr txBox="1"/>
          <p:nvPr>
            <p:ph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97"/>
          <p:cNvSpPr txBox="1"/>
          <p:nvPr>
            <p:ph idx="1" type="body"/>
          </p:nvPr>
        </p:nvSpPr>
        <p:spPr>
          <a:xfrm rot="5400000">
            <a:off x="3354245" y="-1218704"/>
            <a:ext cx="5440680" cy="1064160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26" name="Google Shape;226;p97"/>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7" name="Shape 227"/>
        <p:cNvGrpSpPr/>
        <p:nvPr/>
      </p:nvGrpSpPr>
      <p:grpSpPr>
        <a:xfrm>
          <a:off x="0" y="0"/>
          <a:ext cx="0" cy="0"/>
          <a:chOff x="0" y="0"/>
          <a:chExt cx="0" cy="0"/>
        </a:xfrm>
      </p:grpSpPr>
      <p:sp>
        <p:nvSpPr>
          <p:cNvPr id="228" name="Google Shape;228;p98"/>
          <p:cNvSpPr txBox="1"/>
          <p:nvPr>
            <p:ph type="title"/>
          </p:nvPr>
        </p:nvSpPr>
        <p:spPr>
          <a:xfrm rot="5400000">
            <a:off x="6620291" y="2036784"/>
            <a:ext cx="6908800" cy="26625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98"/>
          <p:cNvSpPr txBox="1"/>
          <p:nvPr>
            <p:ph idx="1" type="body"/>
          </p:nvPr>
        </p:nvSpPr>
        <p:spPr>
          <a:xfrm rot="5400000">
            <a:off x="1192859" y="-525437"/>
            <a:ext cx="6908800" cy="778695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30" name="Google Shape;230;p98"/>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000000"/>
                </a:solidFill>
                <a:latin typeface="Calibri"/>
                <a:ea typeface="Calibri"/>
                <a:cs typeface="Calibri"/>
                <a:sym typeface="Calibri"/>
              </a:defRPr>
            </a:lvl1pPr>
            <a:lvl2pPr indent="0" lvl="1" marL="0" marR="0" algn="r">
              <a:spcBef>
                <a:spcPts val="0"/>
              </a:spcBef>
              <a:buNone/>
              <a:defRPr sz="1400">
                <a:solidFill>
                  <a:srgbClr val="000000"/>
                </a:solidFill>
                <a:latin typeface="Calibri"/>
                <a:ea typeface="Calibri"/>
                <a:cs typeface="Calibri"/>
                <a:sym typeface="Calibri"/>
              </a:defRPr>
            </a:lvl2pPr>
            <a:lvl3pPr indent="0" lvl="2" marL="0" marR="0" algn="r">
              <a:spcBef>
                <a:spcPts val="0"/>
              </a:spcBef>
              <a:buNone/>
              <a:defRPr sz="1400">
                <a:solidFill>
                  <a:srgbClr val="000000"/>
                </a:solidFill>
                <a:latin typeface="Calibri"/>
                <a:ea typeface="Calibri"/>
                <a:cs typeface="Calibri"/>
                <a:sym typeface="Calibri"/>
              </a:defRPr>
            </a:lvl3pPr>
            <a:lvl4pPr indent="0" lvl="3" marL="0" marR="0" algn="r">
              <a:spcBef>
                <a:spcPts val="0"/>
              </a:spcBef>
              <a:buNone/>
              <a:defRPr sz="1400">
                <a:solidFill>
                  <a:srgbClr val="000000"/>
                </a:solidFill>
                <a:latin typeface="Calibri"/>
                <a:ea typeface="Calibri"/>
                <a:cs typeface="Calibri"/>
                <a:sym typeface="Calibri"/>
              </a:defRPr>
            </a:lvl4pPr>
            <a:lvl5pPr indent="0" lvl="4" marL="0" marR="0" algn="r">
              <a:spcBef>
                <a:spcPts val="0"/>
              </a:spcBef>
              <a:buNone/>
              <a:defRPr sz="1400">
                <a:solidFill>
                  <a:srgbClr val="000000"/>
                </a:solidFill>
                <a:latin typeface="Calibri"/>
                <a:ea typeface="Calibri"/>
                <a:cs typeface="Calibri"/>
                <a:sym typeface="Calibri"/>
              </a:defRPr>
            </a:lvl5pPr>
            <a:lvl6pPr indent="0" lvl="5" marL="0" marR="0" algn="r">
              <a:spcBef>
                <a:spcPts val="0"/>
              </a:spcBef>
              <a:buNone/>
              <a:defRPr sz="1400">
                <a:solidFill>
                  <a:srgbClr val="000000"/>
                </a:solidFill>
                <a:latin typeface="Calibri"/>
                <a:ea typeface="Calibri"/>
                <a:cs typeface="Calibri"/>
                <a:sym typeface="Calibri"/>
              </a:defRPr>
            </a:lvl6pPr>
            <a:lvl7pPr indent="0" lvl="6" marL="0" marR="0" algn="r">
              <a:spcBef>
                <a:spcPts val="0"/>
              </a:spcBef>
              <a:buNone/>
              <a:defRPr sz="1400">
                <a:solidFill>
                  <a:srgbClr val="000000"/>
                </a:solidFill>
                <a:latin typeface="Calibri"/>
                <a:ea typeface="Calibri"/>
                <a:cs typeface="Calibri"/>
                <a:sym typeface="Calibri"/>
              </a:defRPr>
            </a:lvl7pPr>
            <a:lvl8pPr indent="0" lvl="7" marL="0" marR="0" algn="r">
              <a:spcBef>
                <a:spcPts val="0"/>
              </a:spcBef>
              <a:buNone/>
              <a:defRPr sz="1400">
                <a:solidFill>
                  <a:srgbClr val="000000"/>
                </a:solidFill>
                <a:latin typeface="Calibri"/>
                <a:ea typeface="Calibri"/>
                <a:cs typeface="Calibri"/>
                <a:sym typeface="Calibri"/>
              </a:defRPr>
            </a:lvl8pPr>
            <a:lvl9pPr indent="0" lvl="8" marL="0" marR="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9" name="Shape 239"/>
        <p:cNvGrpSpPr/>
        <p:nvPr/>
      </p:nvGrpSpPr>
      <p:grpSpPr>
        <a:xfrm>
          <a:off x="0" y="0"/>
          <a:ext cx="0" cy="0"/>
          <a:chOff x="0" y="0"/>
          <a:chExt cx="0" cy="0"/>
        </a:xfrm>
      </p:grpSpPr>
      <p:sp>
        <p:nvSpPr>
          <p:cNvPr id="240" name="Google Shape;240;p100"/>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1" name="Google Shape;241;p100"/>
          <p:cNvSpPr txBox="1"/>
          <p:nvPr/>
        </p:nvSpPr>
        <p:spPr>
          <a:xfrm>
            <a:off x="1946740" y="3350048"/>
            <a:ext cx="67076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600"/>
              <a:buFont typeface="Noto Sans Symbols"/>
              <a:buNone/>
            </a:pPr>
            <a:r>
              <a:rPr b="1" lang="en-US" sz="2000">
                <a:solidFill>
                  <a:schemeClr val="dk1"/>
                </a:solidFill>
                <a:latin typeface="Calibri"/>
                <a:ea typeface="Calibri"/>
                <a:cs typeface="Calibri"/>
                <a:sym typeface="Calibri"/>
              </a:rPr>
              <a:t>EECS 370 – Introduction to Computer Organization – Fall 2014</a:t>
            </a:r>
            <a:endParaRPr/>
          </a:p>
        </p:txBody>
      </p:sp>
      <p:sp>
        <p:nvSpPr>
          <p:cNvPr id="242" name="Google Shape;242;p100"/>
          <p:cNvSpPr txBox="1"/>
          <p:nvPr/>
        </p:nvSpPr>
        <p:spPr>
          <a:xfrm>
            <a:off x="3900514" y="5008880"/>
            <a:ext cx="454028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2000">
              <a:solidFill>
                <a:srgbClr val="000000"/>
              </a:solidFill>
              <a:latin typeface="Calibri"/>
              <a:ea typeface="Calibri"/>
              <a:cs typeface="Calibri"/>
              <a:sym typeface="Calibri"/>
            </a:endParaRPr>
          </a:p>
        </p:txBody>
      </p:sp>
      <p:sp>
        <p:nvSpPr>
          <p:cNvPr id="243" name="Google Shape;243;p100"/>
          <p:cNvSpPr txBox="1"/>
          <p:nvPr/>
        </p:nvSpPr>
        <p:spPr>
          <a:xfrm>
            <a:off x="1097944" y="4096704"/>
            <a:ext cx="101517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20"/>
              <a:buFont typeface="Noto Sans Symbols"/>
              <a:buNone/>
            </a:pPr>
            <a:r>
              <a:rPr b="1" lang="en-US" sz="2400">
                <a:solidFill>
                  <a:srgbClr val="CC0000"/>
                </a:solidFill>
                <a:latin typeface="Calibri"/>
                <a:ea typeface="Calibri"/>
                <a:cs typeface="Calibri"/>
                <a:sym typeface="Calibri"/>
              </a:rPr>
              <a:t>Profs. Andrew DeOrio, Jason Mars, and Thomas Wenisch</a:t>
            </a:r>
            <a:endParaRPr/>
          </a:p>
        </p:txBody>
      </p:sp>
      <p:sp>
        <p:nvSpPr>
          <p:cNvPr id="244" name="Google Shape;244;p100"/>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64"/>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4"/>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4"/>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245" name="Shape 245"/>
        <p:cNvGrpSpPr/>
        <p:nvPr/>
      </p:nvGrpSpPr>
      <p:grpSpPr>
        <a:xfrm>
          <a:off x="0" y="0"/>
          <a:ext cx="0" cy="0"/>
          <a:chOff x="0" y="0"/>
          <a:chExt cx="0" cy="0"/>
        </a:xfrm>
      </p:grpSpPr>
      <p:sp>
        <p:nvSpPr>
          <p:cNvPr id="246" name="Google Shape;246;p101"/>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7" name="Google Shape;247;p101"/>
          <p:cNvSpPr txBox="1"/>
          <p:nvPr/>
        </p:nvSpPr>
        <p:spPr>
          <a:xfrm>
            <a:off x="1946740" y="3350048"/>
            <a:ext cx="67076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600"/>
              <a:buFont typeface="Noto Sans Symbols"/>
              <a:buNone/>
            </a:pPr>
            <a:r>
              <a:rPr b="1" lang="en-US" sz="2000">
                <a:solidFill>
                  <a:srgbClr val="000000"/>
                </a:solidFill>
                <a:latin typeface="Calibri"/>
                <a:ea typeface="Calibri"/>
                <a:cs typeface="Calibri"/>
                <a:sym typeface="Calibri"/>
              </a:rPr>
              <a:t>EECS 370 – Introduction to Computer Organization – Fall 2015</a:t>
            </a:r>
            <a:endParaRPr/>
          </a:p>
        </p:txBody>
      </p:sp>
      <p:sp>
        <p:nvSpPr>
          <p:cNvPr id="248" name="Google Shape;248;p101"/>
          <p:cNvSpPr txBox="1"/>
          <p:nvPr/>
        </p:nvSpPr>
        <p:spPr>
          <a:xfrm>
            <a:off x="3900517" y="5008882"/>
            <a:ext cx="454028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2000">
              <a:solidFill>
                <a:srgbClr val="000000"/>
              </a:solidFill>
              <a:latin typeface="Calibri"/>
              <a:ea typeface="Calibri"/>
              <a:cs typeface="Calibri"/>
              <a:sym typeface="Calibri"/>
            </a:endParaRPr>
          </a:p>
        </p:txBody>
      </p:sp>
      <p:sp>
        <p:nvSpPr>
          <p:cNvPr id="249" name="Google Shape;249;p101"/>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101"/>
          <p:cNvSpPr txBox="1"/>
          <p:nvPr/>
        </p:nvSpPr>
        <p:spPr>
          <a:xfrm>
            <a:off x="1097780" y="4095872"/>
            <a:ext cx="1015192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20"/>
              <a:buFont typeface="Noto Sans Symbols"/>
              <a:buNone/>
            </a:pPr>
            <a:r>
              <a:rPr b="1" lang="en-US" sz="2400">
                <a:solidFill>
                  <a:srgbClr val="CC0000"/>
                </a:solidFill>
                <a:latin typeface="Calibri"/>
                <a:ea typeface="Calibri"/>
                <a:cs typeface="Calibri"/>
                <a:sym typeface="Calibri"/>
              </a:rPr>
              <a:t>Ron Dreslinski, Trevor Mudge, and Thomas Wenisch</a:t>
            </a:r>
            <a:endParaRPr/>
          </a:p>
        </p:txBody>
      </p:sp>
      <p:sp>
        <p:nvSpPr>
          <p:cNvPr id="251" name="Google Shape;251;p101"/>
          <p:cNvSpPr txBox="1"/>
          <p:nvPr/>
        </p:nvSpPr>
        <p:spPr>
          <a:xfrm>
            <a:off x="5472827" y="6563362"/>
            <a:ext cx="587822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dk1"/>
                </a:solidFill>
                <a:latin typeface="Calibri"/>
                <a:ea typeface="Calibri"/>
                <a:cs typeface="Calibri"/>
                <a:sym typeface="Calibri"/>
              </a:rPr>
              <a:t>© Dreslinski-Mudge-Wenisch, 2015</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The material in this presentation cannot be </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copied in any form without our written permission</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2" name="Shape 252"/>
        <p:cNvGrpSpPr/>
        <p:nvPr/>
      </p:nvGrpSpPr>
      <p:grpSpPr>
        <a:xfrm>
          <a:off x="0" y="0"/>
          <a:ext cx="0" cy="0"/>
          <a:chOff x="0" y="0"/>
          <a:chExt cx="0" cy="0"/>
        </a:xfrm>
      </p:grpSpPr>
      <p:sp>
        <p:nvSpPr>
          <p:cNvPr id="253" name="Google Shape;253;p102"/>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102"/>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55" name="Google Shape;255;p102"/>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102"/>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103"/>
          <p:cNvSpPr txBox="1"/>
          <p:nvPr>
            <p:ph type="title"/>
          </p:nvPr>
        </p:nvSpPr>
        <p:spPr>
          <a:xfrm>
            <a:off x="960702" y="4994488"/>
            <a:ext cx="10337562" cy="154368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9" name="Google Shape;259;p103"/>
          <p:cNvSpPr txBox="1"/>
          <p:nvPr>
            <p:ph idx="1" type="body"/>
          </p:nvPr>
        </p:nvSpPr>
        <p:spPr>
          <a:xfrm>
            <a:off x="960702" y="3294275"/>
            <a:ext cx="10337562" cy="1700212"/>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800"/>
              <a:buFont typeface="Calibri"/>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260" name="Google Shape;260;p103"/>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103"/>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2" name="Shape 262"/>
        <p:cNvGrpSpPr/>
        <p:nvPr/>
      </p:nvGrpSpPr>
      <p:grpSpPr>
        <a:xfrm>
          <a:off x="0" y="0"/>
          <a:ext cx="0" cy="0"/>
          <a:chOff x="0" y="0"/>
          <a:chExt cx="0" cy="0"/>
        </a:xfrm>
      </p:grpSpPr>
      <p:sp>
        <p:nvSpPr>
          <p:cNvPr id="263" name="Google Shape;263;p104"/>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104"/>
          <p:cNvSpPr txBox="1"/>
          <p:nvPr>
            <p:ph idx="1" type="body"/>
          </p:nvPr>
        </p:nvSpPr>
        <p:spPr>
          <a:xfrm>
            <a:off x="753782"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265" name="Google Shape;265;p104"/>
          <p:cNvSpPr txBox="1"/>
          <p:nvPr>
            <p:ph idx="2"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266" name="Google Shape;266;p104"/>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104"/>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8" name="Shape 268"/>
        <p:cNvGrpSpPr/>
        <p:nvPr/>
      </p:nvGrpSpPr>
      <p:grpSpPr>
        <a:xfrm>
          <a:off x="0" y="0"/>
          <a:ext cx="0" cy="0"/>
          <a:chOff x="0" y="0"/>
          <a:chExt cx="0" cy="0"/>
        </a:xfrm>
      </p:grpSpPr>
      <p:sp>
        <p:nvSpPr>
          <p:cNvPr id="269" name="Google Shape;269;p105"/>
          <p:cNvSpPr txBox="1"/>
          <p:nvPr>
            <p:ph type="title"/>
          </p:nvPr>
        </p:nvSpPr>
        <p:spPr>
          <a:xfrm>
            <a:off x="608092" y="311256"/>
            <a:ext cx="10945654"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105"/>
          <p:cNvSpPr txBox="1"/>
          <p:nvPr>
            <p:ph idx="1" type="body"/>
          </p:nvPr>
        </p:nvSpPr>
        <p:spPr>
          <a:xfrm>
            <a:off x="608093" y="1739795"/>
            <a:ext cx="5373591" cy="72506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Font typeface="Calibri"/>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271" name="Google Shape;271;p105"/>
          <p:cNvSpPr txBox="1"/>
          <p:nvPr>
            <p:ph idx="2" type="body"/>
          </p:nvPr>
        </p:nvSpPr>
        <p:spPr>
          <a:xfrm>
            <a:off x="608093" y="2464859"/>
            <a:ext cx="5373591" cy="4478126"/>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Font typeface="Calibri"/>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272" name="Google Shape;272;p105"/>
          <p:cNvSpPr txBox="1"/>
          <p:nvPr>
            <p:ph idx="3" type="body"/>
          </p:nvPr>
        </p:nvSpPr>
        <p:spPr>
          <a:xfrm>
            <a:off x="6178047" y="1739795"/>
            <a:ext cx="5375701" cy="725064"/>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2000"/>
              <a:buFont typeface="Calibri"/>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273" name="Google Shape;273;p105"/>
          <p:cNvSpPr txBox="1"/>
          <p:nvPr>
            <p:ph idx="4" type="body"/>
          </p:nvPr>
        </p:nvSpPr>
        <p:spPr>
          <a:xfrm>
            <a:off x="6178047" y="2464859"/>
            <a:ext cx="5375701" cy="4478126"/>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SzPts val="2000"/>
              <a:buFont typeface="Calibri"/>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274" name="Google Shape;274;p105"/>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105"/>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6" name="Shape 276"/>
        <p:cNvGrpSpPr/>
        <p:nvPr/>
      </p:nvGrpSpPr>
      <p:grpSpPr>
        <a:xfrm>
          <a:off x="0" y="0"/>
          <a:ext cx="0" cy="0"/>
          <a:chOff x="0" y="0"/>
          <a:chExt cx="0" cy="0"/>
        </a:xfrm>
      </p:grpSpPr>
      <p:sp>
        <p:nvSpPr>
          <p:cNvPr id="277" name="Google Shape;277;p106"/>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106"/>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106"/>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0" name="Shape 280"/>
        <p:cNvGrpSpPr/>
        <p:nvPr/>
      </p:nvGrpSpPr>
      <p:grpSpPr>
        <a:xfrm>
          <a:off x="0" y="0"/>
          <a:ext cx="0" cy="0"/>
          <a:chOff x="0" y="0"/>
          <a:chExt cx="0" cy="0"/>
        </a:xfrm>
      </p:grpSpPr>
      <p:sp>
        <p:nvSpPr>
          <p:cNvPr id="281" name="Google Shape;281;p107"/>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107"/>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3" name="Shape 283"/>
        <p:cNvGrpSpPr/>
        <p:nvPr/>
      </p:nvGrpSpPr>
      <p:grpSpPr>
        <a:xfrm>
          <a:off x="0" y="0"/>
          <a:ext cx="0" cy="0"/>
          <a:chOff x="0" y="0"/>
          <a:chExt cx="0" cy="0"/>
        </a:xfrm>
      </p:grpSpPr>
      <p:sp>
        <p:nvSpPr>
          <p:cNvPr id="284" name="Google Shape;284;p108"/>
          <p:cNvSpPr txBox="1"/>
          <p:nvPr>
            <p:ph type="title"/>
          </p:nvPr>
        </p:nvSpPr>
        <p:spPr>
          <a:xfrm>
            <a:off x="608094" y="309457"/>
            <a:ext cx="4001161" cy="131699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108"/>
          <p:cNvSpPr txBox="1"/>
          <p:nvPr>
            <p:ph idx="1" type="body"/>
          </p:nvPr>
        </p:nvSpPr>
        <p:spPr>
          <a:xfrm>
            <a:off x="4754942" y="309458"/>
            <a:ext cx="6798805" cy="6633528"/>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SzPts val="2800"/>
              <a:buFont typeface="Calibri"/>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286" name="Google Shape;286;p108"/>
          <p:cNvSpPr txBox="1"/>
          <p:nvPr>
            <p:ph idx="2" type="body"/>
          </p:nvPr>
        </p:nvSpPr>
        <p:spPr>
          <a:xfrm>
            <a:off x="608094" y="1626448"/>
            <a:ext cx="4001161" cy="531653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Font typeface="Calibri"/>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287" name="Google Shape;287;p108"/>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108"/>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9" name="Shape 289"/>
        <p:cNvGrpSpPr/>
        <p:nvPr/>
      </p:nvGrpSpPr>
      <p:grpSpPr>
        <a:xfrm>
          <a:off x="0" y="0"/>
          <a:ext cx="0" cy="0"/>
          <a:chOff x="0" y="0"/>
          <a:chExt cx="0" cy="0"/>
        </a:xfrm>
      </p:grpSpPr>
      <p:sp>
        <p:nvSpPr>
          <p:cNvPr id="290" name="Google Shape;290;p109"/>
          <p:cNvSpPr txBox="1"/>
          <p:nvPr>
            <p:ph type="title"/>
          </p:nvPr>
        </p:nvSpPr>
        <p:spPr>
          <a:xfrm>
            <a:off x="2383806" y="5440680"/>
            <a:ext cx="7297103" cy="64230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109"/>
          <p:cNvSpPr/>
          <p:nvPr>
            <p:ph idx="2" type="pic"/>
          </p:nvPr>
        </p:nvSpPr>
        <p:spPr>
          <a:xfrm>
            <a:off x="2383806" y="694478"/>
            <a:ext cx="7297103" cy="4663440"/>
          </a:xfrm>
          <a:prstGeom prst="rect">
            <a:avLst/>
          </a:prstGeom>
          <a:noFill/>
          <a:ln>
            <a:noFill/>
          </a:ln>
        </p:spPr>
      </p:sp>
      <p:sp>
        <p:nvSpPr>
          <p:cNvPr id="292" name="Google Shape;292;p109"/>
          <p:cNvSpPr txBox="1"/>
          <p:nvPr>
            <p:ph idx="1" type="body"/>
          </p:nvPr>
        </p:nvSpPr>
        <p:spPr>
          <a:xfrm>
            <a:off x="2383806" y="6082983"/>
            <a:ext cx="7297103" cy="91217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200"/>
              <a:buFont typeface="Calibri"/>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293" name="Google Shape;293;p109"/>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109"/>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5" name="Shape 295"/>
        <p:cNvGrpSpPr/>
        <p:nvPr/>
      </p:nvGrpSpPr>
      <p:grpSpPr>
        <a:xfrm>
          <a:off x="0" y="0"/>
          <a:ext cx="0" cy="0"/>
          <a:chOff x="0" y="0"/>
          <a:chExt cx="0" cy="0"/>
        </a:xfrm>
      </p:grpSpPr>
      <p:sp>
        <p:nvSpPr>
          <p:cNvPr id="296" name="Google Shape;296;p110"/>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110"/>
          <p:cNvSpPr txBox="1"/>
          <p:nvPr>
            <p:ph idx="1" type="body"/>
          </p:nvPr>
        </p:nvSpPr>
        <p:spPr>
          <a:xfrm rot="5400000">
            <a:off x="3354245" y="-1218704"/>
            <a:ext cx="5440680" cy="10641608"/>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98" name="Google Shape;298;p110"/>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110"/>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5"/>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5"/>
          <p:cNvSpPr txBox="1"/>
          <p:nvPr>
            <p:ph idx="1" type="body"/>
          </p:nvPr>
        </p:nvSpPr>
        <p:spPr>
          <a:xfrm>
            <a:off x="836126" y="2069042"/>
            <a:ext cx="5168781"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39" name="Google Shape;39;p65"/>
          <p:cNvSpPr txBox="1"/>
          <p:nvPr>
            <p:ph idx="2" type="body"/>
          </p:nvPr>
        </p:nvSpPr>
        <p:spPr>
          <a:xfrm>
            <a:off x="6156931" y="2069042"/>
            <a:ext cx="5168781"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40" name="Google Shape;40;p65"/>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5"/>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5"/>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0" name="Shape 300"/>
        <p:cNvGrpSpPr/>
        <p:nvPr/>
      </p:nvGrpSpPr>
      <p:grpSpPr>
        <a:xfrm>
          <a:off x="0" y="0"/>
          <a:ext cx="0" cy="0"/>
          <a:chOff x="0" y="0"/>
          <a:chExt cx="0" cy="0"/>
        </a:xfrm>
      </p:grpSpPr>
      <p:sp>
        <p:nvSpPr>
          <p:cNvPr id="301" name="Google Shape;301;p111"/>
          <p:cNvSpPr txBox="1"/>
          <p:nvPr>
            <p:ph type="title"/>
          </p:nvPr>
        </p:nvSpPr>
        <p:spPr>
          <a:xfrm rot="5400000">
            <a:off x="6836192" y="2252683"/>
            <a:ext cx="6477000" cy="266251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111"/>
          <p:cNvSpPr txBox="1"/>
          <p:nvPr>
            <p:ph idx="1" type="body"/>
          </p:nvPr>
        </p:nvSpPr>
        <p:spPr>
          <a:xfrm rot="5400000">
            <a:off x="1408759" y="-309538"/>
            <a:ext cx="6477000" cy="778695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03" name="Google Shape;303;p111"/>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111"/>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05" name="Shape 305"/>
        <p:cNvGrpSpPr/>
        <p:nvPr/>
      </p:nvGrpSpPr>
      <p:grpSpPr>
        <a:xfrm>
          <a:off x="0" y="0"/>
          <a:ext cx="0" cy="0"/>
          <a:chOff x="0" y="0"/>
          <a:chExt cx="0" cy="0"/>
        </a:xfrm>
      </p:grpSpPr>
      <p:sp>
        <p:nvSpPr>
          <p:cNvPr id="306" name="Google Shape;306;p112"/>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112"/>
          <p:cNvSpPr/>
          <p:nvPr>
            <p:ph idx="2" type="clipArt"/>
          </p:nvPr>
        </p:nvSpPr>
        <p:spPr>
          <a:xfrm>
            <a:off x="753782" y="1381760"/>
            <a:ext cx="5219455" cy="5440680"/>
          </a:xfrm>
          <a:prstGeom prst="rect">
            <a:avLst/>
          </a:prstGeom>
          <a:noFill/>
          <a:ln>
            <a:noFill/>
          </a:ln>
        </p:spPr>
      </p:sp>
      <p:sp>
        <p:nvSpPr>
          <p:cNvPr id="308" name="Google Shape;308;p112"/>
          <p:cNvSpPr txBox="1"/>
          <p:nvPr>
            <p:ph idx="1"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09" name="Google Shape;309;p112"/>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112"/>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311" name="Shape 311"/>
        <p:cNvGrpSpPr/>
        <p:nvPr/>
      </p:nvGrpSpPr>
      <p:grpSpPr>
        <a:xfrm>
          <a:off x="0" y="0"/>
          <a:ext cx="0" cy="0"/>
          <a:chOff x="0" y="0"/>
          <a:chExt cx="0" cy="0"/>
        </a:xfrm>
      </p:grpSpPr>
      <p:sp>
        <p:nvSpPr>
          <p:cNvPr id="312" name="Google Shape;312;p113"/>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113"/>
          <p:cNvSpPr txBox="1"/>
          <p:nvPr>
            <p:ph idx="1" type="body"/>
          </p:nvPr>
        </p:nvSpPr>
        <p:spPr>
          <a:xfrm>
            <a:off x="753782" y="13817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14" name="Google Shape;314;p113"/>
          <p:cNvSpPr txBox="1"/>
          <p:nvPr>
            <p:ph idx="2" type="body"/>
          </p:nvPr>
        </p:nvSpPr>
        <p:spPr>
          <a:xfrm>
            <a:off x="753782" y="41884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15" name="Google Shape;315;p113"/>
          <p:cNvSpPr txBox="1"/>
          <p:nvPr>
            <p:ph idx="3"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16" name="Google Shape;316;p113"/>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13"/>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a:solidFill>
                <a:schemeClr val="dk1"/>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326" name="Shape 326"/>
        <p:cNvGrpSpPr/>
        <p:nvPr/>
      </p:nvGrpSpPr>
      <p:grpSpPr>
        <a:xfrm>
          <a:off x="0" y="0"/>
          <a:ext cx="0" cy="0"/>
          <a:chOff x="0" y="0"/>
          <a:chExt cx="0" cy="0"/>
        </a:xfrm>
      </p:grpSpPr>
      <p:sp>
        <p:nvSpPr>
          <p:cNvPr id="327" name="Google Shape;327;p115"/>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8" name="Google Shape;328;p115"/>
          <p:cNvSpPr txBox="1"/>
          <p:nvPr/>
        </p:nvSpPr>
        <p:spPr>
          <a:xfrm>
            <a:off x="1946740" y="3350048"/>
            <a:ext cx="67076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600"/>
              <a:buFont typeface="Noto Sans Symbols"/>
              <a:buNone/>
            </a:pPr>
            <a:r>
              <a:rPr b="1" lang="en-US" sz="2000">
                <a:solidFill>
                  <a:srgbClr val="000000"/>
                </a:solidFill>
                <a:latin typeface="Calibri"/>
                <a:ea typeface="Calibri"/>
                <a:cs typeface="Calibri"/>
                <a:sym typeface="Calibri"/>
              </a:rPr>
              <a:t>EECS 370 – Introduction to Computer Organization – Fall 2015</a:t>
            </a:r>
            <a:endParaRPr/>
          </a:p>
        </p:txBody>
      </p:sp>
      <p:sp>
        <p:nvSpPr>
          <p:cNvPr id="329" name="Google Shape;329;p115"/>
          <p:cNvSpPr txBox="1"/>
          <p:nvPr/>
        </p:nvSpPr>
        <p:spPr>
          <a:xfrm>
            <a:off x="3900517" y="5008882"/>
            <a:ext cx="454028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2000">
              <a:solidFill>
                <a:srgbClr val="000000"/>
              </a:solidFill>
              <a:latin typeface="Calibri"/>
              <a:ea typeface="Calibri"/>
              <a:cs typeface="Calibri"/>
              <a:sym typeface="Calibri"/>
            </a:endParaRPr>
          </a:p>
        </p:txBody>
      </p:sp>
      <p:sp>
        <p:nvSpPr>
          <p:cNvPr id="330" name="Google Shape;330;p115"/>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115"/>
          <p:cNvSpPr txBox="1"/>
          <p:nvPr/>
        </p:nvSpPr>
        <p:spPr>
          <a:xfrm>
            <a:off x="5472827" y="6563362"/>
            <a:ext cx="587822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dk1"/>
                </a:solidFill>
                <a:latin typeface="Calibri"/>
                <a:ea typeface="Calibri"/>
                <a:cs typeface="Calibri"/>
                <a:sym typeface="Calibri"/>
              </a:rPr>
              <a:t>© Dreslinski-Mudge-Wenisch, 2015</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The material in this presentation cannot be </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copied in any form without our written permission</a:t>
            </a:r>
            <a:endParaRPr/>
          </a:p>
        </p:txBody>
      </p:sp>
      <p:sp>
        <p:nvSpPr>
          <p:cNvPr id="332" name="Google Shape;332;p115"/>
          <p:cNvSpPr txBox="1"/>
          <p:nvPr/>
        </p:nvSpPr>
        <p:spPr>
          <a:xfrm>
            <a:off x="1097780" y="4095872"/>
            <a:ext cx="1015192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20"/>
              <a:buFont typeface="Noto Sans Symbols"/>
              <a:buNone/>
            </a:pPr>
            <a:r>
              <a:rPr b="1" lang="en-US" sz="2400">
                <a:solidFill>
                  <a:srgbClr val="CC0000"/>
                </a:solidFill>
                <a:latin typeface="Calibri"/>
                <a:ea typeface="Calibri"/>
                <a:cs typeface="Calibri"/>
                <a:sym typeface="Calibri"/>
              </a:rPr>
              <a:t>Ron Dreslinski, Trevor Mudge, and Thomas Wenisch</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333" name="Shape 333"/>
        <p:cNvGrpSpPr/>
        <p:nvPr/>
      </p:nvGrpSpPr>
      <p:grpSpPr>
        <a:xfrm>
          <a:off x="0" y="0"/>
          <a:ext cx="0" cy="0"/>
          <a:chOff x="0" y="0"/>
          <a:chExt cx="0" cy="0"/>
        </a:xfrm>
      </p:grpSpPr>
      <p:sp>
        <p:nvSpPr>
          <p:cNvPr id="334" name="Google Shape;334;p116"/>
          <p:cNvSpPr/>
          <p:nvPr/>
        </p:nvSpPr>
        <p:spPr>
          <a:xfrm>
            <a:off x="912138" y="2713143"/>
            <a:ext cx="10337562" cy="124143"/>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5" name="Google Shape;335;p116"/>
          <p:cNvSpPr txBox="1"/>
          <p:nvPr/>
        </p:nvSpPr>
        <p:spPr>
          <a:xfrm>
            <a:off x="1097780" y="4095872"/>
            <a:ext cx="1015192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CC0000"/>
              </a:buClr>
              <a:buSzPts val="1920"/>
              <a:buFont typeface="Noto Sans Symbols"/>
              <a:buNone/>
            </a:pPr>
            <a:r>
              <a:rPr b="1" lang="en-US" sz="2400">
                <a:solidFill>
                  <a:srgbClr val="CC0000"/>
                </a:solidFill>
                <a:latin typeface="Calibri"/>
                <a:ea typeface="Calibri"/>
                <a:cs typeface="Calibri"/>
                <a:sym typeface="Calibri"/>
              </a:rPr>
              <a:t>Profs. Andrew DeOrio, Jason Mars, and Thomas Wenisch</a:t>
            </a:r>
            <a:endParaRPr/>
          </a:p>
        </p:txBody>
      </p:sp>
      <p:sp>
        <p:nvSpPr>
          <p:cNvPr id="336" name="Google Shape;336;p116"/>
          <p:cNvSpPr txBox="1"/>
          <p:nvPr/>
        </p:nvSpPr>
        <p:spPr>
          <a:xfrm>
            <a:off x="1946739" y="3350048"/>
            <a:ext cx="670760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C0000"/>
              </a:buClr>
              <a:buSzPts val="1600"/>
              <a:buFont typeface="Noto Sans Symbols"/>
              <a:buNone/>
            </a:pPr>
            <a:r>
              <a:rPr b="1" lang="en-US" sz="2000">
                <a:solidFill>
                  <a:srgbClr val="000000"/>
                </a:solidFill>
                <a:latin typeface="Calibri"/>
                <a:ea typeface="Calibri"/>
                <a:cs typeface="Calibri"/>
                <a:sym typeface="Calibri"/>
              </a:rPr>
              <a:t>EECS 370 – Introduction to Computer Organization – Fall 2014</a:t>
            </a:r>
            <a:endParaRPr/>
          </a:p>
        </p:txBody>
      </p:sp>
      <p:sp>
        <p:nvSpPr>
          <p:cNvPr id="337" name="Google Shape;337;p116"/>
          <p:cNvSpPr txBox="1"/>
          <p:nvPr/>
        </p:nvSpPr>
        <p:spPr>
          <a:xfrm>
            <a:off x="3900517" y="5008882"/>
            <a:ext cx="4540281"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EECS Department</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University of Michigan in Ann Arbor, USA</a:t>
            </a:r>
            <a:endParaRPr/>
          </a:p>
          <a:p>
            <a:pPr indent="0" lvl="0" marL="0" marR="0" rtl="0" algn="ctr">
              <a:spcBef>
                <a:spcPts val="0"/>
              </a:spcBef>
              <a:spcAft>
                <a:spcPts val="0"/>
              </a:spcAft>
              <a:buNone/>
            </a:pPr>
            <a:r>
              <a:t/>
            </a:r>
            <a:endParaRPr sz="2000">
              <a:solidFill>
                <a:srgbClr val="000000"/>
              </a:solidFill>
              <a:latin typeface="Calibri"/>
              <a:ea typeface="Calibri"/>
              <a:cs typeface="Calibri"/>
              <a:sym typeface="Calibri"/>
            </a:endParaRPr>
          </a:p>
        </p:txBody>
      </p:sp>
      <p:sp>
        <p:nvSpPr>
          <p:cNvPr id="338" name="Google Shape;338;p116"/>
          <p:cNvSpPr txBox="1"/>
          <p:nvPr>
            <p:ph type="ctrTitle"/>
          </p:nvPr>
        </p:nvSpPr>
        <p:spPr>
          <a:xfrm>
            <a:off x="912138" y="1122680"/>
            <a:ext cx="10337562" cy="15544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116"/>
          <p:cNvSpPr txBox="1"/>
          <p:nvPr/>
        </p:nvSpPr>
        <p:spPr>
          <a:xfrm>
            <a:off x="5472827" y="6563362"/>
            <a:ext cx="5878222"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chemeClr val="dk1"/>
                </a:solidFill>
                <a:latin typeface="Calibri"/>
                <a:ea typeface="Calibri"/>
                <a:cs typeface="Calibri"/>
                <a:sym typeface="Calibri"/>
              </a:rPr>
              <a:t>© DeOrio-Mars-Wenisch, 2014</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The material in this presentation cannot be </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copied in any form without our written permission</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0" name="Shape 340"/>
        <p:cNvGrpSpPr/>
        <p:nvPr/>
      </p:nvGrpSpPr>
      <p:grpSpPr>
        <a:xfrm>
          <a:off x="0" y="0"/>
          <a:ext cx="0" cy="0"/>
          <a:chOff x="0" y="0"/>
          <a:chExt cx="0" cy="0"/>
        </a:xfrm>
      </p:grpSpPr>
      <p:sp>
        <p:nvSpPr>
          <p:cNvPr id="341" name="Google Shape;341;p117"/>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117"/>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43" name="Google Shape;343;p117"/>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117"/>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5" name="Shape 345"/>
        <p:cNvGrpSpPr/>
        <p:nvPr/>
      </p:nvGrpSpPr>
      <p:grpSpPr>
        <a:xfrm>
          <a:off x="0" y="0"/>
          <a:ext cx="0" cy="0"/>
          <a:chOff x="0" y="0"/>
          <a:chExt cx="0" cy="0"/>
        </a:xfrm>
      </p:grpSpPr>
      <p:sp>
        <p:nvSpPr>
          <p:cNvPr id="346" name="Google Shape;346;p118"/>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118"/>
          <p:cNvSpPr txBox="1"/>
          <p:nvPr>
            <p:ph idx="1" type="body"/>
          </p:nvPr>
        </p:nvSpPr>
        <p:spPr>
          <a:xfrm>
            <a:off x="753782"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348" name="Google Shape;348;p118"/>
          <p:cNvSpPr txBox="1"/>
          <p:nvPr>
            <p:ph idx="2"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SzPts val="2400"/>
              <a:buFont typeface="Calibri"/>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349" name="Google Shape;349;p118"/>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118"/>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1" name="Shape 351"/>
        <p:cNvGrpSpPr/>
        <p:nvPr/>
      </p:nvGrpSpPr>
      <p:grpSpPr>
        <a:xfrm>
          <a:off x="0" y="0"/>
          <a:ext cx="0" cy="0"/>
          <a:chOff x="0" y="0"/>
          <a:chExt cx="0" cy="0"/>
        </a:xfrm>
      </p:grpSpPr>
      <p:sp>
        <p:nvSpPr>
          <p:cNvPr id="352" name="Google Shape;352;p119"/>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3" name="Google Shape;353;p119"/>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4" name="Google Shape;354;p119"/>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lip Art and Text" type="clipArtAndTx">
  <p:cSld name="CLIPART_AND_TEXT">
    <p:spTree>
      <p:nvGrpSpPr>
        <p:cNvPr id="355" name="Shape 355"/>
        <p:cNvGrpSpPr/>
        <p:nvPr/>
      </p:nvGrpSpPr>
      <p:grpSpPr>
        <a:xfrm>
          <a:off x="0" y="0"/>
          <a:ext cx="0" cy="0"/>
          <a:chOff x="0" y="0"/>
          <a:chExt cx="0" cy="0"/>
        </a:xfrm>
      </p:grpSpPr>
      <p:sp>
        <p:nvSpPr>
          <p:cNvPr id="356" name="Google Shape;356;p120"/>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7" name="Google Shape;357;p120"/>
          <p:cNvSpPr/>
          <p:nvPr>
            <p:ph idx="2" type="clipArt"/>
          </p:nvPr>
        </p:nvSpPr>
        <p:spPr>
          <a:xfrm>
            <a:off x="753782" y="1381760"/>
            <a:ext cx="5219455" cy="5440680"/>
          </a:xfrm>
          <a:prstGeom prst="rect">
            <a:avLst/>
          </a:prstGeom>
          <a:noFill/>
          <a:ln>
            <a:noFill/>
          </a:ln>
        </p:spPr>
      </p:sp>
      <p:sp>
        <p:nvSpPr>
          <p:cNvPr id="358" name="Google Shape;358;p120"/>
          <p:cNvSpPr txBox="1"/>
          <p:nvPr>
            <p:ph idx="1"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59" name="Google Shape;359;p120"/>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0" name="Google Shape;360;p120"/>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361" name="Shape 361"/>
        <p:cNvGrpSpPr/>
        <p:nvPr/>
      </p:nvGrpSpPr>
      <p:grpSpPr>
        <a:xfrm>
          <a:off x="0" y="0"/>
          <a:ext cx="0" cy="0"/>
          <a:chOff x="0" y="0"/>
          <a:chExt cx="0" cy="0"/>
        </a:xfrm>
      </p:grpSpPr>
      <p:sp>
        <p:nvSpPr>
          <p:cNvPr id="362" name="Google Shape;362;p121"/>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3" name="Google Shape;363;p121"/>
          <p:cNvSpPr txBox="1"/>
          <p:nvPr>
            <p:ph idx="1" type="body"/>
          </p:nvPr>
        </p:nvSpPr>
        <p:spPr>
          <a:xfrm>
            <a:off x="753782" y="13817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64" name="Google Shape;364;p121"/>
          <p:cNvSpPr txBox="1"/>
          <p:nvPr>
            <p:ph idx="2" type="body"/>
          </p:nvPr>
        </p:nvSpPr>
        <p:spPr>
          <a:xfrm>
            <a:off x="753782" y="4188460"/>
            <a:ext cx="5219455" cy="26339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65" name="Google Shape;365;p121"/>
          <p:cNvSpPr txBox="1"/>
          <p:nvPr>
            <p:ph idx="3" type="body"/>
          </p:nvPr>
        </p:nvSpPr>
        <p:spPr>
          <a:xfrm>
            <a:off x="6175935" y="1381760"/>
            <a:ext cx="5219455" cy="544068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366" name="Google Shape;366;p121"/>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121"/>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rgbClr val="000000"/>
                </a:solidFill>
                <a:latin typeface="Calibri"/>
                <a:ea typeface="Calibri"/>
                <a:cs typeface="Calibri"/>
                <a:sym typeface="Calibri"/>
              </a:defRPr>
            </a:lvl1pPr>
            <a:lvl2pPr indent="0" lvl="1" marL="0" marR="0" algn="r">
              <a:spcBef>
                <a:spcPts val="0"/>
              </a:spcBef>
              <a:buNone/>
              <a:defRPr sz="1200">
                <a:solidFill>
                  <a:srgbClr val="000000"/>
                </a:solidFill>
                <a:latin typeface="Calibri"/>
                <a:ea typeface="Calibri"/>
                <a:cs typeface="Calibri"/>
                <a:sym typeface="Calibri"/>
              </a:defRPr>
            </a:lvl2pPr>
            <a:lvl3pPr indent="0" lvl="2" marL="0" marR="0" algn="r">
              <a:spcBef>
                <a:spcPts val="0"/>
              </a:spcBef>
              <a:buNone/>
              <a:defRPr sz="1200">
                <a:solidFill>
                  <a:srgbClr val="000000"/>
                </a:solidFill>
                <a:latin typeface="Calibri"/>
                <a:ea typeface="Calibri"/>
                <a:cs typeface="Calibri"/>
                <a:sym typeface="Calibri"/>
              </a:defRPr>
            </a:lvl3pPr>
            <a:lvl4pPr indent="0" lvl="3" marL="0" marR="0" algn="r">
              <a:spcBef>
                <a:spcPts val="0"/>
              </a:spcBef>
              <a:buNone/>
              <a:defRPr sz="1200">
                <a:solidFill>
                  <a:srgbClr val="000000"/>
                </a:solidFill>
                <a:latin typeface="Calibri"/>
                <a:ea typeface="Calibri"/>
                <a:cs typeface="Calibri"/>
                <a:sym typeface="Calibri"/>
              </a:defRPr>
            </a:lvl4pPr>
            <a:lvl5pPr indent="0" lvl="4" marL="0" marR="0" algn="r">
              <a:spcBef>
                <a:spcPts val="0"/>
              </a:spcBef>
              <a:buNone/>
              <a:defRPr sz="1200">
                <a:solidFill>
                  <a:srgbClr val="000000"/>
                </a:solidFill>
                <a:latin typeface="Calibri"/>
                <a:ea typeface="Calibri"/>
                <a:cs typeface="Calibri"/>
                <a:sym typeface="Calibri"/>
              </a:defRPr>
            </a:lvl5pPr>
            <a:lvl6pPr indent="0" lvl="5" marL="0" marR="0" algn="r">
              <a:spcBef>
                <a:spcPts val="0"/>
              </a:spcBef>
              <a:buNone/>
              <a:defRPr sz="1200">
                <a:solidFill>
                  <a:srgbClr val="000000"/>
                </a:solidFill>
                <a:latin typeface="Calibri"/>
                <a:ea typeface="Calibri"/>
                <a:cs typeface="Calibri"/>
                <a:sym typeface="Calibri"/>
              </a:defRPr>
            </a:lvl6pPr>
            <a:lvl7pPr indent="0" lvl="6" marL="0" marR="0" algn="r">
              <a:spcBef>
                <a:spcPts val="0"/>
              </a:spcBef>
              <a:buNone/>
              <a:defRPr sz="1200">
                <a:solidFill>
                  <a:srgbClr val="000000"/>
                </a:solidFill>
                <a:latin typeface="Calibri"/>
                <a:ea typeface="Calibri"/>
                <a:cs typeface="Calibri"/>
                <a:sym typeface="Calibri"/>
              </a:defRPr>
            </a:lvl7pPr>
            <a:lvl8pPr indent="0" lvl="7" marL="0" marR="0" algn="r">
              <a:spcBef>
                <a:spcPts val="0"/>
              </a:spcBef>
              <a:buNone/>
              <a:defRPr sz="1200">
                <a:solidFill>
                  <a:srgbClr val="000000"/>
                </a:solidFill>
                <a:latin typeface="Calibri"/>
                <a:ea typeface="Calibri"/>
                <a:cs typeface="Calibri"/>
                <a:sym typeface="Calibri"/>
              </a:defRPr>
            </a:lvl8pPr>
            <a:lvl9pPr indent="0" lvl="8" marL="0" marR="0" algn="r">
              <a:spcBef>
                <a:spcPts val="0"/>
              </a:spcBef>
              <a:buNone/>
              <a:defRPr sz="12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8"/>
          <p:cNvSpPr txBox="1"/>
          <p:nvPr>
            <p:ph type="title"/>
          </p:nvPr>
        </p:nvSpPr>
        <p:spPr>
          <a:xfrm>
            <a:off x="829792" y="1937704"/>
            <a:ext cx="10489585"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985"/>
              <a:buFont typeface="Calibri"/>
              <a:buNone/>
              <a:defRPr sz="598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8"/>
          <p:cNvSpPr txBox="1"/>
          <p:nvPr>
            <p:ph idx="1" type="body"/>
          </p:nvPr>
        </p:nvSpPr>
        <p:spPr>
          <a:xfrm>
            <a:off x="829792" y="5201392"/>
            <a:ext cx="10489585"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98"/>
              </a:spcBef>
              <a:spcAft>
                <a:spcPts val="0"/>
              </a:spcAft>
              <a:buClr>
                <a:srgbClr val="888888"/>
              </a:buClr>
              <a:buSzPts val="2394"/>
              <a:buNone/>
              <a:defRPr sz="2394">
                <a:solidFill>
                  <a:srgbClr val="888888"/>
                </a:solidFill>
              </a:defRPr>
            </a:lvl1pPr>
            <a:lvl2pPr indent="-228600" lvl="1" marL="914400" algn="l">
              <a:lnSpc>
                <a:spcPct val="90000"/>
              </a:lnSpc>
              <a:spcBef>
                <a:spcPts val="499"/>
              </a:spcBef>
              <a:spcAft>
                <a:spcPts val="0"/>
              </a:spcAft>
              <a:buClr>
                <a:srgbClr val="888888"/>
              </a:buClr>
              <a:buSzPts val="1995"/>
              <a:buNone/>
              <a:defRPr sz="1995">
                <a:solidFill>
                  <a:srgbClr val="888888"/>
                </a:solidFill>
              </a:defRPr>
            </a:lvl2pPr>
            <a:lvl3pPr indent="-228600" lvl="2" marL="1371600" algn="l">
              <a:lnSpc>
                <a:spcPct val="90000"/>
              </a:lnSpc>
              <a:spcBef>
                <a:spcPts val="499"/>
              </a:spcBef>
              <a:spcAft>
                <a:spcPts val="0"/>
              </a:spcAft>
              <a:buClr>
                <a:srgbClr val="888888"/>
              </a:buClr>
              <a:buSzPts val="1795"/>
              <a:buNone/>
              <a:defRPr sz="1795">
                <a:solidFill>
                  <a:srgbClr val="888888"/>
                </a:solidFill>
              </a:defRPr>
            </a:lvl3pPr>
            <a:lvl4pPr indent="-228600" lvl="3" marL="1828800" algn="l">
              <a:lnSpc>
                <a:spcPct val="90000"/>
              </a:lnSpc>
              <a:spcBef>
                <a:spcPts val="499"/>
              </a:spcBef>
              <a:spcAft>
                <a:spcPts val="0"/>
              </a:spcAft>
              <a:buClr>
                <a:srgbClr val="888888"/>
              </a:buClr>
              <a:buSzPts val="1596"/>
              <a:buNone/>
              <a:defRPr sz="1596">
                <a:solidFill>
                  <a:srgbClr val="888888"/>
                </a:solidFill>
              </a:defRPr>
            </a:lvl4pPr>
            <a:lvl5pPr indent="-228600" lvl="4" marL="2286000" algn="l">
              <a:lnSpc>
                <a:spcPct val="90000"/>
              </a:lnSpc>
              <a:spcBef>
                <a:spcPts val="499"/>
              </a:spcBef>
              <a:spcAft>
                <a:spcPts val="0"/>
              </a:spcAft>
              <a:buClr>
                <a:srgbClr val="888888"/>
              </a:buClr>
              <a:buSzPts val="1596"/>
              <a:buNone/>
              <a:defRPr sz="1596">
                <a:solidFill>
                  <a:srgbClr val="888888"/>
                </a:solidFill>
              </a:defRPr>
            </a:lvl5pPr>
            <a:lvl6pPr indent="-228600" lvl="5" marL="2743200" algn="l">
              <a:lnSpc>
                <a:spcPct val="90000"/>
              </a:lnSpc>
              <a:spcBef>
                <a:spcPts val="499"/>
              </a:spcBef>
              <a:spcAft>
                <a:spcPts val="0"/>
              </a:spcAft>
              <a:buClr>
                <a:srgbClr val="888888"/>
              </a:buClr>
              <a:buSzPts val="1596"/>
              <a:buNone/>
              <a:defRPr sz="1596">
                <a:solidFill>
                  <a:srgbClr val="888888"/>
                </a:solidFill>
              </a:defRPr>
            </a:lvl6pPr>
            <a:lvl7pPr indent="-228600" lvl="6" marL="3200400" algn="l">
              <a:lnSpc>
                <a:spcPct val="90000"/>
              </a:lnSpc>
              <a:spcBef>
                <a:spcPts val="499"/>
              </a:spcBef>
              <a:spcAft>
                <a:spcPts val="0"/>
              </a:spcAft>
              <a:buClr>
                <a:srgbClr val="888888"/>
              </a:buClr>
              <a:buSzPts val="1596"/>
              <a:buNone/>
              <a:defRPr sz="1596">
                <a:solidFill>
                  <a:srgbClr val="888888"/>
                </a:solidFill>
              </a:defRPr>
            </a:lvl7pPr>
            <a:lvl8pPr indent="-228600" lvl="7" marL="3657600" algn="l">
              <a:lnSpc>
                <a:spcPct val="90000"/>
              </a:lnSpc>
              <a:spcBef>
                <a:spcPts val="499"/>
              </a:spcBef>
              <a:spcAft>
                <a:spcPts val="0"/>
              </a:spcAft>
              <a:buClr>
                <a:srgbClr val="888888"/>
              </a:buClr>
              <a:buSzPts val="1596"/>
              <a:buNone/>
              <a:defRPr sz="1596">
                <a:solidFill>
                  <a:srgbClr val="888888"/>
                </a:solidFill>
              </a:defRPr>
            </a:lvl8pPr>
            <a:lvl9pPr indent="-228600" lvl="8" marL="4114800" algn="l">
              <a:lnSpc>
                <a:spcPct val="90000"/>
              </a:lnSpc>
              <a:spcBef>
                <a:spcPts val="499"/>
              </a:spcBef>
              <a:spcAft>
                <a:spcPts val="0"/>
              </a:spcAft>
              <a:buClr>
                <a:srgbClr val="888888"/>
              </a:buClr>
              <a:buSzPts val="1596"/>
              <a:buNone/>
              <a:defRPr sz="1596">
                <a:solidFill>
                  <a:srgbClr val="888888"/>
                </a:solidFill>
              </a:defRPr>
            </a:lvl9pPr>
          </a:lstStyle>
          <a:p/>
        </p:txBody>
      </p:sp>
      <p:sp>
        <p:nvSpPr>
          <p:cNvPr id="46" name="Google Shape;46;p68"/>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8"/>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8"/>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368" name="Shape 368"/>
        <p:cNvGrpSpPr/>
        <p:nvPr/>
      </p:nvGrpSpPr>
      <p:grpSpPr>
        <a:xfrm>
          <a:off x="0" y="0"/>
          <a:ext cx="0" cy="0"/>
          <a:chOff x="0" y="0"/>
          <a:chExt cx="0" cy="0"/>
        </a:xfrm>
      </p:grpSpPr>
      <p:sp>
        <p:nvSpPr>
          <p:cNvPr id="369" name="Google Shape;369;p122"/>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122"/>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solidFill>
                  <a:srgbClr val="000000"/>
                </a:solidFill>
              </a:defRPr>
            </a:lvl1pPr>
            <a:lvl2pPr indent="0" lvl="1" marL="0" algn="r">
              <a:spcBef>
                <a:spcPts val="0"/>
              </a:spcBef>
              <a:buNone/>
              <a:defRPr>
                <a:solidFill>
                  <a:srgbClr val="000000"/>
                </a:solidFill>
              </a:defRPr>
            </a:lvl2pPr>
            <a:lvl3pPr indent="0" lvl="2" marL="0" algn="r">
              <a:spcBef>
                <a:spcPts val="0"/>
              </a:spcBef>
              <a:buNone/>
              <a:defRPr>
                <a:solidFill>
                  <a:srgbClr val="000000"/>
                </a:solidFill>
              </a:defRPr>
            </a:lvl3pPr>
            <a:lvl4pPr indent="0" lvl="3" marL="0" algn="r">
              <a:spcBef>
                <a:spcPts val="0"/>
              </a:spcBef>
              <a:buNone/>
              <a:defRPr>
                <a:solidFill>
                  <a:srgbClr val="000000"/>
                </a:solidFill>
              </a:defRPr>
            </a:lvl4pPr>
            <a:lvl5pPr indent="0" lvl="4" marL="0" algn="r">
              <a:spcBef>
                <a:spcPts val="0"/>
              </a:spcBef>
              <a:buNone/>
              <a:defRPr>
                <a:solidFill>
                  <a:srgbClr val="000000"/>
                </a:solidFill>
              </a:defRPr>
            </a:lvl5pPr>
            <a:lvl6pPr indent="0" lvl="5" marL="0" algn="r">
              <a:spcBef>
                <a:spcPts val="0"/>
              </a:spcBef>
              <a:buNone/>
              <a:defRPr>
                <a:solidFill>
                  <a:srgbClr val="000000"/>
                </a:solidFill>
              </a:defRPr>
            </a:lvl6pPr>
            <a:lvl7pPr indent="0" lvl="6" marL="0" algn="r">
              <a:spcBef>
                <a:spcPts val="0"/>
              </a:spcBef>
              <a:buNone/>
              <a:defRPr>
                <a:solidFill>
                  <a:srgbClr val="000000"/>
                </a:solidFill>
              </a:defRPr>
            </a:lvl7pPr>
            <a:lvl8pPr indent="0" lvl="7" marL="0" algn="r">
              <a:spcBef>
                <a:spcPts val="0"/>
              </a:spcBef>
              <a:buNone/>
              <a:defRPr>
                <a:solidFill>
                  <a:srgbClr val="000000"/>
                </a:solidFill>
              </a:defRPr>
            </a:lvl8pPr>
            <a:lvl9pPr indent="0" lvl="8" marL="0" algn="r">
              <a:spcBef>
                <a:spcPts val="0"/>
              </a:spcBef>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
        <p:nvSpPr>
          <p:cNvPr id="371" name="Google Shape;371;p122"/>
          <p:cNvSpPr txBox="1"/>
          <p:nvPr>
            <p:ph type="title"/>
          </p:nvPr>
        </p:nvSpPr>
        <p:spPr>
          <a:xfrm>
            <a:off x="764338" y="-259080"/>
            <a:ext cx="10641608" cy="9499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9"/>
          <p:cNvSpPr txBox="1"/>
          <p:nvPr>
            <p:ph type="title"/>
          </p:nvPr>
        </p:nvSpPr>
        <p:spPr>
          <a:xfrm>
            <a:off x="837711" y="413809"/>
            <a:ext cx="10489585"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9"/>
          <p:cNvSpPr txBox="1"/>
          <p:nvPr>
            <p:ph idx="1" type="body"/>
          </p:nvPr>
        </p:nvSpPr>
        <p:spPr>
          <a:xfrm>
            <a:off x="837711" y="1905318"/>
            <a:ext cx="5145027"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998"/>
              </a:spcBef>
              <a:spcAft>
                <a:spcPts val="0"/>
              </a:spcAft>
              <a:buClr>
                <a:schemeClr val="dk1"/>
              </a:buClr>
              <a:buSzPts val="2394"/>
              <a:buNone/>
              <a:defRPr b="1" sz="2394"/>
            </a:lvl1pPr>
            <a:lvl2pPr indent="-228600" lvl="1" marL="914400" algn="l">
              <a:lnSpc>
                <a:spcPct val="90000"/>
              </a:lnSpc>
              <a:spcBef>
                <a:spcPts val="499"/>
              </a:spcBef>
              <a:spcAft>
                <a:spcPts val="0"/>
              </a:spcAft>
              <a:buClr>
                <a:schemeClr val="dk1"/>
              </a:buClr>
              <a:buSzPts val="1995"/>
              <a:buNone/>
              <a:defRPr b="1" sz="1995"/>
            </a:lvl2pPr>
            <a:lvl3pPr indent="-228600" lvl="2" marL="1371600" algn="l">
              <a:lnSpc>
                <a:spcPct val="90000"/>
              </a:lnSpc>
              <a:spcBef>
                <a:spcPts val="499"/>
              </a:spcBef>
              <a:spcAft>
                <a:spcPts val="0"/>
              </a:spcAft>
              <a:buClr>
                <a:schemeClr val="dk1"/>
              </a:buClr>
              <a:buSzPts val="1795"/>
              <a:buNone/>
              <a:defRPr b="1" sz="1795"/>
            </a:lvl3pPr>
            <a:lvl4pPr indent="-228600" lvl="3" marL="1828800" algn="l">
              <a:lnSpc>
                <a:spcPct val="90000"/>
              </a:lnSpc>
              <a:spcBef>
                <a:spcPts val="499"/>
              </a:spcBef>
              <a:spcAft>
                <a:spcPts val="0"/>
              </a:spcAft>
              <a:buClr>
                <a:schemeClr val="dk1"/>
              </a:buClr>
              <a:buSzPts val="1596"/>
              <a:buNone/>
              <a:defRPr b="1" sz="1596"/>
            </a:lvl4pPr>
            <a:lvl5pPr indent="-228600" lvl="4" marL="2286000" algn="l">
              <a:lnSpc>
                <a:spcPct val="90000"/>
              </a:lnSpc>
              <a:spcBef>
                <a:spcPts val="499"/>
              </a:spcBef>
              <a:spcAft>
                <a:spcPts val="0"/>
              </a:spcAft>
              <a:buClr>
                <a:schemeClr val="dk1"/>
              </a:buClr>
              <a:buSzPts val="1596"/>
              <a:buNone/>
              <a:defRPr b="1" sz="1596"/>
            </a:lvl5pPr>
            <a:lvl6pPr indent="-228600" lvl="5" marL="2743200" algn="l">
              <a:lnSpc>
                <a:spcPct val="90000"/>
              </a:lnSpc>
              <a:spcBef>
                <a:spcPts val="499"/>
              </a:spcBef>
              <a:spcAft>
                <a:spcPts val="0"/>
              </a:spcAft>
              <a:buClr>
                <a:schemeClr val="dk1"/>
              </a:buClr>
              <a:buSzPts val="1596"/>
              <a:buNone/>
              <a:defRPr b="1" sz="1596"/>
            </a:lvl6pPr>
            <a:lvl7pPr indent="-228600" lvl="6" marL="3200400" algn="l">
              <a:lnSpc>
                <a:spcPct val="90000"/>
              </a:lnSpc>
              <a:spcBef>
                <a:spcPts val="499"/>
              </a:spcBef>
              <a:spcAft>
                <a:spcPts val="0"/>
              </a:spcAft>
              <a:buClr>
                <a:schemeClr val="dk1"/>
              </a:buClr>
              <a:buSzPts val="1596"/>
              <a:buNone/>
              <a:defRPr b="1" sz="1596"/>
            </a:lvl7pPr>
            <a:lvl8pPr indent="-228600" lvl="7" marL="3657600" algn="l">
              <a:lnSpc>
                <a:spcPct val="90000"/>
              </a:lnSpc>
              <a:spcBef>
                <a:spcPts val="499"/>
              </a:spcBef>
              <a:spcAft>
                <a:spcPts val="0"/>
              </a:spcAft>
              <a:buClr>
                <a:schemeClr val="dk1"/>
              </a:buClr>
              <a:buSzPts val="1596"/>
              <a:buNone/>
              <a:defRPr b="1" sz="1596"/>
            </a:lvl8pPr>
            <a:lvl9pPr indent="-228600" lvl="8" marL="4114800" algn="l">
              <a:lnSpc>
                <a:spcPct val="90000"/>
              </a:lnSpc>
              <a:spcBef>
                <a:spcPts val="499"/>
              </a:spcBef>
              <a:spcAft>
                <a:spcPts val="0"/>
              </a:spcAft>
              <a:buClr>
                <a:schemeClr val="dk1"/>
              </a:buClr>
              <a:buSzPts val="1596"/>
              <a:buNone/>
              <a:defRPr b="1" sz="1596"/>
            </a:lvl9pPr>
          </a:lstStyle>
          <a:p/>
        </p:txBody>
      </p:sp>
      <p:sp>
        <p:nvSpPr>
          <p:cNvPr id="52" name="Google Shape;52;p69"/>
          <p:cNvSpPr txBox="1"/>
          <p:nvPr>
            <p:ph idx="2" type="body"/>
          </p:nvPr>
        </p:nvSpPr>
        <p:spPr>
          <a:xfrm>
            <a:off x="837711" y="2839085"/>
            <a:ext cx="5145027"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53" name="Google Shape;53;p69"/>
          <p:cNvSpPr txBox="1"/>
          <p:nvPr>
            <p:ph idx="3" type="body"/>
          </p:nvPr>
        </p:nvSpPr>
        <p:spPr>
          <a:xfrm>
            <a:off x="6156931" y="1905318"/>
            <a:ext cx="5170365"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998"/>
              </a:spcBef>
              <a:spcAft>
                <a:spcPts val="0"/>
              </a:spcAft>
              <a:buClr>
                <a:schemeClr val="dk1"/>
              </a:buClr>
              <a:buSzPts val="2394"/>
              <a:buNone/>
              <a:defRPr b="1" sz="2394"/>
            </a:lvl1pPr>
            <a:lvl2pPr indent="-228600" lvl="1" marL="914400" algn="l">
              <a:lnSpc>
                <a:spcPct val="90000"/>
              </a:lnSpc>
              <a:spcBef>
                <a:spcPts val="499"/>
              </a:spcBef>
              <a:spcAft>
                <a:spcPts val="0"/>
              </a:spcAft>
              <a:buClr>
                <a:schemeClr val="dk1"/>
              </a:buClr>
              <a:buSzPts val="1995"/>
              <a:buNone/>
              <a:defRPr b="1" sz="1995"/>
            </a:lvl2pPr>
            <a:lvl3pPr indent="-228600" lvl="2" marL="1371600" algn="l">
              <a:lnSpc>
                <a:spcPct val="90000"/>
              </a:lnSpc>
              <a:spcBef>
                <a:spcPts val="499"/>
              </a:spcBef>
              <a:spcAft>
                <a:spcPts val="0"/>
              </a:spcAft>
              <a:buClr>
                <a:schemeClr val="dk1"/>
              </a:buClr>
              <a:buSzPts val="1795"/>
              <a:buNone/>
              <a:defRPr b="1" sz="1795"/>
            </a:lvl3pPr>
            <a:lvl4pPr indent="-228600" lvl="3" marL="1828800" algn="l">
              <a:lnSpc>
                <a:spcPct val="90000"/>
              </a:lnSpc>
              <a:spcBef>
                <a:spcPts val="499"/>
              </a:spcBef>
              <a:spcAft>
                <a:spcPts val="0"/>
              </a:spcAft>
              <a:buClr>
                <a:schemeClr val="dk1"/>
              </a:buClr>
              <a:buSzPts val="1596"/>
              <a:buNone/>
              <a:defRPr b="1" sz="1596"/>
            </a:lvl4pPr>
            <a:lvl5pPr indent="-228600" lvl="4" marL="2286000" algn="l">
              <a:lnSpc>
                <a:spcPct val="90000"/>
              </a:lnSpc>
              <a:spcBef>
                <a:spcPts val="499"/>
              </a:spcBef>
              <a:spcAft>
                <a:spcPts val="0"/>
              </a:spcAft>
              <a:buClr>
                <a:schemeClr val="dk1"/>
              </a:buClr>
              <a:buSzPts val="1596"/>
              <a:buNone/>
              <a:defRPr b="1" sz="1596"/>
            </a:lvl5pPr>
            <a:lvl6pPr indent="-228600" lvl="5" marL="2743200" algn="l">
              <a:lnSpc>
                <a:spcPct val="90000"/>
              </a:lnSpc>
              <a:spcBef>
                <a:spcPts val="499"/>
              </a:spcBef>
              <a:spcAft>
                <a:spcPts val="0"/>
              </a:spcAft>
              <a:buClr>
                <a:schemeClr val="dk1"/>
              </a:buClr>
              <a:buSzPts val="1596"/>
              <a:buNone/>
              <a:defRPr b="1" sz="1596"/>
            </a:lvl6pPr>
            <a:lvl7pPr indent="-228600" lvl="6" marL="3200400" algn="l">
              <a:lnSpc>
                <a:spcPct val="90000"/>
              </a:lnSpc>
              <a:spcBef>
                <a:spcPts val="499"/>
              </a:spcBef>
              <a:spcAft>
                <a:spcPts val="0"/>
              </a:spcAft>
              <a:buClr>
                <a:schemeClr val="dk1"/>
              </a:buClr>
              <a:buSzPts val="1596"/>
              <a:buNone/>
              <a:defRPr b="1" sz="1596"/>
            </a:lvl7pPr>
            <a:lvl8pPr indent="-228600" lvl="7" marL="3657600" algn="l">
              <a:lnSpc>
                <a:spcPct val="90000"/>
              </a:lnSpc>
              <a:spcBef>
                <a:spcPts val="499"/>
              </a:spcBef>
              <a:spcAft>
                <a:spcPts val="0"/>
              </a:spcAft>
              <a:buClr>
                <a:schemeClr val="dk1"/>
              </a:buClr>
              <a:buSzPts val="1596"/>
              <a:buNone/>
              <a:defRPr b="1" sz="1596"/>
            </a:lvl8pPr>
            <a:lvl9pPr indent="-228600" lvl="8" marL="4114800" algn="l">
              <a:lnSpc>
                <a:spcPct val="90000"/>
              </a:lnSpc>
              <a:spcBef>
                <a:spcPts val="499"/>
              </a:spcBef>
              <a:spcAft>
                <a:spcPts val="0"/>
              </a:spcAft>
              <a:buClr>
                <a:schemeClr val="dk1"/>
              </a:buClr>
              <a:buSzPts val="1596"/>
              <a:buNone/>
              <a:defRPr b="1" sz="1596"/>
            </a:lvl9pPr>
          </a:lstStyle>
          <a:p/>
        </p:txBody>
      </p:sp>
      <p:sp>
        <p:nvSpPr>
          <p:cNvPr id="54" name="Google Shape;54;p69"/>
          <p:cNvSpPr txBox="1"/>
          <p:nvPr>
            <p:ph idx="4" type="body"/>
          </p:nvPr>
        </p:nvSpPr>
        <p:spPr>
          <a:xfrm>
            <a:off x="6156931" y="2839085"/>
            <a:ext cx="5170365"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998"/>
              </a:spcBef>
              <a:spcAft>
                <a:spcPts val="0"/>
              </a:spcAft>
              <a:buClr>
                <a:schemeClr val="dk1"/>
              </a:buClr>
              <a:buSzPts val="1800"/>
              <a:buChar char="•"/>
              <a:defRPr/>
            </a:lvl1pPr>
            <a:lvl2pPr indent="-342900" lvl="1" marL="914400" algn="l">
              <a:lnSpc>
                <a:spcPct val="90000"/>
              </a:lnSpc>
              <a:spcBef>
                <a:spcPts val="499"/>
              </a:spcBef>
              <a:spcAft>
                <a:spcPts val="0"/>
              </a:spcAft>
              <a:buClr>
                <a:schemeClr val="dk1"/>
              </a:buClr>
              <a:buSzPts val="1800"/>
              <a:buChar char="•"/>
              <a:defRPr/>
            </a:lvl2pPr>
            <a:lvl3pPr indent="-342900" lvl="2" marL="1371600" algn="l">
              <a:lnSpc>
                <a:spcPct val="90000"/>
              </a:lnSpc>
              <a:spcBef>
                <a:spcPts val="499"/>
              </a:spcBef>
              <a:spcAft>
                <a:spcPts val="0"/>
              </a:spcAft>
              <a:buClr>
                <a:schemeClr val="dk1"/>
              </a:buClr>
              <a:buSzPts val="1800"/>
              <a:buChar char="•"/>
              <a:defRPr/>
            </a:lvl3pPr>
            <a:lvl4pPr indent="-342900" lvl="3" marL="1828800" algn="l">
              <a:lnSpc>
                <a:spcPct val="90000"/>
              </a:lnSpc>
              <a:spcBef>
                <a:spcPts val="499"/>
              </a:spcBef>
              <a:spcAft>
                <a:spcPts val="0"/>
              </a:spcAft>
              <a:buClr>
                <a:schemeClr val="dk1"/>
              </a:buClr>
              <a:buSzPts val="1800"/>
              <a:buChar char="•"/>
              <a:defRPr/>
            </a:lvl4pPr>
            <a:lvl5pPr indent="-342900" lvl="4" marL="2286000" algn="l">
              <a:lnSpc>
                <a:spcPct val="90000"/>
              </a:lnSpc>
              <a:spcBef>
                <a:spcPts val="499"/>
              </a:spcBef>
              <a:spcAft>
                <a:spcPts val="0"/>
              </a:spcAft>
              <a:buClr>
                <a:schemeClr val="dk1"/>
              </a:buClr>
              <a:buSzPts val="1800"/>
              <a:buChar char="•"/>
              <a:defRPr/>
            </a:lvl5pPr>
            <a:lvl6pPr indent="-342900" lvl="5" marL="2743200" algn="l">
              <a:lnSpc>
                <a:spcPct val="90000"/>
              </a:lnSpc>
              <a:spcBef>
                <a:spcPts val="499"/>
              </a:spcBef>
              <a:spcAft>
                <a:spcPts val="0"/>
              </a:spcAft>
              <a:buClr>
                <a:schemeClr val="dk1"/>
              </a:buClr>
              <a:buSzPts val="1800"/>
              <a:buChar char="•"/>
              <a:defRPr/>
            </a:lvl6pPr>
            <a:lvl7pPr indent="-342900" lvl="6" marL="3200400" algn="l">
              <a:lnSpc>
                <a:spcPct val="90000"/>
              </a:lnSpc>
              <a:spcBef>
                <a:spcPts val="499"/>
              </a:spcBef>
              <a:spcAft>
                <a:spcPts val="0"/>
              </a:spcAft>
              <a:buClr>
                <a:schemeClr val="dk1"/>
              </a:buClr>
              <a:buSzPts val="1800"/>
              <a:buChar char="•"/>
              <a:defRPr/>
            </a:lvl7pPr>
            <a:lvl8pPr indent="-342900" lvl="7" marL="3657600" algn="l">
              <a:lnSpc>
                <a:spcPct val="90000"/>
              </a:lnSpc>
              <a:spcBef>
                <a:spcPts val="499"/>
              </a:spcBef>
              <a:spcAft>
                <a:spcPts val="0"/>
              </a:spcAft>
              <a:buClr>
                <a:schemeClr val="dk1"/>
              </a:buClr>
              <a:buSzPts val="1800"/>
              <a:buChar char="•"/>
              <a:defRPr/>
            </a:lvl8pPr>
            <a:lvl9pPr indent="-342900" lvl="8" marL="4114800" algn="l">
              <a:lnSpc>
                <a:spcPct val="90000"/>
              </a:lnSpc>
              <a:spcBef>
                <a:spcPts val="499"/>
              </a:spcBef>
              <a:spcAft>
                <a:spcPts val="0"/>
              </a:spcAft>
              <a:buClr>
                <a:schemeClr val="dk1"/>
              </a:buClr>
              <a:buSzPts val="1800"/>
              <a:buChar char="•"/>
              <a:defRPr/>
            </a:lvl9pPr>
          </a:lstStyle>
          <a:p/>
        </p:txBody>
      </p:sp>
      <p:sp>
        <p:nvSpPr>
          <p:cNvPr id="55" name="Google Shape;55;p69"/>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9"/>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0"/>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0"/>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0"/>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0"/>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71"/>
          <p:cNvSpPr txBox="1"/>
          <p:nvPr>
            <p:ph type="title"/>
          </p:nvPr>
        </p:nvSpPr>
        <p:spPr>
          <a:xfrm>
            <a:off x="837711" y="518160"/>
            <a:ext cx="3922509"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192"/>
              <a:buFont typeface="Calibri"/>
              <a:buNone/>
              <a:defRPr sz="31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1"/>
          <p:cNvSpPr txBox="1"/>
          <p:nvPr>
            <p:ph idx="1" type="body"/>
          </p:nvPr>
        </p:nvSpPr>
        <p:spPr>
          <a:xfrm>
            <a:off x="5170365" y="1119082"/>
            <a:ext cx="6156930" cy="5523442"/>
          </a:xfrm>
          <a:prstGeom prst="rect">
            <a:avLst/>
          </a:prstGeom>
          <a:noFill/>
          <a:ln>
            <a:noFill/>
          </a:ln>
        </p:spPr>
        <p:txBody>
          <a:bodyPr anchorCtr="0" anchor="t" bIns="45700" lIns="91425" spcFirstLastPara="1" rIns="91425" wrap="square" tIns="45700">
            <a:normAutofit/>
          </a:bodyPr>
          <a:lstStyle>
            <a:lvl1pPr indent="-431292" lvl="0" marL="457200" algn="l">
              <a:lnSpc>
                <a:spcPct val="90000"/>
              </a:lnSpc>
              <a:spcBef>
                <a:spcPts val="998"/>
              </a:spcBef>
              <a:spcAft>
                <a:spcPts val="0"/>
              </a:spcAft>
              <a:buClr>
                <a:schemeClr val="dk1"/>
              </a:buClr>
              <a:buSzPts val="3192"/>
              <a:buChar char="•"/>
              <a:defRPr sz="3192"/>
            </a:lvl1pPr>
            <a:lvl2pPr indent="-405955" lvl="1" marL="914400" algn="l">
              <a:lnSpc>
                <a:spcPct val="90000"/>
              </a:lnSpc>
              <a:spcBef>
                <a:spcPts val="499"/>
              </a:spcBef>
              <a:spcAft>
                <a:spcPts val="0"/>
              </a:spcAft>
              <a:buClr>
                <a:schemeClr val="dk1"/>
              </a:buClr>
              <a:buSzPts val="2793"/>
              <a:buChar char="•"/>
              <a:defRPr sz="2793"/>
            </a:lvl2pPr>
            <a:lvl3pPr indent="-380619" lvl="2" marL="1371600" algn="l">
              <a:lnSpc>
                <a:spcPct val="90000"/>
              </a:lnSpc>
              <a:spcBef>
                <a:spcPts val="499"/>
              </a:spcBef>
              <a:spcAft>
                <a:spcPts val="0"/>
              </a:spcAft>
              <a:buClr>
                <a:schemeClr val="dk1"/>
              </a:buClr>
              <a:buSzPts val="2394"/>
              <a:buChar char="•"/>
              <a:defRPr sz="2394"/>
            </a:lvl3pPr>
            <a:lvl4pPr indent="-355282" lvl="3" marL="1828800" algn="l">
              <a:lnSpc>
                <a:spcPct val="90000"/>
              </a:lnSpc>
              <a:spcBef>
                <a:spcPts val="499"/>
              </a:spcBef>
              <a:spcAft>
                <a:spcPts val="0"/>
              </a:spcAft>
              <a:buClr>
                <a:schemeClr val="dk1"/>
              </a:buClr>
              <a:buSzPts val="1995"/>
              <a:buChar char="•"/>
              <a:defRPr sz="1995"/>
            </a:lvl4pPr>
            <a:lvl5pPr indent="-355282" lvl="4" marL="2286000" algn="l">
              <a:lnSpc>
                <a:spcPct val="90000"/>
              </a:lnSpc>
              <a:spcBef>
                <a:spcPts val="499"/>
              </a:spcBef>
              <a:spcAft>
                <a:spcPts val="0"/>
              </a:spcAft>
              <a:buClr>
                <a:schemeClr val="dk1"/>
              </a:buClr>
              <a:buSzPts val="1995"/>
              <a:buChar char="•"/>
              <a:defRPr sz="1995"/>
            </a:lvl5pPr>
            <a:lvl6pPr indent="-355282" lvl="5" marL="2743200" algn="l">
              <a:lnSpc>
                <a:spcPct val="90000"/>
              </a:lnSpc>
              <a:spcBef>
                <a:spcPts val="499"/>
              </a:spcBef>
              <a:spcAft>
                <a:spcPts val="0"/>
              </a:spcAft>
              <a:buClr>
                <a:schemeClr val="dk1"/>
              </a:buClr>
              <a:buSzPts val="1995"/>
              <a:buChar char="•"/>
              <a:defRPr sz="1995"/>
            </a:lvl6pPr>
            <a:lvl7pPr indent="-355282" lvl="6" marL="3200400" algn="l">
              <a:lnSpc>
                <a:spcPct val="90000"/>
              </a:lnSpc>
              <a:spcBef>
                <a:spcPts val="499"/>
              </a:spcBef>
              <a:spcAft>
                <a:spcPts val="0"/>
              </a:spcAft>
              <a:buClr>
                <a:schemeClr val="dk1"/>
              </a:buClr>
              <a:buSzPts val="1995"/>
              <a:buChar char="•"/>
              <a:defRPr sz="1995"/>
            </a:lvl7pPr>
            <a:lvl8pPr indent="-355282" lvl="7" marL="3657600" algn="l">
              <a:lnSpc>
                <a:spcPct val="90000"/>
              </a:lnSpc>
              <a:spcBef>
                <a:spcPts val="499"/>
              </a:spcBef>
              <a:spcAft>
                <a:spcPts val="0"/>
              </a:spcAft>
              <a:buClr>
                <a:schemeClr val="dk1"/>
              </a:buClr>
              <a:buSzPts val="1995"/>
              <a:buChar char="•"/>
              <a:defRPr sz="1995"/>
            </a:lvl8pPr>
            <a:lvl9pPr indent="-355282" lvl="8" marL="4114800" algn="l">
              <a:lnSpc>
                <a:spcPct val="90000"/>
              </a:lnSpc>
              <a:spcBef>
                <a:spcPts val="499"/>
              </a:spcBef>
              <a:spcAft>
                <a:spcPts val="0"/>
              </a:spcAft>
              <a:buClr>
                <a:schemeClr val="dk1"/>
              </a:buClr>
              <a:buSzPts val="1995"/>
              <a:buChar char="•"/>
              <a:defRPr sz="1995"/>
            </a:lvl9pPr>
          </a:lstStyle>
          <a:p/>
        </p:txBody>
      </p:sp>
      <p:sp>
        <p:nvSpPr>
          <p:cNvPr id="66" name="Google Shape;66;p71"/>
          <p:cNvSpPr txBox="1"/>
          <p:nvPr>
            <p:ph idx="2" type="body"/>
          </p:nvPr>
        </p:nvSpPr>
        <p:spPr>
          <a:xfrm>
            <a:off x="837711" y="2331720"/>
            <a:ext cx="3922509"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98"/>
              </a:spcBef>
              <a:spcAft>
                <a:spcPts val="0"/>
              </a:spcAft>
              <a:buClr>
                <a:schemeClr val="dk1"/>
              </a:buClr>
              <a:buSzPts val="1596"/>
              <a:buNone/>
              <a:defRPr sz="1596"/>
            </a:lvl1pPr>
            <a:lvl2pPr indent="-228600" lvl="1" marL="914400" algn="l">
              <a:lnSpc>
                <a:spcPct val="90000"/>
              </a:lnSpc>
              <a:spcBef>
                <a:spcPts val="499"/>
              </a:spcBef>
              <a:spcAft>
                <a:spcPts val="0"/>
              </a:spcAft>
              <a:buClr>
                <a:schemeClr val="dk1"/>
              </a:buClr>
              <a:buSzPts val="1397"/>
              <a:buNone/>
              <a:defRPr sz="1397"/>
            </a:lvl2pPr>
            <a:lvl3pPr indent="-228600" lvl="2" marL="1371600" algn="l">
              <a:lnSpc>
                <a:spcPct val="90000"/>
              </a:lnSpc>
              <a:spcBef>
                <a:spcPts val="499"/>
              </a:spcBef>
              <a:spcAft>
                <a:spcPts val="0"/>
              </a:spcAft>
              <a:buClr>
                <a:schemeClr val="dk1"/>
              </a:buClr>
              <a:buSzPts val="1197"/>
              <a:buNone/>
              <a:defRPr sz="1197"/>
            </a:lvl3pPr>
            <a:lvl4pPr indent="-228600" lvl="3" marL="1828800" algn="l">
              <a:lnSpc>
                <a:spcPct val="90000"/>
              </a:lnSpc>
              <a:spcBef>
                <a:spcPts val="499"/>
              </a:spcBef>
              <a:spcAft>
                <a:spcPts val="0"/>
              </a:spcAft>
              <a:buClr>
                <a:schemeClr val="dk1"/>
              </a:buClr>
              <a:buSzPts val="998"/>
              <a:buNone/>
              <a:defRPr sz="997"/>
            </a:lvl4pPr>
            <a:lvl5pPr indent="-228600" lvl="4" marL="2286000" algn="l">
              <a:lnSpc>
                <a:spcPct val="90000"/>
              </a:lnSpc>
              <a:spcBef>
                <a:spcPts val="499"/>
              </a:spcBef>
              <a:spcAft>
                <a:spcPts val="0"/>
              </a:spcAft>
              <a:buClr>
                <a:schemeClr val="dk1"/>
              </a:buClr>
              <a:buSzPts val="998"/>
              <a:buNone/>
              <a:defRPr sz="997"/>
            </a:lvl5pPr>
            <a:lvl6pPr indent="-228600" lvl="5" marL="2743200" algn="l">
              <a:lnSpc>
                <a:spcPct val="90000"/>
              </a:lnSpc>
              <a:spcBef>
                <a:spcPts val="499"/>
              </a:spcBef>
              <a:spcAft>
                <a:spcPts val="0"/>
              </a:spcAft>
              <a:buClr>
                <a:schemeClr val="dk1"/>
              </a:buClr>
              <a:buSzPts val="998"/>
              <a:buNone/>
              <a:defRPr sz="997"/>
            </a:lvl6pPr>
            <a:lvl7pPr indent="-228600" lvl="6" marL="3200400" algn="l">
              <a:lnSpc>
                <a:spcPct val="90000"/>
              </a:lnSpc>
              <a:spcBef>
                <a:spcPts val="499"/>
              </a:spcBef>
              <a:spcAft>
                <a:spcPts val="0"/>
              </a:spcAft>
              <a:buClr>
                <a:schemeClr val="dk1"/>
              </a:buClr>
              <a:buSzPts val="998"/>
              <a:buNone/>
              <a:defRPr sz="997"/>
            </a:lvl7pPr>
            <a:lvl8pPr indent="-228600" lvl="7" marL="3657600" algn="l">
              <a:lnSpc>
                <a:spcPct val="90000"/>
              </a:lnSpc>
              <a:spcBef>
                <a:spcPts val="499"/>
              </a:spcBef>
              <a:spcAft>
                <a:spcPts val="0"/>
              </a:spcAft>
              <a:buClr>
                <a:schemeClr val="dk1"/>
              </a:buClr>
              <a:buSzPts val="998"/>
              <a:buNone/>
              <a:defRPr sz="997"/>
            </a:lvl8pPr>
            <a:lvl9pPr indent="-228600" lvl="8" marL="4114800" algn="l">
              <a:lnSpc>
                <a:spcPct val="90000"/>
              </a:lnSpc>
              <a:spcBef>
                <a:spcPts val="499"/>
              </a:spcBef>
              <a:spcAft>
                <a:spcPts val="0"/>
              </a:spcAft>
              <a:buClr>
                <a:schemeClr val="dk1"/>
              </a:buClr>
              <a:buSzPts val="998"/>
              <a:buNone/>
              <a:defRPr sz="997"/>
            </a:lvl9pPr>
          </a:lstStyle>
          <a:p/>
        </p:txBody>
      </p:sp>
      <p:sp>
        <p:nvSpPr>
          <p:cNvPr id="67" name="Google Shape;67;p71"/>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1"/>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1"/>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6.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6" Type="http://schemas.openxmlformats.org/officeDocument/2006/relationships/theme" Target="../theme/theme5.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4.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5" Type="http://schemas.openxmlformats.org/officeDocument/2006/relationships/theme" Target="../theme/theme2.xml"/><Relationship Id="rId14" Type="http://schemas.openxmlformats.org/officeDocument/2006/relationships/slideLayout" Target="../slideLayouts/slideLayout52.xml"/><Relationship Id="rId5" Type="http://schemas.openxmlformats.org/officeDocument/2006/relationships/slideLayout" Target="../slideLayouts/slideLayout43.xml"/><Relationship Id="rId6" Type="http://schemas.openxmlformats.org/officeDocument/2006/relationships/slideLayout" Target="../slideLayouts/slideLayout44.xml"/><Relationship Id="rId7" Type="http://schemas.openxmlformats.org/officeDocument/2006/relationships/slideLayout" Target="../slideLayouts/slideLayout45.xml"/><Relationship Id="rId8"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theme" Target="../theme/theme3.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389"/>
              <a:buFont typeface="Calibri"/>
              <a:buNone/>
              <a:defRPr b="0" i="0" sz="438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8"/>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lvl1pPr indent="-405955" lvl="0" marL="457200" marR="0" rtl="0" algn="l">
              <a:lnSpc>
                <a:spcPct val="90000"/>
              </a:lnSpc>
              <a:spcBef>
                <a:spcPts val="998"/>
              </a:spcBef>
              <a:spcAft>
                <a:spcPts val="0"/>
              </a:spcAft>
              <a:buClr>
                <a:schemeClr val="dk1"/>
              </a:buClr>
              <a:buSzPts val="2793"/>
              <a:buFont typeface="Arial"/>
              <a:buChar char="•"/>
              <a:defRPr b="0" i="0" sz="2793" u="none" cap="none" strike="noStrike">
                <a:solidFill>
                  <a:schemeClr val="dk1"/>
                </a:solidFill>
                <a:latin typeface="Calibri"/>
                <a:ea typeface="Calibri"/>
                <a:cs typeface="Calibri"/>
                <a:sym typeface="Calibri"/>
              </a:defRPr>
            </a:lvl1pPr>
            <a:lvl2pPr indent="-380619" lvl="1" marL="914400" marR="0" rtl="0" algn="l">
              <a:lnSpc>
                <a:spcPct val="90000"/>
              </a:lnSpc>
              <a:spcBef>
                <a:spcPts val="499"/>
              </a:spcBef>
              <a:spcAft>
                <a:spcPts val="0"/>
              </a:spcAft>
              <a:buClr>
                <a:schemeClr val="dk1"/>
              </a:buClr>
              <a:buSzPts val="2394"/>
              <a:buFont typeface="Arial"/>
              <a:buChar char="•"/>
              <a:defRPr b="0" i="0" sz="2394" u="none" cap="none" strike="noStrike">
                <a:solidFill>
                  <a:schemeClr val="dk1"/>
                </a:solidFill>
                <a:latin typeface="Calibri"/>
                <a:ea typeface="Calibri"/>
                <a:cs typeface="Calibri"/>
                <a:sym typeface="Calibri"/>
              </a:defRPr>
            </a:lvl2pPr>
            <a:lvl3pPr indent="-355282" lvl="2" marL="1371600" marR="0" rtl="0" algn="l">
              <a:lnSpc>
                <a:spcPct val="90000"/>
              </a:lnSpc>
              <a:spcBef>
                <a:spcPts val="499"/>
              </a:spcBef>
              <a:spcAft>
                <a:spcPts val="0"/>
              </a:spcAft>
              <a:buClr>
                <a:schemeClr val="dk1"/>
              </a:buClr>
              <a:buSzPts val="1995"/>
              <a:buFont typeface="Arial"/>
              <a:buChar char="•"/>
              <a:defRPr b="0" i="0" sz="1995" u="none" cap="none" strike="noStrike">
                <a:solidFill>
                  <a:schemeClr val="dk1"/>
                </a:solidFill>
                <a:latin typeface="Calibri"/>
                <a:ea typeface="Calibri"/>
                <a:cs typeface="Calibri"/>
                <a:sym typeface="Calibri"/>
              </a:defRPr>
            </a:lvl3pPr>
            <a:lvl4pPr indent="-342582" lvl="3" marL="18288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4pPr>
            <a:lvl5pPr indent="-342582" lvl="4" marL="22860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5pPr>
            <a:lvl6pPr indent="-342582" lvl="5" marL="27432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6pPr>
            <a:lvl7pPr indent="-342582" lvl="6" marL="32004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7pPr>
            <a:lvl8pPr indent="-342582" lvl="7" marL="36576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8pPr>
            <a:lvl9pPr indent="-342582" lvl="8" marL="4114800" marR="0" rtl="0" algn="l">
              <a:lnSpc>
                <a:spcPct val="90000"/>
              </a:lnSpc>
              <a:spcBef>
                <a:spcPts val="499"/>
              </a:spcBef>
              <a:spcAft>
                <a:spcPts val="0"/>
              </a:spcAft>
              <a:buClr>
                <a:schemeClr val="dk1"/>
              </a:buClr>
              <a:buSzPts val="1795"/>
              <a:buFont typeface="Arial"/>
              <a:buChar char="•"/>
              <a:defRPr b="0" i="0" sz="1795" u="none" cap="none" strike="noStrike">
                <a:solidFill>
                  <a:schemeClr val="dk1"/>
                </a:solidFill>
                <a:latin typeface="Calibri"/>
                <a:ea typeface="Calibri"/>
                <a:cs typeface="Calibri"/>
                <a:sym typeface="Calibri"/>
              </a:defRPr>
            </a:lvl9pPr>
          </a:lstStyle>
          <a:p/>
        </p:txBody>
      </p:sp>
      <p:sp>
        <p:nvSpPr>
          <p:cNvPr id="12" name="Google Shape;12;p58"/>
          <p:cNvSpPr txBox="1"/>
          <p:nvPr>
            <p:ph idx="10" type="dt"/>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9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13" name="Google Shape;13;p58"/>
          <p:cNvSpPr txBox="1"/>
          <p:nvPr>
            <p:ph idx="11" type="ftr"/>
          </p:nvPr>
        </p:nvSpPr>
        <p:spPr>
          <a:xfrm>
            <a:off x="4028609" y="7203864"/>
            <a:ext cx="4104620" cy="41380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97"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14" name="Google Shape;14;p58"/>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97" u="none" cap="none" strike="noStrike">
                <a:solidFill>
                  <a:srgbClr val="888888"/>
                </a:solidFill>
                <a:latin typeface="Calibri"/>
                <a:ea typeface="Calibri"/>
                <a:cs typeface="Calibri"/>
                <a:sym typeface="Calibri"/>
              </a:defRPr>
            </a:lvl1pPr>
            <a:lvl2pPr indent="0" lvl="1" marL="0" marR="0" rtl="0" algn="r">
              <a:spcBef>
                <a:spcPts val="0"/>
              </a:spcBef>
              <a:buNone/>
              <a:defRPr b="0" i="0" sz="1197" u="none" cap="none" strike="noStrike">
                <a:solidFill>
                  <a:srgbClr val="888888"/>
                </a:solidFill>
                <a:latin typeface="Calibri"/>
                <a:ea typeface="Calibri"/>
                <a:cs typeface="Calibri"/>
                <a:sym typeface="Calibri"/>
              </a:defRPr>
            </a:lvl2pPr>
            <a:lvl3pPr indent="0" lvl="2" marL="0" marR="0" rtl="0" algn="r">
              <a:spcBef>
                <a:spcPts val="0"/>
              </a:spcBef>
              <a:buNone/>
              <a:defRPr b="0" i="0" sz="1197" u="none" cap="none" strike="noStrike">
                <a:solidFill>
                  <a:srgbClr val="888888"/>
                </a:solidFill>
                <a:latin typeface="Calibri"/>
                <a:ea typeface="Calibri"/>
                <a:cs typeface="Calibri"/>
                <a:sym typeface="Calibri"/>
              </a:defRPr>
            </a:lvl3pPr>
            <a:lvl4pPr indent="0" lvl="3" marL="0" marR="0" rtl="0" algn="r">
              <a:spcBef>
                <a:spcPts val="0"/>
              </a:spcBef>
              <a:buNone/>
              <a:defRPr b="0" i="0" sz="1197" u="none" cap="none" strike="noStrike">
                <a:solidFill>
                  <a:srgbClr val="888888"/>
                </a:solidFill>
                <a:latin typeface="Calibri"/>
                <a:ea typeface="Calibri"/>
                <a:cs typeface="Calibri"/>
                <a:sym typeface="Calibri"/>
              </a:defRPr>
            </a:lvl4pPr>
            <a:lvl5pPr indent="0" lvl="4" marL="0" marR="0" rtl="0" algn="r">
              <a:spcBef>
                <a:spcPts val="0"/>
              </a:spcBef>
              <a:buNone/>
              <a:defRPr b="0" i="0" sz="1197" u="none" cap="none" strike="noStrike">
                <a:solidFill>
                  <a:srgbClr val="888888"/>
                </a:solidFill>
                <a:latin typeface="Calibri"/>
                <a:ea typeface="Calibri"/>
                <a:cs typeface="Calibri"/>
                <a:sym typeface="Calibri"/>
              </a:defRPr>
            </a:lvl5pPr>
            <a:lvl6pPr indent="0" lvl="5" marL="0" marR="0" rtl="0" algn="r">
              <a:spcBef>
                <a:spcPts val="0"/>
              </a:spcBef>
              <a:buNone/>
              <a:defRPr b="0" i="0" sz="1197" u="none" cap="none" strike="noStrike">
                <a:solidFill>
                  <a:srgbClr val="888888"/>
                </a:solidFill>
                <a:latin typeface="Calibri"/>
                <a:ea typeface="Calibri"/>
                <a:cs typeface="Calibri"/>
                <a:sym typeface="Calibri"/>
              </a:defRPr>
            </a:lvl6pPr>
            <a:lvl7pPr indent="0" lvl="6" marL="0" marR="0" rtl="0" algn="r">
              <a:spcBef>
                <a:spcPts val="0"/>
              </a:spcBef>
              <a:buNone/>
              <a:defRPr b="0" i="0" sz="1197" u="none" cap="none" strike="noStrike">
                <a:solidFill>
                  <a:srgbClr val="888888"/>
                </a:solidFill>
                <a:latin typeface="Calibri"/>
                <a:ea typeface="Calibri"/>
                <a:cs typeface="Calibri"/>
                <a:sym typeface="Calibri"/>
              </a:defRPr>
            </a:lvl7pPr>
            <a:lvl8pPr indent="0" lvl="7" marL="0" marR="0" rtl="0" algn="r">
              <a:spcBef>
                <a:spcPts val="0"/>
              </a:spcBef>
              <a:buNone/>
              <a:defRPr b="0" i="0" sz="1197" u="none" cap="none" strike="noStrike">
                <a:solidFill>
                  <a:srgbClr val="888888"/>
                </a:solidFill>
                <a:latin typeface="Calibri"/>
                <a:ea typeface="Calibri"/>
                <a:cs typeface="Calibri"/>
                <a:sym typeface="Calibri"/>
              </a:defRPr>
            </a:lvl8pPr>
            <a:lvl9pPr indent="0" lvl="8" marL="0" marR="0" rtl="0" algn="r">
              <a:spcBef>
                <a:spcPts val="0"/>
              </a:spcBef>
              <a:buNone/>
              <a:defRPr b="0" i="0" sz="1197"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58"/>
          <p:cNvSpPr/>
          <p:nvPr/>
        </p:nvSpPr>
        <p:spPr>
          <a:xfrm>
            <a:off x="0" y="7079126"/>
            <a:ext cx="12161838" cy="693278"/>
          </a:xfrm>
          <a:prstGeom prst="rect">
            <a:avLst/>
          </a:prstGeom>
          <a:solidFill>
            <a:srgbClr val="10253F"/>
          </a:solidFill>
          <a:ln>
            <a:noFill/>
          </a:ln>
          <a:effectLst>
            <a:outerShdw blurRad="40000" rotWithShape="0" dir="5400000" dist="23000">
              <a:srgbClr val="808080">
                <a:alpha val="34901"/>
              </a:srgbClr>
            </a:outerShdw>
          </a:effectLst>
        </p:spPr>
        <p:txBody>
          <a:bodyPr anchorCtr="0" anchor="ctr" bIns="81075" lIns="162150" spcFirstLastPara="1" rIns="162150" wrap="square" tIns="81075">
            <a:noAutofit/>
          </a:bodyPr>
          <a:lstStyle/>
          <a:p>
            <a:pPr indent="0" lvl="0" marL="0" marR="0" rtl="0" algn="ctr">
              <a:spcBef>
                <a:spcPts val="0"/>
              </a:spcBef>
              <a:spcAft>
                <a:spcPts val="0"/>
              </a:spcAft>
              <a:buNone/>
            </a:pPr>
            <a:r>
              <a:t/>
            </a:r>
            <a:endParaRPr b="0" i="0" sz="3340" u="none" cap="none" strike="noStrike">
              <a:solidFill>
                <a:schemeClr val="lt1"/>
              </a:solidFill>
              <a:latin typeface="Calibri"/>
              <a:ea typeface="Calibri"/>
              <a:cs typeface="Calibri"/>
              <a:sym typeface="Calibri"/>
            </a:endParaRPr>
          </a:p>
        </p:txBody>
      </p:sp>
      <p:pic>
        <p:nvPicPr>
          <p:cNvPr id="16" name="Google Shape;16;p58"/>
          <p:cNvPicPr preferRelativeResize="0"/>
          <p:nvPr/>
        </p:nvPicPr>
        <p:blipFill rotWithShape="1">
          <a:blip r:embed="rId1">
            <a:alphaModFix/>
          </a:blip>
          <a:srcRect b="0" l="0" r="0" t="0"/>
          <a:stretch/>
        </p:blipFill>
        <p:spPr>
          <a:xfrm>
            <a:off x="369501" y="7154690"/>
            <a:ext cx="641875" cy="52055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61"/>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793"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2793"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1" i="0" sz="2793"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1" i="0" sz="2793"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1" i="0" sz="2793"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1" i="0" sz="2793" u="none" cap="none" strike="noStrike">
                <a:solidFill>
                  <a:schemeClr val="dk2"/>
                </a:solidFill>
                <a:latin typeface="Arial Narrow"/>
                <a:ea typeface="Arial Narrow"/>
                <a:cs typeface="Arial Narrow"/>
                <a:sym typeface="Arial Narrow"/>
              </a:defRPr>
            </a:lvl6pPr>
            <a:lvl7pPr lvl="6" marR="0" rtl="0" algn="l">
              <a:spcBef>
                <a:spcPts val="0"/>
              </a:spcBef>
              <a:spcAft>
                <a:spcPts val="0"/>
              </a:spcAft>
              <a:buSzPts val="1400"/>
              <a:buNone/>
              <a:defRPr b="1" i="0" sz="2793" u="none" cap="none" strike="noStrike">
                <a:solidFill>
                  <a:schemeClr val="dk2"/>
                </a:solidFill>
                <a:latin typeface="Arial Narrow"/>
                <a:ea typeface="Arial Narrow"/>
                <a:cs typeface="Arial Narrow"/>
                <a:sym typeface="Arial Narrow"/>
              </a:defRPr>
            </a:lvl7pPr>
            <a:lvl8pPr lvl="7" marR="0" rtl="0" algn="l">
              <a:spcBef>
                <a:spcPts val="0"/>
              </a:spcBef>
              <a:spcAft>
                <a:spcPts val="0"/>
              </a:spcAft>
              <a:buSzPts val="1400"/>
              <a:buNone/>
              <a:defRPr b="1" i="0" sz="2793" u="none" cap="none" strike="noStrike">
                <a:solidFill>
                  <a:schemeClr val="dk2"/>
                </a:solidFill>
                <a:latin typeface="Arial Narrow"/>
                <a:ea typeface="Arial Narrow"/>
                <a:cs typeface="Arial Narrow"/>
                <a:sym typeface="Arial Narrow"/>
              </a:defRPr>
            </a:lvl8pPr>
            <a:lvl9pPr lvl="8" marR="0" rtl="0" algn="l">
              <a:spcBef>
                <a:spcPts val="0"/>
              </a:spcBef>
              <a:spcAft>
                <a:spcPts val="0"/>
              </a:spcAft>
              <a:buSzPts val="1400"/>
              <a:buNone/>
              <a:defRPr b="1" i="0" sz="2793" u="none" cap="none" strike="noStrike">
                <a:solidFill>
                  <a:schemeClr val="dk2"/>
                </a:solidFill>
                <a:latin typeface="Arial Narrow"/>
                <a:ea typeface="Arial Narrow"/>
                <a:cs typeface="Arial Narrow"/>
                <a:sym typeface="Arial Narrow"/>
              </a:defRPr>
            </a:lvl9pPr>
          </a:lstStyle>
          <a:p/>
        </p:txBody>
      </p:sp>
      <p:sp>
        <p:nvSpPr>
          <p:cNvPr id="91" name="Google Shape;91;p61"/>
          <p:cNvSpPr txBox="1"/>
          <p:nvPr>
            <p:ph idx="1" type="body"/>
          </p:nvPr>
        </p:nvSpPr>
        <p:spPr>
          <a:xfrm>
            <a:off x="753782" y="1381760"/>
            <a:ext cx="10641608" cy="5440680"/>
          </a:xfrm>
          <a:prstGeom prst="rect">
            <a:avLst/>
          </a:prstGeom>
          <a:noFill/>
          <a:ln>
            <a:noFill/>
          </a:ln>
        </p:spPr>
        <p:txBody>
          <a:bodyPr anchorCtr="0" anchor="t" bIns="45700" lIns="91425" spcFirstLastPara="1" rIns="91425" wrap="square" tIns="45700">
            <a:noAutofit/>
          </a:bodyPr>
          <a:lstStyle>
            <a:lvl1pPr indent="-350215" lvl="0" marL="457200" marR="0" rtl="0" algn="l">
              <a:spcBef>
                <a:spcPts val="479"/>
              </a:spcBef>
              <a:spcAft>
                <a:spcPts val="0"/>
              </a:spcAft>
              <a:buClr>
                <a:schemeClr val="accent2"/>
              </a:buClr>
              <a:buSzPts val="1915"/>
              <a:buFont typeface="Noto Sans Symbols"/>
              <a:buChar char="❑"/>
              <a:defRPr b="0" i="0" sz="2394" u="none" cap="none" strike="noStrike">
                <a:solidFill>
                  <a:schemeClr val="dk1"/>
                </a:solidFill>
                <a:latin typeface="Calibri"/>
                <a:ea typeface="Calibri"/>
                <a:cs typeface="Calibri"/>
                <a:sym typeface="Calibri"/>
              </a:defRPr>
            </a:lvl1pPr>
            <a:lvl2pPr indent="-355282" lvl="1" marL="914400" marR="0" rtl="0" algn="l">
              <a:spcBef>
                <a:spcPts val="399"/>
              </a:spcBef>
              <a:spcAft>
                <a:spcPts val="0"/>
              </a:spcAft>
              <a:buClr>
                <a:schemeClr val="accent2"/>
              </a:buClr>
              <a:buSzPts val="1995"/>
              <a:buFont typeface="Calibri"/>
              <a:buChar char="•"/>
              <a:defRPr b="0" i="0" sz="1995"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2"/>
              </a:buClr>
              <a:buSzPts val="1800"/>
              <a:buFont typeface="Verdana"/>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92" name="Google Shape;92;p61"/>
          <p:cNvSpPr/>
          <p:nvPr/>
        </p:nvSpPr>
        <p:spPr>
          <a:xfrm>
            <a:off x="810790" y="1295400"/>
            <a:ext cx="10584601" cy="12414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394">
              <a:solidFill>
                <a:schemeClr val="dk1"/>
              </a:solidFill>
              <a:latin typeface="Times New Roman"/>
              <a:ea typeface="Times New Roman"/>
              <a:cs typeface="Times New Roman"/>
              <a:sym typeface="Times New Roman"/>
            </a:endParaRPr>
          </a:p>
        </p:txBody>
      </p:sp>
      <p:cxnSp>
        <p:nvCxnSpPr>
          <p:cNvPr id="93" name="Google Shape;93;p61"/>
          <p:cNvCxnSpPr/>
          <p:nvPr/>
        </p:nvCxnSpPr>
        <p:spPr>
          <a:xfrm>
            <a:off x="810789" y="6995160"/>
            <a:ext cx="10540260" cy="0"/>
          </a:xfrm>
          <a:prstGeom prst="straightConnector1">
            <a:avLst/>
          </a:prstGeom>
          <a:noFill/>
          <a:ln cap="flat" cmpd="sng" w="9525">
            <a:solidFill>
              <a:schemeClr val="accent2"/>
            </a:solidFill>
            <a:prstDash val="solid"/>
            <a:round/>
            <a:headEnd len="med" w="med" type="none"/>
            <a:tailEnd len="med" w="med" type="none"/>
          </a:ln>
        </p:spPr>
      </p:cxnSp>
      <p:sp>
        <p:nvSpPr>
          <p:cNvPr id="94" name="Google Shape;94;p61"/>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997">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95" name="Google Shape;95;p61"/>
          <p:cNvSpPr txBox="1"/>
          <p:nvPr>
            <p:ph idx="12" type="sldNum"/>
          </p:nvPr>
        </p:nvSpPr>
        <p:spPr>
          <a:xfrm>
            <a:off x="9324076" y="7077922"/>
            <a:ext cx="2026973" cy="5397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197">
                <a:solidFill>
                  <a:schemeClr val="dk1"/>
                </a:solidFill>
                <a:latin typeface="Calibri"/>
                <a:ea typeface="Calibri"/>
                <a:cs typeface="Calibri"/>
                <a:sym typeface="Calibri"/>
              </a:defRPr>
            </a:lvl1pPr>
            <a:lvl2pPr indent="0" lvl="1" marL="0" marR="0" rtl="0" algn="r">
              <a:spcBef>
                <a:spcPts val="0"/>
              </a:spcBef>
              <a:spcAft>
                <a:spcPts val="0"/>
              </a:spcAft>
              <a:buNone/>
              <a:defRPr sz="1197">
                <a:solidFill>
                  <a:schemeClr val="dk1"/>
                </a:solidFill>
                <a:latin typeface="Calibri"/>
                <a:ea typeface="Calibri"/>
                <a:cs typeface="Calibri"/>
                <a:sym typeface="Calibri"/>
              </a:defRPr>
            </a:lvl2pPr>
            <a:lvl3pPr indent="0" lvl="2" marL="0" marR="0" rtl="0" algn="r">
              <a:spcBef>
                <a:spcPts val="0"/>
              </a:spcBef>
              <a:spcAft>
                <a:spcPts val="0"/>
              </a:spcAft>
              <a:buNone/>
              <a:defRPr sz="1197">
                <a:solidFill>
                  <a:schemeClr val="dk1"/>
                </a:solidFill>
                <a:latin typeface="Calibri"/>
                <a:ea typeface="Calibri"/>
                <a:cs typeface="Calibri"/>
                <a:sym typeface="Calibri"/>
              </a:defRPr>
            </a:lvl3pPr>
            <a:lvl4pPr indent="0" lvl="3" marL="0" marR="0" rtl="0" algn="r">
              <a:spcBef>
                <a:spcPts val="0"/>
              </a:spcBef>
              <a:spcAft>
                <a:spcPts val="0"/>
              </a:spcAft>
              <a:buNone/>
              <a:defRPr sz="1197">
                <a:solidFill>
                  <a:schemeClr val="dk1"/>
                </a:solidFill>
                <a:latin typeface="Calibri"/>
                <a:ea typeface="Calibri"/>
                <a:cs typeface="Calibri"/>
                <a:sym typeface="Calibri"/>
              </a:defRPr>
            </a:lvl4pPr>
            <a:lvl5pPr indent="0" lvl="4" marL="0" marR="0" rtl="0" algn="r">
              <a:spcBef>
                <a:spcPts val="0"/>
              </a:spcBef>
              <a:spcAft>
                <a:spcPts val="0"/>
              </a:spcAft>
              <a:buNone/>
              <a:defRPr sz="1197">
                <a:solidFill>
                  <a:schemeClr val="dk1"/>
                </a:solidFill>
                <a:latin typeface="Calibri"/>
                <a:ea typeface="Calibri"/>
                <a:cs typeface="Calibri"/>
                <a:sym typeface="Calibri"/>
              </a:defRPr>
            </a:lvl5pPr>
            <a:lvl6pPr indent="0" lvl="5" marL="0" marR="0" rtl="0" algn="r">
              <a:spcBef>
                <a:spcPts val="0"/>
              </a:spcBef>
              <a:spcAft>
                <a:spcPts val="0"/>
              </a:spcAft>
              <a:buNone/>
              <a:defRPr sz="1197">
                <a:solidFill>
                  <a:schemeClr val="dk1"/>
                </a:solidFill>
                <a:latin typeface="Calibri"/>
                <a:ea typeface="Calibri"/>
                <a:cs typeface="Calibri"/>
                <a:sym typeface="Calibri"/>
              </a:defRPr>
            </a:lvl6pPr>
            <a:lvl7pPr indent="0" lvl="6" marL="0" marR="0" rtl="0" algn="r">
              <a:spcBef>
                <a:spcPts val="0"/>
              </a:spcBef>
              <a:spcAft>
                <a:spcPts val="0"/>
              </a:spcAft>
              <a:buNone/>
              <a:defRPr sz="1197">
                <a:solidFill>
                  <a:schemeClr val="dk1"/>
                </a:solidFill>
                <a:latin typeface="Calibri"/>
                <a:ea typeface="Calibri"/>
                <a:cs typeface="Calibri"/>
                <a:sym typeface="Calibri"/>
              </a:defRPr>
            </a:lvl7pPr>
            <a:lvl8pPr indent="0" lvl="7" marL="0" marR="0" rtl="0" algn="r">
              <a:spcBef>
                <a:spcPts val="0"/>
              </a:spcBef>
              <a:spcAft>
                <a:spcPts val="0"/>
              </a:spcAft>
              <a:buNone/>
              <a:defRPr sz="1197">
                <a:solidFill>
                  <a:schemeClr val="dk1"/>
                </a:solidFill>
                <a:latin typeface="Calibri"/>
                <a:ea typeface="Calibri"/>
                <a:cs typeface="Calibri"/>
                <a:sym typeface="Calibri"/>
              </a:defRPr>
            </a:lvl8pPr>
            <a:lvl9pPr indent="0" lvl="8" marL="0" marR="0" rtl="0" algn="r">
              <a:spcBef>
                <a:spcPts val="0"/>
              </a:spcBef>
              <a:spcAft>
                <a:spcPts val="0"/>
              </a:spcAft>
              <a:buNone/>
              <a:defRPr sz="1197">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sz="1400">
              <a:solidFill>
                <a:srgbClr val="000000"/>
              </a:solidFill>
              <a:latin typeface="Arial"/>
              <a:ea typeface="Arial"/>
              <a:cs typeface="Arial"/>
              <a:sym typeface="Arial"/>
            </a:endParaRPr>
          </a:p>
        </p:txBody>
      </p:sp>
      <p:sp>
        <p:nvSpPr>
          <p:cNvPr id="96" name="Google Shape;96;p61"/>
          <p:cNvSpPr/>
          <p:nvPr/>
        </p:nvSpPr>
        <p:spPr>
          <a:xfrm>
            <a:off x="3851249" y="7081522"/>
            <a:ext cx="4560689" cy="24590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97">
                <a:solidFill>
                  <a:schemeClr val="dk1"/>
                </a:solidFill>
                <a:latin typeface="Calibri"/>
                <a:ea typeface="Calibri"/>
                <a:cs typeface="Calibri"/>
                <a:sym typeface="Calibri"/>
              </a:rPr>
              <a:t>The University of Michigan</a:t>
            </a:r>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66"/>
          <p:cNvSpPr txBox="1"/>
          <p:nvPr>
            <p:ph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2pPr>
            <a:lvl3pPr lvl="2"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3pPr>
            <a:lvl4pPr lvl="3"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4pPr>
            <a:lvl5pPr lvl="4"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5pPr>
            <a:lvl6pPr lvl="5"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6pPr>
            <a:lvl7pPr lvl="6"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7pPr>
            <a:lvl8pPr lvl="7"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8pPr>
            <a:lvl9pPr lvl="8"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9pPr>
          </a:lstStyle>
          <a:p/>
        </p:txBody>
      </p:sp>
      <p:sp>
        <p:nvSpPr>
          <p:cNvPr id="182" name="Google Shape;182;p66"/>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chemeClr val="accent2"/>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2"/>
              </a:buClr>
              <a:buSzPts val="1800"/>
              <a:buFont typeface="Verdana"/>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Arial Narrow"/>
                <a:ea typeface="Arial Narrow"/>
                <a:cs typeface="Arial Narrow"/>
                <a:sym typeface="Arial Narrow"/>
              </a:defRPr>
            </a:lvl6pPr>
            <a:lvl7pPr indent="-342900" lvl="6" marL="32004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Arial Narrow"/>
                <a:ea typeface="Arial Narrow"/>
                <a:cs typeface="Arial Narrow"/>
                <a:sym typeface="Arial Narrow"/>
              </a:defRPr>
            </a:lvl7pPr>
            <a:lvl8pPr indent="-342900" lvl="7" marL="36576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Arial Narrow"/>
                <a:ea typeface="Arial Narrow"/>
                <a:cs typeface="Arial Narrow"/>
                <a:sym typeface="Arial Narrow"/>
              </a:defRPr>
            </a:lvl8pPr>
            <a:lvl9pPr indent="-342900" lvl="8" marL="41148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Arial Narrow"/>
                <a:ea typeface="Arial Narrow"/>
                <a:cs typeface="Arial Narrow"/>
                <a:sym typeface="Arial Narrow"/>
              </a:defRPr>
            </a:lvl9pPr>
          </a:lstStyle>
          <a:p/>
        </p:txBody>
      </p:sp>
      <p:sp>
        <p:nvSpPr>
          <p:cNvPr id="183" name="Google Shape;183;p66"/>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000000"/>
                </a:solidFill>
                <a:latin typeface="Calibri"/>
                <a:ea typeface="Calibri"/>
                <a:cs typeface="Calibri"/>
                <a:sym typeface="Calibri"/>
              </a:defRPr>
            </a:lvl1pPr>
            <a:lvl2pPr indent="0" lvl="1" marL="0" marR="0" rtl="0" algn="r">
              <a:spcBef>
                <a:spcPts val="0"/>
              </a:spcBef>
              <a:buNone/>
              <a:defRPr sz="1400">
                <a:solidFill>
                  <a:srgbClr val="000000"/>
                </a:solidFill>
                <a:latin typeface="Calibri"/>
                <a:ea typeface="Calibri"/>
                <a:cs typeface="Calibri"/>
                <a:sym typeface="Calibri"/>
              </a:defRPr>
            </a:lvl2pPr>
            <a:lvl3pPr indent="0" lvl="2" marL="0" marR="0" rtl="0" algn="r">
              <a:spcBef>
                <a:spcPts val="0"/>
              </a:spcBef>
              <a:buNone/>
              <a:defRPr sz="1400">
                <a:solidFill>
                  <a:srgbClr val="000000"/>
                </a:solidFill>
                <a:latin typeface="Calibri"/>
                <a:ea typeface="Calibri"/>
                <a:cs typeface="Calibri"/>
                <a:sym typeface="Calibri"/>
              </a:defRPr>
            </a:lvl3pPr>
            <a:lvl4pPr indent="0" lvl="3" marL="0" marR="0" rtl="0" algn="r">
              <a:spcBef>
                <a:spcPts val="0"/>
              </a:spcBef>
              <a:buNone/>
              <a:defRPr sz="1400">
                <a:solidFill>
                  <a:srgbClr val="000000"/>
                </a:solidFill>
                <a:latin typeface="Calibri"/>
                <a:ea typeface="Calibri"/>
                <a:cs typeface="Calibri"/>
                <a:sym typeface="Calibri"/>
              </a:defRPr>
            </a:lvl4pPr>
            <a:lvl5pPr indent="0" lvl="4" marL="0" marR="0" rtl="0" algn="r">
              <a:spcBef>
                <a:spcPts val="0"/>
              </a:spcBef>
              <a:buNone/>
              <a:defRPr sz="1400">
                <a:solidFill>
                  <a:srgbClr val="000000"/>
                </a:solidFill>
                <a:latin typeface="Calibri"/>
                <a:ea typeface="Calibri"/>
                <a:cs typeface="Calibri"/>
                <a:sym typeface="Calibri"/>
              </a:defRPr>
            </a:lvl5pPr>
            <a:lvl6pPr indent="0" lvl="5" marL="0" marR="0" rtl="0" algn="r">
              <a:spcBef>
                <a:spcPts val="0"/>
              </a:spcBef>
              <a:buNone/>
              <a:defRPr sz="1400">
                <a:solidFill>
                  <a:srgbClr val="000000"/>
                </a:solidFill>
                <a:latin typeface="Calibri"/>
                <a:ea typeface="Calibri"/>
                <a:cs typeface="Calibri"/>
                <a:sym typeface="Calibri"/>
              </a:defRPr>
            </a:lvl6pPr>
            <a:lvl7pPr indent="0" lvl="6" marL="0" marR="0" rtl="0" algn="r">
              <a:spcBef>
                <a:spcPts val="0"/>
              </a:spcBef>
              <a:buNone/>
              <a:defRPr sz="1400">
                <a:solidFill>
                  <a:srgbClr val="000000"/>
                </a:solidFill>
                <a:latin typeface="Calibri"/>
                <a:ea typeface="Calibri"/>
                <a:cs typeface="Calibri"/>
                <a:sym typeface="Calibri"/>
              </a:defRPr>
            </a:lvl7pPr>
            <a:lvl8pPr indent="0" lvl="7" marL="0" marR="0" rtl="0" algn="r">
              <a:spcBef>
                <a:spcPts val="0"/>
              </a:spcBef>
              <a:buNone/>
              <a:defRPr sz="1400">
                <a:solidFill>
                  <a:srgbClr val="000000"/>
                </a:solidFill>
                <a:latin typeface="Calibri"/>
                <a:ea typeface="Calibri"/>
                <a:cs typeface="Calibri"/>
                <a:sym typeface="Calibri"/>
              </a:defRPr>
            </a:lvl8pPr>
            <a:lvl9pPr indent="0" lvl="8" marL="0" marR="0" rtl="0" algn="r">
              <a:spcBef>
                <a:spcPts val="0"/>
              </a:spcBef>
              <a:buNone/>
              <a:defRPr sz="1400">
                <a:solidFill>
                  <a:srgbClr val="00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99"/>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6pPr>
            <a:lvl7pPr lvl="6"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7pPr>
            <a:lvl8pPr lvl="7"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8pPr>
            <a:lvl9pPr lvl="8"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9pPr>
          </a:lstStyle>
          <a:p/>
        </p:txBody>
      </p:sp>
      <p:sp>
        <p:nvSpPr>
          <p:cNvPr id="233" name="Google Shape;233;p99"/>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chemeClr val="accent2"/>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2"/>
              </a:buClr>
              <a:buSzPts val="1800"/>
              <a:buFont typeface="Verdana"/>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234" name="Google Shape;234;p99"/>
          <p:cNvSpPr/>
          <p:nvPr/>
        </p:nvSpPr>
        <p:spPr>
          <a:xfrm>
            <a:off x="810789" y="1295400"/>
            <a:ext cx="10584600" cy="12414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35" name="Google Shape;235;p99"/>
          <p:cNvCxnSpPr/>
          <p:nvPr/>
        </p:nvCxnSpPr>
        <p:spPr>
          <a:xfrm>
            <a:off x="810789" y="6995160"/>
            <a:ext cx="10540260" cy="0"/>
          </a:xfrm>
          <a:prstGeom prst="straightConnector1">
            <a:avLst/>
          </a:prstGeom>
          <a:noFill/>
          <a:ln cap="flat" cmpd="sng" w="9525">
            <a:solidFill>
              <a:schemeClr val="accent2"/>
            </a:solidFill>
            <a:prstDash val="solid"/>
            <a:round/>
            <a:headEnd len="med" w="med" type="none"/>
            <a:tailEnd len="med" w="med" type="none"/>
          </a:ln>
        </p:spPr>
      </p:cxnSp>
      <p:sp>
        <p:nvSpPr>
          <p:cNvPr id="236" name="Google Shape;236;p99"/>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237" name="Google Shape;237;p99"/>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Calibri"/>
                <a:ea typeface="Calibri"/>
                <a:cs typeface="Calibri"/>
                <a:sym typeface="Calibri"/>
              </a:defRPr>
            </a:lvl1pPr>
            <a:lvl2pPr indent="0" lvl="1" marL="0" marR="0" rtl="0" algn="r">
              <a:spcBef>
                <a:spcPts val="0"/>
              </a:spcBef>
              <a:spcAft>
                <a:spcPts val="0"/>
              </a:spcAft>
              <a:buNone/>
              <a:defRPr sz="1200">
                <a:solidFill>
                  <a:schemeClr val="dk1"/>
                </a:solidFill>
                <a:latin typeface="Calibri"/>
                <a:ea typeface="Calibri"/>
                <a:cs typeface="Calibri"/>
                <a:sym typeface="Calibri"/>
              </a:defRPr>
            </a:lvl2pPr>
            <a:lvl3pPr indent="0" lvl="2" marL="0" marR="0" rtl="0" algn="r">
              <a:spcBef>
                <a:spcPts val="0"/>
              </a:spcBef>
              <a:spcAft>
                <a:spcPts val="0"/>
              </a:spcAft>
              <a:buNone/>
              <a:defRPr sz="1200">
                <a:solidFill>
                  <a:schemeClr val="dk1"/>
                </a:solidFill>
                <a:latin typeface="Calibri"/>
                <a:ea typeface="Calibri"/>
                <a:cs typeface="Calibri"/>
                <a:sym typeface="Calibri"/>
              </a:defRPr>
            </a:lvl3pPr>
            <a:lvl4pPr indent="0" lvl="3" marL="0" marR="0" rtl="0" algn="r">
              <a:spcBef>
                <a:spcPts val="0"/>
              </a:spcBef>
              <a:spcAft>
                <a:spcPts val="0"/>
              </a:spcAft>
              <a:buNone/>
              <a:defRPr sz="1200">
                <a:solidFill>
                  <a:schemeClr val="dk1"/>
                </a:solidFill>
                <a:latin typeface="Calibri"/>
                <a:ea typeface="Calibri"/>
                <a:cs typeface="Calibri"/>
                <a:sym typeface="Calibri"/>
              </a:defRPr>
            </a:lvl4pPr>
            <a:lvl5pPr indent="0" lvl="4" marL="0" marR="0" rtl="0" algn="r">
              <a:spcBef>
                <a:spcPts val="0"/>
              </a:spcBef>
              <a:spcAft>
                <a:spcPts val="0"/>
              </a:spcAft>
              <a:buNone/>
              <a:defRPr sz="1200">
                <a:solidFill>
                  <a:schemeClr val="dk1"/>
                </a:solidFill>
                <a:latin typeface="Calibri"/>
                <a:ea typeface="Calibri"/>
                <a:cs typeface="Calibri"/>
                <a:sym typeface="Calibri"/>
              </a:defRPr>
            </a:lvl5pPr>
            <a:lvl6pPr indent="0" lvl="5" marL="0" marR="0" rtl="0" algn="r">
              <a:spcBef>
                <a:spcPts val="0"/>
              </a:spcBef>
              <a:spcAft>
                <a:spcPts val="0"/>
              </a:spcAft>
              <a:buNone/>
              <a:defRPr sz="1200">
                <a:solidFill>
                  <a:schemeClr val="dk1"/>
                </a:solidFill>
                <a:latin typeface="Calibri"/>
                <a:ea typeface="Calibri"/>
                <a:cs typeface="Calibri"/>
                <a:sym typeface="Calibri"/>
              </a:defRPr>
            </a:lvl6pPr>
            <a:lvl7pPr indent="0" lvl="6" marL="0" marR="0" rtl="0" algn="r">
              <a:spcBef>
                <a:spcPts val="0"/>
              </a:spcBef>
              <a:spcAft>
                <a:spcPts val="0"/>
              </a:spcAft>
              <a:buNone/>
              <a:defRPr sz="1200">
                <a:solidFill>
                  <a:schemeClr val="dk1"/>
                </a:solidFill>
                <a:latin typeface="Calibri"/>
                <a:ea typeface="Calibri"/>
                <a:cs typeface="Calibri"/>
                <a:sym typeface="Calibri"/>
              </a:defRPr>
            </a:lvl7pPr>
            <a:lvl8pPr indent="0" lvl="7" marL="0" marR="0" rtl="0" algn="r">
              <a:spcBef>
                <a:spcPts val="0"/>
              </a:spcBef>
              <a:spcAft>
                <a:spcPts val="0"/>
              </a:spcAft>
              <a:buNone/>
              <a:defRPr sz="1200">
                <a:solidFill>
                  <a:schemeClr val="dk1"/>
                </a:solidFill>
                <a:latin typeface="Calibri"/>
                <a:ea typeface="Calibri"/>
                <a:cs typeface="Calibri"/>
                <a:sym typeface="Calibri"/>
              </a:defRPr>
            </a:lvl8pPr>
            <a:lvl9pPr indent="0" lvl="8" marL="0" marR="0" rtl="0" algn="r">
              <a:spcBef>
                <a:spcPts val="0"/>
              </a:spcBef>
              <a:spcAft>
                <a:spcPts val="0"/>
              </a:spcAft>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/31</a:t>
            </a:r>
            <a:endParaRPr sz="1400">
              <a:solidFill>
                <a:srgbClr val="000000"/>
              </a:solidFill>
              <a:latin typeface="Arial"/>
              <a:ea typeface="Arial"/>
              <a:cs typeface="Arial"/>
              <a:sym typeface="Arial"/>
            </a:endParaRPr>
          </a:p>
        </p:txBody>
      </p:sp>
      <p:sp>
        <p:nvSpPr>
          <p:cNvPr id="238" name="Google Shape;238;p99"/>
          <p:cNvSpPr/>
          <p:nvPr/>
        </p:nvSpPr>
        <p:spPr>
          <a:xfrm>
            <a:off x="3851250" y="7081522"/>
            <a:ext cx="4560689"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dk1"/>
                </a:solidFill>
                <a:latin typeface="Calibri"/>
                <a:ea typeface="Calibri"/>
                <a:cs typeface="Calibri"/>
                <a:sym typeface="Calibri"/>
              </a:rPr>
              <a:t>The University of Michigan</a:t>
            </a:r>
            <a:endParaRPr/>
          </a:p>
        </p:txBody>
      </p:sp>
    </p:spTree>
  </p:cSld>
  <p:clrMap accent1="accent1" accent2="accent2" accent3="accent3" accent4="accent4" accent5="accent5" accent6="accent6" bg1="lt1" bg2="dk2" tx1="dk1" tx2="lt2" folHlink="folHlink" hlink="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114"/>
          <p:cNvSpPr txBox="1"/>
          <p:nvPr>
            <p:ph type="title"/>
          </p:nvPr>
        </p:nvSpPr>
        <p:spPr>
          <a:xfrm>
            <a:off x="764338" y="345440"/>
            <a:ext cx="10641608" cy="9499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8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2pPr>
            <a:lvl3pPr lvl="2"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3pPr>
            <a:lvl4pPr lvl="3"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4pPr>
            <a:lvl5pPr lvl="4"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5pPr>
            <a:lvl6pPr lvl="5"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6pPr>
            <a:lvl7pPr lvl="6"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7pPr>
            <a:lvl8pPr lvl="7"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8pPr>
            <a:lvl9pPr lvl="8" marR="0" rtl="0" algn="l">
              <a:spcBef>
                <a:spcPts val="0"/>
              </a:spcBef>
              <a:spcAft>
                <a:spcPts val="0"/>
              </a:spcAft>
              <a:buSzPts val="1400"/>
              <a:buNone/>
              <a:defRPr b="1" i="0" sz="2800" u="none" cap="none" strike="noStrike">
                <a:solidFill>
                  <a:schemeClr val="dk2"/>
                </a:solidFill>
                <a:latin typeface="Arial Narrow"/>
                <a:ea typeface="Arial Narrow"/>
                <a:cs typeface="Arial Narrow"/>
                <a:sym typeface="Arial Narrow"/>
              </a:defRPr>
            </a:lvl9pPr>
          </a:lstStyle>
          <a:p/>
        </p:txBody>
      </p:sp>
      <p:sp>
        <p:nvSpPr>
          <p:cNvPr id="320" name="Google Shape;320;p114"/>
          <p:cNvSpPr txBox="1"/>
          <p:nvPr>
            <p:ph idx="1" type="body"/>
          </p:nvPr>
        </p:nvSpPr>
        <p:spPr>
          <a:xfrm>
            <a:off x="753781" y="1381760"/>
            <a:ext cx="10641608" cy="544068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480"/>
              </a:spcBef>
              <a:spcAft>
                <a:spcPts val="0"/>
              </a:spcAft>
              <a:buClr>
                <a:schemeClr val="accent2"/>
              </a:buClr>
              <a:buSzPts val="1920"/>
              <a:buFont typeface="Noto Sans Symbols"/>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accent2"/>
              </a:buClr>
              <a:buSzPts val="2000"/>
              <a:buFont typeface="Calibri"/>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accent2"/>
              </a:buClr>
              <a:buSzPts val="1800"/>
              <a:buFont typeface="Verdana"/>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450"/>
              </a:spcBef>
              <a:spcAft>
                <a:spcPts val="0"/>
              </a:spcAft>
              <a:buClr>
                <a:schemeClr val="accent2"/>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321" name="Google Shape;321;p114"/>
          <p:cNvSpPr/>
          <p:nvPr/>
        </p:nvSpPr>
        <p:spPr>
          <a:xfrm>
            <a:off x="810789" y="1295400"/>
            <a:ext cx="10584600" cy="124143"/>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22" name="Google Shape;322;p114"/>
          <p:cNvCxnSpPr/>
          <p:nvPr/>
        </p:nvCxnSpPr>
        <p:spPr>
          <a:xfrm>
            <a:off x="810789" y="6995160"/>
            <a:ext cx="10540260" cy="0"/>
          </a:xfrm>
          <a:prstGeom prst="straightConnector1">
            <a:avLst/>
          </a:prstGeom>
          <a:noFill/>
          <a:ln cap="flat" cmpd="sng" w="9525">
            <a:solidFill>
              <a:schemeClr val="accent2"/>
            </a:solidFill>
            <a:prstDash val="solid"/>
            <a:round/>
            <a:headEnd len="med" w="med" type="none"/>
            <a:tailEnd len="med" w="med" type="none"/>
          </a:ln>
        </p:spPr>
      </p:cxnSp>
      <p:sp>
        <p:nvSpPr>
          <p:cNvPr id="323" name="Google Shape;323;p114"/>
          <p:cNvSpPr txBox="1"/>
          <p:nvPr>
            <p:ph idx="11" type="ftr"/>
          </p:nvPr>
        </p:nvSpPr>
        <p:spPr>
          <a:xfrm>
            <a:off x="810789" y="7081520"/>
            <a:ext cx="2837762" cy="5397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Calibri"/>
                <a:ea typeface="Calibri"/>
                <a:cs typeface="Calibri"/>
                <a:sym typeface="Calibri"/>
              </a:defRPr>
            </a:lvl1pPr>
            <a:lvl2pPr lvl="1"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511" u="none" cap="none" strike="noStrike">
                <a:solidFill>
                  <a:schemeClr val="dk1"/>
                </a:solidFill>
                <a:latin typeface="Calibri"/>
                <a:ea typeface="Calibri"/>
                <a:cs typeface="Calibri"/>
                <a:sym typeface="Calibri"/>
              </a:defRPr>
            </a:lvl9pPr>
          </a:lstStyle>
          <a:p/>
        </p:txBody>
      </p:sp>
      <p:sp>
        <p:nvSpPr>
          <p:cNvPr id="324" name="Google Shape;324;p114"/>
          <p:cNvSpPr txBox="1"/>
          <p:nvPr>
            <p:ph idx="12" type="sldNum"/>
          </p:nvPr>
        </p:nvSpPr>
        <p:spPr>
          <a:xfrm>
            <a:off x="9324077" y="7077922"/>
            <a:ext cx="2026973" cy="5397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200">
                <a:solidFill>
                  <a:schemeClr val="dk1"/>
                </a:solidFill>
                <a:latin typeface="Calibri"/>
                <a:ea typeface="Calibri"/>
                <a:cs typeface="Calibri"/>
                <a:sym typeface="Calibri"/>
              </a:defRPr>
            </a:lvl1pPr>
            <a:lvl2pPr indent="0" lvl="1" marL="0" marR="0" rtl="0" algn="r">
              <a:spcBef>
                <a:spcPts val="0"/>
              </a:spcBef>
              <a:spcAft>
                <a:spcPts val="0"/>
              </a:spcAft>
              <a:buNone/>
              <a:defRPr sz="1200">
                <a:solidFill>
                  <a:schemeClr val="dk1"/>
                </a:solidFill>
                <a:latin typeface="Calibri"/>
                <a:ea typeface="Calibri"/>
                <a:cs typeface="Calibri"/>
                <a:sym typeface="Calibri"/>
              </a:defRPr>
            </a:lvl2pPr>
            <a:lvl3pPr indent="0" lvl="2" marL="0" marR="0" rtl="0" algn="r">
              <a:spcBef>
                <a:spcPts val="0"/>
              </a:spcBef>
              <a:spcAft>
                <a:spcPts val="0"/>
              </a:spcAft>
              <a:buNone/>
              <a:defRPr sz="1200">
                <a:solidFill>
                  <a:schemeClr val="dk1"/>
                </a:solidFill>
                <a:latin typeface="Calibri"/>
                <a:ea typeface="Calibri"/>
                <a:cs typeface="Calibri"/>
                <a:sym typeface="Calibri"/>
              </a:defRPr>
            </a:lvl3pPr>
            <a:lvl4pPr indent="0" lvl="3" marL="0" marR="0" rtl="0" algn="r">
              <a:spcBef>
                <a:spcPts val="0"/>
              </a:spcBef>
              <a:spcAft>
                <a:spcPts val="0"/>
              </a:spcAft>
              <a:buNone/>
              <a:defRPr sz="1200">
                <a:solidFill>
                  <a:schemeClr val="dk1"/>
                </a:solidFill>
                <a:latin typeface="Calibri"/>
                <a:ea typeface="Calibri"/>
                <a:cs typeface="Calibri"/>
                <a:sym typeface="Calibri"/>
              </a:defRPr>
            </a:lvl4pPr>
            <a:lvl5pPr indent="0" lvl="4" marL="0" marR="0" rtl="0" algn="r">
              <a:spcBef>
                <a:spcPts val="0"/>
              </a:spcBef>
              <a:spcAft>
                <a:spcPts val="0"/>
              </a:spcAft>
              <a:buNone/>
              <a:defRPr sz="1200">
                <a:solidFill>
                  <a:schemeClr val="dk1"/>
                </a:solidFill>
                <a:latin typeface="Calibri"/>
                <a:ea typeface="Calibri"/>
                <a:cs typeface="Calibri"/>
                <a:sym typeface="Calibri"/>
              </a:defRPr>
            </a:lvl5pPr>
            <a:lvl6pPr indent="0" lvl="5" marL="0" marR="0" rtl="0" algn="r">
              <a:spcBef>
                <a:spcPts val="0"/>
              </a:spcBef>
              <a:spcAft>
                <a:spcPts val="0"/>
              </a:spcAft>
              <a:buNone/>
              <a:defRPr sz="1200">
                <a:solidFill>
                  <a:schemeClr val="dk1"/>
                </a:solidFill>
                <a:latin typeface="Calibri"/>
                <a:ea typeface="Calibri"/>
                <a:cs typeface="Calibri"/>
                <a:sym typeface="Calibri"/>
              </a:defRPr>
            </a:lvl6pPr>
            <a:lvl7pPr indent="0" lvl="6" marL="0" marR="0" rtl="0" algn="r">
              <a:spcBef>
                <a:spcPts val="0"/>
              </a:spcBef>
              <a:spcAft>
                <a:spcPts val="0"/>
              </a:spcAft>
              <a:buNone/>
              <a:defRPr sz="1200">
                <a:solidFill>
                  <a:schemeClr val="dk1"/>
                </a:solidFill>
                <a:latin typeface="Calibri"/>
                <a:ea typeface="Calibri"/>
                <a:cs typeface="Calibri"/>
                <a:sym typeface="Calibri"/>
              </a:defRPr>
            </a:lvl7pPr>
            <a:lvl8pPr indent="0" lvl="7" marL="0" marR="0" rtl="0" algn="r">
              <a:spcBef>
                <a:spcPts val="0"/>
              </a:spcBef>
              <a:spcAft>
                <a:spcPts val="0"/>
              </a:spcAft>
              <a:buNone/>
              <a:defRPr sz="1200">
                <a:solidFill>
                  <a:schemeClr val="dk1"/>
                </a:solidFill>
                <a:latin typeface="Calibri"/>
                <a:ea typeface="Calibri"/>
                <a:cs typeface="Calibri"/>
                <a:sym typeface="Calibri"/>
              </a:defRPr>
            </a:lvl8pPr>
            <a:lvl9pPr indent="0" lvl="8" marL="0" marR="0" rtl="0" algn="r">
              <a:spcBef>
                <a:spcPts val="0"/>
              </a:spcBef>
              <a:spcAft>
                <a:spcPts val="0"/>
              </a:spcAft>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5" name="Google Shape;325;p114"/>
          <p:cNvSpPr/>
          <p:nvPr/>
        </p:nvSpPr>
        <p:spPr>
          <a:xfrm>
            <a:off x="3851250" y="7081522"/>
            <a:ext cx="4560689"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000000"/>
                </a:solidFill>
                <a:latin typeface="Calibri"/>
                <a:ea typeface="Calibri"/>
                <a:cs typeface="Calibri"/>
                <a:sym typeface="Calibri"/>
              </a:rPr>
              <a:t>The University of Michigan</a:t>
            </a:r>
            <a:endParaRPr/>
          </a:p>
        </p:txBody>
      </p:sp>
    </p:spTree>
  </p:cSld>
  <p:clrMap accent1="accent1" accent2="accent2" accent3="accent3" accent4="accent4" accent5="accent5" accent6="accent6" bg1="lt1" bg2="dk2" tx1="dk1" tx2="lt2" folHlink="folHlink" hlink="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https://bit.ly/3oXr4Ah"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1"/>
          <p:cNvSpPr txBox="1"/>
          <p:nvPr>
            <p:ph type="ctrTitle"/>
          </p:nvPr>
        </p:nvSpPr>
        <p:spPr>
          <a:xfrm>
            <a:off x="1520230" y="1272011"/>
            <a:ext cx="9121379" cy="27059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900"/>
              <a:buFont typeface="Calibri"/>
              <a:buNone/>
            </a:pPr>
            <a:r>
              <a:rPr lang="en-US"/>
              <a:t>EECS 370 - Lecture 12</a:t>
            </a:r>
            <a:endParaRPr/>
          </a:p>
        </p:txBody>
      </p:sp>
      <p:sp>
        <p:nvSpPr>
          <p:cNvPr id="378" name="Google Shape;378;p1"/>
          <p:cNvSpPr txBox="1"/>
          <p:nvPr>
            <p:ph idx="1" type="subTitle"/>
          </p:nvPr>
        </p:nvSpPr>
        <p:spPr>
          <a:xfrm>
            <a:off x="3152874" y="4047311"/>
            <a:ext cx="5856089" cy="1876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4400"/>
              <a:t>Introduction to Pipelining</a:t>
            </a:r>
            <a:endParaRPr/>
          </a:p>
        </p:txBody>
      </p:sp>
      <p:sp>
        <p:nvSpPr>
          <p:cNvPr id="379" name="Google Shape;379;p1"/>
          <p:cNvSpPr txBox="1"/>
          <p:nvPr/>
        </p:nvSpPr>
        <p:spPr>
          <a:xfrm>
            <a:off x="965302" y="7166080"/>
            <a:ext cx="7905194" cy="60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340" u="none" cap="none" strike="noStrike">
                <a:solidFill>
                  <a:srgbClr val="D8D8D8"/>
                </a:solidFill>
                <a:latin typeface="Calibri"/>
                <a:ea typeface="Calibri"/>
                <a:cs typeface="Calibri"/>
                <a:sym typeface="Calibri"/>
              </a:rPr>
              <a:t>Live Poll + Q&amp;A: slido.com #eecs370</a:t>
            </a:r>
            <a:endParaRPr/>
          </a:p>
        </p:txBody>
      </p:sp>
      <p:pic>
        <p:nvPicPr>
          <p:cNvPr descr="Qr code&#10;&#10;Description automatically generated" id="380" name="Google Shape;380;p1"/>
          <p:cNvPicPr preferRelativeResize="0"/>
          <p:nvPr/>
        </p:nvPicPr>
        <p:blipFill rotWithShape="1">
          <a:blip r:embed="rId3">
            <a:alphaModFix/>
          </a:blip>
          <a:srcRect b="0" l="0" r="0" t="0"/>
          <a:stretch/>
        </p:blipFill>
        <p:spPr>
          <a:xfrm>
            <a:off x="9257824" y="4129278"/>
            <a:ext cx="2432368" cy="2432368"/>
          </a:xfrm>
          <a:prstGeom prst="rect">
            <a:avLst/>
          </a:prstGeom>
          <a:noFill/>
          <a:ln>
            <a:noFill/>
          </a:ln>
        </p:spPr>
      </p:pic>
      <p:sp>
        <p:nvSpPr>
          <p:cNvPr id="381" name="Google Shape;381;p1"/>
          <p:cNvSpPr txBox="1"/>
          <p:nvPr/>
        </p:nvSpPr>
        <p:spPr>
          <a:xfrm>
            <a:off x="8747919" y="7162566"/>
            <a:ext cx="3274679" cy="60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340">
                <a:solidFill>
                  <a:srgbClr val="FFFFFF"/>
                </a:solidFill>
                <a:latin typeface="Calibri"/>
                <a:ea typeface="Calibri"/>
                <a:cs typeface="Calibri"/>
                <a:sym typeface="Calibri"/>
              </a:rPr>
              <a:t>Poll and Q&amp;A Link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0"/>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Building the Control ROM</a:t>
            </a:r>
            <a:endParaRPr/>
          </a:p>
        </p:txBody>
      </p:sp>
      <p:sp>
        <p:nvSpPr>
          <p:cNvPr id="853" name="Google Shape;853;p10"/>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54" name="Google Shape;854;p10"/>
          <p:cNvSpPr/>
          <p:nvPr/>
        </p:nvSpPr>
        <p:spPr>
          <a:xfrm rot="-5400000">
            <a:off x="7620001" y="287649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855" name="Google Shape;855;p10"/>
          <p:cNvCxnSpPr/>
          <p:nvPr/>
        </p:nvCxnSpPr>
        <p:spPr>
          <a:xfrm rot="10800000">
            <a:off x="2666999" y="1809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56" name="Google Shape;856;p10"/>
          <p:cNvCxnSpPr/>
          <p:nvPr/>
        </p:nvCxnSpPr>
        <p:spPr>
          <a:xfrm>
            <a:off x="3048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57" name="Google Shape;857;p10"/>
          <p:cNvCxnSpPr/>
          <p:nvPr/>
        </p:nvCxnSpPr>
        <p:spPr>
          <a:xfrm>
            <a:off x="3429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58" name="Google Shape;858;p10"/>
          <p:cNvCxnSpPr/>
          <p:nvPr/>
        </p:nvCxnSpPr>
        <p:spPr>
          <a:xfrm>
            <a:off x="3810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59" name="Google Shape;859;p10"/>
          <p:cNvCxnSpPr/>
          <p:nvPr/>
        </p:nvCxnSpPr>
        <p:spPr>
          <a:xfrm>
            <a:off x="4191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0" name="Google Shape;860;p10"/>
          <p:cNvCxnSpPr/>
          <p:nvPr/>
        </p:nvCxnSpPr>
        <p:spPr>
          <a:xfrm>
            <a:off x="4572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1" name="Google Shape;861;p10"/>
          <p:cNvCxnSpPr/>
          <p:nvPr/>
        </p:nvCxnSpPr>
        <p:spPr>
          <a:xfrm>
            <a:off x="4953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2" name="Google Shape;862;p10"/>
          <p:cNvCxnSpPr/>
          <p:nvPr/>
        </p:nvCxnSpPr>
        <p:spPr>
          <a:xfrm>
            <a:off x="5334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3" name="Google Shape;863;p10"/>
          <p:cNvCxnSpPr/>
          <p:nvPr/>
        </p:nvCxnSpPr>
        <p:spPr>
          <a:xfrm>
            <a:off x="5715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4" name="Google Shape;864;p10"/>
          <p:cNvCxnSpPr/>
          <p:nvPr/>
        </p:nvCxnSpPr>
        <p:spPr>
          <a:xfrm>
            <a:off x="6096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5" name="Google Shape;865;p10"/>
          <p:cNvCxnSpPr/>
          <p:nvPr/>
        </p:nvCxnSpPr>
        <p:spPr>
          <a:xfrm>
            <a:off x="6477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6" name="Google Shape;866;p10"/>
          <p:cNvCxnSpPr/>
          <p:nvPr/>
        </p:nvCxnSpPr>
        <p:spPr>
          <a:xfrm>
            <a:off x="6858000" y="1809691"/>
            <a:ext cx="0" cy="4190999"/>
          </a:xfrm>
          <a:prstGeom prst="straightConnector1">
            <a:avLst/>
          </a:prstGeom>
          <a:noFill/>
          <a:ln cap="flat" cmpd="sng" w="28575">
            <a:solidFill>
              <a:srgbClr val="FF0000"/>
            </a:solidFill>
            <a:prstDash val="solid"/>
            <a:round/>
            <a:headEnd len="sm" w="sm" type="none"/>
            <a:tailEnd len="sm" w="sm" type="none"/>
          </a:ln>
        </p:spPr>
      </p:cxnSp>
      <p:cxnSp>
        <p:nvCxnSpPr>
          <p:cNvPr id="867" name="Google Shape;867;p10"/>
          <p:cNvCxnSpPr/>
          <p:nvPr/>
        </p:nvCxnSpPr>
        <p:spPr>
          <a:xfrm>
            <a:off x="7239000" y="1809691"/>
            <a:ext cx="0" cy="4190999"/>
          </a:xfrm>
          <a:prstGeom prst="straightConnector1">
            <a:avLst/>
          </a:prstGeom>
          <a:noFill/>
          <a:ln cap="flat" cmpd="sng" w="28575">
            <a:solidFill>
              <a:srgbClr val="00CC00"/>
            </a:solidFill>
            <a:prstDash val="solid"/>
            <a:round/>
            <a:headEnd len="sm" w="sm" type="none"/>
            <a:tailEnd len="sm" w="sm" type="none"/>
          </a:ln>
        </p:spPr>
      </p:cxnSp>
      <p:cxnSp>
        <p:nvCxnSpPr>
          <p:cNvPr id="868" name="Google Shape;868;p10"/>
          <p:cNvCxnSpPr/>
          <p:nvPr/>
        </p:nvCxnSpPr>
        <p:spPr>
          <a:xfrm>
            <a:off x="7620000" y="1809691"/>
            <a:ext cx="0" cy="4190999"/>
          </a:xfrm>
          <a:prstGeom prst="straightConnector1">
            <a:avLst/>
          </a:prstGeom>
          <a:noFill/>
          <a:ln cap="flat" cmpd="sng" w="28575">
            <a:solidFill>
              <a:srgbClr val="00CC00"/>
            </a:solidFill>
            <a:prstDash val="solid"/>
            <a:round/>
            <a:headEnd len="sm" w="sm" type="none"/>
            <a:tailEnd len="sm" w="sm" type="none"/>
          </a:ln>
        </p:spPr>
      </p:cxnSp>
      <p:cxnSp>
        <p:nvCxnSpPr>
          <p:cNvPr id="869" name="Google Shape;869;p10"/>
          <p:cNvCxnSpPr/>
          <p:nvPr/>
        </p:nvCxnSpPr>
        <p:spPr>
          <a:xfrm>
            <a:off x="8001000" y="1809691"/>
            <a:ext cx="0" cy="4190999"/>
          </a:xfrm>
          <a:prstGeom prst="straightConnector1">
            <a:avLst/>
          </a:prstGeom>
          <a:noFill/>
          <a:ln cap="flat" cmpd="sng" w="28575">
            <a:solidFill>
              <a:srgbClr val="00CC00"/>
            </a:solidFill>
            <a:prstDash val="solid"/>
            <a:round/>
            <a:headEnd len="sm" w="sm" type="none"/>
            <a:tailEnd len="sm" w="sm" type="none"/>
          </a:ln>
        </p:spPr>
      </p:cxnSp>
      <p:cxnSp>
        <p:nvCxnSpPr>
          <p:cNvPr id="870" name="Google Shape;870;p10"/>
          <p:cNvCxnSpPr/>
          <p:nvPr/>
        </p:nvCxnSpPr>
        <p:spPr>
          <a:xfrm>
            <a:off x="8382000" y="1809691"/>
            <a:ext cx="0" cy="4190999"/>
          </a:xfrm>
          <a:prstGeom prst="straightConnector1">
            <a:avLst/>
          </a:prstGeom>
          <a:noFill/>
          <a:ln cap="flat" cmpd="sng" w="28575">
            <a:solidFill>
              <a:srgbClr val="00CC00"/>
            </a:solidFill>
            <a:prstDash val="solid"/>
            <a:round/>
            <a:headEnd len="sm" w="sm" type="none"/>
            <a:tailEnd len="sm" w="sm" type="none"/>
          </a:ln>
        </p:spPr>
      </p:cxnSp>
      <p:cxnSp>
        <p:nvCxnSpPr>
          <p:cNvPr id="871" name="Google Shape;871;p10"/>
          <p:cNvCxnSpPr/>
          <p:nvPr/>
        </p:nvCxnSpPr>
        <p:spPr>
          <a:xfrm>
            <a:off x="2667000" y="1809691"/>
            <a:ext cx="0" cy="4190999"/>
          </a:xfrm>
          <a:prstGeom prst="straightConnector1">
            <a:avLst/>
          </a:prstGeom>
          <a:noFill/>
          <a:ln cap="flat" cmpd="sng" w="28575">
            <a:solidFill>
              <a:srgbClr val="FF0000"/>
            </a:solidFill>
            <a:prstDash val="solid"/>
            <a:round/>
            <a:headEnd len="sm" w="sm" type="none"/>
            <a:tailEnd len="sm" w="sm" type="none"/>
          </a:ln>
        </p:spPr>
      </p:cxnSp>
      <p:sp>
        <p:nvSpPr>
          <p:cNvPr id="872" name="Google Shape;872;p10"/>
          <p:cNvSpPr/>
          <p:nvPr/>
        </p:nvSpPr>
        <p:spPr>
          <a:xfrm rot="-5400000">
            <a:off x="4572000" y="401948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873" name="Google Shape;873;p10"/>
          <p:cNvSpPr txBox="1"/>
          <p:nvPr/>
        </p:nvSpPr>
        <p:spPr>
          <a:xfrm>
            <a:off x="3352801" y="638169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874" name="Google Shape;874;p10"/>
          <p:cNvSpPr/>
          <p:nvPr/>
        </p:nvSpPr>
        <p:spPr>
          <a:xfrm rot="-5400000">
            <a:off x="7620000" y="554348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875" name="Google Shape;875;p10"/>
          <p:cNvSpPr txBox="1"/>
          <p:nvPr/>
        </p:nvSpPr>
        <p:spPr>
          <a:xfrm>
            <a:off x="7162800" y="638169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876" name="Google Shape;876;p10"/>
          <p:cNvSpPr txBox="1"/>
          <p:nvPr/>
        </p:nvSpPr>
        <p:spPr>
          <a:xfrm rot="-5400000">
            <a:off x="2166884" y="523072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877" name="Google Shape;877;p10"/>
          <p:cNvSpPr txBox="1"/>
          <p:nvPr/>
        </p:nvSpPr>
        <p:spPr>
          <a:xfrm rot="-5400000">
            <a:off x="2330691" y="500768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878" name="Google Shape;878;p10"/>
          <p:cNvSpPr txBox="1"/>
          <p:nvPr/>
        </p:nvSpPr>
        <p:spPr>
          <a:xfrm rot="-5400000">
            <a:off x="2782224" y="511721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879" name="Google Shape;879;p10"/>
          <p:cNvSpPr txBox="1"/>
          <p:nvPr/>
        </p:nvSpPr>
        <p:spPr>
          <a:xfrm rot="-5400000">
            <a:off x="3121547" y="508070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880" name="Google Shape;880;p10"/>
          <p:cNvSpPr txBox="1"/>
          <p:nvPr/>
        </p:nvSpPr>
        <p:spPr>
          <a:xfrm rot="-5400000">
            <a:off x="3722958" y="525771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881" name="Google Shape;881;p10"/>
          <p:cNvSpPr txBox="1"/>
          <p:nvPr/>
        </p:nvSpPr>
        <p:spPr>
          <a:xfrm rot="-5400000">
            <a:off x="3881943" y="503546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882" name="Google Shape;882;p10"/>
          <p:cNvSpPr txBox="1"/>
          <p:nvPr/>
        </p:nvSpPr>
        <p:spPr>
          <a:xfrm rot="-5400000">
            <a:off x="4213234" y="498466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883" name="Google Shape;883;p10"/>
          <p:cNvSpPr txBox="1"/>
          <p:nvPr/>
        </p:nvSpPr>
        <p:spPr>
          <a:xfrm rot="-5400000">
            <a:off x="4763294" y="518868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884" name="Google Shape;884;p10"/>
          <p:cNvSpPr txBox="1"/>
          <p:nvPr/>
        </p:nvSpPr>
        <p:spPr>
          <a:xfrm rot="-5400000">
            <a:off x="5016125" y="502593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885" name="Google Shape;885;p10"/>
          <p:cNvSpPr txBox="1"/>
          <p:nvPr/>
        </p:nvSpPr>
        <p:spPr>
          <a:xfrm rot="-5400000">
            <a:off x="5397125" y="502593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886" name="Google Shape;886;p10"/>
          <p:cNvSpPr txBox="1"/>
          <p:nvPr/>
        </p:nvSpPr>
        <p:spPr>
          <a:xfrm rot="-5400000">
            <a:off x="5778125" y="502593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887" name="Google Shape;887;p10"/>
          <p:cNvSpPr txBox="1"/>
          <p:nvPr/>
        </p:nvSpPr>
        <p:spPr>
          <a:xfrm rot="-5400000">
            <a:off x="6225382" y="512518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888" name="Google Shape;888;p10"/>
          <p:cNvCxnSpPr/>
          <p:nvPr/>
        </p:nvCxnSpPr>
        <p:spPr>
          <a:xfrm rot="10800000">
            <a:off x="2666999" y="2190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89" name="Google Shape;889;p10"/>
          <p:cNvCxnSpPr/>
          <p:nvPr/>
        </p:nvCxnSpPr>
        <p:spPr>
          <a:xfrm rot="10800000">
            <a:off x="2666999" y="2571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0" name="Google Shape;890;p10"/>
          <p:cNvCxnSpPr/>
          <p:nvPr/>
        </p:nvCxnSpPr>
        <p:spPr>
          <a:xfrm>
            <a:off x="9601201" y="2724090"/>
            <a:ext cx="533399" cy="0"/>
          </a:xfrm>
          <a:prstGeom prst="straightConnector1">
            <a:avLst/>
          </a:prstGeom>
          <a:noFill/>
          <a:ln cap="flat" cmpd="sng" w="28575">
            <a:solidFill>
              <a:schemeClr val="dk1"/>
            </a:solidFill>
            <a:prstDash val="solid"/>
            <a:round/>
            <a:headEnd len="sm" w="sm" type="none"/>
            <a:tailEnd len="sm" w="sm" type="none"/>
          </a:ln>
        </p:spPr>
      </p:cxnSp>
      <p:cxnSp>
        <p:nvCxnSpPr>
          <p:cNvPr id="891" name="Google Shape;891;p10"/>
          <p:cNvCxnSpPr/>
          <p:nvPr/>
        </p:nvCxnSpPr>
        <p:spPr>
          <a:xfrm>
            <a:off x="9601201" y="2952690"/>
            <a:ext cx="533399" cy="0"/>
          </a:xfrm>
          <a:prstGeom prst="straightConnector1">
            <a:avLst/>
          </a:prstGeom>
          <a:noFill/>
          <a:ln cap="flat" cmpd="sng" w="28575">
            <a:solidFill>
              <a:schemeClr val="dk1"/>
            </a:solidFill>
            <a:prstDash val="solid"/>
            <a:round/>
            <a:headEnd len="sm" w="sm" type="none"/>
            <a:tailEnd len="sm" w="sm" type="none"/>
          </a:ln>
        </p:spPr>
      </p:cxnSp>
      <p:cxnSp>
        <p:nvCxnSpPr>
          <p:cNvPr id="892" name="Google Shape;892;p10"/>
          <p:cNvCxnSpPr/>
          <p:nvPr/>
        </p:nvCxnSpPr>
        <p:spPr>
          <a:xfrm>
            <a:off x="9601201" y="3181290"/>
            <a:ext cx="533399" cy="0"/>
          </a:xfrm>
          <a:prstGeom prst="straightConnector1">
            <a:avLst/>
          </a:prstGeom>
          <a:noFill/>
          <a:ln cap="flat" cmpd="sng" w="28575">
            <a:solidFill>
              <a:schemeClr val="dk1"/>
            </a:solidFill>
            <a:prstDash val="solid"/>
            <a:round/>
            <a:headEnd len="sm" w="sm" type="none"/>
            <a:tailEnd len="sm" w="sm" type="none"/>
          </a:ln>
        </p:spPr>
      </p:cxnSp>
      <p:cxnSp>
        <p:nvCxnSpPr>
          <p:cNvPr id="893" name="Google Shape;893;p10"/>
          <p:cNvCxnSpPr/>
          <p:nvPr/>
        </p:nvCxnSpPr>
        <p:spPr>
          <a:xfrm>
            <a:off x="9601201" y="3409890"/>
            <a:ext cx="533399" cy="0"/>
          </a:xfrm>
          <a:prstGeom prst="straightConnector1">
            <a:avLst/>
          </a:prstGeom>
          <a:noFill/>
          <a:ln cap="flat" cmpd="sng" w="28575">
            <a:solidFill>
              <a:schemeClr val="dk1"/>
            </a:solidFill>
            <a:prstDash val="solid"/>
            <a:round/>
            <a:headEnd len="sm" w="sm" type="none"/>
            <a:tailEnd len="sm" w="sm" type="none"/>
          </a:ln>
        </p:spPr>
      </p:cxnSp>
      <p:cxnSp>
        <p:nvCxnSpPr>
          <p:cNvPr id="894" name="Google Shape;894;p10"/>
          <p:cNvCxnSpPr/>
          <p:nvPr/>
        </p:nvCxnSpPr>
        <p:spPr>
          <a:xfrm rot="10800000">
            <a:off x="2666999" y="2952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5" name="Google Shape;895;p10"/>
          <p:cNvCxnSpPr/>
          <p:nvPr/>
        </p:nvCxnSpPr>
        <p:spPr>
          <a:xfrm rot="10800000">
            <a:off x="2666999" y="3333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6" name="Google Shape;896;p10"/>
          <p:cNvCxnSpPr/>
          <p:nvPr/>
        </p:nvCxnSpPr>
        <p:spPr>
          <a:xfrm rot="10800000">
            <a:off x="2666999" y="3714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7" name="Google Shape;897;p10"/>
          <p:cNvCxnSpPr/>
          <p:nvPr/>
        </p:nvCxnSpPr>
        <p:spPr>
          <a:xfrm rot="10800000">
            <a:off x="2666999" y="4095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8" name="Google Shape;898;p10"/>
          <p:cNvCxnSpPr/>
          <p:nvPr/>
        </p:nvCxnSpPr>
        <p:spPr>
          <a:xfrm rot="10800000">
            <a:off x="2666999" y="4476690"/>
            <a:ext cx="6096000" cy="0"/>
          </a:xfrm>
          <a:prstGeom prst="straightConnector1">
            <a:avLst/>
          </a:prstGeom>
          <a:noFill/>
          <a:ln cap="flat" cmpd="sng" w="19050">
            <a:solidFill>
              <a:schemeClr val="dk1"/>
            </a:solidFill>
            <a:prstDash val="solid"/>
            <a:round/>
            <a:headEnd len="sm" w="sm" type="none"/>
            <a:tailEnd len="sm" w="sm" type="none"/>
          </a:ln>
        </p:spPr>
      </p:cxnSp>
      <p:cxnSp>
        <p:nvCxnSpPr>
          <p:cNvPr id="899" name="Google Shape;899;p10"/>
          <p:cNvCxnSpPr/>
          <p:nvPr/>
        </p:nvCxnSpPr>
        <p:spPr>
          <a:xfrm rot="10800000">
            <a:off x="2666999" y="2000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0" name="Google Shape;900;p10"/>
          <p:cNvCxnSpPr/>
          <p:nvPr/>
        </p:nvCxnSpPr>
        <p:spPr>
          <a:xfrm rot="10800000">
            <a:off x="2666999" y="2381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1" name="Google Shape;901;p10"/>
          <p:cNvCxnSpPr/>
          <p:nvPr/>
        </p:nvCxnSpPr>
        <p:spPr>
          <a:xfrm rot="10800000">
            <a:off x="2666999" y="2762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2" name="Google Shape;902;p10"/>
          <p:cNvCxnSpPr/>
          <p:nvPr/>
        </p:nvCxnSpPr>
        <p:spPr>
          <a:xfrm rot="10800000">
            <a:off x="2666999" y="3143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3" name="Google Shape;903;p10"/>
          <p:cNvCxnSpPr/>
          <p:nvPr/>
        </p:nvCxnSpPr>
        <p:spPr>
          <a:xfrm rot="10800000">
            <a:off x="2666999" y="3524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4" name="Google Shape;904;p10"/>
          <p:cNvCxnSpPr/>
          <p:nvPr/>
        </p:nvCxnSpPr>
        <p:spPr>
          <a:xfrm rot="10800000">
            <a:off x="2666999" y="3905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5" name="Google Shape;905;p10"/>
          <p:cNvCxnSpPr/>
          <p:nvPr/>
        </p:nvCxnSpPr>
        <p:spPr>
          <a:xfrm rot="10800000">
            <a:off x="2666999" y="4286190"/>
            <a:ext cx="6096000" cy="0"/>
          </a:xfrm>
          <a:prstGeom prst="straightConnector1">
            <a:avLst/>
          </a:prstGeom>
          <a:noFill/>
          <a:ln cap="flat" cmpd="sng" w="19050">
            <a:solidFill>
              <a:schemeClr val="dk1"/>
            </a:solidFill>
            <a:prstDash val="solid"/>
            <a:round/>
            <a:headEnd len="sm" w="sm" type="none"/>
            <a:tailEnd len="sm" w="sm" type="none"/>
          </a:ln>
        </p:spPr>
      </p:cxnSp>
      <p:cxnSp>
        <p:nvCxnSpPr>
          <p:cNvPr id="906" name="Google Shape;906;p10"/>
          <p:cNvCxnSpPr/>
          <p:nvPr/>
        </p:nvCxnSpPr>
        <p:spPr>
          <a:xfrm rot="10800000">
            <a:off x="2666999" y="4667190"/>
            <a:ext cx="6096000" cy="0"/>
          </a:xfrm>
          <a:prstGeom prst="straightConnector1">
            <a:avLst/>
          </a:prstGeom>
          <a:noFill/>
          <a:ln cap="flat" cmpd="sng" w="19050">
            <a:solidFill>
              <a:schemeClr val="dk1"/>
            </a:solidFill>
            <a:prstDash val="solid"/>
            <a:round/>
            <a:headEnd len="sm" w="sm" type="none"/>
            <a:tailEnd len="sm" w="sm" type="none"/>
          </a:ln>
        </p:spPr>
      </p:cxnSp>
      <p:sp>
        <p:nvSpPr>
          <p:cNvPr id="907" name="Google Shape;907;p10"/>
          <p:cNvSpPr/>
          <p:nvPr/>
        </p:nvSpPr>
        <p:spPr>
          <a:xfrm>
            <a:off x="3352801" y="173349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908" name="Google Shape;908;p10"/>
          <p:cNvSpPr/>
          <p:nvPr/>
        </p:nvSpPr>
        <p:spPr>
          <a:xfrm>
            <a:off x="4114801" y="173349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909" name="Google Shape;909;p10"/>
          <p:cNvSpPr/>
          <p:nvPr/>
        </p:nvSpPr>
        <p:spPr>
          <a:xfrm>
            <a:off x="6400801" y="173349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910" name="Google Shape;910;p10"/>
          <p:cNvSpPr/>
          <p:nvPr/>
        </p:nvSpPr>
        <p:spPr>
          <a:xfrm>
            <a:off x="8305801" y="173349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cxnSp>
        <p:nvCxnSpPr>
          <p:cNvPr id="915" name="Google Shape;915;p11"/>
          <p:cNvCxnSpPr/>
          <p:nvPr/>
        </p:nvCxnSpPr>
        <p:spPr>
          <a:xfrm>
            <a:off x="5113791" y="2045561"/>
            <a:ext cx="390795" cy="71515"/>
          </a:xfrm>
          <a:prstGeom prst="straightConnector1">
            <a:avLst/>
          </a:prstGeom>
          <a:noFill/>
          <a:ln cap="flat" cmpd="sng" w="19050">
            <a:solidFill>
              <a:schemeClr val="dk1"/>
            </a:solidFill>
            <a:prstDash val="solid"/>
            <a:round/>
            <a:headEnd len="sm" w="sm" type="none"/>
            <a:tailEnd len="lg" w="lg" type="triangle"/>
          </a:ln>
        </p:spPr>
      </p:cxnSp>
      <p:sp>
        <p:nvSpPr>
          <p:cNvPr id="916" name="Google Shape;916;p11"/>
          <p:cNvSpPr txBox="1"/>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917" name="Google Shape;917;p11"/>
          <p:cNvSpPr txBox="1"/>
          <p:nvPr/>
        </p:nvSpPr>
        <p:spPr>
          <a:xfrm>
            <a:off x="2083594" y="457200"/>
            <a:ext cx="8001000" cy="8381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793">
                <a:solidFill>
                  <a:schemeClr val="dk2"/>
                </a:solidFill>
                <a:latin typeface="Calibri"/>
                <a:ea typeface="Calibri"/>
                <a:cs typeface="Calibri"/>
                <a:sym typeface="Calibri"/>
              </a:rPr>
              <a:t>State 1: instruction decode </a:t>
            </a:r>
            <a:r>
              <a:rPr b="1" lang="en-US" sz="2800">
                <a:solidFill>
                  <a:schemeClr val="dk2"/>
                </a:solidFill>
                <a:latin typeface="Calibri"/>
                <a:ea typeface="Calibri"/>
                <a:cs typeface="Calibri"/>
                <a:sym typeface="Calibri"/>
              </a:rPr>
              <a:t> </a:t>
            </a:r>
            <a:endParaRPr b="1" sz="2800">
              <a:solidFill>
                <a:schemeClr val="dk2"/>
              </a:solidFill>
              <a:latin typeface="Calibri"/>
              <a:ea typeface="Calibri"/>
              <a:cs typeface="Calibri"/>
              <a:sym typeface="Calibri"/>
            </a:endParaRPr>
          </a:p>
        </p:txBody>
      </p:sp>
      <p:cxnSp>
        <p:nvCxnSpPr>
          <p:cNvPr id="918" name="Google Shape;918;p11"/>
          <p:cNvCxnSpPr/>
          <p:nvPr/>
        </p:nvCxnSpPr>
        <p:spPr>
          <a:xfrm>
            <a:off x="6385719" y="2651126"/>
            <a:ext cx="0" cy="304799"/>
          </a:xfrm>
          <a:prstGeom prst="straightConnector1">
            <a:avLst/>
          </a:prstGeom>
          <a:noFill/>
          <a:ln cap="flat" cmpd="sng" w="28575">
            <a:solidFill>
              <a:schemeClr val="dk1"/>
            </a:solidFill>
            <a:prstDash val="solid"/>
            <a:round/>
            <a:headEnd len="sm" w="sm" type="none"/>
            <a:tailEnd len="lg" w="lg" type="triangle"/>
          </a:ln>
        </p:spPr>
      </p:cxnSp>
      <p:grpSp>
        <p:nvGrpSpPr>
          <p:cNvPr id="919" name="Google Shape;919;p11"/>
          <p:cNvGrpSpPr/>
          <p:nvPr/>
        </p:nvGrpSpPr>
        <p:grpSpPr>
          <a:xfrm>
            <a:off x="5471319" y="1741319"/>
            <a:ext cx="1787769" cy="915670"/>
            <a:chOff x="4191000" y="1355725"/>
            <a:chExt cx="1295400" cy="914400"/>
          </a:xfrm>
        </p:grpSpPr>
        <p:sp>
          <p:nvSpPr>
            <p:cNvPr id="920" name="Google Shape;920;p11"/>
            <p:cNvSpPr/>
            <p:nvPr/>
          </p:nvSpPr>
          <p:spPr>
            <a:xfrm>
              <a:off x="4267200" y="1431925"/>
              <a:ext cx="1143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Fetch cycle</a:t>
              </a:r>
              <a:endParaRPr/>
            </a:p>
          </p:txBody>
        </p:sp>
        <p:sp>
          <p:nvSpPr>
            <p:cNvPr id="921" name="Google Shape;921;p11"/>
            <p:cNvSpPr/>
            <p:nvPr/>
          </p:nvSpPr>
          <p:spPr>
            <a:xfrm>
              <a:off x="4191000" y="1355725"/>
              <a:ext cx="1295400" cy="914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pSp>
      <p:cxnSp>
        <p:nvCxnSpPr>
          <p:cNvPr id="922" name="Google Shape;922;p11"/>
          <p:cNvCxnSpPr/>
          <p:nvPr/>
        </p:nvCxnSpPr>
        <p:spPr>
          <a:xfrm flipH="1">
            <a:off x="2728120" y="3565526"/>
            <a:ext cx="3124199" cy="609599"/>
          </a:xfrm>
          <a:prstGeom prst="straightConnector1">
            <a:avLst/>
          </a:prstGeom>
          <a:noFill/>
          <a:ln cap="flat" cmpd="sng" w="28575">
            <a:solidFill>
              <a:schemeClr val="dk1"/>
            </a:solidFill>
            <a:prstDash val="solid"/>
            <a:round/>
            <a:headEnd len="sm" w="sm" type="none"/>
            <a:tailEnd len="lg" w="lg" type="triangle"/>
          </a:ln>
        </p:spPr>
      </p:cxnSp>
      <p:sp>
        <p:nvSpPr>
          <p:cNvPr id="923" name="Google Shape;923;p11"/>
          <p:cNvSpPr/>
          <p:nvPr/>
        </p:nvSpPr>
        <p:spPr>
          <a:xfrm>
            <a:off x="7528720" y="41751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924" name="Google Shape;924;p11"/>
          <p:cNvCxnSpPr/>
          <p:nvPr/>
        </p:nvCxnSpPr>
        <p:spPr>
          <a:xfrm flipH="1">
            <a:off x="4252118" y="3717926"/>
            <a:ext cx="1752600" cy="533399"/>
          </a:xfrm>
          <a:prstGeom prst="straightConnector1">
            <a:avLst/>
          </a:prstGeom>
          <a:noFill/>
          <a:ln cap="flat" cmpd="sng" w="28575">
            <a:solidFill>
              <a:schemeClr val="dk1"/>
            </a:solidFill>
            <a:prstDash val="solid"/>
            <a:round/>
            <a:headEnd len="sm" w="sm" type="none"/>
            <a:tailEnd len="lg" w="lg" type="triangle"/>
          </a:ln>
        </p:spPr>
      </p:cxnSp>
      <p:cxnSp>
        <p:nvCxnSpPr>
          <p:cNvPr id="925" name="Google Shape;925;p11"/>
          <p:cNvCxnSpPr/>
          <p:nvPr/>
        </p:nvCxnSpPr>
        <p:spPr>
          <a:xfrm flipH="1">
            <a:off x="5623720" y="3794125"/>
            <a:ext cx="609599" cy="457200"/>
          </a:xfrm>
          <a:prstGeom prst="straightConnector1">
            <a:avLst/>
          </a:prstGeom>
          <a:noFill/>
          <a:ln cap="flat" cmpd="sng" w="28575">
            <a:solidFill>
              <a:schemeClr val="dk1"/>
            </a:solidFill>
            <a:prstDash val="solid"/>
            <a:round/>
            <a:headEnd len="sm" w="sm" type="none"/>
            <a:tailEnd len="lg" w="lg" type="triangle"/>
          </a:ln>
        </p:spPr>
      </p:cxnSp>
      <p:cxnSp>
        <p:nvCxnSpPr>
          <p:cNvPr id="926" name="Google Shape;926;p11"/>
          <p:cNvCxnSpPr/>
          <p:nvPr/>
        </p:nvCxnSpPr>
        <p:spPr>
          <a:xfrm>
            <a:off x="6538120" y="3794125"/>
            <a:ext cx="152399" cy="381000"/>
          </a:xfrm>
          <a:prstGeom prst="straightConnector1">
            <a:avLst/>
          </a:prstGeom>
          <a:noFill/>
          <a:ln cap="flat" cmpd="sng" w="28575">
            <a:solidFill>
              <a:schemeClr val="dk1"/>
            </a:solidFill>
            <a:prstDash val="solid"/>
            <a:round/>
            <a:headEnd len="sm" w="sm" type="none"/>
            <a:tailEnd len="lg" w="lg" type="triangle"/>
          </a:ln>
        </p:spPr>
      </p:cxnSp>
      <p:sp>
        <p:nvSpPr>
          <p:cNvPr id="927" name="Google Shape;927;p11"/>
          <p:cNvSpPr/>
          <p:nvPr/>
        </p:nvSpPr>
        <p:spPr>
          <a:xfrm>
            <a:off x="6080920" y="41751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928" name="Google Shape;928;p11"/>
          <p:cNvSpPr/>
          <p:nvPr/>
        </p:nvSpPr>
        <p:spPr>
          <a:xfrm>
            <a:off x="4709320" y="41751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929" name="Google Shape;929;p11"/>
          <p:cNvSpPr/>
          <p:nvPr/>
        </p:nvSpPr>
        <p:spPr>
          <a:xfrm>
            <a:off x="1966120" y="4175126"/>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930" name="Google Shape;930;p11"/>
          <p:cNvSpPr/>
          <p:nvPr/>
        </p:nvSpPr>
        <p:spPr>
          <a:xfrm>
            <a:off x="1966120" y="5013326"/>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931" name="Google Shape;931;p11"/>
          <p:cNvSpPr/>
          <p:nvPr/>
        </p:nvSpPr>
        <p:spPr>
          <a:xfrm>
            <a:off x="4709320" y="50133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932" name="Google Shape;932;p11"/>
          <p:cNvSpPr/>
          <p:nvPr/>
        </p:nvSpPr>
        <p:spPr>
          <a:xfrm>
            <a:off x="6080920" y="50133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933" name="Google Shape;933;p11"/>
          <p:cNvSpPr/>
          <p:nvPr/>
        </p:nvSpPr>
        <p:spPr>
          <a:xfrm>
            <a:off x="7528720" y="50133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934" name="Google Shape;934;p11"/>
          <p:cNvSpPr/>
          <p:nvPr/>
        </p:nvSpPr>
        <p:spPr>
          <a:xfrm>
            <a:off x="3337720" y="41751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935" name="Google Shape;935;p11"/>
          <p:cNvSpPr/>
          <p:nvPr/>
        </p:nvSpPr>
        <p:spPr>
          <a:xfrm>
            <a:off x="3337720" y="50133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936" name="Google Shape;936;p11"/>
          <p:cNvCxnSpPr/>
          <p:nvPr/>
        </p:nvCxnSpPr>
        <p:spPr>
          <a:xfrm>
            <a:off x="6842920" y="3717925"/>
            <a:ext cx="1066799" cy="457200"/>
          </a:xfrm>
          <a:prstGeom prst="straightConnector1">
            <a:avLst/>
          </a:prstGeom>
          <a:noFill/>
          <a:ln cap="flat" cmpd="sng" w="28575">
            <a:solidFill>
              <a:schemeClr val="dk1"/>
            </a:solidFill>
            <a:prstDash val="solid"/>
            <a:round/>
            <a:headEnd len="sm" w="sm" type="none"/>
            <a:tailEnd len="lg" w="lg" type="triangle"/>
          </a:ln>
        </p:spPr>
      </p:cxnSp>
      <p:sp>
        <p:nvSpPr>
          <p:cNvPr id="937" name="Google Shape;937;p11"/>
          <p:cNvSpPr/>
          <p:nvPr/>
        </p:nvSpPr>
        <p:spPr>
          <a:xfrm>
            <a:off x="4709320" y="58515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938" name="Google Shape;938;p11"/>
          <p:cNvCxnSpPr/>
          <p:nvPr/>
        </p:nvCxnSpPr>
        <p:spPr>
          <a:xfrm>
            <a:off x="249951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939" name="Google Shape;939;p11"/>
          <p:cNvCxnSpPr/>
          <p:nvPr/>
        </p:nvCxnSpPr>
        <p:spPr>
          <a:xfrm>
            <a:off x="387111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940" name="Google Shape;940;p11"/>
          <p:cNvCxnSpPr/>
          <p:nvPr/>
        </p:nvCxnSpPr>
        <p:spPr>
          <a:xfrm>
            <a:off x="524271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941" name="Google Shape;941;p11"/>
          <p:cNvCxnSpPr/>
          <p:nvPr/>
        </p:nvCxnSpPr>
        <p:spPr>
          <a:xfrm>
            <a:off x="661431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942" name="Google Shape;942;p11"/>
          <p:cNvCxnSpPr/>
          <p:nvPr/>
        </p:nvCxnSpPr>
        <p:spPr>
          <a:xfrm>
            <a:off x="806211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943" name="Google Shape;943;p11"/>
          <p:cNvCxnSpPr/>
          <p:nvPr/>
        </p:nvCxnSpPr>
        <p:spPr>
          <a:xfrm>
            <a:off x="5242719" y="5699126"/>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944" name="Google Shape;944;p11"/>
          <p:cNvGrpSpPr/>
          <p:nvPr/>
        </p:nvGrpSpPr>
        <p:grpSpPr>
          <a:xfrm>
            <a:off x="2788444" y="4632326"/>
            <a:ext cx="7197724" cy="2000249"/>
            <a:chOff x="806" y="2976"/>
            <a:chExt cx="4533" cy="1259"/>
          </a:xfrm>
        </p:grpSpPr>
        <p:sp>
          <p:nvSpPr>
            <p:cNvPr id="945" name="Google Shape;945;p11"/>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946" name="Google Shape;946;p11"/>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947" name="Google Shape;947;p11"/>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948" name="Google Shape;948;p11"/>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949" name="Google Shape;949;p11"/>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950" name="Google Shape;950;p11"/>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951" name="Google Shape;951;p11"/>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952" name="Google Shape;952;p11"/>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953" name="Google Shape;953;p11"/>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954" name="Google Shape;954;p11"/>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955" name="Google Shape;955;p11"/>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956" name="Google Shape;956;p11"/>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957" name="Google Shape;957;p11"/>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958" name="Google Shape;958;p11"/>
          <p:cNvSpPr/>
          <p:nvPr/>
        </p:nvSpPr>
        <p:spPr>
          <a:xfrm>
            <a:off x="5471319" y="2803526"/>
            <a:ext cx="1828800" cy="9905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
        <p:nvSpPr>
          <p:cNvPr id="959" name="Google Shape;959;p11"/>
          <p:cNvSpPr/>
          <p:nvPr/>
        </p:nvSpPr>
        <p:spPr>
          <a:xfrm>
            <a:off x="1674020" y="1558925"/>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2"/>
          <p:cNvSpPr txBox="1"/>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965" name="Google Shape;965;p12"/>
          <p:cNvSpPr txBox="1"/>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600">
                <a:solidFill>
                  <a:schemeClr val="dk2"/>
                </a:solidFill>
                <a:latin typeface="Calibri"/>
                <a:ea typeface="Calibri"/>
                <a:cs typeface="Calibri"/>
                <a:sym typeface="Calibri"/>
              </a:rPr>
              <a:t>State 1: output function </a:t>
            </a:r>
            <a:r>
              <a:rPr b="1" lang="en-US" sz="2793">
                <a:solidFill>
                  <a:schemeClr val="dk2"/>
                </a:solidFill>
                <a:latin typeface="Calibri"/>
                <a:ea typeface="Calibri"/>
                <a:cs typeface="Calibri"/>
                <a:sym typeface="Calibri"/>
              </a:rPr>
              <a:t> </a:t>
            </a:r>
            <a:endParaRPr/>
          </a:p>
        </p:txBody>
      </p:sp>
      <p:cxnSp>
        <p:nvCxnSpPr>
          <p:cNvPr id="966" name="Google Shape;966;p12"/>
          <p:cNvCxnSpPr/>
          <p:nvPr/>
        </p:nvCxnSpPr>
        <p:spPr>
          <a:xfrm>
            <a:off x="722449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967" name="Google Shape;967;p12"/>
          <p:cNvCxnSpPr/>
          <p:nvPr/>
        </p:nvCxnSpPr>
        <p:spPr>
          <a:xfrm>
            <a:off x="5549745" y="4419600"/>
            <a:ext cx="0" cy="2514600"/>
          </a:xfrm>
          <a:prstGeom prst="straightConnector1">
            <a:avLst/>
          </a:prstGeom>
          <a:noFill/>
          <a:ln cap="flat" cmpd="sng" w="28575">
            <a:solidFill>
              <a:srgbClr val="FF0000"/>
            </a:solidFill>
            <a:prstDash val="solid"/>
            <a:round/>
            <a:headEnd len="sm" w="sm" type="none"/>
            <a:tailEnd len="sm" w="sm" type="none"/>
          </a:ln>
        </p:spPr>
      </p:cxnSp>
      <p:cxnSp>
        <p:nvCxnSpPr>
          <p:cNvPr id="968" name="Google Shape;968;p12"/>
          <p:cNvCxnSpPr/>
          <p:nvPr/>
        </p:nvCxnSpPr>
        <p:spPr>
          <a:xfrm>
            <a:off x="2957534" y="3505200"/>
            <a:ext cx="0" cy="3429000"/>
          </a:xfrm>
          <a:prstGeom prst="straightConnector1">
            <a:avLst/>
          </a:prstGeom>
          <a:noFill/>
          <a:ln cap="flat" cmpd="sng" w="28575">
            <a:solidFill>
              <a:srgbClr val="FF0000"/>
            </a:solidFill>
            <a:prstDash val="solid"/>
            <a:round/>
            <a:headEnd len="sm" w="sm" type="none"/>
            <a:tailEnd len="sm" w="sm" type="none"/>
          </a:ln>
        </p:spPr>
      </p:cxnSp>
      <p:cxnSp>
        <p:nvCxnSpPr>
          <p:cNvPr id="969" name="Google Shape;969;p12"/>
          <p:cNvCxnSpPr/>
          <p:nvPr/>
        </p:nvCxnSpPr>
        <p:spPr>
          <a:xfrm>
            <a:off x="3719766" y="3810002"/>
            <a:ext cx="0" cy="2592205"/>
          </a:xfrm>
          <a:prstGeom prst="straightConnector1">
            <a:avLst/>
          </a:prstGeom>
          <a:noFill/>
          <a:ln cap="flat" cmpd="sng" w="28575">
            <a:solidFill>
              <a:srgbClr val="FF0000"/>
            </a:solidFill>
            <a:prstDash val="solid"/>
            <a:round/>
            <a:headEnd len="sm" w="sm" type="none"/>
            <a:tailEnd len="sm" w="sm" type="none"/>
          </a:ln>
        </p:spPr>
      </p:cxnSp>
      <p:cxnSp>
        <p:nvCxnSpPr>
          <p:cNvPr id="970" name="Google Shape;970;p12"/>
          <p:cNvCxnSpPr/>
          <p:nvPr/>
        </p:nvCxnSpPr>
        <p:spPr>
          <a:xfrm>
            <a:off x="4252855" y="5334001"/>
            <a:ext cx="0" cy="1598613"/>
          </a:xfrm>
          <a:prstGeom prst="straightConnector1">
            <a:avLst/>
          </a:prstGeom>
          <a:noFill/>
          <a:ln cap="flat" cmpd="sng" w="28575">
            <a:solidFill>
              <a:srgbClr val="FF0000"/>
            </a:solidFill>
            <a:prstDash val="solid"/>
            <a:round/>
            <a:headEnd len="sm" w="sm" type="none"/>
            <a:tailEnd len="sm" w="sm" type="none"/>
          </a:ln>
        </p:spPr>
      </p:cxnSp>
      <p:cxnSp>
        <p:nvCxnSpPr>
          <p:cNvPr id="971" name="Google Shape;971;p12"/>
          <p:cNvCxnSpPr/>
          <p:nvPr/>
        </p:nvCxnSpPr>
        <p:spPr>
          <a:xfrm>
            <a:off x="478551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972" name="Google Shape;972;p12"/>
          <p:cNvCxnSpPr/>
          <p:nvPr/>
        </p:nvCxnSpPr>
        <p:spPr>
          <a:xfrm>
            <a:off x="6461922" y="4267202"/>
            <a:ext cx="0" cy="2134971"/>
          </a:xfrm>
          <a:prstGeom prst="straightConnector1">
            <a:avLst/>
          </a:prstGeom>
          <a:noFill/>
          <a:ln cap="flat" cmpd="sng" w="28575">
            <a:solidFill>
              <a:srgbClr val="FF0000"/>
            </a:solidFill>
            <a:prstDash val="solid"/>
            <a:round/>
            <a:headEnd len="sm" w="sm" type="none"/>
            <a:tailEnd len="sm" w="sm" type="none"/>
          </a:ln>
        </p:spPr>
      </p:cxnSp>
      <p:cxnSp>
        <p:nvCxnSpPr>
          <p:cNvPr id="973" name="Google Shape;973;p12"/>
          <p:cNvCxnSpPr/>
          <p:nvPr/>
        </p:nvCxnSpPr>
        <p:spPr>
          <a:xfrm>
            <a:off x="6843748" y="5105401"/>
            <a:ext cx="0" cy="1828800"/>
          </a:xfrm>
          <a:prstGeom prst="straightConnector1">
            <a:avLst/>
          </a:prstGeom>
          <a:noFill/>
          <a:ln cap="flat" cmpd="sng" w="28575">
            <a:solidFill>
              <a:srgbClr val="FF0000"/>
            </a:solidFill>
            <a:prstDash val="solid"/>
            <a:round/>
            <a:headEnd len="sm" w="sm" type="none"/>
            <a:tailEnd len="sm" w="sm" type="none"/>
          </a:ln>
        </p:spPr>
      </p:cxnSp>
      <p:cxnSp>
        <p:nvCxnSpPr>
          <p:cNvPr id="974" name="Google Shape;974;p12"/>
          <p:cNvCxnSpPr/>
          <p:nvPr/>
        </p:nvCxnSpPr>
        <p:spPr>
          <a:xfrm>
            <a:off x="9054717" y="4951476"/>
            <a:ext cx="0" cy="1447446"/>
          </a:xfrm>
          <a:prstGeom prst="straightConnector1">
            <a:avLst/>
          </a:prstGeom>
          <a:noFill/>
          <a:ln cap="flat" cmpd="sng" w="28575">
            <a:solidFill>
              <a:srgbClr val="FF0000"/>
            </a:solidFill>
            <a:prstDash val="solid"/>
            <a:round/>
            <a:headEnd len="sm" w="sm" type="none"/>
            <a:tailEnd len="sm" w="sm" type="none"/>
          </a:ln>
        </p:spPr>
      </p:cxnSp>
      <p:cxnSp>
        <p:nvCxnSpPr>
          <p:cNvPr id="975" name="Google Shape;975;p12"/>
          <p:cNvCxnSpPr/>
          <p:nvPr/>
        </p:nvCxnSpPr>
        <p:spPr>
          <a:xfrm>
            <a:off x="9131093" y="4876801"/>
            <a:ext cx="0" cy="1523711"/>
          </a:xfrm>
          <a:prstGeom prst="straightConnector1">
            <a:avLst/>
          </a:prstGeom>
          <a:noFill/>
          <a:ln cap="flat" cmpd="sng" w="28575">
            <a:solidFill>
              <a:srgbClr val="FF0000"/>
            </a:solidFill>
            <a:prstDash val="solid"/>
            <a:round/>
            <a:headEnd len="sm" w="sm" type="none"/>
            <a:tailEnd len="sm" w="sm" type="none"/>
          </a:ln>
        </p:spPr>
      </p:cxnSp>
      <p:cxnSp>
        <p:nvCxnSpPr>
          <p:cNvPr id="976" name="Google Shape;976;p12"/>
          <p:cNvCxnSpPr/>
          <p:nvPr/>
        </p:nvCxnSpPr>
        <p:spPr>
          <a:xfrm flipH="1">
            <a:off x="8673307" y="3733800"/>
            <a:ext cx="379413" cy="303213"/>
          </a:xfrm>
          <a:prstGeom prst="straightConnector1">
            <a:avLst/>
          </a:prstGeom>
          <a:noFill/>
          <a:ln cap="flat" cmpd="sng" w="28575">
            <a:solidFill>
              <a:srgbClr val="FF0000"/>
            </a:solidFill>
            <a:prstDash val="solid"/>
            <a:round/>
            <a:headEnd len="sm" w="sm" type="none"/>
            <a:tailEnd len="sm" w="sm" type="none"/>
          </a:ln>
        </p:spPr>
      </p:cxnSp>
      <p:cxnSp>
        <p:nvCxnSpPr>
          <p:cNvPr id="977" name="Google Shape;977;p12"/>
          <p:cNvCxnSpPr/>
          <p:nvPr/>
        </p:nvCxnSpPr>
        <p:spPr>
          <a:xfrm>
            <a:off x="8671718" y="4038600"/>
            <a:ext cx="0" cy="2894013"/>
          </a:xfrm>
          <a:prstGeom prst="straightConnector1">
            <a:avLst/>
          </a:prstGeom>
          <a:noFill/>
          <a:ln cap="flat" cmpd="sng" w="28575">
            <a:solidFill>
              <a:srgbClr val="FF0000"/>
            </a:solidFill>
            <a:prstDash val="solid"/>
            <a:round/>
            <a:headEnd len="sm" w="sm" type="none"/>
            <a:tailEnd len="sm" w="sm" type="none"/>
          </a:ln>
        </p:spPr>
      </p:cxnSp>
      <p:cxnSp>
        <p:nvCxnSpPr>
          <p:cNvPr id="978" name="Google Shape;978;p12"/>
          <p:cNvCxnSpPr/>
          <p:nvPr/>
        </p:nvCxnSpPr>
        <p:spPr>
          <a:xfrm>
            <a:off x="9813131" y="4419600"/>
            <a:ext cx="0" cy="2514600"/>
          </a:xfrm>
          <a:prstGeom prst="straightConnector1">
            <a:avLst/>
          </a:prstGeom>
          <a:noFill/>
          <a:ln cap="flat" cmpd="sng" w="28575">
            <a:solidFill>
              <a:srgbClr val="FF0000"/>
            </a:solidFill>
            <a:prstDash val="solid"/>
            <a:round/>
            <a:headEnd len="sm" w="sm" type="none"/>
            <a:tailEnd len="sm" w="sm" type="none"/>
          </a:ln>
        </p:spPr>
      </p:cxnSp>
      <p:sp>
        <p:nvSpPr>
          <p:cNvPr id="979" name="Google Shape;979;p12"/>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980" name="Google Shape;980;p12"/>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981" name="Google Shape;981;p12"/>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982" name="Google Shape;982;p12"/>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983" name="Google Shape;983;p12"/>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984" name="Google Shape;984;p12"/>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985" name="Google Shape;985;p12"/>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986" name="Google Shape;986;p12"/>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987" name="Google Shape;987;p12"/>
          <p:cNvCxnSpPr/>
          <p:nvPr/>
        </p:nvCxnSpPr>
        <p:spPr>
          <a:xfrm>
            <a:off x="6080920" y="3276600"/>
            <a:ext cx="1066799" cy="0"/>
          </a:xfrm>
          <a:prstGeom prst="straightConnector1">
            <a:avLst/>
          </a:prstGeom>
          <a:noFill/>
          <a:ln cap="flat" cmpd="sng" w="57150">
            <a:solidFill>
              <a:srgbClr val="0000FF"/>
            </a:solidFill>
            <a:prstDash val="solid"/>
            <a:round/>
            <a:headEnd len="sm" w="sm" type="none"/>
            <a:tailEnd len="lg" w="lg" type="triangle"/>
          </a:ln>
        </p:spPr>
      </p:cxnSp>
      <p:cxnSp>
        <p:nvCxnSpPr>
          <p:cNvPr id="988" name="Google Shape;988;p12"/>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989" name="Google Shape;989;p12"/>
          <p:cNvCxnSpPr/>
          <p:nvPr/>
        </p:nvCxnSpPr>
        <p:spPr>
          <a:xfrm>
            <a:off x="6080920" y="2971800"/>
            <a:ext cx="1066799" cy="0"/>
          </a:xfrm>
          <a:prstGeom prst="straightConnector1">
            <a:avLst/>
          </a:prstGeom>
          <a:noFill/>
          <a:ln cap="flat" cmpd="sng" w="57150">
            <a:solidFill>
              <a:srgbClr val="0000FF"/>
            </a:solidFill>
            <a:prstDash val="solid"/>
            <a:round/>
            <a:headEnd len="sm" w="sm" type="none"/>
            <a:tailEnd len="lg" w="lg" type="triangle"/>
          </a:ln>
        </p:spPr>
      </p:cxnSp>
      <p:cxnSp>
        <p:nvCxnSpPr>
          <p:cNvPr id="990" name="Google Shape;990;p12"/>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991" name="Google Shape;991;p12"/>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992" name="Google Shape;992;p12"/>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993" name="Google Shape;993;p12"/>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994" name="Google Shape;994;p12"/>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995" name="Google Shape;995;p12"/>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996" name="Google Shape;996;p12"/>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997" name="Google Shape;997;p12"/>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998" name="Google Shape;998;p12"/>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999" name="Google Shape;999;p12"/>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000" name="Google Shape;1000;p12"/>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001" name="Google Shape;1001;p12"/>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002" name="Google Shape;1002;p12"/>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003" name="Google Shape;1003;p12"/>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004" name="Google Shape;1004;p12"/>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005" name="Google Shape;1005;p12"/>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006" name="Google Shape;1006;p12"/>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007" name="Google Shape;1007;p12"/>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008" name="Google Shape;1008;p12"/>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009" name="Google Shape;1009;p12"/>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010" name="Google Shape;1010;p12"/>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011" name="Google Shape;1011;p12"/>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012" name="Google Shape;1012;p12"/>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013" name="Google Shape;1013;p12"/>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014" name="Google Shape;1014;p12"/>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015" name="Google Shape;1015;p12"/>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016" name="Google Shape;1016;p12"/>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017" name="Google Shape;1017;p12"/>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1018" name="Google Shape;1018;p12"/>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1019" name="Google Shape;1019;p12"/>
          <p:cNvCxnSpPr/>
          <p:nvPr/>
        </p:nvCxnSpPr>
        <p:spPr>
          <a:xfrm rot="10800000">
            <a:off x="2575720" y="5943600"/>
            <a:ext cx="7696199" cy="0"/>
          </a:xfrm>
          <a:prstGeom prst="straightConnector1">
            <a:avLst/>
          </a:prstGeom>
          <a:noFill/>
          <a:ln cap="flat" cmpd="sng" w="57150">
            <a:solidFill>
              <a:srgbClr val="0000FF"/>
            </a:solidFill>
            <a:prstDash val="solid"/>
            <a:round/>
            <a:headEnd len="sm" w="sm" type="none"/>
            <a:tailEnd len="sm" w="sm" type="none"/>
          </a:ln>
        </p:spPr>
      </p:cxnSp>
      <p:cxnSp>
        <p:nvCxnSpPr>
          <p:cNvPr id="1020" name="Google Shape;1020;p12"/>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021" name="Google Shape;1021;p12"/>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022" name="Google Shape;1022;p12"/>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1023" name="Google Shape;1023;p12"/>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024" name="Google Shape;1024;p12"/>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025" name="Google Shape;1025;p12"/>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026" name="Google Shape;1026;p12"/>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027" name="Google Shape;1027;p12"/>
          <p:cNvCxnSpPr/>
          <p:nvPr/>
        </p:nvCxnSpPr>
        <p:spPr>
          <a:xfrm rot="10800000">
            <a:off x="2575719" y="3124199"/>
            <a:ext cx="0" cy="2819400"/>
          </a:xfrm>
          <a:prstGeom prst="straightConnector1">
            <a:avLst/>
          </a:prstGeom>
          <a:noFill/>
          <a:ln cap="flat" cmpd="sng" w="57150">
            <a:solidFill>
              <a:srgbClr val="0000FF"/>
            </a:solidFill>
            <a:prstDash val="solid"/>
            <a:round/>
            <a:headEnd len="sm" w="sm" type="none"/>
            <a:tailEnd len="sm" w="sm" type="none"/>
          </a:ln>
        </p:spPr>
      </p:cxnSp>
      <p:cxnSp>
        <p:nvCxnSpPr>
          <p:cNvPr id="1028" name="Google Shape;1028;p12"/>
          <p:cNvCxnSpPr/>
          <p:nvPr/>
        </p:nvCxnSpPr>
        <p:spPr>
          <a:xfrm>
            <a:off x="2575720" y="3124200"/>
            <a:ext cx="304799" cy="0"/>
          </a:xfrm>
          <a:prstGeom prst="straightConnector1">
            <a:avLst/>
          </a:prstGeom>
          <a:noFill/>
          <a:ln cap="flat" cmpd="sng" w="57150">
            <a:solidFill>
              <a:srgbClr val="0000FF"/>
            </a:solidFill>
            <a:prstDash val="solid"/>
            <a:round/>
            <a:headEnd len="sm" w="sm" type="none"/>
            <a:tailEnd len="lg" w="lg" type="triangle"/>
          </a:ln>
        </p:spPr>
      </p:cxnSp>
      <p:sp>
        <p:nvSpPr>
          <p:cNvPr id="1029" name="Google Shape;1029;p12"/>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030" name="Google Shape;1030;p12"/>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031" name="Google Shape;1031;p12"/>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032" name="Google Shape;1032;p12"/>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1033" name="Google Shape;1033;p12"/>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034" name="Google Shape;1034;p12"/>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035" name="Google Shape;1035;p12"/>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036" name="Google Shape;1036;p12"/>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037" name="Google Shape;1037;p12"/>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038" name="Google Shape;1038;p12"/>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039" name="Google Shape;1039;p12"/>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040" name="Google Shape;1040;p12"/>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041" name="Google Shape;1041;p12"/>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042" name="Google Shape;1042;p12"/>
          <p:cNvCxnSpPr/>
          <p:nvPr/>
        </p:nvCxnSpPr>
        <p:spPr>
          <a:xfrm>
            <a:off x="5928520" y="5181600"/>
            <a:ext cx="152399" cy="0"/>
          </a:xfrm>
          <a:prstGeom prst="straightConnector1">
            <a:avLst/>
          </a:prstGeom>
          <a:noFill/>
          <a:ln cap="flat" cmpd="sng" w="57150">
            <a:solidFill>
              <a:srgbClr val="0000FF"/>
            </a:solidFill>
            <a:prstDash val="solid"/>
            <a:round/>
            <a:headEnd len="sm" w="sm" type="none"/>
            <a:tailEnd len="sm" w="sm" type="none"/>
          </a:ln>
        </p:spPr>
      </p:cxnSp>
      <p:cxnSp>
        <p:nvCxnSpPr>
          <p:cNvPr id="1043" name="Google Shape;1043;p12"/>
          <p:cNvCxnSpPr/>
          <p:nvPr/>
        </p:nvCxnSpPr>
        <p:spPr>
          <a:xfrm>
            <a:off x="6080919" y="2971801"/>
            <a:ext cx="0" cy="2209799"/>
          </a:xfrm>
          <a:prstGeom prst="straightConnector1">
            <a:avLst/>
          </a:prstGeom>
          <a:noFill/>
          <a:ln cap="flat" cmpd="sng" w="57150">
            <a:solidFill>
              <a:srgbClr val="0000FF"/>
            </a:solidFill>
            <a:prstDash val="solid"/>
            <a:round/>
            <a:headEnd len="sm" w="sm" type="none"/>
            <a:tailEnd len="sm" w="sm" type="none"/>
          </a:ln>
        </p:spPr>
      </p:cxnSp>
      <p:cxnSp>
        <p:nvCxnSpPr>
          <p:cNvPr id="1044" name="Google Shape;1044;p12"/>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045" name="Google Shape;1045;p12"/>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046" name="Google Shape;1046;p12"/>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047" name="Google Shape;1047;p12"/>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1048" name="Google Shape;1048;p12"/>
          <p:cNvSpPr txBox="1"/>
          <p:nvPr/>
        </p:nvSpPr>
        <p:spPr>
          <a:xfrm>
            <a:off x="3990516" y="1752600"/>
            <a:ext cx="471738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Update PC; read registers (regA and regB);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use opcode to determine next state</a:t>
            </a:r>
            <a:endParaRPr/>
          </a:p>
        </p:txBody>
      </p:sp>
      <p:sp>
        <p:nvSpPr>
          <p:cNvPr id="1049" name="Google Shape;1049;p12"/>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cxnSp>
        <p:nvCxnSpPr>
          <p:cNvPr id="1050" name="Google Shape;1050;p12"/>
          <p:cNvCxnSpPr/>
          <p:nvPr/>
        </p:nvCxnSpPr>
        <p:spPr>
          <a:xfrm rot="10800000">
            <a:off x="5678462" y="5167913"/>
            <a:ext cx="247835" cy="0"/>
          </a:xfrm>
          <a:prstGeom prst="straightConnector1">
            <a:avLst/>
          </a:prstGeom>
          <a:noFill/>
          <a:ln cap="flat" cmpd="sng" w="57150">
            <a:solidFill>
              <a:srgbClr val="0000FF"/>
            </a:solidFill>
            <a:prstDash val="solid"/>
            <a:round/>
            <a:headEnd len="sm" w="sm" type="none"/>
            <a:tailEnd len="lg" w="lg" type="triangle"/>
          </a:ln>
        </p:spPr>
      </p:cxnSp>
      <p:sp>
        <p:nvSpPr>
          <p:cNvPr id="1051" name="Google Shape;1051;p12"/>
          <p:cNvSpPr/>
          <p:nvPr/>
        </p:nvSpPr>
        <p:spPr>
          <a:xfrm>
            <a:off x="6843749" y="1073522"/>
            <a:ext cx="3619499" cy="378969"/>
          </a:xfrm>
          <a:prstGeom prst="rect">
            <a:avLst/>
          </a:prstGeom>
          <a:solidFill>
            <a:srgbClr val="F5ACE5"/>
          </a:solidFill>
          <a:ln cap="rnd" cmpd="sng" w="9525">
            <a:solidFill>
              <a:srgbClr val="E833BF"/>
            </a:solidFill>
            <a:prstDash val="solid"/>
            <a:round/>
            <a:headEnd len="sm" w="sm" type="none"/>
            <a:tailEnd len="sm" w="sm" type="none"/>
          </a:ln>
          <a:effectLst>
            <a:outerShdw blurRad="38100" rotWithShape="0" dir="5400000" dist="25400">
              <a:srgbClr val="000000">
                <a:alpha val="24705"/>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600" u="sng">
                <a:solidFill>
                  <a:srgbClr val="000000"/>
                </a:solidFill>
                <a:latin typeface="Century Gothic"/>
                <a:ea typeface="Century Gothic"/>
                <a:cs typeface="Century Gothic"/>
                <a:sym typeface="Century Gothic"/>
              </a:rPr>
              <a:t>Poll:</a:t>
            </a:r>
            <a:r>
              <a:rPr b="1" lang="en-US" sz="1600">
                <a:solidFill>
                  <a:srgbClr val="000000"/>
                </a:solidFill>
                <a:latin typeface="Century Gothic"/>
                <a:ea typeface="Century Gothic"/>
                <a:cs typeface="Century Gothic"/>
                <a:sym typeface="Century Gothic"/>
              </a:rPr>
              <a:t> What will the control bits be?</a:t>
            </a:r>
            <a:endParaRPr/>
          </a:p>
        </p:txBody>
      </p:sp>
      <p:sp>
        <p:nvSpPr>
          <p:cNvPr id="1052" name="Google Shape;1052;p12"/>
          <p:cNvSpPr txBox="1"/>
          <p:nvPr/>
        </p:nvSpPr>
        <p:spPr>
          <a:xfrm>
            <a:off x="8983248" y="1676401"/>
            <a:ext cx="1612141" cy="1015663"/>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Century Gothic"/>
                <a:ea typeface="Century Gothic"/>
                <a:cs typeface="Century Gothic"/>
                <a:sym typeface="Century Gothic"/>
              </a:rPr>
              <a:t>Note: since RF read latency is same as clock period, RF data isn’t available until </a:t>
            </a:r>
            <a:r>
              <a:rPr b="1" i="1" lang="en-US" sz="1200" u="sng">
                <a:solidFill>
                  <a:srgbClr val="FFFFFF"/>
                </a:solidFill>
                <a:latin typeface="Century Gothic"/>
                <a:ea typeface="Century Gothic"/>
                <a:cs typeface="Century Gothic"/>
                <a:sym typeface="Century Gothic"/>
              </a:rPr>
              <a:t>next</a:t>
            </a:r>
            <a:r>
              <a:rPr b="1" lang="en-US" sz="1200">
                <a:solidFill>
                  <a:srgbClr val="FFFFFF"/>
                </a:solidFill>
                <a:latin typeface="Century Gothic"/>
                <a:ea typeface="Century Gothic"/>
                <a:cs typeface="Century Gothic"/>
                <a:sym typeface="Century Gothic"/>
              </a:rPr>
              <a:t> cycle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3"/>
          <p:cNvSpPr txBox="1"/>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1058" name="Google Shape;1058;p13"/>
          <p:cNvSpPr txBox="1"/>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3600">
                <a:solidFill>
                  <a:schemeClr val="dk2"/>
                </a:solidFill>
                <a:latin typeface="Calibri"/>
                <a:ea typeface="Calibri"/>
                <a:cs typeface="Calibri"/>
                <a:sym typeface="Calibri"/>
              </a:rPr>
              <a:t>State 1: output function </a:t>
            </a:r>
            <a:r>
              <a:rPr b="1" lang="en-US" sz="2793">
                <a:solidFill>
                  <a:schemeClr val="dk2"/>
                </a:solidFill>
                <a:latin typeface="Calibri"/>
                <a:ea typeface="Calibri"/>
                <a:cs typeface="Calibri"/>
                <a:sym typeface="Calibri"/>
              </a:rPr>
              <a:t> </a:t>
            </a:r>
            <a:endParaRPr/>
          </a:p>
        </p:txBody>
      </p:sp>
      <p:grpSp>
        <p:nvGrpSpPr>
          <p:cNvPr id="1059" name="Google Shape;1059;p13"/>
          <p:cNvGrpSpPr/>
          <p:nvPr/>
        </p:nvGrpSpPr>
        <p:grpSpPr>
          <a:xfrm>
            <a:off x="7119144" y="5334003"/>
            <a:ext cx="288924" cy="1406526"/>
            <a:chOff x="3534" y="3071"/>
            <a:chExt cx="181" cy="885"/>
          </a:xfrm>
        </p:grpSpPr>
        <p:cxnSp>
          <p:nvCxnSpPr>
            <p:cNvPr id="1060" name="Google Shape;1060;p13"/>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1061" name="Google Shape;1061;p13"/>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062" name="Google Shape;1062;p13"/>
          <p:cNvGrpSpPr/>
          <p:nvPr/>
        </p:nvGrpSpPr>
        <p:grpSpPr>
          <a:xfrm>
            <a:off x="5433218" y="4419600"/>
            <a:ext cx="288924" cy="2841626"/>
            <a:chOff x="2471" y="2495"/>
            <a:chExt cx="181" cy="1790"/>
          </a:xfrm>
        </p:grpSpPr>
        <p:cxnSp>
          <p:nvCxnSpPr>
            <p:cNvPr id="1063" name="Google Shape;1063;p13"/>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1064" name="Google Shape;1064;p13"/>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065" name="Google Shape;1065;p13"/>
          <p:cNvGrpSpPr/>
          <p:nvPr/>
        </p:nvGrpSpPr>
        <p:grpSpPr>
          <a:xfrm>
            <a:off x="2809081" y="3505200"/>
            <a:ext cx="288924" cy="3754438"/>
            <a:chOff x="818" y="1920"/>
            <a:chExt cx="181" cy="2365"/>
          </a:xfrm>
        </p:grpSpPr>
        <p:cxnSp>
          <p:nvCxnSpPr>
            <p:cNvPr id="1066" name="Google Shape;1066;p13"/>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1067" name="Google Shape;1067;p13"/>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1</a:t>
              </a:r>
              <a:endParaRPr/>
            </a:p>
          </p:txBody>
        </p:sp>
      </p:grpSp>
      <p:grpSp>
        <p:nvGrpSpPr>
          <p:cNvPr id="1068" name="Google Shape;1068;p13"/>
          <p:cNvGrpSpPr/>
          <p:nvPr/>
        </p:nvGrpSpPr>
        <p:grpSpPr>
          <a:xfrm>
            <a:off x="3185319" y="3810002"/>
            <a:ext cx="809624" cy="2928937"/>
            <a:chOff x="1056" y="2112"/>
            <a:chExt cx="509" cy="1844"/>
          </a:xfrm>
        </p:grpSpPr>
        <p:cxnSp>
          <p:nvCxnSpPr>
            <p:cNvPr id="1069" name="Google Shape;1069;p13"/>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1070" name="Google Shape;1070;p13"/>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071" name="Google Shape;1071;p13"/>
          <p:cNvGrpSpPr/>
          <p:nvPr/>
        </p:nvGrpSpPr>
        <p:grpSpPr>
          <a:xfrm>
            <a:off x="4118769" y="5334000"/>
            <a:ext cx="288924" cy="1927226"/>
            <a:chOff x="1644" y="3071"/>
            <a:chExt cx="181" cy="1214"/>
          </a:xfrm>
        </p:grpSpPr>
        <p:cxnSp>
          <p:nvCxnSpPr>
            <p:cNvPr id="1072" name="Google Shape;1072;p13"/>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1073" name="Google Shape;1073;p13"/>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074" name="Google Shape;1074;p13"/>
          <p:cNvGrpSpPr/>
          <p:nvPr/>
        </p:nvGrpSpPr>
        <p:grpSpPr>
          <a:xfrm>
            <a:off x="4496594" y="5334003"/>
            <a:ext cx="530225" cy="1406526"/>
            <a:chOff x="1881" y="3071"/>
            <a:chExt cx="334" cy="885"/>
          </a:xfrm>
        </p:grpSpPr>
        <p:cxnSp>
          <p:nvCxnSpPr>
            <p:cNvPr id="1075" name="Google Shape;1075;p13"/>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1076" name="Google Shape;1076;p13"/>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077" name="Google Shape;1077;p13"/>
          <p:cNvGrpSpPr/>
          <p:nvPr/>
        </p:nvGrpSpPr>
        <p:grpSpPr>
          <a:xfrm>
            <a:off x="5863434" y="4267202"/>
            <a:ext cx="763588" cy="2471737"/>
            <a:chOff x="2743" y="2400"/>
            <a:chExt cx="481" cy="1556"/>
          </a:xfrm>
        </p:grpSpPr>
        <p:cxnSp>
          <p:nvCxnSpPr>
            <p:cNvPr id="1078" name="Google Shape;1078;p13"/>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1079" name="Google Shape;1079;p13"/>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080" name="Google Shape;1080;p13"/>
          <p:cNvGrpSpPr/>
          <p:nvPr/>
        </p:nvGrpSpPr>
        <p:grpSpPr>
          <a:xfrm>
            <a:off x="6519073" y="5105401"/>
            <a:ext cx="623887" cy="2154238"/>
            <a:chOff x="3155" y="2928"/>
            <a:chExt cx="392" cy="1357"/>
          </a:xfrm>
        </p:grpSpPr>
        <p:cxnSp>
          <p:nvCxnSpPr>
            <p:cNvPr id="1081" name="Google Shape;1081;p13"/>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1082" name="Google Shape;1082;p13"/>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083" name="Google Shape;1083;p13"/>
          <p:cNvGrpSpPr/>
          <p:nvPr/>
        </p:nvGrpSpPr>
        <p:grpSpPr>
          <a:xfrm>
            <a:off x="8878099" y="4876801"/>
            <a:ext cx="690562" cy="1862137"/>
            <a:chOff x="4641" y="2784"/>
            <a:chExt cx="434" cy="1172"/>
          </a:xfrm>
        </p:grpSpPr>
        <p:cxnSp>
          <p:nvCxnSpPr>
            <p:cNvPr id="1084" name="Google Shape;1084;p13"/>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1085" name="Google Shape;1085;p13"/>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1086" name="Google Shape;1086;p13"/>
            <p:cNvSpPr txBox="1"/>
            <p:nvPr/>
          </p:nvSpPr>
          <p:spPr>
            <a:xfrm>
              <a:off x="4641" y="3743"/>
              <a:ext cx="4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XX   </a:t>
              </a:r>
              <a:endParaRPr/>
            </a:p>
          </p:txBody>
        </p:sp>
      </p:grpSp>
      <p:grpSp>
        <p:nvGrpSpPr>
          <p:cNvPr id="1087" name="Google Shape;1087;p13"/>
          <p:cNvGrpSpPr/>
          <p:nvPr/>
        </p:nvGrpSpPr>
        <p:grpSpPr>
          <a:xfrm>
            <a:off x="8436768" y="3733799"/>
            <a:ext cx="615950" cy="3527426"/>
            <a:chOff x="4363" y="2063"/>
            <a:chExt cx="388" cy="2222"/>
          </a:xfrm>
        </p:grpSpPr>
        <p:cxnSp>
          <p:nvCxnSpPr>
            <p:cNvPr id="1088" name="Google Shape;1088;p13"/>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1089" name="Google Shape;1089;p13"/>
            <p:cNvGrpSpPr/>
            <p:nvPr/>
          </p:nvGrpSpPr>
          <p:grpSpPr>
            <a:xfrm>
              <a:off x="4363" y="2255"/>
              <a:ext cx="334" cy="2030"/>
              <a:chOff x="4363" y="2255"/>
              <a:chExt cx="334" cy="2030"/>
            </a:xfrm>
          </p:grpSpPr>
          <p:cxnSp>
            <p:nvCxnSpPr>
              <p:cNvPr id="1090" name="Google Shape;1090;p13"/>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1091" name="Google Shape;1091;p13"/>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grpSp>
        <p:nvGrpSpPr>
          <p:cNvPr id="1092" name="Google Shape;1092;p13"/>
          <p:cNvGrpSpPr/>
          <p:nvPr/>
        </p:nvGrpSpPr>
        <p:grpSpPr>
          <a:xfrm>
            <a:off x="9565481" y="4419600"/>
            <a:ext cx="438150" cy="2841626"/>
            <a:chOff x="5075" y="2495"/>
            <a:chExt cx="276" cy="1790"/>
          </a:xfrm>
        </p:grpSpPr>
        <p:cxnSp>
          <p:nvCxnSpPr>
            <p:cNvPr id="1093" name="Google Shape;1093;p13"/>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1094" name="Google Shape;1094;p13"/>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sp>
        <p:nvSpPr>
          <p:cNvPr id="1095" name="Google Shape;1095;p13"/>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1096" name="Google Shape;1096;p13"/>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1097" name="Google Shape;1097;p13"/>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1098" name="Google Shape;1098;p13"/>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099" name="Google Shape;1099;p13"/>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100" name="Google Shape;1100;p13"/>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1101" name="Google Shape;1101;p13"/>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102" name="Google Shape;1102;p13"/>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1103" name="Google Shape;1103;p13"/>
          <p:cNvCxnSpPr/>
          <p:nvPr/>
        </p:nvCxnSpPr>
        <p:spPr>
          <a:xfrm>
            <a:off x="6080920" y="3276600"/>
            <a:ext cx="1066799" cy="0"/>
          </a:xfrm>
          <a:prstGeom prst="straightConnector1">
            <a:avLst/>
          </a:prstGeom>
          <a:noFill/>
          <a:ln cap="flat" cmpd="sng" w="57150">
            <a:solidFill>
              <a:srgbClr val="0000FF"/>
            </a:solidFill>
            <a:prstDash val="solid"/>
            <a:round/>
            <a:headEnd len="sm" w="sm" type="none"/>
            <a:tailEnd len="lg" w="lg" type="triangle"/>
          </a:ln>
        </p:spPr>
      </p:cxnSp>
      <p:cxnSp>
        <p:nvCxnSpPr>
          <p:cNvPr id="1104" name="Google Shape;1104;p13"/>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1105" name="Google Shape;1105;p13"/>
          <p:cNvCxnSpPr/>
          <p:nvPr/>
        </p:nvCxnSpPr>
        <p:spPr>
          <a:xfrm>
            <a:off x="6080920" y="2971800"/>
            <a:ext cx="1066799" cy="0"/>
          </a:xfrm>
          <a:prstGeom prst="straightConnector1">
            <a:avLst/>
          </a:prstGeom>
          <a:noFill/>
          <a:ln cap="flat" cmpd="sng" w="57150">
            <a:solidFill>
              <a:srgbClr val="0000FF"/>
            </a:solidFill>
            <a:prstDash val="solid"/>
            <a:round/>
            <a:headEnd len="sm" w="sm" type="none"/>
            <a:tailEnd len="lg" w="lg" type="triangle"/>
          </a:ln>
        </p:spPr>
      </p:cxnSp>
      <p:cxnSp>
        <p:nvCxnSpPr>
          <p:cNvPr id="1106" name="Google Shape;1106;p13"/>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107" name="Google Shape;1107;p13"/>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1108" name="Google Shape;1108;p13"/>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09" name="Google Shape;1109;p13"/>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110" name="Google Shape;1110;p13"/>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11" name="Google Shape;1111;p13"/>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112" name="Google Shape;1112;p13"/>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13" name="Google Shape;1113;p13"/>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114" name="Google Shape;1114;p13"/>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1115" name="Google Shape;1115;p13"/>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116" name="Google Shape;1116;p13"/>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117" name="Google Shape;1117;p13"/>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118" name="Google Shape;1118;p13"/>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119" name="Google Shape;1119;p13"/>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120" name="Google Shape;1120;p13"/>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121" name="Google Shape;1121;p13"/>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22" name="Google Shape;1122;p13"/>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123" name="Google Shape;1123;p13"/>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124" name="Google Shape;1124;p13"/>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125" name="Google Shape;1125;p13"/>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126" name="Google Shape;1126;p13"/>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127" name="Google Shape;1127;p13"/>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128" name="Google Shape;1128;p13"/>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129" name="Google Shape;1129;p13"/>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130" name="Google Shape;1130;p13"/>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131" name="Google Shape;1131;p13"/>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132" name="Google Shape;1132;p13"/>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133" name="Google Shape;1133;p13"/>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1134" name="Google Shape;1134;p13"/>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1135" name="Google Shape;1135;p13"/>
          <p:cNvCxnSpPr/>
          <p:nvPr/>
        </p:nvCxnSpPr>
        <p:spPr>
          <a:xfrm rot="10800000">
            <a:off x="2575720" y="5943600"/>
            <a:ext cx="7696199" cy="0"/>
          </a:xfrm>
          <a:prstGeom prst="straightConnector1">
            <a:avLst/>
          </a:prstGeom>
          <a:noFill/>
          <a:ln cap="flat" cmpd="sng" w="57150">
            <a:solidFill>
              <a:srgbClr val="0000FF"/>
            </a:solidFill>
            <a:prstDash val="solid"/>
            <a:round/>
            <a:headEnd len="sm" w="sm" type="none"/>
            <a:tailEnd len="sm" w="sm" type="none"/>
          </a:ln>
        </p:spPr>
      </p:cxnSp>
      <p:cxnSp>
        <p:nvCxnSpPr>
          <p:cNvPr id="1136" name="Google Shape;1136;p13"/>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137" name="Google Shape;1137;p13"/>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138" name="Google Shape;1138;p13"/>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1139" name="Google Shape;1139;p13"/>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140" name="Google Shape;1140;p13"/>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141" name="Google Shape;1141;p13"/>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142" name="Google Shape;1142;p13"/>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143" name="Google Shape;1143;p13"/>
          <p:cNvCxnSpPr/>
          <p:nvPr/>
        </p:nvCxnSpPr>
        <p:spPr>
          <a:xfrm rot="10800000">
            <a:off x="2575719" y="3124199"/>
            <a:ext cx="0" cy="2819400"/>
          </a:xfrm>
          <a:prstGeom prst="straightConnector1">
            <a:avLst/>
          </a:prstGeom>
          <a:noFill/>
          <a:ln cap="flat" cmpd="sng" w="57150">
            <a:solidFill>
              <a:srgbClr val="0000FF"/>
            </a:solidFill>
            <a:prstDash val="solid"/>
            <a:round/>
            <a:headEnd len="sm" w="sm" type="none"/>
            <a:tailEnd len="sm" w="sm" type="none"/>
          </a:ln>
        </p:spPr>
      </p:cxnSp>
      <p:cxnSp>
        <p:nvCxnSpPr>
          <p:cNvPr id="1144" name="Google Shape;1144;p13"/>
          <p:cNvCxnSpPr/>
          <p:nvPr/>
        </p:nvCxnSpPr>
        <p:spPr>
          <a:xfrm>
            <a:off x="2575720" y="3124200"/>
            <a:ext cx="304799" cy="0"/>
          </a:xfrm>
          <a:prstGeom prst="straightConnector1">
            <a:avLst/>
          </a:prstGeom>
          <a:noFill/>
          <a:ln cap="flat" cmpd="sng" w="57150">
            <a:solidFill>
              <a:srgbClr val="0000FF"/>
            </a:solidFill>
            <a:prstDash val="solid"/>
            <a:round/>
            <a:headEnd len="sm" w="sm" type="none"/>
            <a:tailEnd len="lg" w="lg" type="triangle"/>
          </a:ln>
        </p:spPr>
      </p:cxnSp>
      <p:sp>
        <p:nvSpPr>
          <p:cNvPr id="1145" name="Google Shape;1145;p13"/>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146" name="Google Shape;1146;p13"/>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147" name="Google Shape;1147;p13"/>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148" name="Google Shape;1148;p13"/>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1149" name="Google Shape;1149;p13"/>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150" name="Google Shape;1150;p13"/>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151" name="Google Shape;1151;p13"/>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152" name="Google Shape;1152;p13"/>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153" name="Google Shape;1153;p13"/>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154" name="Google Shape;1154;p13"/>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155" name="Google Shape;1155;p13"/>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156" name="Google Shape;1156;p13"/>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157" name="Google Shape;1157;p13"/>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158" name="Google Shape;1158;p13"/>
          <p:cNvCxnSpPr/>
          <p:nvPr/>
        </p:nvCxnSpPr>
        <p:spPr>
          <a:xfrm>
            <a:off x="5928520" y="5181600"/>
            <a:ext cx="152399" cy="0"/>
          </a:xfrm>
          <a:prstGeom prst="straightConnector1">
            <a:avLst/>
          </a:prstGeom>
          <a:noFill/>
          <a:ln cap="flat" cmpd="sng" w="57150">
            <a:solidFill>
              <a:srgbClr val="0000FF"/>
            </a:solidFill>
            <a:prstDash val="solid"/>
            <a:round/>
            <a:headEnd len="sm" w="sm" type="none"/>
            <a:tailEnd len="sm" w="sm" type="none"/>
          </a:ln>
        </p:spPr>
      </p:cxnSp>
      <p:cxnSp>
        <p:nvCxnSpPr>
          <p:cNvPr id="1159" name="Google Shape;1159;p13"/>
          <p:cNvCxnSpPr/>
          <p:nvPr/>
        </p:nvCxnSpPr>
        <p:spPr>
          <a:xfrm>
            <a:off x="6080919" y="2971801"/>
            <a:ext cx="0" cy="2209799"/>
          </a:xfrm>
          <a:prstGeom prst="straightConnector1">
            <a:avLst/>
          </a:prstGeom>
          <a:noFill/>
          <a:ln cap="flat" cmpd="sng" w="57150">
            <a:solidFill>
              <a:srgbClr val="0000FF"/>
            </a:solidFill>
            <a:prstDash val="solid"/>
            <a:round/>
            <a:headEnd len="sm" w="sm" type="none"/>
            <a:tailEnd len="sm" w="sm" type="none"/>
          </a:ln>
        </p:spPr>
      </p:cxnSp>
      <p:cxnSp>
        <p:nvCxnSpPr>
          <p:cNvPr id="1160" name="Google Shape;1160;p13"/>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161" name="Google Shape;1161;p13"/>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162" name="Google Shape;1162;p13"/>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163" name="Google Shape;1163;p13"/>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1164" name="Google Shape;1164;p13"/>
          <p:cNvSpPr txBox="1"/>
          <p:nvPr/>
        </p:nvSpPr>
        <p:spPr>
          <a:xfrm>
            <a:off x="3990516" y="1752600"/>
            <a:ext cx="471738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Update PC; read registers (regA and regB);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use opcode to determine next state</a:t>
            </a:r>
            <a:endParaRPr/>
          </a:p>
        </p:txBody>
      </p:sp>
      <p:sp>
        <p:nvSpPr>
          <p:cNvPr id="1165" name="Google Shape;1165;p13"/>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cxnSp>
        <p:nvCxnSpPr>
          <p:cNvPr id="1166" name="Google Shape;1166;p13"/>
          <p:cNvCxnSpPr/>
          <p:nvPr/>
        </p:nvCxnSpPr>
        <p:spPr>
          <a:xfrm rot="10800000">
            <a:off x="5678462" y="5167913"/>
            <a:ext cx="247835" cy="0"/>
          </a:xfrm>
          <a:prstGeom prst="straightConnector1">
            <a:avLst/>
          </a:prstGeom>
          <a:noFill/>
          <a:ln cap="flat" cmpd="sng" w="57150">
            <a:solidFill>
              <a:srgbClr val="0000FF"/>
            </a:solidFill>
            <a:prstDash val="solid"/>
            <a:round/>
            <a:headEnd len="sm" w="sm"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4"/>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Building the Control ROM</a:t>
            </a:r>
            <a:endParaRPr/>
          </a:p>
        </p:txBody>
      </p:sp>
      <p:sp>
        <p:nvSpPr>
          <p:cNvPr id="1172" name="Google Shape;1172;p14"/>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2400"/>
              <a:buFont typeface="Calibri"/>
              <a:buNone/>
            </a:pPr>
            <a:fld id="{00000000-1234-1234-1234-123412341234}" type="slidenum">
              <a:rPr b="0" i="0" lang="en-US" sz="2400" u="none" cap="none" strike="noStrike">
                <a:solidFill>
                  <a:srgbClr val="888888"/>
                </a:solidFill>
                <a:latin typeface="Calibri"/>
                <a:ea typeface="Calibri"/>
                <a:cs typeface="Calibri"/>
                <a:sym typeface="Calibri"/>
              </a:rPr>
              <a:t>‹#›</a:t>
            </a:fld>
            <a:endParaRPr b="0" i="0" sz="2400" u="none" cap="none" strike="noStrike">
              <a:solidFill>
                <a:srgbClr val="888888"/>
              </a:solidFill>
              <a:latin typeface="Calibri"/>
              <a:ea typeface="Calibri"/>
              <a:cs typeface="Calibri"/>
              <a:sym typeface="Calibri"/>
            </a:endParaRPr>
          </a:p>
        </p:txBody>
      </p:sp>
      <p:sp>
        <p:nvSpPr>
          <p:cNvPr id="1173" name="Google Shape;1173;p14"/>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1174" name="Google Shape;1174;p14"/>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175" name="Google Shape;1175;p14"/>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76" name="Google Shape;1176;p14"/>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77" name="Google Shape;1177;p14"/>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78" name="Google Shape;1178;p14"/>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79" name="Google Shape;1179;p14"/>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0" name="Google Shape;1180;p14"/>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1" name="Google Shape;1181;p14"/>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2" name="Google Shape;1182;p14"/>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3" name="Google Shape;1183;p14"/>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4" name="Google Shape;1184;p14"/>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5" name="Google Shape;1185;p14"/>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186" name="Google Shape;1186;p14"/>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187" name="Google Shape;1187;p14"/>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188" name="Google Shape;1188;p14"/>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189" name="Google Shape;1189;p14"/>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190" name="Google Shape;1190;p14"/>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1191" name="Google Shape;1191;p14"/>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192" name="Google Shape;1192;p14"/>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1193" name="Google Shape;1193;p14"/>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194" name="Google Shape;1194;p14"/>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1195" name="Google Shape;1195;p14"/>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1196" name="Google Shape;1196;p14"/>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1197" name="Google Shape;1197;p14"/>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1198" name="Google Shape;1198;p14"/>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1199" name="Google Shape;1199;p14"/>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1200" name="Google Shape;1200;p14"/>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1201" name="Google Shape;1201;p14"/>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1202" name="Google Shape;1202;p14"/>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1203" name="Google Shape;1203;p14"/>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1204" name="Google Shape;1204;p14"/>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205" name="Google Shape;1205;p14"/>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206" name="Google Shape;1206;p14"/>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1207" name="Google Shape;1207;p14"/>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08" name="Google Shape;1208;p14"/>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09" name="Google Shape;1209;p14"/>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1210" name="Google Shape;1210;p14"/>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1211" name="Google Shape;1211;p14"/>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1212" name="Google Shape;1212;p14"/>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1213" name="Google Shape;1213;p14"/>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4" name="Google Shape;1214;p14"/>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5" name="Google Shape;1215;p14"/>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6" name="Google Shape;1216;p14"/>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7" name="Google Shape;1217;p14"/>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8" name="Google Shape;1218;p14"/>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19" name="Google Shape;1219;p14"/>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0" name="Google Shape;1220;p14"/>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1" name="Google Shape;1221;p14"/>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2" name="Google Shape;1222;p14"/>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3" name="Google Shape;1223;p14"/>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4" name="Google Shape;1224;p14"/>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225" name="Google Shape;1225;p14"/>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1226" name="Google Shape;1226;p14"/>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227" name="Google Shape;1227;p14"/>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228" name="Google Shape;1228;p14"/>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229" name="Google Shape;1229;p14"/>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230" name="Google Shape;1230;p14"/>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231" name="Google Shape;1231;p14"/>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232" name="Google Shape;1232;p14"/>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233" name="Google Shape;1233;p14"/>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234" name="Google Shape;1234;p14"/>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235" name="Google Shape;1235;p14"/>
          <p:cNvSpPr/>
          <p:nvPr/>
        </p:nvSpPr>
        <p:spPr>
          <a:xfrm>
            <a:off x="8967580" y="516705"/>
            <a:ext cx="1761539" cy="12470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596">
                <a:solidFill>
                  <a:schemeClr val="lt1"/>
                </a:solidFill>
                <a:latin typeface="Century Gothic"/>
                <a:ea typeface="Century Gothic"/>
                <a:cs typeface="Century Gothic"/>
                <a:sym typeface="Century Gothic"/>
              </a:rPr>
              <a:t>How do we set next state??</a:t>
            </a:r>
            <a:endParaRPr/>
          </a:p>
          <a:p>
            <a:pPr indent="0" lvl="0" marL="0" marR="0" rtl="0" algn="ctr">
              <a:lnSpc>
                <a:spcPct val="125000"/>
              </a:lnSpc>
              <a:spcBef>
                <a:spcPts val="0"/>
              </a:spcBef>
              <a:spcAft>
                <a:spcPts val="0"/>
              </a:spcAft>
              <a:buNone/>
            </a:pPr>
            <a:r>
              <a:rPr b="1" lang="en-US" sz="1596">
                <a:solidFill>
                  <a:schemeClr val="lt1"/>
                </a:solidFill>
                <a:latin typeface="Century Gothic"/>
                <a:ea typeface="Century Gothic"/>
                <a:cs typeface="Century Gothic"/>
                <a:sym typeface="Century Gothic"/>
              </a:rPr>
              <a:t>Let's come back to that…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5"/>
          <p:cNvSpPr/>
          <p:nvPr/>
        </p:nvSpPr>
        <p:spPr>
          <a:xfrm>
            <a:off x="1883570" y="1600199"/>
            <a:ext cx="3950325" cy="4467226"/>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41" name="Google Shape;1241;p15"/>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242" name="Google Shape;1242;p15"/>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2: Add cycle 3 </a:t>
            </a:r>
            <a:r>
              <a:rPr lang="en-US" sz="2800">
                <a:solidFill>
                  <a:schemeClr val="dk2"/>
                </a:solidFill>
                <a:latin typeface="Calibri"/>
                <a:ea typeface="Calibri"/>
                <a:cs typeface="Calibri"/>
                <a:sym typeface="Calibri"/>
              </a:rPr>
              <a:t> </a:t>
            </a:r>
            <a:endParaRPr/>
          </a:p>
        </p:txBody>
      </p:sp>
      <p:sp>
        <p:nvSpPr>
          <p:cNvPr id="1243" name="Google Shape;1243;p15"/>
          <p:cNvSpPr/>
          <p:nvPr/>
        </p:nvSpPr>
        <p:spPr>
          <a:xfrm>
            <a:off x="1718469" y="3641726"/>
            <a:ext cx="1752600" cy="12191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cxnSp>
        <p:nvCxnSpPr>
          <p:cNvPr id="1244" name="Google Shape;1244;p15"/>
          <p:cNvCxnSpPr/>
          <p:nvPr/>
        </p:nvCxnSpPr>
        <p:spPr>
          <a:xfrm>
            <a:off x="6595269" y="2703878"/>
            <a:ext cx="0" cy="304799"/>
          </a:xfrm>
          <a:prstGeom prst="straightConnector1">
            <a:avLst/>
          </a:prstGeom>
          <a:noFill/>
          <a:ln cap="flat" cmpd="sng" w="28575">
            <a:solidFill>
              <a:schemeClr val="dk1"/>
            </a:solidFill>
            <a:prstDash val="solid"/>
            <a:round/>
            <a:headEnd len="sm" w="sm" type="none"/>
            <a:tailEnd len="lg" w="lg" type="triangle"/>
          </a:ln>
        </p:spPr>
      </p:cxnSp>
      <p:grpSp>
        <p:nvGrpSpPr>
          <p:cNvPr id="1245" name="Google Shape;1245;p15"/>
          <p:cNvGrpSpPr/>
          <p:nvPr/>
        </p:nvGrpSpPr>
        <p:grpSpPr>
          <a:xfrm>
            <a:off x="5874301" y="1749425"/>
            <a:ext cx="1447799" cy="977901"/>
            <a:chOff x="4400550" y="1355725"/>
            <a:chExt cx="1295400" cy="914400"/>
          </a:xfrm>
        </p:grpSpPr>
        <p:sp>
          <p:nvSpPr>
            <p:cNvPr id="1246" name="Google Shape;1246;p15"/>
            <p:cNvSpPr/>
            <p:nvPr/>
          </p:nvSpPr>
          <p:spPr>
            <a:xfrm>
              <a:off x="4476750" y="1431925"/>
              <a:ext cx="1143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Fetch cycle</a:t>
              </a:r>
              <a:endParaRPr/>
            </a:p>
          </p:txBody>
        </p:sp>
        <p:sp>
          <p:nvSpPr>
            <p:cNvPr id="1247" name="Google Shape;1247;p15"/>
            <p:cNvSpPr/>
            <p:nvPr/>
          </p:nvSpPr>
          <p:spPr>
            <a:xfrm>
              <a:off x="4400550" y="1355725"/>
              <a:ext cx="1295400" cy="914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pSp>
      <p:sp>
        <p:nvSpPr>
          <p:cNvPr id="1248" name="Google Shape;1248;p15"/>
          <p:cNvSpPr/>
          <p:nvPr/>
        </p:nvSpPr>
        <p:spPr>
          <a:xfrm>
            <a:off x="6035493" y="3032125"/>
            <a:ext cx="1185334" cy="762000"/>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cxnSp>
        <p:nvCxnSpPr>
          <p:cNvPr id="1249" name="Google Shape;1249;p15"/>
          <p:cNvCxnSpPr/>
          <p:nvPr/>
        </p:nvCxnSpPr>
        <p:spPr>
          <a:xfrm flipH="1">
            <a:off x="2937670" y="3565526"/>
            <a:ext cx="3124199" cy="609599"/>
          </a:xfrm>
          <a:prstGeom prst="straightConnector1">
            <a:avLst/>
          </a:prstGeom>
          <a:noFill/>
          <a:ln cap="flat" cmpd="sng" w="28575">
            <a:solidFill>
              <a:schemeClr val="dk1"/>
            </a:solidFill>
            <a:prstDash val="solid"/>
            <a:round/>
            <a:headEnd len="sm" w="sm" type="none"/>
            <a:tailEnd len="lg" w="lg" type="triangle"/>
          </a:ln>
        </p:spPr>
      </p:cxnSp>
      <p:sp>
        <p:nvSpPr>
          <p:cNvPr id="1250" name="Google Shape;1250;p15"/>
          <p:cNvSpPr/>
          <p:nvPr/>
        </p:nvSpPr>
        <p:spPr>
          <a:xfrm>
            <a:off x="7738270" y="41751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1251" name="Google Shape;1251;p15"/>
          <p:cNvCxnSpPr/>
          <p:nvPr/>
        </p:nvCxnSpPr>
        <p:spPr>
          <a:xfrm flipH="1">
            <a:off x="4461668" y="3717926"/>
            <a:ext cx="1752600" cy="533399"/>
          </a:xfrm>
          <a:prstGeom prst="straightConnector1">
            <a:avLst/>
          </a:prstGeom>
          <a:noFill/>
          <a:ln cap="flat" cmpd="sng" w="28575">
            <a:solidFill>
              <a:schemeClr val="dk1"/>
            </a:solidFill>
            <a:prstDash val="solid"/>
            <a:round/>
            <a:headEnd len="sm" w="sm" type="none"/>
            <a:tailEnd len="lg" w="lg" type="triangle"/>
          </a:ln>
        </p:spPr>
      </p:cxnSp>
      <p:cxnSp>
        <p:nvCxnSpPr>
          <p:cNvPr id="1252" name="Google Shape;1252;p15"/>
          <p:cNvCxnSpPr/>
          <p:nvPr/>
        </p:nvCxnSpPr>
        <p:spPr>
          <a:xfrm flipH="1">
            <a:off x="5833270" y="3794125"/>
            <a:ext cx="609599" cy="457200"/>
          </a:xfrm>
          <a:prstGeom prst="straightConnector1">
            <a:avLst/>
          </a:prstGeom>
          <a:noFill/>
          <a:ln cap="flat" cmpd="sng" w="28575">
            <a:solidFill>
              <a:schemeClr val="dk1"/>
            </a:solidFill>
            <a:prstDash val="solid"/>
            <a:round/>
            <a:headEnd len="sm" w="sm" type="none"/>
            <a:tailEnd len="lg" w="lg" type="triangle"/>
          </a:ln>
        </p:spPr>
      </p:cxnSp>
      <p:cxnSp>
        <p:nvCxnSpPr>
          <p:cNvPr id="1253" name="Google Shape;1253;p15"/>
          <p:cNvCxnSpPr/>
          <p:nvPr/>
        </p:nvCxnSpPr>
        <p:spPr>
          <a:xfrm>
            <a:off x="6747670" y="3794125"/>
            <a:ext cx="152399" cy="381000"/>
          </a:xfrm>
          <a:prstGeom prst="straightConnector1">
            <a:avLst/>
          </a:prstGeom>
          <a:noFill/>
          <a:ln cap="flat" cmpd="sng" w="28575">
            <a:solidFill>
              <a:schemeClr val="dk1"/>
            </a:solidFill>
            <a:prstDash val="solid"/>
            <a:round/>
            <a:headEnd len="sm" w="sm" type="none"/>
            <a:tailEnd len="lg" w="lg" type="triangle"/>
          </a:ln>
        </p:spPr>
      </p:cxnSp>
      <p:sp>
        <p:nvSpPr>
          <p:cNvPr id="1254" name="Google Shape;1254;p15"/>
          <p:cNvSpPr/>
          <p:nvPr/>
        </p:nvSpPr>
        <p:spPr>
          <a:xfrm>
            <a:off x="6290470" y="41751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255" name="Google Shape;1255;p15"/>
          <p:cNvSpPr/>
          <p:nvPr/>
        </p:nvSpPr>
        <p:spPr>
          <a:xfrm>
            <a:off x="4918870" y="41751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256" name="Google Shape;1256;p15"/>
          <p:cNvSpPr/>
          <p:nvPr/>
        </p:nvSpPr>
        <p:spPr>
          <a:xfrm>
            <a:off x="2175670" y="5013326"/>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1257" name="Google Shape;1257;p15"/>
          <p:cNvSpPr/>
          <p:nvPr/>
        </p:nvSpPr>
        <p:spPr>
          <a:xfrm>
            <a:off x="4918870" y="50133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258" name="Google Shape;1258;p15"/>
          <p:cNvSpPr/>
          <p:nvPr/>
        </p:nvSpPr>
        <p:spPr>
          <a:xfrm>
            <a:off x="6290470" y="50133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259" name="Google Shape;1259;p15"/>
          <p:cNvSpPr/>
          <p:nvPr/>
        </p:nvSpPr>
        <p:spPr>
          <a:xfrm>
            <a:off x="7738270" y="50133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260" name="Google Shape;1260;p15"/>
          <p:cNvSpPr/>
          <p:nvPr/>
        </p:nvSpPr>
        <p:spPr>
          <a:xfrm>
            <a:off x="3547270" y="41751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1261" name="Google Shape;1261;p15"/>
          <p:cNvSpPr/>
          <p:nvPr/>
        </p:nvSpPr>
        <p:spPr>
          <a:xfrm>
            <a:off x="3547270" y="50133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1262" name="Google Shape;1262;p15"/>
          <p:cNvCxnSpPr/>
          <p:nvPr/>
        </p:nvCxnSpPr>
        <p:spPr>
          <a:xfrm>
            <a:off x="7052470" y="3717925"/>
            <a:ext cx="1066799" cy="457200"/>
          </a:xfrm>
          <a:prstGeom prst="straightConnector1">
            <a:avLst/>
          </a:prstGeom>
          <a:noFill/>
          <a:ln cap="flat" cmpd="sng" w="28575">
            <a:solidFill>
              <a:schemeClr val="dk1"/>
            </a:solidFill>
            <a:prstDash val="solid"/>
            <a:round/>
            <a:headEnd len="sm" w="sm" type="none"/>
            <a:tailEnd len="lg" w="lg" type="triangle"/>
          </a:ln>
        </p:spPr>
      </p:cxnSp>
      <p:sp>
        <p:nvSpPr>
          <p:cNvPr id="1263" name="Google Shape;1263;p15"/>
          <p:cNvSpPr/>
          <p:nvPr/>
        </p:nvSpPr>
        <p:spPr>
          <a:xfrm>
            <a:off x="4918870" y="58515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1264" name="Google Shape;1264;p15"/>
          <p:cNvCxnSpPr/>
          <p:nvPr/>
        </p:nvCxnSpPr>
        <p:spPr>
          <a:xfrm>
            <a:off x="27090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265" name="Google Shape;1265;p15"/>
          <p:cNvCxnSpPr/>
          <p:nvPr/>
        </p:nvCxnSpPr>
        <p:spPr>
          <a:xfrm>
            <a:off x="40806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266" name="Google Shape;1266;p15"/>
          <p:cNvCxnSpPr/>
          <p:nvPr/>
        </p:nvCxnSpPr>
        <p:spPr>
          <a:xfrm>
            <a:off x="54522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267" name="Google Shape;1267;p15"/>
          <p:cNvCxnSpPr/>
          <p:nvPr/>
        </p:nvCxnSpPr>
        <p:spPr>
          <a:xfrm>
            <a:off x="68238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268" name="Google Shape;1268;p15"/>
          <p:cNvCxnSpPr/>
          <p:nvPr/>
        </p:nvCxnSpPr>
        <p:spPr>
          <a:xfrm>
            <a:off x="82716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269" name="Google Shape;1269;p15"/>
          <p:cNvCxnSpPr/>
          <p:nvPr/>
        </p:nvCxnSpPr>
        <p:spPr>
          <a:xfrm>
            <a:off x="5452269" y="5699126"/>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1270" name="Google Shape;1270;p15"/>
          <p:cNvGrpSpPr/>
          <p:nvPr/>
        </p:nvGrpSpPr>
        <p:grpSpPr>
          <a:xfrm>
            <a:off x="2997994" y="4632326"/>
            <a:ext cx="7197724" cy="2000249"/>
            <a:chOff x="806" y="2976"/>
            <a:chExt cx="4533" cy="1259"/>
          </a:xfrm>
        </p:grpSpPr>
        <p:sp>
          <p:nvSpPr>
            <p:cNvPr id="1271" name="Google Shape;1271;p15"/>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1272" name="Google Shape;1272;p15"/>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1273" name="Google Shape;1273;p15"/>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1274" name="Google Shape;1274;p15"/>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1275" name="Google Shape;1275;p15"/>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1276" name="Google Shape;1276;p15"/>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1277" name="Google Shape;1277;p15"/>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1278" name="Google Shape;1278;p15"/>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1279" name="Google Shape;1279;p15"/>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1280" name="Google Shape;1280;p15"/>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1281" name="Google Shape;1281;p15"/>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282" name="Google Shape;1282;p15"/>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283" name="Google Shape;1283;p15"/>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cxnSp>
        <p:nvCxnSpPr>
          <p:cNvPr id="1284" name="Google Shape;1284;p15"/>
          <p:cNvCxnSpPr/>
          <p:nvPr/>
        </p:nvCxnSpPr>
        <p:spPr>
          <a:xfrm>
            <a:off x="5566569" y="2098829"/>
            <a:ext cx="390795" cy="71515"/>
          </a:xfrm>
          <a:prstGeom prst="straightConnector1">
            <a:avLst/>
          </a:prstGeom>
          <a:noFill/>
          <a:ln cap="flat" cmpd="sng" w="19050">
            <a:solidFill>
              <a:schemeClr val="dk1"/>
            </a:solidFill>
            <a:prstDash val="solid"/>
            <a:round/>
            <a:headEnd len="sm" w="sm" type="none"/>
            <a:tailEnd len="lg" w="lg"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cxnSp>
        <p:nvCxnSpPr>
          <p:cNvPr id="1289" name="Google Shape;1289;p16"/>
          <p:cNvCxnSpPr/>
          <p:nvPr/>
        </p:nvCxnSpPr>
        <p:spPr>
          <a:xfrm>
            <a:off x="8671718" y="4038600"/>
            <a:ext cx="0" cy="2894013"/>
          </a:xfrm>
          <a:prstGeom prst="straightConnector1">
            <a:avLst/>
          </a:prstGeom>
          <a:noFill/>
          <a:ln cap="flat" cmpd="sng" w="28575">
            <a:solidFill>
              <a:srgbClr val="FF0000"/>
            </a:solidFill>
            <a:prstDash val="solid"/>
            <a:round/>
            <a:headEnd len="sm" w="sm" type="none"/>
            <a:tailEnd len="sm" w="sm" type="none"/>
          </a:ln>
        </p:spPr>
      </p:cxnSp>
      <p:cxnSp>
        <p:nvCxnSpPr>
          <p:cNvPr id="1290" name="Google Shape;1290;p16"/>
          <p:cNvCxnSpPr/>
          <p:nvPr/>
        </p:nvCxnSpPr>
        <p:spPr>
          <a:xfrm flipH="1">
            <a:off x="8673307" y="3733800"/>
            <a:ext cx="379413" cy="303213"/>
          </a:xfrm>
          <a:prstGeom prst="straightConnector1">
            <a:avLst/>
          </a:prstGeom>
          <a:noFill/>
          <a:ln cap="flat" cmpd="sng" w="28575">
            <a:solidFill>
              <a:srgbClr val="FF0000"/>
            </a:solidFill>
            <a:prstDash val="solid"/>
            <a:round/>
            <a:headEnd len="sm" w="sm" type="none"/>
            <a:tailEnd len="sm" w="sm" type="none"/>
          </a:ln>
        </p:spPr>
      </p:cxnSp>
      <p:cxnSp>
        <p:nvCxnSpPr>
          <p:cNvPr id="1291" name="Google Shape;1291;p16"/>
          <p:cNvCxnSpPr/>
          <p:nvPr/>
        </p:nvCxnSpPr>
        <p:spPr>
          <a:xfrm>
            <a:off x="5549745" y="4419600"/>
            <a:ext cx="0" cy="2514600"/>
          </a:xfrm>
          <a:prstGeom prst="straightConnector1">
            <a:avLst/>
          </a:prstGeom>
          <a:noFill/>
          <a:ln cap="flat" cmpd="sng" w="28575">
            <a:solidFill>
              <a:srgbClr val="FF0000"/>
            </a:solidFill>
            <a:prstDash val="solid"/>
            <a:round/>
            <a:headEnd len="sm" w="sm" type="none"/>
            <a:tailEnd len="sm" w="sm" type="none"/>
          </a:ln>
        </p:spPr>
      </p:cxnSp>
      <p:sp>
        <p:nvSpPr>
          <p:cNvPr id="1292" name="Google Shape;1292;p16"/>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293" name="Google Shape;1293;p16"/>
          <p:cNvSpPr/>
          <p:nvPr/>
        </p:nvSpPr>
        <p:spPr>
          <a:xfrm>
            <a:off x="2880519" y="2819401"/>
            <a:ext cx="381000" cy="685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1294" name="Google Shape;1294;p16"/>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1295" name="Google Shape;1295;p16"/>
          <p:cNvSpPr/>
          <p:nvPr/>
        </p:nvSpPr>
        <p:spPr>
          <a:xfrm>
            <a:off x="7147720" y="2743200"/>
            <a:ext cx="838199" cy="259080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1296" name="Google Shape;1296;p16"/>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297" name="Google Shape;1297;p16"/>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298" name="Google Shape;1298;p16"/>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1299" name="Google Shape;1299;p16"/>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300" name="Google Shape;1300;p16"/>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1301" name="Google Shape;1301;p16"/>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302" name="Google Shape;1302;p16"/>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1303" name="Google Shape;1303;p16"/>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304" name="Google Shape;1304;p16"/>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305" name="Google Shape;1305;p16"/>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1306" name="Google Shape;1306;p16"/>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07" name="Google Shape;1307;p16"/>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308" name="Google Shape;1308;p16"/>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09" name="Google Shape;1309;p16"/>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310" name="Google Shape;1310;p16"/>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11" name="Google Shape;1311;p16"/>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312" name="Google Shape;1312;p16"/>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1313" name="Google Shape;1313;p16"/>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314" name="Google Shape;1314;p16"/>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315" name="Google Shape;1315;p16"/>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316" name="Google Shape;1316;p16"/>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317" name="Google Shape;1317;p16"/>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318" name="Google Shape;1318;p16"/>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319" name="Google Shape;1319;p16"/>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20" name="Google Shape;1320;p16"/>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321" name="Google Shape;1321;p16"/>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22" name="Google Shape;1322;p16"/>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323" name="Google Shape;1323;p16"/>
          <p:cNvCxnSpPr/>
          <p:nvPr/>
        </p:nvCxnSpPr>
        <p:spPr>
          <a:xfrm>
            <a:off x="9205120" y="3276600"/>
            <a:ext cx="304799" cy="0"/>
          </a:xfrm>
          <a:prstGeom prst="straightConnector1">
            <a:avLst/>
          </a:prstGeom>
          <a:noFill/>
          <a:ln cap="flat" cmpd="sng" w="38100">
            <a:solidFill>
              <a:srgbClr val="0000FF"/>
            </a:solidFill>
            <a:prstDash val="solid"/>
            <a:round/>
            <a:headEnd len="sm" w="sm" type="none"/>
            <a:tailEnd len="lg" w="lg" type="triangle"/>
          </a:ln>
        </p:spPr>
      </p:cxnSp>
      <p:cxnSp>
        <p:nvCxnSpPr>
          <p:cNvPr id="1324" name="Google Shape;1324;p16"/>
          <p:cNvCxnSpPr/>
          <p:nvPr/>
        </p:nvCxnSpPr>
        <p:spPr>
          <a:xfrm>
            <a:off x="9205120" y="4419600"/>
            <a:ext cx="304799" cy="0"/>
          </a:xfrm>
          <a:prstGeom prst="straightConnector1">
            <a:avLst/>
          </a:prstGeom>
          <a:noFill/>
          <a:ln cap="flat" cmpd="sng" w="38100">
            <a:solidFill>
              <a:srgbClr val="0000FF"/>
            </a:solidFill>
            <a:prstDash val="solid"/>
            <a:round/>
            <a:headEnd len="sm" w="sm" type="none"/>
            <a:tailEnd len="lg" w="lg" type="triangle"/>
          </a:ln>
        </p:spPr>
      </p:cxnSp>
      <p:cxnSp>
        <p:nvCxnSpPr>
          <p:cNvPr id="1325" name="Google Shape;1325;p16"/>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1326" name="Google Shape;1326;p16"/>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327" name="Google Shape;1327;p16"/>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328" name="Google Shape;1328;p16"/>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329" name="Google Shape;1329;p16"/>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330" name="Google Shape;1330;p16"/>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1331" name="Google Shape;1331;p16"/>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1332" name="Google Shape;1332;p16"/>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1333" name="Google Shape;1333;p16"/>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334" name="Google Shape;1334;p16"/>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335" name="Google Shape;1335;p16"/>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1336" name="Google Shape;1336;p16"/>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337" name="Google Shape;1337;p16"/>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338" name="Google Shape;1338;p16"/>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339" name="Google Shape;1339;p16"/>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340" name="Google Shape;1340;p16"/>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1341" name="Google Shape;1341;p16"/>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1342" name="Google Shape;1342;p16"/>
          <p:cNvSpPr/>
          <p:nvPr/>
        </p:nvSpPr>
        <p:spPr>
          <a:xfrm rot="-5400000">
            <a:off x="4899818" y="3467099"/>
            <a:ext cx="1524000" cy="38100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343" name="Google Shape;1343;p16"/>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344" name="Google Shape;1344;p16"/>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345" name="Google Shape;1345;p16"/>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1346" name="Google Shape;1346;p16"/>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347" name="Google Shape;1347;p16"/>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348" name="Google Shape;1348;p16"/>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349" name="Google Shape;1349;p16"/>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350" name="Google Shape;1350;p16"/>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351" name="Google Shape;1351;p16"/>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075"/>
              <a:buFont typeface="Calibri"/>
              <a:buNone/>
            </a:pPr>
            <a:r>
              <a:rPr lang="en-US">
                <a:solidFill>
                  <a:schemeClr val="dk1"/>
                </a:solidFill>
                <a:latin typeface="Calibri"/>
                <a:ea typeface="Calibri"/>
                <a:cs typeface="Calibri"/>
                <a:sym typeface="Calibri"/>
              </a:rPr>
              <a:t>State 2:</a:t>
            </a:r>
            <a:r>
              <a:rPr lang="en-US">
                <a:solidFill>
                  <a:srgbClr val="FF0000"/>
                </a:solidFill>
                <a:latin typeface="Calibri"/>
                <a:ea typeface="Calibri"/>
                <a:cs typeface="Calibri"/>
                <a:sym typeface="Calibri"/>
              </a:rPr>
              <a:t> Add</a:t>
            </a:r>
            <a:r>
              <a:rPr lang="en-US">
                <a:solidFill>
                  <a:schemeClr val="dk2"/>
                </a:solidFill>
                <a:latin typeface="Calibri"/>
                <a:ea typeface="Calibri"/>
                <a:cs typeface="Calibri"/>
                <a:sym typeface="Calibri"/>
              </a:rPr>
              <a:t> Cycle 3 Operation</a:t>
            </a:r>
            <a:endParaRPr/>
          </a:p>
        </p:txBody>
      </p:sp>
      <p:sp>
        <p:nvSpPr>
          <p:cNvPr id="1352" name="Google Shape;1352;p16"/>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353" name="Google Shape;1353;p16"/>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354" name="Google Shape;1354;p16"/>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355" name="Google Shape;1355;p16"/>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356" name="Google Shape;1356;p16"/>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1357" name="Google Shape;1357;p16"/>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sp>
        <p:nvSpPr>
          <p:cNvPr id="1358" name="Google Shape;1358;p16"/>
          <p:cNvSpPr txBox="1"/>
          <p:nvPr/>
        </p:nvSpPr>
        <p:spPr>
          <a:xfrm>
            <a:off x="3763832" y="1752600"/>
            <a:ext cx="520091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Send control signals to MUX to select values of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regA and regB and control signal to ALU to add</a:t>
            </a:r>
            <a:endParaRPr/>
          </a:p>
        </p:txBody>
      </p:sp>
      <p:cxnSp>
        <p:nvCxnSpPr>
          <p:cNvPr id="1359" name="Google Shape;1359;p16"/>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360" name="Google Shape;1360;p16"/>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361" name="Google Shape;1361;p16"/>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362" name="Google Shape;1362;p16"/>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363" name="Google Shape;1363;p16"/>
          <p:cNvCxnSpPr/>
          <p:nvPr/>
        </p:nvCxnSpPr>
        <p:spPr>
          <a:xfrm>
            <a:off x="7985919" y="4038600"/>
            <a:ext cx="914400" cy="0"/>
          </a:xfrm>
          <a:prstGeom prst="straightConnector1">
            <a:avLst/>
          </a:prstGeom>
          <a:noFill/>
          <a:ln cap="flat" cmpd="sng" w="57150">
            <a:solidFill>
              <a:srgbClr val="0000FF"/>
            </a:solidFill>
            <a:prstDash val="solid"/>
            <a:round/>
            <a:headEnd len="sm" w="sm" type="none"/>
            <a:tailEnd len="lg" w="lg" type="triangle"/>
          </a:ln>
        </p:spPr>
      </p:cxnSp>
      <p:sp>
        <p:nvSpPr>
          <p:cNvPr id="1364" name="Google Shape;1364;p16"/>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cxnSp>
        <p:nvCxnSpPr>
          <p:cNvPr id="1365" name="Google Shape;1365;p16"/>
          <p:cNvCxnSpPr/>
          <p:nvPr/>
        </p:nvCxnSpPr>
        <p:spPr>
          <a:xfrm>
            <a:off x="722449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1366" name="Google Shape;1366;p16"/>
          <p:cNvCxnSpPr/>
          <p:nvPr/>
        </p:nvCxnSpPr>
        <p:spPr>
          <a:xfrm>
            <a:off x="2957534" y="3505200"/>
            <a:ext cx="0" cy="3429000"/>
          </a:xfrm>
          <a:prstGeom prst="straightConnector1">
            <a:avLst/>
          </a:prstGeom>
          <a:noFill/>
          <a:ln cap="flat" cmpd="sng" w="28575">
            <a:solidFill>
              <a:srgbClr val="FF0000"/>
            </a:solidFill>
            <a:prstDash val="solid"/>
            <a:round/>
            <a:headEnd len="sm" w="sm" type="none"/>
            <a:tailEnd len="sm" w="sm" type="none"/>
          </a:ln>
        </p:spPr>
      </p:cxnSp>
      <p:cxnSp>
        <p:nvCxnSpPr>
          <p:cNvPr id="1367" name="Google Shape;1367;p16"/>
          <p:cNvCxnSpPr/>
          <p:nvPr/>
        </p:nvCxnSpPr>
        <p:spPr>
          <a:xfrm>
            <a:off x="3719766" y="3810002"/>
            <a:ext cx="0" cy="2592205"/>
          </a:xfrm>
          <a:prstGeom prst="straightConnector1">
            <a:avLst/>
          </a:prstGeom>
          <a:noFill/>
          <a:ln cap="flat" cmpd="sng" w="28575">
            <a:solidFill>
              <a:srgbClr val="FF0000"/>
            </a:solidFill>
            <a:prstDash val="solid"/>
            <a:round/>
            <a:headEnd len="sm" w="sm" type="none"/>
            <a:tailEnd len="sm" w="sm" type="none"/>
          </a:ln>
        </p:spPr>
      </p:cxnSp>
      <p:cxnSp>
        <p:nvCxnSpPr>
          <p:cNvPr id="1368" name="Google Shape;1368;p16"/>
          <p:cNvCxnSpPr/>
          <p:nvPr/>
        </p:nvCxnSpPr>
        <p:spPr>
          <a:xfrm>
            <a:off x="4252855" y="5334001"/>
            <a:ext cx="0" cy="1598613"/>
          </a:xfrm>
          <a:prstGeom prst="straightConnector1">
            <a:avLst/>
          </a:prstGeom>
          <a:noFill/>
          <a:ln cap="flat" cmpd="sng" w="28575">
            <a:solidFill>
              <a:srgbClr val="FF0000"/>
            </a:solidFill>
            <a:prstDash val="solid"/>
            <a:round/>
            <a:headEnd len="sm" w="sm" type="none"/>
            <a:tailEnd len="sm" w="sm" type="none"/>
          </a:ln>
        </p:spPr>
      </p:cxnSp>
      <p:cxnSp>
        <p:nvCxnSpPr>
          <p:cNvPr id="1369" name="Google Shape;1369;p16"/>
          <p:cNvCxnSpPr/>
          <p:nvPr/>
        </p:nvCxnSpPr>
        <p:spPr>
          <a:xfrm>
            <a:off x="478551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1370" name="Google Shape;1370;p16"/>
          <p:cNvCxnSpPr/>
          <p:nvPr/>
        </p:nvCxnSpPr>
        <p:spPr>
          <a:xfrm>
            <a:off x="6461922" y="4267202"/>
            <a:ext cx="0" cy="2134971"/>
          </a:xfrm>
          <a:prstGeom prst="straightConnector1">
            <a:avLst/>
          </a:prstGeom>
          <a:noFill/>
          <a:ln cap="flat" cmpd="sng" w="28575">
            <a:solidFill>
              <a:srgbClr val="FF0000"/>
            </a:solidFill>
            <a:prstDash val="solid"/>
            <a:round/>
            <a:headEnd len="sm" w="sm" type="none"/>
            <a:tailEnd len="sm" w="sm" type="none"/>
          </a:ln>
        </p:spPr>
      </p:cxnSp>
      <p:cxnSp>
        <p:nvCxnSpPr>
          <p:cNvPr id="1371" name="Google Shape;1371;p16"/>
          <p:cNvCxnSpPr/>
          <p:nvPr/>
        </p:nvCxnSpPr>
        <p:spPr>
          <a:xfrm>
            <a:off x="6843748" y="5105401"/>
            <a:ext cx="0" cy="1828800"/>
          </a:xfrm>
          <a:prstGeom prst="straightConnector1">
            <a:avLst/>
          </a:prstGeom>
          <a:noFill/>
          <a:ln cap="flat" cmpd="sng" w="28575">
            <a:solidFill>
              <a:srgbClr val="FF0000"/>
            </a:solidFill>
            <a:prstDash val="solid"/>
            <a:round/>
            <a:headEnd len="sm" w="sm" type="none"/>
            <a:tailEnd len="sm" w="sm" type="none"/>
          </a:ln>
        </p:spPr>
      </p:cxnSp>
      <p:cxnSp>
        <p:nvCxnSpPr>
          <p:cNvPr id="1372" name="Google Shape;1372;p16"/>
          <p:cNvCxnSpPr/>
          <p:nvPr/>
        </p:nvCxnSpPr>
        <p:spPr>
          <a:xfrm>
            <a:off x="9054717" y="4951476"/>
            <a:ext cx="0" cy="1447446"/>
          </a:xfrm>
          <a:prstGeom prst="straightConnector1">
            <a:avLst/>
          </a:prstGeom>
          <a:noFill/>
          <a:ln cap="flat" cmpd="sng" w="28575">
            <a:solidFill>
              <a:srgbClr val="FF0000"/>
            </a:solidFill>
            <a:prstDash val="solid"/>
            <a:round/>
            <a:headEnd len="sm" w="sm" type="none"/>
            <a:tailEnd len="sm" w="sm" type="none"/>
          </a:ln>
        </p:spPr>
      </p:cxnSp>
      <p:cxnSp>
        <p:nvCxnSpPr>
          <p:cNvPr id="1373" name="Google Shape;1373;p16"/>
          <p:cNvCxnSpPr/>
          <p:nvPr/>
        </p:nvCxnSpPr>
        <p:spPr>
          <a:xfrm>
            <a:off x="9131093" y="4876801"/>
            <a:ext cx="0" cy="1523711"/>
          </a:xfrm>
          <a:prstGeom prst="straightConnector1">
            <a:avLst/>
          </a:prstGeom>
          <a:noFill/>
          <a:ln cap="flat" cmpd="sng" w="28575">
            <a:solidFill>
              <a:srgbClr val="FF0000"/>
            </a:solidFill>
            <a:prstDash val="solid"/>
            <a:round/>
            <a:headEnd len="sm" w="sm" type="none"/>
            <a:tailEnd len="sm" w="sm" type="none"/>
          </a:ln>
        </p:spPr>
      </p:cxnSp>
      <p:cxnSp>
        <p:nvCxnSpPr>
          <p:cNvPr id="1374" name="Google Shape;1374;p16"/>
          <p:cNvCxnSpPr/>
          <p:nvPr/>
        </p:nvCxnSpPr>
        <p:spPr>
          <a:xfrm>
            <a:off x="9813131" y="4419600"/>
            <a:ext cx="0" cy="2514600"/>
          </a:xfrm>
          <a:prstGeom prst="straightConnector1">
            <a:avLst/>
          </a:prstGeom>
          <a:noFill/>
          <a:ln cap="flat" cmpd="sng" w="28575">
            <a:solidFill>
              <a:srgbClr val="FF0000"/>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8" name="Shape 1378"/>
        <p:cNvGrpSpPr/>
        <p:nvPr/>
      </p:nvGrpSpPr>
      <p:grpSpPr>
        <a:xfrm>
          <a:off x="0" y="0"/>
          <a:ext cx="0" cy="0"/>
          <a:chOff x="0" y="0"/>
          <a:chExt cx="0" cy="0"/>
        </a:xfrm>
      </p:grpSpPr>
      <p:grpSp>
        <p:nvGrpSpPr>
          <p:cNvPr id="1379" name="Google Shape;1379;p17"/>
          <p:cNvGrpSpPr/>
          <p:nvPr/>
        </p:nvGrpSpPr>
        <p:grpSpPr>
          <a:xfrm>
            <a:off x="5433218" y="4419600"/>
            <a:ext cx="288924" cy="2841626"/>
            <a:chOff x="2471" y="2495"/>
            <a:chExt cx="181" cy="1790"/>
          </a:xfrm>
        </p:grpSpPr>
        <p:cxnSp>
          <p:nvCxnSpPr>
            <p:cNvPr id="1380" name="Google Shape;1380;p17"/>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1381" name="Google Shape;1381;p17"/>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sp>
        <p:nvSpPr>
          <p:cNvPr id="1382" name="Google Shape;1382;p17"/>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383" name="Google Shape;1383;p17"/>
          <p:cNvSpPr/>
          <p:nvPr/>
        </p:nvSpPr>
        <p:spPr>
          <a:xfrm>
            <a:off x="2880519" y="2819401"/>
            <a:ext cx="381000" cy="685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1384" name="Google Shape;1384;p17"/>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1385" name="Google Shape;1385;p17"/>
          <p:cNvSpPr/>
          <p:nvPr/>
        </p:nvSpPr>
        <p:spPr>
          <a:xfrm>
            <a:off x="7147720" y="2743200"/>
            <a:ext cx="838199" cy="259080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1386" name="Google Shape;1386;p17"/>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387" name="Google Shape;1387;p17"/>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388" name="Google Shape;1388;p17"/>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1389" name="Google Shape;1389;p17"/>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390" name="Google Shape;1390;p17"/>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1391" name="Google Shape;1391;p17"/>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392" name="Google Shape;1392;p17"/>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1393" name="Google Shape;1393;p17"/>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394" name="Google Shape;1394;p17"/>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395" name="Google Shape;1395;p17"/>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1396" name="Google Shape;1396;p17"/>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97" name="Google Shape;1397;p17"/>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398" name="Google Shape;1398;p17"/>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399" name="Google Shape;1399;p17"/>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400" name="Google Shape;1400;p17"/>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401" name="Google Shape;1401;p17"/>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402" name="Google Shape;1402;p17"/>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1403" name="Google Shape;1403;p17"/>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404" name="Google Shape;1404;p17"/>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405" name="Google Shape;1405;p17"/>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406" name="Google Shape;1406;p17"/>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407" name="Google Shape;1407;p17"/>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408" name="Google Shape;1408;p17"/>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409" name="Google Shape;1409;p17"/>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410" name="Google Shape;1410;p17"/>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411" name="Google Shape;1411;p17"/>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412" name="Google Shape;1412;p17"/>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413" name="Google Shape;1413;p17"/>
          <p:cNvCxnSpPr/>
          <p:nvPr/>
        </p:nvCxnSpPr>
        <p:spPr>
          <a:xfrm>
            <a:off x="9205120" y="3276600"/>
            <a:ext cx="304799" cy="0"/>
          </a:xfrm>
          <a:prstGeom prst="straightConnector1">
            <a:avLst/>
          </a:prstGeom>
          <a:noFill/>
          <a:ln cap="flat" cmpd="sng" w="38100">
            <a:solidFill>
              <a:srgbClr val="0000FF"/>
            </a:solidFill>
            <a:prstDash val="solid"/>
            <a:round/>
            <a:headEnd len="sm" w="sm" type="none"/>
            <a:tailEnd len="lg" w="lg" type="triangle"/>
          </a:ln>
        </p:spPr>
      </p:cxnSp>
      <p:cxnSp>
        <p:nvCxnSpPr>
          <p:cNvPr id="1414" name="Google Shape;1414;p17"/>
          <p:cNvCxnSpPr/>
          <p:nvPr/>
        </p:nvCxnSpPr>
        <p:spPr>
          <a:xfrm>
            <a:off x="9205120" y="4419600"/>
            <a:ext cx="304799" cy="0"/>
          </a:xfrm>
          <a:prstGeom prst="straightConnector1">
            <a:avLst/>
          </a:prstGeom>
          <a:noFill/>
          <a:ln cap="flat" cmpd="sng" w="38100">
            <a:solidFill>
              <a:srgbClr val="0000FF"/>
            </a:solidFill>
            <a:prstDash val="solid"/>
            <a:round/>
            <a:headEnd len="sm" w="sm" type="none"/>
            <a:tailEnd len="lg" w="lg" type="triangle"/>
          </a:ln>
        </p:spPr>
      </p:cxnSp>
      <p:cxnSp>
        <p:nvCxnSpPr>
          <p:cNvPr id="1415" name="Google Shape;1415;p17"/>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1416" name="Google Shape;1416;p17"/>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417" name="Google Shape;1417;p17"/>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418" name="Google Shape;1418;p17"/>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419" name="Google Shape;1419;p17"/>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420" name="Google Shape;1420;p17"/>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1421" name="Google Shape;1421;p17"/>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1422" name="Google Shape;1422;p17"/>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1423" name="Google Shape;1423;p17"/>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424" name="Google Shape;1424;p17"/>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425" name="Google Shape;1425;p17"/>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1426" name="Google Shape;1426;p17"/>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427" name="Google Shape;1427;p17"/>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428" name="Google Shape;1428;p17"/>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429" name="Google Shape;1429;p17"/>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430" name="Google Shape;1430;p17"/>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1431" name="Google Shape;1431;p17"/>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1432" name="Google Shape;1432;p17"/>
          <p:cNvSpPr/>
          <p:nvPr/>
        </p:nvSpPr>
        <p:spPr>
          <a:xfrm rot="-5400000">
            <a:off x="4899818" y="3467099"/>
            <a:ext cx="1524000" cy="381000"/>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433" name="Google Shape;1433;p17"/>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434" name="Google Shape;1434;p17"/>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435" name="Google Shape;1435;p17"/>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1436" name="Google Shape;1436;p17"/>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437" name="Google Shape;1437;p17"/>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438" name="Google Shape;1438;p17"/>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439" name="Google Shape;1439;p17"/>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440" name="Google Shape;1440;p17"/>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441" name="Google Shape;1441;p17"/>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075"/>
              <a:buFont typeface="Calibri"/>
              <a:buNone/>
            </a:pPr>
            <a:r>
              <a:rPr lang="en-US">
                <a:solidFill>
                  <a:schemeClr val="dk1"/>
                </a:solidFill>
                <a:latin typeface="Calibri"/>
                <a:ea typeface="Calibri"/>
                <a:cs typeface="Calibri"/>
                <a:sym typeface="Calibri"/>
              </a:rPr>
              <a:t>State 2:</a:t>
            </a:r>
            <a:r>
              <a:rPr lang="en-US">
                <a:solidFill>
                  <a:srgbClr val="FF0000"/>
                </a:solidFill>
                <a:latin typeface="Calibri"/>
                <a:ea typeface="Calibri"/>
                <a:cs typeface="Calibri"/>
                <a:sym typeface="Calibri"/>
              </a:rPr>
              <a:t> Add</a:t>
            </a:r>
            <a:r>
              <a:rPr lang="en-US">
                <a:solidFill>
                  <a:schemeClr val="dk2"/>
                </a:solidFill>
                <a:latin typeface="Calibri"/>
                <a:ea typeface="Calibri"/>
                <a:cs typeface="Calibri"/>
                <a:sym typeface="Calibri"/>
              </a:rPr>
              <a:t> Cycle 3 Operation</a:t>
            </a:r>
            <a:endParaRPr/>
          </a:p>
        </p:txBody>
      </p:sp>
      <p:sp>
        <p:nvSpPr>
          <p:cNvPr id="1442" name="Google Shape;1442;p17"/>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443" name="Google Shape;1443;p17"/>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444" name="Google Shape;1444;p17"/>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445" name="Google Shape;1445;p17"/>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446" name="Google Shape;1446;p17"/>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1447" name="Google Shape;1447;p17"/>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sp>
        <p:nvSpPr>
          <p:cNvPr id="1448" name="Google Shape;1448;p17"/>
          <p:cNvSpPr txBox="1"/>
          <p:nvPr/>
        </p:nvSpPr>
        <p:spPr>
          <a:xfrm>
            <a:off x="3763832" y="1752600"/>
            <a:ext cx="520091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Send control signals to MUX to select values of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regA and regB and control signal to ALU to add</a:t>
            </a:r>
            <a:endParaRPr/>
          </a:p>
        </p:txBody>
      </p:sp>
      <p:grpSp>
        <p:nvGrpSpPr>
          <p:cNvPr id="1449" name="Google Shape;1449;p17"/>
          <p:cNvGrpSpPr/>
          <p:nvPr/>
        </p:nvGrpSpPr>
        <p:grpSpPr>
          <a:xfrm>
            <a:off x="7119144" y="5334003"/>
            <a:ext cx="288924" cy="1406526"/>
            <a:chOff x="3534" y="3071"/>
            <a:chExt cx="181" cy="885"/>
          </a:xfrm>
        </p:grpSpPr>
        <p:cxnSp>
          <p:nvCxnSpPr>
            <p:cNvPr id="1450" name="Google Shape;1450;p17"/>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1451" name="Google Shape;1451;p17"/>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452" name="Google Shape;1452;p17"/>
          <p:cNvGrpSpPr/>
          <p:nvPr/>
        </p:nvGrpSpPr>
        <p:grpSpPr>
          <a:xfrm>
            <a:off x="2809081" y="3505200"/>
            <a:ext cx="288924" cy="3754438"/>
            <a:chOff x="818" y="1920"/>
            <a:chExt cx="181" cy="2365"/>
          </a:xfrm>
        </p:grpSpPr>
        <p:cxnSp>
          <p:nvCxnSpPr>
            <p:cNvPr id="1453" name="Google Shape;1453;p17"/>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1454" name="Google Shape;1454;p17"/>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455" name="Google Shape;1455;p17"/>
          <p:cNvGrpSpPr/>
          <p:nvPr/>
        </p:nvGrpSpPr>
        <p:grpSpPr>
          <a:xfrm>
            <a:off x="3185319" y="3810002"/>
            <a:ext cx="809624" cy="2928937"/>
            <a:chOff x="1056" y="2112"/>
            <a:chExt cx="509" cy="1844"/>
          </a:xfrm>
        </p:grpSpPr>
        <p:cxnSp>
          <p:nvCxnSpPr>
            <p:cNvPr id="1456" name="Google Shape;1456;p17"/>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1457" name="Google Shape;1457;p17"/>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458" name="Google Shape;1458;p17"/>
          <p:cNvGrpSpPr/>
          <p:nvPr/>
        </p:nvGrpSpPr>
        <p:grpSpPr>
          <a:xfrm>
            <a:off x="4118769" y="5334000"/>
            <a:ext cx="288924" cy="1927226"/>
            <a:chOff x="1644" y="3071"/>
            <a:chExt cx="181" cy="1214"/>
          </a:xfrm>
        </p:grpSpPr>
        <p:cxnSp>
          <p:nvCxnSpPr>
            <p:cNvPr id="1459" name="Google Shape;1459;p17"/>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1460" name="Google Shape;1460;p17"/>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461" name="Google Shape;1461;p17"/>
          <p:cNvGrpSpPr/>
          <p:nvPr/>
        </p:nvGrpSpPr>
        <p:grpSpPr>
          <a:xfrm>
            <a:off x="4496594" y="5334003"/>
            <a:ext cx="530225" cy="1406526"/>
            <a:chOff x="1881" y="3071"/>
            <a:chExt cx="334" cy="885"/>
          </a:xfrm>
        </p:grpSpPr>
        <p:cxnSp>
          <p:nvCxnSpPr>
            <p:cNvPr id="1462" name="Google Shape;1462;p17"/>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1463" name="Google Shape;1463;p17"/>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464" name="Google Shape;1464;p17"/>
          <p:cNvGrpSpPr/>
          <p:nvPr/>
        </p:nvGrpSpPr>
        <p:grpSpPr>
          <a:xfrm>
            <a:off x="5863434" y="4267202"/>
            <a:ext cx="763588" cy="2471737"/>
            <a:chOff x="2743" y="2400"/>
            <a:chExt cx="481" cy="1556"/>
          </a:xfrm>
        </p:grpSpPr>
        <p:cxnSp>
          <p:nvCxnSpPr>
            <p:cNvPr id="1465" name="Google Shape;1465;p17"/>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1466" name="Google Shape;1466;p17"/>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467" name="Google Shape;1467;p17"/>
          <p:cNvGrpSpPr/>
          <p:nvPr/>
        </p:nvGrpSpPr>
        <p:grpSpPr>
          <a:xfrm>
            <a:off x="6519073" y="5105401"/>
            <a:ext cx="623887" cy="2154238"/>
            <a:chOff x="3155" y="2928"/>
            <a:chExt cx="392" cy="1357"/>
          </a:xfrm>
        </p:grpSpPr>
        <p:cxnSp>
          <p:nvCxnSpPr>
            <p:cNvPr id="1468" name="Google Shape;1468;p17"/>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1469" name="Google Shape;1469;p17"/>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470" name="Google Shape;1470;p17"/>
          <p:cNvGrpSpPr/>
          <p:nvPr/>
        </p:nvGrpSpPr>
        <p:grpSpPr>
          <a:xfrm>
            <a:off x="8911433" y="4876801"/>
            <a:ext cx="625475" cy="1862137"/>
            <a:chOff x="4663" y="2784"/>
            <a:chExt cx="394" cy="1172"/>
          </a:xfrm>
        </p:grpSpPr>
        <p:cxnSp>
          <p:nvCxnSpPr>
            <p:cNvPr id="1471" name="Google Shape;1471;p17"/>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1472" name="Google Shape;1472;p17"/>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1473" name="Google Shape;1473;p17"/>
            <p:cNvSpPr txBox="1"/>
            <p:nvPr/>
          </p:nvSpPr>
          <p:spPr>
            <a:xfrm>
              <a:off x="4663" y="3743"/>
              <a:ext cx="39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00  </a:t>
              </a:r>
              <a:endParaRPr/>
            </a:p>
          </p:txBody>
        </p:sp>
      </p:grpSp>
      <p:grpSp>
        <p:nvGrpSpPr>
          <p:cNvPr id="1474" name="Google Shape;1474;p17"/>
          <p:cNvGrpSpPr/>
          <p:nvPr/>
        </p:nvGrpSpPr>
        <p:grpSpPr>
          <a:xfrm>
            <a:off x="8441536" y="3733799"/>
            <a:ext cx="611188" cy="3527426"/>
            <a:chOff x="4366" y="2063"/>
            <a:chExt cx="385" cy="2222"/>
          </a:xfrm>
        </p:grpSpPr>
        <p:cxnSp>
          <p:nvCxnSpPr>
            <p:cNvPr id="1475" name="Google Shape;1475;p17"/>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1476" name="Google Shape;1476;p17"/>
            <p:cNvGrpSpPr/>
            <p:nvPr/>
          </p:nvGrpSpPr>
          <p:grpSpPr>
            <a:xfrm>
              <a:off x="4366" y="2255"/>
              <a:ext cx="328" cy="2030"/>
              <a:chOff x="4366" y="2255"/>
              <a:chExt cx="328" cy="2030"/>
            </a:xfrm>
          </p:grpSpPr>
          <p:cxnSp>
            <p:nvCxnSpPr>
              <p:cNvPr id="1477" name="Google Shape;1477;p17"/>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1478" name="Google Shape;1478;p17"/>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1   </a:t>
                </a:r>
                <a:endParaRPr/>
              </a:p>
            </p:txBody>
          </p:sp>
        </p:grpSp>
      </p:grpSp>
      <p:grpSp>
        <p:nvGrpSpPr>
          <p:cNvPr id="1479" name="Google Shape;1479;p17"/>
          <p:cNvGrpSpPr/>
          <p:nvPr/>
        </p:nvGrpSpPr>
        <p:grpSpPr>
          <a:xfrm>
            <a:off x="9570244" y="4419600"/>
            <a:ext cx="428625" cy="2841626"/>
            <a:chOff x="5077" y="2495"/>
            <a:chExt cx="270" cy="1790"/>
          </a:xfrm>
        </p:grpSpPr>
        <p:cxnSp>
          <p:nvCxnSpPr>
            <p:cNvPr id="1480" name="Google Shape;1480;p17"/>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1481" name="Google Shape;1481;p17"/>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 </a:t>
              </a:r>
              <a:endParaRPr/>
            </a:p>
          </p:txBody>
        </p:sp>
      </p:grpSp>
      <p:cxnSp>
        <p:nvCxnSpPr>
          <p:cNvPr id="1482" name="Google Shape;1482;p17"/>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483" name="Google Shape;1483;p17"/>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484" name="Google Shape;1484;p17"/>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485" name="Google Shape;1485;p17"/>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486" name="Google Shape;1486;p17"/>
          <p:cNvCxnSpPr/>
          <p:nvPr/>
        </p:nvCxnSpPr>
        <p:spPr>
          <a:xfrm>
            <a:off x="7985919" y="4038600"/>
            <a:ext cx="914400" cy="0"/>
          </a:xfrm>
          <a:prstGeom prst="straightConnector1">
            <a:avLst/>
          </a:prstGeom>
          <a:noFill/>
          <a:ln cap="flat" cmpd="sng" w="57150">
            <a:solidFill>
              <a:srgbClr val="0000FF"/>
            </a:solidFill>
            <a:prstDash val="solid"/>
            <a:round/>
            <a:headEnd len="sm" w="sm" type="none"/>
            <a:tailEnd len="lg" w="lg" type="triangle"/>
          </a:ln>
        </p:spPr>
      </p:cxnSp>
      <p:sp>
        <p:nvSpPr>
          <p:cNvPr id="1487" name="Google Shape;1487;p17"/>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18"/>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493" name="Google Shape;1493;p18"/>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1494" name="Google Shape;1494;p18"/>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495" name="Google Shape;1495;p18"/>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496" name="Google Shape;1496;p18"/>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497" name="Google Shape;1497;p18"/>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498" name="Google Shape;1498;p18"/>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499" name="Google Shape;1499;p18"/>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0" name="Google Shape;1500;p18"/>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1" name="Google Shape;1501;p18"/>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2" name="Google Shape;1502;p18"/>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3" name="Google Shape;1503;p18"/>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4" name="Google Shape;1504;p18"/>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5" name="Google Shape;1505;p18"/>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506" name="Google Shape;1506;p18"/>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507" name="Google Shape;1507;p18"/>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508" name="Google Shape;1508;p18"/>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509" name="Google Shape;1509;p18"/>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510" name="Google Shape;1510;p18"/>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1511" name="Google Shape;1511;p18"/>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512" name="Google Shape;1512;p18"/>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1513" name="Google Shape;1513;p18"/>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514" name="Google Shape;1514;p18"/>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1515" name="Google Shape;1515;p18"/>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1516" name="Google Shape;1516;p18"/>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1517" name="Google Shape;1517;p18"/>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1518" name="Google Shape;1518;p18"/>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1519" name="Google Shape;1519;p18"/>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1520" name="Google Shape;1520;p18"/>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1521" name="Google Shape;1521;p18"/>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1522" name="Google Shape;1522;p18"/>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1523" name="Google Shape;1523;p18"/>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1524" name="Google Shape;1524;p18"/>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525" name="Google Shape;1525;p18"/>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526" name="Google Shape;1526;p18"/>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1527" name="Google Shape;1527;p18"/>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28" name="Google Shape;1528;p18"/>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29" name="Google Shape;1529;p18"/>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1530" name="Google Shape;1530;p18"/>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1531" name="Google Shape;1531;p18"/>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1532" name="Google Shape;1532;p18"/>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1533" name="Google Shape;1533;p18"/>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4" name="Google Shape;1534;p18"/>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5" name="Google Shape;1535;p18"/>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6" name="Google Shape;1536;p18"/>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7" name="Google Shape;1537;p18"/>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8" name="Google Shape;1538;p18"/>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39" name="Google Shape;1539;p18"/>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0" name="Google Shape;1540;p18"/>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1" name="Google Shape;1541;p18"/>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2" name="Google Shape;1542;p18"/>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3" name="Google Shape;1543;p18"/>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4" name="Google Shape;1544;p18"/>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545" name="Google Shape;1545;p18"/>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1546" name="Google Shape;1546;p18"/>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47" name="Google Shape;1547;p18"/>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48" name="Google Shape;1548;p18"/>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49" name="Google Shape;1549;p18"/>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50" name="Google Shape;1550;p18"/>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551" name="Google Shape;1551;p18"/>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552" name="Google Shape;1552;p18"/>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553" name="Google Shape;1553;p18"/>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554" name="Google Shape;1554;p18"/>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55" name="Google Shape;1555;p18"/>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56" name="Google Shape;1556;p18"/>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57" name="Google Shape;1557;p18"/>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558" name="Google Shape;1558;p18"/>
          <p:cNvSpPr txBox="1"/>
          <p:nvPr/>
        </p:nvSpPr>
        <p:spPr>
          <a:xfrm>
            <a:off x="2499520" y="76200"/>
            <a:ext cx="7619999" cy="11430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b="1" lang="en-US" sz="2800">
                <a:solidFill>
                  <a:schemeClr val="dk2"/>
                </a:solidFill>
                <a:latin typeface="Calibri"/>
                <a:ea typeface="Calibri"/>
                <a:cs typeface="Calibri"/>
                <a:sym typeface="Calibri"/>
              </a:rPr>
              <a:t>Building the Control Rom</a:t>
            </a:r>
            <a:endParaRPr b="1" sz="28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19"/>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564" name="Google Shape;1564;p19"/>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3: Add cycle 4 </a:t>
            </a:r>
            <a:r>
              <a:rPr lang="en-US" sz="2800">
                <a:solidFill>
                  <a:schemeClr val="dk2"/>
                </a:solidFill>
                <a:latin typeface="Calibri"/>
                <a:ea typeface="Calibri"/>
                <a:cs typeface="Calibri"/>
                <a:sym typeface="Calibri"/>
              </a:rPr>
              <a:t> </a:t>
            </a:r>
            <a:endParaRPr/>
          </a:p>
        </p:txBody>
      </p:sp>
      <p:cxnSp>
        <p:nvCxnSpPr>
          <p:cNvPr id="1565" name="Google Shape;1565;p19"/>
          <p:cNvCxnSpPr/>
          <p:nvPr/>
        </p:nvCxnSpPr>
        <p:spPr>
          <a:xfrm>
            <a:off x="6621645" y="2791803"/>
            <a:ext cx="0" cy="304799"/>
          </a:xfrm>
          <a:prstGeom prst="straightConnector1">
            <a:avLst/>
          </a:prstGeom>
          <a:noFill/>
          <a:ln cap="flat" cmpd="sng" w="28575">
            <a:solidFill>
              <a:schemeClr val="dk1"/>
            </a:solidFill>
            <a:prstDash val="solid"/>
            <a:round/>
            <a:headEnd len="sm" w="sm" type="none"/>
            <a:tailEnd len="lg" w="lg" type="triangle"/>
          </a:ln>
        </p:spPr>
      </p:cxnSp>
      <p:grpSp>
        <p:nvGrpSpPr>
          <p:cNvPr id="1566" name="Google Shape;1566;p19"/>
          <p:cNvGrpSpPr/>
          <p:nvPr/>
        </p:nvGrpSpPr>
        <p:grpSpPr>
          <a:xfrm>
            <a:off x="5830341" y="1779415"/>
            <a:ext cx="1593255" cy="991870"/>
            <a:chOff x="4400550" y="1355725"/>
            <a:chExt cx="1295400" cy="914400"/>
          </a:xfrm>
        </p:grpSpPr>
        <p:sp>
          <p:nvSpPr>
            <p:cNvPr id="1567" name="Google Shape;1567;p19"/>
            <p:cNvSpPr/>
            <p:nvPr/>
          </p:nvSpPr>
          <p:spPr>
            <a:xfrm>
              <a:off x="4476750" y="1431925"/>
              <a:ext cx="1143000" cy="7620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Fetch cycle</a:t>
              </a:r>
              <a:endParaRPr/>
            </a:p>
          </p:txBody>
        </p:sp>
        <p:sp>
          <p:nvSpPr>
            <p:cNvPr id="1568" name="Google Shape;1568;p19"/>
            <p:cNvSpPr/>
            <p:nvPr/>
          </p:nvSpPr>
          <p:spPr>
            <a:xfrm>
              <a:off x="4400550" y="1355725"/>
              <a:ext cx="1295400" cy="9144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grpSp>
      <p:sp>
        <p:nvSpPr>
          <p:cNvPr id="1569" name="Google Shape;1569;p19"/>
          <p:cNvSpPr/>
          <p:nvPr/>
        </p:nvSpPr>
        <p:spPr>
          <a:xfrm>
            <a:off x="1883570" y="1600199"/>
            <a:ext cx="3950325" cy="4467226"/>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70" name="Google Shape;1570;p19"/>
          <p:cNvSpPr/>
          <p:nvPr/>
        </p:nvSpPr>
        <p:spPr>
          <a:xfrm>
            <a:off x="6026702" y="3094026"/>
            <a:ext cx="1212255" cy="7000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cxnSp>
        <p:nvCxnSpPr>
          <p:cNvPr id="1571" name="Google Shape;1571;p19"/>
          <p:cNvCxnSpPr/>
          <p:nvPr/>
        </p:nvCxnSpPr>
        <p:spPr>
          <a:xfrm flipH="1">
            <a:off x="2937670" y="3565526"/>
            <a:ext cx="3124199" cy="609599"/>
          </a:xfrm>
          <a:prstGeom prst="straightConnector1">
            <a:avLst/>
          </a:prstGeom>
          <a:noFill/>
          <a:ln cap="flat" cmpd="sng" w="28575">
            <a:solidFill>
              <a:schemeClr val="dk1"/>
            </a:solidFill>
            <a:prstDash val="solid"/>
            <a:round/>
            <a:headEnd len="sm" w="sm" type="none"/>
            <a:tailEnd len="lg" w="lg" type="triangle"/>
          </a:ln>
        </p:spPr>
      </p:cxnSp>
      <p:sp>
        <p:nvSpPr>
          <p:cNvPr id="1572" name="Google Shape;1572;p19"/>
          <p:cNvSpPr/>
          <p:nvPr/>
        </p:nvSpPr>
        <p:spPr>
          <a:xfrm>
            <a:off x="7738270" y="41751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1573" name="Google Shape;1573;p19"/>
          <p:cNvCxnSpPr/>
          <p:nvPr/>
        </p:nvCxnSpPr>
        <p:spPr>
          <a:xfrm flipH="1">
            <a:off x="4461668" y="3717926"/>
            <a:ext cx="1752600" cy="533399"/>
          </a:xfrm>
          <a:prstGeom prst="straightConnector1">
            <a:avLst/>
          </a:prstGeom>
          <a:noFill/>
          <a:ln cap="flat" cmpd="sng" w="28575">
            <a:solidFill>
              <a:schemeClr val="dk1"/>
            </a:solidFill>
            <a:prstDash val="solid"/>
            <a:round/>
            <a:headEnd len="sm" w="sm" type="none"/>
            <a:tailEnd len="lg" w="lg" type="triangle"/>
          </a:ln>
        </p:spPr>
      </p:cxnSp>
      <p:cxnSp>
        <p:nvCxnSpPr>
          <p:cNvPr id="1574" name="Google Shape;1574;p19"/>
          <p:cNvCxnSpPr/>
          <p:nvPr/>
        </p:nvCxnSpPr>
        <p:spPr>
          <a:xfrm flipH="1">
            <a:off x="5833270" y="3794125"/>
            <a:ext cx="609599" cy="457200"/>
          </a:xfrm>
          <a:prstGeom prst="straightConnector1">
            <a:avLst/>
          </a:prstGeom>
          <a:noFill/>
          <a:ln cap="flat" cmpd="sng" w="28575">
            <a:solidFill>
              <a:schemeClr val="dk1"/>
            </a:solidFill>
            <a:prstDash val="solid"/>
            <a:round/>
            <a:headEnd len="sm" w="sm" type="none"/>
            <a:tailEnd len="lg" w="lg" type="triangle"/>
          </a:ln>
        </p:spPr>
      </p:cxnSp>
      <p:cxnSp>
        <p:nvCxnSpPr>
          <p:cNvPr id="1575" name="Google Shape;1575;p19"/>
          <p:cNvCxnSpPr/>
          <p:nvPr/>
        </p:nvCxnSpPr>
        <p:spPr>
          <a:xfrm>
            <a:off x="6747670" y="3794125"/>
            <a:ext cx="152399" cy="381000"/>
          </a:xfrm>
          <a:prstGeom prst="straightConnector1">
            <a:avLst/>
          </a:prstGeom>
          <a:noFill/>
          <a:ln cap="flat" cmpd="sng" w="28575">
            <a:solidFill>
              <a:schemeClr val="dk1"/>
            </a:solidFill>
            <a:prstDash val="solid"/>
            <a:round/>
            <a:headEnd len="sm" w="sm" type="none"/>
            <a:tailEnd len="lg" w="lg" type="triangle"/>
          </a:ln>
        </p:spPr>
      </p:cxnSp>
      <p:sp>
        <p:nvSpPr>
          <p:cNvPr id="1576" name="Google Shape;1576;p19"/>
          <p:cNvSpPr/>
          <p:nvPr/>
        </p:nvSpPr>
        <p:spPr>
          <a:xfrm>
            <a:off x="6290470" y="41751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577" name="Google Shape;1577;p19"/>
          <p:cNvSpPr/>
          <p:nvPr/>
        </p:nvSpPr>
        <p:spPr>
          <a:xfrm>
            <a:off x="4918870" y="41751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578" name="Google Shape;1578;p19"/>
          <p:cNvSpPr/>
          <p:nvPr/>
        </p:nvSpPr>
        <p:spPr>
          <a:xfrm>
            <a:off x="2175670" y="4175126"/>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1579" name="Google Shape;1579;p19"/>
          <p:cNvSpPr/>
          <p:nvPr/>
        </p:nvSpPr>
        <p:spPr>
          <a:xfrm>
            <a:off x="1718469" y="5013326"/>
            <a:ext cx="1524000" cy="1066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1580" name="Google Shape;1580;p19"/>
          <p:cNvSpPr/>
          <p:nvPr/>
        </p:nvSpPr>
        <p:spPr>
          <a:xfrm>
            <a:off x="4918870" y="50133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581" name="Google Shape;1581;p19"/>
          <p:cNvSpPr/>
          <p:nvPr/>
        </p:nvSpPr>
        <p:spPr>
          <a:xfrm>
            <a:off x="6290470" y="5013326"/>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582" name="Google Shape;1582;p19"/>
          <p:cNvSpPr/>
          <p:nvPr/>
        </p:nvSpPr>
        <p:spPr>
          <a:xfrm>
            <a:off x="7738270" y="5013326"/>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583" name="Google Shape;1583;p19"/>
          <p:cNvSpPr/>
          <p:nvPr/>
        </p:nvSpPr>
        <p:spPr>
          <a:xfrm>
            <a:off x="3547270" y="41751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1584" name="Google Shape;1584;p19"/>
          <p:cNvSpPr/>
          <p:nvPr/>
        </p:nvSpPr>
        <p:spPr>
          <a:xfrm>
            <a:off x="3547270" y="5013326"/>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1585" name="Google Shape;1585;p19"/>
          <p:cNvCxnSpPr/>
          <p:nvPr/>
        </p:nvCxnSpPr>
        <p:spPr>
          <a:xfrm>
            <a:off x="7052470" y="3717925"/>
            <a:ext cx="1066799" cy="457200"/>
          </a:xfrm>
          <a:prstGeom prst="straightConnector1">
            <a:avLst/>
          </a:prstGeom>
          <a:noFill/>
          <a:ln cap="flat" cmpd="sng" w="28575">
            <a:solidFill>
              <a:schemeClr val="dk1"/>
            </a:solidFill>
            <a:prstDash val="solid"/>
            <a:round/>
            <a:headEnd len="sm" w="sm" type="none"/>
            <a:tailEnd len="lg" w="lg" type="triangle"/>
          </a:ln>
        </p:spPr>
      </p:cxnSp>
      <p:sp>
        <p:nvSpPr>
          <p:cNvPr id="1586" name="Google Shape;1586;p19"/>
          <p:cNvSpPr/>
          <p:nvPr/>
        </p:nvSpPr>
        <p:spPr>
          <a:xfrm>
            <a:off x="4918870" y="5851526"/>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1587" name="Google Shape;1587;p19"/>
          <p:cNvCxnSpPr/>
          <p:nvPr/>
        </p:nvCxnSpPr>
        <p:spPr>
          <a:xfrm>
            <a:off x="27090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588" name="Google Shape;1588;p19"/>
          <p:cNvCxnSpPr/>
          <p:nvPr/>
        </p:nvCxnSpPr>
        <p:spPr>
          <a:xfrm>
            <a:off x="40806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589" name="Google Shape;1589;p19"/>
          <p:cNvCxnSpPr/>
          <p:nvPr/>
        </p:nvCxnSpPr>
        <p:spPr>
          <a:xfrm>
            <a:off x="54522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590" name="Google Shape;1590;p19"/>
          <p:cNvCxnSpPr/>
          <p:nvPr/>
        </p:nvCxnSpPr>
        <p:spPr>
          <a:xfrm>
            <a:off x="68238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591" name="Google Shape;1591;p19"/>
          <p:cNvCxnSpPr/>
          <p:nvPr/>
        </p:nvCxnSpPr>
        <p:spPr>
          <a:xfrm>
            <a:off x="8271669" y="4860926"/>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592" name="Google Shape;1592;p19"/>
          <p:cNvCxnSpPr/>
          <p:nvPr/>
        </p:nvCxnSpPr>
        <p:spPr>
          <a:xfrm>
            <a:off x="5452269" y="5699126"/>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1593" name="Google Shape;1593;p19"/>
          <p:cNvGrpSpPr/>
          <p:nvPr/>
        </p:nvGrpSpPr>
        <p:grpSpPr>
          <a:xfrm>
            <a:off x="2997994" y="4632326"/>
            <a:ext cx="7197724" cy="2000249"/>
            <a:chOff x="806" y="2976"/>
            <a:chExt cx="4533" cy="1259"/>
          </a:xfrm>
        </p:grpSpPr>
        <p:sp>
          <p:nvSpPr>
            <p:cNvPr id="1594" name="Google Shape;1594;p19"/>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1595" name="Google Shape;1595;p19"/>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1596" name="Google Shape;1596;p19"/>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1597" name="Google Shape;1597;p19"/>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1598" name="Google Shape;1598;p19"/>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1599" name="Google Shape;1599;p19"/>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1600" name="Google Shape;1600;p19"/>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1601" name="Google Shape;1601;p19"/>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1602" name="Google Shape;1602;p19"/>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1603" name="Google Shape;1603;p19"/>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1604" name="Google Shape;1604;p19"/>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605" name="Google Shape;1605;p19"/>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606" name="Google Shape;1606;p19"/>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cxnSp>
        <p:nvCxnSpPr>
          <p:cNvPr id="1607" name="Google Shape;1607;p19"/>
          <p:cNvCxnSpPr/>
          <p:nvPr/>
        </p:nvCxnSpPr>
        <p:spPr>
          <a:xfrm>
            <a:off x="5566569" y="2098829"/>
            <a:ext cx="390795" cy="71515"/>
          </a:xfrm>
          <a:prstGeom prst="straightConnector1">
            <a:avLst/>
          </a:prstGeom>
          <a:noFill/>
          <a:ln cap="flat" cmpd="sng" w="19050">
            <a:solidFill>
              <a:schemeClr val="dk1"/>
            </a:solidFill>
            <a:prstDash val="solid"/>
            <a:round/>
            <a:headEnd len="sm" w="sm" type="none"/>
            <a:tailEnd len="lg" w="lg"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Announcements</a:t>
            </a:r>
            <a:endParaRPr/>
          </a:p>
        </p:txBody>
      </p:sp>
      <p:sp>
        <p:nvSpPr>
          <p:cNvPr id="387" name="Google Shape;387;p2"/>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P2</a:t>
            </a:r>
            <a:endParaRPr/>
          </a:p>
          <a:p>
            <a:pPr indent="-228029" lvl="1" marL="684086" rtl="0" algn="l">
              <a:lnSpc>
                <a:spcPct val="90000"/>
              </a:lnSpc>
              <a:spcBef>
                <a:spcPts val="499"/>
              </a:spcBef>
              <a:spcAft>
                <a:spcPts val="0"/>
              </a:spcAft>
              <a:buClr>
                <a:schemeClr val="dk1"/>
              </a:buClr>
              <a:buSzPts val="2300"/>
              <a:buChar char="•"/>
            </a:pPr>
            <a:r>
              <a:rPr lang="en-US"/>
              <a:t>Two parts: part a is due </a:t>
            </a:r>
            <a:r>
              <a:rPr b="1" lang="en-US"/>
              <a:t>Thu 2/16</a:t>
            </a:r>
            <a:endParaRPr/>
          </a:p>
          <a:p>
            <a:pPr indent="-228029" lvl="0" marL="228029" rtl="0" algn="l">
              <a:lnSpc>
                <a:spcPct val="90000"/>
              </a:lnSpc>
              <a:spcBef>
                <a:spcPts val="998"/>
              </a:spcBef>
              <a:spcAft>
                <a:spcPts val="0"/>
              </a:spcAft>
              <a:buClr>
                <a:schemeClr val="dk1"/>
              </a:buClr>
              <a:buSzPts val="2700"/>
              <a:buChar char="•"/>
            </a:pPr>
            <a:r>
              <a:rPr lang="en-US"/>
              <a:t>HW 3</a:t>
            </a:r>
            <a:endParaRPr/>
          </a:p>
          <a:p>
            <a:pPr indent="-228029" lvl="1" marL="684086" rtl="0" algn="l">
              <a:lnSpc>
                <a:spcPct val="90000"/>
              </a:lnSpc>
              <a:spcBef>
                <a:spcPts val="499"/>
              </a:spcBef>
              <a:spcAft>
                <a:spcPts val="0"/>
              </a:spcAft>
              <a:buClr>
                <a:schemeClr val="dk1"/>
              </a:buClr>
              <a:buSzPts val="2300"/>
              <a:buChar char="•"/>
            </a:pPr>
            <a:r>
              <a:rPr lang="en-US"/>
              <a:t>Posted on website, due </a:t>
            </a:r>
            <a:r>
              <a:rPr b="1" lang="en-US"/>
              <a:t>Mon 2/20</a:t>
            </a:r>
            <a:endParaRPr/>
          </a:p>
          <a:p>
            <a:pPr indent="-228029" lvl="1" marL="684086" rtl="0" algn="l">
              <a:lnSpc>
                <a:spcPct val="90000"/>
              </a:lnSpc>
              <a:spcBef>
                <a:spcPts val="499"/>
              </a:spcBef>
              <a:spcAft>
                <a:spcPts val="0"/>
              </a:spcAft>
              <a:buClr>
                <a:schemeClr val="dk1"/>
              </a:buClr>
              <a:buSzPts val="2300"/>
              <a:buChar char="•"/>
            </a:pPr>
            <a:r>
              <a:rPr b="1" lang="en-US"/>
              <a:t>3 submissions on Gradescope</a:t>
            </a:r>
            <a:endParaRPr/>
          </a:p>
          <a:p>
            <a:pPr indent="-228029" lvl="2" marL="1140143" rtl="0" algn="l">
              <a:lnSpc>
                <a:spcPct val="90000"/>
              </a:lnSpc>
              <a:spcBef>
                <a:spcPts val="499"/>
              </a:spcBef>
              <a:spcAft>
                <a:spcPts val="0"/>
              </a:spcAft>
              <a:buClr>
                <a:schemeClr val="dk1"/>
              </a:buClr>
              <a:buSzPts val="1900"/>
              <a:buChar char="•"/>
            </a:pPr>
            <a:r>
              <a:rPr lang="en-US"/>
              <a:t>Individual part</a:t>
            </a:r>
            <a:endParaRPr/>
          </a:p>
          <a:p>
            <a:pPr indent="-228029" lvl="2" marL="1140143" rtl="0" algn="l">
              <a:lnSpc>
                <a:spcPct val="90000"/>
              </a:lnSpc>
              <a:spcBef>
                <a:spcPts val="499"/>
              </a:spcBef>
              <a:spcAft>
                <a:spcPts val="0"/>
              </a:spcAft>
              <a:buClr>
                <a:schemeClr val="dk1"/>
              </a:buClr>
              <a:buSzPts val="1900"/>
              <a:buChar char="•"/>
            </a:pPr>
            <a:r>
              <a:rPr lang="en-US"/>
              <a:t>Group part</a:t>
            </a:r>
            <a:endParaRPr/>
          </a:p>
          <a:p>
            <a:pPr indent="-228029" lvl="2" marL="1140143" rtl="0" algn="l">
              <a:lnSpc>
                <a:spcPct val="90000"/>
              </a:lnSpc>
              <a:spcBef>
                <a:spcPts val="499"/>
              </a:spcBef>
              <a:spcAft>
                <a:spcPts val="0"/>
              </a:spcAft>
              <a:buClr>
                <a:schemeClr val="dk1"/>
              </a:buClr>
              <a:buSzPts val="1900"/>
              <a:buChar char="•"/>
            </a:pPr>
            <a:r>
              <a:rPr lang="en-US"/>
              <a:t>Practice exam (also group)</a:t>
            </a:r>
            <a:endParaRPr/>
          </a:p>
          <a:p>
            <a:pPr indent="-228029" lvl="0" marL="228029" rtl="0" algn="l">
              <a:lnSpc>
                <a:spcPct val="90000"/>
              </a:lnSpc>
              <a:spcBef>
                <a:spcPts val="998"/>
              </a:spcBef>
              <a:spcAft>
                <a:spcPts val="0"/>
              </a:spcAft>
              <a:buClr>
                <a:schemeClr val="dk1"/>
              </a:buClr>
              <a:buSzPts val="2700"/>
              <a:buChar char="•"/>
            </a:pPr>
            <a:r>
              <a:rPr lang="en-US"/>
              <a:t>Midterm exam </a:t>
            </a:r>
            <a:r>
              <a:rPr b="1" lang="en-US"/>
              <a:t>Thu March 9, 7-9pm</a:t>
            </a:r>
            <a:endParaRPr/>
          </a:p>
          <a:p>
            <a:pPr indent="-228029" lvl="1" marL="684086" rtl="0" algn="l">
              <a:lnSpc>
                <a:spcPct val="90000"/>
              </a:lnSpc>
              <a:spcBef>
                <a:spcPts val="499"/>
              </a:spcBef>
              <a:spcAft>
                <a:spcPts val="0"/>
              </a:spcAft>
              <a:buClr>
                <a:schemeClr val="dk1"/>
              </a:buClr>
              <a:buSzPts val="2300"/>
              <a:buChar char="•"/>
            </a:pPr>
            <a:r>
              <a:rPr lang="en-US"/>
              <a:t>Sample exams on website</a:t>
            </a:r>
            <a:endParaRPr/>
          </a:p>
          <a:p>
            <a:pPr indent="-228029" lvl="1" marL="684086" rtl="0" algn="l">
              <a:lnSpc>
                <a:spcPct val="90000"/>
              </a:lnSpc>
              <a:spcBef>
                <a:spcPts val="499"/>
              </a:spcBef>
              <a:spcAft>
                <a:spcPts val="0"/>
              </a:spcAft>
              <a:buClr>
                <a:schemeClr val="dk1"/>
              </a:buClr>
              <a:buSzPts val="2300"/>
              <a:buChar char="•"/>
            </a:pPr>
            <a:r>
              <a:rPr lang="en-US"/>
              <a:t>Up through pipelining covered</a:t>
            </a:r>
            <a:endParaRPr/>
          </a:p>
        </p:txBody>
      </p:sp>
      <p:sp>
        <p:nvSpPr>
          <p:cNvPr id="388" name="Google Shape;388;p2"/>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1" name="Shape 1611"/>
        <p:cNvGrpSpPr/>
        <p:nvPr/>
      </p:nvGrpSpPr>
      <p:grpSpPr>
        <a:xfrm>
          <a:off x="0" y="0"/>
          <a:ext cx="0" cy="0"/>
          <a:chOff x="0" y="0"/>
          <a:chExt cx="0" cy="0"/>
        </a:xfrm>
      </p:grpSpPr>
      <p:cxnSp>
        <p:nvCxnSpPr>
          <p:cNvPr id="1612" name="Google Shape;1612;p20"/>
          <p:cNvCxnSpPr/>
          <p:nvPr/>
        </p:nvCxnSpPr>
        <p:spPr>
          <a:xfrm>
            <a:off x="5549745" y="4419600"/>
            <a:ext cx="0" cy="2514600"/>
          </a:xfrm>
          <a:prstGeom prst="straightConnector1">
            <a:avLst/>
          </a:prstGeom>
          <a:noFill/>
          <a:ln cap="flat" cmpd="sng" w="28575">
            <a:solidFill>
              <a:srgbClr val="FF0000"/>
            </a:solidFill>
            <a:prstDash val="solid"/>
            <a:round/>
            <a:headEnd len="sm" w="sm" type="none"/>
            <a:tailEnd len="sm" w="sm" type="none"/>
          </a:ln>
        </p:spPr>
      </p:cxnSp>
      <p:sp>
        <p:nvSpPr>
          <p:cNvPr id="1613" name="Google Shape;1613;p20"/>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614" name="Google Shape;1614;p20"/>
          <p:cNvSpPr/>
          <p:nvPr/>
        </p:nvSpPr>
        <p:spPr>
          <a:xfrm>
            <a:off x="2880519" y="2819401"/>
            <a:ext cx="381000" cy="685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1615" name="Google Shape;1615;p20"/>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1616" name="Google Shape;1616;p20"/>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1617" name="Google Shape;1617;p20"/>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618" name="Google Shape;1618;p20"/>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619" name="Google Shape;1619;p20"/>
          <p:cNvCxnSpPr/>
          <p:nvPr/>
        </p:nvCxnSpPr>
        <p:spPr>
          <a:xfrm>
            <a:off x="6614320" y="3886200"/>
            <a:ext cx="533399" cy="0"/>
          </a:xfrm>
          <a:prstGeom prst="straightConnector1">
            <a:avLst/>
          </a:prstGeom>
          <a:noFill/>
          <a:ln cap="flat" cmpd="sng" w="57150">
            <a:solidFill>
              <a:srgbClr val="0000FF"/>
            </a:solidFill>
            <a:prstDash val="solid"/>
            <a:round/>
            <a:headEnd len="sm" w="sm" type="none"/>
            <a:tailEnd len="lg" w="lg" type="triangle"/>
          </a:ln>
        </p:spPr>
      </p:cxnSp>
      <p:cxnSp>
        <p:nvCxnSpPr>
          <p:cNvPr id="1620" name="Google Shape;1620;p20"/>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1621" name="Google Shape;1621;p20"/>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622" name="Google Shape;1622;p20"/>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1623" name="Google Shape;1623;p20"/>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624" name="Google Shape;1624;p20"/>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625" name="Google Shape;1625;p20"/>
          <p:cNvCxnSpPr/>
          <p:nvPr/>
        </p:nvCxnSpPr>
        <p:spPr>
          <a:xfrm>
            <a:off x="6080919" y="4114800"/>
            <a:ext cx="228600" cy="0"/>
          </a:xfrm>
          <a:prstGeom prst="straightConnector1">
            <a:avLst/>
          </a:prstGeom>
          <a:noFill/>
          <a:ln cap="flat" cmpd="sng" w="38100">
            <a:solidFill>
              <a:srgbClr val="0000FF"/>
            </a:solidFill>
            <a:prstDash val="solid"/>
            <a:round/>
            <a:headEnd len="sm" w="sm" type="none"/>
            <a:tailEnd len="lg" w="lg" type="triangle"/>
          </a:ln>
        </p:spPr>
      </p:cxnSp>
      <p:sp>
        <p:nvSpPr>
          <p:cNvPr id="1626" name="Google Shape;1626;p20"/>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627" name="Google Shape;1627;p20"/>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628" name="Google Shape;1628;p20"/>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629" name="Google Shape;1629;p20"/>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630" name="Google Shape;1630;p20"/>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631" name="Google Shape;1631;p20"/>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632" name="Google Shape;1632;p20"/>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1633" name="Google Shape;1633;p20"/>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634" name="Google Shape;1634;p20"/>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635" name="Google Shape;1635;p20"/>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636" name="Google Shape;1636;p20"/>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637" name="Google Shape;1637;p20"/>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638" name="Google Shape;1638;p20"/>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639" name="Google Shape;1639;p20"/>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640" name="Google Shape;1640;p20"/>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641" name="Google Shape;1641;p20"/>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642" name="Google Shape;1642;p20"/>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643" name="Google Shape;1643;p20"/>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644" name="Google Shape;1644;p20"/>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645" name="Google Shape;1645;p20"/>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646" name="Google Shape;1646;p20"/>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647" name="Google Shape;1647;p20"/>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648" name="Google Shape;1648;p20"/>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649" name="Google Shape;1649;p20"/>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650" name="Google Shape;1650;p20"/>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651" name="Google Shape;1651;p20"/>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1652" name="Google Shape;1652;p20"/>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1653" name="Google Shape;1653;p20"/>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1654" name="Google Shape;1654;p20"/>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655" name="Google Shape;1655;p20"/>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656" name="Google Shape;1656;p20"/>
          <p:cNvCxnSpPr/>
          <p:nvPr/>
        </p:nvCxnSpPr>
        <p:spPr>
          <a:xfrm rot="10800000">
            <a:off x="6245227" y="4991101"/>
            <a:ext cx="1" cy="952501"/>
          </a:xfrm>
          <a:prstGeom prst="straightConnector1">
            <a:avLst/>
          </a:prstGeom>
          <a:noFill/>
          <a:ln cap="flat" cmpd="sng" w="57150">
            <a:solidFill>
              <a:srgbClr val="0000FF"/>
            </a:solidFill>
            <a:prstDash val="solid"/>
            <a:round/>
            <a:headEnd len="sm" w="sm" type="none"/>
            <a:tailEnd len="sm" w="sm" type="none"/>
          </a:ln>
        </p:spPr>
      </p:cxnSp>
      <p:cxnSp>
        <p:nvCxnSpPr>
          <p:cNvPr id="1657" name="Google Shape;1657;p20"/>
          <p:cNvCxnSpPr/>
          <p:nvPr/>
        </p:nvCxnSpPr>
        <p:spPr>
          <a:xfrm>
            <a:off x="6245226" y="5029200"/>
            <a:ext cx="369092" cy="0"/>
          </a:xfrm>
          <a:prstGeom prst="straightConnector1">
            <a:avLst/>
          </a:prstGeom>
          <a:noFill/>
          <a:ln cap="flat" cmpd="sng" w="57150">
            <a:solidFill>
              <a:srgbClr val="0000FF"/>
            </a:solidFill>
            <a:prstDash val="solid"/>
            <a:round/>
            <a:headEnd len="sm" w="sm" type="none"/>
            <a:tailEnd len="lg" w="lg" type="triangle"/>
          </a:ln>
        </p:spPr>
      </p:cxnSp>
      <p:cxnSp>
        <p:nvCxnSpPr>
          <p:cNvPr id="1658" name="Google Shape;1658;p20"/>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659" name="Google Shape;1659;p20"/>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660" name="Google Shape;1660;p20"/>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661" name="Google Shape;1661;p20"/>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1662" name="Google Shape;1662;p20"/>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1663" name="Google Shape;1663;p20"/>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664" name="Google Shape;1664;p20"/>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665" name="Google Shape;1665;p20"/>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666" name="Google Shape;1666;p20"/>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1667" name="Google Shape;1667;p20"/>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668" name="Google Shape;1668;p20"/>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669" name="Google Shape;1669;p20"/>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670" name="Google Shape;1670;p20"/>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671" name="Google Shape;1671;p20"/>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672" name="Google Shape;1672;p20"/>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0000"/>
              </a:buClr>
              <a:buSzPts val="1075"/>
              <a:buFont typeface="Calibri"/>
              <a:buNone/>
            </a:pPr>
            <a:r>
              <a:rPr lang="en-US">
                <a:solidFill>
                  <a:srgbClr val="FF0000"/>
                </a:solidFill>
                <a:latin typeface="Calibri"/>
                <a:ea typeface="Calibri"/>
                <a:cs typeface="Calibri"/>
                <a:sym typeface="Calibri"/>
              </a:rPr>
              <a:t>Add</a:t>
            </a:r>
            <a:r>
              <a:rPr lang="en-US">
                <a:solidFill>
                  <a:schemeClr val="dk2"/>
                </a:solidFill>
                <a:latin typeface="Calibri"/>
                <a:ea typeface="Calibri"/>
                <a:cs typeface="Calibri"/>
                <a:sym typeface="Calibri"/>
              </a:rPr>
              <a:t> Cycle 4 (State 3) Operation</a:t>
            </a:r>
            <a:endParaRPr/>
          </a:p>
        </p:txBody>
      </p:sp>
      <p:sp>
        <p:nvSpPr>
          <p:cNvPr id="1673" name="Google Shape;1673;p20"/>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674" name="Google Shape;1674;p20"/>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675" name="Google Shape;1675;p20"/>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676" name="Google Shape;1676;p20"/>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677" name="Google Shape;1677;p20"/>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1678" name="Google Shape;1678;p20"/>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679" name="Google Shape;1679;p20"/>
          <p:cNvCxnSpPr/>
          <p:nvPr/>
        </p:nvCxnSpPr>
        <p:spPr>
          <a:xfrm rot="10800000">
            <a:off x="6245227" y="5943600"/>
            <a:ext cx="4026692" cy="1"/>
          </a:xfrm>
          <a:prstGeom prst="straightConnector1">
            <a:avLst/>
          </a:prstGeom>
          <a:noFill/>
          <a:ln cap="flat" cmpd="sng" w="57150">
            <a:solidFill>
              <a:srgbClr val="0000FF"/>
            </a:solidFill>
            <a:prstDash val="solid"/>
            <a:round/>
            <a:headEnd len="sm" w="sm" type="none"/>
            <a:tailEnd len="sm" w="sm" type="none"/>
          </a:ln>
        </p:spPr>
      </p:cxnSp>
      <p:cxnSp>
        <p:nvCxnSpPr>
          <p:cNvPr id="1680" name="Google Shape;1680;p20"/>
          <p:cNvCxnSpPr/>
          <p:nvPr/>
        </p:nvCxnSpPr>
        <p:spPr>
          <a:xfrm>
            <a:off x="6080919" y="3505201"/>
            <a:ext cx="0" cy="609599"/>
          </a:xfrm>
          <a:prstGeom prst="straightConnector1">
            <a:avLst/>
          </a:prstGeom>
          <a:noFill/>
          <a:ln cap="flat" cmpd="sng" w="57150">
            <a:solidFill>
              <a:srgbClr val="0000FF"/>
            </a:solidFill>
            <a:prstDash val="solid"/>
            <a:round/>
            <a:headEnd len="sm" w="sm" type="none"/>
            <a:tailEnd len="sm" w="sm" type="none"/>
          </a:ln>
        </p:spPr>
      </p:cxnSp>
      <p:sp>
        <p:nvSpPr>
          <p:cNvPr id="1681" name="Google Shape;1681;p20"/>
          <p:cNvSpPr txBox="1"/>
          <p:nvPr/>
        </p:nvSpPr>
        <p:spPr>
          <a:xfrm>
            <a:off x="2717007" y="1752600"/>
            <a:ext cx="7296149" cy="7016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Send control signal to address MUX to select dest and to data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MUX to select ALU output, then send write enable to register file.</a:t>
            </a:r>
            <a:endParaRPr/>
          </a:p>
        </p:txBody>
      </p:sp>
      <p:cxnSp>
        <p:nvCxnSpPr>
          <p:cNvPr id="1682" name="Google Shape;1682;p20"/>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683" name="Google Shape;1683;p20"/>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684" name="Google Shape;1684;p20"/>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685" name="Google Shape;1685;p20"/>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1686" name="Google Shape;1686;p20"/>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cxnSp>
        <p:nvCxnSpPr>
          <p:cNvPr id="1687" name="Google Shape;1687;p20"/>
          <p:cNvCxnSpPr/>
          <p:nvPr/>
        </p:nvCxnSpPr>
        <p:spPr>
          <a:xfrm>
            <a:off x="6919119" y="4724400"/>
            <a:ext cx="228600" cy="0"/>
          </a:xfrm>
          <a:prstGeom prst="straightConnector1">
            <a:avLst/>
          </a:prstGeom>
          <a:noFill/>
          <a:ln cap="flat" cmpd="sng" w="38100">
            <a:solidFill>
              <a:srgbClr val="0000FF"/>
            </a:solidFill>
            <a:prstDash val="solid"/>
            <a:round/>
            <a:headEnd len="sm" w="sm" type="none"/>
            <a:tailEnd len="lg" w="lg" type="triangle"/>
          </a:ln>
        </p:spPr>
      </p:cxnSp>
      <p:cxnSp>
        <p:nvCxnSpPr>
          <p:cNvPr id="1688" name="Google Shape;1688;p20"/>
          <p:cNvCxnSpPr/>
          <p:nvPr/>
        </p:nvCxnSpPr>
        <p:spPr>
          <a:xfrm>
            <a:off x="722449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1689" name="Google Shape;1689;p20"/>
          <p:cNvCxnSpPr/>
          <p:nvPr/>
        </p:nvCxnSpPr>
        <p:spPr>
          <a:xfrm>
            <a:off x="2957534" y="3505200"/>
            <a:ext cx="0" cy="3429000"/>
          </a:xfrm>
          <a:prstGeom prst="straightConnector1">
            <a:avLst/>
          </a:prstGeom>
          <a:noFill/>
          <a:ln cap="flat" cmpd="sng" w="28575">
            <a:solidFill>
              <a:srgbClr val="FF0000"/>
            </a:solidFill>
            <a:prstDash val="solid"/>
            <a:round/>
            <a:headEnd len="sm" w="sm" type="none"/>
            <a:tailEnd len="sm" w="sm" type="none"/>
          </a:ln>
        </p:spPr>
      </p:cxnSp>
      <p:cxnSp>
        <p:nvCxnSpPr>
          <p:cNvPr id="1690" name="Google Shape;1690;p20"/>
          <p:cNvCxnSpPr/>
          <p:nvPr/>
        </p:nvCxnSpPr>
        <p:spPr>
          <a:xfrm>
            <a:off x="3719766" y="3810002"/>
            <a:ext cx="0" cy="2592205"/>
          </a:xfrm>
          <a:prstGeom prst="straightConnector1">
            <a:avLst/>
          </a:prstGeom>
          <a:noFill/>
          <a:ln cap="flat" cmpd="sng" w="28575">
            <a:solidFill>
              <a:srgbClr val="FF0000"/>
            </a:solidFill>
            <a:prstDash val="solid"/>
            <a:round/>
            <a:headEnd len="sm" w="sm" type="none"/>
            <a:tailEnd len="sm" w="sm" type="none"/>
          </a:ln>
        </p:spPr>
      </p:cxnSp>
      <p:cxnSp>
        <p:nvCxnSpPr>
          <p:cNvPr id="1691" name="Google Shape;1691;p20"/>
          <p:cNvCxnSpPr/>
          <p:nvPr/>
        </p:nvCxnSpPr>
        <p:spPr>
          <a:xfrm>
            <a:off x="4252855" y="5334001"/>
            <a:ext cx="0" cy="1598613"/>
          </a:xfrm>
          <a:prstGeom prst="straightConnector1">
            <a:avLst/>
          </a:prstGeom>
          <a:noFill/>
          <a:ln cap="flat" cmpd="sng" w="28575">
            <a:solidFill>
              <a:srgbClr val="FF0000"/>
            </a:solidFill>
            <a:prstDash val="solid"/>
            <a:round/>
            <a:headEnd len="sm" w="sm" type="none"/>
            <a:tailEnd len="sm" w="sm" type="none"/>
          </a:ln>
        </p:spPr>
      </p:cxnSp>
      <p:cxnSp>
        <p:nvCxnSpPr>
          <p:cNvPr id="1692" name="Google Shape;1692;p20"/>
          <p:cNvCxnSpPr/>
          <p:nvPr/>
        </p:nvCxnSpPr>
        <p:spPr>
          <a:xfrm>
            <a:off x="4785518" y="5334002"/>
            <a:ext cx="0" cy="1068006"/>
          </a:xfrm>
          <a:prstGeom prst="straightConnector1">
            <a:avLst/>
          </a:prstGeom>
          <a:noFill/>
          <a:ln cap="flat" cmpd="sng" w="28575">
            <a:solidFill>
              <a:srgbClr val="FF0000"/>
            </a:solidFill>
            <a:prstDash val="solid"/>
            <a:round/>
            <a:headEnd len="sm" w="sm" type="none"/>
            <a:tailEnd len="sm" w="sm" type="none"/>
          </a:ln>
        </p:spPr>
      </p:cxnSp>
      <p:cxnSp>
        <p:nvCxnSpPr>
          <p:cNvPr id="1693" name="Google Shape;1693;p20"/>
          <p:cNvCxnSpPr/>
          <p:nvPr/>
        </p:nvCxnSpPr>
        <p:spPr>
          <a:xfrm>
            <a:off x="6461922" y="4267202"/>
            <a:ext cx="0" cy="2134971"/>
          </a:xfrm>
          <a:prstGeom prst="straightConnector1">
            <a:avLst/>
          </a:prstGeom>
          <a:noFill/>
          <a:ln cap="flat" cmpd="sng" w="28575">
            <a:solidFill>
              <a:srgbClr val="FF0000"/>
            </a:solidFill>
            <a:prstDash val="solid"/>
            <a:round/>
            <a:headEnd len="sm" w="sm" type="none"/>
            <a:tailEnd len="sm" w="sm" type="none"/>
          </a:ln>
        </p:spPr>
      </p:cxnSp>
      <p:cxnSp>
        <p:nvCxnSpPr>
          <p:cNvPr id="1694" name="Google Shape;1694;p20"/>
          <p:cNvCxnSpPr/>
          <p:nvPr/>
        </p:nvCxnSpPr>
        <p:spPr>
          <a:xfrm>
            <a:off x="6843748" y="5105401"/>
            <a:ext cx="0" cy="1828800"/>
          </a:xfrm>
          <a:prstGeom prst="straightConnector1">
            <a:avLst/>
          </a:prstGeom>
          <a:noFill/>
          <a:ln cap="flat" cmpd="sng" w="28575">
            <a:solidFill>
              <a:srgbClr val="FF0000"/>
            </a:solidFill>
            <a:prstDash val="solid"/>
            <a:round/>
            <a:headEnd len="sm" w="sm" type="none"/>
            <a:tailEnd len="sm" w="sm" type="none"/>
          </a:ln>
        </p:spPr>
      </p:cxnSp>
      <p:cxnSp>
        <p:nvCxnSpPr>
          <p:cNvPr id="1695" name="Google Shape;1695;p20"/>
          <p:cNvCxnSpPr/>
          <p:nvPr/>
        </p:nvCxnSpPr>
        <p:spPr>
          <a:xfrm>
            <a:off x="9054717" y="4951476"/>
            <a:ext cx="0" cy="1447446"/>
          </a:xfrm>
          <a:prstGeom prst="straightConnector1">
            <a:avLst/>
          </a:prstGeom>
          <a:noFill/>
          <a:ln cap="flat" cmpd="sng" w="28575">
            <a:solidFill>
              <a:srgbClr val="FF0000"/>
            </a:solidFill>
            <a:prstDash val="solid"/>
            <a:round/>
            <a:headEnd len="sm" w="sm" type="none"/>
            <a:tailEnd len="sm" w="sm" type="none"/>
          </a:ln>
        </p:spPr>
      </p:cxnSp>
      <p:cxnSp>
        <p:nvCxnSpPr>
          <p:cNvPr id="1696" name="Google Shape;1696;p20"/>
          <p:cNvCxnSpPr/>
          <p:nvPr/>
        </p:nvCxnSpPr>
        <p:spPr>
          <a:xfrm>
            <a:off x="9131093" y="4876801"/>
            <a:ext cx="0" cy="1523711"/>
          </a:xfrm>
          <a:prstGeom prst="straightConnector1">
            <a:avLst/>
          </a:prstGeom>
          <a:noFill/>
          <a:ln cap="flat" cmpd="sng" w="28575">
            <a:solidFill>
              <a:srgbClr val="FF0000"/>
            </a:solidFill>
            <a:prstDash val="solid"/>
            <a:round/>
            <a:headEnd len="sm" w="sm" type="none"/>
            <a:tailEnd len="sm" w="sm" type="none"/>
          </a:ln>
        </p:spPr>
      </p:cxnSp>
      <p:cxnSp>
        <p:nvCxnSpPr>
          <p:cNvPr id="1697" name="Google Shape;1697;p20"/>
          <p:cNvCxnSpPr/>
          <p:nvPr/>
        </p:nvCxnSpPr>
        <p:spPr>
          <a:xfrm>
            <a:off x="8671718" y="4038600"/>
            <a:ext cx="0" cy="2894013"/>
          </a:xfrm>
          <a:prstGeom prst="straightConnector1">
            <a:avLst/>
          </a:prstGeom>
          <a:noFill/>
          <a:ln cap="flat" cmpd="sng" w="28575">
            <a:solidFill>
              <a:srgbClr val="FF0000"/>
            </a:solidFill>
            <a:prstDash val="solid"/>
            <a:round/>
            <a:headEnd len="sm" w="sm" type="none"/>
            <a:tailEnd len="sm" w="sm" type="none"/>
          </a:ln>
        </p:spPr>
      </p:cxnSp>
      <p:cxnSp>
        <p:nvCxnSpPr>
          <p:cNvPr id="1698" name="Google Shape;1698;p20"/>
          <p:cNvCxnSpPr/>
          <p:nvPr/>
        </p:nvCxnSpPr>
        <p:spPr>
          <a:xfrm>
            <a:off x="9813131" y="4419600"/>
            <a:ext cx="0" cy="2514600"/>
          </a:xfrm>
          <a:prstGeom prst="straightConnector1">
            <a:avLst/>
          </a:prstGeom>
          <a:noFill/>
          <a:ln cap="flat" cmpd="sng" w="28575">
            <a:solidFill>
              <a:srgbClr val="FF0000"/>
            </a:solidFill>
            <a:prstDash val="solid"/>
            <a:round/>
            <a:headEnd len="sm" w="sm" type="none"/>
            <a:tailEnd len="sm" w="sm" type="none"/>
          </a:ln>
        </p:spPr>
      </p:cxnSp>
      <p:sp>
        <p:nvSpPr>
          <p:cNvPr id="1699" name="Google Shape;1699;p20"/>
          <p:cNvSpPr/>
          <p:nvPr/>
        </p:nvSpPr>
        <p:spPr>
          <a:xfrm>
            <a:off x="12329319" y="914400"/>
            <a:ext cx="3619499" cy="378969"/>
          </a:xfrm>
          <a:prstGeom prst="rect">
            <a:avLst/>
          </a:prstGeom>
          <a:solidFill>
            <a:srgbClr val="F5ACE5"/>
          </a:solidFill>
          <a:ln cap="rnd" cmpd="sng" w="9525">
            <a:solidFill>
              <a:srgbClr val="E833BF"/>
            </a:solidFill>
            <a:prstDash val="solid"/>
            <a:round/>
            <a:headEnd len="sm" w="sm" type="none"/>
            <a:tailEnd len="sm" w="sm" type="none"/>
          </a:ln>
          <a:effectLst>
            <a:outerShdw blurRad="38100" rotWithShape="0" dir="5400000" dist="25400">
              <a:srgbClr val="000000">
                <a:alpha val="24705"/>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600" u="sng">
                <a:solidFill>
                  <a:srgbClr val="000000"/>
                </a:solidFill>
                <a:latin typeface="Century Gothic"/>
                <a:ea typeface="Century Gothic"/>
                <a:cs typeface="Century Gothic"/>
                <a:sym typeface="Century Gothic"/>
              </a:rPr>
              <a:t>Poll:</a:t>
            </a:r>
            <a:r>
              <a:rPr b="1" lang="en-US" sz="1600">
                <a:solidFill>
                  <a:srgbClr val="000000"/>
                </a:solidFill>
                <a:latin typeface="Century Gothic"/>
                <a:ea typeface="Century Gothic"/>
                <a:cs typeface="Century Gothic"/>
                <a:sym typeface="Century Gothic"/>
              </a:rPr>
              <a:t> What will the control bits be?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3" name="Shape 1703"/>
        <p:cNvGrpSpPr/>
        <p:nvPr/>
      </p:nvGrpSpPr>
      <p:grpSpPr>
        <a:xfrm>
          <a:off x="0" y="0"/>
          <a:ext cx="0" cy="0"/>
          <a:chOff x="0" y="0"/>
          <a:chExt cx="0" cy="0"/>
        </a:xfrm>
      </p:grpSpPr>
      <p:grpSp>
        <p:nvGrpSpPr>
          <p:cNvPr id="1704" name="Google Shape;1704;p21"/>
          <p:cNvGrpSpPr/>
          <p:nvPr/>
        </p:nvGrpSpPr>
        <p:grpSpPr>
          <a:xfrm>
            <a:off x="5433218" y="4419600"/>
            <a:ext cx="288924" cy="2841626"/>
            <a:chOff x="2471" y="2495"/>
            <a:chExt cx="181" cy="1790"/>
          </a:xfrm>
        </p:grpSpPr>
        <p:cxnSp>
          <p:nvCxnSpPr>
            <p:cNvPr id="1705" name="Google Shape;1705;p21"/>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1706" name="Google Shape;1706;p21"/>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sp>
        <p:nvSpPr>
          <p:cNvPr id="1707" name="Google Shape;1707;p21"/>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708" name="Google Shape;1708;p21"/>
          <p:cNvSpPr/>
          <p:nvPr/>
        </p:nvSpPr>
        <p:spPr>
          <a:xfrm>
            <a:off x="2880519" y="2819401"/>
            <a:ext cx="381000" cy="685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PC</a:t>
            </a:r>
            <a:endParaRPr/>
          </a:p>
        </p:txBody>
      </p:sp>
      <p:sp>
        <p:nvSpPr>
          <p:cNvPr id="1709" name="Google Shape;1709;p21"/>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Memory</a:t>
            </a:r>
            <a:endParaRPr/>
          </a:p>
        </p:txBody>
      </p:sp>
      <p:sp>
        <p:nvSpPr>
          <p:cNvPr id="1710" name="Google Shape;1710;p21"/>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file</a:t>
            </a:r>
            <a:endParaRPr/>
          </a:p>
        </p:txBody>
      </p:sp>
      <p:cxnSp>
        <p:nvCxnSpPr>
          <p:cNvPr id="1711" name="Google Shape;1711;p21"/>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712" name="Google Shape;1712;p21"/>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713" name="Google Shape;1713;p21"/>
          <p:cNvCxnSpPr/>
          <p:nvPr/>
        </p:nvCxnSpPr>
        <p:spPr>
          <a:xfrm>
            <a:off x="6614320" y="3886200"/>
            <a:ext cx="533399" cy="0"/>
          </a:xfrm>
          <a:prstGeom prst="straightConnector1">
            <a:avLst/>
          </a:prstGeom>
          <a:noFill/>
          <a:ln cap="flat" cmpd="sng" w="57150">
            <a:solidFill>
              <a:srgbClr val="0000FF"/>
            </a:solidFill>
            <a:prstDash val="solid"/>
            <a:round/>
            <a:headEnd len="sm" w="sm" type="none"/>
            <a:tailEnd len="lg" w="lg" type="triangle"/>
          </a:ln>
        </p:spPr>
      </p:cxnSp>
      <p:cxnSp>
        <p:nvCxnSpPr>
          <p:cNvPr id="1714" name="Google Shape;1714;p21"/>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1715" name="Google Shape;1715;p21"/>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716" name="Google Shape;1716;p21"/>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1717" name="Google Shape;1717;p21"/>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1718" name="Google Shape;1718;p21"/>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1719" name="Google Shape;1719;p21"/>
          <p:cNvCxnSpPr/>
          <p:nvPr/>
        </p:nvCxnSpPr>
        <p:spPr>
          <a:xfrm>
            <a:off x="6080919" y="4114800"/>
            <a:ext cx="228600" cy="0"/>
          </a:xfrm>
          <a:prstGeom prst="straightConnector1">
            <a:avLst/>
          </a:prstGeom>
          <a:noFill/>
          <a:ln cap="flat" cmpd="sng" w="38100">
            <a:solidFill>
              <a:srgbClr val="0000FF"/>
            </a:solidFill>
            <a:prstDash val="solid"/>
            <a:round/>
            <a:headEnd len="sm" w="sm" type="none"/>
            <a:tailEnd len="lg" w="lg" type="triangle"/>
          </a:ln>
        </p:spPr>
      </p:cxnSp>
      <p:sp>
        <p:nvSpPr>
          <p:cNvPr id="1720" name="Google Shape;1720;p21"/>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721" name="Google Shape;1721;p21"/>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722" name="Google Shape;1722;p21"/>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723" name="Google Shape;1723;p21"/>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724" name="Google Shape;1724;p21"/>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725" name="Google Shape;1725;p21"/>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726" name="Google Shape;1726;p21"/>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Sign extend</a:t>
            </a:r>
            <a:endParaRPr/>
          </a:p>
        </p:txBody>
      </p:sp>
      <p:sp>
        <p:nvSpPr>
          <p:cNvPr id="1727" name="Google Shape;1727;p21"/>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1728" name="Google Shape;1728;p21"/>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1729" name="Google Shape;1729;p21"/>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1730" name="Google Shape;1730;p21"/>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1731" name="Google Shape;1731;p21"/>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732" name="Google Shape;1732;p21"/>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733" name="Google Shape;1733;p21"/>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734" name="Google Shape;1734;p21"/>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1735" name="Google Shape;1735;p21"/>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1736" name="Google Shape;1736;p21"/>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1737" name="Google Shape;1737;p21"/>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738" name="Google Shape;1738;p21"/>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739" name="Google Shape;1739;p21"/>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740" name="Google Shape;1740;p21"/>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1741" name="Google Shape;1741;p21"/>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1742" name="Google Shape;1742;p21"/>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1743" name="Google Shape;1743;p21"/>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1744" name="Google Shape;1744;p21"/>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1745" name="Google Shape;1745;p21"/>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1746" name="Google Shape;1746;p21"/>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1747" name="Google Shape;1747;p21"/>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1748" name="Google Shape;1748;p21"/>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749" name="Google Shape;1749;p21"/>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1750" name="Google Shape;1750;p21"/>
          <p:cNvCxnSpPr/>
          <p:nvPr/>
        </p:nvCxnSpPr>
        <p:spPr>
          <a:xfrm rot="10800000">
            <a:off x="6245227" y="4991101"/>
            <a:ext cx="1" cy="952501"/>
          </a:xfrm>
          <a:prstGeom prst="straightConnector1">
            <a:avLst/>
          </a:prstGeom>
          <a:noFill/>
          <a:ln cap="flat" cmpd="sng" w="57150">
            <a:solidFill>
              <a:srgbClr val="0000FF"/>
            </a:solidFill>
            <a:prstDash val="solid"/>
            <a:round/>
            <a:headEnd len="sm" w="sm" type="none"/>
            <a:tailEnd len="sm" w="sm" type="none"/>
          </a:ln>
        </p:spPr>
      </p:cxnSp>
      <p:cxnSp>
        <p:nvCxnSpPr>
          <p:cNvPr id="1751" name="Google Shape;1751;p21"/>
          <p:cNvCxnSpPr/>
          <p:nvPr/>
        </p:nvCxnSpPr>
        <p:spPr>
          <a:xfrm>
            <a:off x="6245226" y="5029200"/>
            <a:ext cx="369092" cy="0"/>
          </a:xfrm>
          <a:prstGeom prst="straightConnector1">
            <a:avLst/>
          </a:prstGeom>
          <a:noFill/>
          <a:ln cap="flat" cmpd="sng" w="57150">
            <a:solidFill>
              <a:srgbClr val="0000FF"/>
            </a:solidFill>
            <a:prstDash val="solid"/>
            <a:round/>
            <a:headEnd len="sm" w="sm" type="none"/>
            <a:tailEnd len="lg" w="lg" type="triangle"/>
          </a:ln>
        </p:spPr>
      </p:cxnSp>
      <p:cxnSp>
        <p:nvCxnSpPr>
          <p:cNvPr id="1752" name="Google Shape;1752;p21"/>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1753" name="Google Shape;1753;p21"/>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1754" name="Google Shape;1754;p21"/>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1755" name="Google Shape;1755;p21"/>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1756" name="Google Shape;1756;p21"/>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1757" name="Google Shape;1757;p21"/>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Instruction Reg</a:t>
            </a:r>
            <a:endParaRPr/>
          </a:p>
        </p:txBody>
      </p:sp>
      <p:cxnSp>
        <p:nvCxnSpPr>
          <p:cNvPr id="1758" name="Google Shape;1758;p21"/>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1759" name="Google Shape;1759;p21"/>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1760" name="Google Shape;1760;p21"/>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1761" name="Google Shape;1761;p21"/>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Control</a:t>
            </a:r>
            <a:endParaRPr/>
          </a:p>
        </p:txBody>
      </p:sp>
      <p:cxnSp>
        <p:nvCxnSpPr>
          <p:cNvPr id="1762" name="Google Shape;1762;p21"/>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763" name="Google Shape;1763;p21"/>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1764" name="Google Shape;1764;p21"/>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1765" name="Google Shape;1765;p21"/>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1766" name="Google Shape;1766;p21"/>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0000"/>
              </a:buClr>
              <a:buSzPts val="1075"/>
              <a:buFont typeface="Calibri"/>
              <a:buNone/>
            </a:pPr>
            <a:r>
              <a:rPr lang="en-US">
                <a:solidFill>
                  <a:srgbClr val="FF0000"/>
                </a:solidFill>
                <a:latin typeface="Calibri"/>
                <a:ea typeface="Calibri"/>
                <a:cs typeface="Calibri"/>
                <a:sym typeface="Calibri"/>
              </a:rPr>
              <a:t>Add</a:t>
            </a:r>
            <a:r>
              <a:rPr lang="en-US">
                <a:solidFill>
                  <a:schemeClr val="dk2"/>
                </a:solidFill>
                <a:latin typeface="Calibri"/>
                <a:ea typeface="Calibri"/>
                <a:cs typeface="Calibri"/>
                <a:sym typeface="Calibri"/>
              </a:rPr>
              <a:t> Cycle 4 (State 3) Operation</a:t>
            </a:r>
            <a:endParaRPr/>
          </a:p>
        </p:txBody>
      </p:sp>
      <p:sp>
        <p:nvSpPr>
          <p:cNvPr id="1767" name="Google Shape;1767;p21"/>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1768" name="Google Shape;1768;p21"/>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1769" name="Google Shape;1769;p21"/>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1770" name="Google Shape;1770;p21"/>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1771" name="Google Shape;1771;p21"/>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1772" name="Google Shape;1772;p21"/>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1773" name="Google Shape;1773;p21"/>
          <p:cNvCxnSpPr/>
          <p:nvPr/>
        </p:nvCxnSpPr>
        <p:spPr>
          <a:xfrm rot="10800000">
            <a:off x="6245227" y="5943600"/>
            <a:ext cx="4026692" cy="1"/>
          </a:xfrm>
          <a:prstGeom prst="straightConnector1">
            <a:avLst/>
          </a:prstGeom>
          <a:noFill/>
          <a:ln cap="flat" cmpd="sng" w="57150">
            <a:solidFill>
              <a:srgbClr val="0000FF"/>
            </a:solidFill>
            <a:prstDash val="solid"/>
            <a:round/>
            <a:headEnd len="sm" w="sm" type="none"/>
            <a:tailEnd len="sm" w="sm" type="none"/>
          </a:ln>
        </p:spPr>
      </p:cxnSp>
      <p:cxnSp>
        <p:nvCxnSpPr>
          <p:cNvPr id="1774" name="Google Shape;1774;p21"/>
          <p:cNvCxnSpPr/>
          <p:nvPr/>
        </p:nvCxnSpPr>
        <p:spPr>
          <a:xfrm>
            <a:off x="6080919" y="3505201"/>
            <a:ext cx="0" cy="609599"/>
          </a:xfrm>
          <a:prstGeom prst="straightConnector1">
            <a:avLst/>
          </a:prstGeom>
          <a:noFill/>
          <a:ln cap="flat" cmpd="sng" w="57150">
            <a:solidFill>
              <a:srgbClr val="0000FF"/>
            </a:solidFill>
            <a:prstDash val="solid"/>
            <a:round/>
            <a:headEnd len="sm" w="sm" type="none"/>
            <a:tailEnd len="sm" w="sm" type="none"/>
          </a:ln>
        </p:spPr>
      </p:cxnSp>
      <p:sp>
        <p:nvSpPr>
          <p:cNvPr id="1775" name="Google Shape;1775;p21"/>
          <p:cNvSpPr txBox="1"/>
          <p:nvPr/>
        </p:nvSpPr>
        <p:spPr>
          <a:xfrm>
            <a:off x="2717007" y="1752600"/>
            <a:ext cx="7296149" cy="7016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Send control signal to address MUX to select dest and to data </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MUX to select ALU output, then send write enable to register file.</a:t>
            </a:r>
            <a:endParaRPr/>
          </a:p>
        </p:txBody>
      </p:sp>
      <p:grpSp>
        <p:nvGrpSpPr>
          <p:cNvPr id="1776" name="Google Shape;1776;p21"/>
          <p:cNvGrpSpPr/>
          <p:nvPr/>
        </p:nvGrpSpPr>
        <p:grpSpPr>
          <a:xfrm>
            <a:off x="7119144" y="5334003"/>
            <a:ext cx="288924" cy="1406526"/>
            <a:chOff x="3534" y="3071"/>
            <a:chExt cx="181" cy="885"/>
          </a:xfrm>
        </p:grpSpPr>
        <p:cxnSp>
          <p:nvCxnSpPr>
            <p:cNvPr id="1777" name="Google Shape;1777;p21"/>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1778" name="Google Shape;1778;p21"/>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1</a:t>
              </a:r>
              <a:endParaRPr/>
            </a:p>
          </p:txBody>
        </p:sp>
      </p:grpSp>
      <p:grpSp>
        <p:nvGrpSpPr>
          <p:cNvPr id="1779" name="Google Shape;1779;p21"/>
          <p:cNvGrpSpPr/>
          <p:nvPr/>
        </p:nvGrpSpPr>
        <p:grpSpPr>
          <a:xfrm>
            <a:off x="2809081" y="3505200"/>
            <a:ext cx="288924" cy="3754438"/>
            <a:chOff x="818" y="1920"/>
            <a:chExt cx="181" cy="2365"/>
          </a:xfrm>
        </p:grpSpPr>
        <p:cxnSp>
          <p:nvCxnSpPr>
            <p:cNvPr id="1780" name="Google Shape;1780;p21"/>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1781" name="Google Shape;1781;p21"/>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782" name="Google Shape;1782;p21"/>
          <p:cNvGrpSpPr/>
          <p:nvPr/>
        </p:nvGrpSpPr>
        <p:grpSpPr>
          <a:xfrm>
            <a:off x="3185319" y="3810002"/>
            <a:ext cx="809624" cy="2928937"/>
            <a:chOff x="1056" y="2112"/>
            <a:chExt cx="509" cy="1844"/>
          </a:xfrm>
        </p:grpSpPr>
        <p:cxnSp>
          <p:nvCxnSpPr>
            <p:cNvPr id="1783" name="Google Shape;1783;p21"/>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1784" name="Google Shape;1784;p21"/>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785" name="Google Shape;1785;p21"/>
          <p:cNvGrpSpPr/>
          <p:nvPr/>
        </p:nvGrpSpPr>
        <p:grpSpPr>
          <a:xfrm>
            <a:off x="4118769" y="5334000"/>
            <a:ext cx="288924" cy="1927226"/>
            <a:chOff x="1644" y="3071"/>
            <a:chExt cx="181" cy="1214"/>
          </a:xfrm>
        </p:grpSpPr>
        <p:cxnSp>
          <p:nvCxnSpPr>
            <p:cNvPr id="1786" name="Google Shape;1786;p21"/>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1787" name="Google Shape;1787;p21"/>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1788" name="Google Shape;1788;p21"/>
          <p:cNvGrpSpPr/>
          <p:nvPr/>
        </p:nvGrpSpPr>
        <p:grpSpPr>
          <a:xfrm>
            <a:off x="4496594" y="5334003"/>
            <a:ext cx="530225" cy="1406526"/>
            <a:chOff x="1881" y="3071"/>
            <a:chExt cx="334" cy="885"/>
          </a:xfrm>
        </p:grpSpPr>
        <p:cxnSp>
          <p:nvCxnSpPr>
            <p:cNvPr id="1789" name="Google Shape;1789;p21"/>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1790" name="Google Shape;1790;p21"/>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1791" name="Google Shape;1791;p21"/>
          <p:cNvGrpSpPr/>
          <p:nvPr/>
        </p:nvGrpSpPr>
        <p:grpSpPr>
          <a:xfrm>
            <a:off x="5868197" y="4267202"/>
            <a:ext cx="754063" cy="2471737"/>
            <a:chOff x="2745" y="2400"/>
            <a:chExt cx="475" cy="1556"/>
          </a:xfrm>
        </p:grpSpPr>
        <p:cxnSp>
          <p:nvCxnSpPr>
            <p:cNvPr id="1792" name="Google Shape;1792;p21"/>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1793" name="Google Shape;1793;p21"/>
            <p:cNvSpPr txBox="1"/>
            <p:nvPr/>
          </p:nvSpPr>
          <p:spPr>
            <a:xfrm>
              <a:off x="2745" y="3743"/>
              <a:ext cx="475"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1 </a:t>
              </a:r>
              <a:endParaRPr/>
            </a:p>
          </p:txBody>
        </p:sp>
      </p:grpSp>
      <p:grpSp>
        <p:nvGrpSpPr>
          <p:cNvPr id="1794" name="Google Shape;1794;p21"/>
          <p:cNvGrpSpPr/>
          <p:nvPr/>
        </p:nvGrpSpPr>
        <p:grpSpPr>
          <a:xfrm>
            <a:off x="6525423" y="5105401"/>
            <a:ext cx="614362" cy="2154238"/>
            <a:chOff x="3160" y="2928"/>
            <a:chExt cx="386" cy="1357"/>
          </a:xfrm>
        </p:grpSpPr>
        <p:cxnSp>
          <p:nvCxnSpPr>
            <p:cNvPr id="1795" name="Google Shape;1795;p21"/>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1796" name="Google Shape;1796;p21"/>
            <p:cNvSpPr txBox="1"/>
            <p:nvPr/>
          </p:nvSpPr>
          <p:spPr>
            <a:xfrm>
              <a:off x="3160" y="4072"/>
              <a:ext cx="38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1   </a:t>
              </a:r>
              <a:endParaRPr/>
            </a:p>
          </p:txBody>
        </p:sp>
      </p:grpSp>
      <p:grpSp>
        <p:nvGrpSpPr>
          <p:cNvPr id="1797" name="Google Shape;1797;p21"/>
          <p:cNvGrpSpPr/>
          <p:nvPr/>
        </p:nvGrpSpPr>
        <p:grpSpPr>
          <a:xfrm>
            <a:off x="8947945" y="4876801"/>
            <a:ext cx="552450" cy="1862137"/>
            <a:chOff x="4686" y="2784"/>
            <a:chExt cx="348" cy="1172"/>
          </a:xfrm>
        </p:grpSpPr>
        <p:cxnSp>
          <p:nvCxnSpPr>
            <p:cNvPr id="1798" name="Google Shape;1798;p21"/>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1799" name="Google Shape;1799;p21"/>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1800" name="Google Shape;1800;p21"/>
            <p:cNvSpPr txBox="1"/>
            <p:nvPr/>
          </p:nvSpPr>
          <p:spPr>
            <a:xfrm>
              <a:off x="4686" y="3743"/>
              <a:ext cx="34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XX</a:t>
              </a:r>
              <a:endParaRPr/>
            </a:p>
          </p:txBody>
        </p:sp>
      </p:grpSp>
      <p:grpSp>
        <p:nvGrpSpPr>
          <p:cNvPr id="1801" name="Google Shape;1801;p21"/>
          <p:cNvGrpSpPr/>
          <p:nvPr/>
        </p:nvGrpSpPr>
        <p:grpSpPr>
          <a:xfrm>
            <a:off x="8436768" y="3733799"/>
            <a:ext cx="615950" cy="3527426"/>
            <a:chOff x="4363" y="2063"/>
            <a:chExt cx="388" cy="2222"/>
          </a:xfrm>
        </p:grpSpPr>
        <p:cxnSp>
          <p:nvCxnSpPr>
            <p:cNvPr id="1802" name="Google Shape;1802;p21"/>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1803" name="Google Shape;1803;p21"/>
            <p:cNvGrpSpPr/>
            <p:nvPr/>
          </p:nvGrpSpPr>
          <p:grpSpPr>
            <a:xfrm>
              <a:off x="4363" y="2255"/>
              <a:ext cx="334" cy="2030"/>
              <a:chOff x="4363" y="2255"/>
              <a:chExt cx="334" cy="2030"/>
            </a:xfrm>
          </p:grpSpPr>
          <p:cxnSp>
            <p:nvCxnSpPr>
              <p:cNvPr id="1804" name="Google Shape;1804;p21"/>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1805" name="Google Shape;1805;p21"/>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grpSp>
        <p:nvGrpSpPr>
          <p:cNvPr id="1806" name="Google Shape;1806;p21"/>
          <p:cNvGrpSpPr/>
          <p:nvPr/>
        </p:nvGrpSpPr>
        <p:grpSpPr>
          <a:xfrm>
            <a:off x="9589305" y="4419600"/>
            <a:ext cx="392113" cy="2841626"/>
            <a:chOff x="5090" y="2495"/>
            <a:chExt cx="246" cy="1790"/>
          </a:xfrm>
        </p:grpSpPr>
        <p:cxnSp>
          <p:nvCxnSpPr>
            <p:cNvPr id="1807" name="Google Shape;1807;p21"/>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1808" name="Google Shape;1808;p21"/>
            <p:cNvSpPr txBox="1"/>
            <p:nvPr/>
          </p:nvSpPr>
          <p:spPr>
            <a:xfrm>
              <a:off x="5090" y="4072"/>
              <a:ext cx="24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cxnSp>
        <p:nvCxnSpPr>
          <p:cNvPr id="1809" name="Google Shape;1809;p21"/>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1810" name="Google Shape;1810;p21"/>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1</a:t>
            </a:r>
            <a:endParaRPr/>
          </a:p>
        </p:txBody>
      </p:sp>
      <p:sp>
        <p:nvSpPr>
          <p:cNvPr id="1811" name="Google Shape;1811;p21"/>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rgbClr val="000000"/>
                </a:solidFill>
                <a:latin typeface="Calibri"/>
                <a:ea typeface="Calibri"/>
                <a:cs typeface="Calibri"/>
                <a:sym typeface="Calibri"/>
              </a:rPr>
              <a:t>0</a:t>
            </a:r>
            <a:endParaRPr/>
          </a:p>
        </p:txBody>
      </p:sp>
      <p:cxnSp>
        <p:nvCxnSpPr>
          <p:cNvPr id="1812" name="Google Shape;1812;p21"/>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1813" name="Google Shape;1813;p21"/>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0000"/>
                </a:solidFill>
                <a:latin typeface="Calibri"/>
                <a:ea typeface="Calibri"/>
                <a:cs typeface="Calibri"/>
                <a:sym typeface="Calibri"/>
              </a:rPr>
              <a:t>ALU result</a:t>
            </a:r>
            <a:endParaRPr/>
          </a:p>
        </p:txBody>
      </p:sp>
      <p:cxnSp>
        <p:nvCxnSpPr>
          <p:cNvPr id="1814" name="Google Shape;1814;p21"/>
          <p:cNvCxnSpPr/>
          <p:nvPr/>
        </p:nvCxnSpPr>
        <p:spPr>
          <a:xfrm>
            <a:off x="6919119" y="4724400"/>
            <a:ext cx="228600" cy="0"/>
          </a:xfrm>
          <a:prstGeom prst="straightConnector1">
            <a:avLst/>
          </a:prstGeom>
          <a:noFill/>
          <a:ln cap="flat" cmpd="sng" w="38100">
            <a:solidFill>
              <a:srgbClr val="0000FF"/>
            </a:solidFill>
            <a:prstDash val="solid"/>
            <a:round/>
            <a:headEnd len="sm" w="sm" type="none"/>
            <a:tailEnd len="lg" w="lg"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8" name="Shape 1818"/>
        <p:cNvGrpSpPr/>
        <p:nvPr/>
      </p:nvGrpSpPr>
      <p:grpSpPr>
        <a:xfrm>
          <a:off x="0" y="0"/>
          <a:ext cx="0" cy="0"/>
          <a:chOff x="0" y="0"/>
          <a:chExt cx="0" cy="0"/>
        </a:xfrm>
      </p:grpSpPr>
      <p:sp>
        <p:nvSpPr>
          <p:cNvPr id="1819" name="Google Shape;1819;p22"/>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t>‹#›</a:t>
            </a:fld>
            <a:endParaRPr sz="1400"/>
          </a:p>
        </p:txBody>
      </p:sp>
      <p:sp>
        <p:nvSpPr>
          <p:cNvPr id="1820" name="Google Shape;1820;p22"/>
          <p:cNvSpPr txBox="1"/>
          <p:nvPr>
            <p:ph idx="4294967295" type="title"/>
          </p:nvPr>
        </p:nvSpPr>
        <p:spPr>
          <a:xfrm>
            <a:off x="2499520" y="1524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Building the Control Rom</a:t>
            </a:r>
            <a:endParaRPr/>
          </a:p>
        </p:txBody>
      </p:sp>
      <p:sp>
        <p:nvSpPr>
          <p:cNvPr id="1821" name="Google Shape;1821;p22"/>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511">
                <a:solidFill>
                  <a:srgbClr val="000000"/>
                </a:solidFill>
                <a:latin typeface="Calibri"/>
                <a:ea typeface="Calibri"/>
                <a:cs typeface="Calibri"/>
                <a:sym typeface="Calibri"/>
              </a:rPr>
              <a:t>4 × 16 Decoder</a:t>
            </a:r>
            <a:endParaRPr/>
          </a:p>
        </p:txBody>
      </p:sp>
      <p:cxnSp>
        <p:nvCxnSpPr>
          <p:cNvPr id="1822" name="Google Shape;1822;p22"/>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23" name="Google Shape;1823;p22"/>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4" name="Google Shape;1824;p22"/>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5" name="Google Shape;1825;p22"/>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6" name="Google Shape;1826;p22"/>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7" name="Google Shape;1827;p22"/>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8" name="Google Shape;1828;p22"/>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29" name="Google Shape;1829;p22"/>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30" name="Google Shape;1830;p22"/>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31" name="Google Shape;1831;p22"/>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32" name="Google Shape;1832;p22"/>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33" name="Google Shape;1833;p22"/>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834" name="Google Shape;1834;p22"/>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835" name="Google Shape;1835;p22"/>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836" name="Google Shape;1836;p22"/>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837" name="Google Shape;1837;p22"/>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838" name="Google Shape;1838;p22"/>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1839" name="Google Shape;1839;p22"/>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Calibri"/>
              <a:ea typeface="Calibri"/>
              <a:cs typeface="Calibri"/>
              <a:sym typeface="Calibri"/>
            </a:endParaRPr>
          </a:p>
        </p:txBody>
      </p:sp>
      <p:sp>
        <p:nvSpPr>
          <p:cNvPr id="1840" name="Google Shape;1840;p22"/>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Output: Control Signals</a:t>
            </a:r>
            <a:endParaRPr/>
          </a:p>
        </p:txBody>
      </p:sp>
      <p:sp>
        <p:nvSpPr>
          <p:cNvPr id="1841" name="Google Shape;1841;p22"/>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rgbClr val="000000"/>
              </a:solidFill>
              <a:latin typeface="Calibri"/>
              <a:ea typeface="Calibri"/>
              <a:cs typeface="Calibri"/>
              <a:sym typeface="Calibri"/>
            </a:endParaRPr>
          </a:p>
        </p:txBody>
      </p:sp>
      <p:sp>
        <p:nvSpPr>
          <p:cNvPr id="1842" name="Google Shape;1842;p22"/>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Next State</a:t>
            </a:r>
            <a:endParaRPr/>
          </a:p>
        </p:txBody>
      </p:sp>
      <p:sp>
        <p:nvSpPr>
          <p:cNvPr id="1843" name="Google Shape;1843;p22"/>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PC</a:t>
            </a:r>
            <a:r>
              <a:rPr b="1" baseline="-25000" lang="en-US" sz="2000">
                <a:solidFill>
                  <a:srgbClr val="000000"/>
                </a:solidFill>
                <a:latin typeface="Calibri"/>
                <a:ea typeface="Calibri"/>
                <a:cs typeface="Calibri"/>
                <a:sym typeface="Calibri"/>
              </a:rPr>
              <a:t>en</a:t>
            </a:r>
            <a:endParaRPr/>
          </a:p>
        </p:txBody>
      </p:sp>
      <p:sp>
        <p:nvSpPr>
          <p:cNvPr id="1844" name="Google Shape;1844;p22"/>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addr</a:t>
            </a:r>
            <a:endParaRPr/>
          </a:p>
        </p:txBody>
      </p:sp>
      <p:sp>
        <p:nvSpPr>
          <p:cNvPr id="1845" name="Google Shape;1845;p22"/>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Mem</a:t>
            </a:r>
            <a:r>
              <a:rPr b="1" baseline="-25000" lang="en-US" sz="2000">
                <a:solidFill>
                  <a:srgbClr val="000000"/>
                </a:solidFill>
                <a:latin typeface="Calibri"/>
                <a:ea typeface="Calibri"/>
                <a:cs typeface="Calibri"/>
                <a:sym typeface="Calibri"/>
              </a:rPr>
              <a:t>en</a:t>
            </a:r>
            <a:endParaRPr/>
          </a:p>
        </p:txBody>
      </p:sp>
      <p:sp>
        <p:nvSpPr>
          <p:cNvPr id="1846" name="Google Shape;1846;p22"/>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Mem</a:t>
            </a:r>
            <a:r>
              <a:rPr b="1" baseline="-25000" lang="en-US" sz="2000">
                <a:solidFill>
                  <a:srgbClr val="000000"/>
                </a:solidFill>
                <a:latin typeface="Calibri"/>
                <a:ea typeface="Calibri"/>
                <a:cs typeface="Calibri"/>
                <a:sym typeface="Calibri"/>
              </a:rPr>
              <a:t>r/w</a:t>
            </a:r>
            <a:endParaRPr/>
          </a:p>
        </p:txBody>
      </p:sp>
      <p:sp>
        <p:nvSpPr>
          <p:cNvPr id="1847" name="Google Shape;1847;p22"/>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IR</a:t>
            </a:r>
            <a:r>
              <a:rPr b="1" baseline="-25000" lang="en-US" sz="2000">
                <a:solidFill>
                  <a:srgbClr val="000000"/>
                </a:solidFill>
                <a:latin typeface="Calibri"/>
                <a:ea typeface="Calibri"/>
                <a:cs typeface="Calibri"/>
                <a:sym typeface="Calibri"/>
              </a:rPr>
              <a:t>en</a:t>
            </a:r>
            <a:endParaRPr/>
          </a:p>
        </p:txBody>
      </p:sp>
      <p:sp>
        <p:nvSpPr>
          <p:cNvPr id="1848" name="Google Shape;1848;p22"/>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dest</a:t>
            </a:r>
            <a:endParaRPr/>
          </a:p>
        </p:txBody>
      </p:sp>
      <p:sp>
        <p:nvSpPr>
          <p:cNvPr id="1849" name="Google Shape;1849;p22"/>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rdata</a:t>
            </a:r>
            <a:endParaRPr/>
          </a:p>
        </p:txBody>
      </p:sp>
      <p:sp>
        <p:nvSpPr>
          <p:cNvPr id="1850" name="Google Shape;1850;p22"/>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Reg</a:t>
            </a:r>
            <a:r>
              <a:rPr b="1" baseline="-25000" lang="en-US" sz="2000">
                <a:solidFill>
                  <a:srgbClr val="000000"/>
                </a:solidFill>
                <a:latin typeface="Calibri"/>
                <a:ea typeface="Calibri"/>
                <a:cs typeface="Calibri"/>
                <a:sym typeface="Calibri"/>
              </a:rPr>
              <a:t>en</a:t>
            </a:r>
            <a:endParaRPr/>
          </a:p>
        </p:txBody>
      </p:sp>
      <p:sp>
        <p:nvSpPr>
          <p:cNvPr id="1851" name="Google Shape;1851;p22"/>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alu1</a:t>
            </a:r>
            <a:endParaRPr/>
          </a:p>
        </p:txBody>
      </p:sp>
      <p:sp>
        <p:nvSpPr>
          <p:cNvPr id="1852" name="Google Shape;1852;p22"/>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alu2</a:t>
            </a:r>
            <a:endParaRPr/>
          </a:p>
        </p:txBody>
      </p:sp>
      <p:sp>
        <p:nvSpPr>
          <p:cNvPr id="1853" name="Google Shape;1853;p22"/>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MUX</a:t>
            </a:r>
            <a:r>
              <a:rPr b="1" baseline="-25000" lang="en-US" sz="2000">
                <a:solidFill>
                  <a:srgbClr val="000000"/>
                </a:solidFill>
                <a:latin typeface="Calibri"/>
                <a:ea typeface="Calibri"/>
                <a:cs typeface="Calibri"/>
                <a:sym typeface="Calibri"/>
              </a:rPr>
              <a:t>alu2</a:t>
            </a:r>
            <a:endParaRPr/>
          </a:p>
        </p:txBody>
      </p:sp>
      <p:sp>
        <p:nvSpPr>
          <p:cNvPr id="1854" name="Google Shape;1854;p22"/>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ALU</a:t>
            </a:r>
            <a:r>
              <a:rPr b="1" baseline="-25000" lang="en-US" sz="2000">
                <a:solidFill>
                  <a:srgbClr val="000000"/>
                </a:solidFill>
                <a:latin typeface="Calibri"/>
                <a:ea typeface="Calibri"/>
                <a:cs typeface="Calibri"/>
                <a:sym typeface="Calibri"/>
              </a:rPr>
              <a:t>op</a:t>
            </a:r>
            <a:endParaRPr/>
          </a:p>
        </p:txBody>
      </p:sp>
      <p:cxnSp>
        <p:nvCxnSpPr>
          <p:cNvPr id="1855" name="Google Shape;1855;p22"/>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56" name="Google Shape;1856;p22"/>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57" name="Google Shape;1857;p22"/>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1858" name="Google Shape;1858;p22"/>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1859" name="Google Shape;1859;p22"/>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1860" name="Google Shape;1860;p22"/>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1861" name="Google Shape;1861;p22"/>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2" name="Google Shape;1862;p22"/>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3" name="Google Shape;1863;p22"/>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4" name="Google Shape;1864;p22"/>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5" name="Google Shape;1865;p22"/>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6" name="Google Shape;1866;p22"/>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7" name="Google Shape;1867;p22"/>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8" name="Google Shape;1868;p22"/>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69" name="Google Shape;1869;p22"/>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70" name="Google Shape;1870;p22"/>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71" name="Google Shape;1871;p22"/>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72" name="Google Shape;1872;p22"/>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873" name="Google Shape;1873;p22"/>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1874" name="Google Shape;1874;p22"/>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75" name="Google Shape;1875;p22"/>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76" name="Google Shape;1876;p22"/>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77" name="Google Shape;1877;p22"/>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78" name="Google Shape;1878;p22"/>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879" name="Google Shape;1879;p22"/>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880" name="Google Shape;1880;p22"/>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881" name="Google Shape;1881;p22"/>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a:t>
            </a:r>
            <a:endParaRPr/>
          </a:p>
        </p:txBody>
      </p:sp>
      <p:sp>
        <p:nvSpPr>
          <p:cNvPr id="1882" name="Google Shape;1882;p22"/>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3" name="Google Shape;1883;p22"/>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4" name="Google Shape;1884;p22"/>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5" name="Google Shape;1885;p22"/>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6" name="Google Shape;1886;p22"/>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7" name="Google Shape;1887;p22"/>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
        <p:nvSpPr>
          <p:cNvPr id="1888" name="Google Shape;1888;p22"/>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rgbClr val="FFFFFF"/>
                </a:solidFill>
                <a:latin typeface="Calibri"/>
                <a:ea typeface="Calibri"/>
                <a:cs typeface="Calibri"/>
                <a:sym typeface="Calibri"/>
              </a:rPr>
              <a:t>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23"/>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1894" name="Google Shape;1894;p23"/>
          <p:cNvSpPr/>
          <p:nvPr/>
        </p:nvSpPr>
        <p:spPr>
          <a:xfrm>
            <a:off x="3471070" y="3530601"/>
            <a:ext cx="1676399" cy="26669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895" name="Google Shape;1895;p23"/>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Return to State 0: Fetch cycle                                  to execute the next instruction</a:t>
            </a:r>
            <a:r>
              <a:rPr lang="en-US" sz="2800">
                <a:solidFill>
                  <a:schemeClr val="dk2"/>
                </a:solidFill>
                <a:latin typeface="Calibri"/>
                <a:ea typeface="Calibri"/>
                <a:cs typeface="Calibri"/>
                <a:sym typeface="Calibri"/>
              </a:rPr>
              <a:t> </a:t>
            </a:r>
            <a:endParaRPr/>
          </a:p>
        </p:txBody>
      </p:sp>
      <p:sp>
        <p:nvSpPr>
          <p:cNvPr id="1896" name="Google Shape;1896;p23"/>
          <p:cNvSpPr/>
          <p:nvPr/>
        </p:nvSpPr>
        <p:spPr>
          <a:xfrm>
            <a:off x="5985670" y="1819033"/>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cxnSp>
        <p:nvCxnSpPr>
          <p:cNvPr id="1897" name="Google Shape;1897;p23"/>
          <p:cNvCxnSpPr/>
          <p:nvPr/>
        </p:nvCxnSpPr>
        <p:spPr>
          <a:xfrm>
            <a:off x="6823869" y="2947377"/>
            <a:ext cx="0" cy="304799"/>
          </a:xfrm>
          <a:prstGeom prst="straightConnector1">
            <a:avLst/>
          </a:prstGeom>
          <a:noFill/>
          <a:ln cap="flat" cmpd="sng" w="28575">
            <a:solidFill>
              <a:schemeClr val="dk1"/>
            </a:solidFill>
            <a:prstDash val="solid"/>
            <a:round/>
            <a:headEnd len="sm" w="sm" type="none"/>
            <a:tailEnd len="lg" w="lg" type="triangle"/>
          </a:ln>
        </p:spPr>
      </p:cxnSp>
      <p:sp>
        <p:nvSpPr>
          <p:cNvPr id="1898" name="Google Shape;1898;p23"/>
          <p:cNvSpPr/>
          <p:nvPr/>
        </p:nvSpPr>
        <p:spPr>
          <a:xfrm>
            <a:off x="5909469" y="1742833"/>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899" name="Google Shape;1899;p23"/>
          <p:cNvSpPr/>
          <p:nvPr/>
        </p:nvSpPr>
        <p:spPr>
          <a:xfrm>
            <a:off x="2112170" y="16002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1900" name="Google Shape;1900;p23"/>
          <p:cNvCxnSpPr/>
          <p:nvPr/>
        </p:nvCxnSpPr>
        <p:spPr>
          <a:xfrm flipH="1">
            <a:off x="3166270" y="3606801"/>
            <a:ext cx="3124199" cy="609599"/>
          </a:xfrm>
          <a:prstGeom prst="straightConnector1">
            <a:avLst/>
          </a:prstGeom>
          <a:noFill/>
          <a:ln cap="flat" cmpd="sng" w="28575">
            <a:solidFill>
              <a:schemeClr val="dk1"/>
            </a:solidFill>
            <a:prstDash val="solid"/>
            <a:round/>
            <a:headEnd len="sm" w="sm" type="none"/>
            <a:tailEnd len="lg" w="lg" type="triangle"/>
          </a:ln>
        </p:spPr>
      </p:cxnSp>
      <p:sp>
        <p:nvSpPr>
          <p:cNvPr id="1901" name="Google Shape;1901;p23"/>
          <p:cNvSpPr/>
          <p:nvPr/>
        </p:nvSpPr>
        <p:spPr>
          <a:xfrm>
            <a:off x="7966870" y="4216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1902" name="Google Shape;1902;p23"/>
          <p:cNvCxnSpPr/>
          <p:nvPr/>
        </p:nvCxnSpPr>
        <p:spPr>
          <a:xfrm flipH="1">
            <a:off x="4690268" y="3759201"/>
            <a:ext cx="1752600" cy="533399"/>
          </a:xfrm>
          <a:prstGeom prst="straightConnector1">
            <a:avLst/>
          </a:prstGeom>
          <a:noFill/>
          <a:ln cap="flat" cmpd="sng" w="28575">
            <a:solidFill>
              <a:schemeClr val="dk1"/>
            </a:solidFill>
            <a:prstDash val="solid"/>
            <a:round/>
            <a:headEnd len="sm" w="sm" type="none"/>
            <a:tailEnd len="lg" w="lg" type="triangle"/>
          </a:ln>
        </p:spPr>
      </p:cxnSp>
      <p:cxnSp>
        <p:nvCxnSpPr>
          <p:cNvPr id="1903" name="Google Shape;1903;p23"/>
          <p:cNvCxnSpPr/>
          <p:nvPr/>
        </p:nvCxnSpPr>
        <p:spPr>
          <a:xfrm flipH="1">
            <a:off x="6061870" y="3835400"/>
            <a:ext cx="609599" cy="457200"/>
          </a:xfrm>
          <a:prstGeom prst="straightConnector1">
            <a:avLst/>
          </a:prstGeom>
          <a:noFill/>
          <a:ln cap="flat" cmpd="sng" w="28575">
            <a:solidFill>
              <a:schemeClr val="dk1"/>
            </a:solidFill>
            <a:prstDash val="solid"/>
            <a:round/>
            <a:headEnd len="sm" w="sm" type="none"/>
            <a:tailEnd len="lg" w="lg" type="triangle"/>
          </a:ln>
        </p:spPr>
      </p:cxnSp>
      <p:cxnSp>
        <p:nvCxnSpPr>
          <p:cNvPr id="1904" name="Google Shape;1904;p23"/>
          <p:cNvCxnSpPr/>
          <p:nvPr/>
        </p:nvCxnSpPr>
        <p:spPr>
          <a:xfrm>
            <a:off x="6976270" y="3835400"/>
            <a:ext cx="152399" cy="381000"/>
          </a:xfrm>
          <a:prstGeom prst="straightConnector1">
            <a:avLst/>
          </a:prstGeom>
          <a:noFill/>
          <a:ln cap="flat" cmpd="sng" w="28575">
            <a:solidFill>
              <a:schemeClr val="dk1"/>
            </a:solidFill>
            <a:prstDash val="solid"/>
            <a:round/>
            <a:headEnd len="sm" w="sm" type="none"/>
            <a:tailEnd len="lg" w="lg" type="triangle"/>
          </a:ln>
        </p:spPr>
      </p:cxnSp>
      <p:sp>
        <p:nvSpPr>
          <p:cNvPr id="1905" name="Google Shape;1905;p23"/>
          <p:cNvSpPr/>
          <p:nvPr/>
        </p:nvSpPr>
        <p:spPr>
          <a:xfrm>
            <a:off x="6519070" y="4216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906" name="Google Shape;1906;p23"/>
          <p:cNvSpPr/>
          <p:nvPr/>
        </p:nvSpPr>
        <p:spPr>
          <a:xfrm>
            <a:off x="5147470" y="4216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1907" name="Google Shape;1907;p23"/>
          <p:cNvSpPr/>
          <p:nvPr/>
        </p:nvSpPr>
        <p:spPr>
          <a:xfrm>
            <a:off x="2404270" y="4216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1908" name="Google Shape;1908;p23"/>
          <p:cNvSpPr/>
          <p:nvPr/>
        </p:nvSpPr>
        <p:spPr>
          <a:xfrm>
            <a:off x="2404270" y="50546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1909" name="Google Shape;1909;p23"/>
          <p:cNvSpPr/>
          <p:nvPr/>
        </p:nvSpPr>
        <p:spPr>
          <a:xfrm>
            <a:off x="5147470" y="5054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910" name="Google Shape;1910;p23"/>
          <p:cNvSpPr/>
          <p:nvPr/>
        </p:nvSpPr>
        <p:spPr>
          <a:xfrm>
            <a:off x="6519070" y="50546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911" name="Google Shape;1911;p23"/>
          <p:cNvSpPr/>
          <p:nvPr/>
        </p:nvSpPr>
        <p:spPr>
          <a:xfrm>
            <a:off x="7966870" y="50546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1912" name="Google Shape;1912;p23"/>
          <p:cNvSpPr/>
          <p:nvPr/>
        </p:nvSpPr>
        <p:spPr>
          <a:xfrm>
            <a:off x="3775870" y="4216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1913" name="Google Shape;1913;p23"/>
          <p:cNvSpPr/>
          <p:nvPr/>
        </p:nvSpPr>
        <p:spPr>
          <a:xfrm>
            <a:off x="3775870" y="50546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1914" name="Google Shape;1914;p23"/>
          <p:cNvCxnSpPr/>
          <p:nvPr/>
        </p:nvCxnSpPr>
        <p:spPr>
          <a:xfrm>
            <a:off x="7281070" y="3759200"/>
            <a:ext cx="1066799" cy="457200"/>
          </a:xfrm>
          <a:prstGeom prst="straightConnector1">
            <a:avLst/>
          </a:prstGeom>
          <a:noFill/>
          <a:ln cap="flat" cmpd="sng" w="28575">
            <a:solidFill>
              <a:schemeClr val="dk1"/>
            </a:solidFill>
            <a:prstDash val="solid"/>
            <a:round/>
            <a:headEnd len="sm" w="sm" type="none"/>
            <a:tailEnd len="lg" w="lg" type="triangle"/>
          </a:ln>
        </p:spPr>
      </p:cxnSp>
      <p:sp>
        <p:nvSpPr>
          <p:cNvPr id="1915" name="Google Shape;1915;p23"/>
          <p:cNvSpPr/>
          <p:nvPr/>
        </p:nvSpPr>
        <p:spPr>
          <a:xfrm>
            <a:off x="5147470" y="58928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1916" name="Google Shape;1916;p23"/>
          <p:cNvCxnSpPr/>
          <p:nvPr/>
        </p:nvCxnSpPr>
        <p:spPr>
          <a:xfrm>
            <a:off x="29376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917" name="Google Shape;1917;p23"/>
          <p:cNvCxnSpPr/>
          <p:nvPr/>
        </p:nvCxnSpPr>
        <p:spPr>
          <a:xfrm>
            <a:off x="43092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918" name="Google Shape;1918;p23"/>
          <p:cNvCxnSpPr/>
          <p:nvPr/>
        </p:nvCxnSpPr>
        <p:spPr>
          <a:xfrm>
            <a:off x="56808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919" name="Google Shape;1919;p23"/>
          <p:cNvCxnSpPr/>
          <p:nvPr/>
        </p:nvCxnSpPr>
        <p:spPr>
          <a:xfrm>
            <a:off x="70524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920" name="Google Shape;1920;p23"/>
          <p:cNvCxnSpPr/>
          <p:nvPr/>
        </p:nvCxnSpPr>
        <p:spPr>
          <a:xfrm>
            <a:off x="85002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1921" name="Google Shape;1921;p23"/>
          <p:cNvCxnSpPr/>
          <p:nvPr/>
        </p:nvCxnSpPr>
        <p:spPr>
          <a:xfrm>
            <a:off x="5680869" y="57404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1922" name="Google Shape;1922;p23"/>
          <p:cNvGrpSpPr/>
          <p:nvPr/>
        </p:nvGrpSpPr>
        <p:grpSpPr>
          <a:xfrm>
            <a:off x="3226594" y="4673601"/>
            <a:ext cx="7197724" cy="2000249"/>
            <a:chOff x="806" y="2976"/>
            <a:chExt cx="4533" cy="1259"/>
          </a:xfrm>
        </p:grpSpPr>
        <p:sp>
          <p:nvSpPr>
            <p:cNvPr id="1923" name="Google Shape;1923;p23"/>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1924" name="Google Shape;1924;p23"/>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1925" name="Google Shape;1925;p23"/>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1926" name="Google Shape;1926;p23"/>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1927" name="Google Shape;1927;p23"/>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1928" name="Google Shape;1928;p23"/>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1929" name="Google Shape;1929;p23"/>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1930" name="Google Shape;1930;p23"/>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1931" name="Google Shape;1931;p23"/>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1932" name="Google Shape;1932;p23"/>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1933" name="Google Shape;1933;p23"/>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934" name="Google Shape;1934;p23"/>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1935" name="Google Shape;1935;p23"/>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1936" name="Google Shape;1936;p23"/>
          <p:cNvSpPr/>
          <p:nvPr/>
        </p:nvSpPr>
        <p:spPr>
          <a:xfrm>
            <a:off x="6228925" y="3246313"/>
            <a:ext cx="1219198"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24"/>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1942" name="Google Shape;1942;p24"/>
          <p:cNvSpPr txBox="1"/>
          <p:nvPr>
            <p:ph idx="4294967295" type="title"/>
          </p:nvPr>
        </p:nvSpPr>
        <p:spPr>
          <a:xfrm>
            <a:off x="2499520" y="1524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for nand (4 and 5)</a:t>
            </a:r>
            <a:endParaRPr/>
          </a:p>
        </p:txBody>
      </p:sp>
      <p:sp>
        <p:nvSpPr>
          <p:cNvPr id="1943" name="Google Shape;1943;p24"/>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1944" name="Google Shape;1944;p24"/>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45" name="Google Shape;1945;p24"/>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46" name="Google Shape;1946;p24"/>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47" name="Google Shape;1947;p24"/>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48" name="Google Shape;1948;p24"/>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49" name="Google Shape;1949;p24"/>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0" name="Google Shape;1950;p24"/>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1" name="Google Shape;1951;p24"/>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2" name="Google Shape;1952;p24"/>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3" name="Google Shape;1953;p24"/>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4" name="Google Shape;1954;p24"/>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5" name="Google Shape;1955;p24"/>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1956" name="Google Shape;1956;p24"/>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957" name="Google Shape;1957;p24"/>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958" name="Google Shape;1958;p24"/>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959" name="Google Shape;1959;p24"/>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1960" name="Google Shape;1960;p24"/>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1961" name="Google Shape;1961;p24"/>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962" name="Google Shape;1962;p24"/>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1963" name="Google Shape;1963;p24"/>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1964" name="Google Shape;1964;p24"/>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1965" name="Google Shape;1965;p24"/>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1966" name="Google Shape;1966;p24"/>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1967" name="Google Shape;1967;p24"/>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1968" name="Google Shape;1968;p24"/>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1969" name="Google Shape;1969;p24"/>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1970" name="Google Shape;1970;p24"/>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1971" name="Google Shape;1971;p24"/>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1972" name="Google Shape;1972;p24"/>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1973" name="Google Shape;1973;p24"/>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1974" name="Google Shape;1974;p24"/>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975" name="Google Shape;1975;p24"/>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1976" name="Google Shape;1976;p24"/>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1977" name="Google Shape;1977;p24"/>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78" name="Google Shape;1978;p24"/>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79" name="Google Shape;1979;p24"/>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1980" name="Google Shape;1980;p24"/>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1981" name="Google Shape;1981;p24"/>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1982" name="Google Shape;1982;p24"/>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1983" name="Google Shape;1983;p24"/>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4" name="Google Shape;1984;p24"/>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5" name="Google Shape;1985;p24"/>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6" name="Google Shape;1986;p24"/>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7" name="Google Shape;1987;p24"/>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8" name="Google Shape;1988;p24"/>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89" name="Google Shape;1989;p24"/>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0" name="Google Shape;1990;p24"/>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1" name="Google Shape;1991;p24"/>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2" name="Google Shape;1992;p24"/>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3" name="Google Shape;1993;p24"/>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4" name="Google Shape;1994;p24"/>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1995" name="Google Shape;1995;p24"/>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1996" name="Google Shape;1996;p24"/>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1997" name="Google Shape;1997;p24"/>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1998" name="Google Shape;1998;p24"/>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1999" name="Google Shape;1999;p24"/>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0" name="Google Shape;2000;p24"/>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001" name="Google Shape;2001;p24"/>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002" name="Google Shape;2002;p24"/>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003" name="Google Shape;2003;p24"/>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004" name="Google Shape;2004;p24"/>
          <p:cNvSpPr/>
          <p:nvPr/>
        </p:nvSpPr>
        <p:spPr>
          <a:xfrm>
            <a:off x="5623720" y="2590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5" name="Google Shape;2005;p24"/>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6" name="Google Shape;2006;p24"/>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7" name="Google Shape;2007;p24"/>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8" name="Google Shape;2008;p24"/>
          <p:cNvSpPr/>
          <p:nvPr/>
        </p:nvSpPr>
        <p:spPr>
          <a:xfrm>
            <a:off x="4861720" y="2781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09" name="Google Shape;2009;p24"/>
          <p:cNvSpPr/>
          <p:nvPr/>
        </p:nvSpPr>
        <p:spPr>
          <a:xfrm>
            <a:off x="5242720" y="2781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0" name="Google Shape;2010;p24"/>
          <p:cNvSpPr/>
          <p:nvPr/>
        </p:nvSpPr>
        <p:spPr>
          <a:xfrm>
            <a:off x="4480720" y="2781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1" name="Google Shape;2011;p24"/>
          <p:cNvSpPr/>
          <p:nvPr/>
        </p:nvSpPr>
        <p:spPr>
          <a:xfrm>
            <a:off x="6766720" y="2590801"/>
            <a:ext cx="152399" cy="1523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2" name="Google Shape;2012;p24"/>
          <p:cNvSpPr/>
          <p:nvPr/>
        </p:nvSpPr>
        <p:spPr>
          <a:xfrm>
            <a:off x="7528720" y="2590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3" name="Google Shape;2013;p24"/>
          <p:cNvSpPr/>
          <p:nvPr/>
        </p:nvSpPr>
        <p:spPr>
          <a:xfrm>
            <a:off x="8290720" y="2590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4" name="Google Shape;2014;p24"/>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5" name="Google Shape;2015;p24"/>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6" name="Google Shape;2016;p24"/>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7" name="Google Shape;2017;p24"/>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018" name="Google Shape;2018;p24"/>
          <p:cNvSpPr/>
          <p:nvPr/>
        </p:nvSpPr>
        <p:spPr>
          <a:xfrm>
            <a:off x="8967580" y="516705"/>
            <a:ext cx="1761539" cy="12470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596">
                <a:solidFill>
                  <a:schemeClr val="lt1"/>
                </a:solidFill>
                <a:latin typeface="Century Gothic"/>
                <a:ea typeface="Century Gothic"/>
                <a:cs typeface="Century Gothic"/>
                <a:sym typeface="Century Gothic"/>
              </a:rPr>
              <a:t>Same output as add except ALU</a:t>
            </a:r>
            <a:r>
              <a:rPr b="1" baseline="-25000" lang="en-US" sz="1596">
                <a:solidFill>
                  <a:schemeClr val="lt1"/>
                </a:solidFill>
                <a:latin typeface="Century Gothic"/>
                <a:ea typeface="Century Gothic"/>
                <a:cs typeface="Century Gothic"/>
                <a:sym typeface="Century Gothic"/>
              </a:rPr>
              <a:t>op</a:t>
            </a:r>
            <a:r>
              <a:rPr b="1" lang="en-US" sz="1596">
                <a:solidFill>
                  <a:schemeClr val="lt1"/>
                </a:solidFill>
                <a:latin typeface="Century Gothic"/>
                <a:ea typeface="Century Gothic"/>
                <a:cs typeface="Century Gothic"/>
                <a:sym typeface="Century Gothic"/>
              </a:rPr>
              <a:t> and Next State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sp>
        <p:nvSpPr>
          <p:cNvPr id="2023" name="Google Shape;2023;p25"/>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2024" name="Google Shape;2024;p25"/>
          <p:cNvSpPr/>
          <p:nvPr/>
        </p:nvSpPr>
        <p:spPr>
          <a:xfrm>
            <a:off x="1841564" y="3073399"/>
            <a:ext cx="8143142" cy="1893278"/>
          </a:xfrm>
          <a:prstGeom prst="ellipse">
            <a:avLst/>
          </a:prstGeom>
          <a:solidFill>
            <a:srgbClr val="66CCFF"/>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025" name="Google Shape;2025;p25"/>
          <p:cNvSpPr txBox="1"/>
          <p:nvPr>
            <p:ph idx="4294967295" type="title"/>
          </p:nvPr>
        </p:nvSpPr>
        <p:spPr>
          <a:xfrm>
            <a:off x="2083594" y="4572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What about the transition from state 1?</a:t>
            </a:r>
            <a:r>
              <a:rPr lang="en-US" sz="2800">
                <a:solidFill>
                  <a:schemeClr val="dk2"/>
                </a:solidFill>
                <a:latin typeface="Calibri"/>
                <a:ea typeface="Calibri"/>
                <a:cs typeface="Calibri"/>
                <a:sym typeface="Calibri"/>
              </a:rPr>
              <a:t> </a:t>
            </a:r>
            <a:endParaRPr/>
          </a:p>
        </p:txBody>
      </p:sp>
      <p:cxnSp>
        <p:nvCxnSpPr>
          <p:cNvPr id="2026" name="Google Shape;2026;p25"/>
          <p:cNvCxnSpPr>
            <a:stCxn id="2027" idx="4"/>
          </p:cNvCxnSpPr>
          <p:nvPr/>
        </p:nvCxnSpPr>
        <p:spPr>
          <a:xfrm>
            <a:off x="6747669" y="2997200"/>
            <a:ext cx="0" cy="228600"/>
          </a:xfrm>
          <a:prstGeom prst="straightConnector1">
            <a:avLst/>
          </a:prstGeom>
          <a:noFill/>
          <a:ln cap="flat" cmpd="sng" w="28575">
            <a:solidFill>
              <a:schemeClr val="dk1"/>
            </a:solidFill>
            <a:prstDash val="solid"/>
            <a:round/>
            <a:headEnd len="sm" w="sm" type="none"/>
            <a:tailEnd len="lg" w="lg" type="triangle"/>
          </a:ln>
        </p:spPr>
      </p:cxnSp>
      <p:sp>
        <p:nvSpPr>
          <p:cNvPr id="2028" name="Google Shape;2028;p25"/>
          <p:cNvSpPr/>
          <p:nvPr/>
        </p:nvSpPr>
        <p:spPr>
          <a:xfrm>
            <a:off x="2035970" y="16002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029" name="Google Shape;2029;p25"/>
          <p:cNvCxnSpPr/>
          <p:nvPr/>
        </p:nvCxnSpPr>
        <p:spPr>
          <a:xfrm flipH="1">
            <a:off x="3090070" y="3606801"/>
            <a:ext cx="3124199" cy="609599"/>
          </a:xfrm>
          <a:prstGeom prst="straightConnector1">
            <a:avLst/>
          </a:prstGeom>
          <a:noFill/>
          <a:ln cap="flat" cmpd="sng" w="28575">
            <a:solidFill>
              <a:srgbClr val="FF0000"/>
            </a:solidFill>
            <a:prstDash val="solid"/>
            <a:round/>
            <a:headEnd len="sm" w="sm" type="none"/>
            <a:tailEnd len="lg" w="lg" type="triangle"/>
          </a:ln>
        </p:spPr>
      </p:cxnSp>
      <p:sp>
        <p:nvSpPr>
          <p:cNvPr id="2030" name="Google Shape;2030;p25"/>
          <p:cNvSpPr/>
          <p:nvPr/>
        </p:nvSpPr>
        <p:spPr>
          <a:xfrm>
            <a:off x="7890670" y="4216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2031" name="Google Shape;2031;p25"/>
          <p:cNvCxnSpPr/>
          <p:nvPr/>
        </p:nvCxnSpPr>
        <p:spPr>
          <a:xfrm flipH="1">
            <a:off x="4614068" y="3759201"/>
            <a:ext cx="1752600" cy="533399"/>
          </a:xfrm>
          <a:prstGeom prst="straightConnector1">
            <a:avLst/>
          </a:prstGeom>
          <a:noFill/>
          <a:ln cap="flat" cmpd="sng" w="28575">
            <a:solidFill>
              <a:srgbClr val="FF0000"/>
            </a:solidFill>
            <a:prstDash val="solid"/>
            <a:round/>
            <a:headEnd len="sm" w="sm" type="none"/>
            <a:tailEnd len="lg" w="lg" type="triangle"/>
          </a:ln>
        </p:spPr>
      </p:cxnSp>
      <p:cxnSp>
        <p:nvCxnSpPr>
          <p:cNvPr id="2032" name="Google Shape;2032;p25"/>
          <p:cNvCxnSpPr/>
          <p:nvPr/>
        </p:nvCxnSpPr>
        <p:spPr>
          <a:xfrm flipH="1">
            <a:off x="5985670" y="3835400"/>
            <a:ext cx="609599" cy="457200"/>
          </a:xfrm>
          <a:prstGeom prst="straightConnector1">
            <a:avLst/>
          </a:prstGeom>
          <a:noFill/>
          <a:ln cap="flat" cmpd="sng" w="28575">
            <a:solidFill>
              <a:srgbClr val="FF0000"/>
            </a:solidFill>
            <a:prstDash val="solid"/>
            <a:round/>
            <a:headEnd len="sm" w="sm" type="none"/>
            <a:tailEnd len="lg" w="lg" type="triangle"/>
          </a:ln>
        </p:spPr>
      </p:cxnSp>
      <p:cxnSp>
        <p:nvCxnSpPr>
          <p:cNvPr id="2033" name="Google Shape;2033;p25"/>
          <p:cNvCxnSpPr/>
          <p:nvPr/>
        </p:nvCxnSpPr>
        <p:spPr>
          <a:xfrm>
            <a:off x="6900070" y="3835400"/>
            <a:ext cx="152399" cy="381000"/>
          </a:xfrm>
          <a:prstGeom prst="straightConnector1">
            <a:avLst/>
          </a:prstGeom>
          <a:noFill/>
          <a:ln cap="flat" cmpd="sng" w="28575">
            <a:solidFill>
              <a:srgbClr val="FF0000"/>
            </a:solidFill>
            <a:prstDash val="solid"/>
            <a:round/>
            <a:headEnd len="sm" w="sm" type="none"/>
            <a:tailEnd len="lg" w="lg" type="triangle"/>
          </a:ln>
        </p:spPr>
      </p:cxnSp>
      <p:sp>
        <p:nvSpPr>
          <p:cNvPr id="2034" name="Google Shape;2034;p25"/>
          <p:cNvSpPr/>
          <p:nvPr/>
        </p:nvSpPr>
        <p:spPr>
          <a:xfrm>
            <a:off x="6442870" y="4216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2035" name="Google Shape;2035;p25"/>
          <p:cNvSpPr/>
          <p:nvPr/>
        </p:nvSpPr>
        <p:spPr>
          <a:xfrm>
            <a:off x="5071270" y="4216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2036" name="Google Shape;2036;p25"/>
          <p:cNvSpPr/>
          <p:nvPr/>
        </p:nvSpPr>
        <p:spPr>
          <a:xfrm>
            <a:off x="2328070" y="4216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2037" name="Google Shape;2037;p25"/>
          <p:cNvSpPr/>
          <p:nvPr/>
        </p:nvSpPr>
        <p:spPr>
          <a:xfrm>
            <a:off x="2328070" y="50546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2038" name="Google Shape;2038;p25"/>
          <p:cNvSpPr/>
          <p:nvPr/>
        </p:nvSpPr>
        <p:spPr>
          <a:xfrm>
            <a:off x="5071270" y="5054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039" name="Google Shape;2039;p25"/>
          <p:cNvSpPr/>
          <p:nvPr/>
        </p:nvSpPr>
        <p:spPr>
          <a:xfrm>
            <a:off x="6442870" y="50546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040" name="Google Shape;2040;p25"/>
          <p:cNvSpPr/>
          <p:nvPr/>
        </p:nvSpPr>
        <p:spPr>
          <a:xfrm>
            <a:off x="7890670" y="50546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041" name="Google Shape;2041;p25"/>
          <p:cNvSpPr/>
          <p:nvPr/>
        </p:nvSpPr>
        <p:spPr>
          <a:xfrm>
            <a:off x="3699670" y="4216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2042" name="Google Shape;2042;p25"/>
          <p:cNvSpPr/>
          <p:nvPr/>
        </p:nvSpPr>
        <p:spPr>
          <a:xfrm>
            <a:off x="3699670" y="50546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2043" name="Google Shape;2043;p25"/>
          <p:cNvCxnSpPr/>
          <p:nvPr/>
        </p:nvCxnSpPr>
        <p:spPr>
          <a:xfrm>
            <a:off x="7204870" y="3759200"/>
            <a:ext cx="1066799" cy="457200"/>
          </a:xfrm>
          <a:prstGeom prst="straightConnector1">
            <a:avLst/>
          </a:prstGeom>
          <a:noFill/>
          <a:ln cap="flat" cmpd="sng" w="28575">
            <a:solidFill>
              <a:srgbClr val="FF0000"/>
            </a:solidFill>
            <a:prstDash val="solid"/>
            <a:round/>
            <a:headEnd len="sm" w="sm" type="none"/>
            <a:tailEnd len="lg" w="lg" type="triangle"/>
          </a:ln>
        </p:spPr>
      </p:cxnSp>
      <p:sp>
        <p:nvSpPr>
          <p:cNvPr id="2044" name="Google Shape;2044;p25"/>
          <p:cNvSpPr/>
          <p:nvPr/>
        </p:nvSpPr>
        <p:spPr>
          <a:xfrm>
            <a:off x="5071270" y="58928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2045" name="Google Shape;2045;p25"/>
          <p:cNvCxnSpPr/>
          <p:nvPr/>
        </p:nvCxnSpPr>
        <p:spPr>
          <a:xfrm>
            <a:off x="28614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046" name="Google Shape;2046;p25"/>
          <p:cNvCxnSpPr/>
          <p:nvPr/>
        </p:nvCxnSpPr>
        <p:spPr>
          <a:xfrm>
            <a:off x="42330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047" name="Google Shape;2047;p25"/>
          <p:cNvCxnSpPr/>
          <p:nvPr/>
        </p:nvCxnSpPr>
        <p:spPr>
          <a:xfrm>
            <a:off x="56046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048" name="Google Shape;2048;p25"/>
          <p:cNvCxnSpPr/>
          <p:nvPr/>
        </p:nvCxnSpPr>
        <p:spPr>
          <a:xfrm>
            <a:off x="69762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049" name="Google Shape;2049;p25"/>
          <p:cNvCxnSpPr/>
          <p:nvPr/>
        </p:nvCxnSpPr>
        <p:spPr>
          <a:xfrm>
            <a:off x="84240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050" name="Google Shape;2050;p25"/>
          <p:cNvCxnSpPr/>
          <p:nvPr/>
        </p:nvCxnSpPr>
        <p:spPr>
          <a:xfrm>
            <a:off x="5604669" y="57404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2051" name="Google Shape;2051;p25"/>
          <p:cNvGrpSpPr/>
          <p:nvPr/>
        </p:nvGrpSpPr>
        <p:grpSpPr>
          <a:xfrm>
            <a:off x="3150394" y="4673601"/>
            <a:ext cx="7197724" cy="2000249"/>
            <a:chOff x="806" y="2976"/>
            <a:chExt cx="4533" cy="1259"/>
          </a:xfrm>
        </p:grpSpPr>
        <p:sp>
          <p:nvSpPr>
            <p:cNvPr id="2052" name="Google Shape;2052;p25"/>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2053" name="Google Shape;2053;p25"/>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2054" name="Google Shape;2054;p25"/>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2055" name="Google Shape;2055;p25"/>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2056" name="Google Shape;2056;p25"/>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2057" name="Google Shape;2057;p25"/>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2058" name="Google Shape;2058;p25"/>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2059" name="Google Shape;2059;p25"/>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2060" name="Google Shape;2060;p25"/>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2061" name="Google Shape;2061;p25"/>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2062" name="Google Shape;2062;p25"/>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2063" name="Google Shape;2063;p25"/>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2064" name="Google Shape;2064;p25"/>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2065" name="Google Shape;2065;p25"/>
          <p:cNvSpPr/>
          <p:nvPr/>
        </p:nvSpPr>
        <p:spPr>
          <a:xfrm>
            <a:off x="6190821" y="3220292"/>
            <a:ext cx="1143000" cy="676652"/>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
        <p:nvSpPr>
          <p:cNvPr id="2066" name="Google Shape;2066;p25"/>
          <p:cNvSpPr/>
          <p:nvPr/>
        </p:nvSpPr>
        <p:spPr>
          <a:xfrm>
            <a:off x="5909470" y="1854201"/>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sp>
        <p:nvSpPr>
          <p:cNvPr id="2027" name="Google Shape;2027;p25"/>
          <p:cNvSpPr/>
          <p:nvPr/>
        </p:nvSpPr>
        <p:spPr>
          <a:xfrm>
            <a:off x="5833269" y="1778001"/>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sp>
        <p:nvSpPr>
          <p:cNvPr id="2071" name="Google Shape;2071;p26"/>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2072" name="Google Shape;2072;p26"/>
          <p:cNvSpPr txBox="1"/>
          <p:nvPr>
            <p:ph idx="4294967295" type="title"/>
          </p:nvPr>
        </p:nvSpPr>
        <p:spPr>
          <a:xfrm>
            <a:off x="2499520" y="1524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Complete transition function circuit</a:t>
            </a:r>
            <a:endParaRPr/>
          </a:p>
        </p:txBody>
      </p:sp>
      <p:sp>
        <p:nvSpPr>
          <p:cNvPr id="2073" name="Google Shape;2073;p26"/>
          <p:cNvSpPr/>
          <p:nvPr/>
        </p:nvSpPr>
        <p:spPr>
          <a:xfrm rot="-5400000">
            <a:off x="4889502" y="2751931"/>
            <a:ext cx="1227137" cy="447674"/>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4 × 16 Decoder</a:t>
            </a:r>
            <a:endParaRPr/>
          </a:p>
        </p:txBody>
      </p:sp>
      <p:cxnSp>
        <p:nvCxnSpPr>
          <p:cNvPr id="2074" name="Google Shape;2074;p26"/>
          <p:cNvCxnSpPr/>
          <p:nvPr/>
        </p:nvCxnSpPr>
        <p:spPr>
          <a:xfrm rot="10800000">
            <a:off x="2024856" y="2392363"/>
            <a:ext cx="3254374" cy="0"/>
          </a:xfrm>
          <a:prstGeom prst="straightConnector1">
            <a:avLst/>
          </a:prstGeom>
          <a:noFill/>
          <a:ln cap="flat" cmpd="sng" w="19050">
            <a:solidFill>
              <a:schemeClr val="dk1"/>
            </a:solidFill>
            <a:prstDash val="solid"/>
            <a:round/>
            <a:headEnd len="sm" w="sm" type="none"/>
            <a:tailEnd len="sm" w="sm" type="none"/>
          </a:ln>
        </p:spPr>
      </p:cxnSp>
      <p:cxnSp>
        <p:nvCxnSpPr>
          <p:cNvPr id="2075" name="Google Shape;2075;p26"/>
          <p:cNvCxnSpPr/>
          <p:nvPr/>
        </p:nvCxnSpPr>
        <p:spPr>
          <a:xfrm>
            <a:off x="2228056"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76" name="Google Shape;2076;p26"/>
          <p:cNvCxnSpPr/>
          <p:nvPr/>
        </p:nvCxnSpPr>
        <p:spPr>
          <a:xfrm>
            <a:off x="2431256"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77" name="Google Shape;2077;p26"/>
          <p:cNvCxnSpPr/>
          <p:nvPr/>
        </p:nvCxnSpPr>
        <p:spPr>
          <a:xfrm>
            <a:off x="2634456"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78" name="Google Shape;2078;p26"/>
          <p:cNvCxnSpPr/>
          <p:nvPr/>
        </p:nvCxnSpPr>
        <p:spPr>
          <a:xfrm>
            <a:off x="2837656"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79" name="Google Shape;2079;p26"/>
          <p:cNvCxnSpPr/>
          <p:nvPr/>
        </p:nvCxnSpPr>
        <p:spPr>
          <a:xfrm>
            <a:off x="3040856"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0" name="Google Shape;2080;p26"/>
          <p:cNvCxnSpPr/>
          <p:nvPr/>
        </p:nvCxnSpPr>
        <p:spPr>
          <a:xfrm>
            <a:off x="3244057"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1" name="Google Shape;2081;p26"/>
          <p:cNvCxnSpPr/>
          <p:nvPr/>
        </p:nvCxnSpPr>
        <p:spPr>
          <a:xfrm>
            <a:off x="3448844"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2" name="Google Shape;2082;p26"/>
          <p:cNvCxnSpPr/>
          <p:nvPr/>
        </p:nvCxnSpPr>
        <p:spPr>
          <a:xfrm>
            <a:off x="3652044"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3" name="Google Shape;2083;p26"/>
          <p:cNvCxnSpPr/>
          <p:nvPr/>
        </p:nvCxnSpPr>
        <p:spPr>
          <a:xfrm>
            <a:off x="3855244"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4" name="Google Shape;2084;p26"/>
          <p:cNvCxnSpPr/>
          <p:nvPr/>
        </p:nvCxnSpPr>
        <p:spPr>
          <a:xfrm>
            <a:off x="4058444"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5" name="Google Shape;2085;p26"/>
          <p:cNvCxnSpPr/>
          <p:nvPr/>
        </p:nvCxnSpPr>
        <p:spPr>
          <a:xfrm>
            <a:off x="4261644" y="2392364"/>
            <a:ext cx="0" cy="1646237"/>
          </a:xfrm>
          <a:prstGeom prst="straightConnector1">
            <a:avLst/>
          </a:prstGeom>
          <a:noFill/>
          <a:ln cap="flat" cmpd="sng" w="28575">
            <a:solidFill>
              <a:srgbClr val="FF0000"/>
            </a:solidFill>
            <a:prstDash val="solid"/>
            <a:round/>
            <a:headEnd len="sm" w="sm" type="none"/>
            <a:tailEnd len="sm" w="sm" type="none"/>
          </a:ln>
        </p:spPr>
      </p:cxnSp>
      <p:cxnSp>
        <p:nvCxnSpPr>
          <p:cNvPr id="2086" name="Google Shape;2086;p26"/>
          <p:cNvCxnSpPr/>
          <p:nvPr/>
        </p:nvCxnSpPr>
        <p:spPr>
          <a:xfrm>
            <a:off x="4464844" y="2392364"/>
            <a:ext cx="0" cy="1646237"/>
          </a:xfrm>
          <a:prstGeom prst="straightConnector1">
            <a:avLst/>
          </a:prstGeom>
          <a:noFill/>
          <a:ln cap="flat" cmpd="sng" w="28575">
            <a:solidFill>
              <a:srgbClr val="00CC00"/>
            </a:solidFill>
            <a:prstDash val="solid"/>
            <a:round/>
            <a:headEnd len="sm" w="sm" type="none"/>
            <a:tailEnd len="sm" w="sm" type="none"/>
          </a:ln>
        </p:spPr>
      </p:cxnSp>
      <p:cxnSp>
        <p:nvCxnSpPr>
          <p:cNvPr id="2087" name="Google Shape;2087;p26"/>
          <p:cNvCxnSpPr/>
          <p:nvPr/>
        </p:nvCxnSpPr>
        <p:spPr>
          <a:xfrm>
            <a:off x="4668044" y="2392364"/>
            <a:ext cx="0" cy="1646237"/>
          </a:xfrm>
          <a:prstGeom prst="straightConnector1">
            <a:avLst/>
          </a:prstGeom>
          <a:noFill/>
          <a:ln cap="flat" cmpd="sng" w="28575">
            <a:solidFill>
              <a:srgbClr val="00CC00"/>
            </a:solidFill>
            <a:prstDash val="solid"/>
            <a:round/>
            <a:headEnd len="sm" w="sm" type="none"/>
            <a:tailEnd len="sm" w="sm" type="none"/>
          </a:ln>
        </p:spPr>
      </p:cxnSp>
      <p:cxnSp>
        <p:nvCxnSpPr>
          <p:cNvPr id="2088" name="Google Shape;2088;p26"/>
          <p:cNvCxnSpPr/>
          <p:nvPr/>
        </p:nvCxnSpPr>
        <p:spPr>
          <a:xfrm>
            <a:off x="4871244" y="2392364"/>
            <a:ext cx="0" cy="1646237"/>
          </a:xfrm>
          <a:prstGeom prst="straightConnector1">
            <a:avLst/>
          </a:prstGeom>
          <a:noFill/>
          <a:ln cap="flat" cmpd="sng" w="28575">
            <a:solidFill>
              <a:srgbClr val="00CC00"/>
            </a:solidFill>
            <a:prstDash val="solid"/>
            <a:round/>
            <a:headEnd len="sm" w="sm" type="none"/>
            <a:tailEnd len="sm" w="sm" type="none"/>
          </a:ln>
        </p:spPr>
      </p:cxnSp>
      <p:cxnSp>
        <p:nvCxnSpPr>
          <p:cNvPr id="2089" name="Google Shape;2089;p26"/>
          <p:cNvCxnSpPr/>
          <p:nvPr/>
        </p:nvCxnSpPr>
        <p:spPr>
          <a:xfrm>
            <a:off x="5076031" y="2392364"/>
            <a:ext cx="0" cy="1646237"/>
          </a:xfrm>
          <a:prstGeom prst="straightConnector1">
            <a:avLst/>
          </a:prstGeom>
          <a:noFill/>
          <a:ln cap="flat" cmpd="sng" w="28575">
            <a:solidFill>
              <a:srgbClr val="00CC00"/>
            </a:solidFill>
            <a:prstDash val="solid"/>
            <a:round/>
            <a:headEnd len="sm" w="sm" type="none"/>
            <a:tailEnd len="sm" w="sm" type="none"/>
          </a:ln>
        </p:spPr>
      </p:cxnSp>
      <p:cxnSp>
        <p:nvCxnSpPr>
          <p:cNvPr id="2090" name="Google Shape;2090;p26"/>
          <p:cNvCxnSpPr/>
          <p:nvPr/>
        </p:nvCxnSpPr>
        <p:spPr>
          <a:xfrm>
            <a:off x="2024856" y="2392364"/>
            <a:ext cx="0" cy="1646237"/>
          </a:xfrm>
          <a:prstGeom prst="straightConnector1">
            <a:avLst/>
          </a:prstGeom>
          <a:noFill/>
          <a:ln cap="flat" cmpd="sng" w="28575">
            <a:solidFill>
              <a:srgbClr val="FF0000"/>
            </a:solidFill>
            <a:prstDash val="solid"/>
            <a:round/>
            <a:headEnd len="sm" w="sm" type="none"/>
            <a:tailEnd len="sm" w="sm" type="none"/>
          </a:ln>
        </p:spPr>
      </p:cxnSp>
      <p:sp>
        <p:nvSpPr>
          <p:cNvPr id="2091" name="Google Shape;2091;p26"/>
          <p:cNvSpPr/>
          <p:nvPr/>
        </p:nvSpPr>
        <p:spPr>
          <a:xfrm rot="-5400000">
            <a:off x="3068639" y="2953544"/>
            <a:ext cx="149225" cy="2319337"/>
          </a:xfrm>
          <a:prstGeom prst="leftBrace">
            <a:avLst>
              <a:gd fmla="val 129521"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092" name="Google Shape;2092;p26"/>
          <p:cNvSpPr txBox="1"/>
          <p:nvPr/>
        </p:nvSpPr>
        <p:spPr>
          <a:xfrm>
            <a:off x="2389982" y="4286250"/>
            <a:ext cx="1673791" cy="2769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Output: Control Signals</a:t>
            </a:r>
            <a:endParaRPr/>
          </a:p>
        </p:txBody>
      </p:sp>
      <p:sp>
        <p:nvSpPr>
          <p:cNvPr id="2093" name="Google Shape;2093;p26"/>
          <p:cNvSpPr/>
          <p:nvPr/>
        </p:nvSpPr>
        <p:spPr>
          <a:xfrm rot="-5400000">
            <a:off x="4695825" y="3767932"/>
            <a:ext cx="149225" cy="690561"/>
          </a:xfrm>
          <a:prstGeom prst="leftBrace">
            <a:avLst>
              <a:gd fmla="val 38564"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094" name="Google Shape;2094;p26"/>
          <p:cNvSpPr txBox="1"/>
          <p:nvPr/>
        </p:nvSpPr>
        <p:spPr>
          <a:xfrm>
            <a:off x="4423569" y="4286251"/>
            <a:ext cx="857250" cy="2746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Next State</a:t>
            </a:r>
            <a:endParaRPr/>
          </a:p>
        </p:txBody>
      </p:sp>
      <p:sp>
        <p:nvSpPr>
          <p:cNvPr id="2095" name="Google Shape;2095;p26"/>
          <p:cNvSpPr txBox="1"/>
          <p:nvPr/>
        </p:nvSpPr>
        <p:spPr>
          <a:xfrm>
            <a:off x="2002472" y="3697267"/>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096" name="Google Shape;2096;p26"/>
          <p:cNvSpPr txBox="1"/>
          <p:nvPr/>
        </p:nvSpPr>
        <p:spPr>
          <a:xfrm>
            <a:off x="2205672"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097" name="Google Shape;2097;p26"/>
          <p:cNvSpPr txBox="1"/>
          <p:nvPr/>
        </p:nvSpPr>
        <p:spPr>
          <a:xfrm>
            <a:off x="2408871"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098" name="Google Shape;2098;p26"/>
          <p:cNvSpPr txBox="1"/>
          <p:nvPr/>
        </p:nvSpPr>
        <p:spPr>
          <a:xfrm>
            <a:off x="2612071"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099" name="Google Shape;2099;p26"/>
          <p:cNvSpPr txBox="1"/>
          <p:nvPr/>
        </p:nvSpPr>
        <p:spPr>
          <a:xfrm>
            <a:off x="2813683"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0" name="Google Shape;2100;p26"/>
          <p:cNvSpPr txBox="1"/>
          <p:nvPr/>
        </p:nvSpPr>
        <p:spPr>
          <a:xfrm>
            <a:off x="3016883"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1" name="Google Shape;2101;p26"/>
          <p:cNvSpPr txBox="1"/>
          <p:nvPr/>
        </p:nvSpPr>
        <p:spPr>
          <a:xfrm>
            <a:off x="3224846"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2" name="Google Shape;2102;p26"/>
          <p:cNvSpPr txBox="1"/>
          <p:nvPr/>
        </p:nvSpPr>
        <p:spPr>
          <a:xfrm>
            <a:off x="3426459"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3" name="Google Shape;2103;p26"/>
          <p:cNvSpPr txBox="1"/>
          <p:nvPr/>
        </p:nvSpPr>
        <p:spPr>
          <a:xfrm>
            <a:off x="3629659"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4" name="Google Shape;2104;p26"/>
          <p:cNvSpPr txBox="1"/>
          <p:nvPr/>
        </p:nvSpPr>
        <p:spPr>
          <a:xfrm>
            <a:off x="3832859"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5" name="Google Shape;2105;p26"/>
          <p:cNvSpPr txBox="1"/>
          <p:nvPr/>
        </p:nvSpPr>
        <p:spPr>
          <a:xfrm>
            <a:off x="4034471" y="3695680"/>
            <a:ext cx="92397"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sp>
        <p:nvSpPr>
          <p:cNvPr id="2106" name="Google Shape;2106;p26"/>
          <p:cNvSpPr txBox="1"/>
          <p:nvPr/>
        </p:nvSpPr>
        <p:spPr>
          <a:xfrm>
            <a:off x="4052094" y="3587729"/>
            <a:ext cx="168274" cy="2667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baseline="-25000" sz="800">
              <a:solidFill>
                <a:schemeClr val="dk1"/>
              </a:solidFill>
              <a:latin typeface="Calibri"/>
              <a:ea typeface="Calibri"/>
              <a:cs typeface="Calibri"/>
              <a:sym typeface="Calibri"/>
            </a:endParaRPr>
          </a:p>
        </p:txBody>
      </p:sp>
      <p:cxnSp>
        <p:nvCxnSpPr>
          <p:cNvPr id="2107" name="Google Shape;2107;p26"/>
          <p:cNvCxnSpPr/>
          <p:nvPr/>
        </p:nvCxnSpPr>
        <p:spPr>
          <a:xfrm rot="10800000">
            <a:off x="2024856" y="2541588"/>
            <a:ext cx="3254374" cy="0"/>
          </a:xfrm>
          <a:prstGeom prst="straightConnector1">
            <a:avLst/>
          </a:prstGeom>
          <a:noFill/>
          <a:ln cap="flat" cmpd="sng" w="19050">
            <a:solidFill>
              <a:schemeClr val="dk1"/>
            </a:solidFill>
            <a:prstDash val="solid"/>
            <a:round/>
            <a:headEnd len="sm" w="sm" type="none"/>
            <a:tailEnd len="sm" w="sm" type="none"/>
          </a:ln>
        </p:spPr>
      </p:cxnSp>
      <p:cxnSp>
        <p:nvCxnSpPr>
          <p:cNvPr id="2108" name="Google Shape;2108;p26"/>
          <p:cNvCxnSpPr/>
          <p:nvPr/>
        </p:nvCxnSpPr>
        <p:spPr>
          <a:xfrm rot="10800000">
            <a:off x="2024856" y="2690813"/>
            <a:ext cx="3254374" cy="0"/>
          </a:xfrm>
          <a:prstGeom prst="straightConnector1">
            <a:avLst/>
          </a:prstGeom>
          <a:noFill/>
          <a:ln cap="flat" cmpd="sng" w="19050">
            <a:solidFill>
              <a:schemeClr val="dk1"/>
            </a:solidFill>
            <a:prstDash val="solid"/>
            <a:round/>
            <a:headEnd len="sm" w="sm" type="none"/>
            <a:tailEnd len="sm" w="sm" type="none"/>
          </a:ln>
        </p:spPr>
      </p:cxnSp>
      <p:cxnSp>
        <p:nvCxnSpPr>
          <p:cNvPr id="2109" name="Google Shape;2109;p26"/>
          <p:cNvCxnSpPr/>
          <p:nvPr/>
        </p:nvCxnSpPr>
        <p:spPr>
          <a:xfrm>
            <a:off x="5726906" y="2751138"/>
            <a:ext cx="284162" cy="0"/>
          </a:xfrm>
          <a:prstGeom prst="straightConnector1">
            <a:avLst/>
          </a:prstGeom>
          <a:noFill/>
          <a:ln cap="flat" cmpd="sng" w="28575">
            <a:solidFill>
              <a:schemeClr val="dk1"/>
            </a:solidFill>
            <a:prstDash val="solid"/>
            <a:round/>
            <a:headEnd len="sm" w="sm" type="none"/>
            <a:tailEnd len="sm" w="sm" type="none"/>
          </a:ln>
        </p:spPr>
      </p:cxnSp>
      <p:cxnSp>
        <p:nvCxnSpPr>
          <p:cNvPr id="2110" name="Google Shape;2110;p26"/>
          <p:cNvCxnSpPr/>
          <p:nvPr/>
        </p:nvCxnSpPr>
        <p:spPr>
          <a:xfrm>
            <a:off x="5726906" y="2841625"/>
            <a:ext cx="284162" cy="0"/>
          </a:xfrm>
          <a:prstGeom prst="straightConnector1">
            <a:avLst/>
          </a:prstGeom>
          <a:noFill/>
          <a:ln cap="flat" cmpd="sng" w="28575">
            <a:solidFill>
              <a:schemeClr val="dk1"/>
            </a:solidFill>
            <a:prstDash val="solid"/>
            <a:round/>
            <a:headEnd len="sm" w="sm" type="none"/>
            <a:tailEnd len="sm" w="sm" type="none"/>
          </a:ln>
        </p:spPr>
      </p:cxnSp>
      <p:cxnSp>
        <p:nvCxnSpPr>
          <p:cNvPr id="2111" name="Google Shape;2111;p26"/>
          <p:cNvCxnSpPr/>
          <p:nvPr/>
        </p:nvCxnSpPr>
        <p:spPr>
          <a:xfrm>
            <a:off x="5726906" y="2930525"/>
            <a:ext cx="284162" cy="0"/>
          </a:xfrm>
          <a:prstGeom prst="straightConnector1">
            <a:avLst/>
          </a:prstGeom>
          <a:noFill/>
          <a:ln cap="flat" cmpd="sng" w="28575">
            <a:solidFill>
              <a:schemeClr val="dk1"/>
            </a:solidFill>
            <a:prstDash val="solid"/>
            <a:round/>
            <a:headEnd len="sm" w="sm" type="none"/>
            <a:tailEnd len="sm" w="sm" type="none"/>
          </a:ln>
        </p:spPr>
      </p:cxnSp>
      <p:cxnSp>
        <p:nvCxnSpPr>
          <p:cNvPr id="2112" name="Google Shape;2112;p26"/>
          <p:cNvCxnSpPr/>
          <p:nvPr/>
        </p:nvCxnSpPr>
        <p:spPr>
          <a:xfrm>
            <a:off x="5726906" y="3021013"/>
            <a:ext cx="284162" cy="0"/>
          </a:xfrm>
          <a:prstGeom prst="straightConnector1">
            <a:avLst/>
          </a:prstGeom>
          <a:noFill/>
          <a:ln cap="flat" cmpd="sng" w="28575">
            <a:solidFill>
              <a:schemeClr val="dk1"/>
            </a:solidFill>
            <a:prstDash val="solid"/>
            <a:round/>
            <a:headEnd len="sm" w="sm" type="none"/>
            <a:tailEnd len="sm" w="sm" type="none"/>
          </a:ln>
        </p:spPr>
      </p:cxnSp>
      <p:cxnSp>
        <p:nvCxnSpPr>
          <p:cNvPr id="2113" name="Google Shape;2113;p26"/>
          <p:cNvCxnSpPr/>
          <p:nvPr/>
        </p:nvCxnSpPr>
        <p:spPr>
          <a:xfrm rot="10800000">
            <a:off x="2024856" y="2841625"/>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4" name="Google Shape;2114;p26"/>
          <p:cNvCxnSpPr/>
          <p:nvPr/>
        </p:nvCxnSpPr>
        <p:spPr>
          <a:xfrm rot="10800000">
            <a:off x="2024856" y="2990850"/>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5" name="Google Shape;2115;p26"/>
          <p:cNvCxnSpPr/>
          <p:nvPr/>
        </p:nvCxnSpPr>
        <p:spPr>
          <a:xfrm rot="10800000">
            <a:off x="2024856" y="3140075"/>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6" name="Google Shape;2116;p26"/>
          <p:cNvCxnSpPr/>
          <p:nvPr/>
        </p:nvCxnSpPr>
        <p:spPr>
          <a:xfrm rot="10800000">
            <a:off x="2024856" y="3289300"/>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7" name="Google Shape;2117;p26"/>
          <p:cNvCxnSpPr/>
          <p:nvPr/>
        </p:nvCxnSpPr>
        <p:spPr>
          <a:xfrm rot="10800000">
            <a:off x="2024856" y="3440113"/>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8" name="Google Shape;2118;p26"/>
          <p:cNvCxnSpPr/>
          <p:nvPr/>
        </p:nvCxnSpPr>
        <p:spPr>
          <a:xfrm rot="10800000">
            <a:off x="2024856" y="2466975"/>
            <a:ext cx="3254374" cy="0"/>
          </a:xfrm>
          <a:prstGeom prst="straightConnector1">
            <a:avLst/>
          </a:prstGeom>
          <a:noFill/>
          <a:ln cap="flat" cmpd="sng" w="19050">
            <a:solidFill>
              <a:schemeClr val="dk1"/>
            </a:solidFill>
            <a:prstDash val="solid"/>
            <a:round/>
            <a:headEnd len="sm" w="sm" type="none"/>
            <a:tailEnd len="sm" w="sm" type="none"/>
          </a:ln>
        </p:spPr>
      </p:cxnSp>
      <p:cxnSp>
        <p:nvCxnSpPr>
          <p:cNvPr id="2119" name="Google Shape;2119;p26"/>
          <p:cNvCxnSpPr/>
          <p:nvPr/>
        </p:nvCxnSpPr>
        <p:spPr>
          <a:xfrm rot="10800000">
            <a:off x="2024856" y="2616200"/>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0" name="Google Shape;2120;p26"/>
          <p:cNvCxnSpPr/>
          <p:nvPr/>
        </p:nvCxnSpPr>
        <p:spPr>
          <a:xfrm rot="10800000">
            <a:off x="2024856" y="2767013"/>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1" name="Google Shape;2121;p26"/>
          <p:cNvCxnSpPr/>
          <p:nvPr/>
        </p:nvCxnSpPr>
        <p:spPr>
          <a:xfrm rot="10800000">
            <a:off x="2024856" y="2916238"/>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2" name="Google Shape;2122;p26"/>
          <p:cNvCxnSpPr/>
          <p:nvPr/>
        </p:nvCxnSpPr>
        <p:spPr>
          <a:xfrm rot="10800000">
            <a:off x="2024856" y="3065463"/>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3" name="Google Shape;2123;p26"/>
          <p:cNvCxnSpPr/>
          <p:nvPr/>
        </p:nvCxnSpPr>
        <p:spPr>
          <a:xfrm rot="10800000">
            <a:off x="2024856" y="3214688"/>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4" name="Google Shape;2124;p26"/>
          <p:cNvCxnSpPr/>
          <p:nvPr/>
        </p:nvCxnSpPr>
        <p:spPr>
          <a:xfrm rot="10800000">
            <a:off x="2024856" y="3365500"/>
            <a:ext cx="3254374" cy="0"/>
          </a:xfrm>
          <a:prstGeom prst="straightConnector1">
            <a:avLst/>
          </a:prstGeom>
          <a:noFill/>
          <a:ln cap="flat" cmpd="sng" w="19050">
            <a:solidFill>
              <a:schemeClr val="dk1"/>
            </a:solidFill>
            <a:prstDash val="solid"/>
            <a:round/>
            <a:headEnd len="sm" w="sm" type="none"/>
            <a:tailEnd len="sm" w="sm" type="none"/>
          </a:ln>
        </p:spPr>
      </p:cxnSp>
      <p:cxnSp>
        <p:nvCxnSpPr>
          <p:cNvPr id="2125" name="Google Shape;2125;p26"/>
          <p:cNvCxnSpPr/>
          <p:nvPr/>
        </p:nvCxnSpPr>
        <p:spPr>
          <a:xfrm rot="10800000">
            <a:off x="2024856" y="3514725"/>
            <a:ext cx="3254374" cy="0"/>
          </a:xfrm>
          <a:prstGeom prst="straightConnector1">
            <a:avLst/>
          </a:prstGeom>
          <a:noFill/>
          <a:ln cap="flat" cmpd="sng" w="19050">
            <a:solidFill>
              <a:schemeClr val="dk1"/>
            </a:solidFill>
            <a:prstDash val="solid"/>
            <a:round/>
            <a:headEnd len="sm" w="sm" type="none"/>
            <a:tailEnd len="sm" w="sm" type="none"/>
          </a:ln>
        </p:spPr>
      </p:cxnSp>
      <p:sp>
        <p:nvSpPr>
          <p:cNvPr id="2126" name="Google Shape;2126;p26"/>
          <p:cNvSpPr/>
          <p:nvPr/>
        </p:nvSpPr>
        <p:spPr>
          <a:xfrm>
            <a:off x="2389981" y="2362200"/>
            <a:ext cx="82550"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27" name="Google Shape;2127;p26"/>
          <p:cNvSpPr/>
          <p:nvPr/>
        </p:nvSpPr>
        <p:spPr>
          <a:xfrm>
            <a:off x="2797969" y="2362200"/>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28" name="Google Shape;2128;p26"/>
          <p:cNvSpPr/>
          <p:nvPr/>
        </p:nvSpPr>
        <p:spPr>
          <a:xfrm>
            <a:off x="4017169" y="2362200"/>
            <a:ext cx="82550"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29" name="Google Shape;2129;p26"/>
          <p:cNvSpPr/>
          <p:nvPr/>
        </p:nvSpPr>
        <p:spPr>
          <a:xfrm>
            <a:off x="5034757" y="2362200"/>
            <a:ext cx="80961"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0" name="Google Shape;2130;p26"/>
          <p:cNvSpPr/>
          <p:nvPr/>
        </p:nvSpPr>
        <p:spPr>
          <a:xfrm>
            <a:off x="4423569" y="2436813"/>
            <a:ext cx="80962" cy="60324"/>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131" name="Google Shape;2131;p26"/>
          <p:cNvSpPr/>
          <p:nvPr/>
        </p:nvSpPr>
        <p:spPr>
          <a:xfrm>
            <a:off x="4626769" y="2436813"/>
            <a:ext cx="80962" cy="60324"/>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132" name="Google Shape;2132;p26"/>
          <p:cNvSpPr/>
          <p:nvPr/>
        </p:nvSpPr>
        <p:spPr>
          <a:xfrm>
            <a:off x="4829969" y="2436813"/>
            <a:ext cx="80962" cy="60324"/>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133" name="Google Shape;2133;p26"/>
          <p:cNvSpPr/>
          <p:nvPr/>
        </p:nvSpPr>
        <p:spPr>
          <a:xfrm>
            <a:off x="5033169" y="2436813"/>
            <a:ext cx="80962" cy="60324"/>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a:t>
            </a:r>
            <a:endParaRPr/>
          </a:p>
        </p:txBody>
      </p:sp>
      <p:sp>
        <p:nvSpPr>
          <p:cNvPr id="2134" name="Google Shape;2134;p26"/>
          <p:cNvSpPr/>
          <p:nvPr/>
        </p:nvSpPr>
        <p:spPr>
          <a:xfrm>
            <a:off x="3610769" y="2662239"/>
            <a:ext cx="80962" cy="58737"/>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5" name="Google Shape;2135;p26"/>
          <p:cNvSpPr/>
          <p:nvPr/>
        </p:nvSpPr>
        <p:spPr>
          <a:xfrm>
            <a:off x="4831557" y="2511425"/>
            <a:ext cx="80961"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6" name="Google Shape;2136;p26"/>
          <p:cNvSpPr/>
          <p:nvPr/>
        </p:nvSpPr>
        <p:spPr>
          <a:xfrm>
            <a:off x="5034757" y="2511425"/>
            <a:ext cx="80961"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7" name="Google Shape;2137;p26"/>
          <p:cNvSpPr/>
          <p:nvPr/>
        </p:nvSpPr>
        <p:spPr>
          <a:xfrm>
            <a:off x="1985169" y="2436813"/>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8" name="Google Shape;2138;p26"/>
          <p:cNvSpPr/>
          <p:nvPr/>
        </p:nvSpPr>
        <p:spPr>
          <a:xfrm>
            <a:off x="3204369" y="2736850"/>
            <a:ext cx="80962" cy="58738"/>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39" name="Google Shape;2139;p26"/>
          <p:cNvSpPr/>
          <p:nvPr/>
        </p:nvSpPr>
        <p:spPr>
          <a:xfrm>
            <a:off x="3407569" y="2736850"/>
            <a:ext cx="80962" cy="58738"/>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0" name="Google Shape;2140;p26"/>
          <p:cNvSpPr/>
          <p:nvPr/>
        </p:nvSpPr>
        <p:spPr>
          <a:xfrm>
            <a:off x="3001169" y="2736850"/>
            <a:ext cx="80962" cy="58738"/>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1" name="Google Shape;2141;p26"/>
          <p:cNvSpPr/>
          <p:nvPr/>
        </p:nvSpPr>
        <p:spPr>
          <a:xfrm>
            <a:off x="4220369" y="2662239"/>
            <a:ext cx="82550" cy="58737"/>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2" name="Google Shape;2142;p26"/>
          <p:cNvSpPr/>
          <p:nvPr/>
        </p:nvSpPr>
        <p:spPr>
          <a:xfrm>
            <a:off x="4628358" y="2662239"/>
            <a:ext cx="80961" cy="58737"/>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3" name="Google Shape;2143;p26"/>
          <p:cNvSpPr/>
          <p:nvPr/>
        </p:nvSpPr>
        <p:spPr>
          <a:xfrm>
            <a:off x="5034757" y="2662239"/>
            <a:ext cx="80961" cy="58737"/>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4" name="Google Shape;2144;p26"/>
          <p:cNvSpPr/>
          <p:nvPr/>
        </p:nvSpPr>
        <p:spPr>
          <a:xfrm>
            <a:off x="3610769" y="2511425"/>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5" name="Google Shape;2145;p26"/>
          <p:cNvSpPr/>
          <p:nvPr/>
        </p:nvSpPr>
        <p:spPr>
          <a:xfrm>
            <a:off x="3204369" y="2586038"/>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6" name="Google Shape;2146;p26"/>
          <p:cNvSpPr/>
          <p:nvPr/>
        </p:nvSpPr>
        <p:spPr>
          <a:xfrm>
            <a:off x="3407569" y="2586038"/>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47" name="Google Shape;2147;p26"/>
          <p:cNvSpPr/>
          <p:nvPr/>
        </p:nvSpPr>
        <p:spPr>
          <a:xfrm>
            <a:off x="3001169" y="2586038"/>
            <a:ext cx="80962" cy="60324"/>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grpSp>
        <p:nvGrpSpPr>
          <p:cNvPr id="2148" name="Google Shape;2148;p26"/>
          <p:cNvGrpSpPr/>
          <p:nvPr/>
        </p:nvGrpSpPr>
        <p:grpSpPr>
          <a:xfrm>
            <a:off x="6898482" y="2281239"/>
            <a:ext cx="3786186" cy="2870200"/>
            <a:chOff x="3395" y="1148"/>
            <a:chExt cx="2384" cy="1808"/>
          </a:xfrm>
        </p:grpSpPr>
        <p:sp>
          <p:nvSpPr>
            <p:cNvPr id="2149" name="Google Shape;2149;p26"/>
            <p:cNvSpPr txBox="1"/>
            <p:nvPr/>
          </p:nvSpPr>
          <p:spPr>
            <a:xfrm>
              <a:off x="5168" y="1228"/>
              <a:ext cx="611"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opcode</a:t>
              </a:r>
              <a:endParaRPr/>
            </a:p>
          </p:txBody>
        </p:sp>
        <p:sp>
          <p:nvSpPr>
            <p:cNvPr id="2150" name="Google Shape;2150;p26"/>
            <p:cNvSpPr txBox="1"/>
            <p:nvPr/>
          </p:nvSpPr>
          <p:spPr>
            <a:xfrm rot="-5400000">
              <a:off x="4275" y="1644"/>
              <a:ext cx="1202" cy="251"/>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 × 8 decoder</a:t>
              </a:r>
              <a:endParaRPr/>
            </a:p>
          </p:txBody>
        </p:sp>
        <p:cxnSp>
          <p:nvCxnSpPr>
            <p:cNvPr id="2151" name="Google Shape;2151;p26"/>
            <p:cNvCxnSpPr/>
            <p:nvPr/>
          </p:nvCxnSpPr>
          <p:spPr>
            <a:xfrm rot="10800000">
              <a:off x="4985" y="1315"/>
              <a:ext cx="191" cy="0"/>
            </a:xfrm>
            <a:prstGeom prst="straightConnector1">
              <a:avLst/>
            </a:prstGeom>
            <a:noFill/>
            <a:ln cap="flat" cmpd="sng" w="28575">
              <a:solidFill>
                <a:schemeClr val="dk1"/>
              </a:solidFill>
              <a:prstDash val="solid"/>
              <a:round/>
              <a:headEnd len="sm" w="sm" type="none"/>
              <a:tailEnd len="sm" w="sm" type="none"/>
            </a:ln>
          </p:spPr>
        </p:cxnSp>
        <p:cxnSp>
          <p:nvCxnSpPr>
            <p:cNvPr id="2152" name="Google Shape;2152;p26"/>
            <p:cNvCxnSpPr/>
            <p:nvPr/>
          </p:nvCxnSpPr>
          <p:spPr>
            <a:xfrm rot="10800000">
              <a:off x="4985" y="1411"/>
              <a:ext cx="191" cy="0"/>
            </a:xfrm>
            <a:prstGeom prst="straightConnector1">
              <a:avLst/>
            </a:prstGeom>
            <a:noFill/>
            <a:ln cap="flat" cmpd="sng" w="28575">
              <a:solidFill>
                <a:schemeClr val="dk1"/>
              </a:solidFill>
              <a:prstDash val="solid"/>
              <a:round/>
              <a:headEnd len="sm" w="sm" type="none"/>
              <a:tailEnd len="sm" w="sm" type="none"/>
            </a:ln>
          </p:spPr>
        </p:cxnSp>
        <p:cxnSp>
          <p:nvCxnSpPr>
            <p:cNvPr id="2153" name="Google Shape;2153;p26"/>
            <p:cNvCxnSpPr/>
            <p:nvPr/>
          </p:nvCxnSpPr>
          <p:spPr>
            <a:xfrm rot="10800000">
              <a:off x="4985" y="1507"/>
              <a:ext cx="191" cy="0"/>
            </a:xfrm>
            <a:prstGeom prst="straightConnector1">
              <a:avLst/>
            </a:prstGeom>
            <a:noFill/>
            <a:ln cap="flat" cmpd="sng" w="28575">
              <a:solidFill>
                <a:schemeClr val="dk1"/>
              </a:solidFill>
              <a:prstDash val="solid"/>
              <a:round/>
              <a:headEnd len="sm" w="sm" type="none"/>
              <a:tailEnd len="sm" w="sm" type="none"/>
            </a:ln>
          </p:spPr>
        </p:cxnSp>
        <p:cxnSp>
          <p:nvCxnSpPr>
            <p:cNvPr id="2154" name="Google Shape;2154;p26"/>
            <p:cNvCxnSpPr/>
            <p:nvPr/>
          </p:nvCxnSpPr>
          <p:spPr>
            <a:xfrm rot="10800000">
              <a:off x="3929" y="1219"/>
              <a:ext cx="816" cy="0"/>
            </a:xfrm>
            <a:prstGeom prst="straightConnector1">
              <a:avLst/>
            </a:prstGeom>
            <a:noFill/>
            <a:ln cap="flat" cmpd="sng" w="28575">
              <a:solidFill>
                <a:schemeClr val="dk1"/>
              </a:solidFill>
              <a:prstDash val="solid"/>
              <a:round/>
              <a:headEnd len="sm" w="sm" type="none"/>
              <a:tailEnd len="sm" w="sm" type="none"/>
            </a:ln>
          </p:spPr>
        </p:cxnSp>
        <p:cxnSp>
          <p:nvCxnSpPr>
            <p:cNvPr id="2155" name="Google Shape;2155;p26"/>
            <p:cNvCxnSpPr/>
            <p:nvPr/>
          </p:nvCxnSpPr>
          <p:spPr>
            <a:xfrm>
              <a:off x="3929" y="1219"/>
              <a:ext cx="0" cy="1296"/>
            </a:xfrm>
            <a:prstGeom prst="straightConnector1">
              <a:avLst/>
            </a:prstGeom>
            <a:noFill/>
            <a:ln cap="flat" cmpd="sng" w="28575">
              <a:solidFill>
                <a:srgbClr val="00CC00"/>
              </a:solidFill>
              <a:prstDash val="solid"/>
              <a:round/>
              <a:headEnd len="sm" w="sm" type="none"/>
              <a:tailEnd len="sm" w="sm" type="none"/>
            </a:ln>
          </p:spPr>
        </p:cxnSp>
        <p:cxnSp>
          <p:nvCxnSpPr>
            <p:cNvPr id="2156" name="Google Shape;2156;p26"/>
            <p:cNvCxnSpPr/>
            <p:nvPr/>
          </p:nvCxnSpPr>
          <p:spPr>
            <a:xfrm>
              <a:off x="4170" y="1219"/>
              <a:ext cx="0" cy="1296"/>
            </a:xfrm>
            <a:prstGeom prst="straightConnector1">
              <a:avLst/>
            </a:prstGeom>
            <a:noFill/>
            <a:ln cap="flat" cmpd="sng" w="28575">
              <a:solidFill>
                <a:srgbClr val="00CC00"/>
              </a:solidFill>
              <a:prstDash val="solid"/>
              <a:round/>
              <a:headEnd len="sm" w="sm" type="none"/>
              <a:tailEnd len="sm" w="sm" type="none"/>
            </a:ln>
          </p:spPr>
        </p:cxnSp>
        <p:cxnSp>
          <p:nvCxnSpPr>
            <p:cNvPr id="2157" name="Google Shape;2157;p26"/>
            <p:cNvCxnSpPr/>
            <p:nvPr/>
          </p:nvCxnSpPr>
          <p:spPr>
            <a:xfrm>
              <a:off x="4409" y="1219"/>
              <a:ext cx="0" cy="1296"/>
            </a:xfrm>
            <a:prstGeom prst="straightConnector1">
              <a:avLst/>
            </a:prstGeom>
            <a:noFill/>
            <a:ln cap="flat" cmpd="sng" w="28575">
              <a:solidFill>
                <a:srgbClr val="00CC00"/>
              </a:solidFill>
              <a:prstDash val="solid"/>
              <a:round/>
              <a:headEnd len="sm" w="sm" type="none"/>
              <a:tailEnd len="sm" w="sm" type="none"/>
            </a:ln>
          </p:spPr>
        </p:cxnSp>
        <p:cxnSp>
          <p:nvCxnSpPr>
            <p:cNvPr id="2158" name="Google Shape;2158;p26"/>
            <p:cNvCxnSpPr/>
            <p:nvPr/>
          </p:nvCxnSpPr>
          <p:spPr>
            <a:xfrm>
              <a:off x="4650" y="1219"/>
              <a:ext cx="0" cy="1296"/>
            </a:xfrm>
            <a:prstGeom prst="straightConnector1">
              <a:avLst/>
            </a:prstGeom>
            <a:noFill/>
            <a:ln cap="flat" cmpd="sng" w="28575">
              <a:solidFill>
                <a:srgbClr val="00CC00"/>
              </a:solidFill>
              <a:prstDash val="solid"/>
              <a:round/>
              <a:headEnd len="sm" w="sm" type="none"/>
              <a:tailEnd len="sm" w="sm" type="none"/>
            </a:ln>
          </p:spPr>
        </p:cxnSp>
        <p:sp>
          <p:nvSpPr>
            <p:cNvPr id="2159" name="Google Shape;2159;p26"/>
            <p:cNvSpPr txBox="1"/>
            <p:nvPr/>
          </p:nvSpPr>
          <p:spPr>
            <a:xfrm>
              <a:off x="3881" y="2707"/>
              <a:ext cx="821"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2160" name="Google Shape;2160;p26"/>
            <p:cNvSpPr/>
            <p:nvPr/>
          </p:nvSpPr>
          <p:spPr>
            <a:xfrm rot="-5400000">
              <a:off x="4169" y="2227"/>
              <a:ext cx="239" cy="816"/>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cxnSp>
          <p:nvCxnSpPr>
            <p:cNvPr id="2161" name="Google Shape;2161;p26"/>
            <p:cNvCxnSpPr/>
            <p:nvPr/>
          </p:nvCxnSpPr>
          <p:spPr>
            <a:xfrm rot="10800000">
              <a:off x="3929" y="1364"/>
              <a:ext cx="816" cy="0"/>
            </a:xfrm>
            <a:prstGeom prst="straightConnector1">
              <a:avLst/>
            </a:prstGeom>
            <a:noFill/>
            <a:ln cap="flat" cmpd="sng" w="28575">
              <a:solidFill>
                <a:schemeClr val="dk1"/>
              </a:solidFill>
              <a:prstDash val="solid"/>
              <a:round/>
              <a:headEnd len="sm" w="sm" type="none"/>
              <a:tailEnd len="sm" w="sm" type="none"/>
            </a:ln>
          </p:spPr>
        </p:cxnSp>
        <p:cxnSp>
          <p:nvCxnSpPr>
            <p:cNvPr id="2162" name="Google Shape;2162;p26"/>
            <p:cNvCxnSpPr/>
            <p:nvPr/>
          </p:nvCxnSpPr>
          <p:spPr>
            <a:xfrm rot="10800000">
              <a:off x="3929" y="1652"/>
              <a:ext cx="816" cy="0"/>
            </a:xfrm>
            <a:prstGeom prst="straightConnector1">
              <a:avLst/>
            </a:prstGeom>
            <a:noFill/>
            <a:ln cap="flat" cmpd="sng" w="28575">
              <a:solidFill>
                <a:schemeClr val="dk1"/>
              </a:solidFill>
              <a:prstDash val="solid"/>
              <a:round/>
              <a:headEnd len="sm" w="sm" type="none"/>
              <a:tailEnd len="sm" w="sm" type="none"/>
            </a:ln>
          </p:spPr>
        </p:cxnSp>
        <p:cxnSp>
          <p:nvCxnSpPr>
            <p:cNvPr id="2163" name="Google Shape;2163;p26"/>
            <p:cNvCxnSpPr/>
            <p:nvPr/>
          </p:nvCxnSpPr>
          <p:spPr>
            <a:xfrm rot="10800000">
              <a:off x="3929" y="1507"/>
              <a:ext cx="816" cy="0"/>
            </a:xfrm>
            <a:prstGeom prst="straightConnector1">
              <a:avLst/>
            </a:prstGeom>
            <a:noFill/>
            <a:ln cap="flat" cmpd="sng" w="28575">
              <a:solidFill>
                <a:schemeClr val="dk1"/>
              </a:solidFill>
              <a:prstDash val="solid"/>
              <a:round/>
              <a:headEnd len="sm" w="sm" type="none"/>
              <a:tailEnd len="sm" w="sm" type="none"/>
            </a:ln>
          </p:spPr>
        </p:cxnSp>
        <p:cxnSp>
          <p:nvCxnSpPr>
            <p:cNvPr id="2164" name="Google Shape;2164;p26"/>
            <p:cNvCxnSpPr/>
            <p:nvPr/>
          </p:nvCxnSpPr>
          <p:spPr>
            <a:xfrm rot="10800000">
              <a:off x="3929" y="1795"/>
              <a:ext cx="816" cy="0"/>
            </a:xfrm>
            <a:prstGeom prst="straightConnector1">
              <a:avLst/>
            </a:prstGeom>
            <a:noFill/>
            <a:ln cap="flat" cmpd="sng" w="28575">
              <a:solidFill>
                <a:schemeClr val="dk1"/>
              </a:solidFill>
              <a:prstDash val="solid"/>
              <a:round/>
              <a:headEnd len="sm" w="sm" type="none"/>
              <a:tailEnd len="sm" w="sm" type="none"/>
            </a:ln>
          </p:spPr>
        </p:cxnSp>
        <p:cxnSp>
          <p:nvCxnSpPr>
            <p:cNvPr id="2165" name="Google Shape;2165;p26"/>
            <p:cNvCxnSpPr/>
            <p:nvPr/>
          </p:nvCxnSpPr>
          <p:spPr>
            <a:xfrm rot="10800000">
              <a:off x="3929" y="1939"/>
              <a:ext cx="816" cy="0"/>
            </a:xfrm>
            <a:prstGeom prst="straightConnector1">
              <a:avLst/>
            </a:prstGeom>
            <a:noFill/>
            <a:ln cap="flat" cmpd="sng" w="28575">
              <a:solidFill>
                <a:schemeClr val="dk1"/>
              </a:solidFill>
              <a:prstDash val="solid"/>
              <a:round/>
              <a:headEnd len="sm" w="sm" type="none"/>
              <a:tailEnd len="sm" w="sm" type="none"/>
            </a:ln>
          </p:spPr>
        </p:cxnSp>
        <p:cxnSp>
          <p:nvCxnSpPr>
            <p:cNvPr id="2166" name="Google Shape;2166;p26"/>
            <p:cNvCxnSpPr/>
            <p:nvPr/>
          </p:nvCxnSpPr>
          <p:spPr>
            <a:xfrm rot="10800000">
              <a:off x="3929" y="2228"/>
              <a:ext cx="816" cy="0"/>
            </a:xfrm>
            <a:prstGeom prst="straightConnector1">
              <a:avLst/>
            </a:prstGeom>
            <a:noFill/>
            <a:ln cap="flat" cmpd="sng" w="28575">
              <a:solidFill>
                <a:schemeClr val="dk1"/>
              </a:solidFill>
              <a:prstDash val="solid"/>
              <a:round/>
              <a:headEnd len="sm" w="sm" type="none"/>
              <a:tailEnd len="sm" w="sm" type="none"/>
            </a:ln>
          </p:spPr>
        </p:cxnSp>
        <p:cxnSp>
          <p:nvCxnSpPr>
            <p:cNvPr id="2167" name="Google Shape;2167;p26"/>
            <p:cNvCxnSpPr/>
            <p:nvPr/>
          </p:nvCxnSpPr>
          <p:spPr>
            <a:xfrm rot="10800000">
              <a:off x="3929" y="2084"/>
              <a:ext cx="816" cy="0"/>
            </a:xfrm>
            <a:prstGeom prst="straightConnector1">
              <a:avLst/>
            </a:prstGeom>
            <a:noFill/>
            <a:ln cap="flat" cmpd="sng" w="28575">
              <a:solidFill>
                <a:schemeClr val="dk1"/>
              </a:solidFill>
              <a:prstDash val="solid"/>
              <a:round/>
              <a:headEnd len="sm" w="sm" type="none"/>
              <a:tailEnd len="sm" w="sm" type="none"/>
            </a:ln>
          </p:spPr>
        </p:cxnSp>
        <p:sp>
          <p:nvSpPr>
            <p:cNvPr id="2168" name="Google Shape;2168;p26"/>
            <p:cNvSpPr/>
            <p:nvPr/>
          </p:nvSpPr>
          <p:spPr>
            <a:xfrm>
              <a:off x="4361" y="1172"/>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69" name="Google Shape;2169;p26"/>
            <p:cNvSpPr/>
            <p:nvPr/>
          </p:nvSpPr>
          <p:spPr>
            <a:xfrm>
              <a:off x="4122" y="1315"/>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0" name="Google Shape;2170;p26"/>
            <p:cNvSpPr/>
            <p:nvPr/>
          </p:nvSpPr>
          <p:spPr>
            <a:xfrm>
              <a:off x="4122" y="1460"/>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1" name="Google Shape;2171;p26"/>
            <p:cNvSpPr/>
            <p:nvPr/>
          </p:nvSpPr>
          <p:spPr>
            <a:xfrm>
              <a:off x="4368" y="1460"/>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2" name="Google Shape;2172;p26"/>
            <p:cNvSpPr/>
            <p:nvPr/>
          </p:nvSpPr>
          <p:spPr>
            <a:xfrm>
              <a:off x="3881" y="1604"/>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3" name="Google Shape;2173;p26"/>
            <p:cNvSpPr/>
            <p:nvPr/>
          </p:nvSpPr>
          <p:spPr>
            <a:xfrm>
              <a:off x="4602" y="1604"/>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4" name="Google Shape;2174;p26"/>
            <p:cNvSpPr/>
            <p:nvPr/>
          </p:nvSpPr>
          <p:spPr>
            <a:xfrm>
              <a:off x="3881" y="1747"/>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5" name="Google Shape;2175;p26"/>
            <p:cNvSpPr/>
            <p:nvPr/>
          </p:nvSpPr>
          <p:spPr>
            <a:xfrm>
              <a:off x="4361" y="1747"/>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6" name="Google Shape;2176;p26"/>
            <p:cNvSpPr/>
            <p:nvPr/>
          </p:nvSpPr>
          <p:spPr>
            <a:xfrm>
              <a:off x="4602" y="1747"/>
              <a:ext cx="95" cy="95"/>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177" name="Google Shape;2177;p26"/>
            <p:cNvSpPr txBox="1"/>
            <p:nvPr/>
          </p:nvSpPr>
          <p:spPr>
            <a:xfrm>
              <a:off x="3395" y="1148"/>
              <a:ext cx="530" cy="12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b="1" lang="en-US" sz="1400">
                  <a:solidFill>
                    <a:srgbClr val="FF0000"/>
                  </a:solidFill>
                  <a:latin typeface="Calibri"/>
                  <a:ea typeface="Calibri"/>
                  <a:cs typeface="Calibri"/>
                  <a:sym typeface="Calibri"/>
                </a:rPr>
                <a:t>2</a:t>
              </a:r>
              <a:r>
                <a:rPr b="1" lang="en-US" sz="1400">
                  <a:solidFill>
                    <a:schemeClr val="dk1"/>
                  </a:solidFill>
                  <a:latin typeface="Calibri"/>
                  <a:ea typeface="Calibri"/>
                  <a:cs typeface="Calibri"/>
                  <a:sym typeface="Calibri"/>
                </a:rPr>
                <a:t>  add</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b="1" lang="en-US" sz="1400">
                  <a:solidFill>
                    <a:srgbClr val="FF0000"/>
                  </a:solidFill>
                  <a:latin typeface="Calibri"/>
                  <a:ea typeface="Calibri"/>
                  <a:cs typeface="Calibri"/>
                  <a:sym typeface="Calibri"/>
                </a:rPr>
                <a:t>4</a:t>
              </a:r>
              <a:r>
                <a:rPr b="1" lang="en-US" sz="1400">
                  <a:solidFill>
                    <a:schemeClr val="dk1"/>
                  </a:solidFill>
                  <a:latin typeface="Calibri"/>
                  <a:ea typeface="Calibri"/>
                  <a:cs typeface="Calibri"/>
                  <a:sym typeface="Calibri"/>
                </a:rPr>
                <a:t>  nor</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b="1" lang="en-US" sz="1400">
                  <a:solidFill>
                    <a:srgbClr val="FF0000"/>
                  </a:solidFill>
                  <a:latin typeface="Calibri"/>
                  <a:ea typeface="Calibri"/>
                  <a:cs typeface="Calibri"/>
                  <a:sym typeface="Calibri"/>
                </a:rPr>
                <a:t>6</a:t>
              </a:r>
              <a:r>
                <a:rPr b="1" lang="en-US" sz="1400">
                  <a:solidFill>
                    <a:schemeClr val="dk1"/>
                  </a:solidFill>
                  <a:latin typeface="Calibri"/>
                  <a:ea typeface="Calibri"/>
                  <a:cs typeface="Calibri"/>
                  <a:sym typeface="Calibri"/>
                </a:rPr>
                <a:t>  lw</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b="1" lang="en-US" sz="1400">
                  <a:solidFill>
                    <a:srgbClr val="FF0000"/>
                  </a:solidFill>
                  <a:latin typeface="Calibri"/>
                  <a:ea typeface="Calibri"/>
                  <a:cs typeface="Calibri"/>
                  <a:sym typeface="Calibri"/>
                </a:rPr>
                <a:t>9</a:t>
              </a:r>
              <a:r>
                <a:rPr b="1" lang="en-US" sz="1400">
                  <a:solidFill>
                    <a:schemeClr val="dk1"/>
                  </a:solidFill>
                  <a:latin typeface="Calibri"/>
                  <a:ea typeface="Calibri"/>
                  <a:cs typeface="Calibri"/>
                  <a:sym typeface="Calibri"/>
                </a:rPr>
                <a:t>  sw</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rgbClr val="FF0000"/>
                  </a:solidFill>
                  <a:latin typeface="Calibri"/>
                  <a:ea typeface="Calibri"/>
                  <a:cs typeface="Calibri"/>
                  <a:sym typeface="Calibri"/>
                </a:rPr>
                <a:t>11</a:t>
              </a:r>
              <a:r>
                <a:rPr b="1" lang="en-US" sz="1400">
                  <a:solidFill>
                    <a:schemeClr val="dk1"/>
                  </a:solidFill>
                  <a:latin typeface="Calibri"/>
                  <a:ea typeface="Calibri"/>
                  <a:cs typeface="Calibri"/>
                  <a:sym typeface="Calibri"/>
                </a:rPr>
                <a:t>  beq</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rgbClr val="FF0000"/>
                  </a:solidFill>
                  <a:latin typeface="Calibri"/>
                  <a:ea typeface="Calibri"/>
                  <a:cs typeface="Calibri"/>
                  <a:sym typeface="Calibri"/>
                </a:rPr>
                <a:t> </a:t>
              </a:r>
              <a:endParaRPr/>
            </a:p>
            <a:p>
              <a:pPr indent="0" lvl="0" marL="0" marR="0" rtl="0" algn="l">
                <a:spcBef>
                  <a:spcPts val="0"/>
                </a:spcBef>
                <a:spcAft>
                  <a:spcPts val="0"/>
                </a:spcAft>
                <a:buNone/>
              </a:pPr>
              <a:r>
                <a:rPr b="1" lang="en-US" sz="1400">
                  <a:solidFill>
                    <a:srgbClr val="FF0000"/>
                  </a:solidFill>
                  <a:latin typeface="Calibri"/>
                  <a:ea typeface="Calibri"/>
                  <a:cs typeface="Calibri"/>
                  <a:sym typeface="Calibri"/>
                </a:rPr>
                <a:t>??</a:t>
              </a:r>
              <a:r>
                <a:rPr b="1" lang="en-US" sz="1400">
                  <a:solidFill>
                    <a:schemeClr val="dk1"/>
                  </a:solidFill>
                  <a:latin typeface="Calibri"/>
                  <a:ea typeface="Calibri"/>
                  <a:cs typeface="Calibri"/>
                  <a:sym typeface="Calibri"/>
                </a:rPr>
                <a:t>  halt</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a:t>
              </a:r>
              <a:r>
                <a:rPr b="1" lang="en-US" sz="1400">
                  <a:solidFill>
                    <a:srgbClr val="FF0000"/>
                  </a:solidFill>
                  <a:latin typeface="Calibri"/>
                  <a:ea typeface="Calibri"/>
                  <a:cs typeface="Calibri"/>
                  <a:sym typeface="Calibri"/>
                </a:rPr>
                <a:t>0</a:t>
              </a:r>
              <a:r>
                <a:rPr b="1" lang="en-US" sz="1400">
                  <a:solidFill>
                    <a:schemeClr val="dk1"/>
                  </a:solidFill>
                  <a:latin typeface="Calibri"/>
                  <a:ea typeface="Calibri"/>
                  <a:cs typeface="Calibri"/>
                  <a:sym typeface="Calibri"/>
                </a:rPr>
                <a:t>  noop</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grpSp>
      <p:grpSp>
        <p:nvGrpSpPr>
          <p:cNvPr id="2178" name="Google Shape;2178;p26"/>
          <p:cNvGrpSpPr/>
          <p:nvPr/>
        </p:nvGrpSpPr>
        <p:grpSpPr>
          <a:xfrm>
            <a:off x="4480718" y="4038599"/>
            <a:ext cx="4419600" cy="2759074"/>
            <a:chOff x="1871" y="2255"/>
            <a:chExt cx="2784" cy="1737"/>
          </a:xfrm>
        </p:grpSpPr>
        <p:sp>
          <p:nvSpPr>
            <p:cNvPr id="2179" name="Google Shape;2179;p26"/>
            <p:cNvSpPr/>
            <p:nvPr/>
          </p:nvSpPr>
          <p:spPr>
            <a:xfrm>
              <a:off x="2207" y="3311"/>
              <a:ext cx="1104" cy="37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180" name="Google Shape;2180;p26"/>
            <p:cNvCxnSpPr/>
            <p:nvPr/>
          </p:nvCxnSpPr>
          <p:spPr>
            <a:xfrm>
              <a:off x="1871" y="2255"/>
              <a:ext cx="623" cy="0"/>
            </a:xfrm>
            <a:prstGeom prst="straightConnector1">
              <a:avLst/>
            </a:prstGeom>
            <a:noFill/>
            <a:ln cap="flat" cmpd="sng" w="76200">
              <a:solidFill>
                <a:srgbClr val="00CC00"/>
              </a:solidFill>
              <a:prstDash val="solid"/>
              <a:round/>
              <a:headEnd len="sm" w="sm" type="none"/>
              <a:tailEnd len="sm" w="sm" type="none"/>
            </a:ln>
          </p:spPr>
        </p:cxnSp>
        <p:cxnSp>
          <p:nvCxnSpPr>
            <p:cNvPr id="2181" name="Google Shape;2181;p26"/>
            <p:cNvCxnSpPr/>
            <p:nvPr/>
          </p:nvCxnSpPr>
          <p:spPr>
            <a:xfrm>
              <a:off x="2495" y="2255"/>
              <a:ext cx="0" cy="1056"/>
            </a:xfrm>
            <a:prstGeom prst="straightConnector1">
              <a:avLst/>
            </a:prstGeom>
            <a:noFill/>
            <a:ln cap="flat" cmpd="sng" w="76200">
              <a:solidFill>
                <a:srgbClr val="00CC00"/>
              </a:solidFill>
              <a:prstDash val="solid"/>
              <a:round/>
              <a:headEnd len="sm" w="sm" type="none"/>
              <a:tailEnd len="sm" w="sm" type="none"/>
            </a:ln>
          </p:spPr>
        </p:cxnSp>
        <p:cxnSp>
          <p:nvCxnSpPr>
            <p:cNvPr id="2182" name="Google Shape;2182;p26"/>
            <p:cNvCxnSpPr/>
            <p:nvPr/>
          </p:nvCxnSpPr>
          <p:spPr>
            <a:xfrm>
              <a:off x="3023" y="2495"/>
              <a:ext cx="1632" cy="0"/>
            </a:xfrm>
            <a:prstGeom prst="straightConnector1">
              <a:avLst/>
            </a:prstGeom>
            <a:noFill/>
            <a:ln cap="flat" cmpd="sng" w="76200">
              <a:solidFill>
                <a:srgbClr val="00CC00"/>
              </a:solidFill>
              <a:prstDash val="solid"/>
              <a:round/>
              <a:headEnd len="sm" w="sm" type="none"/>
              <a:tailEnd len="sm" w="sm" type="none"/>
            </a:ln>
          </p:spPr>
        </p:cxnSp>
        <p:cxnSp>
          <p:nvCxnSpPr>
            <p:cNvPr id="2183" name="Google Shape;2183;p26"/>
            <p:cNvCxnSpPr/>
            <p:nvPr/>
          </p:nvCxnSpPr>
          <p:spPr>
            <a:xfrm>
              <a:off x="3023" y="2495"/>
              <a:ext cx="0" cy="816"/>
            </a:xfrm>
            <a:prstGeom prst="straightConnector1">
              <a:avLst/>
            </a:prstGeom>
            <a:noFill/>
            <a:ln cap="flat" cmpd="sng" w="76200">
              <a:solidFill>
                <a:srgbClr val="00CC00"/>
              </a:solidFill>
              <a:prstDash val="solid"/>
              <a:round/>
              <a:headEnd len="sm" w="sm" type="none"/>
              <a:tailEnd len="sm" w="sm" type="none"/>
            </a:ln>
          </p:spPr>
        </p:cxnSp>
        <p:cxnSp>
          <p:nvCxnSpPr>
            <p:cNvPr id="2184" name="Google Shape;2184;p26"/>
            <p:cNvCxnSpPr/>
            <p:nvPr/>
          </p:nvCxnSpPr>
          <p:spPr>
            <a:xfrm>
              <a:off x="2736" y="3647"/>
              <a:ext cx="0" cy="336"/>
            </a:xfrm>
            <a:prstGeom prst="straightConnector1">
              <a:avLst/>
            </a:prstGeom>
            <a:noFill/>
            <a:ln cap="flat" cmpd="sng" w="76200">
              <a:solidFill>
                <a:srgbClr val="00CC00"/>
              </a:solidFill>
              <a:prstDash val="solid"/>
              <a:round/>
              <a:headEnd len="sm" w="sm" type="none"/>
              <a:tailEnd len="sm" w="sm" type="none"/>
            </a:ln>
          </p:spPr>
        </p:cxnSp>
        <p:sp>
          <p:nvSpPr>
            <p:cNvPr id="2185" name="Google Shape;2185;p26"/>
            <p:cNvSpPr txBox="1"/>
            <p:nvPr/>
          </p:nvSpPr>
          <p:spPr>
            <a:xfrm>
              <a:off x="2736" y="3743"/>
              <a:ext cx="821"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2186" name="Google Shape;2186;p26"/>
            <p:cNvSpPr txBox="1"/>
            <p:nvPr/>
          </p:nvSpPr>
          <p:spPr>
            <a:xfrm>
              <a:off x="2389" y="3272"/>
              <a:ext cx="6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0           1</a:t>
              </a:r>
              <a:endParaRPr/>
            </a:p>
          </p:txBody>
        </p:sp>
      </p:grpSp>
      <p:grpSp>
        <p:nvGrpSpPr>
          <p:cNvPr id="2187" name="Google Shape;2187;p26"/>
          <p:cNvGrpSpPr/>
          <p:nvPr/>
        </p:nvGrpSpPr>
        <p:grpSpPr>
          <a:xfrm>
            <a:off x="2720181" y="3995739"/>
            <a:ext cx="2489199" cy="2259011"/>
            <a:chOff x="763" y="2229"/>
            <a:chExt cx="1568" cy="1422"/>
          </a:xfrm>
        </p:grpSpPr>
        <p:sp>
          <p:nvSpPr>
            <p:cNvPr id="2188" name="Google Shape;2188;p26"/>
            <p:cNvSpPr/>
            <p:nvPr/>
          </p:nvSpPr>
          <p:spPr>
            <a:xfrm>
              <a:off x="1510" y="3241"/>
              <a:ext cx="440" cy="410"/>
            </a:xfrm>
            <a:prstGeom prst="flowChartDelay">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cxnSp>
          <p:nvCxnSpPr>
            <p:cNvPr id="2189" name="Google Shape;2189;p26"/>
            <p:cNvCxnSpPr/>
            <p:nvPr/>
          </p:nvCxnSpPr>
          <p:spPr>
            <a:xfrm>
              <a:off x="1968" y="3456"/>
              <a:ext cx="363" cy="0"/>
            </a:xfrm>
            <a:prstGeom prst="straightConnector1">
              <a:avLst/>
            </a:prstGeom>
            <a:noFill/>
            <a:ln cap="flat" cmpd="sng" w="28575">
              <a:solidFill>
                <a:schemeClr val="dk1"/>
              </a:solidFill>
              <a:prstDash val="solid"/>
              <a:round/>
              <a:headEnd len="sm" w="sm" type="none"/>
              <a:tailEnd len="sm" w="sm" type="none"/>
            </a:ln>
          </p:spPr>
        </p:cxnSp>
        <p:sp>
          <p:nvSpPr>
            <p:cNvPr id="2190" name="Google Shape;2190;p26"/>
            <p:cNvSpPr/>
            <p:nvPr/>
          </p:nvSpPr>
          <p:spPr>
            <a:xfrm>
              <a:off x="763" y="2252"/>
              <a:ext cx="1092" cy="1293"/>
            </a:xfrm>
            <a:custGeom>
              <a:rect b="b" l="l" r="r" t="t"/>
              <a:pathLst>
                <a:path extrusionOk="0" h="120000" w="120000">
                  <a:moveTo>
                    <a:pt x="119999" y="0"/>
                  </a:moveTo>
                  <a:cubicBezTo>
                    <a:pt x="117472" y="11221"/>
                    <a:pt x="106043" y="16043"/>
                    <a:pt x="95384" y="21514"/>
                  </a:cubicBezTo>
                  <a:cubicBezTo>
                    <a:pt x="89560" y="24482"/>
                    <a:pt x="83736" y="28098"/>
                    <a:pt x="77252" y="29768"/>
                  </a:cubicBezTo>
                  <a:cubicBezTo>
                    <a:pt x="72527" y="32550"/>
                    <a:pt x="67142" y="35239"/>
                    <a:pt x="61648" y="36723"/>
                  </a:cubicBezTo>
                  <a:cubicBezTo>
                    <a:pt x="51428" y="43400"/>
                    <a:pt x="39230" y="47758"/>
                    <a:pt x="28791" y="54064"/>
                  </a:cubicBezTo>
                  <a:cubicBezTo>
                    <a:pt x="25384" y="56105"/>
                    <a:pt x="21758" y="59258"/>
                    <a:pt x="18901" y="61669"/>
                  </a:cubicBezTo>
                  <a:cubicBezTo>
                    <a:pt x="9890" y="69088"/>
                    <a:pt x="3956" y="74003"/>
                    <a:pt x="0" y="84574"/>
                  </a:cubicBezTo>
                  <a:cubicBezTo>
                    <a:pt x="1098" y="93755"/>
                    <a:pt x="3516" y="97836"/>
                    <a:pt x="9010" y="105440"/>
                  </a:cubicBezTo>
                  <a:cubicBezTo>
                    <a:pt x="11648" y="108964"/>
                    <a:pt x="9340" y="107573"/>
                    <a:pt x="13186" y="110262"/>
                  </a:cubicBezTo>
                  <a:cubicBezTo>
                    <a:pt x="17472" y="113230"/>
                    <a:pt x="24285" y="113508"/>
                    <a:pt x="29560" y="114435"/>
                  </a:cubicBezTo>
                  <a:cubicBezTo>
                    <a:pt x="37692" y="115826"/>
                    <a:pt x="45934" y="118701"/>
                    <a:pt x="54285" y="119258"/>
                  </a:cubicBezTo>
                  <a:cubicBezTo>
                    <a:pt x="59780" y="119629"/>
                    <a:pt x="65164" y="119721"/>
                    <a:pt x="70659" y="120000"/>
                  </a:cubicBezTo>
                  <a:cubicBezTo>
                    <a:pt x="74285" y="119721"/>
                    <a:pt x="81428" y="119258"/>
                    <a:pt x="81428" y="119258"/>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91" name="Google Shape;2191;p26"/>
            <p:cNvSpPr/>
            <p:nvPr/>
          </p:nvSpPr>
          <p:spPr>
            <a:xfrm>
              <a:off x="919" y="2237"/>
              <a:ext cx="1069" cy="1226"/>
            </a:xfrm>
            <a:custGeom>
              <a:rect b="b" l="l" r="r" t="t"/>
              <a:pathLst>
                <a:path extrusionOk="0" h="120000" w="120000">
                  <a:moveTo>
                    <a:pt x="120000" y="0"/>
                  </a:moveTo>
                  <a:cubicBezTo>
                    <a:pt x="118654" y="5285"/>
                    <a:pt x="118317" y="10766"/>
                    <a:pt x="114953" y="15367"/>
                  </a:cubicBezTo>
                  <a:cubicBezTo>
                    <a:pt x="113607" y="19869"/>
                    <a:pt x="110467" y="23882"/>
                    <a:pt x="107439" y="27797"/>
                  </a:cubicBezTo>
                  <a:cubicBezTo>
                    <a:pt x="106654" y="28776"/>
                    <a:pt x="102728" y="30538"/>
                    <a:pt x="101495" y="31419"/>
                  </a:cubicBezTo>
                  <a:cubicBezTo>
                    <a:pt x="88934" y="40619"/>
                    <a:pt x="75028" y="48450"/>
                    <a:pt x="60448" y="54910"/>
                  </a:cubicBezTo>
                  <a:cubicBezTo>
                    <a:pt x="55626" y="57063"/>
                    <a:pt x="51476" y="60000"/>
                    <a:pt x="46205" y="61468"/>
                  </a:cubicBezTo>
                  <a:cubicBezTo>
                    <a:pt x="41158" y="64306"/>
                    <a:pt x="35887" y="67928"/>
                    <a:pt x="30168" y="69494"/>
                  </a:cubicBezTo>
                  <a:cubicBezTo>
                    <a:pt x="29383" y="69983"/>
                    <a:pt x="28598" y="70570"/>
                    <a:pt x="27700" y="70962"/>
                  </a:cubicBezTo>
                  <a:cubicBezTo>
                    <a:pt x="26579" y="71549"/>
                    <a:pt x="25345" y="71843"/>
                    <a:pt x="24336" y="72430"/>
                  </a:cubicBezTo>
                  <a:cubicBezTo>
                    <a:pt x="19065" y="75562"/>
                    <a:pt x="14467" y="79673"/>
                    <a:pt x="9196" y="82707"/>
                  </a:cubicBezTo>
                  <a:cubicBezTo>
                    <a:pt x="6953" y="85448"/>
                    <a:pt x="5607" y="87993"/>
                    <a:pt x="3364" y="90734"/>
                  </a:cubicBezTo>
                  <a:cubicBezTo>
                    <a:pt x="2355" y="93670"/>
                    <a:pt x="1233" y="96606"/>
                    <a:pt x="0" y="99543"/>
                  </a:cubicBezTo>
                  <a:cubicBezTo>
                    <a:pt x="224" y="100717"/>
                    <a:pt x="672" y="105122"/>
                    <a:pt x="1682" y="106884"/>
                  </a:cubicBezTo>
                  <a:cubicBezTo>
                    <a:pt x="4037" y="111092"/>
                    <a:pt x="9308" y="112169"/>
                    <a:pt x="13457" y="114225"/>
                  </a:cubicBezTo>
                  <a:cubicBezTo>
                    <a:pt x="24112" y="119412"/>
                    <a:pt x="26130" y="118727"/>
                    <a:pt x="40261" y="119314"/>
                  </a:cubicBezTo>
                  <a:cubicBezTo>
                    <a:pt x="46429" y="119608"/>
                    <a:pt x="52598" y="119804"/>
                    <a:pt x="58766" y="120000"/>
                  </a:cubicBezTo>
                  <a:cubicBezTo>
                    <a:pt x="64037" y="119314"/>
                    <a:pt x="62130" y="119314"/>
                    <a:pt x="64598" y="119314"/>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92" name="Google Shape;2192;p26"/>
            <p:cNvSpPr/>
            <p:nvPr/>
          </p:nvSpPr>
          <p:spPr>
            <a:xfrm>
              <a:off x="1100" y="2229"/>
              <a:ext cx="1023" cy="1166"/>
            </a:xfrm>
            <a:custGeom>
              <a:rect b="b" l="l" r="r" t="t"/>
              <a:pathLst>
                <a:path extrusionOk="0" h="120000" w="120000">
                  <a:moveTo>
                    <a:pt x="120000" y="822"/>
                  </a:moveTo>
                  <a:cubicBezTo>
                    <a:pt x="117187" y="8534"/>
                    <a:pt x="120000" y="0"/>
                    <a:pt x="118359" y="19228"/>
                  </a:cubicBezTo>
                  <a:cubicBezTo>
                    <a:pt x="117304" y="30848"/>
                    <a:pt x="109687" y="44113"/>
                    <a:pt x="96328" y="47712"/>
                  </a:cubicBezTo>
                  <a:cubicBezTo>
                    <a:pt x="90820" y="51002"/>
                    <a:pt x="84023" y="52236"/>
                    <a:pt x="77929" y="54601"/>
                  </a:cubicBezTo>
                  <a:cubicBezTo>
                    <a:pt x="71718" y="57069"/>
                    <a:pt x="66093" y="60976"/>
                    <a:pt x="59531" y="62313"/>
                  </a:cubicBezTo>
                  <a:cubicBezTo>
                    <a:pt x="55078" y="64987"/>
                    <a:pt x="50156" y="66221"/>
                    <a:pt x="45585" y="68483"/>
                  </a:cubicBezTo>
                  <a:cubicBezTo>
                    <a:pt x="37265" y="72596"/>
                    <a:pt x="43359" y="70745"/>
                    <a:pt x="37617" y="72287"/>
                  </a:cubicBezTo>
                  <a:cubicBezTo>
                    <a:pt x="34453" y="74138"/>
                    <a:pt x="30820" y="75886"/>
                    <a:pt x="27187" y="76915"/>
                  </a:cubicBezTo>
                  <a:cubicBezTo>
                    <a:pt x="18984" y="81748"/>
                    <a:pt x="8789" y="84421"/>
                    <a:pt x="2578" y="91516"/>
                  </a:cubicBezTo>
                  <a:cubicBezTo>
                    <a:pt x="1757" y="93881"/>
                    <a:pt x="820" y="96143"/>
                    <a:pt x="0" y="98508"/>
                  </a:cubicBezTo>
                  <a:cubicBezTo>
                    <a:pt x="468" y="99640"/>
                    <a:pt x="3398" y="109717"/>
                    <a:pt x="4335" y="110745"/>
                  </a:cubicBezTo>
                  <a:cubicBezTo>
                    <a:pt x="6093" y="112699"/>
                    <a:pt x="12187" y="113830"/>
                    <a:pt x="12187" y="113830"/>
                  </a:cubicBezTo>
                  <a:cubicBezTo>
                    <a:pt x="22382" y="119691"/>
                    <a:pt x="36328" y="120000"/>
                    <a:pt x="48164" y="12000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93" name="Google Shape;2193;p26"/>
            <p:cNvSpPr/>
            <p:nvPr/>
          </p:nvSpPr>
          <p:spPr>
            <a:xfrm>
              <a:off x="1331" y="2244"/>
              <a:ext cx="913" cy="1055"/>
            </a:xfrm>
            <a:custGeom>
              <a:rect b="b" l="l" r="r" t="t"/>
              <a:pathLst>
                <a:path extrusionOk="0" h="120000" w="120000">
                  <a:moveTo>
                    <a:pt x="118948" y="0"/>
                  </a:moveTo>
                  <a:cubicBezTo>
                    <a:pt x="120000" y="12511"/>
                    <a:pt x="118422" y="34123"/>
                    <a:pt x="109090" y="45156"/>
                  </a:cubicBezTo>
                  <a:cubicBezTo>
                    <a:pt x="107119" y="50047"/>
                    <a:pt x="100941" y="53800"/>
                    <a:pt x="95290" y="55279"/>
                  </a:cubicBezTo>
                  <a:cubicBezTo>
                    <a:pt x="91741" y="57327"/>
                    <a:pt x="87535" y="59374"/>
                    <a:pt x="83461" y="60398"/>
                  </a:cubicBezTo>
                  <a:cubicBezTo>
                    <a:pt x="78335" y="63355"/>
                    <a:pt x="71894" y="66767"/>
                    <a:pt x="65848" y="68132"/>
                  </a:cubicBezTo>
                  <a:cubicBezTo>
                    <a:pt x="60065" y="71772"/>
                    <a:pt x="53625" y="74616"/>
                    <a:pt x="47185" y="77459"/>
                  </a:cubicBezTo>
                  <a:cubicBezTo>
                    <a:pt x="46002" y="78028"/>
                    <a:pt x="45345" y="79279"/>
                    <a:pt x="44162" y="79962"/>
                  </a:cubicBezTo>
                  <a:cubicBezTo>
                    <a:pt x="42059" y="81213"/>
                    <a:pt x="39693" y="82236"/>
                    <a:pt x="37327" y="83374"/>
                  </a:cubicBezTo>
                  <a:cubicBezTo>
                    <a:pt x="26024" y="88720"/>
                    <a:pt x="15377" y="94521"/>
                    <a:pt x="3811" y="99526"/>
                  </a:cubicBezTo>
                  <a:cubicBezTo>
                    <a:pt x="0" y="104644"/>
                    <a:pt x="525" y="106123"/>
                    <a:pt x="1840" y="113175"/>
                  </a:cubicBezTo>
                  <a:cubicBezTo>
                    <a:pt x="1971" y="114085"/>
                    <a:pt x="3680" y="117952"/>
                    <a:pt x="4863" y="118293"/>
                  </a:cubicBezTo>
                  <a:cubicBezTo>
                    <a:pt x="9331" y="119772"/>
                    <a:pt x="17612" y="120000"/>
                    <a:pt x="22606" y="12000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2194" name="Google Shape;2194;p26"/>
          <p:cNvSpPr/>
          <p:nvPr/>
        </p:nvSpPr>
        <p:spPr>
          <a:xfrm>
            <a:off x="9654272" y="958412"/>
            <a:ext cx="1761539" cy="1247009"/>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200">
                <a:solidFill>
                  <a:schemeClr val="lt1"/>
                </a:solidFill>
                <a:latin typeface="Century Gothic"/>
                <a:ea typeface="Century Gothic"/>
                <a:cs typeface="Century Gothic"/>
                <a:sym typeface="Century Gothic"/>
              </a:rPr>
              <a:t>Secondary ROM stores which state we should branch to after decode for each opcode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8" name="Shape 2198"/>
        <p:cNvGrpSpPr/>
        <p:nvPr/>
      </p:nvGrpSpPr>
      <p:grpSpPr>
        <a:xfrm>
          <a:off x="0" y="0"/>
          <a:ext cx="0" cy="0"/>
          <a:chOff x="0" y="0"/>
          <a:chExt cx="0" cy="0"/>
        </a:xfrm>
      </p:grpSpPr>
      <p:sp>
        <p:nvSpPr>
          <p:cNvPr id="2199" name="Google Shape;2199;p27"/>
          <p:cNvSpPr txBox="1"/>
          <p:nvPr>
            <p:ph idx="4294967295" type="title"/>
          </p:nvPr>
        </p:nvSpPr>
        <p:spPr>
          <a:xfrm>
            <a:off x="2499520" y="762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(use of 1111 state)</a:t>
            </a:r>
            <a:endParaRPr/>
          </a:p>
        </p:txBody>
      </p:sp>
      <p:sp>
        <p:nvSpPr>
          <p:cNvPr id="2200" name="Google Shape;2200;p27"/>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2201" name="Google Shape;2201;p27"/>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02" name="Google Shape;2202;p27"/>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3" name="Google Shape;2203;p27"/>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4" name="Google Shape;2204;p27"/>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5" name="Google Shape;2205;p27"/>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6" name="Google Shape;2206;p27"/>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7" name="Google Shape;2207;p27"/>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8" name="Google Shape;2208;p27"/>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09" name="Google Shape;2209;p27"/>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10" name="Google Shape;2210;p27"/>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11" name="Google Shape;2211;p27"/>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12" name="Google Shape;2212;p27"/>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213" name="Google Shape;2213;p27"/>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214" name="Google Shape;2214;p27"/>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215" name="Google Shape;2215;p27"/>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216" name="Google Shape;2216;p27"/>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217" name="Google Shape;2217;p27"/>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2218" name="Google Shape;2218;p27"/>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219" name="Google Shape;2219;p27"/>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2220" name="Google Shape;2220;p27"/>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221" name="Google Shape;2221;p27"/>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2222" name="Google Shape;2222;p27"/>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2223" name="Google Shape;2223;p27"/>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2224" name="Google Shape;2224;p27"/>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2225" name="Google Shape;2225;p27"/>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2226" name="Google Shape;2226;p27"/>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2227" name="Google Shape;2227;p27"/>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2228" name="Google Shape;2228;p27"/>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2229" name="Google Shape;2229;p27"/>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2230" name="Google Shape;2230;p27"/>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2231" name="Google Shape;2231;p27"/>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232" name="Google Shape;2232;p27"/>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233" name="Google Shape;2233;p27"/>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2234" name="Google Shape;2234;p27"/>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35" name="Google Shape;2235;p27"/>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36" name="Google Shape;2236;p27"/>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2237" name="Google Shape;2237;p27"/>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2238" name="Google Shape;2238;p27"/>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2239" name="Google Shape;2239;p27"/>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2240" name="Google Shape;2240;p27"/>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1" name="Google Shape;2241;p27"/>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2" name="Google Shape;2242;p27"/>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3" name="Google Shape;2243;p27"/>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4" name="Google Shape;2244;p27"/>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5" name="Google Shape;2245;p27"/>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6" name="Google Shape;2246;p27"/>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7" name="Google Shape;2247;p27"/>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8" name="Google Shape;2248;p27"/>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49" name="Google Shape;2249;p27"/>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50" name="Google Shape;2250;p27"/>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51" name="Google Shape;2251;p27"/>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252" name="Google Shape;2252;p27"/>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2253" name="Google Shape;2253;p27"/>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4" name="Google Shape;2254;p27"/>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5" name="Google Shape;2255;p27"/>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6" name="Google Shape;2256;p27"/>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7" name="Google Shape;2257;p27"/>
          <p:cNvSpPr/>
          <p:nvPr/>
        </p:nvSpPr>
        <p:spPr>
          <a:xfrm>
            <a:off x="7144545" y="2019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8" name="Google Shape;2258;p27"/>
          <p:cNvSpPr/>
          <p:nvPr/>
        </p:nvSpPr>
        <p:spPr>
          <a:xfrm>
            <a:off x="7525545" y="2019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59" name="Google Shape;2259;p27"/>
          <p:cNvSpPr/>
          <p:nvPr/>
        </p:nvSpPr>
        <p:spPr>
          <a:xfrm>
            <a:off x="7906545" y="2019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0" name="Google Shape;2260;p27"/>
          <p:cNvSpPr/>
          <p:nvPr/>
        </p:nvSpPr>
        <p:spPr>
          <a:xfrm>
            <a:off x="8287545" y="2019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1" name="Google Shape;2261;p27"/>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2" name="Google Shape;2262;p27"/>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3" name="Google Shape;2263;p27"/>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4" name="Google Shape;2264;p27"/>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5" name="Google Shape;2265;p27"/>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6" name="Google Shape;2266;p27"/>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7" name="Google Shape;2267;p27"/>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8" name="Google Shape;2268;p27"/>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69" name="Google Shape;2269;p27"/>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0" name="Google Shape;2270;p27"/>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1" name="Google Shape;2271;p27"/>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2" name="Google Shape;2272;p27"/>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3" name="Google Shape;2273;p27"/>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4" name="Google Shape;2274;p27"/>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275" name="Google Shape;2275;p27"/>
          <p:cNvSpPr/>
          <p:nvPr/>
        </p:nvSpPr>
        <p:spPr>
          <a:xfrm>
            <a:off x="9199306" y="5651586"/>
            <a:ext cx="1871371" cy="122228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Calibri"/>
              <a:buNone/>
            </a:pPr>
            <a:r>
              <a:rPr b="1" i="0" lang="en-US" sz="1800" u="none" cap="none" strike="noStrike">
                <a:solidFill>
                  <a:schemeClr val="lt1"/>
                </a:solidFill>
                <a:latin typeface="Calibri"/>
                <a:ea typeface="Calibri"/>
                <a:cs typeface="Calibri"/>
                <a:sym typeface="Calibri"/>
              </a:rPr>
              <a:t>1111 state means “use the opcode to decide next state”</a:t>
            </a:r>
            <a:endParaRPr/>
          </a:p>
        </p:txBody>
      </p:sp>
      <p:cxnSp>
        <p:nvCxnSpPr>
          <p:cNvPr id="2276" name="Google Shape;2276;p27"/>
          <p:cNvCxnSpPr>
            <a:endCxn id="2258" idx="5"/>
          </p:cNvCxnSpPr>
          <p:nvPr/>
        </p:nvCxnSpPr>
        <p:spPr>
          <a:xfrm rot="10800000">
            <a:off x="7655626" y="2149382"/>
            <a:ext cx="1499100" cy="3352800"/>
          </a:xfrm>
          <a:prstGeom prst="straightConnector1">
            <a:avLst/>
          </a:prstGeom>
          <a:noFill/>
          <a:ln cap="flat" cmpd="sng" w="57150">
            <a:solidFill>
              <a:schemeClr val="accent1"/>
            </a:solidFill>
            <a:prstDash val="solid"/>
            <a:miter lim="800000"/>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p28"/>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2282" name="Google Shape;2282;p28"/>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Return to State 0: Fetch cycle                                  to execute the next instruction</a:t>
            </a:r>
            <a:r>
              <a:rPr lang="en-US" sz="2800">
                <a:solidFill>
                  <a:schemeClr val="dk2"/>
                </a:solidFill>
                <a:latin typeface="Calibri"/>
                <a:ea typeface="Calibri"/>
                <a:cs typeface="Calibri"/>
                <a:sym typeface="Calibri"/>
              </a:rPr>
              <a:t> </a:t>
            </a:r>
            <a:endParaRPr/>
          </a:p>
        </p:txBody>
      </p:sp>
      <p:sp>
        <p:nvSpPr>
          <p:cNvPr id="2283" name="Google Shape;2283;p28"/>
          <p:cNvSpPr/>
          <p:nvPr/>
        </p:nvSpPr>
        <p:spPr>
          <a:xfrm>
            <a:off x="5972970" y="1827825"/>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cxnSp>
        <p:nvCxnSpPr>
          <p:cNvPr id="2284" name="Google Shape;2284;p28"/>
          <p:cNvCxnSpPr/>
          <p:nvPr/>
        </p:nvCxnSpPr>
        <p:spPr>
          <a:xfrm>
            <a:off x="6811169" y="2956169"/>
            <a:ext cx="0" cy="304799"/>
          </a:xfrm>
          <a:prstGeom prst="straightConnector1">
            <a:avLst/>
          </a:prstGeom>
          <a:noFill/>
          <a:ln cap="flat" cmpd="sng" w="28575">
            <a:solidFill>
              <a:schemeClr val="dk1"/>
            </a:solidFill>
            <a:prstDash val="solid"/>
            <a:round/>
            <a:headEnd len="sm" w="sm" type="none"/>
            <a:tailEnd len="lg" w="lg" type="triangle"/>
          </a:ln>
        </p:spPr>
      </p:cxnSp>
      <p:sp>
        <p:nvSpPr>
          <p:cNvPr id="2285" name="Google Shape;2285;p28"/>
          <p:cNvSpPr/>
          <p:nvPr/>
        </p:nvSpPr>
        <p:spPr>
          <a:xfrm>
            <a:off x="5896769" y="1751625"/>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286" name="Google Shape;2286;p28"/>
          <p:cNvSpPr/>
          <p:nvPr/>
        </p:nvSpPr>
        <p:spPr>
          <a:xfrm>
            <a:off x="2099470" y="16002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2287" name="Google Shape;2287;p28"/>
          <p:cNvCxnSpPr/>
          <p:nvPr/>
        </p:nvCxnSpPr>
        <p:spPr>
          <a:xfrm flipH="1">
            <a:off x="3153570" y="3606801"/>
            <a:ext cx="3124199" cy="609599"/>
          </a:xfrm>
          <a:prstGeom prst="straightConnector1">
            <a:avLst/>
          </a:prstGeom>
          <a:noFill/>
          <a:ln cap="flat" cmpd="sng" w="28575">
            <a:solidFill>
              <a:srgbClr val="FF0000"/>
            </a:solidFill>
            <a:prstDash val="solid"/>
            <a:round/>
            <a:headEnd len="sm" w="sm" type="none"/>
            <a:tailEnd len="lg" w="lg" type="triangle"/>
          </a:ln>
        </p:spPr>
      </p:cxnSp>
      <p:sp>
        <p:nvSpPr>
          <p:cNvPr id="2288" name="Google Shape;2288;p28"/>
          <p:cNvSpPr/>
          <p:nvPr/>
        </p:nvSpPr>
        <p:spPr>
          <a:xfrm>
            <a:off x="7954170" y="4216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2289" name="Google Shape;2289;p28"/>
          <p:cNvCxnSpPr/>
          <p:nvPr/>
        </p:nvCxnSpPr>
        <p:spPr>
          <a:xfrm flipH="1">
            <a:off x="4677568" y="3759201"/>
            <a:ext cx="1752600" cy="533399"/>
          </a:xfrm>
          <a:prstGeom prst="straightConnector1">
            <a:avLst/>
          </a:prstGeom>
          <a:noFill/>
          <a:ln cap="flat" cmpd="sng" w="28575">
            <a:solidFill>
              <a:srgbClr val="FF0000"/>
            </a:solidFill>
            <a:prstDash val="solid"/>
            <a:round/>
            <a:headEnd len="sm" w="sm" type="none"/>
            <a:tailEnd len="lg" w="lg" type="triangle"/>
          </a:ln>
        </p:spPr>
      </p:cxnSp>
      <p:cxnSp>
        <p:nvCxnSpPr>
          <p:cNvPr id="2290" name="Google Shape;2290;p28"/>
          <p:cNvCxnSpPr/>
          <p:nvPr/>
        </p:nvCxnSpPr>
        <p:spPr>
          <a:xfrm flipH="1">
            <a:off x="6049170" y="3835400"/>
            <a:ext cx="609599" cy="457200"/>
          </a:xfrm>
          <a:prstGeom prst="straightConnector1">
            <a:avLst/>
          </a:prstGeom>
          <a:noFill/>
          <a:ln cap="flat" cmpd="sng" w="28575">
            <a:solidFill>
              <a:srgbClr val="FF0000"/>
            </a:solidFill>
            <a:prstDash val="solid"/>
            <a:round/>
            <a:headEnd len="sm" w="sm" type="none"/>
            <a:tailEnd len="lg" w="lg" type="triangle"/>
          </a:ln>
        </p:spPr>
      </p:cxnSp>
      <p:cxnSp>
        <p:nvCxnSpPr>
          <p:cNvPr id="2291" name="Google Shape;2291;p28"/>
          <p:cNvCxnSpPr/>
          <p:nvPr/>
        </p:nvCxnSpPr>
        <p:spPr>
          <a:xfrm>
            <a:off x="6963570" y="3835400"/>
            <a:ext cx="152399" cy="381000"/>
          </a:xfrm>
          <a:prstGeom prst="straightConnector1">
            <a:avLst/>
          </a:prstGeom>
          <a:noFill/>
          <a:ln cap="flat" cmpd="sng" w="28575">
            <a:solidFill>
              <a:srgbClr val="FF0000"/>
            </a:solidFill>
            <a:prstDash val="solid"/>
            <a:round/>
            <a:headEnd len="sm" w="sm" type="none"/>
            <a:tailEnd len="lg" w="lg" type="triangle"/>
          </a:ln>
        </p:spPr>
      </p:cxnSp>
      <p:sp>
        <p:nvSpPr>
          <p:cNvPr id="2292" name="Google Shape;2292;p28"/>
          <p:cNvSpPr/>
          <p:nvPr/>
        </p:nvSpPr>
        <p:spPr>
          <a:xfrm>
            <a:off x="6506370" y="4216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2293" name="Google Shape;2293;p28"/>
          <p:cNvSpPr/>
          <p:nvPr/>
        </p:nvSpPr>
        <p:spPr>
          <a:xfrm>
            <a:off x="5134770" y="4216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2294" name="Google Shape;2294;p28"/>
          <p:cNvSpPr/>
          <p:nvPr/>
        </p:nvSpPr>
        <p:spPr>
          <a:xfrm>
            <a:off x="2391570" y="4216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2295" name="Google Shape;2295;p28"/>
          <p:cNvSpPr/>
          <p:nvPr/>
        </p:nvSpPr>
        <p:spPr>
          <a:xfrm>
            <a:off x="2391570" y="50546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2296" name="Google Shape;2296;p28"/>
          <p:cNvSpPr/>
          <p:nvPr/>
        </p:nvSpPr>
        <p:spPr>
          <a:xfrm>
            <a:off x="5134770" y="5054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297" name="Google Shape;2297;p28"/>
          <p:cNvSpPr/>
          <p:nvPr/>
        </p:nvSpPr>
        <p:spPr>
          <a:xfrm>
            <a:off x="6506370" y="50546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298" name="Google Shape;2298;p28"/>
          <p:cNvSpPr/>
          <p:nvPr/>
        </p:nvSpPr>
        <p:spPr>
          <a:xfrm>
            <a:off x="7954170" y="50546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2299" name="Google Shape;2299;p28"/>
          <p:cNvSpPr/>
          <p:nvPr/>
        </p:nvSpPr>
        <p:spPr>
          <a:xfrm>
            <a:off x="3763170" y="4216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2300" name="Google Shape;2300;p28"/>
          <p:cNvSpPr/>
          <p:nvPr/>
        </p:nvSpPr>
        <p:spPr>
          <a:xfrm>
            <a:off x="3763170" y="50546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2301" name="Google Shape;2301;p28"/>
          <p:cNvCxnSpPr/>
          <p:nvPr/>
        </p:nvCxnSpPr>
        <p:spPr>
          <a:xfrm>
            <a:off x="7268370" y="3759200"/>
            <a:ext cx="1066799" cy="457200"/>
          </a:xfrm>
          <a:prstGeom prst="straightConnector1">
            <a:avLst/>
          </a:prstGeom>
          <a:noFill/>
          <a:ln cap="flat" cmpd="sng" w="28575">
            <a:solidFill>
              <a:srgbClr val="FF0000"/>
            </a:solidFill>
            <a:prstDash val="solid"/>
            <a:round/>
            <a:headEnd len="sm" w="sm" type="none"/>
            <a:tailEnd len="lg" w="lg" type="triangle"/>
          </a:ln>
        </p:spPr>
      </p:cxnSp>
      <p:sp>
        <p:nvSpPr>
          <p:cNvPr id="2302" name="Google Shape;2302;p28"/>
          <p:cNvSpPr/>
          <p:nvPr/>
        </p:nvSpPr>
        <p:spPr>
          <a:xfrm>
            <a:off x="5134770" y="58928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2303" name="Google Shape;2303;p28"/>
          <p:cNvCxnSpPr/>
          <p:nvPr/>
        </p:nvCxnSpPr>
        <p:spPr>
          <a:xfrm>
            <a:off x="29249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304" name="Google Shape;2304;p28"/>
          <p:cNvCxnSpPr/>
          <p:nvPr/>
        </p:nvCxnSpPr>
        <p:spPr>
          <a:xfrm>
            <a:off x="42965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305" name="Google Shape;2305;p28"/>
          <p:cNvCxnSpPr/>
          <p:nvPr/>
        </p:nvCxnSpPr>
        <p:spPr>
          <a:xfrm>
            <a:off x="56681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306" name="Google Shape;2306;p28"/>
          <p:cNvCxnSpPr/>
          <p:nvPr/>
        </p:nvCxnSpPr>
        <p:spPr>
          <a:xfrm>
            <a:off x="70397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307" name="Google Shape;2307;p28"/>
          <p:cNvCxnSpPr/>
          <p:nvPr/>
        </p:nvCxnSpPr>
        <p:spPr>
          <a:xfrm>
            <a:off x="84875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2308" name="Google Shape;2308;p28"/>
          <p:cNvCxnSpPr/>
          <p:nvPr/>
        </p:nvCxnSpPr>
        <p:spPr>
          <a:xfrm>
            <a:off x="5668169" y="57404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2309" name="Google Shape;2309;p28"/>
          <p:cNvGrpSpPr/>
          <p:nvPr/>
        </p:nvGrpSpPr>
        <p:grpSpPr>
          <a:xfrm>
            <a:off x="3213894" y="4673601"/>
            <a:ext cx="7134224" cy="2000249"/>
            <a:chOff x="806" y="2976"/>
            <a:chExt cx="4493" cy="1259"/>
          </a:xfrm>
        </p:grpSpPr>
        <p:sp>
          <p:nvSpPr>
            <p:cNvPr id="2310" name="Google Shape;2310;p28"/>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2311" name="Google Shape;2311;p28"/>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2312" name="Google Shape;2312;p28"/>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2313" name="Google Shape;2313;p28"/>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2314" name="Google Shape;2314;p28"/>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2315" name="Google Shape;2315;p28"/>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2316" name="Google Shape;2316;p28"/>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2317" name="Google Shape;2317;p28"/>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2318" name="Google Shape;2318;p28"/>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2319" name="Google Shape;2319;p28"/>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2320" name="Google Shape;2320;p28"/>
            <p:cNvSpPr txBox="1"/>
            <p:nvPr/>
          </p:nvSpPr>
          <p:spPr>
            <a:xfrm>
              <a:off x="5184" y="2976"/>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321" name="Google Shape;2321;p28"/>
            <p:cNvSpPr txBox="1"/>
            <p:nvPr/>
          </p:nvSpPr>
          <p:spPr>
            <a:xfrm>
              <a:off x="5184" y="3504"/>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322" name="Google Shape;2322;p28"/>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2323" name="Google Shape;2323;p28"/>
          <p:cNvSpPr/>
          <p:nvPr/>
        </p:nvSpPr>
        <p:spPr>
          <a:xfrm>
            <a:off x="6172263" y="3258393"/>
            <a:ext cx="1295399" cy="7000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7" name="Shape 2327"/>
        <p:cNvGrpSpPr/>
        <p:nvPr/>
      </p:nvGrpSpPr>
      <p:grpSpPr>
        <a:xfrm>
          <a:off x="0" y="0"/>
          <a:ext cx="0" cy="0"/>
          <a:chOff x="0" y="0"/>
          <a:chExt cx="0" cy="0"/>
        </a:xfrm>
      </p:grpSpPr>
      <p:sp>
        <p:nvSpPr>
          <p:cNvPr id="2328" name="Google Shape;2328;p29"/>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6: LW cycle 3 </a:t>
            </a:r>
            <a:r>
              <a:rPr lang="en-US" sz="2800">
                <a:solidFill>
                  <a:schemeClr val="dk2"/>
                </a:solidFill>
                <a:latin typeface="Calibri"/>
                <a:ea typeface="Calibri"/>
                <a:cs typeface="Calibri"/>
                <a:sym typeface="Calibri"/>
              </a:rPr>
              <a:t> </a:t>
            </a:r>
            <a:endParaRPr/>
          </a:p>
        </p:txBody>
      </p:sp>
      <p:grpSp>
        <p:nvGrpSpPr>
          <p:cNvPr id="2329" name="Google Shape;2329;p29"/>
          <p:cNvGrpSpPr/>
          <p:nvPr/>
        </p:nvGrpSpPr>
        <p:grpSpPr>
          <a:xfrm>
            <a:off x="7119144" y="5334003"/>
            <a:ext cx="288924" cy="1406526"/>
            <a:chOff x="3534" y="3071"/>
            <a:chExt cx="181" cy="885"/>
          </a:xfrm>
        </p:grpSpPr>
        <p:cxnSp>
          <p:nvCxnSpPr>
            <p:cNvPr id="2330" name="Google Shape;2330;p29"/>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2331" name="Google Shape;2331;p29"/>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332" name="Google Shape;2332;p29"/>
          <p:cNvGrpSpPr/>
          <p:nvPr/>
        </p:nvGrpSpPr>
        <p:grpSpPr>
          <a:xfrm>
            <a:off x="5433218" y="4419600"/>
            <a:ext cx="288924" cy="2841626"/>
            <a:chOff x="2471" y="2495"/>
            <a:chExt cx="181" cy="1790"/>
          </a:xfrm>
        </p:grpSpPr>
        <p:cxnSp>
          <p:nvCxnSpPr>
            <p:cNvPr id="2333" name="Google Shape;2333;p29"/>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2334" name="Google Shape;2334;p29"/>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335" name="Google Shape;2335;p29"/>
          <p:cNvGrpSpPr/>
          <p:nvPr/>
        </p:nvGrpSpPr>
        <p:grpSpPr>
          <a:xfrm>
            <a:off x="2809081" y="3505200"/>
            <a:ext cx="288924" cy="3754438"/>
            <a:chOff x="818" y="1920"/>
            <a:chExt cx="181" cy="2365"/>
          </a:xfrm>
        </p:grpSpPr>
        <p:cxnSp>
          <p:nvCxnSpPr>
            <p:cNvPr id="2336" name="Google Shape;2336;p29"/>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2337" name="Google Shape;2337;p29"/>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338" name="Google Shape;2338;p29"/>
          <p:cNvGrpSpPr/>
          <p:nvPr/>
        </p:nvGrpSpPr>
        <p:grpSpPr>
          <a:xfrm>
            <a:off x="3185319" y="3810002"/>
            <a:ext cx="809624" cy="2928937"/>
            <a:chOff x="1056" y="2112"/>
            <a:chExt cx="509" cy="1844"/>
          </a:xfrm>
        </p:grpSpPr>
        <p:cxnSp>
          <p:nvCxnSpPr>
            <p:cNvPr id="2339" name="Google Shape;2339;p29"/>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2340" name="Google Shape;2340;p29"/>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341" name="Google Shape;2341;p29"/>
          <p:cNvGrpSpPr/>
          <p:nvPr/>
        </p:nvGrpSpPr>
        <p:grpSpPr>
          <a:xfrm>
            <a:off x="4118769" y="5334000"/>
            <a:ext cx="288924" cy="1927226"/>
            <a:chOff x="1644" y="3071"/>
            <a:chExt cx="181" cy="1214"/>
          </a:xfrm>
        </p:grpSpPr>
        <p:cxnSp>
          <p:nvCxnSpPr>
            <p:cNvPr id="2342" name="Google Shape;2342;p29"/>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2343" name="Google Shape;2343;p29"/>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344" name="Google Shape;2344;p29"/>
          <p:cNvGrpSpPr/>
          <p:nvPr/>
        </p:nvGrpSpPr>
        <p:grpSpPr>
          <a:xfrm>
            <a:off x="4496594" y="5334003"/>
            <a:ext cx="530225" cy="1406526"/>
            <a:chOff x="1881" y="3071"/>
            <a:chExt cx="334" cy="885"/>
          </a:xfrm>
        </p:grpSpPr>
        <p:cxnSp>
          <p:nvCxnSpPr>
            <p:cNvPr id="2345" name="Google Shape;2345;p29"/>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2346" name="Google Shape;2346;p29"/>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347" name="Google Shape;2347;p29"/>
          <p:cNvGrpSpPr/>
          <p:nvPr/>
        </p:nvGrpSpPr>
        <p:grpSpPr>
          <a:xfrm>
            <a:off x="5863434" y="4267202"/>
            <a:ext cx="763588" cy="2471737"/>
            <a:chOff x="2743" y="2400"/>
            <a:chExt cx="481" cy="1556"/>
          </a:xfrm>
        </p:grpSpPr>
        <p:cxnSp>
          <p:nvCxnSpPr>
            <p:cNvPr id="2348" name="Google Shape;2348;p29"/>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2349" name="Google Shape;2349;p29"/>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350" name="Google Shape;2350;p29"/>
          <p:cNvGrpSpPr/>
          <p:nvPr/>
        </p:nvGrpSpPr>
        <p:grpSpPr>
          <a:xfrm>
            <a:off x="6519073" y="5105401"/>
            <a:ext cx="623887" cy="2154238"/>
            <a:chOff x="3155" y="2928"/>
            <a:chExt cx="392" cy="1357"/>
          </a:xfrm>
        </p:grpSpPr>
        <p:cxnSp>
          <p:nvCxnSpPr>
            <p:cNvPr id="2351" name="Google Shape;2351;p29"/>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2352" name="Google Shape;2352;p29"/>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353" name="Google Shape;2353;p29"/>
          <p:cNvGrpSpPr/>
          <p:nvPr/>
        </p:nvGrpSpPr>
        <p:grpSpPr>
          <a:xfrm>
            <a:off x="8887626" y="4876801"/>
            <a:ext cx="671513" cy="1862137"/>
            <a:chOff x="4647" y="2784"/>
            <a:chExt cx="422" cy="1172"/>
          </a:xfrm>
        </p:grpSpPr>
        <p:cxnSp>
          <p:nvCxnSpPr>
            <p:cNvPr id="2354" name="Google Shape;2354;p29"/>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2355" name="Google Shape;2355;p29"/>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2356" name="Google Shape;2356;p29"/>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357" name="Google Shape;2357;p29"/>
          <p:cNvGrpSpPr/>
          <p:nvPr/>
        </p:nvGrpSpPr>
        <p:grpSpPr>
          <a:xfrm>
            <a:off x="8441536" y="3733799"/>
            <a:ext cx="611188" cy="3527426"/>
            <a:chOff x="4366" y="2063"/>
            <a:chExt cx="385" cy="2222"/>
          </a:xfrm>
        </p:grpSpPr>
        <p:cxnSp>
          <p:nvCxnSpPr>
            <p:cNvPr id="2358" name="Google Shape;2358;p29"/>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2359" name="Google Shape;2359;p29"/>
            <p:cNvGrpSpPr/>
            <p:nvPr/>
          </p:nvGrpSpPr>
          <p:grpSpPr>
            <a:xfrm>
              <a:off x="4366" y="2255"/>
              <a:ext cx="328" cy="2030"/>
              <a:chOff x="4366" y="2255"/>
              <a:chExt cx="328" cy="2030"/>
            </a:xfrm>
          </p:grpSpPr>
          <p:cxnSp>
            <p:nvCxnSpPr>
              <p:cNvPr id="2360" name="Google Shape;2360;p29"/>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2361" name="Google Shape;2361;p29"/>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grpSp>
        <p:nvGrpSpPr>
          <p:cNvPr id="2362" name="Google Shape;2362;p29"/>
          <p:cNvGrpSpPr/>
          <p:nvPr/>
        </p:nvGrpSpPr>
        <p:grpSpPr>
          <a:xfrm>
            <a:off x="9570244" y="4419600"/>
            <a:ext cx="428625" cy="2841626"/>
            <a:chOff x="5077" y="2495"/>
            <a:chExt cx="270" cy="1790"/>
          </a:xfrm>
        </p:grpSpPr>
        <p:cxnSp>
          <p:nvCxnSpPr>
            <p:cNvPr id="2363" name="Google Shape;2363;p29"/>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2364" name="Google Shape;2364;p29"/>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sp>
        <p:nvSpPr>
          <p:cNvPr id="2365" name="Google Shape;2365;p29"/>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PC</a:t>
            </a:r>
            <a:endParaRPr/>
          </a:p>
        </p:txBody>
      </p:sp>
      <p:sp>
        <p:nvSpPr>
          <p:cNvPr id="2366" name="Google Shape;2366;p29"/>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Memory</a:t>
            </a:r>
            <a:endParaRPr/>
          </a:p>
        </p:txBody>
      </p:sp>
      <p:sp>
        <p:nvSpPr>
          <p:cNvPr id="2367" name="Google Shape;2367;p29"/>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file</a:t>
            </a:r>
            <a:endParaRPr/>
          </a:p>
        </p:txBody>
      </p:sp>
      <p:cxnSp>
        <p:nvCxnSpPr>
          <p:cNvPr id="2368" name="Google Shape;2368;p29"/>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369" name="Google Shape;2369;p29"/>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370" name="Google Shape;2370;p29"/>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2371" name="Google Shape;2371;p29"/>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372" name="Google Shape;2372;p29"/>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2373" name="Google Shape;2373;p29"/>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374" name="Google Shape;2374;p29"/>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375" name="Google Shape;2375;p29"/>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376" name="Google Shape;2376;p29"/>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2377" name="Google Shape;2377;p29"/>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378" name="Google Shape;2378;p29"/>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379" name="Google Shape;2379;p29"/>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380" name="Google Shape;2380;p29"/>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381" name="Google Shape;2381;p29"/>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382" name="Google Shape;2382;p29"/>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383" name="Google Shape;2383;p29"/>
          <p:cNvSpPr/>
          <p:nvPr/>
        </p:nvSpPr>
        <p:spPr>
          <a:xfrm>
            <a:off x="6766720" y="5486401"/>
            <a:ext cx="12191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Sign extend</a:t>
            </a:r>
            <a:endParaRPr/>
          </a:p>
        </p:txBody>
      </p:sp>
      <p:sp>
        <p:nvSpPr>
          <p:cNvPr id="2384" name="Google Shape;2384;p29"/>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85" name="Google Shape;2385;p29"/>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a:t>
            </a:r>
            <a:endParaRPr/>
          </a:p>
        </p:txBody>
      </p:sp>
      <p:cxnSp>
        <p:nvCxnSpPr>
          <p:cNvPr id="2386" name="Google Shape;2386;p29"/>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2387" name="Google Shape;2387;p29"/>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R/W</a:t>
            </a:r>
            <a:endParaRPr/>
          </a:p>
        </p:txBody>
      </p:sp>
      <p:sp>
        <p:nvSpPr>
          <p:cNvPr id="2388" name="Google Shape;2388;p29"/>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389" name="Google Shape;2389;p29"/>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390" name="Google Shape;2390;p29"/>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391" name="Google Shape;2391;p29"/>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392" name="Google Shape;2392;p29"/>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393" name="Google Shape;2393;p29"/>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cxnSp>
        <p:nvCxnSpPr>
          <p:cNvPr id="2394" name="Google Shape;2394;p29"/>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395" name="Google Shape;2395;p29"/>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396" name="Google Shape;2396;p29"/>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2397" name="Google Shape;2397;p29"/>
          <p:cNvCxnSpPr/>
          <p:nvPr/>
        </p:nvCxnSpPr>
        <p:spPr>
          <a:xfrm>
            <a:off x="6080920" y="5638800"/>
            <a:ext cx="685799" cy="0"/>
          </a:xfrm>
          <a:prstGeom prst="straightConnector1">
            <a:avLst/>
          </a:prstGeom>
          <a:noFill/>
          <a:ln cap="flat" cmpd="sng" w="57150">
            <a:solidFill>
              <a:srgbClr val="0000FF"/>
            </a:solidFill>
            <a:prstDash val="solid"/>
            <a:round/>
            <a:headEnd len="sm" w="sm" type="none"/>
            <a:tailEnd len="lg" w="lg" type="triangle"/>
          </a:ln>
        </p:spPr>
      </p:cxnSp>
      <p:cxnSp>
        <p:nvCxnSpPr>
          <p:cNvPr id="2398" name="Google Shape;2398;p29"/>
          <p:cNvCxnSpPr/>
          <p:nvPr/>
        </p:nvCxnSpPr>
        <p:spPr>
          <a:xfrm>
            <a:off x="8595520" y="49530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399" name="Google Shape;2399;p29"/>
          <p:cNvCxnSpPr/>
          <p:nvPr/>
        </p:nvCxnSpPr>
        <p:spPr>
          <a:xfrm>
            <a:off x="8595519" y="4953001"/>
            <a:ext cx="0" cy="685799"/>
          </a:xfrm>
          <a:prstGeom prst="straightConnector1">
            <a:avLst/>
          </a:prstGeom>
          <a:noFill/>
          <a:ln cap="flat" cmpd="sng" w="57150">
            <a:solidFill>
              <a:srgbClr val="0000FF"/>
            </a:solidFill>
            <a:prstDash val="solid"/>
            <a:round/>
            <a:headEnd len="sm" w="sm" type="none"/>
            <a:tailEnd len="sm" w="sm" type="none"/>
          </a:ln>
        </p:spPr>
      </p:cxnSp>
      <p:cxnSp>
        <p:nvCxnSpPr>
          <p:cNvPr id="2400" name="Google Shape;2400;p29"/>
          <p:cNvCxnSpPr/>
          <p:nvPr/>
        </p:nvCxnSpPr>
        <p:spPr>
          <a:xfrm>
            <a:off x="7985920" y="5638800"/>
            <a:ext cx="609599" cy="0"/>
          </a:xfrm>
          <a:prstGeom prst="straightConnector1">
            <a:avLst/>
          </a:prstGeom>
          <a:noFill/>
          <a:ln cap="flat" cmpd="sng" w="57150">
            <a:solidFill>
              <a:srgbClr val="0000FF"/>
            </a:solidFill>
            <a:prstDash val="solid"/>
            <a:round/>
            <a:headEnd len="sm" w="sm" type="none"/>
            <a:tailEnd len="sm" w="sm" type="none"/>
          </a:ln>
        </p:spPr>
      </p:cxnSp>
      <p:cxnSp>
        <p:nvCxnSpPr>
          <p:cNvPr id="2401" name="Google Shape;2401;p29"/>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402" name="Google Shape;2402;p29"/>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2403" name="Google Shape;2403;p29"/>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2404" name="Google Shape;2404;p29"/>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2405" name="Google Shape;2405;p29"/>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406" name="Google Shape;2406;p29"/>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2407" name="Google Shape;2407;p29"/>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2408" name="Google Shape;2408;p29"/>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409" name="Google Shape;2409;p29"/>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2410" name="Google Shape;2410;p29"/>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2411" name="Google Shape;2411;p29"/>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2412" name="Google Shape;2412;p29"/>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2413" name="Google Shape;2413;p29"/>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2414" name="Google Shape;2414;p29"/>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Instruction Reg</a:t>
            </a:r>
            <a:endParaRPr/>
          </a:p>
        </p:txBody>
      </p:sp>
      <p:cxnSp>
        <p:nvCxnSpPr>
          <p:cNvPr id="2415" name="Google Shape;2415;p29"/>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2416" name="Google Shape;2416;p29"/>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2417" name="Google Shape;2417;p29"/>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2418" name="Google Shape;2418;p29"/>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Control</a:t>
            </a:r>
            <a:endParaRPr/>
          </a:p>
        </p:txBody>
      </p:sp>
      <p:cxnSp>
        <p:nvCxnSpPr>
          <p:cNvPr id="2419" name="Google Shape;2419;p29"/>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420" name="Google Shape;2420;p29"/>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2421" name="Google Shape;2421;p29"/>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2422" name="Google Shape;2422;p29"/>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2423" name="Google Shape;2423;p29"/>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addr</a:t>
            </a:r>
            <a:endParaRPr/>
          </a:p>
        </p:txBody>
      </p:sp>
      <p:sp>
        <p:nvSpPr>
          <p:cNvPr id="2424" name="Google Shape;2424;p29"/>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a:t>
            </a:r>
            <a:endParaRPr/>
          </a:p>
        </p:txBody>
      </p:sp>
      <p:sp>
        <p:nvSpPr>
          <p:cNvPr id="2425" name="Google Shape;2425;p29"/>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426" name="Google Shape;2426;p29"/>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cxnSp>
        <p:nvCxnSpPr>
          <p:cNvPr id="2427" name="Google Shape;2427;p29"/>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2428" name="Google Shape;2428;p29"/>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429" name="Google Shape;2429;p29"/>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2430" name="Google Shape;2430;p29"/>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1</a:t>
            </a:r>
            <a:endParaRPr/>
          </a:p>
        </p:txBody>
      </p:sp>
      <p:sp>
        <p:nvSpPr>
          <p:cNvPr id="2431" name="Google Shape;2431;p29"/>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0</a:t>
            </a:r>
            <a:endParaRPr/>
          </a:p>
        </p:txBody>
      </p:sp>
      <p:cxnSp>
        <p:nvCxnSpPr>
          <p:cNvPr id="2432" name="Google Shape;2432;p29"/>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2433" name="Google Shape;2433;p29"/>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ALU result</a:t>
            </a:r>
            <a:endParaRPr/>
          </a:p>
        </p:txBody>
      </p:sp>
      <p:sp>
        <p:nvSpPr>
          <p:cNvPr id="2434" name="Google Shape;2434;p29"/>
          <p:cNvSpPr txBox="1"/>
          <p:nvPr/>
        </p:nvSpPr>
        <p:spPr>
          <a:xfrm>
            <a:off x="4023520" y="1676400"/>
            <a:ext cx="4538663" cy="3968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Calculate address for memory reference</a:t>
            </a:r>
            <a:endParaRPr/>
          </a:p>
        </p:txBody>
      </p:sp>
      <p:cxnSp>
        <p:nvCxnSpPr>
          <p:cNvPr id="2435" name="Google Shape;2435;p29"/>
          <p:cNvCxnSpPr/>
          <p:nvPr/>
        </p:nvCxnSpPr>
        <p:spPr>
          <a:xfrm>
            <a:off x="6080919" y="3505201"/>
            <a:ext cx="0" cy="2133599"/>
          </a:xfrm>
          <a:prstGeom prst="straightConnector1">
            <a:avLst/>
          </a:prstGeom>
          <a:noFill/>
          <a:ln cap="flat" cmpd="sng" w="57150">
            <a:solidFill>
              <a:srgbClr val="0000FF"/>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Review: What's Wrong with Single-Cycle?</a:t>
            </a:r>
            <a:endParaRPr/>
          </a:p>
        </p:txBody>
      </p:sp>
      <p:sp>
        <p:nvSpPr>
          <p:cNvPr id="394" name="Google Shape;394;p3"/>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rgbClr val="FF0000"/>
              </a:buClr>
              <a:buSzPts val="2700"/>
              <a:buChar char="•"/>
            </a:pPr>
            <a:r>
              <a:rPr b="1" lang="en-US">
                <a:solidFill>
                  <a:srgbClr val="FF0000"/>
                </a:solidFill>
              </a:rPr>
              <a:t>All instructions run at the speed of the slowest instruction.</a:t>
            </a:r>
            <a:endParaRPr/>
          </a:p>
          <a:p>
            <a:pPr indent="-228029" lvl="0" marL="228029" rtl="0" algn="l">
              <a:lnSpc>
                <a:spcPct val="90000"/>
              </a:lnSpc>
              <a:spcBef>
                <a:spcPts val="998"/>
              </a:spcBef>
              <a:spcAft>
                <a:spcPts val="0"/>
              </a:spcAft>
              <a:buClr>
                <a:schemeClr val="dk1"/>
              </a:buClr>
              <a:buSzPts val="2700"/>
              <a:buChar char="•"/>
            </a:pPr>
            <a:r>
              <a:rPr lang="en-US"/>
              <a:t>Adding a long instruction can hurt performance</a:t>
            </a:r>
            <a:endParaRPr/>
          </a:p>
          <a:p>
            <a:pPr indent="-228029" lvl="1" marL="684086" rtl="0" algn="l">
              <a:lnSpc>
                <a:spcPct val="90000"/>
              </a:lnSpc>
              <a:spcBef>
                <a:spcPts val="499"/>
              </a:spcBef>
              <a:spcAft>
                <a:spcPts val="0"/>
              </a:spcAft>
              <a:buClr>
                <a:schemeClr val="dk1"/>
              </a:buClr>
              <a:buSzPts val="2300"/>
              <a:buChar char="•"/>
            </a:pPr>
            <a:r>
              <a:rPr lang="en-US"/>
              <a:t>What if you wanted to include multiply?</a:t>
            </a:r>
            <a:endParaRPr/>
          </a:p>
          <a:p>
            <a:pPr indent="-228029" lvl="0" marL="228029" rtl="0" algn="l">
              <a:lnSpc>
                <a:spcPct val="90000"/>
              </a:lnSpc>
              <a:spcBef>
                <a:spcPts val="998"/>
              </a:spcBef>
              <a:spcAft>
                <a:spcPts val="0"/>
              </a:spcAft>
              <a:buClr>
                <a:schemeClr val="dk1"/>
              </a:buClr>
              <a:buSzPts val="2700"/>
              <a:buChar char="•"/>
            </a:pPr>
            <a:r>
              <a:rPr lang="en-US"/>
              <a:t>You cannot reuse any parts of the processor</a:t>
            </a:r>
            <a:endParaRPr/>
          </a:p>
          <a:p>
            <a:pPr indent="-228029" lvl="1" marL="684086" rtl="0" algn="l">
              <a:lnSpc>
                <a:spcPct val="90000"/>
              </a:lnSpc>
              <a:spcBef>
                <a:spcPts val="499"/>
              </a:spcBef>
              <a:spcAft>
                <a:spcPts val="0"/>
              </a:spcAft>
              <a:buClr>
                <a:schemeClr val="dk1"/>
              </a:buClr>
              <a:buSzPts val="2300"/>
              <a:buChar char="•"/>
            </a:pPr>
            <a:r>
              <a:rPr lang="en-US"/>
              <a:t>We have 3 different adders to calculate PC+1, PC+1+offset and the ALU</a:t>
            </a:r>
            <a:endParaRPr/>
          </a:p>
          <a:p>
            <a:pPr indent="-228029" lvl="0" marL="228029" rtl="0" algn="l">
              <a:lnSpc>
                <a:spcPct val="90000"/>
              </a:lnSpc>
              <a:spcBef>
                <a:spcPts val="998"/>
              </a:spcBef>
              <a:spcAft>
                <a:spcPts val="0"/>
              </a:spcAft>
              <a:buClr>
                <a:schemeClr val="dk1"/>
              </a:buClr>
              <a:buSzPts val="2700"/>
              <a:buChar char="•"/>
            </a:pPr>
            <a:r>
              <a:rPr lang="en-US"/>
              <a:t>No benefit in making the common case fast</a:t>
            </a:r>
            <a:endParaRPr/>
          </a:p>
          <a:p>
            <a:pPr indent="-228029" lvl="1" marL="684086" rtl="0" algn="l">
              <a:lnSpc>
                <a:spcPct val="90000"/>
              </a:lnSpc>
              <a:spcBef>
                <a:spcPts val="499"/>
              </a:spcBef>
              <a:spcAft>
                <a:spcPts val="0"/>
              </a:spcAft>
              <a:buClr>
                <a:schemeClr val="dk1"/>
              </a:buClr>
              <a:buSzPts val="2300"/>
              <a:buChar char="•"/>
            </a:pPr>
            <a:r>
              <a:rPr lang="en-US"/>
              <a:t>Since every instruction runs at the slowest instruction speed</a:t>
            </a:r>
            <a:endParaRPr/>
          </a:p>
          <a:p>
            <a:pPr indent="-228029" lvl="2" marL="1140143" rtl="0" algn="l">
              <a:lnSpc>
                <a:spcPct val="90000"/>
              </a:lnSpc>
              <a:spcBef>
                <a:spcPts val="499"/>
              </a:spcBef>
              <a:spcAft>
                <a:spcPts val="0"/>
              </a:spcAft>
              <a:buClr>
                <a:schemeClr val="dk1"/>
              </a:buClr>
              <a:buSzPts val="1900"/>
              <a:buChar char="•"/>
            </a:pPr>
            <a:r>
              <a:rPr lang="en-US"/>
              <a:t>This is particularly important for loads as we will see later</a:t>
            </a:r>
            <a:endParaRPr/>
          </a:p>
          <a:p>
            <a:pPr indent="-50673" lvl="0" marL="228029" rtl="0" algn="l">
              <a:lnSpc>
                <a:spcPct val="90000"/>
              </a:lnSpc>
              <a:spcBef>
                <a:spcPts val="998"/>
              </a:spcBef>
              <a:spcAft>
                <a:spcPts val="0"/>
              </a:spcAft>
              <a:buClr>
                <a:schemeClr val="dk1"/>
              </a:buClr>
              <a:buSzPts val="2793"/>
              <a:buNone/>
            </a:pPr>
            <a:r>
              <a:t/>
            </a:r>
            <a:endParaRPr/>
          </a:p>
        </p:txBody>
      </p:sp>
      <p:sp>
        <p:nvSpPr>
          <p:cNvPr id="395" name="Google Shape;395;p3"/>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9" name="Shape 2439"/>
        <p:cNvGrpSpPr/>
        <p:nvPr/>
      </p:nvGrpSpPr>
      <p:grpSpPr>
        <a:xfrm>
          <a:off x="0" y="0"/>
          <a:ext cx="0" cy="0"/>
          <a:chOff x="0" y="0"/>
          <a:chExt cx="0" cy="0"/>
        </a:xfrm>
      </p:grpSpPr>
      <p:sp>
        <p:nvSpPr>
          <p:cNvPr id="2440" name="Google Shape;2440;p30"/>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6: LW cycle 3 </a:t>
            </a:r>
            <a:r>
              <a:rPr lang="en-US" sz="2800">
                <a:solidFill>
                  <a:schemeClr val="dk2"/>
                </a:solidFill>
                <a:latin typeface="Calibri"/>
                <a:ea typeface="Calibri"/>
                <a:cs typeface="Calibri"/>
                <a:sym typeface="Calibri"/>
              </a:rPr>
              <a:t> </a:t>
            </a:r>
            <a:endParaRPr/>
          </a:p>
        </p:txBody>
      </p:sp>
      <p:grpSp>
        <p:nvGrpSpPr>
          <p:cNvPr id="2441" name="Google Shape;2441;p30"/>
          <p:cNvGrpSpPr/>
          <p:nvPr/>
        </p:nvGrpSpPr>
        <p:grpSpPr>
          <a:xfrm>
            <a:off x="7119144" y="5334003"/>
            <a:ext cx="288924" cy="1406526"/>
            <a:chOff x="3534" y="3071"/>
            <a:chExt cx="181" cy="885"/>
          </a:xfrm>
        </p:grpSpPr>
        <p:cxnSp>
          <p:nvCxnSpPr>
            <p:cNvPr id="2442" name="Google Shape;2442;p30"/>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2443" name="Google Shape;2443;p30"/>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444" name="Google Shape;2444;p30"/>
          <p:cNvGrpSpPr/>
          <p:nvPr/>
        </p:nvGrpSpPr>
        <p:grpSpPr>
          <a:xfrm>
            <a:off x="5433218" y="4419600"/>
            <a:ext cx="288924" cy="2841626"/>
            <a:chOff x="2471" y="2495"/>
            <a:chExt cx="181" cy="1790"/>
          </a:xfrm>
        </p:grpSpPr>
        <p:cxnSp>
          <p:nvCxnSpPr>
            <p:cNvPr id="2445" name="Google Shape;2445;p30"/>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2446" name="Google Shape;2446;p30"/>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447" name="Google Shape;2447;p30"/>
          <p:cNvGrpSpPr/>
          <p:nvPr/>
        </p:nvGrpSpPr>
        <p:grpSpPr>
          <a:xfrm>
            <a:off x="2809081" y="3505200"/>
            <a:ext cx="288924" cy="3754438"/>
            <a:chOff x="818" y="1920"/>
            <a:chExt cx="181" cy="2365"/>
          </a:xfrm>
        </p:grpSpPr>
        <p:cxnSp>
          <p:nvCxnSpPr>
            <p:cNvPr id="2448" name="Google Shape;2448;p30"/>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2449" name="Google Shape;2449;p30"/>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450" name="Google Shape;2450;p30"/>
          <p:cNvGrpSpPr/>
          <p:nvPr/>
        </p:nvGrpSpPr>
        <p:grpSpPr>
          <a:xfrm>
            <a:off x="3185319" y="3810002"/>
            <a:ext cx="809624" cy="2928937"/>
            <a:chOff x="1056" y="2112"/>
            <a:chExt cx="509" cy="1844"/>
          </a:xfrm>
        </p:grpSpPr>
        <p:cxnSp>
          <p:nvCxnSpPr>
            <p:cNvPr id="2451" name="Google Shape;2451;p30"/>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2452" name="Google Shape;2452;p30"/>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453" name="Google Shape;2453;p30"/>
          <p:cNvGrpSpPr/>
          <p:nvPr/>
        </p:nvGrpSpPr>
        <p:grpSpPr>
          <a:xfrm>
            <a:off x="4118769" y="5334000"/>
            <a:ext cx="288924" cy="1927226"/>
            <a:chOff x="1644" y="3071"/>
            <a:chExt cx="181" cy="1214"/>
          </a:xfrm>
        </p:grpSpPr>
        <p:cxnSp>
          <p:nvCxnSpPr>
            <p:cNvPr id="2454" name="Google Shape;2454;p30"/>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2455" name="Google Shape;2455;p30"/>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456" name="Google Shape;2456;p30"/>
          <p:cNvGrpSpPr/>
          <p:nvPr/>
        </p:nvGrpSpPr>
        <p:grpSpPr>
          <a:xfrm>
            <a:off x="4496594" y="5334003"/>
            <a:ext cx="530225" cy="1406526"/>
            <a:chOff x="1881" y="3071"/>
            <a:chExt cx="334" cy="885"/>
          </a:xfrm>
        </p:grpSpPr>
        <p:cxnSp>
          <p:nvCxnSpPr>
            <p:cNvPr id="2457" name="Google Shape;2457;p30"/>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2458" name="Google Shape;2458;p30"/>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459" name="Google Shape;2459;p30"/>
          <p:cNvGrpSpPr/>
          <p:nvPr/>
        </p:nvGrpSpPr>
        <p:grpSpPr>
          <a:xfrm>
            <a:off x="5863434" y="4267202"/>
            <a:ext cx="763588" cy="2471737"/>
            <a:chOff x="2743" y="2400"/>
            <a:chExt cx="481" cy="1556"/>
          </a:xfrm>
        </p:grpSpPr>
        <p:cxnSp>
          <p:nvCxnSpPr>
            <p:cNvPr id="2460" name="Google Shape;2460;p30"/>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2461" name="Google Shape;2461;p30"/>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462" name="Google Shape;2462;p30"/>
          <p:cNvGrpSpPr/>
          <p:nvPr/>
        </p:nvGrpSpPr>
        <p:grpSpPr>
          <a:xfrm>
            <a:off x="6519073" y="5105401"/>
            <a:ext cx="623887" cy="2154238"/>
            <a:chOff x="3155" y="2928"/>
            <a:chExt cx="392" cy="1357"/>
          </a:xfrm>
        </p:grpSpPr>
        <p:cxnSp>
          <p:nvCxnSpPr>
            <p:cNvPr id="2463" name="Google Shape;2463;p30"/>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2464" name="Google Shape;2464;p30"/>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465" name="Google Shape;2465;p30"/>
          <p:cNvGrpSpPr/>
          <p:nvPr/>
        </p:nvGrpSpPr>
        <p:grpSpPr>
          <a:xfrm>
            <a:off x="8887626" y="4876801"/>
            <a:ext cx="671513" cy="1862137"/>
            <a:chOff x="4647" y="2784"/>
            <a:chExt cx="422" cy="1172"/>
          </a:xfrm>
        </p:grpSpPr>
        <p:cxnSp>
          <p:nvCxnSpPr>
            <p:cNvPr id="2466" name="Google Shape;2466;p30"/>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2467" name="Google Shape;2467;p30"/>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2468" name="Google Shape;2468;p30"/>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11   </a:t>
              </a:r>
              <a:endParaRPr/>
            </a:p>
          </p:txBody>
        </p:sp>
      </p:grpSp>
      <p:grpSp>
        <p:nvGrpSpPr>
          <p:cNvPr id="2469" name="Google Shape;2469;p30"/>
          <p:cNvGrpSpPr/>
          <p:nvPr/>
        </p:nvGrpSpPr>
        <p:grpSpPr>
          <a:xfrm>
            <a:off x="8441536" y="3733799"/>
            <a:ext cx="611188" cy="3527426"/>
            <a:chOff x="4366" y="2063"/>
            <a:chExt cx="385" cy="2222"/>
          </a:xfrm>
        </p:grpSpPr>
        <p:cxnSp>
          <p:nvCxnSpPr>
            <p:cNvPr id="2470" name="Google Shape;2470;p30"/>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2471" name="Google Shape;2471;p30"/>
            <p:cNvGrpSpPr/>
            <p:nvPr/>
          </p:nvGrpSpPr>
          <p:grpSpPr>
            <a:xfrm>
              <a:off x="4366" y="2255"/>
              <a:ext cx="328" cy="2030"/>
              <a:chOff x="4366" y="2255"/>
              <a:chExt cx="328" cy="2030"/>
            </a:xfrm>
          </p:grpSpPr>
          <p:cxnSp>
            <p:nvCxnSpPr>
              <p:cNvPr id="2472" name="Google Shape;2472;p30"/>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2473" name="Google Shape;2473;p30"/>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1   </a:t>
                </a:r>
                <a:endParaRPr/>
              </a:p>
            </p:txBody>
          </p:sp>
        </p:grpSp>
      </p:grpSp>
      <p:grpSp>
        <p:nvGrpSpPr>
          <p:cNvPr id="2474" name="Google Shape;2474;p30"/>
          <p:cNvGrpSpPr/>
          <p:nvPr/>
        </p:nvGrpSpPr>
        <p:grpSpPr>
          <a:xfrm>
            <a:off x="9570244" y="4419600"/>
            <a:ext cx="428625" cy="2841626"/>
            <a:chOff x="5077" y="2495"/>
            <a:chExt cx="270" cy="1790"/>
          </a:xfrm>
        </p:grpSpPr>
        <p:cxnSp>
          <p:nvCxnSpPr>
            <p:cNvPr id="2475" name="Google Shape;2475;p30"/>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2476" name="Google Shape;2476;p30"/>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0 </a:t>
              </a:r>
              <a:endParaRPr/>
            </a:p>
          </p:txBody>
        </p:sp>
      </p:grpSp>
      <p:sp>
        <p:nvSpPr>
          <p:cNvPr id="2477" name="Google Shape;2477;p30"/>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2478" name="Google Shape;2478;p30"/>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2479" name="Google Shape;2479;p30"/>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2480" name="Google Shape;2480;p30"/>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481" name="Google Shape;2481;p30"/>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482" name="Google Shape;2482;p30"/>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2483" name="Google Shape;2483;p30"/>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484" name="Google Shape;2484;p30"/>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2485" name="Google Shape;2485;p30"/>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486" name="Google Shape;2486;p30"/>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487" name="Google Shape;2487;p30"/>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488" name="Google Shape;2488;p30"/>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2489" name="Google Shape;2489;p30"/>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490" name="Google Shape;2490;p30"/>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491" name="Google Shape;2491;p30"/>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492" name="Google Shape;2492;p30"/>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493" name="Google Shape;2493;p30"/>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494" name="Google Shape;2494;p30"/>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495" name="Google Shape;2495;p30"/>
          <p:cNvSpPr/>
          <p:nvPr/>
        </p:nvSpPr>
        <p:spPr>
          <a:xfrm>
            <a:off x="6766720" y="5486401"/>
            <a:ext cx="12191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2496" name="Google Shape;2496;p30"/>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2497" name="Google Shape;2497;p30"/>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U</a:t>
            </a:r>
            <a:endParaRPr/>
          </a:p>
        </p:txBody>
      </p:sp>
      <p:cxnSp>
        <p:nvCxnSpPr>
          <p:cNvPr id="2498" name="Google Shape;2498;p30"/>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2499" name="Google Shape;2499;p30"/>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R/W</a:t>
            </a:r>
            <a:endParaRPr/>
          </a:p>
        </p:txBody>
      </p:sp>
      <p:sp>
        <p:nvSpPr>
          <p:cNvPr id="2500" name="Google Shape;2500;p30"/>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501" name="Google Shape;2501;p30"/>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502" name="Google Shape;2502;p30"/>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503" name="Google Shape;2503;p30"/>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504" name="Google Shape;2504;p30"/>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505" name="Google Shape;2505;p30"/>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cxnSp>
        <p:nvCxnSpPr>
          <p:cNvPr id="2506" name="Google Shape;2506;p30"/>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507" name="Google Shape;2507;p30"/>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508" name="Google Shape;2508;p30"/>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2509" name="Google Shape;2509;p30"/>
          <p:cNvCxnSpPr/>
          <p:nvPr/>
        </p:nvCxnSpPr>
        <p:spPr>
          <a:xfrm>
            <a:off x="6080920" y="5638800"/>
            <a:ext cx="685799" cy="0"/>
          </a:xfrm>
          <a:prstGeom prst="straightConnector1">
            <a:avLst/>
          </a:prstGeom>
          <a:noFill/>
          <a:ln cap="flat" cmpd="sng" w="57150">
            <a:solidFill>
              <a:srgbClr val="0000FF"/>
            </a:solidFill>
            <a:prstDash val="solid"/>
            <a:round/>
            <a:headEnd len="sm" w="sm" type="none"/>
            <a:tailEnd len="lg" w="lg" type="triangle"/>
          </a:ln>
        </p:spPr>
      </p:cxnSp>
      <p:cxnSp>
        <p:nvCxnSpPr>
          <p:cNvPr id="2510" name="Google Shape;2510;p30"/>
          <p:cNvCxnSpPr/>
          <p:nvPr/>
        </p:nvCxnSpPr>
        <p:spPr>
          <a:xfrm>
            <a:off x="8595520" y="49530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2511" name="Google Shape;2511;p30"/>
          <p:cNvCxnSpPr/>
          <p:nvPr/>
        </p:nvCxnSpPr>
        <p:spPr>
          <a:xfrm>
            <a:off x="8595519" y="4953001"/>
            <a:ext cx="0" cy="685799"/>
          </a:xfrm>
          <a:prstGeom prst="straightConnector1">
            <a:avLst/>
          </a:prstGeom>
          <a:noFill/>
          <a:ln cap="flat" cmpd="sng" w="57150">
            <a:solidFill>
              <a:srgbClr val="0000FF"/>
            </a:solidFill>
            <a:prstDash val="solid"/>
            <a:round/>
            <a:headEnd len="sm" w="sm" type="none"/>
            <a:tailEnd len="sm" w="sm" type="none"/>
          </a:ln>
        </p:spPr>
      </p:cxnSp>
      <p:cxnSp>
        <p:nvCxnSpPr>
          <p:cNvPr id="2512" name="Google Shape;2512;p30"/>
          <p:cNvCxnSpPr/>
          <p:nvPr/>
        </p:nvCxnSpPr>
        <p:spPr>
          <a:xfrm>
            <a:off x="7985920" y="5638800"/>
            <a:ext cx="609599" cy="0"/>
          </a:xfrm>
          <a:prstGeom prst="straightConnector1">
            <a:avLst/>
          </a:prstGeom>
          <a:noFill/>
          <a:ln cap="flat" cmpd="sng" w="57150">
            <a:solidFill>
              <a:srgbClr val="0000FF"/>
            </a:solidFill>
            <a:prstDash val="solid"/>
            <a:round/>
            <a:headEnd len="sm" w="sm" type="none"/>
            <a:tailEnd len="sm" w="sm" type="none"/>
          </a:ln>
        </p:spPr>
      </p:cxnSp>
      <p:cxnSp>
        <p:nvCxnSpPr>
          <p:cNvPr id="2513" name="Google Shape;2513;p30"/>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514" name="Google Shape;2514;p30"/>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2515" name="Google Shape;2515;p30"/>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2516" name="Google Shape;2516;p30"/>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2517" name="Google Shape;2517;p30"/>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518" name="Google Shape;2518;p30"/>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2519" name="Google Shape;2519;p30"/>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2520" name="Google Shape;2520;p30"/>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521" name="Google Shape;2521;p30"/>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2522" name="Google Shape;2522;p30"/>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2523" name="Google Shape;2523;p30"/>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2524" name="Google Shape;2524;p30"/>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2525" name="Google Shape;2525;p30"/>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2526" name="Google Shape;2526;p30"/>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2527" name="Google Shape;2527;p30"/>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2528" name="Google Shape;2528;p30"/>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2529" name="Google Shape;2529;p30"/>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2530" name="Google Shape;2530;p30"/>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2531" name="Google Shape;2531;p30"/>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532" name="Google Shape;2532;p30"/>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2533" name="Google Shape;2533;p30"/>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2534" name="Google Shape;2534;p30"/>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2535" name="Google Shape;2535;p30"/>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addr</a:t>
            </a:r>
            <a:endParaRPr/>
          </a:p>
        </p:txBody>
      </p:sp>
      <p:sp>
        <p:nvSpPr>
          <p:cNvPr id="2536" name="Google Shape;2536;p30"/>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data</a:t>
            </a:r>
            <a:endParaRPr/>
          </a:p>
        </p:txBody>
      </p:sp>
      <p:sp>
        <p:nvSpPr>
          <p:cNvPr id="2537" name="Google Shape;2537;p30"/>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538" name="Google Shape;2538;p30"/>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cxnSp>
        <p:nvCxnSpPr>
          <p:cNvPr id="2539" name="Google Shape;2539;p30"/>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2540" name="Google Shape;2540;p30"/>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541" name="Google Shape;2541;p30"/>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2542" name="Google Shape;2542;p30"/>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2543" name="Google Shape;2543;p30"/>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cxnSp>
        <p:nvCxnSpPr>
          <p:cNvPr id="2544" name="Google Shape;2544;p30"/>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2545" name="Google Shape;2545;p30"/>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Calibri"/>
              <a:buNone/>
            </a:pPr>
            <a:r>
              <a:rPr b="1" i="0" lang="en-US" sz="1200" u="none" cap="none" strike="noStrike">
                <a:solidFill>
                  <a:srgbClr val="000000"/>
                </a:solidFill>
                <a:latin typeface="Calibri"/>
                <a:ea typeface="Calibri"/>
                <a:cs typeface="Calibri"/>
                <a:sym typeface="Calibri"/>
              </a:rPr>
              <a:t>ALU result</a:t>
            </a:r>
            <a:endParaRPr/>
          </a:p>
        </p:txBody>
      </p:sp>
      <p:sp>
        <p:nvSpPr>
          <p:cNvPr id="2546" name="Google Shape;2546;p30"/>
          <p:cNvSpPr txBox="1"/>
          <p:nvPr/>
        </p:nvSpPr>
        <p:spPr>
          <a:xfrm>
            <a:off x="4023520" y="1676400"/>
            <a:ext cx="4538663" cy="3968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Calculate address for memory reference</a:t>
            </a:r>
            <a:endParaRPr/>
          </a:p>
        </p:txBody>
      </p:sp>
      <p:cxnSp>
        <p:nvCxnSpPr>
          <p:cNvPr id="2547" name="Google Shape;2547;p30"/>
          <p:cNvCxnSpPr/>
          <p:nvPr/>
        </p:nvCxnSpPr>
        <p:spPr>
          <a:xfrm>
            <a:off x="6080919" y="3505201"/>
            <a:ext cx="0" cy="2133599"/>
          </a:xfrm>
          <a:prstGeom prst="straightConnector1">
            <a:avLst/>
          </a:prstGeom>
          <a:noFill/>
          <a:ln cap="flat" cmpd="sng" w="57150">
            <a:solidFill>
              <a:srgbClr val="0000FF"/>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1" name="Shape 2551"/>
        <p:cNvGrpSpPr/>
        <p:nvPr/>
      </p:nvGrpSpPr>
      <p:grpSpPr>
        <a:xfrm>
          <a:off x="0" y="0"/>
          <a:ext cx="0" cy="0"/>
          <a:chOff x="0" y="0"/>
          <a:chExt cx="0" cy="0"/>
        </a:xfrm>
      </p:grpSpPr>
      <p:sp>
        <p:nvSpPr>
          <p:cNvPr id="2552" name="Google Shape;2552;p31"/>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2553" name="Google Shape;2553;p31"/>
          <p:cNvSpPr txBox="1"/>
          <p:nvPr>
            <p:ph idx="4294967295" type="title"/>
          </p:nvPr>
        </p:nvSpPr>
        <p:spPr>
          <a:xfrm>
            <a:off x="2499520" y="2286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(lw cycle 3)</a:t>
            </a:r>
            <a:endParaRPr/>
          </a:p>
        </p:txBody>
      </p:sp>
      <p:sp>
        <p:nvSpPr>
          <p:cNvPr id="2554" name="Google Shape;2554;p31"/>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2555" name="Google Shape;2555;p31"/>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56" name="Google Shape;2556;p31"/>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57" name="Google Shape;2557;p31"/>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58" name="Google Shape;2558;p31"/>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59" name="Google Shape;2559;p31"/>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0" name="Google Shape;2560;p31"/>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1" name="Google Shape;2561;p31"/>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2" name="Google Shape;2562;p31"/>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3" name="Google Shape;2563;p31"/>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4" name="Google Shape;2564;p31"/>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5" name="Google Shape;2565;p31"/>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6" name="Google Shape;2566;p31"/>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567" name="Google Shape;2567;p31"/>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568" name="Google Shape;2568;p31"/>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569" name="Google Shape;2569;p31"/>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570" name="Google Shape;2570;p31"/>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571" name="Google Shape;2571;p31"/>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2572" name="Google Shape;2572;p31"/>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573" name="Google Shape;2573;p31"/>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2574" name="Google Shape;2574;p31"/>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575" name="Google Shape;2575;p31"/>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2576" name="Google Shape;2576;p31"/>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2577" name="Google Shape;2577;p31"/>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2578" name="Google Shape;2578;p31"/>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2579" name="Google Shape;2579;p31"/>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2580" name="Google Shape;2580;p31"/>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2581" name="Google Shape;2581;p31"/>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2582" name="Google Shape;2582;p31"/>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2583" name="Google Shape;2583;p31"/>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2584" name="Google Shape;2584;p31"/>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2585" name="Google Shape;2585;p31"/>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586" name="Google Shape;2586;p31"/>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587" name="Google Shape;2587;p31"/>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2588" name="Google Shape;2588;p31"/>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89" name="Google Shape;2589;p31"/>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0" name="Google Shape;2590;p31"/>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2591" name="Google Shape;2591;p31"/>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2592" name="Google Shape;2592;p31"/>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2593" name="Google Shape;2593;p31"/>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2594" name="Google Shape;2594;p31"/>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5" name="Google Shape;2595;p31"/>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6" name="Google Shape;2596;p31"/>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7" name="Google Shape;2597;p31"/>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8" name="Google Shape;2598;p31"/>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599" name="Google Shape;2599;p31"/>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0" name="Google Shape;2600;p31"/>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1" name="Google Shape;2601;p31"/>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2" name="Google Shape;2602;p31"/>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3" name="Google Shape;2603;p31"/>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4" name="Google Shape;2604;p31"/>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5" name="Google Shape;2605;p31"/>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606" name="Google Shape;2606;p31"/>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2607" name="Google Shape;2607;p31"/>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08" name="Google Shape;2608;p31"/>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09" name="Google Shape;2609;p31"/>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0" name="Google Shape;2610;p31"/>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1" name="Google Shape;2611;p31"/>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2" name="Google Shape;2612;p31"/>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3" name="Google Shape;2613;p31"/>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4" name="Google Shape;2614;p31"/>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5" name="Google Shape;2615;p31"/>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6" name="Google Shape;2616;p31"/>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7" name="Google Shape;2617;p31"/>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8" name="Google Shape;2618;p31"/>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19" name="Google Shape;2619;p31"/>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0" name="Google Shape;2620;p31"/>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1" name="Google Shape;2621;p31"/>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2" name="Google Shape;2622;p31"/>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3" name="Google Shape;2623;p31"/>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4" name="Google Shape;2624;p31"/>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5" name="Google Shape;2625;p31"/>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6" name="Google Shape;2626;p31"/>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7" name="Google Shape;2627;p31"/>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8" name="Google Shape;2628;p31"/>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29" name="Google Shape;2629;p31"/>
          <p:cNvSpPr/>
          <p:nvPr/>
        </p:nvSpPr>
        <p:spPr>
          <a:xfrm>
            <a:off x="5623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30" name="Google Shape;2630;p31"/>
          <p:cNvSpPr/>
          <p:nvPr/>
        </p:nvSpPr>
        <p:spPr>
          <a:xfrm>
            <a:off x="6004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31" name="Google Shape;2631;p31"/>
          <p:cNvSpPr/>
          <p:nvPr/>
        </p:nvSpPr>
        <p:spPr>
          <a:xfrm>
            <a:off x="6385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32" name="Google Shape;2632;p31"/>
          <p:cNvSpPr/>
          <p:nvPr/>
        </p:nvSpPr>
        <p:spPr>
          <a:xfrm>
            <a:off x="7528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33" name="Google Shape;2633;p31"/>
          <p:cNvSpPr/>
          <p:nvPr/>
        </p:nvSpPr>
        <p:spPr>
          <a:xfrm>
            <a:off x="7909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634" name="Google Shape;2634;p31"/>
          <p:cNvSpPr/>
          <p:nvPr/>
        </p:nvSpPr>
        <p:spPr>
          <a:xfrm>
            <a:off x="8290720" y="2971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8" name="Shape 2638"/>
        <p:cNvGrpSpPr/>
        <p:nvPr/>
      </p:nvGrpSpPr>
      <p:grpSpPr>
        <a:xfrm>
          <a:off x="0" y="0"/>
          <a:ext cx="0" cy="0"/>
          <a:chOff x="0" y="0"/>
          <a:chExt cx="0" cy="0"/>
        </a:xfrm>
      </p:grpSpPr>
      <p:sp>
        <p:nvSpPr>
          <p:cNvPr id="2639" name="Google Shape;2639;p32"/>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7: LW cycle 4 </a:t>
            </a:r>
            <a:r>
              <a:rPr lang="en-US" sz="2800">
                <a:solidFill>
                  <a:schemeClr val="dk2"/>
                </a:solidFill>
                <a:latin typeface="Calibri"/>
                <a:ea typeface="Calibri"/>
                <a:cs typeface="Calibri"/>
                <a:sym typeface="Calibri"/>
              </a:rPr>
              <a:t> </a:t>
            </a:r>
            <a:endParaRPr/>
          </a:p>
        </p:txBody>
      </p:sp>
      <p:grpSp>
        <p:nvGrpSpPr>
          <p:cNvPr id="2640" name="Google Shape;2640;p32"/>
          <p:cNvGrpSpPr/>
          <p:nvPr/>
        </p:nvGrpSpPr>
        <p:grpSpPr>
          <a:xfrm>
            <a:off x="7119144" y="5334003"/>
            <a:ext cx="288924" cy="1406526"/>
            <a:chOff x="3534" y="3071"/>
            <a:chExt cx="181" cy="885"/>
          </a:xfrm>
        </p:grpSpPr>
        <p:cxnSp>
          <p:nvCxnSpPr>
            <p:cNvPr id="2641" name="Google Shape;2641;p32"/>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2642" name="Google Shape;2642;p32"/>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643" name="Google Shape;2643;p32"/>
          <p:cNvGrpSpPr/>
          <p:nvPr/>
        </p:nvGrpSpPr>
        <p:grpSpPr>
          <a:xfrm>
            <a:off x="5433218" y="4419600"/>
            <a:ext cx="288924" cy="2841626"/>
            <a:chOff x="2471" y="2495"/>
            <a:chExt cx="181" cy="1790"/>
          </a:xfrm>
        </p:grpSpPr>
        <p:cxnSp>
          <p:nvCxnSpPr>
            <p:cNvPr id="2644" name="Google Shape;2644;p32"/>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2645" name="Google Shape;2645;p32"/>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646" name="Google Shape;2646;p32"/>
          <p:cNvGrpSpPr/>
          <p:nvPr/>
        </p:nvGrpSpPr>
        <p:grpSpPr>
          <a:xfrm>
            <a:off x="2809081" y="3505200"/>
            <a:ext cx="288924" cy="3754438"/>
            <a:chOff x="818" y="1920"/>
            <a:chExt cx="181" cy="2365"/>
          </a:xfrm>
        </p:grpSpPr>
        <p:cxnSp>
          <p:nvCxnSpPr>
            <p:cNvPr id="2647" name="Google Shape;2647;p32"/>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2648" name="Google Shape;2648;p32"/>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649" name="Google Shape;2649;p32"/>
          <p:cNvGrpSpPr/>
          <p:nvPr/>
        </p:nvGrpSpPr>
        <p:grpSpPr>
          <a:xfrm>
            <a:off x="3185320" y="3810002"/>
            <a:ext cx="800099" cy="2928937"/>
            <a:chOff x="1056" y="2112"/>
            <a:chExt cx="503" cy="1844"/>
          </a:xfrm>
        </p:grpSpPr>
        <p:cxnSp>
          <p:nvCxnSpPr>
            <p:cNvPr id="2650" name="Google Shape;2650;p32"/>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2651" name="Google Shape;2651;p32"/>
            <p:cNvSpPr txBox="1"/>
            <p:nvPr/>
          </p:nvSpPr>
          <p:spPr>
            <a:xfrm>
              <a:off x="1056" y="3743"/>
              <a:ext cx="503"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652" name="Google Shape;2652;p32"/>
          <p:cNvGrpSpPr/>
          <p:nvPr/>
        </p:nvGrpSpPr>
        <p:grpSpPr>
          <a:xfrm>
            <a:off x="4118769" y="5334000"/>
            <a:ext cx="288924" cy="1927226"/>
            <a:chOff x="1644" y="3071"/>
            <a:chExt cx="181" cy="1214"/>
          </a:xfrm>
        </p:grpSpPr>
        <p:cxnSp>
          <p:nvCxnSpPr>
            <p:cNvPr id="2653" name="Google Shape;2653;p32"/>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2654" name="Google Shape;2654;p32"/>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655" name="Google Shape;2655;p32"/>
          <p:cNvGrpSpPr/>
          <p:nvPr/>
        </p:nvGrpSpPr>
        <p:grpSpPr>
          <a:xfrm>
            <a:off x="4501357" y="5334003"/>
            <a:ext cx="520700" cy="1406526"/>
            <a:chOff x="1885" y="3071"/>
            <a:chExt cx="328" cy="885"/>
          </a:xfrm>
        </p:grpSpPr>
        <p:cxnSp>
          <p:nvCxnSpPr>
            <p:cNvPr id="2656" name="Google Shape;2656;p32"/>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2657" name="Google Shape;2657;p32"/>
            <p:cNvSpPr txBox="1"/>
            <p:nvPr/>
          </p:nvSpPr>
          <p:spPr>
            <a:xfrm>
              <a:off x="1885" y="3743"/>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658" name="Google Shape;2658;p32"/>
          <p:cNvGrpSpPr/>
          <p:nvPr/>
        </p:nvGrpSpPr>
        <p:grpSpPr>
          <a:xfrm>
            <a:off x="5863434" y="4267202"/>
            <a:ext cx="763588" cy="2471737"/>
            <a:chOff x="2743" y="2400"/>
            <a:chExt cx="481" cy="1556"/>
          </a:xfrm>
        </p:grpSpPr>
        <p:cxnSp>
          <p:nvCxnSpPr>
            <p:cNvPr id="2659" name="Google Shape;2659;p32"/>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2660" name="Google Shape;2660;p32"/>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661" name="Google Shape;2661;p32"/>
          <p:cNvGrpSpPr/>
          <p:nvPr/>
        </p:nvGrpSpPr>
        <p:grpSpPr>
          <a:xfrm>
            <a:off x="6519073" y="5105401"/>
            <a:ext cx="623887" cy="2154238"/>
            <a:chOff x="3155" y="2928"/>
            <a:chExt cx="392" cy="1357"/>
          </a:xfrm>
        </p:grpSpPr>
        <p:cxnSp>
          <p:nvCxnSpPr>
            <p:cNvPr id="2662" name="Google Shape;2662;p32"/>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2663" name="Google Shape;2663;p32"/>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664" name="Google Shape;2664;p32"/>
          <p:cNvGrpSpPr/>
          <p:nvPr/>
        </p:nvGrpSpPr>
        <p:grpSpPr>
          <a:xfrm>
            <a:off x="8878099" y="4876801"/>
            <a:ext cx="690562" cy="1862137"/>
            <a:chOff x="4641" y="2784"/>
            <a:chExt cx="434" cy="1172"/>
          </a:xfrm>
        </p:grpSpPr>
        <p:cxnSp>
          <p:nvCxnSpPr>
            <p:cNvPr id="2665" name="Google Shape;2665;p32"/>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2666" name="Google Shape;2666;p32"/>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2667" name="Google Shape;2667;p32"/>
            <p:cNvSpPr txBox="1"/>
            <p:nvPr/>
          </p:nvSpPr>
          <p:spPr>
            <a:xfrm>
              <a:off x="4641" y="3743"/>
              <a:ext cx="4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668" name="Google Shape;2668;p32"/>
          <p:cNvGrpSpPr/>
          <p:nvPr/>
        </p:nvGrpSpPr>
        <p:grpSpPr>
          <a:xfrm>
            <a:off x="8436768" y="3733799"/>
            <a:ext cx="615950" cy="3527426"/>
            <a:chOff x="4363" y="2063"/>
            <a:chExt cx="388" cy="2222"/>
          </a:xfrm>
        </p:grpSpPr>
        <p:cxnSp>
          <p:nvCxnSpPr>
            <p:cNvPr id="2669" name="Google Shape;2669;p32"/>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2670" name="Google Shape;2670;p32"/>
            <p:cNvGrpSpPr/>
            <p:nvPr/>
          </p:nvGrpSpPr>
          <p:grpSpPr>
            <a:xfrm>
              <a:off x="4363" y="2255"/>
              <a:ext cx="334" cy="2030"/>
              <a:chOff x="4363" y="2255"/>
              <a:chExt cx="334" cy="2030"/>
            </a:xfrm>
          </p:grpSpPr>
          <p:cxnSp>
            <p:nvCxnSpPr>
              <p:cNvPr id="2671" name="Google Shape;2671;p32"/>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2672" name="Google Shape;2672;p32"/>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grpSp>
        <p:nvGrpSpPr>
          <p:cNvPr id="2673" name="Google Shape;2673;p32"/>
          <p:cNvGrpSpPr/>
          <p:nvPr/>
        </p:nvGrpSpPr>
        <p:grpSpPr>
          <a:xfrm>
            <a:off x="9565481" y="4419600"/>
            <a:ext cx="438150" cy="2841626"/>
            <a:chOff x="5075" y="2495"/>
            <a:chExt cx="276" cy="1790"/>
          </a:xfrm>
        </p:grpSpPr>
        <p:cxnSp>
          <p:nvCxnSpPr>
            <p:cNvPr id="2674" name="Google Shape;2674;p32"/>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2675" name="Google Shape;2675;p32"/>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sp>
        <p:nvSpPr>
          <p:cNvPr id="2676" name="Google Shape;2676;p32"/>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PC</a:t>
            </a:r>
            <a:endParaRPr/>
          </a:p>
        </p:txBody>
      </p:sp>
      <p:sp>
        <p:nvSpPr>
          <p:cNvPr id="2677" name="Google Shape;2677;p32"/>
          <p:cNvSpPr/>
          <p:nvPr/>
        </p:nvSpPr>
        <p:spPr>
          <a:xfrm>
            <a:off x="4175920" y="2819401"/>
            <a:ext cx="838199" cy="25145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Memory</a:t>
            </a:r>
            <a:endParaRPr/>
          </a:p>
        </p:txBody>
      </p:sp>
      <p:sp>
        <p:nvSpPr>
          <p:cNvPr id="2678" name="Google Shape;2678;p32"/>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file</a:t>
            </a:r>
            <a:endParaRPr/>
          </a:p>
        </p:txBody>
      </p:sp>
      <p:cxnSp>
        <p:nvCxnSpPr>
          <p:cNvPr id="2679" name="Google Shape;2679;p32"/>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680" name="Google Shape;2680;p32"/>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681" name="Google Shape;2681;p32"/>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2682" name="Google Shape;2682;p32"/>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683" name="Google Shape;2683;p32"/>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2684" name="Google Shape;2684;p32"/>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685" name="Google Shape;2685;p32"/>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686" name="Google Shape;2686;p32"/>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687" name="Google Shape;2687;p32"/>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2688" name="Google Shape;2688;p32"/>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689" name="Google Shape;2689;p32"/>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690" name="Google Shape;2690;p32"/>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691" name="Google Shape;2691;p32"/>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692" name="Google Shape;2692;p32"/>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693" name="Google Shape;2693;p32"/>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694" name="Google Shape;2694;p32"/>
          <p:cNvSpPr/>
          <p:nvPr/>
        </p:nvSpPr>
        <p:spPr>
          <a:xfrm>
            <a:off x="6766720" y="5486401"/>
            <a:ext cx="1219199" cy="304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Sign extend</a:t>
            </a:r>
            <a:endParaRPr/>
          </a:p>
        </p:txBody>
      </p:sp>
      <p:sp>
        <p:nvSpPr>
          <p:cNvPr id="2695" name="Google Shape;2695;p32"/>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6" name="Google Shape;2696;p32"/>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a:t>
            </a:r>
            <a:endParaRPr/>
          </a:p>
        </p:txBody>
      </p:sp>
      <p:cxnSp>
        <p:nvCxnSpPr>
          <p:cNvPr id="2697" name="Google Shape;2697;p32"/>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2698" name="Google Shape;2698;p32"/>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R/W</a:t>
            </a:r>
            <a:endParaRPr/>
          </a:p>
        </p:txBody>
      </p:sp>
      <p:sp>
        <p:nvSpPr>
          <p:cNvPr id="2699" name="Google Shape;2699;p32"/>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700" name="Google Shape;2700;p32"/>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701" name="Google Shape;2701;p32"/>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702" name="Google Shape;2702;p32"/>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2703" name="Google Shape;2703;p32"/>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2704" name="Google Shape;2704;p32"/>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cxnSp>
        <p:nvCxnSpPr>
          <p:cNvPr id="2705" name="Google Shape;2705;p32"/>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06" name="Google Shape;2706;p32"/>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07" name="Google Shape;2707;p32"/>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708" name="Google Shape;2708;p32"/>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2709" name="Google Shape;2709;p32"/>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10" name="Google Shape;2710;p32"/>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2711" name="Google Shape;2711;p32"/>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2712" name="Google Shape;2712;p32"/>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713" name="Google Shape;2713;p32"/>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2714" name="Google Shape;2714;p32"/>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2715" name="Google Shape;2715;p32"/>
          <p:cNvCxnSpPr/>
          <p:nvPr/>
        </p:nvCxnSpPr>
        <p:spPr>
          <a:xfrm rot="10800000">
            <a:off x="3185318" y="5943600"/>
            <a:ext cx="7086600" cy="0"/>
          </a:xfrm>
          <a:prstGeom prst="straightConnector1">
            <a:avLst/>
          </a:prstGeom>
          <a:noFill/>
          <a:ln cap="flat" cmpd="sng" w="57150">
            <a:solidFill>
              <a:srgbClr val="0000FF"/>
            </a:solidFill>
            <a:prstDash val="solid"/>
            <a:round/>
            <a:headEnd len="sm" w="sm" type="none"/>
            <a:tailEnd len="sm" w="sm" type="none"/>
          </a:ln>
        </p:spPr>
      </p:cxnSp>
      <p:cxnSp>
        <p:nvCxnSpPr>
          <p:cNvPr id="2716" name="Google Shape;2716;p32"/>
          <p:cNvCxnSpPr/>
          <p:nvPr/>
        </p:nvCxnSpPr>
        <p:spPr>
          <a:xfrm rot="10800000">
            <a:off x="3185319" y="3733801"/>
            <a:ext cx="0" cy="2209799"/>
          </a:xfrm>
          <a:prstGeom prst="straightConnector1">
            <a:avLst/>
          </a:prstGeom>
          <a:noFill/>
          <a:ln cap="flat" cmpd="sng" w="57150">
            <a:solidFill>
              <a:srgbClr val="0000FF"/>
            </a:solidFill>
            <a:prstDash val="solid"/>
            <a:round/>
            <a:headEnd len="sm" w="sm" type="none"/>
            <a:tailEnd len="sm" w="sm" type="none"/>
          </a:ln>
        </p:spPr>
      </p:cxnSp>
      <p:cxnSp>
        <p:nvCxnSpPr>
          <p:cNvPr id="2717" name="Google Shape;2717;p32"/>
          <p:cNvCxnSpPr/>
          <p:nvPr/>
        </p:nvCxnSpPr>
        <p:spPr>
          <a:xfrm>
            <a:off x="3185319" y="3733800"/>
            <a:ext cx="381000" cy="0"/>
          </a:xfrm>
          <a:prstGeom prst="straightConnector1">
            <a:avLst/>
          </a:prstGeom>
          <a:noFill/>
          <a:ln cap="flat" cmpd="sng" w="57150">
            <a:solidFill>
              <a:srgbClr val="0000FF"/>
            </a:solidFill>
            <a:prstDash val="solid"/>
            <a:round/>
            <a:headEnd len="sm" w="sm" type="none"/>
            <a:tailEnd len="lg" w="lg" type="triangle"/>
          </a:ln>
        </p:spPr>
      </p:cxnSp>
      <p:cxnSp>
        <p:nvCxnSpPr>
          <p:cNvPr id="2718" name="Google Shape;2718;p32"/>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2719" name="Google Shape;2719;p32"/>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20" name="Google Shape;2720;p32"/>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2721" name="Google Shape;2721;p32"/>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2722" name="Google Shape;2722;p32"/>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2723" name="Google Shape;2723;p32"/>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2724" name="Google Shape;2724;p32"/>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2725" name="Google Shape;2725;p32"/>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Instruction Reg</a:t>
            </a:r>
            <a:endParaRPr/>
          </a:p>
        </p:txBody>
      </p:sp>
      <p:cxnSp>
        <p:nvCxnSpPr>
          <p:cNvPr id="2726" name="Google Shape;2726;p32"/>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2727" name="Google Shape;2727;p32"/>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2728" name="Google Shape;2728;p32"/>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2729" name="Google Shape;2729;p32"/>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Control</a:t>
            </a:r>
            <a:endParaRPr/>
          </a:p>
        </p:txBody>
      </p:sp>
      <p:cxnSp>
        <p:nvCxnSpPr>
          <p:cNvPr id="2730" name="Google Shape;2730;p32"/>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731" name="Google Shape;2731;p32"/>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2732" name="Google Shape;2732;p32"/>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2733" name="Google Shape;2733;p32"/>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2734" name="Google Shape;2734;p32"/>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addr</a:t>
            </a:r>
            <a:endParaRPr/>
          </a:p>
        </p:txBody>
      </p:sp>
      <p:sp>
        <p:nvSpPr>
          <p:cNvPr id="2735" name="Google Shape;2735;p32"/>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a:t>
            </a:r>
            <a:endParaRPr/>
          </a:p>
        </p:txBody>
      </p:sp>
      <p:sp>
        <p:nvSpPr>
          <p:cNvPr id="2736" name="Google Shape;2736;p32"/>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2737" name="Google Shape;2737;p32"/>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cxnSp>
        <p:nvCxnSpPr>
          <p:cNvPr id="2738" name="Google Shape;2738;p32"/>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2739" name="Google Shape;2739;p32"/>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740" name="Google Shape;2740;p32"/>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2741" name="Google Shape;2741;p32"/>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1</a:t>
            </a:r>
            <a:endParaRPr/>
          </a:p>
        </p:txBody>
      </p:sp>
      <p:sp>
        <p:nvSpPr>
          <p:cNvPr id="2742" name="Google Shape;2742;p32"/>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0</a:t>
            </a:r>
            <a:endParaRPr/>
          </a:p>
        </p:txBody>
      </p:sp>
      <p:cxnSp>
        <p:nvCxnSpPr>
          <p:cNvPr id="2743" name="Google Shape;2743;p32"/>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2744" name="Google Shape;2744;p32"/>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ALU result</a:t>
            </a:r>
            <a:endParaRPr/>
          </a:p>
        </p:txBody>
      </p:sp>
      <p:sp>
        <p:nvSpPr>
          <p:cNvPr id="2745" name="Google Shape;2745;p32"/>
          <p:cNvSpPr txBox="1"/>
          <p:nvPr/>
        </p:nvSpPr>
        <p:spPr>
          <a:xfrm>
            <a:off x="4980781" y="1676400"/>
            <a:ext cx="2636836" cy="3968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Read memory location</a:t>
            </a:r>
            <a:endParaRPr/>
          </a:p>
        </p:txBody>
      </p:sp>
      <p:cxnSp>
        <p:nvCxnSpPr>
          <p:cNvPr id="2746" name="Google Shape;2746;p32"/>
          <p:cNvCxnSpPr/>
          <p:nvPr/>
        </p:nvCxnSpPr>
        <p:spPr>
          <a:xfrm>
            <a:off x="6080919" y="3505201"/>
            <a:ext cx="0" cy="2133599"/>
          </a:xfrm>
          <a:prstGeom prst="straightConnector1">
            <a:avLst/>
          </a:prstGeom>
          <a:noFill/>
          <a:ln cap="flat" cmpd="sng" w="38100">
            <a:solidFill>
              <a:schemeClr val="dk1"/>
            </a:solidFill>
            <a:prstDash val="solid"/>
            <a:round/>
            <a:headEnd len="sm" w="sm" type="none"/>
            <a:tailEnd len="sm" w="sm" type="none"/>
          </a:ln>
        </p:spPr>
      </p:cxnSp>
      <p:cxnSp>
        <p:nvCxnSpPr>
          <p:cNvPr id="2747" name="Google Shape;2747;p32"/>
          <p:cNvCxnSpPr/>
          <p:nvPr/>
        </p:nvCxnSpPr>
        <p:spPr>
          <a:xfrm>
            <a:off x="2575720" y="5943600"/>
            <a:ext cx="609599" cy="0"/>
          </a:xfrm>
          <a:prstGeom prst="straightConnector1">
            <a:avLst/>
          </a:prstGeom>
          <a:noFill/>
          <a:ln cap="flat" cmpd="sng" w="38100">
            <a:solidFill>
              <a:schemeClr val="dk1"/>
            </a:solidFill>
            <a:prstDash val="solid"/>
            <a:round/>
            <a:headEnd len="sm" w="sm" type="none"/>
            <a:tailEnd len="sm" w="sm" type="none"/>
          </a:ln>
        </p:spPr>
      </p:cxnSp>
      <p:sp>
        <p:nvSpPr>
          <p:cNvPr id="2748" name="Google Shape;2748;p32"/>
          <p:cNvSpPr txBox="1"/>
          <p:nvPr/>
        </p:nvSpPr>
        <p:spPr>
          <a:xfrm>
            <a:off x="4936450" y="2073275"/>
            <a:ext cx="3224281" cy="461665"/>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Century Gothic"/>
                <a:ea typeface="Century Gothic"/>
                <a:cs typeface="Century Gothic"/>
                <a:sym typeface="Century Gothic"/>
              </a:rPr>
              <a:t>Loaded data stored in "data" reg (analogous to the Instruction Reg)</a:t>
            </a:r>
            <a:endParaRPr/>
          </a:p>
        </p:txBody>
      </p:sp>
      <p:sp>
        <p:nvSpPr>
          <p:cNvPr id="2749" name="Google Shape;2749;p32"/>
          <p:cNvSpPr/>
          <p:nvPr/>
        </p:nvSpPr>
        <p:spPr>
          <a:xfrm rot="-5400000">
            <a:off x="4518820" y="3467101"/>
            <a:ext cx="6857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data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3" name="Shape 2753"/>
        <p:cNvGrpSpPr/>
        <p:nvPr/>
      </p:nvGrpSpPr>
      <p:grpSpPr>
        <a:xfrm>
          <a:off x="0" y="0"/>
          <a:ext cx="0" cy="0"/>
          <a:chOff x="0" y="0"/>
          <a:chExt cx="0" cy="0"/>
        </a:xfrm>
      </p:grpSpPr>
      <p:sp>
        <p:nvSpPr>
          <p:cNvPr id="2754" name="Google Shape;2754;p33"/>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7: LW cycle 4 </a:t>
            </a:r>
            <a:r>
              <a:rPr lang="en-US" sz="2800">
                <a:solidFill>
                  <a:schemeClr val="dk2"/>
                </a:solidFill>
                <a:latin typeface="Calibri"/>
                <a:ea typeface="Calibri"/>
                <a:cs typeface="Calibri"/>
                <a:sym typeface="Calibri"/>
              </a:rPr>
              <a:t> </a:t>
            </a:r>
            <a:endParaRPr/>
          </a:p>
        </p:txBody>
      </p:sp>
      <p:grpSp>
        <p:nvGrpSpPr>
          <p:cNvPr id="2755" name="Google Shape;2755;p33"/>
          <p:cNvGrpSpPr/>
          <p:nvPr/>
        </p:nvGrpSpPr>
        <p:grpSpPr>
          <a:xfrm>
            <a:off x="7119144" y="5334003"/>
            <a:ext cx="288924" cy="1406526"/>
            <a:chOff x="3534" y="3071"/>
            <a:chExt cx="181" cy="885"/>
          </a:xfrm>
        </p:grpSpPr>
        <p:cxnSp>
          <p:nvCxnSpPr>
            <p:cNvPr id="2756" name="Google Shape;2756;p33"/>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2757" name="Google Shape;2757;p33"/>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758" name="Google Shape;2758;p33"/>
          <p:cNvGrpSpPr/>
          <p:nvPr/>
        </p:nvGrpSpPr>
        <p:grpSpPr>
          <a:xfrm>
            <a:off x="5433218" y="4419600"/>
            <a:ext cx="288924" cy="2841626"/>
            <a:chOff x="2471" y="2495"/>
            <a:chExt cx="181" cy="1790"/>
          </a:xfrm>
        </p:grpSpPr>
        <p:cxnSp>
          <p:nvCxnSpPr>
            <p:cNvPr id="2759" name="Google Shape;2759;p33"/>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2760" name="Google Shape;2760;p33"/>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761" name="Google Shape;2761;p33"/>
          <p:cNvGrpSpPr/>
          <p:nvPr/>
        </p:nvGrpSpPr>
        <p:grpSpPr>
          <a:xfrm>
            <a:off x="2809081" y="3505200"/>
            <a:ext cx="288924" cy="3754438"/>
            <a:chOff x="818" y="1920"/>
            <a:chExt cx="181" cy="2365"/>
          </a:xfrm>
        </p:grpSpPr>
        <p:cxnSp>
          <p:nvCxnSpPr>
            <p:cNvPr id="2762" name="Google Shape;2762;p33"/>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2763" name="Google Shape;2763;p33"/>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2764" name="Google Shape;2764;p33"/>
          <p:cNvGrpSpPr/>
          <p:nvPr/>
        </p:nvGrpSpPr>
        <p:grpSpPr>
          <a:xfrm>
            <a:off x="3185320" y="3810002"/>
            <a:ext cx="800099" cy="2928937"/>
            <a:chOff x="1056" y="2112"/>
            <a:chExt cx="503" cy="1844"/>
          </a:xfrm>
        </p:grpSpPr>
        <p:cxnSp>
          <p:nvCxnSpPr>
            <p:cNvPr id="2765" name="Google Shape;2765;p33"/>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2766" name="Google Shape;2766;p33"/>
            <p:cNvSpPr txBox="1"/>
            <p:nvPr/>
          </p:nvSpPr>
          <p:spPr>
            <a:xfrm>
              <a:off x="1056" y="3743"/>
              <a:ext cx="503"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1    </a:t>
              </a:r>
              <a:endParaRPr/>
            </a:p>
          </p:txBody>
        </p:sp>
      </p:grpSp>
      <p:grpSp>
        <p:nvGrpSpPr>
          <p:cNvPr id="2767" name="Google Shape;2767;p33"/>
          <p:cNvGrpSpPr/>
          <p:nvPr/>
        </p:nvGrpSpPr>
        <p:grpSpPr>
          <a:xfrm>
            <a:off x="4118769" y="5334000"/>
            <a:ext cx="288924" cy="1927226"/>
            <a:chOff x="1644" y="3071"/>
            <a:chExt cx="181" cy="1214"/>
          </a:xfrm>
        </p:grpSpPr>
        <p:cxnSp>
          <p:nvCxnSpPr>
            <p:cNvPr id="2768" name="Google Shape;2768;p33"/>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2769" name="Google Shape;2769;p33"/>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1</a:t>
              </a:r>
              <a:endParaRPr/>
            </a:p>
          </p:txBody>
        </p:sp>
      </p:grpSp>
      <p:grpSp>
        <p:nvGrpSpPr>
          <p:cNvPr id="2770" name="Google Shape;2770;p33"/>
          <p:cNvGrpSpPr/>
          <p:nvPr/>
        </p:nvGrpSpPr>
        <p:grpSpPr>
          <a:xfrm>
            <a:off x="4501357" y="5334003"/>
            <a:ext cx="520700" cy="1406526"/>
            <a:chOff x="1885" y="3071"/>
            <a:chExt cx="328" cy="885"/>
          </a:xfrm>
        </p:grpSpPr>
        <p:cxnSp>
          <p:nvCxnSpPr>
            <p:cNvPr id="2771" name="Google Shape;2771;p33"/>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2772" name="Google Shape;2772;p33"/>
            <p:cNvSpPr txBox="1"/>
            <p:nvPr/>
          </p:nvSpPr>
          <p:spPr>
            <a:xfrm>
              <a:off x="1885" y="3743"/>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0  </a:t>
              </a:r>
              <a:endParaRPr/>
            </a:p>
          </p:txBody>
        </p:sp>
      </p:grpSp>
      <p:grpSp>
        <p:nvGrpSpPr>
          <p:cNvPr id="2773" name="Google Shape;2773;p33"/>
          <p:cNvGrpSpPr/>
          <p:nvPr/>
        </p:nvGrpSpPr>
        <p:grpSpPr>
          <a:xfrm>
            <a:off x="5863434" y="4267202"/>
            <a:ext cx="763588" cy="2471737"/>
            <a:chOff x="2743" y="2400"/>
            <a:chExt cx="481" cy="1556"/>
          </a:xfrm>
        </p:grpSpPr>
        <p:cxnSp>
          <p:nvCxnSpPr>
            <p:cNvPr id="2774" name="Google Shape;2774;p33"/>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2775" name="Google Shape;2775;p33"/>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776" name="Google Shape;2776;p33"/>
          <p:cNvGrpSpPr/>
          <p:nvPr/>
        </p:nvGrpSpPr>
        <p:grpSpPr>
          <a:xfrm>
            <a:off x="6519073" y="5105401"/>
            <a:ext cx="623887" cy="2154238"/>
            <a:chOff x="3155" y="2928"/>
            <a:chExt cx="392" cy="1357"/>
          </a:xfrm>
        </p:grpSpPr>
        <p:cxnSp>
          <p:nvCxnSpPr>
            <p:cNvPr id="2777" name="Google Shape;2777;p33"/>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2778" name="Google Shape;2778;p33"/>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2779" name="Google Shape;2779;p33"/>
          <p:cNvGrpSpPr/>
          <p:nvPr/>
        </p:nvGrpSpPr>
        <p:grpSpPr>
          <a:xfrm>
            <a:off x="8878099" y="4876801"/>
            <a:ext cx="690562" cy="1862137"/>
            <a:chOff x="4641" y="2784"/>
            <a:chExt cx="434" cy="1172"/>
          </a:xfrm>
        </p:grpSpPr>
        <p:cxnSp>
          <p:nvCxnSpPr>
            <p:cNvPr id="2780" name="Google Shape;2780;p33"/>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2781" name="Google Shape;2781;p33"/>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2782" name="Google Shape;2782;p33"/>
            <p:cNvSpPr txBox="1"/>
            <p:nvPr/>
          </p:nvSpPr>
          <p:spPr>
            <a:xfrm>
              <a:off x="4641" y="3743"/>
              <a:ext cx="4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XX   </a:t>
              </a:r>
              <a:endParaRPr/>
            </a:p>
          </p:txBody>
        </p:sp>
      </p:grpSp>
      <p:grpSp>
        <p:nvGrpSpPr>
          <p:cNvPr id="2783" name="Google Shape;2783;p33"/>
          <p:cNvGrpSpPr/>
          <p:nvPr/>
        </p:nvGrpSpPr>
        <p:grpSpPr>
          <a:xfrm>
            <a:off x="8436768" y="3733799"/>
            <a:ext cx="615950" cy="3527426"/>
            <a:chOff x="4363" y="2063"/>
            <a:chExt cx="388" cy="2222"/>
          </a:xfrm>
        </p:grpSpPr>
        <p:cxnSp>
          <p:nvCxnSpPr>
            <p:cNvPr id="2784" name="Google Shape;2784;p33"/>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2785" name="Google Shape;2785;p33"/>
            <p:cNvGrpSpPr/>
            <p:nvPr/>
          </p:nvGrpSpPr>
          <p:grpSpPr>
            <a:xfrm>
              <a:off x="4363" y="2255"/>
              <a:ext cx="334" cy="2030"/>
              <a:chOff x="4363" y="2255"/>
              <a:chExt cx="334" cy="2030"/>
            </a:xfrm>
          </p:grpSpPr>
          <p:cxnSp>
            <p:nvCxnSpPr>
              <p:cNvPr id="2786" name="Google Shape;2786;p33"/>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2787" name="Google Shape;2787;p33"/>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grpSp>
        <p:nvGrpSpPr>
          <p:cNvPr id="2788" name="Google Shape;2788;p33"/>
          <p:cNvGrpSpPr/>
          <p:nvPr/>
        </p:nvGrpSpPr>
        <p:grpSpPr>
          <a:xfrm>
            <a:off x="9565481" y="4419600"/>
            <a:ext cx="438150" cy="2841626"/>
            <a:chOff x="5075" y="2495"/>
            <a:chExt cx="276" cy="1790"/>
          </a:xfrm>
        </p:grpSpPr>
        <p:cxnSp>
          <p:nvCxnSpPr>
            <p:cNvPr id="2789" name="Google Shape;2789;p33"/>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2790" name="Google Shape;2790;p33"/>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sp>
        <p:nvSpPr>
          <p:cNvPr id="2791" name="Google Shape;2791;p33"/>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2792" name="Google Shape;2792;p33"/>
          <p:cNvSpPr/>
          <p:nvPr/>
        </p:nvSpPr>
        <p:spPr>
          <a:xfrm>
            <a:off x="4175920" y="2819401"/>
            <a:ext cx="838199" cy="25145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2793" name="Google Shape;2793;p33"/>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2794" name="Google Shape;2794;p33"/>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95" name="Google Shape;2795;p33"/>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796" name="Google Shape;2796;p33"/>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2797" name="Google Shape;2797;p33"/>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798" name="Google Shape;2798;p33"/>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2799" name="Google Shape;2799;p33"/>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800" name="Google Shape;2800;p33"/>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2801" name="Google Shape;2801;p33"/>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2802" name="Google Shape;2802;p33"/>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2803" name="Google Shape;2803;p33"/>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804" name="Google Shape;2804;p33"/>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805" name="Google Shape;2805;p33"/>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806" name="Google Shape;2806;p33"/>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807" name="Google Shape;2807;p33"/>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808" name="Google Shape;2808;p33"/>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809" name="Google Shape;2809;p33"/>
          <p:cNvSpPr/>
          <p:nvPr/>
        </p:nvSpPr>
        <p:spPr>
          <a:xfrm>
            <a:off x="6766720" y="5486401"/>
            <a:ext cx="1219199" cy="304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2810" name="Google Shape;2810;p33"/>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2811" name="Google Shape;2811;p33"/>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U</a:t>
            </a:r>
            <a:endParaRPr/>
          </a:p>
        </p:txBody>
      </p:sp>
      <p:cxnSp>
        <p:nvCxnSpPr>
          <p:cNvPr id="2812" name="Google Shape;2812;p33"/>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2813" name="Google Shape;2813;p33"/>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R/W</a:t>
            </a:r>
            <a:endParaRPr/>
          </a:p>
        </p:txBody>
      </p:sp>
      <p:sp>
        <p:nvSpPr>
          <p:cNvPr id="2814" name="Google Shape;2814;p33"/>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815" name="Google Shape;2815;p33"/>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816" name="Google Shape;2816;p33"/>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817" name="Google Shape;2817;p33"/>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2818" name="Google Shape;2818;p33"/>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2819" name="Google Shape;2819;p33"/>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cxnSp>
        <p:nvCxnSpPr>
          <p:cNvPr id="2820" name="Google Shape;2820;p33"/>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821" name="Google Shape;2821;p33"/>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822" name="Google Shape;2822;p33"/>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823" name="Google Shape;2823;p33"/>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2824" name="Google Shape;2824;p33"/>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825" name="Google Shape;2825;p33"/>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2826" name="Google Shape;2826;p33"/>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2827" name="Google Shape;2827;p33"/>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2828" name="Google Shape;2828;p33"/>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2829" name="Google Shape;2829;p33"/>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2830" name="Google Shape;2830;p33"/>
          <p:cNvCxnSpPr/>
          <p:nvPr/>
        </p:nvCxnSpPr>
        <p:spPr>
          <a:xfrm rot="10800000">
            <a:off x="3185318" y="5943600"/>
            <a:ext cx="7086600" cy="0"/>
          </a:xfrm>
          <a:prstGeom prst="straightConnector1">
            <a:avLst/>
          </a:prstGeom>
          <a:noFill/>
          <a:ln cap="flat" cmpd="sng" w="57150">
            <a:solidFill>
              <a:srgbClr val="0000FF"/>
            </a:solidFill>
            <a:prstDash val="solid"/>
            <a:round/>
            <a:headEnd len="sm" w="sm" type="none"/>
            <a:tailEnd len="sm" w="sm" type="none"/>
          </a:ln>
        </p:spPr>
      </p:cxnSp>
      <p:cxnSp>
        <p:nvCxnSpPr>
          <p:cNvPr id="2831" name="Google Shape;2831;p33"/>
          <p:cNvCxnSpPr/>
          <p:nvPr/>
        </p:nvCxnSpPr>
        <p:spPr>
          <a:xfrm rot="10800000">
            <a:off x="3185319" y="3733801"/>
            <a:ext cx="0" cy="2209799"/>
          </a:xfrm>
          <a:prstGeom prst="straightConnector1">
            <a:avLst/>
          </a:prstGeom>
          <a:noFill/>
          <a:ln cap="flat" cmpd="sng" w="57150">
            <a:solidFill>
              <a:srgbClr val="0000FF"/>
            </a:solidFill>
            <a:prstDash val="solid"/>
            <a:round/>
            <a:headEnd len="sm" w="sm" type="none"/>
            <a:tailEnd len="sm" w="sm" type="none"/>
          </a:ln>
        </p:spPr>
      </p:cxnSp>
      <p:cxnSp>
        <p:nvCxnSpPr>
          <p:cNvPr id="2832" name="Google Shape;2832;p33"/>
          <p:cNvCxnSpPr/>
          <p:nvPr/>
        </p:nvCxnSpPr>
        <p:spPr>
          <a:xfrm>
            <a:off x="3185319" y="3733800"/>
            <a:ext cx="381000" cy="0"/>
          </a:xfrm>
          <a:prstGeom prst="straightConnector1">
            <a:avLst/>
          </a:prstGeom>
          <a:noFill/>
          <a:ln cap="flat" cmpd="sng" w="57150">
            <a:solidFill>
              <a:srgbClr val="0000FF"/>
            </a:solidFill>
            <a:prstDash val="solid"/>
            <a:round/>
            <a:headEnd len="sm" w="sm" type="none"/>
            <a:tailEnd len="lg" w="lg" type="triangle"/>
          </a:ln>
        </p:spPr>
      </p:cxnSp>
      <p:cxnSp>
        <p:nvCxnSpPr>
          <p:cNvPr id="2833" name="Google Shape;2833;p33"/>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2834" name="Google Shape;2834;p33"/>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2835" name="Google Shape;2835;p33"/>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2836" name="Google Shape;2836;p33"/>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2837" name="Google Shape;2837;p33"/>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2838" name="Google Shape;2838;p33"/>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2839" name="Google Shape;2839;p33"/>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2840" name="Google Shape;2840;p33"/>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2841" name="Google Shape;2841;p33"/>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2842" name="Google Shape;2842;p33"/>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2843" name="Google Shape;2843;p33"/>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2844" name="Google Shape;2844;p33"/>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2845" name="Google Shape;2845;p33"/>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846" name="Google Shape;2846;p33"/>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2847" name="Google Shape;2847;p33"/>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2848" name="Google Shape;2848;p33"/>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2849" name="Google Shape;2849;p33"/>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addr</a:t>
            </a:r>
            <a:endParaRPr/>
          </a:p>
        </p:txBody>
      </p:sp>
      <p:sp>
        <p:nvSpPr>
          <p:cNvPr id="2850" name="Google Shape;2850;p33"/>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data</a:t>
            </a:r>
            <a:endParaRPr/>
          </a:p>
        </p:txBody>
      </p:sp>
      <p:sp>
        <p:nvSpPr>
          <p:cNvPr id="2851" name="Google Shape;2851;p33"/>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2852" name="Google Shape;2852;p33"/>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cxnSp>
        <p:nvCxnSpPr>
          <p:cNvPr id="2853" name="Google Shape;2853;p33"/>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2854" name="Google Shape;2854;p33"/>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2855" name="Google Shape;2855;p33"/>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2856" name="Google Shape;2856;p33"/>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2857" name="Google Shape;2857;p33"/>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cxnSp>
        <p:nvCxnSpPr>
          <p:cNvPr id="2858" name="Google Shape;2858;p33"/>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2859" name="Google Shape;2859;p33"/>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Calibri"/>
              <a:buNone/>
            </a:pPr>
            <a:r>
              <a:rPr b="1" i="0" lang="en-US" sz="1200" u="none" cap="none" strike="noStrike">
                <a:solidFill>
                  <a:srgbClr val="000000"/>
                </a:solidFill>
                <a:latin typeface="Calibri"/>
                <a:ea typeface="Calibri"/>
                <a:cs typeface="Calibri"/>
                <a:sym typeface="Calibri"/>
              </a:rPr>
              <a:t>ALU result</a:t>
            </a:r>
            <a:endParaRPr/>
          </a:p>
        </p:txBody>
      </p:sp>
      <p:sp>
        <p:nvSpPr>
          <p:cNvPr id="2860" name="Google Shape;2860;p33"/>
          <p:cNvSpPr txBox="1"/>
          <p:nvPr/>
        </p:nvSpPr>
        <p:spPr>
          <a:xfrm>
            <a:off x="4980781" y="1676400"/>
            <a:ext cx="2636836" cy="3968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Read memory location</a:t>
            </a:r>
            <a:endParaRPr/>
          </a:p>
        </p:txBody>
      </p:sp>
      <p:cxnSp>
        <p:nvCxnSpPr>
          <p:cNvPr id="2861" name="Google Shape;2861;p33"/>
          <p:cNvCxnSpPr/>
          <p:nvPr/>
        </p:nvCxnSpPr>
        <p:spPr>
          <a:xfrm>
            <a:off x="6080919" y="3505201"/>
            <a:ext cx="0" cy="2133599"/>
          </a:xfrm>
          <a:prstGeom prst="straightConnector1">
            <a:avLst/>
          </a:prstGeom>
          <a:noFill/>
          <a:ln cap="flat" cmpd="sng" w="38100">
            <a:solidFill>
              <a:schemeClr val="dk1"/>
            </a:solidFill>
            <a:prstDash val="solid"/>
            <a:round/>
            <a:headEnd len="sm" w="sm" type="none"/>
            <a:tailEnd len="sm" w="sm" type="none"/>
          </a:ln>
        </p:spPr>
      </p:cxnSp>
      <p:cxnSp>
        <p:nvCxnSpPr>
          <p:cNvPr id="2862" name="Google Shape;2862;p33"/>
          <p:cNvCxnSpPr/>
          <p:nvPr/>
        </p:nvCxnSpPr>
        <p:spPr>
          <a:xfrm>
            <a:off x="2575720" y="5943600"/>
            <a:ext cx="609599" cy="0"/>
          </a:xfrm>
          <a:prstGeom prst="straightConnector1">
            <a:avLst/>
          </a:prstGeom>
          <a:noFill/>
          <a:ln cap="flat" cmpd="sng" w="38100">
            <a:solidFill>
              <a:schemeClr val="dk1"/>
            </a:solidFill>
            <a:prstDash val="solid"/>
            <a:round/>
            <a:headEnd len="sm" w="sm" type="none"/>
            <a:tailEnd len="sm" w="sm" type="none"/>
          </a:ln>
        </p:spPr>
      </p:cxnSp>
      <p:sp>
        <p:nvSpPr>
          <p:cNvPr id="2863" name="Google Shape;2863;p33"/>
          <p:cNvSpPr txBox="1"/>
          <p:nvPr/>
        </p:nvSpPr>
        <p:spPr>
          <a:xfrm>
            <a:off x="4936450" y="2073275"/>
            <a:ext cx="3224281" cy="461665"/>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Century Gothic"/>
              <a:buNone/>
            </a:pPr>
            <a:r>
              <a:rPr b="1" i="0" lang="en-US" sz="1200" u="none" cap="none" strike="noStrike">
                <a:solidFill>
                  <a:srgbClr val="FFFFFF"/>
                </a:solidFill>
                <a:latin typeface="Century Gothic"/>
                <a:ea typeface="Century Gothic"/>
                <a:cs typeface="Century Gothic"/>
                <a:sym typeface="Century Gothic"/>
              </a:rPr>
              <a:t>Loaded data stored in "data" reg (analogous to the Instruction Reg)</a:t>
            </a:r>
            <a:endParaRPr/>
          </a:p>
        </p:txBody>
      </p:sp>
      <p:sp>
        <p:nvSpPr>
          <p:cNvPr id="2864" name="Google Shape;2864;p33"/>
          <p:cNvSpPr/>
          <p:nvPr/>
        </p:nvSpPr>
        <p:spPr>
          <a:xfrm rot="-5400000">
            <a:off x="4518820" y="3467101"/>
            <a:ext cx="6857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data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34"/>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2870" name="Google Shape;2870;p34"/>
          <p:cNvSpPr txBox="1"/>
          <p:nvPr>
            <p:ph idx="4294967295" type="title"/>
          </p:nvPr>
        </p:nvSpPr>
        <p:spPr>
          <a:xfrm>
            <a:off x="2499520" y="1524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(lw cycle 4)</a:t>
            </a:r>
            <a:endParaRPr/>
          </a:p>
        </p:txBody>
      </p:sp>
      <p:sp>
        <p:nvSpPr>
          <p:cNvPr id="2871" name="Google Shape;2871;p34"/>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2872" name="Google Shape;2872;p34"/>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873" name="Google Shape;2873;p34"/>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4" name="Google Shape;2874;p34"/>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5" name="Google Shape;2875;p34"/>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6" name="Google Shape;2876;p34"/>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7" name="Google Shape;2877;p34"/>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8" name="Google Shape;2878;p34"/>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79" name="Google Shape;2879;p34"/>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80" name="Google Shape;2880;p34"/>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81" name="Google Shape;2881;p34"/>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82" name="Google Shape;2882;p34"/>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83" name="Google Shape;2883;p34"/>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2884" name="Google Shape;2884;p34"/>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885" name="Google Shape;2885;p34"/>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886" name="Google Shape;2886;p34"/>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887" name="Google Shape;2887;p34"/>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2888" name="Google Shape;2888;p34"/>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2889" name="Google Shape;2889;p34"/>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890" name="Google Shape;2890;p34"/>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2891" name="Google Shape;2891;p34"/>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2892" name="Google Shape;2892;p34"/>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2893" name="Google Shape;2893;p34"/>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2894" name="Google Shape;2894;p34"/>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2895" name="Google Shape;2895;p34"/>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2896" name="Google Shape;2896;p34"/>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2897" name="Google Shape;2897;p34"/>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2898" name="Google Shape;2898;p34"/>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2899" name="Google Shape;2899;p34"/>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2900" name="Google Shape;2900;p34"/>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2901" name="Google Shape;2901;p34"/>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2902" name="Google Shape;2902;p34"/>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903" name="Google Shape;2903;p34"/>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2904" name="Google Shape;2904;p34"/>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2905" name="Google Shape;2905;p34"/>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06" name="Google Shape;2906;p34"/>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07" name="Google Shape;2907;p34"/>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2908" name="Google Shape;2908;p34"/>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2909" name="Google Shape;2909;p34"/>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2910" name="Google Shape;2910;p34"/>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2911" name="Google Shape;2911;p34"/>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2" name="Google Shape;2912;p34"/>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3" name="Google Shape;2913;p34"/>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4" name="Google Shape;2914;p34"/>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5" name="Google Shape;2915;p34"/>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6" name="Google Shape;2916;p34"/>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7" name="Google Shape;2917;p34"/>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8" name="Google Shape;2918;p34"/>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19" name="Google Shape;2919;p34"/>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20" name="Google Shape;2920;p34"/>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21" name="Google Shape;2921;p34"/>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22" name="Google Shape;2922;p34"/>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2923" name="Google Shape;2923;p34"/>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2924" name="Google Shape;2924;p34"/>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25" name="Google Shape;2925;p34"/>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26" name="Google Shape;2926;p34"/>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27" name="Google Shape;2927;p34"/>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28" name="Google Shape;2928;p34"/>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29" name="Google Shape;2929;p34"/>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0" name="Google Shape;2930;p34"/>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1" name="Google Shape;2931;p34"/>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2" name="Google Shape;2932;p34"/>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3" name="Google Shape;2933;p34"/>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4" name="Google Shape;2934;p34"/>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5" name="Google Shape;2935;p34"/>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6" name="Google Shape;2936;p34"/>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7" name="Google Shape;2937;p34"/>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8" name="Google Shape;2938;p34"/>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39" name="Google Shape;2939;p34"/>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0" name="Google Shape;2940;p34"/>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1" name="Google Shape;2941;p34"/>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2" name="Google Shape;2942;p34"/>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3" name="Google Shape;2943;p34"/>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4" name="Google Shape;2944;p34"/>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5" name="Google Shape;2945;p34"/>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6" name="Google Shape;2946;p34"/>
          <p:cNvSpPr/>
          <p:nvPr/>
        </p:nvSpPr>
        <p:spPr>
          <a:xfrm>
            <a:off x="5623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7" name="Google Shape;2947;p34"/>
          <p:cNvSpPr/>
          <p:nvPr/>
        </p:nvSpPr>
        <p:spPr>
          <a:xfrm>
            <a:off x="6004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8" name="Google Shape;2948;p34"/>
          <p:cNvSpPr/>
          <p:nvPr/>
        </p:nvSpPr>
        <p:spPr>
          <a:xfrm>
            <a:off x="6385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49" name="Google Shape;2949;p34"/>
          <p:cNvSpPr/>
          <p:nvPr/>
        </p:nvSpPr>
        <p:spPr>
          <a:xfrm>
            <a:off x="7528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50" name="Google Shape;2950;p34"/>
          <p:cNvSpPr/>
          <p:nvPr/>
        </p:nvSpPr>
        <p:spPr>
          <a:xfrm>
            <a:off x="7909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51" name="Google Shape;2951;p34"/>
          <p:cNvSpPr/>
          <p:nvPr/>
        </p:nvSpPr>
        <p:spPr>
          <a:xfrm>
            <a:off x="8290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52" name="Google Shape;2952;p34"/>
          <p:cNvSpPr/>
          <p:nvPr/>
        </p:nvSpPr>
        <p:spPr>
          <a:xfrm>
            <a:off x="2951957" y="3162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53" name="Google Shape;2953;p34"/>
          <p:cNvSpPr/>
          <p:nvPr/>
        </p:nvSpPr>
        <p:spPr>
          <a:xfrm>
            <a:off x="3332958" y="3162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2954" name="Google Shape;2954;p34"/>
          <p:cNvSpPr/>
          <p:nvPr/>
        </p:nvSpPr>
        <p:spPr>
          <a:xfrm>
            <a:off x="7144545" y="3162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8" name="Shape 2958"/>
        <p:cNvGrpSpPr/>
        <p:nvPr/>
      </p:nvGrpSpPr>
      <p:grpSpPr>
        <a:xfrm>
          <a:off x="0" y="0"/>
          <a:ext cx="0" cy="0"/>
          <a:chOff x="0" y="0"/>
          <a:chExt cx="0" cy="0"/>
        </a:xfrm>
      </p:grpSpPr>
      <p:sp>
        <p:nvSpPr>
          <p:cNvPr id="2959" name="Google Shape;2959;p35"/>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8: LW cycle 5 </a:t>
            </a:r>
            <a:r>
              <a:rPr lang="en-US" sz="2800">
                <a:solidFill>
                  <a:schemeClr val="dk2"/>
                </a:solidFill>
                <a:latin typeface="Calibri"/>
                <a:ea typeface="Calibri"/>
                <a:cs typeface="Calibri"/>
                <a:sym typeface="Calibri"/>
              </a:rPr>
              <a:t> </a:t>
            </a:r>
            <a:endParaRPr/>
          </a:p>
        </p:txBody>
      </p:sp>
      <p:grpSp>
        <p:nvGrpSpPr>
          <p:cNvPr id="2960" name="Google Shape;2960;p35"/>
          <p:cNvGrpSpPr/>
          <p:nvPr/>
        </p:nvGrpSpPr>
        <p:grpSpPr>
          <a:xfrm>
            <a:off x="7119144" y="5334003"/>
            <a:ext cx="288924" cy="1406526"/>
            <a:chOff x="3534" y="3071"/>
            <a:chExt cx="181" cy="885"/>
          </a:xfrm>
        </p:grpSpPr>
        <p:cxnSp>
          <p:nvCxnSpPr>
            <p:cNvPr id="2961" name="Google Shape;2961;p35"/>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2962" name="Google Shape;2962;p35"/>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963" name="Google Shape;2963;p35"/>
          <p:cNvGrpSpPr/>
          <p:nvPr/>
        </p:nvGrpSpPr>
        <p:grpSpPr>
          <a:xfrm>
            <a:off x="5433218" y="4419600"/>
            <a:ext cx="288924" cy="2841626"/>
            <a:chOff x="2471" y="2495"/>
            <a:chExt cx="181" cy="1790"/>
          </a:xfrm>
        </p:grpSpPr>
        <p:cxnSp>
          <p:nvCxnSpPr>
            <p:cNvPr id="2964" name="Google Shape;2964;p35"/>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2965" name="Google Shape;2965;p35"/>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966" name="Google Shape;2966;p35"/>
          <p:cNvGrpSpPr/>
          <p:nvPr/>
        </p:nvGrpSpPr>
        <p:grpSpPr>
          <a:xfrm>
            <a:off x="2809081" y="3505200"/>
            <a:ext cx="288924" cy="3754438"/>
            <a:chOff x="818" y="1920"/>
            <a:chExt cx="181" cy="2365"/>
          </a:xfrm>
        </p:grpSpPr>
        <p:cxnSp>
          <p:nvCxnSpPr>
            <p:cNvPr id="2967" name="Google Shape;2967;p35"/>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2968" name="Google Shape;2968;p35"/>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969" name="Google Shape;2969;p35"/>
          <p:cNvGrpSpPr/>
          <p:nvPr/>
        </p:nvGrpSpPr>
        <p:grpSpPr>
          <a:xfrm>
            <a:off x="3185319" y="3810002"/>
            <a:ext cx="809624" cy="2928937"/>
            <a:chOff x="1056" y="2112"/>
            <a:chExt cx="509" cy="1844"/>
          </a:xfrm>
        </p:grpSpPr>
        <p:cxnSp>
          <p:nvCxnSpPr>
            <p:cNvPr id="2970" name="Google Shape;2970;p35"/>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2971" name="Google Shape;2971;p35"/>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972" name="Google Shape;2972;p35"/>
          <p:cNvGrpSpPr/>
          <p:nvPr/>
        </p:nvGrpSpPr>
        <p:grpSpPr>
          <a:xfrm>
            <a:off x="4118769" y="5334000"/>
            <a:ext cx="288924" cy="1927226"/>
            <a:chOff x="1644" y="3071"/>
            <a:chExt cx="181" cy="1214"/>
          </a:xfrm>
        </p:grpSpPr>
        <p:cxnSp>
          <p:nvCxnSpPr>
            <p:cNvPr id="2973" name="Google Shape;2973;p35"/>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2974" name="Google Shape;2974;p35"/>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2975" name="Google Shape;2975;p35"/>
          <p:cNvGrpSpPr/>
          <p:nvPr/>
        </p:nvGrpSpPr>
        <p:grpSpPr>
          <a:xfrm>
            <a:off x="4496594" y="5334003"/>
            <a:ext cx="530225" cy="1406526"/>
            <a:chOff x="1881" y="3071"/>
            <a:chExt cx="334" cy="885"/>
          </a:xfrm>
        </p:grpSpPr>
        <p:cxnSp>
          <p:nvCxnSpPr>
            <p:cNvPr id="2976" name="Google Shape;2976;p35"/>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2977" name="Google Shape;2977;p35"/>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978" name="Google Shape;2978;p35"/>
          <p:cNvGrpSpPr/>
          <p:nvPr/>
        </p:nvGrpSpPr>
        <p:grpSpPr>
          <a:xfrm>
            <a:off x="5868197" y="4267202"/>
            <a:ext cx="754063" cy="2471737"/>
            <a:chOff x="2745" y="2400"/>
            <a:chExt cx="475" cy="1556"/>
          </a:xfrm>
        </p:grpSpPr>
        <p:cxnSp>
          <p:nvCxnSpPr>
            <p:cNvPr id="2979" name="Google Shape;2979;p35"/>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2980" name="Google Shape;2980;p35"/>
            <p:cNvSpPr txBox="1"/>
            <p:nvPr/>
          </p:nvSpPr>
          <p:spPr>
            <a:xfrm>
              <a:off x="2745" y="3743"/>
              <a:ext cx="475"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981" name="Google Shape;2981;p35"/>
          <p:cNvGrpSpPr/>
          <p:nvPr/>
        </p:nvGrpSpPr>
        <p:grpSpPr>
          <a:xfrm>
            <a:off x="6525423" y="5105401"/>
            <a:ext cx="614362" cy="2154238"/>
            <a:chOff x="3160" y="2928"/>
            <a:chExt cx="386" cy="1357"/>
          </a:xfrm>
        </p:grpSpPr>
        <p:cxnSp>
          <p:nvCxnSpPr>
            <p:cNvPr id="2982" name="Google Shape;2982;p35"/>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2983" name="Google Shape;2983;p35"/>
            <p:cNvSpPr txBox="1"/>
            <p:nvPr/>
          </p:nvSpPr>
          <p:spPr>
            <a:xfrm>
              <a:off x="3160" y="4072"/>
              <a:ext cx="38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984" name="Google Shape;2984;p35"/>
          <p:cNvGrpSpPr/>
          <p:nvPr/>
        </p:nvGrpSpPr>
        <p:grpSpPr>
          <a:xfrm>
            <a:off x="8878099" y="4876801"/>
            <a:ext cx="690562" cy="1862137"/>
            <a:chOff x="4641" y="2784"/>
            <a:chExt cx="434" cy="1172"/>
          </a:xfrm>
        </p:grpSpPr>
        <p:cxnSp>
          <p:nvCxnSpPr>
            <p:cNvPr id="2985" name="Google Shape;2985;p35"/>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2986" name="Google Shape;2986;p35"/>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2987" name="Google Shape;2987;p35"/>
            <p:cNvSpPr txBox="1"/>
            <p:nvPr/>
          </p:nvSpPr>
          <p:spPr>
            <a:xfrm>
              <a:off x="4641" y="3743"/>
              <a:ext cx="4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2988" name="Google Shape;2988;p35"/>
          <p:cNvGrpSpPr/>
          <p:nvPr/>
        </p:nvGrpSpPr>
        <p:grpSpPr>
          <a:xfrm>
            <a:off x="8436768" y="3733799"/>
            <a:ext cx="615950" cy="3527426"/>
            <a:chOff x="4363" y="2063"/>
            <a:chExt cx="388" cy="2222"/>
          </a:xfrm>
        </p:grpSpPr>
        <p:cxnSp>
          <p:nvCxnSpPr>
            <p:cNvPr id="2989" name="Google Shape;2989;p35"/>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2990" name="Google Shape;2990;p35"/>
            <p:cNvGrpSpPr/>
            <p:nvPr/>
          </p:nvGrpSpPr>
          <p:grpSpPr>
            <a:xfrm>
              <a:off x="4363" y="2255"/>
              <a:ext cx="334" cy="2030"/>
              <a:chOff x="4363" y="2255"/>
              <a:chExt cx="334" cy="2030"/>
            </a:xfrm>
          </p:grpSpPr>
          <p:cxnSp>
            <p:nvCxnSpPr>
              <p:cNvPr id="2991" name="Google Shape;2991;p35"/>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2992" name="Google Shape;2992;p35"/>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grpSp>
        <p:nvGrpSpPr>
          <p:cNvPr id="2993" name="Google Shape;2993;p35"/>
          <p:cNvGrpSpPr/>
          <p:nvPr/>
        </p:nvGrpSpPr>
        <p:grpSpPr>
          <a:xfrm>
            <a:off x="9565481" y="4419600"/>
            <a:ext cx="438150" cy="2841626"/>
            <a:chOff x="5075" y="2495"/>
            <a:chExt cx="276" cy="1790"/>
          </a:xfrm>
        </p:grpSpPr>
        <p:cxnSp>
          <p:nvCxnSpPr>
            <p:cNvPr id="2994" name="Google Shape;2994;p35"/>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2995" name="Google Shape;2995;p35"/>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sp>
        <p:nvSpPr>
          <p:cNvPr id="2996" name="Google Shape;2996;p35"/>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PC</a:t>
            </a:r>
            <a:endParaRPr/>
          </a:p>
        </p:txBody>
      </p:sp>
      <p:sp>
        <p:nvSpPr>
          <p:cNvPr id="2997" name="Google Shape;2997;p35"/>
          <p:cNvSpPr/>
          <p:nvPr/>
        </p:nvSpPr>
        <p:spPr>
          <a:xfrm>
            <a:off x="4175920" y="2819401"/>
            <a:ext cx="838199" cy="25145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Memory</a:t>
            </a:r>
            <a:endParaRPr/>
          </a:p>
        </p:txBody>
      </p:sp>
      <p:sp>
        <p:nvSpPr>
          <p:cNvPr id="2998" name="Google Shape;2998;p35"/>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file</a:t>
            </a:r>
            <a:endParaRPr/>
          </a:p>
        </p:txBody>
      </p:sp>
      <p:cxnSp>
        <p:nvCxnSpPr>
          <p:cNvPr id="2999" name="Google Shape;2999;p35"/>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00" name="Google Shape;3000;p35"/>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01" name="Google Shape;3001;p35"/>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002" name="Google Shape;3002;p35"/>
          <p:cNvCxnSpPr/>
          <p:nvPr/>
        </p:nvCxnSpPr>
        <p:spPr>
          <a:xfrm>
            <a:off x="6919119" y="4724400"/>
            <a:ext cx="228600" cy="0"/>
          </a:xfrm>
          <a:prstGeom prst="straightConnector1">
            <a:avLst/>
          </a:prstGeom>
          <a:noFill/>
          <a:ln cap="flat" cmpd="sng" w="57150">
            <a:solidFill>
              <a:srgbClr val="0000FF"/>
            </a:solidFill>
            <a:prstDash val="solid"/>
            <a:round/>
            <a:headEnd len="sm" w="sm" type="none"/>
            <a:tailEnd len="lg" w="lg" type="triangle"/>
          </a:ln>
        </p:spPr>
      </p:cxnSp>
      <p:cxnSp>
        <p:nvCxnSpPr>
          <p:cNvPr id="3003" name="Google Shape;3003;p35"/>
          <p:cNvCxnSpPr/>
          <p:nvPr/>
        </p:nvCxnSpPr>
        <p:spPr>
          <a:xfrm>
            <a:off x="5242720" y="4572000"/>
            <a:ext cx="1371599" cy="0"/>
          </a:xfrm>
          <a:prstGeom prst="straightConnector1">
            <a:avLst/>
          </a:prstGeom>
          <a:noFill/>
          <a:ln cap="flat" cmpd="sng" w="57150">
            <a:solidFill>
              <a:srgbClr val="0000FF"/>
            </a:solidFill>
            <a:prstDash val="solid"/>
            <a:round/>
            <a:headEnd len="sm" w="sm" type="none"/>
            <a:tailEnd len="lg" w="lg" type="triangle"/>
          </a:ln>
        </p:spPr>
      </p:cxnSp>
      <p:cxnSp>
        <p:nvCxnSpPr>
          <p:cNvPr id="3004" name="Google Shape;3004;p35"/>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005" name="Google Shape;3005;p35"/>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006" name="Google Shape;3006;p35"/>
          <p:cNvCxnSpPr/>
          <p:nvPr/>
        </p:nvCxnSpPr>
        <p:spPr>
          <a:xfrm>
            <a:off x="6080919" y="3657600"/>
            <a:ext cx="228600" cy="0"/>
          </a:xfrm>
          <a:prstGeom prst="straightConnector1">
            <a:avLst/>
          </a:prstGeom>
          <a:noFill/>
          <a:ln cap="flat" cmpd="sng" w="57150">
            <a:solidFill>
              <a:srgbClr val="0000FF"/>
            </a:solidFill>
            <a:prstDash val="solid"/>
            <a:round/>
            <a:headEnd len="sm" w="sm" type="none"/>
            <a:tailEnd len="lg" w="lg" type="triangle"/>
          </a:ln>
        </p:spPr>
      </p:cxnSp>
      <p:cxnSp>
        <p:nvCxnSpPr>
          <p:cNvPr id="3007" name="Google Shape;3007;p35"/>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3008" name="Google Shape;3008;p35"/>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009" name="Google Shape;3009;p35"/>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010" name="Google Shape;3010;p35"/>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011" name="Google Shape;3011;p35"/>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012" name="Google Shape;3012;p35"/>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013" name="Google Shape;3013;p35"/>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014" name="Google Shape;3014;p35"/>
          <p:cNvSpPr/>
          <p:nvPr/>
        </p:nvSpPr>
        <p:spPr>
          <a:xfrm>
            <a:off x="6766720" y="5486401"/>
            <a:ext cx="1219199" cy="304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Sign extend</a:t>
            </a:r>
            <a:endParaRPr/>
          </a:p>
        </p:txBody>
      </p:sp>
      <p:sp>
        <p:nvSpPr>
          <p:cNvPr id="3015" name="Google Shape;3015;p35"/>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016" name="Google Shape;3016;p35"/>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a:t>
            </a:r>
            <a:endParaRPr/>
          </a:p>
        </p:txBody>
      </p:sp>
      <p:cxnSp>
        <p:nvCxnSpPr>
          <p:cNvPr id="3017" name="Google Shape;3017;p35"/>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3018" name="Google Shape;3018;p35"/>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R/W</a:t>
            </a:r>
            <a:endParaRPr/>
          </a:p>
        </p:txBody>
      </p:sp>
      <p:sp>
        <p:nvSpPr>
          <p:cNvPr id="3019" name="Google Shape;3019;p35"/>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020" name="Google Shape;3020;p35"/>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021" name="Google Shape;3021;p35"/>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022" name="Google Shape;3022;p35"/>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023" name="Google Shape;3023;p35"/>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024" name="Google Shape;3024;p35"/>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cxnSp>
        <p:nvCxnSpPr>
          <p:cNvPr id="3025" name="Google Shape;3025;p35"/>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26" name="Google Shape;3026;p35"/>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27" name="Google Shape;3027;p35"/>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028" name="Google Shape;3028;p35"/>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3029" name="Google Shape;3029;p35"/>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30" name="Google Shape;3030;p35"/>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3031" name="Google Shape;3031;p35"/>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3032" name="Google Shape;3032;p35"/>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033" name="Google Shape;3033;p35"/>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3034" name="Google Shape;3034;p35"/>
          <p:cNvCxnSpPr/>
          <p:nvPr/>
        </p:nvCxnSpPr>
        <p:spPr>
          <a:xfrm>
            <a:off x="10271919" y="3886200"/>
            <a:ext cx="0" cy="2057400"/>
          </a:xfrm>
          <a:prstGeom prst="straightConnector1">
            <a:avLst/>
          </a:prstGeom>
          <a:noFill/>
          <a:ln cap="flat" cmpd="sng" w="57150">
            <a:solidFill>
              <a:schemeClr val="dk1"/>
            </a:solidFill>
            <a:prstDash val="solid"/>
            <a:round/>
            <a:headEnd len="sm" w="sm" type="none"/>
            <a:tailEnd len="sm" w="sm" type="none"/>
          </a:ln>
        </p:spPr>
      </p:cxnSp>
      <p:cxnSp>
        <p:nvCxnSpPr>
          <p:cNvPr id="3035" name="Google Shape;3035;p35"/>
          <p:cNvCxnSpPr/>
          <p:nvPr/>
        </p:nvCxnSpPr>
        <p:spPr>
          <a:xfrm rot="10800000">
            <a:off x="3185318" y="5943600"/>
            <a:ext cx="7086600" cy="0"/>
          </a:xfrm>
          <a:prstGeom prst="straightConnector1">
            <a:avLst/>
          </a:prstGeom>
          <a:noFill/>
          <a:ln cap="flat" cmpd="sng" w="57150">
            <a:solidFill>
              <a:schemeClr val="dk1"/>
            </a:solidFill>
            <a:prstDash val="solid"/>
            <a:round/>
            <a:headEnd len="sm" w="sm" type="none"/>
            <a:tailEnd len="sm" w="sm" type="none"/>
          </a:ln>
        </p:spPr>
      </p:cxnSp>
      <p:cxnSp>
        <p:nvCxnSpPr>
          <p:cNvPr id="3036" name="Google Shape;3036;p35"/>
          <p:cNvCxnSpPr/>
          <p:nvPr/>
        </p:nvCxnSpPr>
        <p:spPr>
          <a:xfrm rot="10800000">
            <a:off x="3185319" y="3733801"/>
            <a:ext cx="0" cy="2209799"/>
          </a:xfrm>
          <a:prstGeom prst="straightConnector1">
            <a:avLst/>
          </a:prstGeom>
          <a:noFill/>
          <a:ln cap="flat" cmpd="sng" w="57150">
            <a:solidFill>
              <a:schemeClr val="dk1"/>
            </a:solidFill>
            <a:prstDash val="solid"/>
            <a:round/>
            <a:headEnd len="sm" w="sm" type="none"/>
            <a:tailEnd len="sm" w="sm" type="none"/>
          </a:ln>
        </p:spPr>
      </p:cxnSp>
      <p:cxnSp>
        <p:nvCxnSpPr>
          <p:cNvPr id="3037" name="Google Shape;3037;p35"/>
          <p:cNvCxnSpPr/>
          <p:nvPr/>
        </p:nvCxnSpPr>
        <p:spPr>
          <a:xfrm>
            <a:off x="3185319" y="3733800"/>
            <a:ext cx="381000" cy="0"/>
          </a:xfrm>
          <a:prstGeom prst="straightConnector1">
            <a:avLst/>
          </a:prstGeom>
          <a:noFill/>
          <a:ln cap="flat" cmpd="sng" w="57150">
            <a:solidFill>
              <a:schemeClr val="dk1"/>
            </a:solidFill>
            <a:prstDash val="solid"/>
            <a:round/>
            <a:headEnd len="sm" w="sm" type="none"/>
            <a:tailEnd len="lg" w="lg" type="triangle"/>
          </a:ln>
        </p:spPr>
      </p:cxnSp>
      <p:cxnSp>
        <p:nvCxnSpPr>
          <p:cNvPr id="3038" name="Google Shape;3038;p35"/>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3039" name="Google Shape;3039;p35"/>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040" name="Google Shape;3040;p35"/>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3041" name="Google Shape;3041;p35"/>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3042" name="Google Shape;3042;p35"/>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3043" name="Google Shape;3043;p35"/>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3044" name="Google Shape;3044;p35"/>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3045" name="Google Shape;3045;p35"/>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Instruction Reg</a:t>
            </a:r>
            <a:endParaRPr/>
          </a:p>
        </p:txBody>
      </p:sp>
      <p:cxnSp>
        <p:nvCxnSpPr>
          <p:cNvPr id="3046" name="Google Shape;3046;p35"/>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3047" name="Google Shape;3047;p35"/>
          <p:cNvCxnSpPr/>
          <p:nvPr/>
        </p:nvCxnSpPr>
        <p:spPr>
          <a:xfrm>
            <a:off x="5242719" y="3657600"/>
            <a:ext cx="0" cy="914400"/>
          </a:xfrm>
          <a:prstGeom prst="straightConnector1">
            <a:avLst/>
          </a:prstGeom>
          <a:noFill/>
          <a:ln cap="flat" cmpd="sng" w="57150">
            <a:solidFill>
              <a:srgbClr val="0000FF"/>
            </a:solidFill>
            <a:prstDash val="solid"/>
            <a:round/>
            <a:headEnd len="sm" w="sm" type="none"/>
            <a:tailEnd len="sm" w="sm" type="none"/>
          </a:ln>
        </p:spPr>
      </p:cxnSp>
      <p:cxnSp>
        <p:nvCxnSpPr>
          <p:cNvPr id="3048" name="Google Shape;3048;p35"/>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3049" name="Google Shape;3049;p35"/>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Control</a:t>
            </a:r>
            <a:endParaRPr/>
          </a:p>
        </p:txBody>
      </p:sp>
      <p:cxnSp>
        <p:nvCxnSpPr>
          <p:cNvPr id="3050" name="Google Shape;3050;p35"/>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051" name="Google Shape;3051;p35"/>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3052" name="Google Shape;3052;p35"/>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3053" name="Google Shape;3053;p35"/>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3054" name="Google Shape;3054;p35"/>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addr</a:t>
            </a:r>
            <a:endParaRPr/>
          </a:p>
        </p:txBody>
      </p:sp>
      <p:sp>
        <p:nvSpPr>
          <p:cNvPr id="3055" name="Google Shape;3055;p35"/>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a:t>
            </a:r>
            <a:endParaRPr/>
          </a:p>
        </p:txBody>
      </p:sp>
      <p:sp>
        <p:nvSpPr>
          <p:cNvPr id="3056" name="Google Shape;3056;p35"/>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057" name="Google Shape;3057;p35"/>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cxnSp>
        <p:nvCxnSpPr>
          <p:cNvPr id="3058" name="Google Shape;3058;p35"/>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3059" name="Google Shape;3059;p35"/>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060" name="Google Shape;3060;p35"/>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3061" name="Google Shape;3061;p35"/>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1</a:t>
            </a:r>
            <a:endParaRPr/>
          </a:p>
        </p:txBody>
      </p:sp>
      <p:sp>
        <p:nvSpPr>
          <p:cNvPr id="3062" name="Google Shape;3062;p35"/>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0</a:t>
            </a:r>
            <a:endParaRPr/>
          </a:p>
        </p:txBody>
      </p:sp>
      <p:cxnSp>
        <p:nvCxnSpPr>
          <p:cNvPr id="3063" name="Google Shape;3063;p35"/>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3064" name="Google Shape;3064;p35"/>
          <p:cNvSpPr/>
          <p:nvPr/>
        </p:nvSpPr>
        <p:spPr>
          <a:xfrm rot="-5400000">
            <a:off x="9900443" y="3736975"/>
            <a:ext cx="774700" cy="2793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ALU result</a:t>
            </a:r>
            <a:endParaRPr/>
          </a:p>
        </p:txBody>
      </p:sp>
      <p:sp>
        <p:nvSpPr>
          <p:cNvPr id="3065" name="Google Shape;3065;p35"/>
          <p:cNvSpPr txBox="1"/>
          <p:nvPr/>
        </p:nvSpPr>
        <p:spPr>
          <a:xfrm>
            <a:off x="4315619" y="1676400"/>
            <a:ext cx="3992562" cy="3968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Write memory value to register file</a:t>
            </a:r>
            <a:endParaRPr/>
          </a:p>
        </p:txBody>
      </p:sp>
      <p:cxnSp>
        <p:nvCxnSpPr>
          <p:cNvPr id="3066" name="Google Shape;3066;p35"/>
          <p:cNvCxnSpPr/>
          <p:nvPr/>
        </p:nvCxnSpPr>
        <p:spPr>
          <a:xfrm>
            <a:off x="6080919" y="3505201"/>
            <a:ext cx="0" cy="2133599"/>
          </a:xfrm>
          <a:prstGeom prst="straightConnector1">
            <a:avLst/>
          </a:prstGeom>
          <a:noFill/>
          <a:ln cap="flat" cmpd="sng" w="38100">
            <a:solidFill>
              <a:schemeClr val="dk1"/>
            </a:solidFill>
            <a:prstDash val="solid"/>
            <a:round/>
            <a:headEnd len="sm" w="sm" type="none"/>
            <a:tailEnd len="sm" w="sm" type="none"/>
          </a:ln>
        </p:spPr>
      </p:cxnSp>
      <p:cxnSp>
        <p:nvCxnSpPr>
          <p:cNvPr id="3067" name="Google Shape;3067;p35"/>
          <p:cNvCxnSpPr/>
          <p:nvPr/>
        </p:nvCxnSpPr>
        <p:spPr>
          <a:xfrm>
            <a:off x="2575720" y="5943600"/>
            <a:ext cx="609599" cy="0"/>
          </a:xfrm>
          <a:prstGeom prst="straightConnector1">
            <a:avLst/>
          </a:prstGeom>
          <a:noFill/>
          <a:ln cap="flat" cmpd="sng" w="38100">
            <a:solidFill>
              <a:schemeClr val="dk1"/>
            </a:solidFill>
            <a:prstDash val="solid"/>
            <a:round/>
            <a:headEnd len="sm" w="sm" type="none"/>
            <a:tailEnd len="sm" w="sm" type="none"/>
          </a:ln>
        </p:spPr>
      </p:cxnSp>
      <p:sp>
        <p:nvSpPr>
          <p:cNvPr id="3068" name="Google Shape;3068;p35"/>
          <p:cNvSpPr/>
          <p:nvPr/>
        </p:nvSpPr>
        <p:spPr>
          <a:xfrm rot="-5400000">
            <a:off x="4518820" y="3467101"/>
            <a:ext cx="6857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data</a:t>
            </a:r>
            <a:endParaRPr/>
          </a:p>
        </p:txBody>
      </p:sp>
      <p:cxnSp>
        <p:nvCxnSpPr>
          <p:cNvPr id="3069" name="Google Shape;3069;p35"/>
          <p:cNvCxnSpPr/>
          <p:nvPr/>
        </p:nvCxnSpPr>
        <p:spPr>
          <a:xfrm rot="10800000">
            <a:off x="4937920" y="3657600"/>
            <a:ext cx="304799" cy="0"/>
          </a:xfrm>
          <a:prstGeom prst="straightConnector1">
            <a:avLst/>
          </a:prstGeom>
          <a:noFill/>
          <a:ln cap="flat" cmpd="sng" w="57150">
            <a:solidFill>
              <a:srgbClr val="0000FF"/>
            </a:solidFill>
            <a:prstDash val="solid"/>
            <a:round/>
            <a:headEnd len="sm" w="sm" type="none"/>
            <a:tailEnd len="sm" w="sm" type="none"/>
          </a:ln>
        </p:spPr>
      </p:cxnSp>
      <p:cxnSp>
        <p:nvCxnSpPr>
          <p:cNvPr id="3070" name="Google Shape;3070;p35"/>
          <p:cNvCxnSpPr/>
          <p:nvPr/>
        </p:nvCxnSpPr>
        <p:spPr>
          <a:xfrm>
            <a:off x="6080919" y="3505201"/>
            <a:ext cx="0" cy="152399"/>
          </a:xfrm>
          <a:prstGeom prst="straightConnector1">
            <a:avLst/>
          </a:prstGeom>
          <a:noFill/>
          <a:ln cap="flat" cmpd="sng" w="57150">
            <a:solidFill>
              <a:srgbClr val="0000FF"/>
            </a:solidFill>
            <a:prstDash val="solid"/>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74" name="Shape 3074"/>
        <p:cNvGrpSpPr/>
        <p:nvPr/>
      </p:nvGrpSpPr>
      <p:grpSpPr>
        <a:xfrm>
          <a:off x="0" y="0"/>
          <a:ext cx="0" cy="0"/>
          <a:chOff x="0" y="0"/>
          <a:chExt cx="0" cy="0"/>
        </a:xfrm>
      </p:grpSpPr>
      <p:sp>
        <p:nvSpPr>
          <p:cNvPr id="3075" name="Google Shape;3075;p36"/>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8: LW cycle 5 </a:t>
            </a:r>
            <a:r>
              <a:rPr lang="en-US" sz="2800">
                <a:solidFill>
                  <a:schemeClr val="dk2"/>
                </a:solidFill>
                <a:latin typeface="Calibri"/>
                <a:ea typeface="Calibri"/>
                <a:cs typeface="Calibri"/>
                <a:sym typeface="Calibri"/>
              </a:rPr>
              <a:t> </a:t>
            </a:r>
            <a:endParaRPr/>
          </a:p>
        </p:txBody>
      </p:sp>
      <p:grpSp>
        <p:nvGrpSpPr>
          <p:cNvPr id="3076" name="Google Shape;3076;p36"/>
          <p:cNvGrpSpPr/>
          <p:nvPr/>
        </p:nvGrpSpPr>
        <p:grpSpPr>
          <a:xfrm>
            <a:off x="7119144" y="5334003"/>
            <a:ext cx="288924" cy="1406526"/>
            <a:chOff x="3534" y="3071"/>
            <a:chExt cx="181" cy="885"/>
          </a:xfrm>
        </p:grpSpPr>
        <p:cxnSp>
          <p:nvCxnSpPr>
            <p:cNvPr id="3077" name="Google Shape;3077;p36"/>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3078" name="Google Shape;3078;p36"/>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1</a:t>
              </a:r>
              <a:endParaRPr/>
            </a:p>
          </p:txBody>
        </p:sp>
      </p:grpSp>
      <p:grpSp>
        <p:nvGrpSpPr>
          <p:cNvPr id="3079" name="Google Shape;3079;p36"/>
          <p:cNvGrpSpPr/>
          <p:nvPr/>
        </p:nvGrpSpPr>
        <p:grpSpPr>
          <a:xfrm>
            <a:off x="5433218" y="4419600"/>
            <a:ext cx="288924" cy="2841626"/>
            <a:chOff x="2471" y="2495"/>
            <a:chExt cx="181" cy="1790"/>
          </a:xfrm>
        </p:grpSpPr>
        <p:cxnSp>
          <p:nvCxnSpPr>
            <p:cNvPr id="3080" name="Google Shape;3080;p36"/>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3081" name="Google Shape;3081;p36"/>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082" name="Google Shape;3082;p36"/>
          <p:cNvGrpSpPr/>
          <p:nvPr/>
        </p:nvGrpSpPr>
        <p:grpSpPr>
          <a:xfrm>
            <a:off x="2809081" y="3505200"/>
            <a:ext cx="288924" cy="3754438"/>
            <a:chOff x="818" y="1920"/>
            <a:chExt cx="181" cy="2365"/>
          </a:xfrm>
        </p:grpSpPr>
        <p:cxnSp>
          <p:nvCxnSpPr>
            <p:cNvPr id="3083" name="Google Shape;3083;p36"/>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3084" name="Google Shape;3084;p36"/>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085" name="Google Shape;3085;p36"/>
          <p:cNvGrpSpPr/>
          <p:nvPr/>
        </p:nvGrpSpPr>
        <p:grpSpPr>
          <a:xfrm>
            <a:off x="3185319" y="3810002"/>
            <a:ext cx="809624" cy="2928937"/>
            <a:chOff x="1056" y="2112"/>
            <a:chExt cx="509" cy="1844"/>
          </a:xfrm>
        </p:grpSpPr>
        <p:cxnSp>
          <p:nvCxnSpPr>
            <p:cNvPr id="3086" name="Google Shape;3086;p36"/>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3087" name="Google Shape;3087;p36"/>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088" name="Google Shape;3088;p36"/>
          <p:cNvGrpSpPr/>
          <p:nvPr/>
        </p:nvGrpSpPr>
        <p:grpSpPr>
          <a:xfrm>
            <a:off x="4118769" y="5334000"/>
            <a:ext cx="288924" cy="1927226"/>
            <a:chOff x="1644" y="3071"/>
            <a:chExt cx="181" cy="1214"/>
          </a:xfrm>
        </p:grpSpPr>
        <p:cxnSp>
          <p:nvCxnSpPr>
            <p:cNvPr id="3089" name="Google Shape;3089;p36"/>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3090" name="Google Shape;3090;p36"/>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091" name="Google Shape;3091;p36"/>
          <p:cNvGrpSpPr/>
          <p:nvPr/>
        </p:nvGrpSpPr>
        <p:grpSpPr>
          <a:xfrm>
            <a:off x="4496594" y="5334003"/>
            <a:ext cx="530225" cy="1406526"/>
            <a:chOff x="1881" y="3071"/>
            <a:chExt cx="334" cy="885"/>
          </a:xfrm>
        </p:grpSpPr>
        <p:cxnSp>
          <p:nvCxnSpPr>
            <p:cNvPr id="3092" name="Google Shape;3092;p36"/>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3093" name="Google Shape;3093;p36"/>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094" name="Google Shape;3094;p36"/>
          <p:cNvGrpSpPr/>
          <p:nvPr/>
        </p:nvGrpSpPr>
        <p:grpSpPr>
          <a:xfrm>
            <a:off x="5868197" y="4267202"/>
            <a:ext cx="754063" cy="2471737"/>
            <a:chOff x="2745" y="2400"/>
            <a:chExt cx="475" cy="1556"/>
          </a:xfrm>
        </p:grpSpPr>
        <p:cxnSp>
          <p:nvCxnSpPr>
            <p:cNvPr id="3095" name="Google Shape;3095;p36"/>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3096" name="Google Shape;3096;p36"/>
            <p:cNvSpPr txBox="1"/>
            <p:nvPr/>
          </p:nvSpPr>
          <p:spPr>
            <a:xfrm>
              <a:off x="2745" y="3743"/>
              <a:ext cx="475"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0 </a:t>
              </a:r>
              <a:endParaRPr/>
            </a:p>
          </p:txBody>
        </p:sp>
      </p:grpSp>
      <p:grpSp>
        <p:nvGrpSpPr>
          <p:cNvPr id="3097" name="Google Shape;3097;p36"/>
          <p:cNvGrpSpPr/>
          <p:nvPr/>
        </p:nvGrpSpPr>
        <p:grpSpPr>
          <a:xfrm>
            <a:off x="6525423" y="5105401"/>
            <a:ext cx="614362" cy="2154238"/>
            <a:chOff x="3160" y="2928"/>
            <a:chExt cx="386" cy="1357"/>
          </a:xfrm>
        </p:grpSpPr>
        <p:cxnSp>
          <p:nvCxnSpPr>
            <p:cNvPr id="3098" name="Google Shape;3098;p36"/>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3099" name="Google Shape;3099;p36"/>
            <p:cNvSpPr txBox="1"/>
            <p:nvPr/>
          </p:nvSpPr>
          <p:spPr>
            <a:xfrm>
              <a:off x="3160" y="4072"/>
              <a:ext cx="38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0   </a:t>
              </a:r>
              <a:endParaRPr/>
            </a:p>
          </p:txBody>
        </p:sp>
      </p:grpSp>
      <p:grpSp>
        <p:nvGrpSpPr>
          <p:cNvPr id="3100" name="Google Shape;3100;p36"/>
          <p:cNvGrpSpPr/>
          <p:nvPr/>
        </p:nvGrpSpPr>
        <p:grpSpPr>
          <a:xfrm>
            <a:off x="8878099" y="4876801"/>
            <a:ext cx="690562" cy="1862137"/>
            <a:chOff x="4641" y="2784"/>
            <a:chExt cx="434" cy="1172"/>
          </a:xfrm>
        </p:grpSpPr>
        <p:cxnSp>
          <p:nvCxnSpPr>
            <p:cNvPr id="3101" name="Google Shape;3101;p36"/>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3102" name="Google Shape;3102;p36"/>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3103" name="Google Shape;3103;p36"/>
            <p:cNvSpPr txBox="1"/>
            <p:nvPr/>
          </p:nvSpPr>
          <p:spPr>
            <a:xfrm>
              <a:off x="4641" y="3743"/>
              <a:ext cx="4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XX   </a:t>
              </a:r>
              <a:endParaRPr/>
            </a:p>
          </p:txBody>
        </p:sp>
      </p:grpSp>
      <p:grpSp>
        <p:nvGrpSpPr>
          <p:cNvPr id="3104" name="Google Shape;3104;p36"/>
          <p:cNvGrpSpPr/>
          <p:nvPr/>
        </p:nvGrpSpPr>
        <p:grpSpPr>
          <a:xfrm>
            <a:off x="8436768" y="3733799"/>
            <a:ext cx="615950" cy="3527426"/>
            <a:chOff x="4363" y="2063"/>
            <a:chExt cx="388" cy="2222"/>
          </a:xfrm>
        </p:grpSpPr>
        <p:cxnSp>
          <p:nvCxnSpPr>
            <p:cNvPr id="3105" name="Google Shape;3105;p36"/>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3106" name="Google Shape;3106;p36"/>
            <p:cNvGrpSpPr/>
            <p:nvPr/>
          </p:nvGrpSpPr>
          <p:grpSpPr>
            <a:xfrm>
              <a:off x="4363" y="2255"/>
              <a:ext cx="334" cy="2030"/>
              <a:chOff x="4363" y="2255"/>
              <a:chExt cx="334" cy="2030"/>
            </a:xfrm>
          </p:grpSpPr>
          <p:cxnSp>
            <p:nvCxnSpPr>
              <p:cNvPr id="3107" name="Google Shape;3107;p36"/>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3108" name="Google Shape;3108;p36"/>
              <p:cNvSpPr txBox="1"/>
              <p:nvPr/>
            </p:nvSpPr>
            <p:spPr>
              <a:xfrm>
                <a:off x="4363" y="4072"/>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grpSp>
        <p:nvGrpSpPr>
          <p:cNvPr id="3109" name="Google Shape;3109;p36"/>
          <p:cNvGrpSpPr/>
          <p:nvPr/>
        </p:nvGrpSpPr>
        <p:grpSpPr>
          <a:xfrm>
            <a:off x="9565481" y="4419600"/>
            <a:ext cx="438150" cy="2841626"/>
            <a:chOff x="5075" y="2495"/>
            <a:chExt cx="276" cy="1790"/>
          </a:xfrm>
        </p:grpSpPr>
        <p:cxnSp>
          <p:nvCxnSpPr>
            <p:cNvPr id="3110" name="Google Shape;3110;p36"/>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3111" name="Google Shape;3111;p36"/>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sp>
        <p:nvSpPr>
          <p:cNvPr id="3112" name="Google Shape;3112;p36"/>
          <p:cNvSpPr/>
          <p:nvPr/>
        </p:nvSpPr>
        <p:spPr>
          <a:xfrm>
            <a:off x="2880519" y="2819401"/>
            <a:ext cx="381000" cy="685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3113" name="Google Shape;3113;p36"/>
          <p:cNvSpPr/>
          <p:nvPr/>
        </p:nvSpPr>
        <p:spPr>
          <a:xfrm>
            <a:off x="4175920" y="2819401"/>
            <a:ext cx="838199" cy="25145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3114" name="Google Shape;3114;p36"/>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3115" name="Google Shape;3115;p36"/>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16" name="Google Shape;3116;p36"/>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17" name="Google Shape;3117;p36"/>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118" name="Google Shape;3118;p36"/>
          <p:cNvCxnSpPr/>
          <p:nvPr/>
        </p:nvCxnSpPr>
        <p:spPr>
          <a:xfrm>
            <a:off x="6919119" y="4724400"/>
            <a:ext cx="228600" cy="0"/>
          </a:xfrm>
          <a:prstGeom prst="straightConnector1">
            <a:avLst/>
          </a:prstGeom>
          <a:noFill/>
          <a:ln cap="flat" cmpd="sng" w="57150">
            <a:solidFill>
              <a:srgbClr val="0000FF"/>
            </a:solidFill>
            <a:prstDash val="solid"/>
            <a:round/>
            <a:headEnd len="sm" w="sm" type="none"/>
            <a:tailEnd len="lg" w="lg" type="triangle"/>
          </a:ln>
        </p:spPr>
      </p:cxnSp>
      <p:cxnSp>
        <p:nvCxnSpPr>
          <p:cNvPr id="3119" name="Google Shape;3119;p36"/>
          <p:cNvCxnSpPr/>
          <p:nvPr/>
        </p:nvCxnSpPr>
        <p:spPr>
          <a:xfrm>
            <a:off x="5242720" y="4572000"/>
            <a:ext cx="1371599" cy="0"/>
          </a:xfrm>
          <a:prstGeom prst="straightConnector1">
            <a:avLst/>
          </a:prstGeom>
          <a:noFill/>
          <a:ln cap="flat" cmpd="sng" w="57150">
            <a:solidFill>
              <a:srgbClr val="0000FF"/>
            </a:solidFill>
            <a:prstDash val="solid"/>
            <a:round/>
            <a:headEnd len="sm" w="sm" type="none"/>
            <a:tailEnd len="lg" w="lg" type="triangle"/>
          </a:ln>
        </p:spPr>
      </p:cxnSp>
      <p:cxnSp>
        <p:nvCxnSpPr>
          <p:cNvPr id="3120" name="Google Shape;3120;p36"/>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121" name="Google Shape;3121;p36"/>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122" name="Google Shape;3122;p36"/>
          <p:cNvCxnSpPr/>
          <p:nvPr/>
        </p:nvCxnSpPr>
        <p:spPr>
          <a:xfrm>
            <a:off x="6080919" y="3657600"/>
            <a:ext cx="228600" cy="0"/>
          </a:xfrm>
          <a:prstGeom prst="straightConnector1">
            <a:avLst/>
          </a:prstGeom>
          <a:noFill/>
          <a:ln cap="flat" cmpd="sng" w="57150">
            <a:solidFill>
              <a:srgbClr val="0000FF"/>
            </a:solidFill>
            <a:prstDash val="solid"/>
            <a:round/>
            <a:headEnd len="sm" w="sm" type="none"/>
            <a:tailEnd len="lg" w="lg" type="triangle"/>
          </a:ln>
        </p:spPr>
      </p:cxnSp>
      <p:cxnSp>
        <p:nvCxnSpPr>
          <p:cNvPr id="3123" name="Google Shape;3123;p36"/>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3124" name="Google Shape;3124;p36"/>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125" name="Google Shape;3125;p36"/>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126" name="Google Shape;3126;p36"/>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127" name="Google Shape;3127;p36"/>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128" name="Google Shape;3128;p36"/>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129" name="Google Shape;3129;p36"/>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130" name="Google Shape;3130;p36"/>
          <p:cNvSpPr/>
          <p:nvPr/>
        </p:nvSpPr>
        <p:spPr>
          <a:xfrm>
            <a:off x="6766720" y="5486401"/>
            <a:ext cx="1219199" cy="3047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3131" name="Google Shape;3131;p36"/>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132" name="Google Shape;3132;p36"/>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U</a:t>
            </a:r>
            <a:endParaRPr/>
          </a:p>
        </p:txBody>
      </p:sp>
      <p:cxnSp>
        <p:nvCxnSpPr>
          <p:cNvPr id="3133" name="Google Shape;3133;p36"/>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3134" name="Google Shape;3134;p36"/>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R/W</a:t>
            </a:r>
            <a:endParaRPr/>
          </a:p>
        </p:txBody>
      </p:sp>
      <p:sp>
        <p:nvSpPr>
          <p:cNvPr id="3135" name="Google Shape;3135;p36"/>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136" name="Google Shape;3136;p36"/>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137" name="Google Shape;3137;p36"/>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138" name="Google Shape;3138;p36"/>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139" name="Google Shape;3139;p36"/>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chemeClr val="lt1"/>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140" name="Google Shape;3140;p36"/>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cxnSp>
        <p:nvCxnSpPr>
          <p:cNvPr id="3141" name="Google Shape;3141;p36"/>
          <p:cNvCxnSpPr/>
          <p:nvPr/>
        </p:nvCxnSpPr>
        <p:spPr>
          <a:xfrm>
            <a:off x="9205120" y="3276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42" name="Google Shape;3142;p36"/>
          <p:cNvCxnSpPr/>
          <p:nvPr/>
        </p:nvCxnSpPr>
        <p:spPr>
          <a:xfrm>
            <a:off x="9205120" y="44196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43" name="Google Shape;3143;p36"/>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144" name="Google Shape;3144;p36"/>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3145" name="Google Shape;3145;p36"/>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46" name="Google Shape;3146;p36"/>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3147" name="Google Shape;3147;p36"/>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3148" name="Google Shape;3148;p36"/>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149" name="Google Shape;3149;p36"/>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3150" name="Google Shape;3150;p36"/>
          <p:cNvCxnSpPr/>
          <p:nvPr/>
        </p:nvCxnSpPr>
        <p:spPr>
          <a:xfrm>
            <a:off x="10271919" y="3886200"/>
            <a:ext cx="0" cy="2057400"/>
          </a:xfrm>
          <a:prstGeom prst="straightConnector1">
            <a:avLst/>
          </a:prstGeom>
          <a:noFill/>
          <a:ln cap="flat" cmpd="sng" w="57150">
            <a:solidFill>
              <a:schemeClr val="dk1"/>
            </a:solidFill>
            <a:prstDash val="solid"/>
            <a:round/>
            <a:headEnd len="sm" w="sm" type="none"/>
            <a:tailEnd len="sm" w="sm" type="none"/>
          </a:ln>
        </p:spPr>
      </p:cxnSp>
      <p:cxnSp>
        <p:nvCxnSpPr>
          <p:cNvPr id="3151" name="Google Shape;3151;p36"/>
          <p:cNvCxnSpPr/>
          <p:nvPr/>
        </p:nvCxnSpPr>
        <p:spPr>
          <a:xfrm rot="10800000">
            <a:off x="3185318" y="5943600"/>
            <a:ext cx="7086600" cy="0"/>
          </a:xfrm>
          <a:prstGeom prst="straightConnector1">
            <a:avLst/>
          </a:prstGeom>
          <a:noFill/>
          <a:ln cap="flat" cmpd="sng" w="57150">
            <a:solidFill>
              <a:schemeClr val="dk1"/>
            </a:solidFill>
            <a:prstDash val="solid"/>
            <a:round/>
            <a:headEnd len="sm" w="sm" type="none"/>
            <a:tailEnd len="sm" w="sm" type="none"/>
          </a:ln>
        </p:spPr>
      </p:cxnSp>
      <p:cxnSp>
        <p:nvCxnSpPr>
          <p:cNvPr id="3152" name="Google Shape;3152;p36"/>
          <p:cNvCxnSpPr/>
          <p:nvPr/>
        </p:nvCxnSpPr>
        <p:spPr>
          <a:xfrm rot="10800000">
            <a:off x="3185319" y="3733801"/>
            <a:ext cx="0" cy="2209799"/>
          </a:xfrm>
          <a:prstGeom prst="straightConnector1">
            <a:avLst/>
          </a:prstGeom>
          <a:noFill/>
          <a:ln cap="flat" cmpd="sng" w="57150">
            <a:solidFill>
              <a:schemeClr val="dk1"/>
            </a:solidFill>
            <a:prstDash val="solid"/>
            <a:round/>
            <a:headEnd len="sm" w="sm" type="none"/>
            <a:tailEnd len="sm" w="sm" type="none"/>
          </a:ln>
        </p:spPr>
      </p:cxnSp>
      <p:cxnSp>
        <p:nvCxnSpPr>
          <p:cNvPr id="3153" name="Google Shape;3153;p36"/>
          <p:cNvCxnSpPr/>
          <p:nvPr/>
        </p:nvCxnSpPr>
        <p:spPr>
          <a:xfrm>
            <a:off x="3185319" y="3733800"/>
            <a:ext cx="381000" cy="0"/>
          </a:xfrm>
          <a:prstGeom prst="straightConnector1">
            <a:avLst/>
          </a:prstGeom>
          <a:noFill/>
          <a:ln cap="flat" cmpd="sng" w="57150">
            <a:solidFill>
              <a:schemeClr val="dk1"/>
            </a:solidFill>
            <a:prstDash val="solid"/>
            <a:round/>
            <a:headEnd len="sm" w="sm" type="none"/>
            <a:tailEnd len="lg" w="lg" type="triangle"/>
          </a:ln>
        </p:spPr>
      </p:cxnSp>
      <p:cxnSp>
        <p:nvCxnSpPr>
          <p:cNvPr id="3154" name="Google Shape;3154;p36"/>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3155" name="Google Shape;3155;p36"/>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156" name="Google Shape;3156;p36"/>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3157" name="Google Shape;3157;p36"/>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3158" name="Google Shape;3158;p36"/>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3159" name="Google Shape;3159;p36"/>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3160" name="Google Shape;3160;p36"/>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3161" name="Google Shape;3161;p36"/>
          <p:cNvSpPr/>
          <p:nvPr/>
        </p:nvSpPr>
        <p:spPr>
          <a:xfrm rot="-5400000">
            <a:off x="4899818" y="3467099"/>
            <a:ext cx="1524000" cy="3810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3162" name="Google Shape;3162;p36"/>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3163" name="Google Shape;3163;p36"/>
          <p:cNvCxnSpPr/>
          <p:nvPr/>
        </p:nvCxnSpPr>
        <p:spPr>
          <a:xfrm>
            <a:off x="5242719" y="3657600"/>
            <a:ext cx="0" cy="914400"/>
          </a:xfrm>
          <a:prstGeom prst="straightConnector1">
            <a:avLst/>
          </a:prstGeom>
          <a:noFill/>
          <a:ln cap="flat" cmpd="sng" w="57150">
            <a:solidFill>
              <a:srgbClr val="0000FF"/>
            </a:solidFill>
            <a:prstDash val="solid"/>
            <a:round/>
            <a:headEnd len="sm" w="sm" type="none"/>
            <a:tailEnd len="sm" w="sm" type="none"/>
          </a:ln>
        </p:spPr>
      </p:cxnSp>
      <p:cxnSp>
        <p:nvCxnSpPr>
          <p:cNvPr id="3164" name="Google Shape;3164;p36"/>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3165" name="Google Shape;3165;p36"/>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3166" name="Google Shape;3166;p36"/>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167" name="Google Shape;3167;p36"/>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3168" name="Google Shape;3168;p36"/>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3169" name="Google Shape;3169;p36"/>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3170" name="Google Shape;3170;p36"/>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addr</a:t>
            </a:r>
            <a:endParaRPr/>
          </a:p>
        </p:txBody>
      </p:sp>
      <p:sp>
        <p:nvSpPr>
          <p:cNvPr id="3171" name="Google Shape;3171;p36"/>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data</a:t>
            </a:r>
            <a:endParaRPr/>
          </a:p>
        </p:txBody>
      </p:sp>
      <p:sp>
        <p:nvSpPr>
          <p:cNvPr id="3172" name="Google Shape;3172;p36"/>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173" name="Google Shape;3173;p36"/>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cxnSp>
        <p:nvCxnSpPr>
          <p:cNvPr id="3174" name="Google Shape;3174;p36"/>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3175" name="Google Shape;3175;p36"/>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176" name="Google Shape;3176;p36"/>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3177" name="Google Shape;3177;p36"/>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3178" name="Google Shape;3178;p36"/>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cxnSp>
        <p:nvCxnSpPr>
          <p:cNvPr id="3179" name="Google Shape;3179;p36"/>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3180" name="Google Shape;3180;p36"/>
          <p:cNvSpPr/>
          <p:nvPr/>
        </p:nvSpPr>
        <p:spPr>
          <a:xfrm rot="-5400000">
            <a:off x="9900443" y="3736975"/>
            <a:ext cx="774700" cy="279399"/>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Calibri"/>
              <a:buNone/>
            </a:pPr>
            <a:r>
              <a:rPr b="1" i="0" lang="en-US" sz="1200" u="none" cap="none" strike="noStrike">
                <a:solidFill>
                  <a:srgbClr val="000000"/>
                </a:solidFill>
                <a:latin typeface="Calibri"/>
                <a:ea typeface="Calibri"/>
                <a:cs typeface="Calibri"/>
                <a:sym typeface="Calibri"/>
              </a:rPr>
              <a:t>ALU result</a:t>
            </a:r>
            <a:endParaRPr/>
          </a:p>
        </p:txBody>
      </p:sp>
      <p:sp>
        <p:nvSpPr>
          <p:cNvPr id="3181" name="Google Shape;3181;p36"/>
          <p:cNvSpPr txBox="1"/>
          <p:nvPr/>
        </p:nvSpPr>
        <p:spPr>
          <a:xfrm>
            <a:off x="4315619" y="1676400"/>
            <a:ext cx="3992562" cy="3968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Write memory value to register file</a:t>
            </a:r>
            <a:endParaRPr/>
          </a:p>
        </p:txBody>
      </p:sp>
      <p:cxnSp>
        <p:nvCxnSpPr>
          <p:cNvPr id="3182" name="Google Shape;3182;p36"/>
          <p:cNvCxnSpPr/>
          <p:nvPr/>
        </p:nvCxnSpPr>
        <p:spPr>
          <a:xfrm>
            <a:off x="6080919" y="3505201"/>
            <a:ext cx="0" cy="2133599"/>
          </a:xfrm>
          <a:prstGeom prst="straightConnector1">
            <a:avLst/>
          </a:prstGeom>
          <a:noFill/>
          <a:ln cap="flat" cmpd="sng" w="38100">
            <a:solidFill>
              <a:schemeClr val="dk1"/>
            </a:solidFill>
            <a:prstDash val="solid"/>
            <a:round/>
            <a:headEnd len="sm" w="sm" type="none"/>
            <a:tailEnd len="sm" w="sm" type="none"/>
          </a:ln>
        </p:spPr>
      </p:cxnSp>
      <p:cxnSp>
        <p:nvCxnSpPr>
          <p:cNvPr id="3183" name="Google Shape;3183;p36"/>
          <p:cNvCxnSpPr/>
          <p:nvPr/>
        </p:nvCxnSpPr>
        <p:spPr>
          <a:xfrm>
            <a:off x="2575720" y="5943600"/>
            <a:ext cx="609599" cy="0"/>
          </a:xfrm>
          <a:prstGeom prst="straightConnector1">
            <a:avLst/>
          </a:prstGeom>
          <a:noFill/>
          <a:ln cap="flat" cmpd="sng" w="38100">
            <a:solidFill>
              <a:schemeClr val="dk1"/>
            </a:solidFill>
            <a:prstDash val="solid"/>
            <a:round/>
            <a:headEnd len="sm" w="sm" type="none"/>
            <a:tailEnd len="sm" w="sm" type="none"/>
          </a:ln>
        </p:spPr>
      </p:cxnSp>
      <p:sp>
        <p:nvSpPr>
          <p:cNvPr id="3184" name="Google Shape;3184;p36"/>
          <p:cNvSpPr/>
          <p:nvPr/>
        </p:nvSpPr>
        <p:spPr>
          <a:xfrm rot="-5400000">
            <a:off x="4518820" y="3467101"/>
            <a:ext cx="6857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data</a:t>
            </a:r>
            <a:endParaRPr/>
          </a:p>
        </p:txBody>
      </p:sp>
      <p:cxnSp>
        <p:nvCxnSpPr>
          <p:cNvPr id="3185" name="Google Shape;3185;p36"/>
          <p:cNvCxnSpPr/>
          <p:nvPr/>
        </p:nvCxnSpPr>
        <p:spPr>
          <a:xfrm rot="10800000">
            <a:off x="4937920" y="3657600"/>
            <a:ext cx="304799" cy="0"/>
          </a:xfrm>
          <a:prstGeom prst="straightConnector1">
            <a:avLst/>
          </a:prstGeom>
          <a:noFill/>
          <a:ln cap="flat" cmpd="sng" w="57150">
            <a:solidFill>
              <a:srgbClr val="0000FF"/>
            </a:solidFill>
            <a:prstDash val="solid"/>
            <a:round/>
            <a:headEnd len="sm" w="sm" type="none"/>
            <a:tailEnd len="sm" w="sm" type="none"/>
          </a:ln>
        </p:spPr>
      </p:cxnSp>
      <p:cxnSp>
        <p:nvCxnSpPr>
          <p:cNvPr id="3186" name="Google Shape;3186;p36"/>
          <p:cNvCxnSpPr/>
          <p:nvPr/>
        </p:nvCxnSpPr>
        <p:spPr>
          <a:xfrm>
            <a:off x="6080919" y="3505201"/>
            <a:ext cx="0" cy="152399"/>
          </a:xfrm>
          <a:prstGeom prst="straightConnector1">
            <a:avLst/>
          </a:prstGeom>
          <a:noFill/>
          <a:ln cap="flat" cmpd="sng" w="57150">
            <a:solidFill>
              <a:srgbClr val="0000FF"/>
            </a:solidFill>
            <a:prstDash val="solid"/>
            <a:round/>
            <a:headEnd len="sm" w="sm" type="none"/>
            <a:tailEnd len="sm" w="sm"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0" name="Shape 3190"/>
        <p:cNvGrpSpPr/>
        <p:nvPr/>
      </p:nvGrpSpPr>
      <p:grpSpPr>
        <a:xfrm>
          <a:off x="0" y="0"/>
          <a:ext cx="0" cy="0"/>
          <a:chOff x="0" y="0"/>
          <a:chExt cx="0" cy="0"/>
        </a:xfrm>
      </p:grpSpPr>
      <p:sp>
        <p:nvSpPr>
          <p:cNvPr id="3191" name="Google Shape;3191;p37"/>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3192" name="Google Shape;3192;p37"/>
          <p:cNvSpPr txBox="1"/>
          <p:nvPr>
            <p:ph idx="4294967295" type="title"/>
          </p:nvPr>
        </p:nvSpPr>
        <p:spPr>
          <a:xfrm>
            <a:off x="2499520" y="1524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(lw cycle 5)</a:t>
            </a:r>
            <a:endParaRPr/>
          </a:p>
        </p:txBody>
      </p:sp>
      <p:sp>
        <p:nvSpPr>
          <p:cNvPr id="3193" name="Google Shape;3193;p37"/>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3194" name="Google Shape;3194;p37"/>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195" name="Google Shape;3195;p37"/>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196" name="Google Shape;3196;p37"/>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197" name="Google Shape;3197;p37"/>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198" name="Google Shape;3198;p37"/>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199" name="Google Shape;3199;p37"/>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0" name="Google Shape;3200;p37"/>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1" name="Google Shape;3201;p37"/>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2" name="Google Shape;3202;p37"/>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3" name="Google Shape;3203;p37"/>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4" name="Google Shape;3204;p37"/>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5" name="Google Shape;3205;p37"/>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206" name="Google Shape;3206;p37"/>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207" name="Google Shape;3207;p37"/>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208" name="Google Shape;3208;p37"/>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209" name="Google Shape;3209;p37"/>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210" name="Google Shape;3210;p37"/>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3211" name="Google Shape;3211;p37"/>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212" name="Google Shape;3212;p37"/>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3213" name="Google Shape;3213;p37"/>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214" name="Google Shape;3214;p37"/>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3215" name="Google Shape;3215;p37"/>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3216" name="Google Shape;3216;p37"/>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3217" name="Google Shape;3217;p37"/>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3218" name="Google Shape;3218;p37"/>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3219" name="Google Shape;3219;p37"/>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3220" name="Google Shape;3220;p37"/>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3221" name="Google Shape;3221;p37"/>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3222" name="Google Shape;3222;p37"/>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3223" name="Google Shape;3223;p37"/>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3224" name="Google Shape;3224;p37"/>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225" name="Google Shape;3225;p37"/>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226" name="Google Shape;3226;p37"/>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3227" name="Google Shape;3227;p37"/>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28" name="Google Shape;3228;p37"/>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29" name="Google Shape;3229;p37"/>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3230" name="Google Shape;3230;p37"/>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3231" name="Google Shape;3231;p37"/>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3232" name="Google Shape;3232;p37"/>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3233" name="Google Shape;3233;p37"/>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4" name="Google Shape;3234;p37"/>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5" name="Google Shape;3235;p37"/>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6" name="Google Shape;3236;p37"/>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7" name="Google Shape;3237;p37"/>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8" name="Google Shape;3238;p37"/>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39" name="Google Shape;3239;p37"/>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0" name="Google Shape;3240;p37"/>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1" name="Google Shape;3241;p37"/>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2" name="Google Shape;3242;p37"/>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3" name="Google Shape;3243;p37"/>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4" name="Google Shape;3244;p37"/>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245" name="Google Shape;3245;p37"/>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3246" name="Google Shape;3246;p37"/>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47" name="Google Shape;3247;p37"/>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48" name="Google Shape;3248;p37"/>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49" name="Google Shape;3249;p37"/>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0" name="Google Shape;3250;p37"/>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1" name="Google Shape;3251;p37"/>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2" name="Google Shape;3252;p37"/>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3" name="Google Shape;3253;p37"/>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4" name="Google Shape;3254;p37"/>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5" name="Google Shape;3255;p37"/>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6" name="Google Shape;3256;p37"/>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7" name="Google Shape;3257;p37"/>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8" name="Google Shape;3258;p37"/>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59" name="Google Shape;3259;p37"/>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0" name="Google Shape;3260;p37"/>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1" name="Google Shape;3261;p37"/>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2" name="Google Shape;3262;p37"/>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3" name="Google Shape;3263;p37"/>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4" name="Google Shape;3264;p37"/>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5" name="Google Shape;3265;p37"/>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6" name="Google Shape;3266;p37"/>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7" name="Google Shape;3267;p37"/>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8" name="Google Shape;3268;p37"/>
          <p:cNvSpPr/>
          <p:nvPr/>
        </p:nvSpPr>
        <p:spPr>
          <a:xfrm>
            <a:off x="5623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69" name="Google Shape;3269;p37"/>
          <p:cNvSpPr/>
          <p:nvPr/>
        </p:nvSpPr>
        <p:spPr>
          <a:xfrm>
            <a:off x="6004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0" name="Google Shape;3270;p37"/>
          <p:cNvSpPr/>
          <p:nvPr/>
        </p:nvSpPr>
        <p:spPr>
          <a:xfrm>
            <a:off x="6385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1" name="Google Shape;3271;p37"/>
          <p:cNvSpPr/>
          <p:nvPr/>
        </p:nvSpPr>
        <p:spPr>
          <a:xfrm>
            <a:off x="7528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2" name="Google Shape;3272;p37"/>
          <p:cNvSpPr/>
          <p:nvPr/>
        </p:nvSpPr>
        <p:spPr>
          <a:xfrm>
            <a:off x="7909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3" name="Google Shape;3273;p37"/>
          <p:cNvSpPr/>
          <p:nvPr/>
        </p:nvSpPr>
        <p:spPr>
          <a:xfrm>
            <a:off x="8290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4" name="Google Shape;3274;p37"/>
          <p:cNvSpPr/>
          <p:nvPr/>
        </p:nvSpPr>
        <p:spPr>
          <a:xfrm>
            <a:off x="2951957"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5" name="Google Shape;3275;p37"/>
          <p:cNvSpPr/>
          <p:nvPr/>
        </p:nvSpPr>
        <p:spPr>
          <a:xfrm>
            <a:off x="3332958"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6" name="Google Shape;3276;p37"/>
          <p:cNvSpPr/>
          <p:nvPr/>
        </p:nvSpPr>
        <p:spPr>
          <a:xfrm>
            <a:off x="7144545"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277" name="Google Shape;3277;p37"/>
          <p:cNvSpPr/>
          <p:nvPr/>
        </p:nvSpPr>
        <p:spPr>
          <a:xfrm>
            <a:off x="5242720" y="3352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1" name="Shape 3281"/>
        <p:cNvGrpSpPr/>
        <p:nvPr/>
      </p:nvGrpSpPr>
      <p:grpSpPr>
        <a:xfrm>
          <a:off x="0" y="0"/>
          <a:ext cx="0" cy="0"/>
          <a:chOff x="0" y="0"/>
          <a:chExt cx="0" cy="0"/>
        </a:xfrm>
      </p:grpSpPr>
      <p:sp>
        <p:nvSpPr>
          <p:cNvPr id="3282" name="Google Shape;3282;p38"/>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3283" name="Google Shape;3283;p38"/>
          <p:cNvSpPr/>
          <p:nvPr/>
        </p:nvSpPr>
        <p:spPr>
          <a:xfrm>
            <a:off x="6362223" y="3887470"/>
            <a:ext cx="1464947" cy="278637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284" name="Google Shape;3284;p38"/>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Return to State 0: Fetch cycle                                  to execute the next instruction</a:t>
            </a:r>
            <a:r>
              <a:rPr lang="en-US" sz="2800">
                <a:solidFill>
                  <a:schemeClr val="dk2"/>
                </a:solidFill>
                <a:latin typeface="Calibri"/>
                <a:ea typeface="Calibri"/>
                <a:cs typeface="Calibri"/>
                <a:sym typeface="Calibri"/>
              </a:rPr>
              <a:t> </a:t>
            </a:r>
            <a:endParaRPr/>
          </a:p>
        </p:txBody>
      </p:sp>
      <p:sp>
        <p:nvSpPr>
          <p:cNvPr id="3285" name="Google Shape;3285;p38"/>
          <p:cNvSpPr/>
          <p:nvPr/>
        </p:nvSpPr>
        <p:spPr>
          <a:xfrm>
            <a:off x="5992020" y="1854201"/>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cxnSp>
        <p:nvCxnSpPr>
          <p:cNvPr id="3286" name="Google Shape;3286;p38"/>
          <p:cNvCxnSpPr/>
          <p:nvPr/>
        </p:nvCxnSpPr>
        <p:spPr>
          <a:xfrm flipH="1">
            <a:off x="6828265" y="2991336"/>
            <a:ext cx="1954" cy="226646"/>
          </a:xfrm>
          <a:prstGeom prst="straightConnector1">
            <a:avLst/>
          </a:prstGeom>
          <a:noFill/>
          <a:ln cap="flat" cmpd="sng" w="28575">
            <a:solidFill>
              <a:schemeClr val="dk1"/>
            </a:solidFill>
            <a:prstDash val="solid"/>
            <a:round/>
            <a:headEnd len="sm" w="sm" type="none"/>
            <a:tailEnd len="lg" w="lg" type="triangle"/>
          </a:ln>
        </p:spPr>
      </p:cxnSp>
      <p:sp>
        <p:nvSpPr>
          <p:cNvPr id="3287" name="Google Shape;3287;p38"/>
          <p:cNvSpPr/>
          <p:nvPr/>
        </p:nvSpPr>
        <p:spPr>
          <a:xfrm>
            <a:off x="5915819" y="1778001"/>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288" name="Google Shape;3288;p38"/>
          <p:cNvSpPr/>
          <p:nvPr/>
        </p:nvSpPr>
        <p:spPr>
          <a:xfrm>
            <a:off x="2118520" y="16002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289" name="Google Shape;3289;p38"/>
          <p:cNvCxnSpPr/>
          <p:nvPr/>
        </p:nvCxnSpPr>
        <p:spPr>
          <a:xfrm flipH="1">
            <a:off x="3172620" y="3606801"/>
            <a:ext cx="3124199" cy="609599"/>
          </a:xfrm>
          <a:prstGeom prst="straightConnector1">
            <a:avLst/>
          </a:prstGeom>
          <a:noFill/>
          <a:ln cap="flat" cmpd="sng" w="28575">
            <a:solidFill>
              <a:srgbClr val="FF0000"/>
            </a:solidFill>
            <a:prstDash val="solid"/>
            <a:round/>
            <a:headEnd len="sm" w="sm" type="none"/>
            <a:tailEnd len="lg" w="lg" type="triangle"/>
          </a:ln>
        </p:spPr>
      </p:cxnSp>
      <p:sp>
        <p:nvSpPr>
          <p:cNvPr id="3290" name="Google Shape;3290;p38"/>
          <p:cNvSpPr/>
          <p:nvPr/>
        </p:nvSpPr>
        <p:spPr>
          <a:xfrm>
            <a:off x="7973220" y="4216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3291" name="Google Shape;3291;p38"/>
          <p:cNvCxnSpPr/>
          <p:nvPr/>
        </p:nvCxnSpPr>
        <p:spPr>
          <a:xfrm flipH="1">
            <a:off x="4696618" y="3759201"/>
            <a:ext cx="1752600" cy="533399"/>
          </a:xfrm>
          <a:prstGeom prst="straightConnector1">
            <a:avLst/>
          </a:prstGeom>
          <a:noFill/>
          <a:ln cap="flat" cmpd="sng" w="28575">
            <a:solidFill>
              <a:srgbClr val="FF0000"/>
            </a:solidFill>
            <a:prstDash val="solid"/>
            <a:round/>
            <a:headEnd len="sm" w="sm" type="none"/>
            <a:tailEnd len="lg" w="lg" type="triangle"/>
          </a:ln>
        </p:spPr>
      </p:cxnSp>
      <p:cxnSp>
        <p:nvCxnSpPr>
          <p:cNvPr id="3292" name="Google Shape;3292;p38"/>
          <p:cNvCxnSpPr/>
          <p:nvPr/>
        </p:nvCxnSpPr>
        <p:spPr>
          <a:xfrm flipH="1">
            <a:off x="6068220" y="3835400"/>
            <a:ext cx="609599" cy="457200"/>
          </a:xfrm>
          <a:prstGeom prst="straightConnector1">
            <a:avLst/>
          </a:prstGeom>
          <a:noFill/>
          <a:ln cap="flat" cmpd="sng" w="28575">
            <a:solidFill>
              <a:srgbClr val="FF0000"/>
            </a:solidFill>
            <a:prstDash val="solid"/>
            <a:round/>
            <a:headEnd len="sm" w="sm" type="none"/>
            <a:tailEnd len="lg" w="lg" type="triangle"/>
          </a:ln>
        </p:spPr>
      </p:cxnSp>
      <p:cxnSp>
        <p:nvCxnSpPr>
          <p:cNvPr id="3293" name="Google Shape;3293;p38"/>
          <p:cNvCxnSpPr/>
          <p:nvPr/>
        </p:nvCxnSpPr>
        <p:spPr>
          <a:xfrm>
            <a:off x="6982620" y="3835400"/>
            <a:ext cx="152399" cy="381000"/>
          </a:xfrm>
          <a:prstGeom prst="straightConnector1">
            <a:avLst/>
          </a:prstGeom>
          <a:noFill/>
          <a:ln cap="flat" cmpd="sng" w="28575">
            <a:solidFill>
              <a:srgbClr val="FF0000"/>
            </a:solidFill>
            <a:prstDash val="solid"/>
            <a:round/>
            <a:headEnd len="sm" w="sm" type="none"/>
            <a:tailEnd len="lg" w="lg" type="triangle"/>
          </a:ln>
        </p:spPr>
      </p:cxnSp>
      <p:sp>
        <p:nvSpPr>
          <p:cNvPr id="3294" name="Google Shape;3294;p38"/>
          <p:cNvSpPr/>
          <p:nvPr/>
        </p:nvSpPr>
        <p:spPr>
          <a:xfrm>
            <a:off x="6525420" y="4216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3295" name="Google Shape;3295;p38"/>
          <p:cNvSpPr/>
          <p:nvPr/>
        </p:nvSpPr>
        <p:spPr>
          <a:xfrm>
            <a:off x="5153820" y="4216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3296" name="Google Shape;3296;p38"/>
          <p:cNvSpPr/>
          <p:nvPr/>
        </p:nvSpPr>
        <p:spPr>
          <a:xfrm>
            <a:off x="2410620" y="4216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3297" name="Google Shape;3297;p38"/>
          <p:cNvSpPr/>
          <p:nvPr/>
        </p:nvSpPr>
        <p:spPr>
          <a:xfrm>
            <a:off x="2410620" y="50546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3298" name="Google Shape;3298;p38"/>
          <p:cNvSpPr/>
          <p:nvPr/>
        </p:nvSpPr>
        <p:spPr>
          <a:xfrm>
            <a:off x="5153820" y="5054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299" name="Google Shape;3299;p38"/>
          <p:cNvSpPr/>
          <p:nvPr/>
        </p:nvSpPr>
        <p:spPr>
          <a:xfrm>
            <a:off x="6525420" y="50546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300" name="Google Shape;3300;p38"/>
          <p:cNvSpPr/>
          <p:nvPr/>
        </p:nvSpPr>
        <p:spPr>
          <a:xfrm>
            <a:off x="7973220" y="50546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301" name="Google Shape;3301;p38"/>
          <p:cNvSpPr/>
          <p:nvPr/>
        </p:nvSpPr>
        <p:spPr>
          <a:xfrm>
            <a:off x="3782220" y="4216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3302" name="Google Shape;3302;p38"/>
          <p:cNvSpPr/>
          <p:nvPr/>
        </p:nvSpPr>
        <p:spPr>
          <a:xfrm>
            <a:off x="3782220" y="50546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3303" name="Google Shape;3303;p38"/>
          <p:cNvCxnSpPr/>
          <p:nvPr/>
        </p:nvCxnSpPr>
        <p:spPr>
          <a:xfrm>
            <a:off x="7287420" y="3759200"/>
            <a:ext cx="1066799" cy="457200"/>
          </a:xfrm>
          <a:prstGeom prst="straightConnector1">
            <a:avLst/>
          </a:prstGeom>
          <a:noFill/>
          <a:ln cap="flat" cmpd="sng" w="28575">
            <a:solidFill>
              <a:srgbClr val="FF0000"/>
            </a:solidFill>
            <a:prstDash val="solid"/>
            <a:round/>
            <a:headEnd len="sm" w="sm" type="none"/>
            <a:tailEnd len="lg" w="lg" type="triangle"/>
          </a:ln>
        </p:spPr>
      </p:cxnSp>
      <p:sp>
        <p:nvSpPr>
          <p:cNvPr id="3304" name="Google Shape;3304;p38"/>
          <p:cNvSpPr/>
          <p:nvPr/>
        </p:nvSpPr>
        <p:spPr>
          <a:xfrm>
            <a:off x="5153820" y="58928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3305" name="Google Shape;3305;p38"/>
          <p:cNvCxnSpPr/>
          <p:nvPr/>
        </p:nvCxnSpPr>
        <p:spPr>
          <a:xfrm>
            <a:off x="294401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306" name="Google Shape;3306;p38"/>
          <p:cNvCxnSpPr/>
          <p:nvPr/>
        </p:nvCxnSpPr>
        <p:spPr>
          <a:xfrm>
            <a:off x="431561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307" name="Google Shape;3307;p38"/>
          <p:cNvCxnSpPr/>
          <p:nvPr/>
        </p:nvCxnSpPr>
        <p:spPr>
          <a:xfrm>
            <a:off x="568721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308" name="Google Shape;3308;p38"/>
          <p:cNvCxnSpPr/>
          <p:nvPr/>
        </p:nvCxnSpPr>
        <p:spPr>
          <a:xfrm>
            <a:off x="705881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309" name="Google Shape;3309;p38"/>
          <p:cNvCxnSpPr/>
          <p:nvPr/>
        </p:nvCxnSpPr>
        <p:spPr>
          <a:xfrm>
            <a:off x="850661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310" name="Google Shape;3310;p38"/>
          <p:cNvCxnSpPr/>
          <p:nvPr/>
        </p:nvCxnSpPr>
        <p:spPr>
          <a:xfrm>
            <a:off x="5687219" y="57404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3311" name="Google Shape;3311;p38"/>
          <p:cNvGrpSpPr/>
          <p:nvPr/>
        </p:nvGrpSpPr>
        <p:grpSpPr>
          <a:xfrm>
            <a:off x="3232944" y="4673601"/>
            <a:ext cx="7134224" cy="2000249"/>
            <a:chOff x="806" y="2976"/>
            <a:chExt cx="4493" cy="1259"/>
          </a:xfrm>
        </p:grpSpPr>
        <p:sp>
          <p:nvSpPr>
            <p:cNvPr id="3312" name="Google Shape;3312;p38"/>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3313" name="Google Shape;3313;p38"/>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3314" name="Google Shape;3314;p38"/>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3315" name="Google Shape;3315;p38"/>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3316" name="Google Shape;3316;p38"/>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3317" name="Google Shape;3317;p38"/>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3318" name="Google Shape;3318;p38"/>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3319" name="Google Shape;3319;p38"/>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3320" name="Google Shape;3320;p38"/>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3321" name="Google Shape;3321;p38"/>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3322" name="Google Shape;3322;p38"/>
            <p:cNvSpPr txBox="1"/>
            <p:nvPr/>
          </p:nvSpPr>
          <p:spPr>
            <a:xfrm>
              <a:off x="5184" y="2976"/>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323" name="Google Shape;3323;p38"/>
            <p:cNvSpPr txBox="1"/>
            <p:nvPr/>
          </p:nvSpPr>
          <p:spPr>
            <a:xfrm>
              <a:off x="5184" y="3504"/>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324" name="Google Shape;3324;p38"/>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3325" name="Google Shape;3325;p38"/>
          <p:cNvSpPr/>
          <p:nvPr/>
        </p:nvSpPr>
        <p:spPr>
          <a:xfrm>
            <a:off x="6068222" y="3234182"/>
            <a:ext cx="1523998" cy="592426"/>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9" name="Shape 3329"/>
        <p:cNvGrpSpPr/>
        <p:nvPr/>
      </p:nvGrpSpPr>
      <p:grpSpPr>
        <a:xfrm>
          <a:off x="0" y="0"/>
          <a:ext cx="0" cy="0"/>
          <a:chOff x="0" y="0"/>
          <a:chExt cx="0" cy="0"/>
        </a:xfrm>
      </p:grpSpPr>
      <p:sp>
        <p:nvSpPr>
          <p:cNvPr id="3330" name="Google Shape;3330;p39"/>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3331" name="Google Shape;3331;p39"/>
          <p:cNvSpPr txBox="1"/>
          <p:nvPr>
            <p:ph idx="4294967295" type="title"/>
          </p:nvPr>
        </p:nvSpPr>
        <p:spPr>
          <a:xfrm>
            <a:off x="2499520" y="2286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(sw cycles 3 and 4)</a:t>
            </a:r>
            <a:endParaRPr/>
          </a:p>
        </p:txBody>
      </p:sp>
      <p:sp>
        <p:nvSpPr>
          <p:cNvPr id="3332" name="Google Shape;3332;p39"/>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3333" name="Google Shape;3333;p39"/>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34" name="Google Shape;3334;p39"/>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35" name="Google Shape;3335;p39"/>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36" name="Google Shape;3336;p39"/>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37" name="Google Shape;3337;p39"/>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38" name="Google Shape;3338;p39"/>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39" name="Google Shape;3339;p39"/>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0" name="Google Shape;3340;p39"/>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1" name="Google Shape;3341;p39"/>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2" name="Google Shape;3342;p39"/>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3" name="Google Shape;3343;p39"/>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4" name="Google Shape;3344;p39"/>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345" name="Google Shape;3345;p39"/>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346" name="Google Shape;3346;p39"/>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347" name="Google Shape;3347;p39"/>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348" name="Google Shape;3348;p39"/>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349" name="Google Shape;3349;p39"/>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3350" name="Google Shape;3350;p39"/>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351" name="Google Shape;3351;p39"/>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3352" name="Google Shape;3352;p39"/>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353" name="Google Shape;3353;p39"/>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3354" name="Google Shape;3354;p39"/>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3355" name="Google Shape;3355;p39"/>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3356" name="Google Shape;3356;p39"/>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3357" name="Google Shape;3357;p39"/>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3358" name="Google Shape;3358;p39"/>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3359" name="Google Shape;3359;p39"/>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3360" name="Google Shape;3360;p39"/>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3361" name="Google Shape;3361;p39"/>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3362" name="Google Shape;3362;p39"/>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3363" name="Google Shape;3363;p39"/>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364" name="Google Shape;3364;p39"/>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365" name="Google Shape;3365;p39"/>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3366" name="Google Shape;3366;p39"/>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67" name="Google Shape;3367;p39"/>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68" name="Google Shape;3368;p39"/>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3369" name="Google Shape;3369;p39"/>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3370" name="Google Shape;3370;p39"/>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3371" name="Google Shape;3371;p39"/>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3372" name="Google Shape;3372;p39"/>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3" name="Google Shape;3373;p39"/>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4" name="Google Shape;3374;p39"/>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5" name="Google Shape;3375;p39"/>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6" name="Google Shape;3376;p39"/>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7" name="Google Shape;3377;p39"/>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8" name="Google Shape;3378;p39"/>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79" name="Google Shape;3379;p39"/>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80" name="Google Shape;3380;p39"/>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81" name="Google Shape;3381;p39"/>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82" name="Google Shape;3382;p39"/>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83" name="Google Shape;3383;p39"/>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384" name="Google Shape;3384;p39"/>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3385" name="Google Shape;3385;p39"/>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86" name="Google Shape;3386;p39"/>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87" name="Google Shape;3387;p39"/>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88" name="Google Shape;3388;p39"/>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89" name="Google Shape;3389;p39"/>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0" name="Google Shape;3390;p39"/>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1" name="Google Shape;3391;p39"/>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2" name="Google Shape;3392;p39"/>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3" name="Google Shape;3393;p39"/>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4" name="Google Shape;3394;p39"/>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5" name="Google Shape;3395;p39"/>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6" name="Google Shape;3396;p39"/>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7" name="Google Shape;3397;p39"/>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8" name="Google Shape;3398;p39"/>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399" name="Google Shape;3399;p39"/>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0" name="Google Shape;3400;p39"/>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1" name="Google Shape;3401;p39"/>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2" name="Google Shape;3402;p39"/>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3" name="Google Shape;3403;p39"/>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4" name="Google Shape;3404;p39"/>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5" name="Google Shape;3405;p39"/>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6" name="Google Shape;3406;p39"/>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7" name="Google Shape;3407;p39"/>
          <p:cNvSpPr/>
          <p:nvPr/>
        </p:nvSpPr>
        <p:spPr>
          <a:xfrm>
            <a:off x="5623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8" name="Google Shape;3408;p39"/>
          <p:cNvSpPr/>
          <p:nvPr/>
        </p:nvSpPr>
        <p:spPr>
          <a:xfrm>
            <a:off x="6004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09" name="Google Shape;3409;p39"/>
          <p:cNvSpPr/>
          <p:nvPr/>
        </p:nvSpPr>
        <p:spPr>
          <a:xfrm>
            <a:off x="6385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0" name="Google Shape;3410;p39"/>
          <p:cNvSpPr/>
          <p:nvPr/>
        </p:nvSpPr>
        <p:spPr>
          <a:xfrm>
            <a:off x="7528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1" name="Google Shape;3411;p39"/>
          <p:cNvSpPr/>
          <p:nvPr/>
        </p:nvSpPr>
        <p:spPr>
          <a:xfrm>
            <a:off x="7909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2" name="Google Shape;3412;p39"/>
          <p:cNvSpPr/>
          <p:nvPr/>
        </p:nvSpPr>
        <p:spPr>
          <a:xfrm>
            <a:off x="8290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3" name="Google Shape;3413;p39"/>
          <p:cNvSpPr/>
          <p:nvPr/>
        </p:nvSpPr>
        <p:spPr>
          <a:xfrm>
            <a:off x="2951957"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4" name="Google Shape;3414;p39"/>
          <p:cNvSpPr/>
          <p:nvPr/>
        </p:nvSpPr>
        <p:spPr>
          <a:xfrm>
            <a:off x="3332958"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5" name="Google Shape;3415;p39"/>
          <p:cNvSpPr/>
          <p:nvPr/>
        </p:nvSpPr>
        <p:spPr>
          <a:xfrm>
            <a:off x="7144545"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6" name="Google Shape;3416;p39"/>
          <p:cNvSpPr/>
          <p:nvPr/>
        </p:nvSpPr>
        <p:spPr>
          <a:xfrm>
            <a:off x="5242720" y="3352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7" name="Google Shape;3417;p39"/>
          <p:cNvSpPr/>
          <p:nvPr/>
        </p:nvSpPr>
        <p:spPr>
          <a:xfrm>
            <a:off x="3718720" y="3733801"/>
            <a:ext cx="152399" cy="1523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8" name="Google Shape;3418;p39"/>
          <p:cNvSpPr/>
          <p:nvPr/>
        </p:nvSpPr>
        <p:spPr>
          <a:xfrm>
            <a:off x="7147720" y="3543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19" name="Google Shape;3419;p39"/>
          <p:cNvSpPr/>
          <p:nvPr/>
        </p:nvSpPr>
        <p:spPr>
          <a:xfrm>
            <a:off x="7909720" y="35433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0" name="Google Shape;3420;p39"/>
          <p:cNvSpPr/>
          <p:nvPr/>
        </p:nvSpPr>
        <p:spPr>
          <a:xfrm>
            <a:off x="5623720" y="354965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1" name="Google Shape;3421;p39"/>
          <p:cNvSpPr/>
          <p:nvPr/>
        </p:nvSpPr>
        <p:spPr>
          <a:xfrm>
            <a:off x="6004720" y="354965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2" name="Google Shape;3422;p39"/>
          <p:cNvSpPr/>
          <p:nvPr/>
        </p:nvSpPr>
        <p:spPr>
          <a:xfrm>
            <a:off x="6385720" y="354965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3" name="Google Shape;3423;p39"/>
          <p:cNvSpPr/>
          <p:nvPr/>
        </p:nvSpPr>
        <p:spPr>
          <a:xfrm>
            <a:off x="3337720" y="3733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4" name="Google Shape;3424;p39"/>
          <p:cNvSpPr/>
          <p:nvPr/>
        </p:nvSpPr>
        <p:spPr>
          <a:xfrm>
            <a:off x="2956720" y="3733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425" name="Google Shape;3425;p39"/>
          <p:cNvSpPr txBox="1"/>
          <p:nvPr/>
        </p:nvSpPr>
        <p:spPr>
          <a:xfrm>
            <a:off x="7973978" y="704204"/>
            <a:ext cx="3224281" cy="276999"/>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FFFFFF"/>
                </a:solidFill>
                <a:latin typeface="Century Gothic"/>
                <a:ea typeface="Century Gothic"/>
                <a:cs typeface="Century Gothic"/>
                <a:sym typeface="Century Gothic"/>
              </a:rPr>
              <a:t>Same as lw, except Mem</a:t>
            </a:r>
            <a:r>
              <a:rPr b="1" baseline="-25000" i="0" lang="en-US" sz="1200">
                <a:solidFill>
                  <a:srgbClr val="FFFFFF"/>
                </a:solidFill>
                <a:latin typeface="Calibri"/>
                <a:ea typeface="Calibri"/>
                <a:cs typeface="Calibri"/>
                <a:sym typeface="Calibri"/>
              </a:rPr>
              <a:t>r/w</a:t>
            </a:r>
            <a:r>
              <a:rPr b="1" i="0" lang="en-US" sz="1200">
                <a:solidFill>
                  <a:srgbClr val="FFFFFF"/>
                </a:solidFill>
                <a:latin typeface="Calibri"/>
                <a:ea typeface="Calibri"/>
                <a:cs typeface="Calibri"/>
                <a:sym typeface="Calibri"/>
              </a:rPr>
              <a:t> and Next State</a:t>
            </a:r>
            <a:endParaRPr b="1" baseline="-25000" sz="1200">
              <a:solidFill>
                <a:srgbClr val="FFFFFF"/>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
          <p:cNvSpPr txBox="1"/>
          <p:nvPr>
            <p:ph idx="12" type="sldNum"/>
          </p:nvPr>
        </p:nvSpPr>
        <p:spPr>
          <a:xfrm>
            <a:off x="9324076" y="7077922"/>
            <a:ext cx="2026973" cy="539750"/>
          </a:xfrm>
          <a:prstGeom prst="rect">
            <a:avLst/>
          </a:prstGeom>
          <a:noFill/>
          <a:ln>
            <a:noFill/>
          </a:ln>
        </p:spPr>
        <p:txBody>
          <a:bodyPr anchorCtr="0" anchor="t" bIns="45575" lIns="91175" spcFirstLastPara="1" rIns="91175" wrap="square" tIns="45575">
            <a:noAutofit/>
          </a:bodyPr>
          <a:lstStyle/>
          <a:p>
            <a:pPr indent="0" lvl="0" marL="0" rtl="0" algn="r">
              <a:spcBef>
                <a:spcPts val="0"/>
              </a:spcBef>
              <a:spcAft>
                <a:spcPts val="0"/>
              </a:spcAft>
              <a:buNone/>
            </a:pPr>
            <a:fld id="{00000000-1234-1234-1234-123412341234}" type="slidenum">
              <a:rPr lang="en-US" sz="1397">
                <a:solidFill>
                  <a:srgbClr val="000000"/>
                </a:solidFill>
                <a:latin typeface="Calibri"/>
                <a:ea typeface="Calibri"/>
                <a:cs typeface="Calibri"/>
                <a:sym typeface="Calibri"/>
              </a:rPr>
              <a:t>‹#›</a:t>
            </a:fld>
            <a:endParaRPr sz="1397">
              <a:solidFill>
                <a:srgbClr val="000000"/>
              </a:solidFill>
              <a:latin typeface="Calibri"/>
              <a:ea typeface="Calibri"/>
              <a:cs typeface="Calibri"/>
              <a:sym typeface="Calibri"/>
            </a:endParaRPr>
          </a:p>
        </p:txBody>
      </p:sp>
      <p:sp>
        <p:nvSpPr>
          <p:cNvPr id="401" name="Google Shape;401;p4"/>
          <p:cNvSpPr txBox="1"/>
          <p:nvPr>
            <p:ph type="title"/>
          </p:nvPr>
        </p:nvSpPr>
        <p:spPr>
          <a:xfrm>
            <a:off x="764338" y="-259080"/>
            <a:ext cx="10641608" cy="949960"/>
          </a:xfrm>
          <a:prstGeom prst="rect">
            <a:avLst/>
          </a:prstGeom>
          <a:noFill/>
          <a:ln>
            <a:noFill/>
          </a:ln>
        </p:spPr>
        <p:txBody>
          <a:bodyPr anchorCtr="0" anchor="b" bIns="45575" lIns="91175" spcFirstLastPara="1" rIns="91175" wrap="square" tIns="45575">
            <a:noAutofit/>
          </a:bodyPr>
          <a:lstStyle/>
          <a:p>
            <a:pPr indent="0" lvl="0" marL="0" rtl="0" algn="l">
              <a:spcBef>
                <a:spcPts val="0"/>
              </a:spcBef>
              <a:spcAft>
                <a:spcPts val="0"/>
              </a:spcAft>
              <a:buNone/>
            </a:pPr>
            <a:r>
              <a:rPr lang="en-US">
                <a:solidFill>
                  <a:schemeClr val="dk2"/>
                </a:solidFill>
                <a:latin typeface="Calibri"/>
                <a:ea typeface="Calibri"/>
                <a:cs typeface="Calibri"/>
                <a:sym typeface="Calibri"/>
              </a:rPr>
              <a:t>Review Multi-cycle LC2K Datapath</a:t>
            </a:r>
            <a:endParaRPr/>
          </a:p>
        </p:txBody>
      </p:sp>
      <p:grpSp>
        <p:nvGrpSpPr>
          <p:cNvPr id="402" name="Google Shape;402;p4"/>
          <p:cNvGrpSpPr/>
          <p:nvPr/>
        </p:nvGrpSpPr>
        <p:grpSpPr>
          <a:xfrm>
            <a:off x="8481617" y="3810189"/>
            <a:ext cx="853546" cy="1854363"/>
            <a:chOff x="4590" y="2784"/>
            <a:chExt cx="538" cy="1170"/>
          </a:xfrm>
        </p:grpSpPr>
        <p:cxnSp>
          <p:nvCxnSpPr>
            <p:cNvPr id="403" name="Google Shape;403;p4"/>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404" name="Google Shape;404;p4"/>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405" name="Google Shape;405;p4"/>
            <p:cNvSpPr txBox="1"/>
            <p:nvPr/>
          </p:nvSpPr>
          <p:spPr>
            <a:xfrm>
              <a:off x="4590" y="3741"/>
              <a:ext cx="538"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MUX</a:t>
              </a:r>
              <a:r>
                <a:rPr b="1" baseline="-25000" lang="en-US" sz="1596">
                  <a:solidFill>
                    <a:srgbClr val="000000"/>
                  </a:solidFill>
                  <a:latin typeface="Calibri"/>
                  <a:ea typeface="Calibri"/>
                  <a:cs typeface="Calibri"/>
                  <a:sym typeface="Calibri"/>
                </a:rPr>
                <a:t>alu2</a:t>
              </a:r>
              <a:endParaRPr/>
            </a:p>
          </p:txBody>
        </p:sp>
      </p:grpSp>
      <p:grpSp>
        <p:nvGrpSpPr>
          <p:cNvPr id="406" name="Google Shape;406;p4"/>
          <p:cNvGrpSpPr/>
          <p:nvPr/>
        </p:nvGrpSpPr>
        <p:grpSpPr>
          <a:xfrm>
            <a:off x="6635172" y="4266259"/>
            <a:ext cx="636596" cy="1399879"/>
            <a:chOff x="3424" y="3071"/>
            <a:chExt cx="402" cy="883"/>
          </a:xfrm>
        </p:grpSpPr>
        <p:cxnSp>
          <p:nvCxnSpPr>
            <p:cNvPr id="407" name="Google Shape;407;p4"/>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408" name="Google Shape;408;p4"/>
            <p:cNvSpPr txBox="1"/>
            <p:nvPr/>
          </p:nvSpPr>
          <p:spPr>
            <a:xfrm>
              <a:off x="3424" y="3741"/>
              <a:ext cx="402"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Reg</a:t>
              </a:r>
              <a:r>
                <a:rPr b="1" baseline="-25000" lang="en-US" sz="1596">
                  <a:solidFill>
                    <a:srgbClr val="000000"/>
                  </a:solidFill>
                  <a:latin typeface="Calibri"/>
                  <a:ea typeface="Calibri"/>
                  <a:cs typeface="Calibri"/>
                  <a:sym typeface="Calibri"/>
                </a:rPr>
                <a:t>en</a:t>
              </a:r>
              <a:endParaRPr/>
            </a:p>
          </p:txBody>
        </p:sp>
      </p:grpSp>
      <p:grpSp>
        <p:nvGrpSpPr>
          <p:cNvPr id="409" name="Google Shape;409;p4"/>
          <p:cNvGrpSpPr/>
          <p:nvPr/>
        </p:nvGrpSpPr>
        <p:grpSpPr>
          <a:xfrm>
            <a:off x="5024683" y="3354121"/>
            <a:ext cx="492491" cy="2831429"/>
            <a:chOff x="2406" y="2495"/>
            <a:chExt cx="310" cy="1788"/>
          </a:xfrm>
        </p:grpSpPr>
        <p:cxnSp>
          <p:nvCxnSpPr>
            <p:cNvPr id="410" name="Google Shape;410;p4"/>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411" name="Google Shape;411;p4"/>
            <p:cNvSpPr txBox="1"/>
            <p:nvPr/>
          </p:nvSpPr>
          <p:spPr>
            <a:xfrm>
              <a:off x="2406" y="4070"/>
              <a:ext cx="310"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IR</a:t>
              </a:r>
              <a:r>
                <a:rPr b="1" baseline="-25000" lang="en-US" sz="1596">
                  <a:solidFill>
                    <a:srgbClr val="000000"/>
                  </a:solidFill>
                  <a:latin typeface="Calibri"/>
                  <a:ea typeface="Calibri"/>
                  <a:cs typeface="Calibri"/>
                  <a:sym typeface="Calibri"/>
                </a:rPr>
                <a:t>en</a:t>
              </a:r>
              <a:endParaRPr/>
            </a:p>
          </p:txBody>
        </p:sp>
      </p:grpSp>
      <p:sp>
        <p:nvSpPr>
          <p:cNvPr id="412" name="Google Shape;412;p4"/>
          <p:cNvSpPr/>
          <p:nvPr/>
        </p:nvSpPr>
        <p:spPr>
          <a:xfrm>
            <a:off x="2581224" y="1757880"/>
            <a:ext cx="380057" cy="684102"/>
          </a:xfrm>
          <a:prstGeom prst="rect">
            <a:avLst/>
          </a:prstGeom>
          <a:solidFill>
            <a:schemeClr val="lt2"/>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PC</a:t>
            </a:r>
            <a:endParaRPr/>
          </a:p>
        </p:txBody>
      </p:sp>
      <p:sp>
        <p:nvSpPr>
          <p:cNvPr id="413" name="Google Shape;413;p4"/>
          <p:cNvSpPr/>
          <p:nvPr/>
        </p:nvSpPr>
        <p:spPr>
          <a:xfrm>
            <a:off x="3873420" y="1757880"/>
            <a:ext cx="836125" cy="2508378"/>
          </a:xfrm>
          <a:prstGeom prst="rect">
            <a:avLst/>
          </a:prstGeom>
          <a:solidFill>
            <a:schemeClr val="lt2"/>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Memory</a:t>
            </a:r>
            <a:endParaRPr/>
          </a:p>
        </p:txBody>
      </p:sp>
      <p:sp>
        <p:nvSpPr>
          <p:cNvPr id="414" name="Google Shape;414;p4"/>
          <p:cNvSpPr/>
          <p:nvPr/>
        </p:nvSpPr>
        <p:spPr>
          <a:xfrm>
            <a:off x="6837868" y="1681867"/>
            <a:ext cx="836125" cy="2584390"/>
          </a:xfrm>
          <a:prstGeom prst="rect">
            <a:avLst/>
          </a:prstGeom>
          <a:solidFill>
            <a:schemeClr val="lt2"/>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Register</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file</a:t>
            </a:r>
            <a:endParaRPr/>
          </a:p>
        </p:txBody>
      </p:sp>
      <p:cxnSp>
        <p:nvCxnSpPr>
          <p:cNvPr id="415" name="Google Shape;415;p4"/>
          <p:cNvCxnSpPr/>
          <p:nvPr/>
        </p:nvCxnSpPr>
        <p:spPr>
          <a:xfrm>
            <a:off x="2961282" y="2137936"/>
            <a:ext cx="304045" cy="0"/>
          </a:xfrm>
          <a:prstGeom prst="straightConnector1">
            <a:avLst/>
          </a:prstGeom>
          <a:noFill/>
          <a:ln cap="flat" cmpd="sng" w="38100">
            <a:solidFill>
              <a:srgbClr val="33CC33"/>
            </a:solidFill>
            <a:prstDash val="solid"/>
            <a:round/>
            <a:headEnd len="sm" w="sm" type="none"/>
            <a:tailEnd len="lg" w="lg" type="triangle"/>
          </a:ln>
        </p:spPr>
      </p:cxnSp>
      <p:cxnSp>
        <p:nvCxnSpPr>
          <p:cNvPr id="416" name="Google Shape;416;p4"/>
          <p:cNvCxnSpPr/>
          <p:nvPr/>
        </p:nvCxnSpPr>
        <p:spPr>
          <a:xfrm>
            <a:off x="3569374" y="2365970"/>
            <a:ext cx="304045" cy="0"/>
          </a:xfrm>
          <a:prstGeom prst="straightConnector1">
            <a:avLst/>
          </a:prstGeom>
          <a:noFill/>
          <a:ln cap="flat" cmpd="sng" w="38100">
            <a:solidFill>
              <a:srgbClr val="33CC33"/>
            </a:solidFill>
            <a:prstDash val="solid"/>
            <a:round/>
            <a:headEnd len="sm" w="sm" type="none"/>
            <a:tailEnd len="lg" w="lg" type="triangle"/>
          </a:ln>
        </p:spPr>
      </p:cxnSp>
      <p:cxnSp>
        <p:nvCxnSpPr>
          <p:cNvPr id="417" name="Google Shape;417;p4"/>
          <p:cNvCxnSpPr/>
          <p:nvPr/>
        </p:nvCxnSpPr>
        <p:spPr>
          <a:xfrm>
            <a:off x="6305788" y="2822039"/>
            <a:ext cx="532079" cy="0"/>
          </a:xfrm>
          <a:prstGeom prst="straightConnector1">
            <a:avLst/>
          </a:prstGeom>
          <a:noFill/>
          <a:ln cap="flat" cmpd="sng" w="38100">
            <a:solidFill>
              <a:srgbClr val="0000FF"/>
            </a:solidFill>
            <a:prstDash val="solid"/>
            <a:round/>
            <a:headEnd len="sm" w="sm" type="none"/>
            <a:tailEnd len="lg" w="lg" type="triangle"/>
          </a:ln>
        </p:spPr>
      </p:cxnSp>
      <p:cxnSp>
        <p:nvCxnSpPr>
          <p:cNvPr id="418" name="Google Shape;418;p4"/>
          <p:cNvCxnSpPr/>
          <p:nvPr/>
        </p:nvCxnSpPr>
        <p:spPr>
          <a:xfrm>
            <a:off x="6609832" y="3658166"/>
            <a:ext cx="228034" cy="0"/>
          </a:xfrm>
          <a:prstGeom prst="straightConnector1">
            <a:avLst/>
          </a:prstGeom>
          <a:noFill/>
          <a:ln cap="flat" cmpd="sng" w="38100">
            <a:solidFill>
              <a:schemeClr val="dk1"/>
            </a:solidFill>
            <a:prstDash val="solid"/>
            <a:round/>
            <a:headEnd len="sm" w="sm" type="none"/>
            <a:tailEnd len="lg" w="lg" type="triangle"/>
          </a:ln>
        </p:spPr>
      </p:cxnSp>
      <p:cxnSp>
        <p:nvCxnSpPr>
          <p:cNvPr id="419" name="Google Shape;419;p4"/>
          <p:cNvCxnSpPr/>
          <p:nvPr/>
        </p:nvCxnSpPr>
        <p:spPr>
          <a:xfrm>
            <a:off x="4937581" y="3506143"/>
            <a:ext cx="1368206" cy="0"/>
          </a:xfrm>
          <a:prstGeom prst="straightConnector1">
            <a:avLst/>
          </a:prstGeom>
          <a:noFill/>
          <a:ln cap="flat" cmpd="sng" w="38100">
            <a:solidFill>
              <a:schemeClr val="dk1"/>
            </a:solidFill>
            <a:prstDash val="solid"/>
            <a:round/>
            <a:headEnd len="sm" w="sm" type="none"/>
            <a:tailEnd len="lg" w="lg" type="triangle"/>
          </a:ln>
        </p:spPr>
      </p:cxnSp>
      <p:cxnSp>
        <p:nvCxnSpPr>
          <p:cNvPr id="420" name="Google Shape;420;p4"/>
          <p:cNvCxnSpPr/>
          <p:nvPr/>
        </p:nvCxnSpPr>
        <p:spPr>
          <a:xfrm>
            <a:off x="5773707" y="2213947"/>
            <a:ext cx="1064160" cy="0"/>
          </a:xfrm>
          <a:prstGeom prst="straightConnector1">
            <a:avLst/>
          </a:prstGeom>
          <a:noFill/>
          <a:ln cap="flat" cmpd="sng" w="38100">
            <a:solidFill>
              <a:srgbClr val="0000FF"/>
            </a:solidFill>
            <a:prstDash val="solid"/>
            <a:round/>
            <a:headEnd len="sm" w="sm" type="none"/>
            <a:tailEnd len="lg" w="lg" type="triangle"/>
          </a:ln>
        </p:spPr>
      </p:cxnSp>
      <p:cxnSp>
        <p:nvCxnSpPr>
          <p:cNvPr id="421" name="Google Shape;421;p4"/>
          <p:cNvCxnSpPr/>
          <p:nvPr/>
        </p:nvCxnSpPr>
        <p:spPr>
          <a:xfrm>
            <a:off x="5773706" y="1909903"/>
            <a:ext cx="0" cy="2660401"/>
          </a:xfrm>
          <a:prstGeom prst="straightConnector1">
            <a:avLst/>
          </a:prstGeom>
          <a:noFill/>
          <a:ln cap="flat" cmpd="sng" w="38100">
            <a:solidFill>
              <a:srgbClr val="0000FF"/>
            </a:solidFill>
            <a:prstDash val="solid"/>
            <a:round/>
            <a:headEnd len="sm" w="sm" type="none"/>
            <a:tailEnd len="sm" w="sm" type="none"/>
          </a:ln>
        </p:spPr>
      </p:cxnSp>
      <p:cxnSp>
        <p:nvCxnSpPr>
          <p:cNvPr id="422" name="Google Shape;422;p4"/>
          <p:cNvCxnSpPr/>
          <p:nvPr/>
        </p:nvCxnSpPr>
        <p:spPr>
          <a:xfrm>
            <a:off x="5773707" y="1909901"/>
            <a:ext cx="1064160" cy="0"/>
          </a:xfrm>
          <a:prstGeom prst="straightConnector1">
            <a:avLst/>
          </a:prstGeom>
          <a:noFill/>
          <a:ln cap="flat" cmpd="sng" w="38100">
            <a:solidFill>
              <a:srgbClr val="0000FF"/>
            </a:solidFill>
            <a:prstDash val="solid"/>
            <a:round/>
            <a:headEnd len="sm" w="sm" type="none"/>
            <a:tailEnd len="lg" w="lg" type="triangle"/>
          </a:ln>
        </p:spPr>
      </p:cxnSp>
      <p:cxnSp>
        <p:nvCxnSpPr>
          <p:cNvPr id="423" name="Google Shape;423;p4"/>
          <p:cNvCxnSpPr/>
          <p:nvPr/>
        </p:nvCxnSpPr>
        <p:spPr>
          <a:xfrm>
            <a:off x="5773706" y="2594005"/>
            <a:ext cx="228034" cy="0"/>
          </a:xfrm>
          <a:prstGeom prst="straightConnector1">
            <a:avLst/>
          </a:prstGeom>
          <a:noFill/>
          <a:ln cap="flat" cmpd="sng" w="38100">
            <a:solidFill>
              <a:srgbClr val="0000FF"/>
            </a:solidFill>
            <a:prstDash val="solid"/>
            <a:round/>
            <a:headEnd len="sm" w="sm" type="none"/>
            <a:tailEnd len="lg" w="lg" type="triangle"/>
          </a:ln>
        </p:spPr>
      </p:cxnSp>
      <p:cxnSp>
        <p:nvCxnSpPr>
          <p:cNvPr id="424" name="Google Shape;424;p4"/>
          <p:cNvCxnSpPr/>
          <p:nvPr/>
        </p:nvCxnSpPr>
        <p:spPr>
          <a:xfrm>
            <a:off x="5773706" y="3050074"/>
            <a:ext cx="228034" cy="0"/>
          </a:xfrm>
          <a:prstGeom prst="straightConnector1">
            <a:avLst/>
          </a:prstGeom>
          <a:noFill/>
          <a:ln cap="flat" cmpd="sng" w="38100">
            <a:solidFill>
              <a:srgbClr val="0000FF"/>
            </a:solidFill>
            <a:prstDash val="solid"/>
            <a:round/>
            <a:headEnd len="sm" w="sm" type="none"/>
            <a:tailEnd len="lg" w="lg" type="triangle"/>
          </a:ln>
        </p:spPr>
      </p:cxnSp>
      <p:sp>
        <p:nvSpPr>
          <p:cNvPr id="425" name="Google Shape;425;p4"/>
          <p:cNvSpPr/>
          <p:nvPr/>
        </p:nvSpPr>
        <p:spPr>
          <a:xfrm rot="-5400000">
            <a:off x="5678693" y="2689020"/>
            <a:ext cx="988148" cy="34205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91175" lIns="91175" spcFirstLastPara="1" rIns="91175" wrap="square" tIns="91175">
            <a:noAutofit/>
          </a:bodyPr>
          <a:lstStyle/>
          <a:p>
            <a:pPr indent="0" lvl="0" marL="0" marR="0" rtl="0" algn="l">
              <a:spcBef>
                <a:spcPts val="0"/>
              </a:spcBef>
              <a:spcAft>
                <a:spcPts val="0"/>
              </a:spcAft>
              <a:buNone/>
            </a:pPr>
            <a:r>
              <a:t/>
            </a:r>
            <a:endParaRPr sz="1397">
              <a:solidFill>
                <a:srgbClr val="000000"/>
              </a:solidFill>
              <a:latin typeface="Arial"/>
              <a:ea typeface="Arial"/>
              <a:cs typeface="Arial"/>
              <a:sym typeface="Arial"/>
            </a:endParaRPr>
          </a:p>
        </p:txBody>
      </p:sp>
      <p:sp>
        <p:nvSpPr>
          <p:cNvPr id="426" name="Google Shape;426;p4"/>
          <p:cNvSpPr txBox="1"/>
          <p:nvPr/>
        </p:nvSpPr>
        <p:spPr>
          <a:xfrm>
            <a:off x="6001742" y="2365972"/>
            <a:ext cx="342051" cy="988148"/>
          </a:xfrm>
          <a:prstGeom prst="rect">
            <a:avLst/>
          </a:prstGeom>
          <a:noFill/>
          <a:ln>
            <a:noFill/>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X</a:t>
            </a:r>
            <a:endParaRPr/>
          </a:p>
        </p:txBody>
      </p:sp>
      <p:sp>
        <p:nvSpPr>
          <p:cNvPr id="427" name="Google Shape;427;p4"/>
          <p:cNvSpPr/>
          <p:nvPr/>
        </p:nvSpPr>
        <p:spPr>
          <a:xfrm rot="-5400000">
            <a:off x="5982739" y="3525147"/>
            <a:ext cx="988148" cy="34205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91175" lIns="91175" spcFirstLastPara="1" rIns="91175" wrap="square" tIns="91175">
            <a:noAutofit/>
          </a:bodyPr>
          <a:lstStyle/>
          <a:p>
            <a:pPr indent="0" lvl="0" marL="0" marR="0" rtl="0" algn="l">
              <a:spcBef>
                <a:spcPts val="0"/>
              </a:spcBef>
              <a:spcAft>
                <a:spcPts val="0"/>
              </a:spcAft>
              <a:buNone/>
            </a:pPr>
            <a:r>
              <a:t/>
            </a:r>
            <a:endParaRPr sz="1397">
              <a:solidFill>
                <a:srgbClr val="000000"/>
              </a:solidFill>
              <a:latin typeface="Arial"/>
              <a:ea typeface="Arial"/>
              <a:cs typeface="Arial"/>
              <a:sym typeface="Arial"/>
            </a:endParaRPr>
          </a:p>
        </p:txBody>
      </p:sp>
      <p:sp>
        <p:nvSpPr>
          <p:cNvPr id="428" name="Google Shape;428;p4"/>
          <p:cNvSpPr txBox="1"/>
          <p:nvPr/>
        </p:nvSpPr>
        <p:spPr>
          <a:xfrm>
            <a:off x="6305788" y="3202098"/>
            <a:ext cx="342051" cy="988148"/>
          </a:xfrm>
          <a:prstGeom prst="rect">
            <a:avLst/>
          </a:prstGeom>
          <a:noFill/>
          <a:ln>
            <a:noFill/>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X</a:t>
            </a:r>
            <a:endParaRPr/>
          </a:p>
        </p:txBody>
      </p:sp>
      <p:sp>
        <p:nvSpPr>
          <p:cNvPr id="429" name="Google Shape;429;p4"/>
          <p:cNvSpPr/>
          <p:nvPr/>
        </p:nvSpPr>
        <p:spPr>
          <a:xfrm rot="-5400000">
            <a:off x="8149066" y="3259107"/>
            <a:ext cx="1216183" cy="34205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91175" lIns="91175" spcFirstLastPara="1" rIns="91175" wrap="square" tIns="91175">
            <a:noAutofit/>
          </a:bodyPr>
          <a:lstStyle/>
          <a:p>
            <a:pPr indent="0" lvl="0" marL="0" marR="0" rtl="0" algn="l">
              <a:spcBef>
                <a:spcPts val="0"/>
              </a:spcBef>
              <a:spcAft>
                <a:spcPts val="0"/>
              </a:spcAft>
              <a:buNone/>
            </a:pPr>
            <a:r>
              <a:t/>
            </a:r>
            <a:endParaRPr sz="1397">
              <a:solidFill>
                <a:srgbClr val="000000"/>
              </a:solidFill>
              <a:latin typeface="Arial"/>
              <a:ea typeface="Arial"/>
              <a:cs typeface="Arial"/>
              <a:sym typeface="Arial"/>
            </a:endParaRPr>
          </a:p>
        </p:txBody>
      </p:sp>
      <p:sp>
        <p:nvSpPr>
          <p:cNvPr id="430" name="Google Shape;430;p4"/>
          <p:cNvSpPr txBox="1"/>
          <p:nvPr/>
        </p:nvSpPr>
        <p:spPr>
          <a:xfrm>
            <a:off x="8586132" y="2822041"/>
            <a:ext cx="342051" cy="1216183"/>
          </a:xfrm>
          <a:prstGeom prst="rect">
            <a:avLst/>
          </a:prstGeom>
          <a:noFill/>
          <a:ln>
            <a:noFill/>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X</a:t>
            </a:r>
            <a:endParaRPr/>
          </a:p>
        </p:txBody>
      </p:sp>
      <p:sp>
        <p:nvSpPr>
          <p:cNvPr id="431" name="Google Shape;431;p4"/>
          <p:cNvSpPr/>
          <p:nvPr/>
        </p:nvSpPr>
        <p:spPr>
          <a:xfrm>
            <a:off x="6457811" y="4418282"/>
            <a:ext cx="1216183" cy="304045"/>
          </a:xfrm>
          <a:prstGeom prst="rect">
            <a:avLst/>
          </a:prstGeom>
          <a:solidFill>
            <a:schemeClr val="accent1"/>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Sign extend</a:t>
            </a:r>
            <a:endParaRPr/>
          </a:p>
        </p:txBody>
      </p:sp>
      <p:grpSp>
        <p:nvGrpSpPr>
          <p:cNvPr id="432" name="Google Shape;432;p4"/>
          <p:cNvGrpSpPr/>
          <p:nvPr/>
        </p:nvGrpSpPr>
        <p:grpSpPr>
          <a:xfrm>
            <a:off x="9195002" y="1985120"/>
            <a:ext cx="594388" cy="1672253"/>
            <a:chOff x="-71" y="2364"/>
            <a:chExt cx="381" cy="1056"/>
          </a:xfrm>
        </p:grpSpPr>
        <p:sp>
          <p:nvSpPr>
            <p:cNvPr id="433" name="Google Shape;433;p4"/>
            <p:cNvSpPr/>
            <p:nvPr/>
          </p:nvSpPr>
          <p:spPr>
            <a:xfrm rot="-5400000">
              <a:off x="-421" y="2713"/>
              <a:ext cx="1056" cy="357"/>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chemeClr val="accent1"/>
            </a:solidFill>
            <a:ln cap="flat" cmpd="sng" w="28575">
              <a:solidFill>
                <a:schemeClr val="dk1"/>
              </a:solidFill>
              <a:prstDash val="solid"/>
              <a:round/>
              <a:headEnd len="sm" w="sm" type="none"/>
              <a:tailEnd len="sm" w="sm" type="none"/>
            </a:ln>
          </p:spPr>
          <p:txBody>
            <a:bodyPr anchorCtr="0" anchor="t" bIns="45575" lIns="91175" spcFirstLastPara="1" rIns="91175" wrap="square" tIns="45575">
              <a:noAutofit/>
            </a:bodyPr>
            <a:lstStyle/>
            <a:p>
              <a:pPr indent="0" lvl="0" marL="0" marR="0" rtl="0" algn="l">
                <a:spcBef>
                  <a:spcPts val="0"/>
                </a:spcBef>
                <a:spcAft>
                  <a:spcPts val="0"/>
                </a:spcAft>
                <a:buNone/>
              </a:pPr>
              <a:r>
                <a:t/>
              </a:r>
              <a:endParaRPr sz="2394">
                <a:solidFill>
                  <a:srgbClr val="000000"/>
                </a:solidFill>
                <a:latin typeface="Calibri"/>
                <a:ea typeface="Calibri"/>
                <a:cs typeface="Calibri"/>
                <a:sym typeface="Calibri"/>
              </a:endParaRPr>
            </a:p>
          </p:txBody>
        </p:sp>
        <p:sp>
          <p:nvSpPr>
            <p:cNvPr id="434" name="Google Shape;434;p4"/>
            <p:cNvSpPr txBox="1"/>
            <p:nvPr/>
          </p:nvSpPr>
          <p:spPr>
            <a:xfrm>
              <a:off x="95" y="2589"/>
              <a:ext cx="215" cy="581"/>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b="1" lang="en-US" sz="1795">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795">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795">
                  <a:solidFill>
                    <a:srgbClr val="000000"/>
                  </a:solidFill>
                  <a:latin typeface="Calibri"/>
                  <a:ea typeface="Calibri"/>
                  <a:cs typeface="Calibri"/>
                  <a:sym typeface="Calibri"/>
                </a:rPr>
                <a:t>U</a:t>
              </a:r>
              <a:endParaRPr/>
            </a:p>
          </p:txBody>
        </p:sp>
      </p:grpSp>
      <p:cxnSp>
        <p:nvCxnSpPr>
          <p:cNvPr id="435" name="Google Shape;435;p4"/>
          <p:cNvCxnSpPr/>
          <p:nvPr/>
        </p:nvCxnSpPr>
        <p:spPr>
          <a:xfrm>
            <a:off x="8282086" y="1985913"/>
            <a:ext cx="304045" cy="0"/>
          </a:xfrm>
          <a:prstGeom prst="straightConnector1">
            <a:avLst/>
          </a:prstGeom>
          <a:noFill/>
          <a:ln cap="flat" cmpd="sng" w="38100">
            <a:solidFill>
              <a:schemeClr val="dk1"/>
            </a:solidFill>
            <a:prstDash val="solid"/>
            <a:round/>
            <a:headEnd len="sm" w="sm" type="none"/>
            <a:tailEnd len="lg" w="lg" type="triangle"/>
          </a:ln>
        </p:spPr>
      </p:cxnSp>
      <p:sp>
        <p:nvSpPr>
          <p:cNvPr id="436" name="Google Shape;436;p4"/>
          <p:cNvSpPr txBox="1"/>
          <p:nvPr/>
        </p:nvSpPr>
        <p:spPr>
          <a:xfrm>
            <a:off x="4253476" y="4036640"/>
            <a:ext cx="510412"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R/W</a:t>
            </a:r>
            <a:endParaRPr/>
          </a:p>
        </p:txBody>
      </p:sp>
      <p:sp>
        <p:nvSpPr>
          <p:cNvPr id="437" name="Google Shape;437;p4"/>
          <p:cNvSpPr txBox="1"/>
          <p:nvPr/>
        </p:nvSpPr>
        <p:spPr>
          <a:xfrm>
            <a:off x="3797407" y="4036640"/>
            <a:ext cx="366499"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En</a:t>
            </a:r>
            <a:endParaRPr/>
          </a:p>
        </p:txBody>
      </p:sp>
      <p:sp>
        <p:nvSpPr>
          <p:cNvPr id="438" name="Google Shape;438;p4"/>
          <p:cNvSpPr txBox="1"/>
          <p:nvPr/>
        </p:nvSpPr>
        <p:spPr>
          <a:xfrm>
            <a:off x="6761855" y="4036640"/>
            <a:ext cx="366499"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En</a:t>
            </a:r>
            <a:endParaRPr/>
          </a:p>
        </p:txBody>
      </p:sp>
      <p:sp>
        <p:nvSpPr>
          <p:cNvPr id="439" name="Google Shape;439;p4"/>
          <p:cNvSpPr/>
          <p:nvPr/>
        </p:nvSpPr>
        <p:spPr>
          <a:xfrm rot="-5400000">
            <a:off x="2942280" y="2232952"/>
            <a:ext cx="988148" cy="34205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91175" lIns="91175" spcFirstLastPara="1" rIns="91175" wrap="square" tIns="91175">
            <a:noAutofit/>
          </a:bodyPr>
          <a:lstStyle/>
          <a:p>
            <a:pPr indent="0" lvl="0" marL="0" marR="0" rtl="0" algn="l">
              <a:spcBef>
                <a:spcPts val="0"/>
              </a:spcBef>
              <a:spcAft>
                <a:spcPts val="0"/>
              </a:spcAft>
              <a:buNone/>
            </a:pPr>
            <a:r>
              <a:t/>
            </a:r>
            <a:endParaRPr sz="1397">
              <a:solidFill>
                <a:srgbClr val="000000"/>
              </a:solidFill>
              <a:latin typeface="Arial"/>
              <a:ea typeface="Arial"/>
              <a:cs typeface="Arial"/>
              <a:sym typeface="Arial"/>
            </a:endParaRPr>
          </a:p>
        </p:txBody>
      </p:sp>
      <p:sp>
        <p:nvSpPr>
          <p:cNvPr id="440" name="Google Shape;440;p4"/>
          <p:cNvSpPr txBox="1"/>
          <p:nvPr/>
        </p:nvSpPr>
        <p:spPr>
          <a:xfrm>
            <a:off x="3265328" y="1909903"/>
            <a:ext cx="342051" cy="988148"/>
          </a:xfrm>
          <a:prstGeom prst="rect">
            <a:avLst/>
          </a:prstGeom>
          <a:noFill/>
          <a:ln>
            <a:noFill/>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X</a:t>
            </a:r>
            <a:endParaRPr/>
          </a:p>
        </p:txBody>
      </p:sp>
      <p:sp>
        <p:nvSpPr>
          <p:cNvPr id="441" name="Google Shape;441;p4"/>
          <p:cNvSpPr/>
          <p:nvPr/>
        </p:nvSpPr>
        <p:spPr>
          <a:xfrm rot="-5400000">
            <a:off x="8263084" y="2080929"/>
            <a:ext cx="988148" cy="342051"/>
          </a:xfrm>
          <a:custGeom>
            <a:rect b="b" l="l" r="r" t="t"/>
            <a:pathLst>
              <a:path extrusionOk="0" h="120000" w="120000">
                <a:moveTo>
                  <a:pt x="0" y="0"/>
                </a:moveTo>
                <a:lnTo>
                  <a:pt x="30000" y="120000"/>
                </a:lnTo>
                <a:lnTo>
                  <a:pt x="90000" y="120000"/>
                </a:lnTo>
                <a:lnTo>
                  <a:pt x="120000" y="0"/>
                </a:lnTo>
                <a:lnTo>
                  <a:pt x="0" y="0"/>
                </a:lnTo>
                <a:close/>
              </a:path>
            </a:pathLst>
          </a:custGeom>
          <a:solidFill>
            <a:srgbClr val="FF9966"/>
          </a:solidFill>
          <a:ln cap="flat" cmpd="sng" w="28575">
            <a:solidFill>
              <a:schemeClr val="dk1"/>
            </a:solidFill>
            <a:prstDash val="solid"/>
            <a:miter lim="8000"/>
            <a:headEnd len="sm" w="sm" type="none"/>
            <a:tailEnd len="sm" w="sm" type="none"/>
          </a:ln>
        </p:spPr>
        <p:txBody>
          <a:bodyPr anchorCtr="0" anchor="ctr" bIns="91175" lIns="91175" spcFirstLastPara="1" rIns="91175" wrap="square" tIns="91175">
            <a:noAutofit/>
          </a:bodyPr>
          <a:lstStyle/>
          <a:p>
            <a:pPr indent="0" lvl="0" marL="0" marR="0" rtl="0" algn="l">
              <a:spcBef>
                <a:spcPts val="0"/>
              </a:spcBef>
              <a:spcAft>
                <a:spcPts val="0"/>
              </a:spcAft>
              <a:buNone/>
            </a:pPr>
            <a:r>
              <a:t/>
            </a:r>
            <a:endParaRPr sz="1397">
              <a:solidFill>
                <a:srgbClr val="000000"/>
              </a:solidFill>
              <a:latin typeface="Arial"/>
              <a:ea typeface="Arial"/>
              <a:cs typeface="Arial"/>
              <a:sym typeface="Arial"/>
            </a:endParaRPr>
          </a:p>
        </p:txBody>
      </p:sp>
      <p:sp>
        <p:nvSpPr>
          <p:cNvPr id="442" name="Google Shape;442;p4"/>
          <p:cNvSpPr txBox="1"/>
          <p:nvPr/>
        </p:nvSpPr>
        <p:spPr>
          <a:xfrm>
            <a:off x="8586132" y="1757880"/>
            <a:ext cx="342051" cy="988148"/>
          </a:xfrm>
          <a:prstGeom prst="rect">
            <a:avLst/>
          </a:prstGeom>
          <a:noFill/>
          <a:ln>
            <a:noFill/>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397">
                <a:solidFill>
                  <a:srgbClr val="000000"/>
                </a:solidFill>
                <a:latin typeface="Calibri"/>
                <a:ea typeface="Calibri"/>
                <a:cs typeface="Calibri"/>
                <a:sym typeface="Calibri"/>
              </a:rPr>
              <a:t>X</a:t>
            </a:r>
            <a:endParaRPr/>
          </a:p>
        </p:txBody>
      </p:sp>
      <p:cxnSp>
        <p:nvCxnSpPr>
          <p:cNvPr id="443" name="Google Shape;443;p4"/>
          <p:cNvCxnSpPr/>
          <p:nvPr/>
        </p:nvCxnSpPr>
        <p:spPr>
          <a:xfrm>
            <a:off x="8890178" y="2213947"/>
            <a:ext cx="304045" cy="0"/>
          </a:xfrm>
          <a:prstGeom prst="straightConnector1">
            <a:avLst/>
          </a:prstGeom>
          <a:noFill/>
          <a:ln cap="flat" cmpd="sng" w="38100">
            <a:solidFill>
              <a:srgbClr val="996600"/>
            </a:solidFill>
            <a:prstDash val="solid"/>
            <a:round/>
            <a:headEnd len="sm" w="sm" type="none"/>
            <a:tailEnd len="lg" w="lg" type="triangle"/>
          </a:ln>
        </p:spPr>
      </p:cxnSp>
      <p:cxnSp>
        <p:nvCxnSpPr>
          <p:cNvPr id="444" name="Google Shape;444;p4"/>
          <p:cNvCxnSpPr/>
          <p:nvPr/>
        </p:nvCxnSpPr>
        <p:spPr>
          <a:xfrm>
            <a:off x="8890178" y="3354120"/>
            <a:ext cx="304045" cy="0"/>
          </a:xfrm>
          <a:prstGeom prst="straightConnector1">
            <a:avLst/>
          </a:prstGeom>
          <a:noFill/>
          <a:ln cap="flat" cmpd="sng" w="38100">
            <a:solidFill>
              <a:srgbClr val="996600"/>
            </a:solidFill>
            <a:prstDash val="solid"/>
            <a:round/>
            <a:headEnd len="sm" w="sm" type="none"/>
            <a:tailEnd len="lg" w="lg" type="triangle"/>
          </a:ln>
        </p:spPr>
      </p:cxnSp>
      <p:cxnSp>
        <p:nvCxnSpPr>
          <p:cNvPr id="445" name="Google Shape;445;p4"/>
          <p:cNvCxnSpPr/>
          <p:nvPr/>
        </p:nvCxnSpPr>
        <p:spPr>
          <a:xfrm>
            <a:off x="7673993" y="2441982"/>
            <a:ext cx="912138" cy="0"/>
          </a:xfrm>
          <a:prstGeom prst="straightConnector1">
            <a:avLst/>
          </a:prstGeom>
          <a:noFill/>
          <a:ln cap="flat" cmpd="sng" w="38100">
            <a:solidFill>
              <a:srgbClr val="996600"/>
            </a:solidFill>
            <a:prstDash val="solid"/>
            <a:round/>
            <a:headEnd len="sm" w="sm" type="none"/>
            <a:tailEnd len="lg" w="lg" type="triangle"/>
          </a:ln>
        </p:spPr>
      </p:cxnSp>
      <p:cxnSp>
        <p:nvCxnSpPr>
          <p:cNvPr id="446" name="Google Shape;446;p4"/>
          <p:cNvCxnSpPr/>
          <p:nvPr/>
        </p:nvCxnSpPr>
        <p:spPr>
          <a:xfrm>
            <a:off x="5773708" y="4570303"/>
            <a:ext cx="684102" cy="0"/>
          </a:xfrm>
          <a:prstGeom prst="straightConnector1">
            <a:avLst/>
          </a:prstGeom>
          <a:noFill/>
          <a:ln cap="flat" cmpd="sng" w="38100">
            <a:solidFill>
              <a:srgbClr val="0000FF"/>
            </a:solidFill>
            <a:prstDash val="solid"/>
            <a:round/>
            <a:headEnd len="sm" w="sm" type="none"/>
            <a:tailEnd len="lg" w="lg" type="triangle"/>
          </a:ln>
        </p:spPr>
      </p:cxnSp>
      <p:cxnSp>
        <p:nvCxnSpPr>
          <p:cNvPr id="447" name="Google Shape;447;p4"/>
          <p:cNvCxnSpPr/>
          <p:nvPr/>
        </p:nvCxnSpPr>
        <p:spPr>
          <a:xfrm>
            <a:off x="8282086" y="3886200"/>
            <a:ext cx="304045" cy="0"/>
          </a:xfrm>
          <a:prstGeom prst="straightConnector1">
            <a:avLst/>
          </a:prstGeom>
          <a:noFill/>
          <a:ln cap="flat" cmpd="sng" w="38100">
            <a:solidFill>
              <a:schemeClr val="dk1"/>
            </a:solidFill>
            <a:prstDash val="solid"/>
            <a:round/>
            <a:headEnd len="sm" w="sm" type="none"/>
            <a:tailEnd len="lg" w="lg" type="triangle"/>
          </a:ln>
        </p:spPr>
      </p:cxnSp>
      <p:cxnSp>
        <p:nvCxnSpPr>
          <p:cNvPr id="448" name="Google Shape;448;p4"/>
          <p:cNvCxnSpPr/>
          <p:nvPr/>
        </p:nvCxnSpPr>
        <p:spPr>
          <a:xfrm>
            <a:off x="8282085" y="3886202"/>
            <a:ext cx="0" cy="684102"/>
          </a:xfrm>
          <a:prstGeom prst="straightConnector1">
            <a:avLst/>
          </a:prstGeom>
          <a:noFill/>
          <a:ln cap="flat" cmpd="sng" w="38100">
            <a:solidFill>
              <a:schemeClr val="dk1"/>
            </a:solidFill>
            <a:prstDash val="solid"/>
            <a:round/>
            <a:headEnd len="sm" w="sm" type="none"/>
            <a:tailEnd len="sm" w="sm" type="none"/>
          </a:ln>
        </p:spPr>
      </p:cxnSp>
      <p:cxnSp>
        <p:nvCxnSpPr>
          <p:cNvPr id="449" name="Google Shape;449;p4"/>
          <p:cNvCxnSpPr/>
          <p:nvPr/>
        </p:nvCxnSpPr>
        <p:spPr>
          <a:xfrm>
            <a:off x="7673994" y="4570303"/>
            <a:ext cx="608091" cy="0"/>
          </a:xfrm>
          <a:prstGeom prst="straightConnector1">
            <a:avLst/>
          </a:prstGeom>
          <a:noFill/>
          <a:ln cap="flat" cmpd="sng" w="38100">
            <a:solidFill>
              <a:schemeClr val="dk1"/>
            </a:solidFill>
            <a:prstDash val="solid"/>
            <a:round/>
            <a:headEnd len="sm" w="sm" type="none"/>
            <a:tailEnd len="sm" w="sm" type="none"/>
          </a:ln>
        </p:spPr>
      </p:cxnSp>
      <p:cxnSp>
        <p:nvCxnSpPr>
          <p:cNvPr id="450" name="Google Shape;450;p4"/>
          <p:cNvCxnSpPr/>
          <p:nvPr/>
        </p:nvCxnSpPr>
        <p:spPr>
          <a:xfrm>
            <a:off x="7673993" y="2974062"/>
            <a:ext cx="912138" cy="0"/>
          </a:xfrm>
          <a:prstGeom prst="straightConnector1">
            <a:avLst/>
          </a:prstGeom>
          <a:noFill/>
          <a:ln cap="flat" cmpd="sng" w="38100">
            <a:solidFill>
              <a:srgbClr val="996600"/>
            </a:solidFill>
            <a:prstDash val="solid"/>
            <a:round/>
            <a:headEnd len="sm" w="sm" type="none"/>
            <a:tailEnd len="lg" w="lg" type="triangle"/>
          </a:ln>
        </p:spPr>
      </p:cxnSp>
      <p:cxnSp>
        <p:nvCxnSpPr>
          <p:cNvPr id="451" name="Google Shape;451;p4"/>
          <p:cNvCxnSpPr/>
          <p:nvPr/>
        </p:nvCxnSpPr>
        <p:spPr>
          <a:xfrm>
            <a:off x="8206074" y="3582154"/>
            <a:ext cx="380057" cy="0"/>
          </a:xfrm>
          <a:prstGeom prst="straightConnector1">
            <a:avLst/>
          </a:prstGeom>
          <a:noFill/>
          <a:ln cap="flat" cmpd="sng" w="38100">
            <a:solidFill>
              <a:schemeClr val="dk1"/>
            </a:solidFill>
            <a:prstDash val="solid"/>
            <a:round/>
            <a:headEnd len="sm" w="sm" type="none"/>
            <a:tailEnd len="lg" w="lg" type="triangle"/>
          </a:ln>
        </p:spPr>
      </p:cxnSp>
      <p:cxnSp>
        <p:nvCxnSpPr>
          <p:cNvPr id="452" name="Google Shape;452;p4"/>
          <p:cNvCxnSpPr/>
          <p:nvPr/>
        </p:nvCxnSpPr>
        <p:spPr>
          <a:xfrm>
            <a:off x="9726303" y="2822039"/>
            <a:ext cx="228034" cy="0"/>
          </a:xfrm>
          <a:prstGeom prst="straightConnector1">
            <a:avLst/>
          </a:prstGeom>
          <a:noFill/>
          <a:ln cap="flat" cmpd="sng" w="38100">
            <a:solidFill>
              <a:schemeClr val="dk1"/>
            </a:solidFill>
            <a:prstDash val="solid"/>
            <a:round/>
            <a:headEnd len="sm" w="sm" type="none"/>
            <a:tailEnd len="sm" w="sm" type="none"/>
          </a:ln>
        </p:spPr>
      </p:cxnSp>
      <p:cxnSp>
        <p:nvCxnSpPr>
          <p:cNvPr id="453" name="Google Shape;453;p4"/>
          <p:cNvCxnSpPr/>
          <p:nvPr/>
        </p:nvCxnSpPr>
        <p:spPr>
          <a:xfrm>
            <a:off x="9954338" y="2822039"/>
            <a:ext cx="0" cy="2052310"/>
          </a:xfrm>
          <a:prstGeom prst="straightConnector1">
            <a:avLst/>
          </a:prstGeom>
          <a:noFill/>
          <a:ln cap="flat" cmpd="sng" w="38100">
            <a:solidFill>
              <a:schemeClr val="dk1"/>
            </a:solidFill>
            <a:prstDash val="solid"/>
            <a:round/>
            <a:headEnd len="sm" w="sm" type="none"/>
            <a:tailEnd len="sm" w="sm" type="none"/>
          </a:ln>
        </p:spPr>
      </p:cxnSp>
      <p:cxnSp>
        <p:nvCxnSpPr>
          <p:cNvPr id="454" name="Google Shape;454;p4"/>
          <p:cNvCxnSpPr/>
          <p:nvPr/>
        </p:nvCxnSpPr>
        <p:spPr>
          <a:xfrm rot="10800000">
            <a:off x="2277179" y="4874349"/>
            <a:ext cx="7677159" cy="0"/>
          </a:xfrm>
          <a:prstGeom prst="straightConnector1">
            <a:avLst/>
          </a:prstGeom>
          <a:noFill/>
          <a:ln cap="flat" cmpd="sng" w="38100">
            <a:solidFill>
              <a:schemeClr val="dk1"/>
            </a:solidFill>
            <a:prstDash val="solid"/>
            <a:round/>
            <a:headEnd len="sm" w="sm" type="none"/>
            <a:tailEnd len="sm" w="sm" type="none"/>
          </a:ln>
        </p:spPr>
      </p:cxnSp>
      <p:cxnSp>
        <p:nvCxnSpPr>
          <p:cNvPr id="455" name="Google Shape;455;p4"/>
          <p:cNvCxnSpPr/>
          <p:nvPr/>
        </p:nvCxnSpPr>
        <p:spPr>
          <a:xfrm rot="10800000">
            <a:off x="2885270" y="2670018"/>
            <a:ext cx="0" cy="2204332"/>
          </a:xfrm>
          <a:prstGeom prst="straightConnector1">
            <a:avLst/>
          </a:prstGeom>
          <a:noFill/>
          <a:ln cap="flat" cmpd="sng" w="38100">
            <a:solidFill>
              <a:schemeClr val="dk1"/>
            </a:solidFill>
            <a:prstDash val="solid"/>
            <a:round/>
            <a:headEnd len="sm" w="sm" type="none"/>
            <a:tailEnd len="sm" w="sm" type="none"/>
          </a:ln>
        </p:spPr>
      </p:cxnSp>
      <p:cxnSp>
        <p:nvCxnSpPr>
          <p:cNvPr id="456" name="Google Shape;456;p4"/>
          <p:cNvCxnSpPr/>
          <p:nvPr/>
        </p:nvCxnSpPr>
        <p:spPr>
          <a:xfrm>
            <a:off x="2885270" y="2670016"/>
            <a:ext cx="380057" cy="0"/>
          </a:xfrm>
          <a:prstGeom prst="straightConnector1">
            <a:avLst/>
          </a:prstGeom>
          <a:noFill/>
          <a:ln cap="flat" cmpd="sng" w="38100">
            <a:solidFill>
              <a:schemeClr val="dk1"/>
            </a:solidFill>
            <a:prstDash val="solid"/>
            <a:round/>
            <a:headEnd len="sm" w="sm" type="none"/>
            <a:tailEnd len="lg" w="lg" type="triangle"/>
          </a:ln>
        </p:spPr>
      </p:cxnSp>
      <p:cxnSp>
        <p:nvCxnSpPr>
          <p:cNvPr id="457" name="Google Shape;457;p4"/>
          <p:cNvCxnSpPr/>
          <p:nvPr/>
        </p:nvCxnSpPr>
        <p:spPr>
          <a:xfrm rot="10800000">
            <a:off x="6001740" y="3962210"/>
            <a:ext cx="0" cy="912138"/>
          </a:xfrm>
          <a:prstGeom prst="straightConnector1">
            <a:avLst/>
          </a:prstGeom>
          <a:noFill/>
          <a:ln cap="flat" cmpd="sng" w="38100">
            <a:solidFill>
              <a:schemeClr val="dk1"/>
            </a:solidFill>
            <a:prstDash val="solid"/>
            <a:round/>
            <a:headEnd len="sm" w="sm" type="none"/>
            <a:tailEnd len="sm" w="sm" type="none"/>
          </a:ln>
        </p:spPr>
      </p:cxnSp>
      <p:cxnSp>
        <p:nvCxnSpPr>
          <p:cNvPr id="458" name="Google Shape;458;p4"/>
          <p:cNvCxnSpPr/>
          <p:nvPr/>
        </p:nvCxnSpPr>
        <p:spPr>
          <a:xfrm>
            <a:off x="6001742" y="3962211"/>
            <a:ext cx="304045" cy="0"/>
          </a:xfrm>
          <a:prstGeom prst="straightConnector1">
            <a:avLst/>
          </a:prstGeom>
          <a:noFill/>
          <a:ln cap="flat" cmpd="sng" w="38100">
            <a:solidFill>
              <a:schemeClr val="dk1"/>
            </a:solidFill>
            <a:prstDash val="solid"/>
            <a:round/>
            <a:headEnd len="sm" w="sm" type="none"/>
            <a:tailEnd len="lg" w="lg" type="triangle"/>
          </a:ln>
        </p:spPr>
      </p:cxnSp>
      <p:cxnSp>
        <p:nvCxnSpPr>
          <p:cNvPr id="459" name="Google Shape;459;p4"/>
          <p:cNvCxnSpPr/>
          <p:nvPr/>
        </p:nvCxnSpPr>
        <p:spPr>
          <a:xfrm rot="10800000">
            <a:off x="3037292" y="1529845"/>
            <a:ext cx="0" cy="608091"/>
          </a:xfrm>
          <a:prstGeom prst="straightConnector1">
            <a:avLst/>
          </a:prstGeom>
          <a:noFill/>
          <a:ln cap="flat" cmpd="sng" w="38100">
            <a:solidFill>
              <a:schemeClr val="dk1"/>
            </a:solidFill>
            <a:prstDash val="solid"/>
            <a:round/>
            <a:headEnd len="sm" w="sm" type="none"/>
            <a:tailEnd len="sm" w="sm" type="none"/>
          </a:ln>
        </p:spPr>
      </p:cxnSp>
      <p:cxnSp>
        <p:nvCxnSpPr>
          <p:cNvPr id="460" name="Google Shape;460;p4"/>
          <p:cNvCxnSpPr/>
          <p:nvPr/>
        </p:nvCxnSpPr>
        <p:spPr>
          <a:xfrm>
            <a:off x="3037294" y="1529844"/>
            <a:ext cx="5244791" cy="0"/>
          </a:xfrm>
          <a:prstGeom prst="straightConnector1">
            <a:avLst/>
          </a:prstGeom>
          <a:noFill/>
          <a:ln cap="flat" cmpd="sng" w="38100">
            <a:solidFill>
              <a:schemeClr val="dk1"/>
            </a:solidFill>
            <a:prstDash val="solid"/>
            <a:round/>
            <a:headEnd len="sm" w="sm" type="none"/>
            <a:tailEnd len="sm" w="sm" type="none"/>
          </a:ln>
        </p:spPr>
      </p:cxnSp>
      <p:cxnSp>
        <p:nvCxnSpPr>
          <p:cNvPr id="461" name="Google Shape;461;p4"/>
          <p:cNvCxnSpPr/>
          <p:nvPr/>
        </p:nvCxnSpPr>
        <p:spPr>
          <a:xfrm>
            <a:off x="8282085" y="1529844"/>
            <a:ext cx="0" cy="456069"/>
          </a:xfrm>
          <a:prstGeom prst="straightConnector1">
            <a:avLst/>
          </a:prstGeom>
          <a:noFill/>
          <a:ln cap="flat" cmpd="sng" w="38100">
            <a:solidFill>
              <a:schemeClr val="dk1"/>
            </a:solidFill>
            <a:prstDash val="solid"/>
            <a:round/>
            <a:headEnd len="sm" w="sm" type="none"/>
            <a:tailEnd len="sm" w="sm" type="none"/>
          </a:ln>
        </p:spPr>
      </p:cxnSp>
      <p:cxnSp>
        <p:nvCxnSpPr>
          <p:cNvPr id="462" name="Google Shape;462;p4"/>
          <p:cNvCxnSpPr/>
          <p:nvPr/>
        </p:nvCxnSpPr>
        <p:spPr>
          <a:xfrm rot="10800000">
            <a:off x="2277178" y="2061923"/>
            <a:ext cx="0" cy="2812425"/>
          </a:xfrm>
          <a:prstGeom prst="straightConnector1">
            <a:avLst/>
          </a:prstGeom>
          <a:noFill/>
          <a:ln cap="flat" cmpd="sng" w="38100">
            <a:solidFill>
              <a:schemeClr val="dk1"/>
            </a:solidFill>
            <a:prstDash val="solid"/>
            <a:round/>
            <a:headEnd len="sm" w="sm" type="none"/>
            <a:tailEnd len="sm" w="sm" type="none"/>
          </a:ln>
        </p:spPr>
      </p:cxnSp>
      <p:cxnSp>
        <p:nvCxnSpPr>
          <p:cNvPr id="463" name="Google Shape;463;p4"/>
          <p:cNvCxnSpPr/>
          <p:nvPr/>
        </p:nvCxnSpPr>
        <p:spPr>
          <a:xfrm>
            <a:off x="2277179" y="2061924"/>
            <a:ext cx="304045" cy="0"/>
          </a:xfrm>
          <a:prstGeom prst="straightConnector1">
            <a:avLst/>
          </a:prstGeom>
          <a:noFill/>
          <a:ln cap="flat" cmpd="sng" w="38100">
            <a:solidFill>
              <a:schemeClr val="dk1"/>
            </a:solidFill>
            <a:prstDash val="solid"/>
            <a:round/>
            <a:headEnd len="sm" w="sm" type="none"/>
            <a:tailEnd len="lg" w="lg" type="triangle"/>
          </a:ln>
        </p:spPr>
      </p:cxnSp>
      <p:sp>
        <p:nvSpPr>
          <p:cNvPr id="464" name="Google Shape;464;p4"/>
          <p:cNvSpPr/>
          <p:nvPr/>
        </p:nvSpPr>
        <p:spPr>
          <a:xfrm rot="-5400000">
            <a:off x="4595527" y="2403975"/>
            <a:ext cx="1520230" cy="380057"/>
          </a:xfrm>
          <a:prstGeom prst="rect">
            <a:avLst/>
          </a:prstGeom>
          <a:solidFill>
            <a:schemeClr val="lt2"/>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lang="en-US" sz="1397">
                <a:solidFill>
                  <a:srgbClr val="000000"/>
                </a:solidFill>
                <a:latin typeface="Calibri"/>
                <a:ea typeface="Calibri"/>
                <a:cs typeface="Calibri"/>
                <a:sym typeface="Calibri"/>
              </a:rPr>
              <a:t>Instruction Reg</a:t>
            </a:r>
            <a:endParaRPr/>
          </a:p>
        </p:txBody>
      </p:sp>
      <p:cxnSp>
        <p:nvCxnSpPr>
          <p:cNvPr id="465" name="Google Shape;465;p4"/>
          <p:cNvCxnSpPr/>
          <p:nvPr/>
        </p:nvCxnSpPr>
        <p:spPr>
          <a:xfrm>
            <a:off x="4709545" y="2594005"/>
            <a:ext cx="456069" cy="0"/>
          </a:xfrm>
          <a:prstGeom prst="straightConnector1">
            <a:avLst/>
          </a:prstGeom>
          <a:noFill/>
          <a:ln cap="flat" cmpd="sng" w="38100">
            <a:solidFill>
              <a:schemeClr val="dk1"/>
            </a:solidFill>
            <a:prstDash val="solid"/>
            <a:round/>
            <a:headEnd len="sm" w="sm" type="none"/>
            <a:tailEnd len="lg" w="lg" type="triangle"/>
          </a:ln>
        </p:spPr>
      </p:cxnSp>
      <p:cxnSp>
        <p:nvCxnSpPr>
          <p:cNvPr id="466" name="Google Shape;466;p4"/>
          <p:cNvCxnSpPr/>
          <p:nvPr/>
        </p:nvCxnSpPr>
        <p:spPr>
          <a:xfrm>
            <a:off x="4937580" y="2594005"/>
            <a:ext cx="0" cy="912138"/>
          </a:xfrm>
          <a:prstGeom prst="straightConnector1">
            <a:avLst/>
          </a:prstGeom>
          <a:noFill/>
          <a:ln cap="flat" cmpd="sng" w="38100">
            <a:solidFill>
              <a:schemeClr val="dk1"/>
            </a:solidFill>
            <a:prstDash val="solid"/>
            <a:round/>
            <a:headEnd len="sm" w="sm" type="none"/>
            <a:tailEnd len="sm" w="sm" type="none"/>
          </a:ln>
        </p:spPr>
      </p:cxnSp>
      <p:cxnSp>
        <p:nvCxnSpPr>
          <p:cNvPr id="467" name="Google Shape;467;p4"/>
          <p:cNvCxnSpPr/>
          <p:nvPr/>
        </p:nvCxnSpPr>
        <p:spPr>
          <a:xfrm>
            <a:off x="5545672" y="2441982"/>
            <a:ext cx="228034" cy="0"/>
          </a:xfrm>
          <a:prstGeom prst="straightConnector1">
            <a:avLst/>
          </a:prstGeom>
          <a:noFill/>
          <a:ln cap="flat" cmpd="sng" w="38100">
            <a:solidFill>
              <a:srgbClr val="0000FF"/>
            </a:solidFill>
            <a:prstDash val="solid"/>
            <a:round/>
            <a:headEnd len="sm" w="sm" type="none"/>
            <a:tailEnd len="sm" w="sm" type="none"/>
          </a:ln>
        </p:spPr>
      </p:cxnSp>
      <p:sp>
        <p:nvSpPr>
          <p:cNvPr id="468" name="Google Shape;468;p4"/>
          <p:cNvSpPr/>
          <p:nvPr/>
        </p:nvSpPr>
        <p:spPr>
          <a:xfrm>
            <a:off x="4861568" y="3810190"/>
            <a:ext cx="760115" cy="684102"/>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Control</a:t>
            </a:r>
            <a:endParaRPr/>
          </a:p>
        </p:txBody>
      </p:sp>
      <p:cxnSp>
        <p:nvCxnSpPr>
          <p:cNvPr id="469" name="Google Shape;469;p4"/>
          <p:cNvCxnSpPr/>
          <p:nvPr/>
        </p:nvCxnSpPr>
        <p:spPr>
          <a:xfrm>
            <a:off x="7826016" y="2974064"/>
            <a:ext cx="0" cy="2204332"/>
          </a:xfrm>
          <a:prstGeom prst="straightConnector1">
            <a:avLst/>
          </a:prstGeom>
          <a:noFill/>
          <a:ln cap="flat" cmpd="sng" w="38100">
            <a:solidFill>
              <a:srgbClr val="996600"/>
            </a:solidFill>
            <a:prstDash val="solid"/>
            <a:round/>
            <a:headEnd len="sm" w="sm" type="none"/>
            <a:tailEnd len="sm" w="sm" type="none"/>
          </a:ln>
        </p:spPr>
      </p:cxnSp>
      <p:cxnSp>
        <p:nvCxnSpPr>
          <p:cNvPr id="470" name="Google Shape;470;p4"/>
          <p:cNvCxnSpPr/>
          <p:nvPr/>
        </p:nvCxnSpPr>
        <p:spPr>
          <a:xfrm rot="10800000">
            <a:off x="3569374" y="5178395"/>
            <a:ext cx="4256642" cy="0"/>
          </a:xfrm>
          <a:prstGeom prst="straightConnector1">
            <a:avLst/>
          </a:prstGeom>
          <a:noFill/>
          <a:ln cap="flat" cmpd="sng" w="38100">
            <a:solidFill>
              <a:srgbClr val="996600"/>
            </a:solidFill>
            <a:prstDash val="solid"/>
            <a:round/>
            <a:headEnd len="sm" w="sm" type="none"/>
            <a:tailEnd len="sm" w="sm" type="none"/>
          </a:ln>
        </p:spPr>
      </p:cxnSp>
      <p:cxnSp>
        <p:nvCxnSpPr>
          <p:cNvPr id="471" name="Google Shape;471;p4"/>
          <p:cNvCxnSpPr/>
          <p:nvPr/>
        </p:nvCxnSpPr>
        <p:spPr>
          <a:xfrm rot="10800000">
            <a:off x="3569373" y="3582156"/>
            <a:ext cx="0" cy="1596240"/>
          </a:xfrm>
          <a:prstGeom prst="straightConnector1">
            <a:avLst/>
          </a:prstGeom>
          <a:noFill/>
          <a:ln cap="flat" cmpd="sng" w="38100">
            <a:solidFill>
              <a:srgbClr val="996600"/>
            </a:solidFill>
            <a:prstDash val="solid"/>
            <a:round/>
            <a:headEnd len="sm" w="sm" type="none"/>
            <a:tailEnd len="sm" w="sm" type="none"/>
          </a:ln>
        </p:spPr>
      </p:cxnSp>
      <p:cxnSp>
        <p:nvCxnSpPr>
          <p:cNvPr id="472" name="Google Shape;472;p4"/>
          <p:cNvCxnSpPr/>
          <p:nvPr/>
        </p:nvCxnSpPr>
        <p:spPr>
          <a:xfrm>
            <a:off x="3569374" y="3582154"/>
            <a:ext cx="304045" cy="0"/>
          </a:xfrm>
          <a:prstGeom prst="straightConnector1">
            <a:avLst/>
          </a:prstGeom>
          <a:noFill/>
          <a:ln cap="flat" cmpd="sng" w="38100">
            <a:solidFill>
              <a:srgbClr val="996600"/>
            </a:solidFill>
            <a:prstDash val="solid"/>
            <a:round/>
            <a:headEnd len="sm" w="sm" type="none"/>
            <a:tailEnd len="lg" w="lg" type="triangle"/>
          </a:ln>
        </p:spPr>
      </p:cxnSp>
      <p:sp>
        <p:nvSpPr>
          <p:cNvPr id="473" name="Google Shape;473;p4"/>
          <p:cNvSpPr txBox="1"/>
          <p:nvPr/>
        </p:nvSpPr>
        <p:spPr>
          <a:xfrm>
            <a:off x="3797408" y="2212366"/>
            <a:ext cx="521606"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addr</a:t>
            </a:r>
            <a:endParaRPr/>
          </a:p>
        </p:txBody>
      </p:sp>
      <p:sp>
        <p:nvSpPr>
          <p:cNvPr id="474" name="Google Shape;474;p4"/>
          <p:cNvSpPr txBox="1"/>
          <p:nvPr/>
        </p:nvSpPr>
        <p:spPr>
          <a:xfrm>
            <a:off x="3797407" y="3428549"/>
            <a:ext cx="508174"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data</a:t>
            </a:r>
            <a:endParaRPr/>
          </a:p>
        </p:txBody>
      </p:sp>
      <p:sp>
        <p:nvSpPr>
          <p:cNvPr id="475" name="Google Shape;475;p4"/>
          <p:cNvSpPr txBox="1"/>
          <p:nvPr/>
        </p:nvSpPr>
        <p:spPr>
          <a:xfrm>
            <a:off x="2505212" y="2212366"/>
            <a:ext cx="366499"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En</a:t>
            </a:r>
            <a:endParaRPr/>
          </a:p>
        </p:txBody>
      </p:sp>
      <p:sp>
        <p:nvSpPr>
          <p:cNvPr id="476" name="Google Shape;476;p4"/>
          <p:cNvSpPr txBox="1"/>
          <p:nvPr/>
        </p:nvSpPr>
        <p:spPr>
          <a:xfrm>
            <a:off x="5089603" y="3124503"/>
            <a:ext cx="366499" cy="307016"/>
          </a:xfrm>
          <a:prstGeom prst="rect">
            <a:avLst/>
          </a:prstGeom>
          <a:noFill/>
          <a:ln>
            <a:noFill/>
          </a:ln>
        </p:spPr>
        <p:txBody>
          <a:bodyPr anchorCtr="0" anchor="t" bIns="45575" lIns="91175" spcFirstLastPara="1" rIns="91175" wrap="square" tIns="45575">
            <a:noAutofit/>
          </a:bodyPr>
          <a:lstStyle/>
          <a:p>
            <a:pPr indent="0" lvl="0" marL="0" marR="0" rtl="0" algn="l">
              <a:spcBef>
                <a:spcPts val="0"/>
              </a:spcBef>
              <a:spcAft>
                <a:spcPts val="0"/>
              </a:spcAft>
              <a:buNone/>
            </a:pPr>
            <a:r>
              <a:rPr lang="en-US" sz="1397">
                <a:solidFill>
                  <a:srgbClr val="000000"/>
                </a:solidFill>
                <a:latin typeface="Calibri"/>
                <a:ea typeface="Calibri"/>
                <a:cs typeface="Calibri"/>
                <a:sym typeface="Calibri"/>
              </a:rPr>
              <a:t>En</a:t>
            </a:r>
            <a:endParaRPr/>
          </a:p>
        </p:txBody>
      </p:sp>
      <p:cxnSp>
        <p:nvCxnSpPr>
          <p:cNvPr id="477" name="Google Shape;477;p4"/>
          <p:cNvCxnSpPr/>
          <p:nvPr/>
        </p:nvCxnSpPr>
        <p:spPr>
          <a:xfrm rot="10800000">
            <a:off x="5621684" y="4114234"/>
            <a:ext cx="152022" cy="0"/>
          </a:xfrm>
          <a:prstGeom prst="straightConnector1">
            <a:avLst/>
          </a:prstGeom>
          <a:noFill/>
          <a:ln cap="flat" cmpd="sng" w="38100">
            <a:solidFill>
              <a:srgbClr val="0000FF"/>
            </a:solidFill>
            <a:prstDash val="solid"/>
            <a:round/>
            <a:headEnd len="sm" w="sm" type="none"/>
            <a:tailEnd len="sm" w="sm" type="none"/>
          </a:ln>
        </p:spPr>
      </p:cxnSp>
      <p:grpSp>
        <p:nvGrpSpPr>
          <p:cNvPr id="478" name="Google Shape;478;p4"/>
          <p:cNvGrpSpPr/>
          <p:nvPr/>
        </p:nvGrpSpPr>
        <p:grpSpPr>
          <a:xfrm>
            <a:off x="2381693" y="2441983"/>
            <a:ext cx="544749" cy="3741983"/>
            <a:chOff x="738" y="1920"/>
            <a:chExt cx="344" cy="2363"/>
          </a:xfrm>
        </p:grpSpPr>
        <p:cxnSp>
          <p:nvCxnSpPr>
            <p:cNvPr id="479" name="Google Shape;479;p4"/>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480" name="Google Shape;480;p4"/>
            <p:cNvSpPr txBox="1"/>
            <p:nvPr/>
          </p:nvSpPr>
          <p:spPr>
            <a:xfrm>
              <a:off x="738" y="4070"/>
              <a:ext cx="344"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PC</a:t>
              </a:r>
              <a:r>
                <a:rPr b="1" baseline="-25000" lang="en-US" sz="1596">
                  <a:solidFill>
                    <a:srgbClr val="000000"/>
                  </a:solidFill>
                  <a:latin typeface="Calibri"/>
                  <a:ea typeface="Calibri"/>
                  <a:cs typeface="Calibri"/>
                  <a:sym typeface="Calibri"/>
                </a:rPr>
                <a:t>en</a:t>
              </a:r>
              <a:endParaRPr/>
            </a:p>
          </p:txBody>
        </p:sp>
      </p:grpSp>
      <p:grpSp>
        <p:nvGrpSpPr>
          <p:cNvPr id="481" name="Google Shape;481;p4"/>
          <p:cNvGrpSpPr/>
          <p:nvPr/>
        </p:nvGrpSpPr>
        <p:grpSpPr>
          <a:xfrm>
            <a:off x="2885272" y="2746029"/>
            <a:ext cx="874133" cy="2918524"/>
            <a:chOff x="1056" y="2112"/>
            <a:chExt cx="552" cy="1842"/>
          </a:xfrm>
        </p:grpSpPr>
        <p:cxnSp>
          <p:nvCxnSpPr>
            <p:cNvPr id="482" name="Google Shape;482;p4"/>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483" name="Google Shape;483;p4"/>
            <p:cNvSpPr txBox="1"/>
            <p:nvPr/>
          </p:nvSpPr>
          <p:spPr>
            <a:xfrm>
              <a:off x="1056" y="3741"/>
              <a:ext cx="552"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l">
                <a:spcBef>
                  <a:spcPts val="0"/>
                </a:spcBef>
                <a:spcAft>
                  <a:spcPts val="0"/>
                </a:spcAft>
                <a:buNone/>
              </a:pPr>
              <a:r>
                <a:rPr b="1" lang="en-US" sz="1596">
                  <a:solidFill>
                    <a:srgbClr val="000000"/>
                  </a:solidFill>
                  <a:latin typeface="Calibri"/>
                  <a:ea typeface="Calibri"/>
                  <a:cs typeface="Calibri"/>
                  <a:sym typeface="Calibri"/>
                </a:rPr>
                <a:t>MUX</a:t>
              </a:r>
              <a:r>
                <a:rPr b="1" baseline="-25000" lang="en-US" sz="1596">
                  <a:solidFill>
                    <a:srgbClr val="000000"/>
                  </a:solidFill>
                  <a:latin typeface="Calibri"/>
                  <a:ea typeface="Calibri"/>
                  <a:cs typeface="Calibri"/>
                  <a:sym typeface="Calibri"/>
                </a:rPr>
                <a:t>addr</a:t>
              </a:r>
              <a:endParaRPr/>
            </a:p>
          </p:txBody>
        </p:sp>
      </p:grpSp>
      <p:grpSp>
        <p:nvGrpSpPr>
          <p:cNvPr id="484" name="Google Shape;484;p4"/>
          <p:cNvGrpSpPr/>
          <p:nvPr/>
        </p:nvGrpSpPr>
        <p:grpSpPr>
          <a:xfrm>
            <a:off x="3574127" y="4266259"/>
            <a:ext cx="774366" cy="1919291"/>
            <a:chOff x="1490" y="3071"/>
            <a:chExt cx="489" cy="1212"/>
          </a:xfrm>
        </p:grpSpPr>
        <p:cxnSp>
          <p:nvCxnSpPr>
            <p:cNvPr id="485" name="Google Shape;485;p4"/>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486" name="Google Shape;486;p4"/>
            <p:cNvSpPr txBox="1"/>
            <p:nvPr/>
          </p:nvSpPr>
          <p:spPr>
            <a:xfrm>
              <a:off x="1490" y="4070"/>
              <a:ext cx="489"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Mem</a:t>
              </a:r>
              <a:r>
                <a:rPr b="1" baseline="-25000" lang="en-US" sz="1596">
                  <a:solidFill>
                    <a:srgbClr val="000000"/>
                  </a:solidFill>
                  <a:latin typeface="Calibri"/>
                  <a:ea typeface="Calibri"/>
                  <a:cs typeface="Calibri"/>
                  <a:sym typeface="Calibri"/>
                </a:rPr>
                <a:t>en</a:t>
              </a:r>
              <a:endParaRPr/>
            </a:p>
          </p:txBody>
        </p:sp>
      </p:grpSp>
      <p:grpSp>
        <p:nvGrpSpPr>
          <p:cNvPr id="487" name="Google Shape;487;p4"/>
          <p:cNvGrpSpPr/>
          <p:nvPr/>
        </p:nvGrpSpPr>
        <p:grpSpPr>
          <a:xfrm>
            <a:off x="4036529" y="4266259"/>
            <a:ext cx="840877" cy="1399879"/>
            <a:chOff x="1782" y="3071"/>
            <a:chExt cx="530" cy="883"/>
          </a:xfrm>
        </p:grpSpPr>
        <p:cxnSp>
          <p:nvCxnSpPr>
            <p:cNvPr id="488" name="Google Shape;488;p4"/>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489" name="Google Shape;489;p4"/>
            <p:cNvSpPr txBox="1"/>
            <p:nvPr/>
          </p:nvSpPr>
          <p:spPr>
            <a:xfrm>
              <a:off x="1782" y="3741"/>
              <a:ext cx="530"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Mem</a:t>
              </a:r>
              <a:r>
                <a:rPr b="1" baseline="-25000" lang="en-US" sz="1596">
                  <a:solidFill>
                    <a:srgbClr val="000000"/>
                  </a:solidFill>
                  <a:latin typeface="Calibri"/>
                  <a:ea typeface="Calibri"/>
                  <a:cs typeface="Calibri"/>
                  <a:sym typeface="Calibri"/>
                </a:rPr>
                <a:t>r/w</a:t>
              </a:r>
              <a:endParaRPr/>
            </a:p>
          </p:txBody>
        </p:sp>
      </p:grpSp>
      <p:grpSp>
        <p:nvGrpSpPr>
          <p:cNvPr id="490" name="Google Shape;490;p4"/>
          <p:cNvGrpSpPr/>
          <p:nvPr/>
        </p:nvGrpSpPr>
        <p:grpSpPr>
          <a:xfrm>
            <a:off x="5510833" y="3202098"/>
            <a:ext cx="850377" cy="2462455"/>
            <a:chOff x="2713" y="2400"/>
            <a:chExt cx="536" cy="1554"/>
          </a:xfrm>
        </p:grpSpPr>
        <p:cxnSp>
          <p:nvCxnSpPr>
            <p:cNvPr id="491" name="Google Shape;491;p4"/>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492" name="Google Shape;492;p4"/>
            <p:cNvSpPr txBox="1"/>
            <p:nvPr/>
          </p:nvSpPr>
          <p:spPr>
            <a:xfrm>
              <a:off x="2713" y="3741"/>
              <a:ext cx="536"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MUX</a:t>
              </a:r>
              <a:r>
                <a:rPr b="1" baseline="-25000" lang="en-US" sz="1596">
                  <a:solidFill>
                    <a:srgbClr val="000000"/>
                  </a:solidFill>
                  <a:latin typeface="Calibri"/>
                  <a:ea typeface="Calibri"/>
                  <a:cs typeface="Calibri"/>
                  <a:sym typeface="Calibri"/>
                </a:rPr>
                <a:t>dest</a:t>
              </a:r>
              <a:endParaRPr/>
            </a:p>
          </p:txBody>
        </p:sp>
      </p:grpSp>
      <p:grpSp>
        <p:nvGrpSpPr>
          <p:cNvPr id="493" name="Google Shape;493;p4"/>
          <p:cNvGrpSpPr/>
          <p:nvPr/>
        </p:nvGrpSpPr>
        <p:grpSpPr>
          <a:xfrm>
            <a:off x="6066666" y="4038226"/>
            <a:ext cx="910554" cy="2145741"/>
            <a:chOff x="3064" y="2928"/>
            <a:chExt cx="574" cy="1355"/>
          </a:xfrm>
        </p:grpSpPr>
        <p:cxnSp>
          <p:nvCxnSpPr>
            <p:cNvPr id="494" name="Google Shape;494;p4"/>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495" name="Google Shape;495;p4"/>
            <p:cNvSpPr txBox="1"/>
            <p:nvPr/>
          </p:nvSpPr>
          <p:spPr>
            <a:xfrm>
              <a:off x="3064" y="4070"/>
              <a:ext cx="574"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MUX</a:t>
              </a:r>
              <a:r>
                <a:rPr b="1" baseline="-25000" lang="en-US" sz="1596">
                  <a:solidFill>
                    <a:srgbClr val="000000"/>
                  </a:solidFill>
                  <a:latin typeface="Calibri"/>
                  <a:ea typeface="Calibri"/>
                  <a:cs typeface="Calibri"/>
                  <a:sym typeface="Calibri"/>
                </a:rPr>
                <a:t>rdata</a:t>
              </a:r>
              <a:endParaRPr/>
            </a:p>
          </p:txBody>
        </p:sp>
      </p:grpSp>
      <p:grpSp>
        <p:nvGrpSpPr>
          <p:cNvPr id="496" name="Google Shape;496;p4"/>
          <p:cNvGrpSpPr/>
          <p:nvPr/>
        </p:nvGrpSpPr>
        <p:grpSpPr>
          <a:xfrm>
            <a:off x="7960621" y="2670017"/>
            <a:ext cx="853544" cy="3515532"/>
            <a:chOff x="4261" y="2063"/>
            <a:chExt cx="538" cy="2220"/>
          </a:xfrm>
        </p:grpSpPr>
        <p:cxnSp>
          <p:nvCxnSpPr>
            <p:cNvPr id="497" name="Google Shape;497;p4"/>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498" name="Google Shape;498;p4"/>
            <p:cNvGrpSpPr/>
            <p:nvPr/>
          </p:nvGrpSpPr>
          <p:grpSpPr>
            <a:xfrm>
              <a:off x="4261" y="2255"/>
              <a:ext cx="538" cy="2028"/>
              <a:chOff x="4261" y="2255"/>
              <a:chExt cx="538" cy="2028"/>
            </a:xfrm>
          </p:grpSpPr>
          <p:cxnSp>
            <p:nvCxnSpPr>
              <p:cNvPr id="499" name="Google Shape;499;p4"/>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500" name="Google Shape;500;p4"/>
              <p:cNvSpPr txBox="1"/>
              <p:nvPr/>
            </p:nvSpPr>
            <p:spPr>
              <a:xfrm>
                <a:off x="4261" y="4070"/>
                <a:ext cx="538"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MUX</a:t>
                </a:r>
                <a:r>
                  <a:rPr b="1" baseline="-25000" lang="en-US" sz="1596">
                    <a:solidFill>
                      <a:srgbClr val="000000"/>
                    </a:solidFill>
                    <a:latin typeface="Calibri"/>
                    <a:ea typeface="Calibri"/>
                    <a:cs typeface="Calibri"/>
                    <a:sym typeface="Calibri"/>
                  </a:rPr>
                  <a:t>alu1</a:t>
                </a:r>
                <a:endParaRPr/>
              </a:p>
            </p:txBody>
          </p:sp>
        </p:grpSp>
      </p:grpSp>
      <p:grpSp>
        <p:nvGrpSpPr>
          <p:cNvPr id="501" name="Google Shape;501;p4"/>
          <p:cNvGrpSpPr/>
          <p:nvPr/>
        </p:nvGrpSpPr>
        <p:grpSpPr>
          <a:xfrm>
            <a:off x="9132463" y="3354121"/>
            <a:ext cx="671435" cy="2831429"/>
            <a:chOff x="5000" y="2495"/>
            <a:chExt cx="424" cy="1788"/>
          </a:xfrm>
        </p:grpSpPr>
        <p:cxnSp>
          <p:nvCxnSpPr>
            <p:cNvPr id="502" name="Google Shape;502;p4"/>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503" name="Google Shape;503;p4"/>
            <p:cNvSpPr txBox="1"/>
            <p:nvPr/>
          </p:nvSpPr>
          <p:spPr>
            <a:xfrm>
              <a:off x="5000" y="4070"/>
              <a:ext cx="424" cy="213"/>
            </a:xfrm>
            <a:prstGeom prst="rect">
              <a:avLst/>
            </a:prstGeom>
            <a:noFill/>
            <a:ln cap="flat" cmpd="sng" w="28575">
              <a:solidFill>
                <a:srgbClr val="FF0000"/>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ctr">
                <a:spcBef>
                  <a:spcPts val="0"/>
                </a:spcBef>
                <a:spcAft>
                  <a:spcPts val="0"/>
                </a:spcAft>
                <a:buNone/>
              </a:pPr>
              <a:r>
                <a:rPr b="1" lang="en-US" sz="1596">
                  <a:solidFill>
                    <a:srgbClr val="000000"/>
                  </a:solidFill>
                  <a:latin typeface="Calibri"/>
                  <a:ea typeface="Calibri"/>
                  <a:cs typeface="Calibri"/>
                  <a:sym typeface="Calibri"/>
                </a:rPr>
                <a:t>ALU</a:t>
              </a:r>
              <a:r>
                <a:rPr b="1" baseline="-25000" lang="en-US" sz="1596">
                  <a:solidFill>
                    <a:srgbClr val="000000"/>
                  </a:solidFill>
                  <a:latin typeface="Calibri"/>
                  <a:ea typeface="Calibri"/>
                  <a:cs typeface="Calibri"/>
                  <a:sym typeface="Calibri"/>
                </a:rPr>
                <a:t>op</a:t>
              </a:r>
              <a:endParaRPr/>
            </a:p>
          </p:txBody>
        </p:sp>
      </p:grpSp>
      <p:sp>
        <p:nvSpPr>
          <p:cNvPr id="504" name="Google Shape;504;p4"/>
          <p:cNvSpPr txBox="1"/>
          <p:nvPr/>
        </p:nvSpPr>
        <p:spPr>
          <a:xfrm>
            <a:off x="7902028" y="3050075"/>
            <a:ext cx="313546" cy="307016"/>
          </a:xfrm>
          <a:prstGeom prst="rect">
            <a:avLst/>
          </a:prstGeom>
          <a:solidFill>
            <a:schemeClr val="accent1"/>
          </a:solidFill>
          <a:ln cap="flat" cmpd="sng" w="28575">
            <a:solidFill>
              <a:schemeClr val="dk1"/>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l">
              <a:spcBef>
                <a:spcPts val="0"/>
              </a:spcBef>
              <a:spcAft>
                <a:spcPts val="0"/>
              </a:spcAft>
              <a:buNone/>
            </a:pPr>
            <a:r>
              <a:rPr b="1" lang="en-US" sz="1397">
                <a:solidFill>
                  <a:srgbClr val="000000"/>
                </a:solidFill>
                <a:latin typeface="Calibri"/>
                <a:ea typeface="Calibri"/>
                <a:cs typeface="Calibri"/>
                <a:sym typeface="Calibri"/>
              </a:rPr>
              <a:t>1</a:t>
            </a:r>
            <a:endParaRPr/>
          </a:p>
        </p:txBody>
      </p:sp>
      <p:sp>
        <p:nvSpPr>
          <p:cNvPr id="505" name="Google Shape;505;p4"/>
          <p:cNvSpPr txBox="1"/>
          <p:nvPr/>
        </p:nvSpPr>
        <p:spPr>
          <a:xfrm>
            <a:off x="7902028" y="3506144"/>
            <a:ext cx="313546" cy="307016"/>
          </a:xfrm>
          <a:prstGeom prst="rect">
            <a:avLst/>
          </a:prstGeom>
          <a:solidFill>
            <a:schemeClr val="accent1"/>
          </a:solidFill>
          <a:ln cap="flat" cmpd="sng" w="28575">
            <a:solidFill>
              <a:schemeClr val="dk1"/>
            </a:solidFill>
            <a:prstDash val="solid"/>
            <a:miter lim="8000"/>
            <a:headEnd len="sm" w="sm" type="none"/>
            <a:tailEnd len="sm" w="sm" type="none"/>
          </a:ln>
        </p:spPr>
        <p:txBody>
          <a:bodyPr anchorCtr="0" anchor="t" bIns="45575" lIns="91175" spcFirstLastPara="1" rIns="91175" wrap="square" tIns="45575">
            <a:noAutofit/>
          </a:bodyPr>
          <a:lstStyle/>
          <a:p>
            <a:pPr indent="0" lvl="0" marL="0" marR="0" rtl="0" algn="l">
              <a:spcBef>
                <a:spcPts val="0"/>
              </a:spcBef>
              <a:spcAft>
                <a:spcPts val="0"/>
              </a:spcAft>
              <a:buNone/>
            </a:pPr>
            <a:r>
              <a:rPr b="1" lang="en-US" sz="1397">
                <a:solidFill>
                  <a:srgbClr val="000000"/>
                </a:solidFill>
                <a:latin typeface="Calibri"/>
                <a:ea typeface="Calibri"/>
                <a:cs typeface="Calibri"/>
                <a:sym typeface="Calibri"/>
              </a:rPr>
              <a:t>0</a:t>
            </a:r>
            <a:endParaRPr/>
          </a:p>
        </p:txBody>
      </p:sp>
      <p:cxnSp>
        <p:nvCxnSpPr>
          <p:cNvPr id="506" name="Google Shape;506;p4"/>
          <p:cNvCxnSpPr/>
          <p:nvPr/>
        </p:nvCxnSpPr>
        <p:spPr>
          <a:xfrm>
            <a:off x="8206074" y="3278108"/>
            <a:ext cx="380057" cy="0"/>
          </a:xfrm>
          <a:prstGeom prst="straightConnector1">
            <a:avLst/>
          </a:prstGeom>
          <a:noFill/>
          <a:ln cap="flat" cmpd="sng" w="38100">
            <a:solidFill>
              <a:schemeClr val="dk1"/>
            </a:solidFill>
            <a:prstDash val="solid"/>
            <a:round/>
            <a:headEnd len="sm" w="sm" type="none"/>
            <a:tailEnd len="lg" w="lg" type="triangle"/>
          </a:ln>
        </p:spPr>
      </p:cxnSp>
      <p:sp>
        <p:nvSpPr>
          <p:cNvPr id="507" name="Google Shape;507;p4"/>
          <p:cNvSpPr/>
          <p:nvPr/>
        </p:nvSpPr>
        <p:spPr>
          <a:xfrm rot="-5400000">
            <a:off x="9583781" y="2673184"/>
            <a:ext cx="772783" cy="278708"/>
          </a:xfrm>
          <a:prstGeom prst="rect">
            <a:avLst/>
          </a:prstGeom>
          <a:solidFill>
            <a:schemeClr val="lt2"/>
          </a:solidFill>
          <a:ln cap="flat" cmpd="sng" w="28575">
            <a:solidFill>
              <a:schemeClr val="dk1"/>
            </a:solidFill>
            <a:prstDash val="solid"/>
            <a:miter lim="8000"/>
            <a:headEnd len="sm" w="sm" type="none"/>
            <a:tailEnd len="sm" w="sm" type="none"/>
          </a:ln>
        </p:spPr>
        <p:txBody>
          <a:bodyPr anchorCtr="0" anchor="ctr" bIns="45575" lIns="91175" spcFirstLastPara="1" rIns="91175" wrap="square" tIns="45575">
            <a:noAutofit/>
          </a:bodyPr>
          <a:lstStyle/>
          <a:p>
            <a:pPr indent="0" lvl="0" marL="0" marR="0" rtl="0" algn="ctr">
              <a:spcBef>
                <a:spcPts val="0"/>
              </a:spcBef>
              <a:spcAft>
                <a:spcPts val="0"/>
              </a:spcAft>
              <a:buNone/>
            </a:pPr>
            <a:r>
              <a:rPr b="1" lang="en-US" sz="1197">
                <a:solidFill>
                  <a:srgbClr val="000000"/>
                </a:solidFill>
                <a:latin typeface="Calibri"/>
                <a:ea typeface="Calibri"/>
                <a:cs typeface="Calibri"/>
                <a:sym typeface="Calibri"/>
              </a:rPr>
              <a:t>ALU result</a:t>
            </a:r>
            <a:endParaRPr/>
          </a:p>
        </p:txBody>
      </p:sp>
      <p:sp>
        <p:nvSpPr>
          <p:cNvPr id="508" name="Google Shape;508;p4"/>
          <p:cNvSpPr/>
          <p:nvPr/>
        </p:nvSpPr>
        <p:spPr>
          <a:xfrm>
            <a:off x="336670" y="6779406"/>
            <a:ext cx="3881013" cy="763706"/>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596">
                <a:solidFill>
                  <a:schemeClr val="lt1"/>
                </a:solidFill>
                <a:latin typeface="Century Gothic"/>
                <a:ea typeface="Century Gothic"/>
                <a:cs typeface="Century Gothic"/>
                <a:sym typeface="Century Gothic"/>
              </a:rPr>
              <a:t>Each red signal comes from "Control" (implemented via ROM as before)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9" name="Shape 3429"/>
        <p:cNvGrpSpPr/>
        <p:nvPr/>
      </p:nvGrpSpPr>
      <p:grpSpPr>
        <a:xfrm>
          <a:off x="0" y="0"/>
          <a:ext cx="0" cy="0"/>
          <a:chOff x="0" y="0"/>
          <a:chExt cx="0" cy="0"/>
        </a:xfrm>
      </p:grpSpPr>
      <p:sp>
        <p:nvSpPr>
          <p:cNvPr id="3430" name="Google Shape;3430;p40"/>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3431" name="Google Shape;3431;p40"/>
          <p:cNvSpPr/>
          <p:nvPr/>
        </p:nvSpPr>
        <p:spPr>
          <a:xfrm>
            <a:off x="7649370" y="3606801"/>
            <a:ext cx="1676399" cy="26669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432" name="Google Shape;3432;p40"/>
          <p:cNvSpPr txBox="1"/>
          <p:nvPr>
            <p:ph idx="4294967295" type="title"/>
          </p:nvPr>
        </p:nvSpPr>
        <p:spPr>
          <a:xfrm>
            <a:off x="2083594" y="533400"/>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Return to State 0: Fetch cycle                                  to execute the next instruction</a:t>
            </a:r>
            <a:r>
              <a:rPr lang="en-US" sz="2800">
                <a:solidFill>
                  <a:schemeClr val="dk2"/>
                </a:solidFill>
                <a:latin typeface="Calibri"/>
                <a:ea typeface="Calibri"/>
                <a:cs typeface="Calibri"/>
                <a:sym typeface="Calibri"/>
              </a:rPr>
              <a:t> </a:t>
            </a:r>
            <a:endParaRPr/>
          </a:p>
        </p:txBody>
      </p:sp>
      <p:sp>
        <p:nvSpPr>
          <p:cNvPr id="3433" name="Google Shape;3433;p40"/>
          <p:cNvSpPr/>
          <p:nvPr/>
        </p:nvSpPr>
        <p:spPr>
          <a:xfrm>
            <a:off x="5972970" y="1854201"/>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cxnSp>
        <p:nvCxnSpPr>
          <p:cNvPr id="3434" name="Google Shape;3434;p40"/>
          <p:cNvCxnSpPr/>
          <p:nvPr/>
        </p:nvCxnSpPr>
        <p:spPr>
          <a:xfrm flipH="1">
            <a:off x="6810681" y="3000128"/>
            <a:ext cx="488" cy="228600"/>
          </a:xfrm>
          <a:prstGeom prst="straightConnector1">
            <a:avLst/>
          </a:prstGeom>
          <a:noFill/>
          <a:ln cap="flat" cmpd="sng" w="28575">
            <a:solidFill>
              <a:schemeClr val="dk1"/>
            </a:solidFill>
            <a:prstDash val="solid"/>
            <a:round/>
            <a:headEnd len="sm" w="sm" type="none"/>
            <a:tailEnd len="lg" w="lg" type="triangle"/>
          </a:ln>
        </p:spPr>
      </p:cxnSp>
      <p:sp>
        <p:nvSpPr>
          <p:cNvPr id="3435" name="Google Shape;3435;p40"/>
          <p:cNvSpPr/>
          <p:nvPr/>
        </p:nvSpPr>
        <p:spPr>
          <a:xfrm>
            <a:off x="5896769" y="1778001"/>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436" name="Google Shape;3436;p40"/>
          <p:cNvSpPr/>
          <p:nvPr/>
        </p:nvSpPr>
        <p:spPr>
          <a:xfrm>
            <a:off x="2099470" y="16002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437" name="Google Shape;3437;p40"/>
          <p:cNvCxnSpPr/>
          <p:nvPr/>
        </p:nvCxnSpPr>
        <p:spPr>
          <a:xfrm flipH="1">
            <a:off x="3153570" y="3606801"/>
            <a:ext cx="3124199" cy="609599"/>
          </a:xfrm>
          <a:prstGeom prst="straightConnector1">
            <a:avLst/>
          </a:prstGeom>
          <a:noFill/>
          <a:ln cap="flat" cmpd="sng" w="28575">
            <a:solidFill>
              <a:srgbClr val="FF0000"/>
            </a:solidFill>
            <a:prstDash val="solid"/>
            <a:round/>
            <a:headEnd len="sm" w="sm" type="none"/>
            <a:tailEnd len="lg" w="lg" type="triangle"/>
          </a:ln>
        </p:spPr>
      </p:cxnSp>
      <p:sp>
        <p:nvSpPr>
          <p:cNvPr id="3438" name="Google Shape;3438;p40"/>
          <p:cNvSpPr/>
          <p:nvPr/>
        </p:nvSpPr>
        <p:spPr>
          <a:xfrm>
            <a:off x="7954170" y="4216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3439" name="Google Shape;3439;p40"/>
          <p:cNvCxnSpPr/>
          <p:nvPr/>
        </p:nvCxnSpPr>
        <p:spPr>
          <a:xfrm flipH="1">
            <a:off x="4677568" y="3759201"/>
            <a:ext cx="1752600" cy="533399"/>
          </a:xfrm>
          <a:prstGeom prst="straightConnector1">
            <a:avLst/>
          </a:prstGeom>
          <a:noFill/>
          <a:ln cap="flat" cmpd="sng" w="28575">
            <a:solidFill>
              <a:srgbClr val="FF0000"/>
            </a:solidFill>
            <a:prstDash val="solid"/>
            <a:round/>
            <a:headEnd len="sm" w="sm" type="none"/>
            <a:tailEnd len="lg" w="lg" type="triangle"/>
          </a:ln>
        </p:spPr>
      </p:cxnSp>
      <p:cxnSp>
        <p:nvCxnSpPr>
          <p:cNvPr id="3440" name="Google Shape;3440;p40"/>
          <p:cNvCxnSpPr/>
          <p:nvPr/>
        </p:nvCxnSpPr>
        <p:spPr>
          <a:xfrm flipH="1">
            <a:off x="6049170" y="3835400"/>
            <a:ext cx="609599" cy="457200"/>
          </a:xfrm>
          <a:prstGeom prst="straightConnector1">
            <a:avLst/>
          </a:prstGeom>
          <a:noFill/>
          <a:ln cap="flat" cmpd="sng" w="28575">
            <a:solidFill>
              <a:srgbClr val="FF0000"/>
            </a:solidFill>
            <a:prstDash val="solid"/>
            <a:round/>
            <a:headEnd len="sm" w="sm" type="none"/>
            <a:tailEnd len="lg" w="lg" type="triangle"/>
          </a:ln>
        </p:spPr>
      </p:cxnSp>
      <p:cxnSp>
        <p:nvCxnSpPr>
          <p:cNvPr id="3441" name="Google Shape;3441;p40"/>
          <p:cNvCxnSpPr/>
          <p:nvPr/>
        </p:nvCxnSpPr>
        <p:spPr>
          <a:xfrm>
            <a:off x="6963570" y="3835400"/>
            <a:ext cx="152399" cy="381000"/>
          </a:xfrm>
          <a:prstGeom prst="straightConnector1">
            <a:avLst/>
          </a:prstGeom>
          <a:noFill/>
          <a:ln cap="flat" cmpd="sng" w="28575">
            <a:solidFill>
              <a:srgbClr val="FF0000"/>
            </a:solidFill>
            <a:prstDash val="solid"/>
            <a:round/>
            <a:headEnd len="sm" w="sm" type="none"/>
            <a:tailEnd len="lg" w="lg" type="triangle"/>
          </a:ln>
        </p:spPr>
      </p:cxnSp>
      <p:sp>
        <p:nvSpPr>
          <p:cNvPr id="3442" name="Google Shape;3442;p40"/>
          <p:cNvSpPr/>
          <p:nvPr/>
        </p:nvSpPr>
        <p:spPr>
          <a:xfrm>
            <a:off x="6506370" y="4216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3443" name="Google Shape;3443;p40"/>
          <p:cNvSpPr/>
          <p:nvPr/>
        </p:nvSpPr>
        <p:spPr>
          <a:xfrm>
            <a:off x="5134770" y="4216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3444" name="Google Shape;3444;p40"/>
          <p:cNvSpPr/>
          <p:nvPr/>
        </p:nvSpPr>
        <p:spPr>
          <a:xfrm>
            <a:off x="2391570" y="4216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3445" name="Google Shape;3445;p40"/>
          <p:cNvSpPr/>
          <p:nvPr/>
        </p:nvSpPr>
        <p:spPr>
          <a:xfrm>
            <a:off x="2391570" y="50546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3446" name="Google Shape;3446;p40"/>
          <p:cNvSpPr/>
          <p:nvPr/>
        </p:nvSpPr>
        <p:spPr>
          <a:xfrm>
            <a:off x="5134770" y="5054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447" name="Google Shape;3447;p40"/>
          <p:cNvSpPr/>
          <p:nvPr/>
        </p:nvSpPr>
        <p:spPr>
          <a:xfrm>
            <a:off x="6506370" y="50546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448" name="Google Shape;3448;p40"/>
          <p:cNvSpPr/>
          <p:nvPr/>
        </p:nvSpPr>
        <p:spPr>
          <a:xfrm>
            <a:off x="7954170" y="50546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3449" name="Google Shape;3449;p40"/>
          <p:cNvSpPr/>
          <p:nvPr/>
        </p:nvSpPr>
        <p:spPr>
          <a:xfrm>
            <a:off x="3763170" y="4216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3450" name="Google Shape;3450;p40"/>
          <p:cNvSpPr/>
          <p:nvPr/>
        </p:nvSpPr>
        <p:spPr>
          <a:xfrm>
            <a:off x="3763170" y="50546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3451" name="Google Shape;3451;p40"/>
          <p:cNvCxnSpPr/>
          <p:nvPr/>
        </p:nvCxnSpPr>
        <p:spPr>
          <a:xfrm>
            <a:off x="7268370" y="3759200"/>
            <a:ext cx="1066799" cy="457200"/>
          </a:xfrm>
          <a:prstGeom prst="straightConnector1">
            <a:avLst/>
          </a:prstGeom>
          <a:noFill/>
          <a:ln cap="flat" cmpd="sng" w="28575">
            <a:solidFill>
              <a:srgbClr val="FF0000"/>
            </a:solidFill>
            <a:prstDash val="solid"/>
            <a:round/>
            <a:headEnd len="sm" w="sm" type="none"/>
            <a:tailEnd len="lg" w="lg" type="triangle"/>
          </a:ln>
        </p:spPr>
      </p:cxnSp>
      <p:sp>
        <p:nvSpPr>
          <p:cNvPr id="3452" name="Google Shape;3452;p40"/>
          <p:cNvSpPr/>
          <p:nvPr/>
        </p:nvSpPr>
        <p:spPr>
          <a:xfrm>
            <a:off x="5134770" y="58928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3453" name="Google Shape;3453;p40"/>
          <p:cNvCxnSpPr/>
          <p:nvPr/>
        </p:nvCxnSpPr>
        <p:spPr>
          <a:xfrm>
            <a:off x="29249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454" name="Google Shape;3454;p40"/>
          <p:cNvCxnSpPr/>
          <p:nvPr/>
        </p:nvCxnSpPr>
        <p:spPr>
          <a:xfrm>
            <a:off x="42965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455" name="Google Shape;3455;p40"/>
          <p:cNvCxnSpPr/>
          <p:nvPr/>
        </p:nvCxnSpPr>
        <p:spPr>
          <a:xfrm>
            <a:off x="56681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456" name="Google Shape;3456;p40"/>
          <p:cNvCxnSpPr/>
          <p:nvPr/>
        </p:nvCxnSpPr>
        <p:spPr>
          <a:xfrm>
            <a:off x="70397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457" name="Google Shape;3457;p40"/>
          <p:cNvCxnSpPr/>
          <p:nvPr/>
        </p:nvCxnSpPr>
        <p:spPr>
          <a:xfrm>
            <a:off x="8487569" y="49022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3458" name="Google Shape;3458;p40"/>
          <p:cNvCxnSpPr/>
          <p:nvPr/>
        </p:nvCxnSpPr>
        <p:spPr>
          <a:xfrm>
            <a:off x="5668169" y="57404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3459" name="Google Shape;3459;p40"/>
          <p:cNvGrpSpPr/>
          <p:nvPr/>
        </p:nvGrpSpPr>
        <p:grpSpPr>
          <a:xfrm>
            <a:off x="3213894" y="4673601"/>
            <a:ext cx="7134224" cy="2000249"/>
            <a:chOff x="806" y="2976"/>
            <a:chExt cx="4493" cy="1259"/>
          </a:xfrm>
        </p:grpSpPr>
        <p:sp>
          <p:nvSpPr>
            <p:cNvPr id="3460" name="Google Shape;3460;p40"/>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3461" name="Google Shape;3461;p40"/>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3462" name="Google Shape;3462;p40"/>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3463" name="Google Shape;3463;p40"/>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3464" name="Google Shape;3464;p40"/>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3465" name="Google Shape;3465;p40"/>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3466" name="Google Shape;3466;p40"/>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3467" name="Google Shape;3467;p40"/>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3468" name="Google Shape;3468;p40"/>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3469" name="Google Shape;3469;p40"/>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3470" name="Google Shape;3470;p40"/>
            <p:cNvSpPr txBox="1"/>
            <p:nvPr/>
          </p:nvSpPr>
          <p:spPr>
            <a:xfrm>
              <a:off x="5184" y="2976"/>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471" name="Google Shape;3471;p40"/>
            <p:cNvSpPr txBox="1"/>
            <p:nvPr/>
          </p:nvSpPr>
          <p:spPr>
            <a:xfrm>
              <a:off x="5184" y="3504"/>
              <a:ext cx="11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472" name="Google Shape;3472;p40"/>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3473" name="Google Shape;3473;p40"/>
          <p:cNvSpPr/>
          <p:nvPr/>
        </p:nvSpPr>
        <p:spPr>
          <a:xfrm>
            <a:off x="5926078" y="3229084"/>
            <a:ext cx="1828800" cy="650275"/>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7" name="Shape 3477"/>
        <p:cNvGrpSpPr/>
        <p:nvPr/>
      </p:nvGrpSpPr>
      <p:grpSpPr>
        <a:xfrm>
          <a:off x="0" y="0"/>
          <a:ext cx="0" cy="0"/>
          <a:chOff x="0" y="0"/>
          <a:chExt cx="0" cy="0"/>
        </a:xfrm>
      </p:grpSpPr>
      <p:sp>
        <p:nvSpPr>
          <p:cNvPr id="3478" name="Google Shape;3478;p41"/>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11: beq cycle 3 </a:t>
            </a:r>
            <a:r>
              <a:rPr lang="en-US" sz="2800">
                <a:solidFill>
                  <a:schemeClr val="dk2"/>
                </a:solidFill>
                <a:latin typeface="Calibri"/>
                <a:ea typeface="Calibri"/>
                <a:cs typeface="Calibri"/>
                <a:sym typeface="Calibri"/>
              </a:rPr>
              <a:t> </a:t>
            </a:r>
            <a:endParaRPr/>
          </a:p>
        </p:txBody>
      </p:sp>
      <p:grpSp>
        <p:nvGrpSpPr>
          <p:cNvPr id="3479" name="Google Shape;3479;p41"/>
          <p:cNvGrpSpPr/>
          <p:nvPr/>
        </p:nvGrpSpPr>
        <p:grpSpPr>
          <a:xfrm>
            <a:off x="7119144" y="5334003"/>
            <a:ext cx="288924" cy="1406526"/>
            <a:chOff x="3534" y="3071"/>
            <a:chExt cx="181" cy="885"/>
          </a:xfrm>
        </p:grpSpPr>
        <p:cxnSp>
          <p:nvCxnSpPr>
            <p:cNvPr id="3480" name="Google Shape;3480;p41"/>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3481" name="Google Shape;3481;p41"/>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Calibri"/>
                <a:buNone/>
              </a:pPr>
              <a:r>
                <a:t/>
              </a:r>
              <a:endParaRPr b="1" i="0" sz="1600" u="none" cap="none" strike="noStrike">
                <a:solidFill>
                  <a:srgbClr val="000000"/>
                </a:solidFill>
                <a:latin typeface="Calibri"/>
                <a:ea typeface="Calibri"/>
                <a:cs typeface="Calibri"/>
                <a:sym typeface="Calibri"/>
              </a:endParaRPr>
            </a:p>
          </p:txBody>
        </p:sp>
      </p:grpSp>
      <p:grpSp>
        <p:nvGrpSpPr>
          <p:cNvPr id="3482" name="Google Shape;3482;p41"/>
          <p:cNvGrpSpPr/>
          <p:nvPr/>
        </p:nvGrpSpPr>
        <p:grpSpPr>
          <a:xfrm>
            <a:off x="5433218" y="4419600"/>
            <a:ext cx="288924" cy="2841626"/>
            <a:chOff x="2471" y="2495"/>
            <a:chExt cx="181" cy="1790"/>
          </a:xfrm>
        </p:grpSpPr>
        <p:cxnSp>
          <p:nvCxnSpPr>
            <p:cNvPr id="3483" name="Google Shape;3483;p41"/>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3484" name="Google Shape;3484;p41"/>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Calibri"/>
                <a:buNone/>
              </a:pPr>
              <a:r>
                <a:t/>
              </a:r>
              <a:endParaRPr b="1" i="0" sz="1600" u="none" cap="none" strike="noStrike">
                <a:solidFill>
                  <a:srgbClr val="000000"/>
                </a:solidFill>
                <a:latin typeface="Calibri"/>
                <a:ea typeface="Calibri"/>
                <a:cs typeface="Calibri"/>
                <a:sym typeface="Calibri"/>
              </a:endParaRPr>
            </a:p>
          </p:txBody>
        </p:sp>
      </p:grpSp>
      <p:grpSp>
        <p:nvGrpSpPr>
          <p:cNvPr id="3485" name="Google Shape;3485;p41"/>
          <p:cNvGrpSpPr/>
          <p:nvPr/>
        </p:nvGrpSpPr>
        <p:grpSpPr>
          <a:xfrm>
            <a:off x="2809081" y="3505200"/>
            <a:ext cx="288924" cy="3754438"/>
            <a:chOff x="818" y="1920"/>
            <a:chExt cx="181" cy="2365"/>
          </a:xfrm>
        </p:grpSpPr>
        <p:cxnSp>
          <p:nvCxnSpPr>
            <p:cNvPr id="3486" name="Google Shape;3486;p41"/>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3487" name="Google Shape;3487;p41"/>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Calibri"/>
                <a:buNone/>
              </a:pPr>
              <a:r>
                <a:t/>
              </a:r>
              <a:endParaRPr b="1" i="0" sz="1600" u="none" cap="none" strike="noStrike">
                <a:solidFill>
                  <a:srgbClr val="000000"/>
                </a:solidFill>
                <a:latin typeface="Calibri"/>
                <a:ea typeface="Calibri"/>
                <a:cs typeface="Calibri"/>
                <a:sym typeface="Calibri"/>
              </a:endParaRPr>
            </a:p>
          </p:txBody>
        </p:sp>
      </p:grpSp>
      <p:grpSp>
        <p:nvGrpSpPr>
          <p:cNvPr id="3488" name="Google Shape;3488;p41"/>
          <p:cNvGrpSpPr/>
          <p:nvPr/>
        </p:nvGrpSpPr>
        <p:grpSpPr>
          <a:xfrm>
            <a:off x="3185319" y="3810002"/>
            <a:ext cx="809624" cy="2928937"/>
            <a:chOff x="1056" y="2112"/>
            <a:chExt cx="509" cy="1844"/>
          </a:xfrm>
        </p:grpSpPr>
        <p:cxnSp>
          <p:nvCxnSpPr>
            <p:cNvPr id="3489" name="Google Shape;3489;p41"/>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3490" name="Google Shape;3490;p41"/>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grpSp>
        <p:nvGrpSpPr>
          <p:cNvPr id="3491" name="Google Shape;3491;p41"/>
          <p:cNvGrpSpPr/>
          <p:nvPr/>
        </p:nvGrpSpPr>
        <p:grpSpPr>
          <a:xfrm>
            <a:off x="4118769" y="5334000"/>
            <a:ext cx="288924" cy="1927226"/>
            <a:chOff x="1644" y="3071"/>
            <a:chExt cx="181" cy="1214"/>
          </a:xfrm>
        </p:grpSpPr>
        <p:cxnSp>
          <p:nvCxnSpPr>
            <p:cNvPr id="3492" name="Google Shape;3492;p41"/>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3493" name="Google Shape;3493;p41"/>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Calibri"/>
                <a:buNone/>
              </a:pPr>
              <a:r>
                <a:t/>
              </a:r>
              <a:endParaRPr b="1" i="0" sz="1600" u="none" cap="none" strike="noStrike">
                <a:solidFill>
                  <a:srgbClr val="000000"/>
                </a:solidFill>
                <a:latin typeface="Calibri"/>
                <a:ea typeface="Calibri"/>
                <a:cs typeface="Calibri"/>
                <a:sym typeface="Calibri"/>
              </a:endParaRPr>
            </a:p>
          </p:txBody>
        </p:sp>
      </p:grpSp>
      <p:grpSp>
        <p:nvGrpSpPr>
          <p:cNvPr id="3494" name="Google Shape;3494;p41"/>
          <p:cNvGrpSpPr/>
          <p:nvPr/>
        </p:nvGrpSpPr>
        <p:grpSpPr>
          <a:xfrm>
            <a:off x="4496594" y="5334003"/>
            <a:ext cx="530225" cy="1406526"/>
            <a:chOff x="1881" y="3071"/>
            <a:chExt cx="334" cy="885"/>
          </a:xfrm>
        </p:grpSpPr>
        <p:cxnSp>
          <p:nvCxnSpPr>
            <p:cNvPr id="3495" name="Google Shape;3495;p41"/>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3496" name="Google Shape;3496;p41"/>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grpSp>
        <p:nvGrpSpPr>
          <p:cNvPr id="3497" name="Google Shape;3497;p41"/>
          <p:cNvGrpSpPr/>
          <p:nvPr/>
        </p:nvGrpSpPr>
        <p:grpSpPr>
          <a:xfrm>
            <a:off x="5863434" y="4267202"/>
            <a:ext cx="763588" cy="2471737"/>
            <a:chOff x="2743" y="2400"/>
            <a:chExt cx="481" cy="1556"/>
          </a:xfrm>
        </p:grpSpPr>
        <p:cxnSp>
          <p:nvCxnSpPr>
            <p:cNvPr id="3498" name="Google Shape;3498;p41"/>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3499" name="Google Shape;3499;p41"/>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grpSp>
        <p:nvGrpSpPr>
          <p:cNvPr id="3500" name="Google Shape;3500;p41"/>
          <p:cNvGrpSpPr/>
          <p:nvPr/>
        </p:nvGrpSpPr>
        <p:grpSpPr>
          <a:xfrm>
            <a:off x="6519073" y="5105401"/>
            <a:ext cx="623887" cy="2154238"/>
            <a:chOff x="3155" y="2928"/>
            <a:chExt cx="392" cy="1357"/>
          </a:xfrm>
        </p:grpSpPr>
        <p:cxnSp>
          <p:nvCxnSpPr>
            <p:cNvPr id="3501" name="Google Shape;3501;p41"/>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3502" name="Google Shape;3502;p41"/>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grpSp>
        <p:nvGrpSpPr>
          <p:cNvPr id="3503" name="Google Shape;3503;p41"/>
          <p:cNvGrpSpPr/>
          <p:nvPr/>
        </p:nvGrpSpPr>
        <p:grpSpPr>
          <a:xfrm>
            <a:off x="8887626" y="4876801"/>
            <a:ext cx="671513" cy="1862137"/>
            <a:chOff x="4647" y="2784"/>
            <a:chExt cx="422" cy="1172"/>
          </a:xfrm>
        </p:grpSpPr>
        <p:cxnSp>
          <p:nvCxnSpPr>
            <p:cNvPr id="3504" name="Google Shape;3504;p41"/>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3505" name="Google Shape;3505;p41"/>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3506" name="Google Shape;3506;p41"/>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00"/>
                <a:buFont typeface="Calibri"/>
                <a:buNone/>
              </a:pPr>
              <a:r>
                <a:t/>
              </a:r>
              <a:endParaRPr b="1" i="0" sz="1600" u="none" cap="none" strike="noStrike">
                <a:solidFill>
                  <a:srgbClr val="000000"/>
                </a:solidFill>
                <a:latin typeface="Calibri"/>
                <a:ea typeface="Calibri"/>
                <a:cs typeface="Calibri"/>
                <a:sym typeface="Calibri"/>
              </a:endParaRPr>
            </a:p>
          </p:txBody>
        </p:sp>
      </p:grpSp>
      <p:grpSp>
        <p:nvGrpSpPr>
          <p:cNvPr id="3507" name="Google Shape;3507;p41"/>
          <p:cNvGrpSpPr/>
          <p:nvPr/>
        </p:nvGrpSpPr>
        <p:grpSpPr>
          <a:xfrm>
            <a:off x="8441536" y="3733799"/>
            <a:ext cx="611188" cy="3527426"/>
            <a:chOff x="4366" y="2063"/>
            <a:chExt cx="385" cy="2222"/>
          </a:xfrm>
        </p:grpSpPr>
        <p:cxnSp>
          <p:nvCxnSpPr>
            <p:cNvPr id="3508" name="Google Shape;3508;p41"/>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3509" name="Google Shape;3509;p41"/>
            <p:cNvGrpSpPr/>
            <p:nvPr/>
          </p:nvGrpSpPr>
          <p:grpSpPr>
            <a:xfrm>
              <a:off x="4366" y="2255"/>
              <a:ext cx="328" cy="2030"/>
              <a:chOff x="4366" y="2255"/>
              <a:chExt cx="328" cy="2030"/>
            </a:xfrm>
          </p:grpSpPr>
          <p:cxnSp>
            <p:nvCxnSpPr>
              <p:cNvPr id="3510" name="Google Shape;3510;p41"/>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3511" name="Google Shape;3511;p41"/>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grpSp>
      <p:grpSp>
        <p:nvGrpSpPr>
          <p:cNvPr id="3512" name="Google Shape;3512;p41"/>
          <p:cNvGrpSpPr/>
          <p:nvPr/>
        </p:nvGrpSpPr>
        <p:grpSpPr>
          <a:xfrm>
            <a:off x="9570244" y="4419600"/>
            <a:ext cx="428625" cy="2841626"/>
            <a:chOff x="5077" y="2495"/>
            <a:chExt cx="270" cy="1790"/>
          </a:xfrm>
        </p:grpSpPr>
        <p:cxnSp>
          <p:nvCxnSpPr>
            <p:cNvPr id="3513" name="Google Shape;3513;p41"/>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3514" name="Google Shape;3514;p41"/>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a:t>
              </a:r>
              <a:endParaRPr/>
            </a:p>
          </p:txBody>
        </p:sp>
      </p:grpSp>
      <p:sp>
        <p:nvSpPr>
          <p:cNvPr id="3515" name="Google Shape;3515;p41"/>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3516" name="Google Shape;3516;p41"/>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3517" name="Google Shape;3517;p41"/>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3518" name="Google Shape;3518;p41"/>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519" name="Google Shape;3519;p41"/>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520" name="Google Shape;3520;p41"/>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521" name="Google Shape;3521;p41"/>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522" name="Google Shape;3522;p41"/>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3523" name="Google Shape;3523;p41"/>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524" name="Google Shape;3524;p41"/>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525" name="Google Shape;3525;p41"/>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526" name="Google Shape;3526;p41"/>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3527" name="Google Shape;3527;p41"/>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528" name="Google Shape;3528;p41"/>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529" name="Google Shape;3529;p41"/>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530" name="Google Shape;3530;p41"/>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531" name="Google Shape;3531;p41"/>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532" name="Google Shape;3532;p41"/>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533" name="Google Shape;3533;p41"/>
          <p:cNvSpPr/>
          <p:nvPr/>
        </p:nvSpPr>
        <p:spPr>
          <a:xfrm>
            <a:off x="6766720" y="5486401"/>
            <a:ext cx="12191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3534" name="Google Shape;3534;p41"/>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3535" name="Google Shape;3535;p41"/>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U</a:t>
            </a:r>
            <a:endParaRPr/>
          </a:p>
        </p:txBody>
      </p:sp>
      <p:cxnSp>
        <p:nvCxnSpPr>
          <p:cNvPr id="3536" name="Google Shape;3536;p41"/>
          <p:cNvCxnSpPr/>
          <p:nvPr/>
        </p:nvCxnSpPr>
        <p:spPr>
          <a:xfrm>
            <a:off x="8595520" y="3048000"/>
            <a:ext cx="304799" cy="0"/>
          </a:xfrm>
          <a:prstGeom prst="straightConnector1">
            <a:avLst/>
          </a:prstGeom>
          <a:noFill/>
          <a:ln cap="flat" cmpd="sng" w="57150">
            <a:solidFill>
              <a:srgbClr val="0000FF"/>
            </a:solidFill>
            <a:prstDash val="solid"/>
            <a:round/>
            <a:headEnd len="sm" w="sm" type="none"/>
            <a:tailEnd len="lg" w="lg" type="triangle"/>
          </a:ln>
        </p:spPr>
      </p:cxnSp>
      <p:sp>
        <p:nvSpPr>
          <p:cNvPr id="3537" name="Google Shape;3537;p41"/>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R/W</a:t>
            </a:r>
            <a:endParaRPr/>
          </a:p>
        </p:txBody>
      </p:sp>
      <p:sp>
        <p:nvSpPr>
          <p:cNvPr id="3538" name="Google Shape;3538;p41"/>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539" name="Google Shape;3539;p41"/>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540" name="Google Shape;3540;p41"/>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541" name="Google Shape;3541;p41"/>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3542" name="Google Shape;3542;p41"/>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3543" name="Google Shape;3543;p41"/>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cxnSp>
        <p:nvCxnSpPr>
          <p:cNvPr id="3544" name="Google Shape;3544;p41"/>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545" name="Google Shape;3545;p41"/>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546" name="Google Shape;3546;p41"/>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547" name="Google Shape;3547;p41"/>
          <p:cNvCxnSpPr/>
          <p:nvPr/>
        </p:nvCxnSpPr>
        <p:spPr>
          <a:xfrm>
            <a:off x="6080920" y="5638800"/>
            <a:ext cx="685799" cy="0"/>
          </a:xfrm>
          <a:prstGeom prst="straightConnector1">
            <a:avLst/>
          </a:prstGeom>
          <a:noFill/>
          <a:ln cap="flat" cmpd="sng" w="57150">
            <a:solidFill>
              <a:srgbClr val="0000FF"/>
            </a:solidFill>
            <a:prstDash val="solid"/>
            <a:round/>
            <a:headEnd len="sm" w="sm" type="none"/>
            <a:tailEnd len="lg" w="lg" type="triangle"/>
          </a:ln>
        </p:spPr>
      </p:cxnSp>
      <p:cxnSp>
        <p:nvCxnSpPr>
          <p:cNvPr id="3548" name="Google Shape;3548;p41"/>
          <p:cNvCxnSpPr/>
          <p:nvPr/>
        </p:nvCxnSpPr>
        <p:spPr>
          <a:xfrm>
            <a:off x="8595520" y="49530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549" name="Google Shape;3549;p41"/>
          <p:cNvCxnSpPr/>
          <p:nvPr/>
        </p:nvCxnSpPr>
        <p:spPr>
          <a:xfrm>
            <a:off x="8595519" y="4953001"/>
            <a:ext cx="0" cy="685799"/>
          </a:xfrm>
          <a:prstGeom prst="straightConnector1">
            <a:avLst/>
          </a:prstGeom>
          <a:noFill/>
          <a:ln cap="flat" cmpd="sng" w="57150">
            <a:solidFill>
              <a:srgbClr val="0000FF"/>
            </a:solidFill>
            <a:prstDash val="solid"/>
            <a:round/>
            <a:headEnd len="sm" w="sm" type="none"/>
            <a:tailEnd len="sm" w="sm" type="none"/>
          </a:ln>
        </p:spPr>
      </p:cxnSp>
      <p:cxnSp>
        <p:nvCxnSpPr>
          <p:cNvPr id="3550" name="Google Shape;3550;p41"/>
          <p:cNvCxnSpPr/>
          <p:nvPr/>
        </p:nvCxnSpPr>
        <p:spPr>
          <a:xfrm>
            <a:off x="7985920" y="5638800"/>
            <a:ext cx="609599" cy="0"/>
          </a:xfrm>
          <a:prstGeom prst="straightConnector1">
            <a:avLst/>
          </a:prstGeom>
          <a:noFill/>
          <a:ln cap="flat" cmpd="sng" w="57150">
            <a:solidFill>
              <a:srgbClr val="0000FF"/>
            </a:solidFill>
            <a:prstDash val="solid"/>
            <a:round/>
            <a:headEnd len="sm" w="sm" type="none"/>
            <a:tailEnd len="sm" w="sm" type="none"/>
          </a:ln>
        </p:spPr>
      </p:cxnSp>
      <p:cxnSp>
        <p:nvCxnSpPr>
          <p:cNvPr id="3551" name="Google Shape;3551;p41"/>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552" name="Google Shape;3552;p41"/>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3553" name="Google Shape;3553;p41"/>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3554" name="Google Shape;3554;p41"/>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3555" name="Google Shape;3555;p41"/>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556" name="Google Shape;3556;p41"/>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3557" name="Google Shape;3557;p41"/>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3558" name="Google Shape;3558;p41"/>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559" name="Google Shape;3559;p41"/>
          <p:cNvCxnSpPr/>
          <p:nvPr/>
        </p:nvCxnSpPr>
        <p:spPr>
          <a:xfrm rot="10800000">
            <a:off x="3337719" y="2590801"/>
            <a:ext cx="0" cy="609599"/>
          </a:xfrm>
          <a:prstGeom prst="straightConnector1">
            <a:avLst/>
          </a:prstGeom>
          <a:noFill/>
          <a:ln cap="flat" cmpd="sng" w="57150">
            <a:solidFill>
              <a:srgbClr val="0000FF"/>
            </a:solidFill>
            <a:prstDash val="solid"/>
            <a:round/>
            <a:headEnd len="sm" w="sm" type="none"/>
            <a:tailEnd len="sm" w="sm" type="none"/>
          </a:ln>
        </p:spPr>
      </p:cxnSp>
      <p:cxnSp>
        <p:nvCxnSpPr>
          <p:cNvPr id="3560" name="Google Shape;3560;p41"/>
          <p:cNvCxnSpPr/>
          <p:nvPr/>
        </p:nvCxnSpPr>
        <p:spPr>
          <a:xfrm>
            <a:off x="3337720" y="2590800"/>
            <a:ext cx="5257799" cy="0"/>
          </a:xfrm>
          <a:prstGeom prst="straightConnector1">
            <a:avLst/>
          </a:prstGeom>
          <a:noFill/>
          <a:ln cap="flat" cmpd="sng" w="57150">
            <a:solidFill>
              <a:srgbClr val="0000FF"/>
            </a:solidFill>
            <a:prstDash val="solid"/>
            <a:round/>
            <a:headEnd len="sm" w="sm" type="none"/>
            <a:tailEnd len="sm" w="sm" type="none"/>
          </a:ln>
        </p:spPr>
      </p:cxnSp>
      <p:cxnSp>
        <p:nvCxnSpPr>
          <p:cNvPr id="3561" name="Google Shape;3561;p41"/>
          <p:cNvCxnSpPr/>
          <p:nvPr/>
        </p:nvCxnSpPr>
        <p:spPr>
          <a:xfrm>
            <a:off x="8595519" y="2590800"/>
            <a:ext cx="0" cy="457200"/>
          </a:xfrm>
          <a:prstGeom prst="straightConnector1">
            <a:avLst/>
          </a:prstGeom>
          <a:noFill/>
          <a:ln cap="flat" cmpd="sng" w="57150">
            <a:solidFill>
              <a:srgbClr val="0000FF"/>
            </a:solidFill>
            <a:prstDash val="solid"/>
            <a:round/>
            <a:headEnd len="sm" w="sm" type="none"/>
            <a:tailEnd len="sm" w="sm" type="none"/>
          </a:ln>
        </p:spPr>
      </p:cxnSp>
      <p:cxnSp>
        <p:nvCxnSpPr>
          <p:cNvPr id="3562" name="Google Shape;3562;p41"/>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3563" name="Google Shape;3563;p41"/>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3564" name="Google Shape;3564;p41"/>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3565" name="Google Shape;3565;p41"/>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3566" name="Google Shape;3566;p41"/>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3567" name="Google Shape;3567;p41"/>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3568" name="Google Shape;3568;p41"/>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3569" name="Google Shape;3569;p41"/>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570" name="Google Shape;3570;p41"/>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3571" name="Google Shape;3571;p41"/>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3572" name="Google Shape;3572;p41"/>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3573" name="Google Shape;3573;p41"/>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addr</a:t>
            </a:r>
            <a:endParaRPr/>
          </a:p>
        </p:txBody>
      </p:sp>
      <p:sp>
        <p:nvSpPr>
          <p:cNvPr id="3574" name="Google Shape;3574;p41"/>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data</a:t>
            </a:r>
            <a:endParaRPr/>
          </a:p>
        </p:txBody>
      </p:sp>
      <p:sp>
        <p:nvSpPr>
          <p:cNvPr id="3575" name="Google Shape;3575;p41"/>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3576" name="Google Shape;3576;p41"/>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cxnSp>
        <p:nvCxnSpPr>
          <p:cNvPr id="3577" name="Google Shape;3577;p41"/>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3578" name="Google Shape;3578;p41"/>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579" name="Google Shape;3579;p41"/>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3580" name="Google Shape;3580;p41"/>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3581" name="Google Shape;3581;p41"/>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cxnSp>
        <p:nvCxnSpPr>
          <p:cNvPr id="3582" name="Google Shape;3582;p41"/>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3583" name="Google Shape;3583;p41"/>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Calibri"/>
              <a:buNone/>
            </a:pPr>
            <a:r>
              <a:rPr b="1" i="0" lang="en-US" sz="1200" u="none" cap="none" strike="noStrike">
                <a:solidFill>
                  <a:srgbClr val="000000"/>
                </a:solidFill>
                <a:latin typeface="Calibri"/>
                <a:ea typeface="Calibri"/>
                <a:cs typeface="Calibri"/>
                <a:sym typeface="Calibri"/>
              </a:rPr>
              <a:t>ALU result</a:t>
            </a:r>
            <a:endParaRPr/>
          </a:p>
        </p:txBody>
      </p:sp>
      <p:sp>
        <p:nvSpPr>
          <p:cNvPr id="3584" name="Google Shape;3584;p41"/>
          <p:cNvSpPr txBox="1"/>
          <p:nvPr/>
        </p:nvSpPr>
        <p:spPr>
          <a:xfrm>
            <a:off x="4358911" y="1676401"/>
            <a:ext cx="3890103" cy="40010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Calculate target address for branch</a:t>
            </a:r>
            <a:endParaRPr/>
          </a:p>
        </p:txBody>
      </p:sp>
      <p:cxnSp>
        <p:nvCxnSpPr>
          <p:cNvPr id="3585" name="Google Shape;3585;p41"/>
          <p:cNvCxnSpPr/>
          <p:nvPr/>
        </p:nvCxnSpPr>
        <p:spPr>
          <a:xfrm>
            <a:off x="6080919" y="3505201"/>
            <a:ext cx="0" cy="2133599"/>
          </a:xfrm>
          <a:prstGeom prst="straightConnector1">
            <a:avLst/>
          </a:prstGeom>
          <a:noFill/>
          <a:ln cap="flat" cmpd="sng" w="57150">
            <a:solidFill>
              <a:srgbClr val="0000FF"/>
            </a:solidFill>
            <a:prstDash val="solid"/>
            <a:round/>
            <a:headEnd len="sm" w="sm" type="none"/>
            <a:tailEnd len="sm" w="sm" type="none"/>
          </a:ln>
        </p:spPr>
      </p:cxnSp>
      <p:cxnSp>
        <p:nvCxnSpPr>
          <p:cNvPr id="3586" name="Google Shape;3586;p41"/>
          <p:cNvCxnSpPr/>
          <p:nvPr/>
        </p:nvCxnSpPr>
        <p:spPr>
          <a:xfrm rot="10800000">
            <a:off x="3261520" y="3200400"/>
            <a:ext cx="101599" cy="0"/>
          </a:xfrm>
          <a:prstGeom prst="straightConnector1">
            <a:avLst/>
          </a:prstGeom>
          <a:noFill/>
          <a:ln cap="flat" cmpd="sng" w="57150">
            <a:solidFill>
              <a:srgbClr val="0000FF"/>
            </a:solidFill>
            <a:prstDash val="solid"/>
            <a:round/>
            <a:headEnd len="sm" w="sm" type="none"/>
            <a:tailEnd len="sm" w="sm" type="none"/>
          </a:ln>
        </p:spPr>
      </p:cxnSp>
      <p:sp>
        <p:nvSpPr>
          <p:cNvPr id="3587" name="Google Shape;3587;p41"/>
          <p:cNvSpPr/>
          <p:nvPr/>
        </p:nvSpPr>
        <p:spPr>
          <a:xfrm>
            <a:off x="7025297" y="1143001"/>
            <a:ext cx="3619499" cy="378969"/>
          </a:xfrm>
          <a:prstGeom prst="rect">
            <a:avLst/>
          </a:prstGeom>
          <a:solidFill>
            <a:srgbClr val="F5ACE5"/>
          </a:solidFill>
          <a:ln cap="rnd" cmpd="sng" w="9525">
            <a:solidFill>
              <a:srgbClr val="E833BF"/>
            </a:solidFill>
            <a:prstDash val="solid"/>
            <a:round/>
            <a:headEnd len="sm" w="sm" type="none"/>
            <a:tailEnd len="sm" w="sm" type="none"/>
          </a:ln>
          <a:effectLst>
            <a:outerShdw blurRad="38100" rotWithShape="0" dir="5400000" dist="25400">
              <a:srgbClr val="000000">
                <a:alpha val="24705"/>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600" u="sng">
                <a:solidFill>
                  <a:srgbClr val="000000"/>
                </a:solidFill>
                <a:latin typeface="Century Gothic"/>
                <a:ea typeface="Century Gothic"/>
                <a:cs typeface="Century Gothic"/>
                <a:sym typeface="Century Gothic"/>
              </a:rPr>
              <a:t>Poll:</a:t>
            </a:r>
            <a:r>
              <a:rPr b="1" lang="en-US" sz="1600">
                <a:solidFill>
                  <a:srgbClr val="000000"/>
                </a:solidFill>
                <a:latin typeface="Century Gothic"/>
                <a:ea typeface="Century Gothic"/>
                <a:cs typeface="Century Gothic"/>
                <a:sym typeface="Century Gothic"/>
              </a:rPr>
              <a:t> What will the control bits be?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1" name="Shape 3591"/>
        <p:cNvGrpSpPr/>
        <p:nvPr/>
      </p:nvGrpSpPr>
      <p:grpSpPr>
        <a:xfrm>
          <a:off x="0" y="0"/>
          <a:ext cx="0" cy="0"/>
          <a:chOff x="0" y="0"/>
          <a:chExt cx="0" cy="0"/>
        </a:xfrm>
      </p:grpSpPr>
      <p:sp>
        <p:nvSpPr>
          <p:cNvPr id="3592" name="Google Shape;3592;p42"/>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11: beq cycle 3 </a:t>
            </a:r>
            <a:r>
              <a:rPr lang="en-US" sz="2800">
                <a:solidFill>
                  <a:schemeClr val="dk2"/>
                </a:solidFill>
                <a:latin typeface="Calibri"/>
                <a:ea typeface="Calibri"/>
                <a:cs typeface="Calibri"/>
                <a:sym typeface="Calibri"/>
              </a:rPr>
              <a:t> </a:t>
            </a:r>
            <a:endParaRPr/>
          </a:p>
        </p:txBody>
      </p:sp>
      <p:grpSp>
        <p:nvGrpSpPr>
          <p:cNvPr id="3593" name="Google Shape;3593;p42"/>
          <p:cNvGrpSpPr/>
          <p:nvPr/>
        </p:nvGrpSpPr>
        <p:grpSpPr>
          <a:xfrm>
            <a:off x="7119144" y="5334003"/>
            <a:ext cx="288924" cy="1406526"/>
            <a:chOff x="3534" y="3071"/>
            <a:chExt cx="181" cy="885"/>
          </a:xfrm>
        </p:grpSpPr>
        <p:cxnSp>
          <p:nvCxnSpPr>
            <p:cNvPr id="3594" name="Google Shape;3594;p42"/>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3595" name="Google Shape;3595;p42"/>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0</a:t>
              </a:r>
              <a:endParaRPr/>
            </a:p>
          </p:txBody>
        </p:sp>
      </p:grpSp>
      <p:grpSp>
        <p:nvGrpSpPr>
          <p:cNvPr id="3596" name="Google Shape;3596;p42"/>
          <p:cNvGrpSpPr/>
          <p:nvPr/>
        </p:nvGrpSpPr>
        <p:grpSpPr>
          <a:xfrm>
            <a:off x="5433218" y="4419600"/>
            <a:ext cx="288924" cy="2841626"/>
            <a:chOff x="2471" y="2495"/>
            <a:chExt cx="181" cy="1790"/>
          </a:xfrm>
        </p:grpSpPr>
        <p:cxnSp>
          <p:nvCxnSpPr>
            <p:cNvPr id="3597" name="Google Shape;3597;p42"/>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3598" name="Google Shape;3598;p42"/>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0</a:t>
              </a:r>
              <a:endParaRPr/>
            </a:p>
          </p:txBody>
        </p:sp>
      </p:grpSp>
      <p:grpSp>
        <p:nvGrpSpPr>
          <p:cNvPr id="3599" name="Google Shape;3599;p42"/>
          <p:cNvGrpSpPr/>
          <p:nvPr/>
        </p:nvGrpSpPr>
        <p:grpSpPr>
          <a:xfrm>
            <a:off x="2809081" y="3505200"/>
            <a:ext cx="288924" cy="3754438"/>
            <a:chOff x="818" y="1920"/>
            <a:chExt cx="181" cy="2365"/>
          </a:xfrm>
        </p:grpSpPr>
        <p:cxnSp>
          <p:nvCxnSpPr>
            <p:cNvPr id="3600" name="Google Shape;3600;p42"/>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3601" name="Google Shape;3601;p42"/>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0</a:t>
              </a:r>
              <a:endParaRPr/>
            </a:p>
          </p:txBody>
        </p:sp>
      </p:grpSp>
      <p:grpSp>
        <p:nvGrpSpPr>
          <p:cNvPr id="3602" name="Google Shape;3602;p42"/>
          <p:cNvGrpSpPr/>
          <p:nvPr/>
        </p:nvGrpSpPr>
        <p:grpSpPr>
          <a:xfrm>
            <a:off x="3185319" y="3810002"/>
            <a:ext cx="809624" cy="2928937"/>
            <a:chOff x="1056" y="2112"/>
            <a:chExt cx="509" cy="1844"/>
          </a:xfrm>
        </p:grpSpPr>
        <p:cxnSp>
          <p:nvCxnSpPr>
            <p:cNvPr id="3603" name="Google Shape;3603;p42"/>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3604" name="Google Shape;3604;p42"/>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       X    </a:t>
              </a:r>
              <a:endParaRPr/>
            </a:p>
          </p:txBody>
        </p:sp>
      </p:grpSp>
      <p:grpSp>
        <p:nvGrpSpPr>
          <p:cNvPr id="3605" name="Google Shape;3605;p42"/>
          <p:cNvGrpSpPr/>
          <p:nvPr/>
        </p:nvGrpSpPr>
        <p:grpSpPr>
          <a:xfrm>
            <a:off x="4118769" y="5334000"/>
            <a:ext cx="288924" cy="1927226"/>
            <a:chOff x="1644" y="3071"/>
            <a:chExt cx="181" cy="1214"/>
          </a:xfrm>
        </p:grpSpPr>
        <p:cxnSp>
          <p:nvCxnSpPr>
            <p:cNvPr id="3606" name="Google Shape;3606;p42"/>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3607" name="Google Shape;3607;p42"/>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0</a:t>
              </a:r>
              <a:endParaRPr/>
            </a:p>
          </p:txBody>
        </p:sp>
      </p:grpSp>
      <p:grpSp>
        <p:nvGrpSpPr>
          <p:cNvPr id="3608" name="Google Shape;3608;p42"/>
          <p:cNvGrpSpPr/>
          <p:nvPr/>
        </p:nvGrpSpPr>
        <p:grpSpPr>
          <a:xfrm>
            <a:off x="4496594" y="5334003"/>
            <a:ext cx="530225" cy="1406526"/>
            <a:chOff x="1881" y="3071"/>
            <a:chExt cx="334" cy="885"/>
          </a:xfrm>
        </p:grpSpPr>
        <p:cxnSp>
          <p:nvCxnSpPr>
            <p:cNvPr id="3609" name="Google Shape;3609;p42"/>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3610" name="Google Shape;3610;p42"/>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X  </a:t>
              </a:r>
              <a:endParaRPr/>
            </a:p>
          </p:txBody>
        </p:sp>
      </p:grpSp>
      <p:grpSp>
        <p:nvGrpSpPr>
          <p:cNvPr id="3611" name="Google Shape;3611;p42"/>
          <p:cNvGrpSpPr/>
          <p:nvPr/>
        </p:nvGrpSpPr>
        <p:grpSpPr>
          <a:xfrm>
            <a:off x="5863434" y="4267202"/>
            <a:ext cx="763588" cy="2471737"/>
            <a:chOff x="2743" y="2400"/>
            <a:chExt cx="481" cy="1556"/>
          </a:xfrm>
        </p:grpSpPr>
        <p:cxnSp>
          <p:nvCxnSpPr>
            <p:cNvPr id="3612" name="Google Shape;3612;p42"/>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3613" name="Google Shape;3613;p42"/>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X </a:t>
              </a:r>
              <a:endParaRPr/>
            </a:p>
          </p:txBody>
        </p:sp>
      </p:grpSp>
      <p:grpSp>
        <p:nvGrpSpPr>
          <p:cNvPr id="3614" name="Google Shape;3614;p42"/>
          <p:cNvGrpSpPr/>
          <p:nvPr/>
        </p:nvGrpSpPr>
        <p:grpSpPr>
          <a:xfrm>
            <a:off x="6519073" y="5105401"/>
            <a:ext cx="623887" cy="2154238"/>
            <a:chOff x="3155" y="2928"/>
            <a:chExt cx="392" cy="1357"/>
          </a:xfrm>
        </p:grpSpPr>
        <p:cxnSp>
          <p:nvCxnSpPr>
            <p:cNvPr id="3615" name="Google Shape;3615;p42"/>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3616" name="Google Shape;3616;p42"/>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X   </a:t>
              </a:r>
              <a:endParaRPr/>
            </a:p>
          </p:txBody>
        </p:sp>
      </p:grpSp>
      <p:grpSp>
        <p:nvGrpSpPr>
          <p:cNvPr id="3617" name="Google Shape;3617;p42"/>
          <p:cNvGrpSpPr/>
          <p:nvPr/>
        </p:nvGrpSpPr>
        <p:grpSpPr>
          <a:xfrm>
            <a:off x="8887626" y="4876801"/>
            <a:ext cx="671513" cy="1862137"/>
            <a:chOff x="4647" y="2784"/>
            <a:chExt cx="422" cy="1172"/>
          </a:xfrm>
        </p:grpSpPr>
        <p:cxnSp>
          <p:nvCxnSpPr>
            <p:cNvPr id="3618" name="Google Shape;3618;p42"/>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3619" name="Google Shape;3619;p42"/>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3620" name="Google Shape;3620;p42"/>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11   </a:t>
              </a:r>
              <a:endParaRPr/>
            </a:p>
          </p:txBody>
        </p:sp>
      </p:grpSp>
      <p:grpSp>
        <p:nvGrpSpPr>
          <p:cNvPr id="3621" name="Google Shape;3621;p42"/>
          <p:cNvGrpSpPr/>
          <p:nvPr/>
        </p:nvGrpSpPr>
        <p:grpSpPr>
          <a:xfrm>
            <a:off x="8441536" y="3733799"/>
            <a:ext cx="611188" cy="3527426"/>
            <a:chOff x="4366" y="2063"/>
            <a:chExt cx="385" cy="2222"/>
          </a:xfrm>
        </p:grpSpPr>
        <p:cxnSp>
          <p:nvCxnSpPr>
            <p:cNvPr id="3622" name="Google Shape;3622;p42"/>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3623" name="Google Shape;3623;p42"/>
            <p:cNvGrpSpPr/>
            <p:nvPr/>
          </p:nvGrpSpPr>
          <p:grpSpPr>
            <a:xfrm>
              <a:off x="4366" y="2255"/>
              <a:ext cx="328" cy="2030"/>
              <a:chOff x="4366" y="2255"/>
              <a:chExt cx="328" cy="2030"/>
            </a:xfrm>
          </p:grpSpPr>
          <p:cxnSp>
            <p:nvCxnSpPr>
              <p:cNvPr id="3624" name="Google Shape;3624;p42"/>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3625" name="Google Shape;3625;p42"/>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0   </a:t>
                </a:r>
                <a:endParaRPr/>
              </a:p>
            </p:txBody>
          </p:sp>
        </p:grpSp>
      </p:grpSp>
      <p:grpSp>
        <p:nvGrpSpPr>
          <p:cNvPr id="3626" name="Google Shape;3626;p42"/>
          <p:cNvGrpSpPr/>
          <p:nvPr/>
        </p:nvGrpSpPr>
        <p:grpSpPr>
          <a:xfrm>
            <a:off x="9570244" y="4419600"/>
            <a:ext cx="428625" cy="2841626"/>
            <a:chOff x="5077" y="2495"/>
            <a:chExt cx="270" cy="1790"/>
          </a:xfrm>
        </p:grpSpPr>
        <p:cxnSp>
          <p:nvCxnSpPr>
            <p:cNvPr id="3627" name="Google Shape;3627;p42"/>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3628" name="Google Shape;3628;p42"/>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0 </a:t>
              </a:r>
              <a:endParaRPr/>
            </a:p>
          </p:txBody>
        </p:sp>
      </p:grpSp>
      <p:sp>
        <p:nvSpPr>
          <p:cNvPr id="3629" name="Google Shape;3629;p42"/>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PC</a:t>
            </a:r>
            <a:endParaRPr/>
          </a:p>
        </p:txBody>
      </p:sp>
      <p:sp>
        <p:nvSpPr>
          <p:cNvPr id="3630" name="Google Shape;3630;p42"/>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Memory</a:t>
            </a:r>
            <a:endParaRPr/>
          </a:p>
        </p:txBody>
      </p:sp>
      <p:sp>
        <p:nvSpPr>
          <p:cNvPr id="3631" name="Google Shape;3631;p42"/>
          <p:cNvSpPr/>
          <p:nvPr/>
        </p:nvSpPr>
        <p:spPr>
          <a:xfrm>
            <a:off x="7147720" y="2743200"/>
            <a:ext cx="838199" cy="25908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file</a:t>
            </a:r>
            <a:endParaRPr/>
          </a:p>
        </p:txBody>
      </p:sp>
      <p:cxnSp>
        <p:nvCxnSpPr>
          <p:cNvPr id="3632" name="Google Shape;3632;p42"/>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633" name="Google Shape;3633;p42"/>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634" name="Google Shape;3634;p42"/>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635" name="Google Shape;3635;p42"/>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636" name="Google Shape;3636;p42"/>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3637" name="Google Shape;3637;p42"/>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638" name="Google Shape;3638;p42"/>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639" name="Google Shape;3639;p42"/>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640" name="Google Shape;3640;p42"/>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3641" name="Google Shape;3641;p42"/>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642" name="Google Shape;3642;p42"/>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643" name="Google Shape;3643;p42"/>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644" name="Google Shape;3644;p42"/>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645" name="Google Shape;3645;p42"/>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646" name="Google Shape;3646;p42"/>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647" name="Google Shape;3647;p42"/>
          <p:cNvSpPr/>
          <p:nvPr/>
        </p:nvSpPr>
        <p:spPr>
          <a:xfrm>
            <a:off x="6766720" y="5486401"/>
            <a:ext cx="1219199" cy="304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Sign extend</a:t>
            </a:r>
            <a:endParaRPr/>
          </a:p>
        </p:txBody>
      </p:sp>
      <p:sp>
        <p:nvSpPr>
          <p:cNvPr id="3648" name="Google Shape;3648;p42"/>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49" name="Google Shape;3649;p42"/>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a:t>
            </a:r>
            <a:endParaRPr/>
          </a:p>
        </p:txBody>
      </p:sp>
      <p:cxnSp>
        <p:nvCxnSpPr>
          <p:cNvPr id="3650" name="Google Shape;3650;p42"/>
          <p:cNvCxnSpPr/>
          <p:nvPr/>
        </p:nvCxnSpPr>
        <p:spPr>
          <a:xfrm>
            <a:off x="8595520" y="3048000"/>
            <a:ext cx="304799" cy="0"/>
          </a:xfrm>
          <a:prstGeom prst="straightConnector1">
            <a:avLst/>
          </a:prstGeom>
          <a:noFill/>
          <a:ln cap="flat" cmpd="sng" w="57150">
            <a:solidFill>
              <a:srgbClr val="0000FF"/>
            </a:solidFill>
            <a:prstDash val="solid"/>
            <a:round/>
            <a:headEnd len="sm" w="sm" type="none"/>
            <a:tailEnd len="lg" w="lg" type="triangle"/>
          </a:ln>
        </p:spPr>
      </p:cxnSp>
      <p:sp>
        <p:nvSpPr>
          <p:cNvPr id="3651" name="Google Shape;3651;p42"/>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R/W</a:t>
            </a:r>
            <a:endParaRPr/>
          </a:p>
        </p:txBody>
      </p:sp>
      <p:sp>
        <p:nvSpPr>
          <p:cNvPr id="3652" name="Google Shape;3652;p42"/>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653" name="Google Shape;3653;p42"/>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654" name="Google Shape;3654;p42"/>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655" name="Google Shape;3655;p42"/>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656" name="Google Shape;3656;p42"/>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657" name="Google Shape;3657;p42"/>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cxnSp>
        <p:nvCxnSpPr>
          <p:cNvPr id="3658" name="Google Shape;3658;p42"/>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659" name="Google Shape;3659;p42"/>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660" name="Google Shape;3660;p42"/>
          <p:cNvCxnSpPr/>
          <p:nvPr/>
        </p:nvCxnSpPr>
        <p:spPr>
          <a:xfrm>
            <a:off x="7985919" y="35052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661" name="Google Shape;3661;p42"/>
          <p:cNvCxnSpPr/>
          <p:nvPr/>
        </p:nvCxnSpPr>
        <p:spPr>
          <a:xfrm>
            <a:off x="6080920" y="5638800"/>
            <a:ext cx="685799" cy="0"/>
          </a:xfrm>
          <a:prstGeom prst="straightConnector1">
            <a:avLst/>
          </a:prstGeom>
          <a:noFill/>
          <a:ln cap="flat" cmpd="sng" w="57150">
            <a:solidFill>
              <a:srgbClr val="0000FF"/>
            </a:solidFill>
            <a:prstDash val="solid"/>
            <a:round/>
            <a:headEnd len="sm" w="sm" type="none"/>
            <a:tailEnd len="lg" w="lg" type="triangle"/>
          </a:ln>
        </p:spPr>
      </p:cxnSp>
      <p:cxnSp>
        <p:nvCxnSpPr>
          <p:cNvPr id="3662" name="Google Shape;3662;p42"/>
          <p:cNvCxnSpPr/>
          <p:nvPr/>
        </p:nvCxnSpPr>
        <p:spPr>
          <a:xfrm>
            <a:off x="8595520" y="49530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663" name="Google Shape;3663;p42"/>
          <p:cNvCxnSpPr/>
          <p:nvPr/>
        </p:nvCxnSpPr>
        <p:spPr>
          <a:xfrm>
            <a:off x="8595519" y="4953001"/>
            <a:ext cx="0" cy="685799"/>
          </a:xfrm>
          <a:prstGeom prst="straightConnector1">
            <a:avLst/>
          </a:prstGeom>
          <a:noFill/>
          <a:ln cap="flat" cmpd="sng" w="57150">
            <a:solidFill>
              <a:srgbClr val="0000FF"/>
            </a:solidFill>
            <a:prstDash val="solid"/>
            <a:round/>
            <a:headEnd len="sm" w="sm" type="none"/>
            <a:tailEnd len="sm" w="sm" type="none"/>
          </a:ln>
        </p:spPr>
      </p:cxnSp>
      <p:cxnSp>
        <p:nvCxnSpPr>
          <p:cNvPr id="3664" name="Google Shape;3664;p42"/>
          <p:cNvCxnSpPr/>
          <p:nvPr/>
        </p:nvCxnSpPr>
        <p:spPr>
          <a:xfrm>
            <a:off x="7985920" y="5638800"/>
            <a:ext cx="609599" cy="0"/>
          </a:xfrm>
          <a:prstGeom prst="straightConnector1">
            <a:avLst/>
          </a:prstGeom>
          <a:noFill/>
          <a:ln cap="flat" cmpd="sng" w="57150">
            <a:solidFill>
              <a:srgbClr val="0000FF"/>
            </a:solidFill>
            <a:prstDash val="solid"/>
            <a:round/>
            <a:headEnd len="sm" w="sm" type="none"/>
            <a:tailEnd len="sm" w="sm" type="none"/>
          </a:ln>
        </p:spPr>
      </p:cxnSp>
      <p:cxnSp>
        <p:nvCxnSpPr>
          <p:cNvPr id="3665" name="Google Shape;3665;p42"/>
          <p:cNvCxnSpPr/>
          <p:nvPr/>
        </p:nvCxnSpPr>
        <p:spPr>
          <a:xfrm>
            <a:off x="7985919" y="4038600"/>
            <a:ext cx="914400" cy="0"/>
          </a:xfrm>
          <a:prstGeom prst="straightConnector1">
            <a:avLst/>
          </a:prstGeom>
          <a:noFill/>
          <a:ln cap="flat" cmpd="sng" w="38100">
            <a:solidFill>
              <a:schemeClr val="dk1"/>
            </a:solidFill>
            <a:prstDash val="solid"/>
            <a:round/>
            <a:headEnd len="sm" w="sm" type="none"/>
            <a:tailEnd len="lg" w="lg" type="triangle"/>
          </a:ln>
        </p:spPr>
      </p:cxnSp>
      <p:cxnSp>
        <p:nvCxnSpPr>
          <p:cNvPr id="3666" name="Google Shape;3666;p42"/>
          <p:cNvCxnSpPr/>
          <p:nvPr/>
        </p:nvCxnSpPr>
        <p:spPr>
          <a:xfrm>
            <a:off x="10043319" y="3886200"/>
            <a:ext cx="228600" cy="0"/>
          </a:xfrm>
          <a:prstGeom prst="straightConnector1">
            <a:avLst/>
          </a:prstGeom>
          <a:noFill/>
          <a:ln cap="flat" cmpd="sng" w="57150">
            <a:solidFill>
              <a:srgbClr val="0000FF"/>
            </a:solidFill>
            <a:prstDash val="solid"/>
            <a:round/>
            <a:headEnd len="sm" w="sm" type="none"/>
            <a:tailEnd len="sm" w="sm" type="none"/>
          </a:ln>
        </p:spPr>
      </p:cxnSp>
      <p:cxnSp>
        <p:nvCxnSpPr>
          <p:cNvPr id="3667" name="Google Shape;3667;p42"/>
          <p:cNvCxnSpPr/>
          <p:nvPr/>
        </p:nvCxnSpPr>
        <p:spPr>
          <a:xfrm>
            <a:off x="10271919" y="3886200"/>
            <a:ext cx="0" cy="2057400"/>
          </a:xfrm>
          <a:prstGeom prst="straightConnector1">
            <a:avLst/>
          </a:prstGeom>
          <a:noFill/>
          <a:ln cap="flat" cmpd="sng" w="38100">
            <a:solidFill>
              <a:schemeClr val="dk1"/>
            </a:solidFill>
            <a:prstDash val="solid"/>
            <a:round/>
            <a:headEnd len="sm" w="sm" type="none"/>
            <a:tailEnd len="sm" w="sm" type="none"/>
          </a:ln>
        </p:spPr>
      </p:cxnSp>
      <p:cxnSp>
        <p:nvCxnSpPr>
          <p:cNvPr id="3668" name="Google Shape;3668;p42"/>
          <p:cNvCxnSpPr/>
          <p:nvPr/>
        </p:nvCxnSpPr>
        <p:spPr>
          <a:xfrm rot="10800000">
            <a:off x="2575720" y="5943600"/>
            <a:ext cx="7696199" cy="0"/>
          </a:xfrm>
          <a:prstGeom prst="straightConnector1">
            <a:avLst/>
          </a:prstGeom>
          <a:noFill/>
          <a:ln cap="flat" cmpd="sng" w="38100">
            <a:solidFill>
              <a:schemeClr val="dk1"/>
            </a:solidFill>
            <a:prstDash val="solid"/>
            <a:round/>
            <a:headEnd len="sm" w="sm" type="none"/>
            <a:tailEnd len="sm" w="sm" type="none"/>
          </a:ln>
        </p:spPr>
      </p:cxnSp>
      <p:cxnSp>
        <p:nvCxnSpPr>
          <p:cNvPr id="3669" name="Google Shape;3669;p42"/>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670" name="Google Shape;3670;p42"/>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3671" name="Google Shape;3671;p42"/>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3672" name="Google Shape;3672;p42"/>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673" name="Google Shape;3673;p42"/>
          <p:cNvCxnSpPr/>
          <p:nvPr/>
        </p:nvCxnSpPr>
        <p:spPr>
          <a:xfrm rot="10800000">
            <a:off x="3337719" y="2590801"/>
            <a:ext cx="0" cy="609599"/>
          </a:xfrm>
          <a:prstGeom prst="straightConnector1">
            <a:avLst/>
          </a:prstGeom>
          <a:noFill/>
          <a:ln cap="flat" cmpd="sng" w="57150">
            <a:solidFill>
              <a:srgbClr val="0000FF"/>
            </a:solidFill>
            <a:prstDash val="solid"/>
            <a:round/>
            <a:headEnd len="sm" w="sm" type="none"/>
            <a:tailEnd len="sm" w="sm" type="none"/>
          </a:ln>
        </p:spPr>
      </p:cxnSp>
      <p:cxnSp>
        <p:nvCxnSpPr>
          <p:cNvPr id="3674" name="Google Shape;3674;p42"/>
          <p:cNvCxnSpPr/>
          <p:nvPr/>
        </p:nvCxnSpPr>
        <p:spPr>
          <a:xfrm>
            <a:off x="3337720" y="2590800"/>
            <a:ext cx="5257799" cy="0"/>
          </a:xfrm>
          <a:prstGeom prst="straightConnector1">
            <a:avLst/>
          </a:prstGeom>
          <a:noFill/>
          <a:ln cap="flat" cmpd="sng" w="57150">
            <a:solidFill>
              <a:srgbClr val="0000FF"/>
            </a:solidFill>
            <a:prstDash val="solid"/>
            <a:round/>
            <a:headEnd len="sm" w="sm" type="none"/>
            <a:tailEnd len="sm" w="sm" type="none"/>
          </a:ln>
        </p:spPr>
      </p:cxnSp>
      <p:cxnSp>
        <p:nvCxnSpPr>
          <p:cNvPr id="3675" name="Google Shape;3675;p42"/>
          <p:cNvCxnSpPr/>
          <p:nvPr/>
        </p:nvCxnSpPr>
        <p:spPr>
          <a:xfrm>
            <a:off x="8595519" y="2590800"/>
            <a:ext cx="0" cy="457200"/>
          </a:xfrm>
          <a:prstGeom prst="straightConnector1">
            <a:avLst/>
          </a:prstGeom>
          <a:noFill/>
          <a:ln cap="flat" cmpd="sng" w="57150">
            <a:solidFill>
              <a:srgbClr val="0000FF"/>
            </a:solidFill>
            <a:prstDash val="solid"/>
            <a:round/>
            <a:headEnd len="sm" w="sm" type="none"/>
            <a:tailEnd len="sm" w="sm" type="none"/>
          </a:ln>
        </p:spPr>
      </p:cxnSp>
      <p:cxnSp>
        <p:nvCxnSpPr>
          <p:cNvPr id="3676" name="Google Shape;3676;p42"/>
          <p:cNvCxnSpPr/>
          <p:nvPr/>
        </p:nvCxnSpPr>
        <p:spPr>
          <a:xfrm rot="10800000">
            <a:off x="2575719" y="3124199"/>
            <a:ext cx="0" cy="2819400"/>
          </a:xfrm>
          <a:prstGeom prst="straightConnector1">
            <a:avLst/>
          </a:prstGeom>
          <a:noFill/>
          <a:ln cap="flat" cmpd="sng" w="38100">
            <a:solidFill>
              <a:schemeClr val="dk1"/>
            </a:solidFill>
            <a:prstDash val="solid"/>
            <a:round/>
            <a:headEnd len="sm" w="sm" type="none"/>
            <a:tailEnd len="sm" w="sm" type="none"/>
          </a:ln>
        </p:spPr>
      </p:cxnSp>
      <p:cxnSp>
        <p:nvCxnSpPr>
          <p:cNvPr id="3677" name="Google Shape;3677;p42"/>
          <p:cNvCxnSpPr/>
          <p:nvPr/>
        </p:nvCxnSpPr>
        <p:spPr>
          <a:xfrm>
            <a:off x="2575720" y="3124200"/>
            <a:ext cx="304799" cy="0"/>
          </a:xfrm>
          <a:prstGeom prst="straightConnector1">
            <a:avLst/>
          </a:prstGeom>
          <a:noFill/>
          <a:ln cap="flat" cmpd="sng" w="38100">
            <a:solidFill>
              <a:schemeClr val="dk1"/>
            </a:solidFill>
            <a:prstDash val="solid"/>
            <a:round/>
            <a:headEnd len="sm" w="sm" type="none"/>
            <a:tailEnd len="lg" w="lg" type="triangle"/>
          </a:ln>
        </p:spPr>
      </p:cxnSp>
      <p:sp>
        <p:nvSpPr>
          <p:cNvPr id="3678" name="Google Shape;3678;p42"/>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Instruction Reg</a:t>
            </a:r>
            <a:endParaRPr/>
          </a:p>
        </p:txBody>
      </p:sp>
      <p:cxnSp>
        <p:nvCxnSpPr>
          <p:cNvPr id="3679" name="Google Shape;3679;p42"/>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3680" name="Google Shape;3680;p42"/>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3681" name="Google Shape;3681;p42"/>
          <p:cNvCxnSpPr/>
          <p:nvPr/>
        </p:nvCxnSpPr>
        <p:spPr>
          <a:xfrm>
            <a:off x="5852319" y="3505200"/>
            <a:ext cx="228600" cy="0"/>
          </a:xfrm>
          <a:prstGeom prst="straightConnector1">
            <a:avLst/>
          </a:prstGeom>
          <a:noFill/>
          <a:ln cap="flat" cmpd="sng" w="57150">
            <a:solidFill>
              <a:srgbClr val="0000FF"/>
            </a:solidFill>
            <a:prstDash val="solid"/>
            <a:round/>
            <a:headEnd len="sm" w="sm" type="none"/>
            <a:tailEnd len="sm" w="sm" type="none"/>
          </a:ln>
        </p:spPr>
      </p:cxnSp>
      <p:sp>
        <p:nvSpPr>
          <p:cNvPr id="3682" name="Google Shape;3682;p42"/>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Control</a:t>
            </a:r>
            <a:endParaRPr/>
          </a:p>
        </p:txBody>
      </p:sp>
      <p:cxnSp>
        <p:nvCxnSpPr>
          <p:cNvPr id="3683" name="Google Shape;3683;p42"/>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684" name="Google Shape;3684;p42"/>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3685" name="Google Shape;3685;p42"/>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3686" name="Google Shape;3686;p42"/>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3687" name="Google Shape;3687;p42"/>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addr</a:t>
            </a:r>
            <a:endParaRPr/>
          </a:p>
        </p:txBody>
      </p:sp>
      <p:sp>
        <p:nvSpPr>
          <p:cNvPr id="3688" name="Google Shape;3688;p42"/>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a:t>
            </a:r>
            <a:endParaRPr/>
          </a:p>
        </p:txBody>
      </p:sp>
      <p:sp>
        <p:nvSpPr>
          <p:cNvPr id="3689" name="Google Shape;3689;p42"/>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690" name="Google Shape;3690;p42"/>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cxnSp>
        <p:nvCxnSpPr>
          <p:cNvPr id="3691" name="Google Shape;3691;p42"/>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3692" name="Google Shape;3692;p42"/>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693" name="Google Shape;3693;p42"/>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3694" name="Google Shape;3694;p42"/>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1</a:t>
            </a:r>
            <a:endParaRPr/>
          </a:p>
        </p:txBody>
      </p:sp>
      <p:sp>
        <p:nvSpPr>
          <p:cNvPr id="3695" name="Google Shape;3695;p42"/>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0</a:t>
            </a:r>
            <a:endParaRPr/>
          </a:p>
        </p:txBody>
      </p:sp>
      <p:cxnSp>
        <p:nvCxnSpPr>
          <p:cNvPr id="3696" name="Google Shape;3696;p42"/>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3697" name="Google Shape;3697;p42"/>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ALU result</a:t>
            </a:r>
            <a:endParaRPr/>
          </a:p>
        </p:txBody>
      </p:sp>
      <p:sp>
        <p:nvSpPr>
          <p:cNvPr id="3698" name="Google Shape;3698;p42"/>
          <p:cNvSpPr txBox="1"/>
          <p:nvPr/>
        </p:nvSpPr>
        <p:spPr>
          <a:xfrm>
            <a:off x="4358911" y="1676401"/>
            <a:ext cx="3890103" cy="40010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Calculate target address for branch</a:t>
            </a:r>
            <a:endParaRPr/>
          </a:p>
        </p:txBody>
      </p:sp>
      <p:cxnSp>
        <p:nvCxnSpPr>
          <p:cNvPr id="3699" name="Google Shape;3699;p42"/>
          <p:cNvCxnSpPr/>
          <p:nvPr/>
        </p:nvCxnSpPr>
        <p:spPr>
          <a:xfrm>
            <a:off x="6080919" y="3505201"/>
            <a:ext cx="0" cy="2133599"/>
          </a:xfrm>
          <a:prstGeom prst="straightConnector1">
            <a:avLst/>
          </a:prstGeom>
          <a:noFill/>
          <a:ln cap="flat" cmpd="sng" w="57150">
            <a:solidFill>
              <a:srgbClr val="0000FF"/>
            </a:solidFill>
            <a:prstDash val="solid"/>
            <a:round/>
            <a:headEnd len="sm" w="sm" type="none"/>
            <a:tailEnd len="sm" w="sm" type="none"/>
          </a:ln>
        </p:spPr>
      </p:cxnSp>
      <p:cxnSp>
        <p:nvCxnSpPr>
          <p:cNvPr id="3700" name="Google Shape;3700;p42"/>
          <p:cNvCxnSpPr/>
          <p:nvPr/>
        </p:nvCxnSpPr>
        <p:spPr>
          <a:xfrm rot="10800000">
            <a:off x="3261520" y="3200400"/>
            <a:ext cx="101599" cy="0"/>
          </a:xfrm>
          <a:prstGeom prst="straightConnector1">
            <a:avLst/>
          </a:prstGeom>
          <a:noFill/>
          <a:ln cap="flat" cmpd="sng" w="57150">
            <a:solidFill>
              <a:srgbClr val="0000FF"/>
            </a:solidFill>
            <a:prstDash val="solid"/>
            <a:round/>
            <a:headEnd len="sm" w="sm" type="none"/>
            <a:tailEnd len="sm" w="sm"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4" name="Shape 3704"/>
        <p:cNvGrpSpPr/>
        <p:nvPr/>
      </p:nvGrpSpPr>
      <p:grpSpPr>
        <a:xfrm>
          <a:off x="0" y="0"/>
          <a:ext cx="0" cy="0"/>
          <a:chOff x="0" y="0"/>
          <a:chExt cx="0" cy="0"/>
        </a:xfrm>
      </p:grpSpPr>
      <p:sp>
        <p:nvSpPr>
          <p:cNvPr id="3705" name="Google Shape;3705;p43"/>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3706" name="Google Shape;3706;p43"/>
          <p:cNvSpPr txBox="1"/>
          <p:nvPr>
            <p:ph idx="4294967295" type="title"/>
          </p:nvPr>
        </p:nvSpPr>
        <p:spPr>
          <a:xfrm>
            <a:off x="2499520" y="2286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(beq cycle 3)</a:t>
            </a:r>
            <a:endParaRPr/>
          </a:p>
        </p:txBody>
      </p:sp>
      <p:sp>
        <p:nvSpPr>
          <p:cNvPr id="3707" name="Google Shape;3707;p43"/>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3708" name="Google Shape;3708;p43"/>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09" name="Google Shape;3709;p43"/>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0" name="Google Shape;3710;p43"/>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1" name="Google Shape;3711;p43"/>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2" name="Google Shape;3712;p43"/>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3" name="Google Shape;3713;p43"/>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4" name="Google Shape;3714;p43"/>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5" name="Google Shape;3715;p43"/>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6" name="Google Shape;3716;p43"/>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7" name="Google Shape;3717;p43"/>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8" name="Google Shape;3718;p43"/>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19" name="Google Shape;3719;p43"/>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3720" name="Google Shape;3720;p43"/>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721" name="Google Shape;3721;p43"/>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722" name="Google Shape;3722;p43"/>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723" name="Google Shape;3723;p43"/>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3724" name="Google Shape;3724;p43"/>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3725" name="Google Shape;3725;p43"/>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726" name="Google Shape;3726;p43"/>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3727" name="Google Shape;3727;p43"/>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728" name="Google Shape;3728;p43"/>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3729" name="Google Shape;3729;p43"/>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3730" name="Google Shape;3730;p43"/>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3731" name="Google Shape;3731;p43"/>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3732" name="Google Shape;3732;p43"/>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3733" name="Google Shape;3733;p43"/>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3734" name="Google Shape;3734;p43"/>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3735" name="Google Shape;3735;p43"/>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3736" name="Google Shape;3736;p43"/>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3737" name="Google Shape;3737;p43"/>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3738" name="Google Shape;3738;p43"/>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739" name="Google Shape;3739;p43"/>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3740" name="Google Shape;3740;p43"/>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3741" name="Google Shape;3741;p43"/>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42" name="Google Shape;3742;p43"/>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43" name="Google Shape;3743;p43"/>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3744" name="Google Shape;3744;p43"/>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3745" name="Google Shape;3745;p43"/>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3746" name="Google Shape;3746;p43"/>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3747" name="Google Shape;3747;p43"/>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48" name="Google Shape;3748;p43"/>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49" name="Google Shape;3749;p43"/>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0" name="Google Shape;3750;p43"/>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1" name="Google Shape;3751;p43"/>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2" name="Google Shape;3752;p43"/>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3" name="Google Shape;3753;p43"/>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4" name="Google Shape;3754;p43"/>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5" name="Google Shape;3755;p43"/>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6" name="Google Shape;3756;p43"/>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7" name="Google Shape;3757;p43"/>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8" name="Google Shape;3758;p43"/>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3759" name="Google Shape;3759;p43"/>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3760" name="Google Shape;3760;p43"/>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1" name="Google Shape;3761;p43"/>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2" name="Google Shape;3762;p43"/>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3" name="Google Shape;3763;p43"/>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4" name="Google Shape;3764;p43"/>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5" name="Google Shape;3765;p43"/>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6" name="Google Shape;3766;p43"/>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7" name="Google Shape;3767;p43"/>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8" name="Google Shape;3768;p43"/>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69" name="Google Shape;3769;p43"/>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0" name="Google Shape;3770;p43"/>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1" name="Google Shape;3771;p43"/>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2" name="Google Shape;3772;p43"/>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3" name="Google Shape;3773;p43"/>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4" name="Google Shape;3774;p43"/>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5" name="Google Shape;3775;p43"/>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6" name="Google Shape;3776;p43"/>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7" name="Google Shape;3777;p43"/>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8" name="Google Shape;3778;p43"/>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79" name="Google Shape;3779;p43"/>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0" name="Google Shape;3780;p43"/>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1" name="Google Shape;3781;p43"/>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2" name="Google Shape;3782;p43"/>
          <p:cNvSpPr/>
          <p:nvPr/>
        </p:nvSpPr>
        <p:spPr>
          <a:xfrm>
            <a:off x="5623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3" name="Google Shape;3783;p43"/>
          <p:cNvSpPr/>
          <p:nvPr/>
        </p:nvSpPr>
        <p:spPr>
          <a:xfrm>
            <a:off x="6004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4" name="Google Shape;3784;p43"/>
          <p:cNvSpPr/>
          <p:nvPr/>
        </p:nvSpPr>
        <p:spPr>
          <a:xfrm>
            <a:off x="6385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5" name="Google Shape;3785;p43"/>
          <p:cNvSpPr/>
          <p:nvPr/>
        </p:nvSpPr>
        <p:spPr>
          <a:xfrm>
            <a:off x="7528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6" name="Google Shape;3786;p43"/>
          <p:cNvSpPr/>
          <p:nvPr/>
        </p:nvSpPr>
        <p:spPr>
          <a:xfrm>
            <a:off x="7909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7" name="Google Shape;3787;p43"/>
          <p:cNvSpPr/>
          <p:nvPr/>
        </p:nvSpPr>
        <p:spPr>
          <a:xfrm>
            <a:off x="8290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8" name="Google Shape;3788;p43"/>
          <p:cNvSpPr/>
          <p:nvPr/>
        </p:nvSpPr>
        <p:spPr>
          <a:xfrm>
            <a:off x="2951957"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89" name="Google Shape;3789;p43"/>
          <p:cNvSpPr/>
          <p:nvPr/>
        </p:nvSpPr>
        <p:spPr>
          <a:xfrm>
            <a:off x="3332958"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0" name="Google Shape;3790;p43"/>
          <p:cNvSpPr/>
          <p:nvPr/>
        </p:nvSpPr>
        <p:spPr>
          <a:xfrm>
            <a:off x="7144545"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1" name="Google Shape;3791;p43"/>
          <p:cNvSpPr/>
          <p:nvPr/>
        </p:nvSpPr>
        <p:spPr>
          <a:xfrm>
            <a:off x="5242720" y="3352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2" name="Google Shape;3792;p43"/>
          <p:cNvSpPr/>
          <p:nvPr/>
        </p:nvSpPr>
        <p:spPr>
          <a:xfrm>
            <a:off x="3718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3" name="Google Shape;3793;p43"/>
          <p:cNvSpPr/>
          <p:nvPr/>
        </p:nvSpPr>
        <p:spPr>
          <a:xfrm>
            <a:off x="7147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4" name="Google Shape;3794;p43"/>
          <p:cNvSpPr/>
          <p:nvPr/>
        </p:nvSpPr>
        <p:spPr>
          <a:xfrm>
            <a:off x="7909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5" name="Google Shape;3795;p43"/>
          <p:cNvSpPr/>
          <p:nvPr/>
        </p:nvSpPr>
        <p:spPr>
          <a:xfrm>
            <a:off x="5623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6" name="Google Shape;3796;p43"/>
          <p:cNvSpPr/>
          <p:nvPr/>
        </p:nvSpPr>
        <p:spPr>
          <a:xfrm>
            <a:off x="6004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7" name="Google Shape;3797;p43"/>
          <p:cNvSpPr/>
          <p:nvPr/>
        </p:nvSpPr>
        <p:spPr>
          <a:xfrm>
            <a:off x="6385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8" name="Google Shape;3798;p43"/>
          <p:cNvSpPr/>
          <p:nvPr/>
        </p:nvSpPr>
        <p:spPr>
          <a:xfrm>
            <a:off x="3337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799" name="Google Shape;3799;p43"/>
          <p:cNvSpPr/>
          <p:nvPr/>
        </p:nvSpPr>
        <p:spPr>
          <a:xfrm>
            <a:off x="2956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800" name="Google Shape;3800;p43"/>
          <p:cNvSpPr/>
          <p:nvPr/>
        </p:nvSpPr>
        <p:spPr>
          <a:xfrm>
            <a:off x="6004720" y="3919538"/>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801" name="Google Shape;3801;p43"/>
          <p:cNvSpPr/>
          <p:nvPr/>
        </p:nvSpPr>
        <p:spPr>
          <a:xfrm>
            <a:off x="6385720" y="3919538"/>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802" name="Google Shape;3802;p43"/>
          <p:cNvSpPr/>
          <p:nvPr/>
        </p:nvSpPr>
        <p:spPr>
          <a:xfrm>
            <a:off x="7147720" y="393065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3803" name="Google Shape;3803;p43"/>
          <p:cNvSpPr/>
          <p:nvPr/>
        </p:nvSpPr>
        <p:spPr>
          <a:xfrm>
            <a:off x="7528720" y="393065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7" name="Shape 3807"/>
        <p:cNvGrpSpPr/>
        <p:nvPr/>
      </p:nvGrpSpPr>
      <p:grpSpPr>
        <a:xfrm>
          <a:off x="0" y="0"/>
          <a:ext cx="0" cy="0"/>
          <a:chOff x="0" y="0"/>
          <a:chExt cx="0" cy="0"/>
        </a:xfrm>
      </p:grpSpPr>
      <p:sp>
        <p:nvSpPr>
          <p:cNvPr id="3808" name="Google Shape;3808;p44"/>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12: beq cycle 4 </a:t>
            </a:r>
            <a:r>
              <a:rPr lang="en-US" sz="2800">
                <a:solidFill>
                  <a:schemeClr val="dk2"/>
                </a:solidFill>
                <a:latin typeface="Calibri"/>
                <a:ea typeface="Calibri"/>
                <a:cs typeface="Calibri"/>
                <a:sym typeface="Calibri"/>
              </a:rPr>
              <a:t> </a:t>
            </a:r>
            <a:endParaRPr/>
          </a:p>
        </p:txBody>
      </p:sp>
      <p:grpSp>
        <p:nvGrpSpPr>
          <p:cNvPr id="3809" name="Google Shape;3809;p44"/>
          <p:cNvGrpSpPr/>
          <p:nvPr/>
        </p:nvGrpSpPr>
        <p:grpSpPr>
          <a:xfrm>
            <a:off x="7119144" y="5334003"/>
            <a:ext cx="288924" cy="1406526"/>
            <a:chOff x="3534" y="3071"/>
            <a:chExt cx="181" cy="885"/>
          </a:xfrm>
        </p:grpSpPr>
        <p:cxnSp>
          <p:nvCxnSpPr>
            <p:cNvPr id="3810" name="Google Shape;3810;p44"/>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3811" name="Google Shape;3811;p44"/>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3812" name="Google Shape;3812;p44"/>
          <p:cNvGrpSpPr/>
          <p:nvPr/>
        </p:nvGrpSpPr>
        <p:grpSpPr>
          <a:xfrm>
            <a:off x="5433218" y="4419600"/>
            <a:ext cx="288924" cy="2841626"/>
            <a:chOff x="2471" y="2495"/>
            <a:chExt cx="181" cy="1790"/>
          </a:xfrm>
        </p:grpSpPr>
        <p:cxnSp>
          <p:nvCxnSpPr>
            <p:cNvPr id="3813" name="Google Shape;3813;p44"/>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3814" name="Google Shape;3814;p44"/>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3815" name="Google Shape;3815;p44"/>
          <p:cNvGrpSpPr/>
          <p:nvPr/>
        </p:nvGrpSpPr>
        <p:grpSpPr>
          <a:xfrm>
            <a:off x="3185319" y="3810002"/>
            <a:ext cx="809624" cy="2928937"/>
            <a:chOff x="1056" y="2112"/>
            <a:chExt cx="509" cy="1844"/>
          </a:xfrm>
        </p:grpSpPr>
        <p:cxnSp>
          <p:nvCxnSpPr>
            <p:cNvPr id="3816" name="Google Shape;3816;p44"/>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3817" name="Google Shape;3817;p44"/>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3818" name="Google Shape;3818;p44"/>
          <p:cNvGrpSpPr/>
          <p:nvPr/>
        </p:nvGrpSpPr>
        <p:grpSpPr>
          <a:xfrm>
            <a:off x="4118769" y="5334000"/>
            <a:ext cx="288924" cy="1927226"/>
            <a:chOff x="1644" y="3071"/>
            <a:chExt cx="181" cy="1214"/>
          </a:xfrm>
        </p:grpSpPr>
        <p:cxnSp>
          <p:nvCxnSpPr>
            <p:cNvPr id="3819" name="Google Shape;3819;p44"/>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3820" name="Google Shape;3820;p44"/>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grpSp>
        <p:nvGrpSpPr>
          <p:cNvPr id="3821" name="Google Shape;3821;p44"/>
          <p:cNvGrpSpPr/>
          <p:nvPr/>
        </p:nvGrpSpPr>
        <p:grpSpPr>
          <a:xfrm>
            <a:off x="4496594" y="5334003"/>
            <a:ext cx="530225" cy="1406526"/>
            <a:chOff x="1881" y="3071"/>
            <a:chExt cx="334" cy="885"/>
          </a:xfrm>
        </p:grpSpPr>
        <p:cxnSp>
          <p:nvCxnSpPr>
            <p:cNvPr id="3822" name="Google Shape;3822;p44"/>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3823" name="Google Shape;3823;p44"/>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3824" name="Google Shape;3824;p44"/>
          <p:cNvGrpSpPr/>
          <p:nvPr/>
        </p:nvGrpSpPr>
        <p:grpSpPr>
          <a:xfrm>
            <a:off x="5863434" y="4267202"/>
            <a:ext cx="763588" cy="2471737"/>
            <a:chOff x="2743" y="2400"/>
            <a:chExt cx="481" cy="1556"/>
          </a:xfrm>
        </p:grpSpPr>
        <p:cxnSp>
          <p:nvCxnSpPr>
            <p:cNvPr id="3825" name="Google Shape;3825;p44"/>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3826" name="Google Shape;3826;p44"/>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3827" name="Google Shape;3827;p44"/>
          <p:cNvGrpSpPr/>
          <p:nvPr/>
        </p:nvGrpSpPr>
        <p:grpSpPr>
          <a:xfrm>
            <a:off x="6519073" y="5105401"/>
            <a:ext cx="623887" cy="2154238"/>
            <a:chOff x="3155" y="2928"/>
            <a:chExt cx="392" cy="1357"/>
          </a:xfrm>
        </p:grpSpPr>
        <p:cxnSp>
          <p:nvCxnSpPr>
            <p:cNvPr id="3828" name="Google Shape;3828;p44"/>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3829" name="Google Shape;3829;p44"/>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3830" name="Google Shape;3830;p44"/>
          <p:cNvGrpSpPr/>
          <p:nvPr/>
        </p:nvGrpSpPr>
        <p:grpSpPr>
          <a:xfrm>
            <a:off x="8887626" y="4876801"/>
            <a:ext cx="671513" cy="1862137"/>
            <a:chOff x="4647" y="2784"/>
            <a:chExt cx="422" cy="1172"/>
          </a:xfrm>
        </p:grpSpPr>
        <p:cxnSp>
          <p:nvCxnSpPr>
            <p:cNvPr id="3831" name="Google Shape;3831;p44"/>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3832" name="Google Shape;3832;p44"/>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3833" name="Google Shape;3833;p44"/>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nvGrpSpPr>
          <p:cNvPr id="3834" name="Google Shape;3834;p44"/>
          <p:cNvGrpSpPr/>
          <p:nvPr/>
        </p:nvGrpSpPr>
        <p:grpSpPr>
          <a:xfrm>
            <a:off x="8441536" y="3733799"/>
            <a:ext cx="611188" cy="3527426"/>
            <a:chOff x="4366" y="2063"/>
            <a:chExt cx="385" cy="2222"/>
          </a:xfrm>
        </p:grpSpPr>
        <p:cxnSp>
          <p:nvCxnSpPr>
            <p:cNvPr id="3835" name="Google Shape;3835;p44"/>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3836" name="Google Shape;3836;p44"/>
            <p:cNvGrpSpPr/>
            <p:nvPr/>
          </p:nvGrpSpPr>
          <p:grpSpPr>
            <a:xfrm>
              <a:off x="4366" y="2255"/>
              <a:ext cx="328" cy="2030"/>
              <a:chOff x="4366" y="2255"/>
              <a:chExt cx="328" cy="2030"/>
            </a:xfrm>
          </p:grpSpPr>
          <p:cxnSp>
            <p:nvCxnSpPr>
              <p:cNvPr id="3837" name="Google Shape;3837;p44"/>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3838" name="Google Shape;3838;p44"/>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grpSp>
      <p:grpSp>
        <p:nvGrpSpPr>
          <p:cNvPr id="3839" name="Google Shape;3839;p44"/>
          <p:cNvGrpSpPr/>
          <p:nvPr/>
        </p:nvGrpSpPr>
        <p:grpSpPr>
          <a:xfrm>
            <a:off x="9565481" y="4419600"/>
            <a:ext cx="438150" cy="2841626"/>
            <a:chOff x="5075" y="2495"/>
            <a:chExt cx="276" cy="1790"/>
          </a:xfrm>
        </p:grpSpPr>
        <p:cxnSp>
          <p:nvCxnSpPr>
            <p:cNvPr id="3840" name="Google Shape;3840;p44"/>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3841" name="Google Shape;3841;p44"/>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   </a:t>
              </a:r>
              <a:endParaRPr/>
            </a:p>
          </p:txBody>
        </p:sp>
      </p:grpSp>
      <p:sp>
        <p:nvSpPr>
          <p:cNvPr id="3842" name="Google Shape;3842;p44"/>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PC</a:t>
            </a:r>
            <a:endParaRPr/>
          </a:p>
        </p:txBody>
      </p:sp>
      <p:sp>
        <p:nvSpPr>
          <p:cNvPr id="3843" name="Google Shape;3843;p44"/>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Memory</a:t>
            </a:r>
            <a:endParaRPr/>
          </a:p>
        </p:txBody>
      </p:sp>
      <p:sp>
        <p:nvSpPr>
          <p:cNvPr id="3844" name="Google Shape;3844;p44"/>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Register</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file</a:t>
            </a:r>
            <a:endParaRPr/>
          </a:p>
        </p:txBody>
      </p:sp>
      <p:cxnSp>
        <p:nvCxnSpPr>
          <p:cNvPr id="3845" name="Google Shape;3845;p44"/>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846" name="Google Shape;3846;p44"/>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847" name="Google Shape;3847;p44"/>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848" name="Google Shape;3848;p44"/>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849" name="Google Shape;3849;p44"/>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3850" name="Google Shape;3850;p44"/>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851" name="Google Shape;3851;p44"/>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3852" name="Google Shape;3852;p44"/>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853" name="Google Shape;3853;p44"/>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854" name="Google Shape;3854;p44"/>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3855" name="Google Shape;3855;p44"/>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856" name="Google Shape;3856;p44"/>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857" name="Google Shape;3857;p44"/>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858" name="Google Shape;3858;p44"/>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859" name="Google Shape;3859;p44"/>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860" name="Google Shape;3860;p44"/>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861" name="Google Shape;3861;p44"/>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Sign extend</a:t>
            </a:r>
            <a:endParaRPr/>
          </a:p>
        </p:txBody>
      </p:sp>
      <p:sp>
        <p:nvSpPr>
          <p:cNvPr id="3862" name="Google Shape;3862;p44"/>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863" name="Google Shape;3863;p44"/>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U</a:t>
            </a:r>
            <a:endParaRPr/>
          </a:p>
        </p:txBody>
      </p:sp>
      <p:cxnSp>
        <p:nvCxnSpPr>
          <p:cNvPr id="3864" name="Google Shape;3864;p44"/>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3865" name="Google Shape;3865;p44"/>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R/W</a:t>
            </a:r>
            <a:endParaRPr/>
          </a:p>
        </p:txBody>
      </p:sp>
      <p:sp>
        <p:nvSpPr>
          <p:cNvPr id="3866" name="Google Shape;3866;p44"/>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867" name="Google Shape;3867;p44"/>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868" name="Google Shape;3868;p44"/>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869" name="Google Shape;3869;p44"/>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sp>
        <p:nvSpPr>
          <p:cNvPr id="3870" name="Google Shape;3870;p44"/>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2511">
              <a:solidFill>
                <a:schemeClr val="dk1"/>
              </a:solidFill>
              <a:latin typeface="Calibri"/>
              <a:ea typeface="Calibri"/>
              <a:cs typeface="Calibri"/>
              <a:sym typeface="Calibri"/>
            </a:endParaRPr>
          </a:p>
        </p:txBody>
      </p:sp>
      <p:sp>
        <p:nvSpPr>
          <p:cNvPr id="3871" name="Google Shape;3871;p44"/>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M</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U</a:t>
            </a:r>
            <a:endParaRPr/>
          </a:p>
          <a:p>
            <a:pPr indent="0" lvl="0" marL="0" marR="0" rtl="0" algn="ctr">
              <a:spcBef>
                <a:spcPts val="0"/>
              </a:spcBef>
              <a:spcAft>
                <a:spcPts val="0"/>
              </a:spcAft>
              <a:buNone/>
            </a:pPr>
            <a:r>
              <a:rPr lang="en-US" sz="1400">
                <a:solidFill>
                  <a:schemeClr val="dk1"/>
                </a:solidFill>
                <a:latin typeface="Calibri"/>
                <a:ea typeface="Calibri"/>
                <a:cs typeface="Calibri"/>
                <a:sym typeface="Calibri"/>
              </a:rPr>
              <a:t>X</a:t>
            </a:r>
            <a:endParaRPr/>
          </a:p>
        </p:txBody>
      </p:sp>
      <p:cxnSp>
        <p:nvCxnSpPr>
          <p:cNvPr id="3872" name="Google Shape;3872;p44"/>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873" name="Google Shape;3873;p44"/>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3874" name="Google Shape;3874;p44"/>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3875" name="Google Shape;3875;p44"/>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3876" name="Google Shape;3876;p44"/>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877" name="Google Shape;3877;p44"/>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3878" name="Google Shape;3878;p44"/>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3879" name="Google Shape;3879;p44"/>
          <p:cNvCxnSpPr/>
          <p:nvPr/>
        </p:nvCxnSpPr>
        <p:spPr>
          <a:xfrm>
            <a:off x="7985919" y="40386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3880" name="Google Shape;3880;p44"/>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3881" name="Google Shape;3881;p44"/>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3882" name="Google Shape;3882;p44"/>
          <p:cNvCxnSpPr/>
          <p:nvPr/>
        </p:nvCxnSpPr>
        <p:spPr>
          <a:xfrm rot="10800000">
            <a:off x="2575720" y="5943600"/>
            <a:ext cx="7696199" cy="0"/>
          </a:xfrm>
          <a:prstGeom prst="straightConnector1">
            <a:avLst/>
          </a:prstGeom>
          <a:noFill/>
          <a:ln cap="flat" cmpd="sng" w="57150">
            <a:solidFill>
              <a:srgbClr val="0000FF"/>
            </a:solidFill>
            <a:prstDash val="solid"/>
            <a:round/>
            <a:headEnd len="sm" w="sm" type="none"/>
            <a:tailEnd len="sm" w="sm" type="none"/>
          </a:ln>
        </p:spPr>
      </p:cxnSp>
      <p:cxnSp>
        <p:nvCxnSpPr>
          <p:cNvPr id="3883" name="Google Shape;3883;p44"/>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884" name="Google Shape;3884;p44"/>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3885" name="Google Shape;3885;p44"/>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3886" name="Google Shape;3886;p44"/>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887" name="Google Shape;3887;p44"/>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3888" name="Google Shape;3888;p44"/>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3889" name="Google Shape;3889;p44"/>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3890" name="Google Shape;3890;p44"/>
          <p:cNvCxnSpPr/>
          <p:nvPr/>
        </p:nvCxnSpPr>
        <p:spPr>
          <a:xfrm rot="10800000">
            <a:off x="2575719" y="3124199"/>
            <a:ext cx="0" cy="2819400"/>
          </a:xfrm>
          <a:prstGeom prst="straightConnector1">
            <a:avLst/>
          </a:prstGeom>
          <a:noFill/>
          <a:ln cap="flat" cmpd="sng" w="57150">
            <a:solidFill>
              <a:srgbClr val="0000FF"/>
            </a:solidFill>
            <a:prstDash val="solid"/>
            <a:round/>
            <a:headEnd len="sm" w="sm" type="none"/>
            <a:tailEnd len="sm" w="sm" type="none"/>
          </a:ln>
        </p:spPr>
      </p:cxnSp>
      <p:cxnSp>
        <p:nvCxnSpPr>
          <p:cNvPr id="3891" name="Google Shape;3891;p44"/>
          <p:cNvCxnSpPr/>
          <p:nvPr/>
        </p:nvCxnSpPr>
        <p:spPr>
          <a:xfrm>
            <a:off x="2575720" y="3124200"/>
            <a:ext cx="304799" cy="0"/>
          </a:xfrm>
          <a:prstGeom prst="straightConnector1">
            <a:avLst/>
          </a:prstGeom>
          <a:noFill/>
          <a:ln cap="flat" cmpd="sng" w="57150">
            <a:solidFill>
              <a:srgbClr val="0000FF"/>
            </a:solidFill>
            <a:prstDash val="solid"/>
            <a:round/>
            <a:headEnd len="sm" w="sm" type="none"/>
            <a:tailEnd len="lg" w="lg" type="triangle"/>
          </a:ln>
        </p:spPr>
      </p:cxnSp>
      <p:sp>
        <p:nvSpPr>
          <p:cNvPr id="3892" name="Google Shape;3892;p44"/>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Calibri"/>
                <a:ea typeface="Calibri"/>
                <a:cs typeface="Calibri"/>
                <a:sym typeface="Calibri"/>
              </a:rPr>
              <a:t>Instruction Reg</a:t>
            </a:r>
            <a:endParaRPr/>
          </a:p>
        </p:txBody>
      </p:sp>
      <p:cxnSp>
        <p:nvCxnSpPr>
          <p:cNvPr id="3893" name="Google Shape;3893;p44"/>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3894" name="Google Shape;3894;p44"/>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3895" name="Google Shape;3895;p44"/>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3896" name="Google Shape;3896;p44"/>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Control</a:t>
            </a:r>
            <a:endParaRPr/>
          </a:p>
        </p:txBody>
      </p:sp>
      <p:cxnSp>
        <p:nvCxnSpPr>
          <p:cNvPr id="3897" name="Google Shape;3897;p44"/>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898" name="Google Shape;3898;p44"/>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3899" name="Google Shape;3899;p44"/>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3900" name="Google Shape;3900;p44"/>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3901" name="Google Shape;3901;p44"/>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addr</a:t>
            </a:r>
            <a:endParaRPr/>
          </a:p>
        </p:txBody>
      </p:sp>
      <p:sp>
        <p:nvSpPr>
          <p:cNvPr id="3902" name="Google Shape;3902;p44"/>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data</a:t>
            </a:r>
            <a:endParaRPr/>
          </a:p>
        </p:txBody>
      </p:sp>
      <p:sp>
        <p:nvSpPr>
          <p:cNvPr id="3903" name="Google Shape;3903;p44"/>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sp>
        <p:nvSpPr>
          <p:cNvPr id="3904" name="Google Shape;3904;p44"/>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En</a:t>
            </a:r>
            <a:endParaRPr/>
          </a:p>
        </p:txBody>
      </p:sp>
      <p:cxnSp>
        <p:nvCxnSpPr>
          <p:cNvPr id="3905" name="Google Shape;3905;p44"/>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3906" name="Google Shape;3906;p44"/>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3907" name="Google Shape;3907;p44"/>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3908" name="Google Shape;3908;p44"/>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1</a:t>
            </a:r>
            <a:endParaRPr/>
          </a:p>
        </p:txBody>
      </p:sp>
      <p:sp>
        <p:nvSpPr>
          <p:cNvPr id="3909" name="Google Shape;3909;p44"/>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0</a:t>
            </a:r>
            <a:endParaRPr/>
          </a:p>
        </p:txBody>
      </p:sp>
      <p:cxnSp>
        <p:nvCxnSpPr>
          <p:cNvPr id="3910" name="Google Shape;3910;p44"/>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3911" name="Google Shape;3911;p44"/>
          <p:cNvSpPr txBox="1"/>
          <p:nvPr/>
        </p:nvSpPr>
        <p:spPr>
          <a:xfrm>
            <a:off x="4701382" y="1752600"/>
            <a:ext cx="3313112" cy="7016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Write target address into PC</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if (data</a:t>
            </a:r>
            <a:r>
              <a:rPr b="1" baseline="-25000" lang="en-US" sz="2000">
                <a:solidFill>
                  <a:schemeClr val="dk1"/>
                </a:solidFill>
                <a:latin typeface="Calibri"/>
                <a:ea typeface="Calibri"/>
                <a:cs typeface="Calibri"/>
                <a:sym typeface="Calibri"/>
              </a:rPr>
              <a:t>rega</a:t>
            </a:r>
            <a:r>
              <a:rPr b="1" lang="en-US" sz="2000">
                <a:solidFill>
                  <a:schemeClr val="dk1"/>
                </a:solidFill>
                <a:latin typeface="Calibri"/>
                <a:ea typeface="Calibri"/>
                <a:cs typeface="Calibri"/>
                <a:sym typeface="Calibri"/>
              </a:rPr>
              <a:t> == data</a:t>
            </a:r>
            <a:r>
              <a:rPr b="1" baseline="-25000" lang="en-US" sz="2000">
                <a:solidFill>
                  <a:schemeClr val="dk1"/>
                </a:solidFill>
                <a:latin typeface="Calibri"/>
                <a:ea typeface="Calibri"/>
                <a:cs typeface="Calibri"/>
                <a:sym typeface="Calibri"/>
              </a:rPr>
              <a:t>regb</a:t>
            </a:r>
            <a:r>
              <a:rPr b="1" lang="en-US" sz="2000">
                <a:solidFill>
                  <a:schemeClr val="dk1"/>
                </a:solidFill>
                <a:latin typeface="Calibri"/>
                <a:ea typeface="Calibri"/>
                <a:cs typeface="Calibri"/>
                <a:sym typeface="Calibri"/>
              </a:rPr>
              <a:t>)</a:t>
            </a:r>
            <a:endParaRPr/>
          </a:p>
        </p:txBody>
      </p:sp>
      <p:sp>
        <p:nvSpPr>
          <p:cNvPr id="3912" name="Google Shape;3912;p44"/>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ALU result</a:t>
            </a:r>
            <a:endParaRPr/>
          </a:p>
        </p:txBody>
      </p:sp>
      <p:grpSp>
        <p:nvGrpSpPr>
          <p:cNvPr id="3913" name="Google Shape;3913;p44"/>
          <p:cNvGrpSpPr/>
          <p:nvPr/>
        </p:nvGrpSpPr>
        <p:grpSpPr>
          <a:xfrm>
            <a:off x="2809081" y="4191001"/>
            <a:ext cx="288924" cy="3068638"/>
            <a:chOff x="818" y="2352"/>
            <a:chExt cx="181" cy="1933"/>
          </a:xfrm>
        </p:grpSpPr>
        <p:grpSp>
          <p:nvGrpSpPr>
            <p:cNvPr id="3914" name="Google Shape;3914;p44"/>
            <p:cNvGrpSpPr/>
            <p:nvPr/>
          </p:nvGrpSpPr>
          <p:grpSpPr>
            <a:xfrm>
              <a:off x="818" y="2544"/>
              <a:ext cx="181" cy="1741"/>
              <a:chOff x="818" y="2544"/>
              <a:chExt cx="181" cy="1741"/>
            </a:xfrm>
          </p:grpSpPr>
          <p:cxnSp>
            <p:nvCxnSpPr>
              <p:cNvPr id="3915" name="Google Shape;3915;p44"/>
              <p:cNvCxnSpPr/>
              <p:nvPr/>
            </p:nvCxnSpPr>
            <p:spPr>
              <a:xfrm>
                <a:off x="911" y="2544"/>
                <a:ext cx="0" cy="1535"/>
              </a:xfrm>
              <a:prstGeom prst="straightConnector1">
                <a:avLst/>
              </a:prstGeom>
              <a:noFill/>
              <a:ln cap="flat" cmpd="sng" w="28575">
                <a:solidFill>
                  <a:srgbClr val="FF0000"/>
                </a:solidFill>
                <a:prstDash val="solid"/>
                <a:round/>
                <a:headEnd len="sm" w="sm" type="none"/>
                <a:tailEnd len="sm" w="sm" type="none"/>
              </a:ln>
            </p:spPr>
          </p:cxnSp>
          <p:sp>
            <p:nvSpPr>
              <p:cNvPr id="3916" name="Google Shape;3916;p44"/>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grpSp>
        <p:cxnSp>
          <p:nvCxnSpPr>
            <p:cNvPr id="3917" name="Google Shape;3917;p44"/>
            <p:cNvCxnSpPr/>
            <p:nvPr/>
          </p:nvCxnSpPr>
          <p:spPr>
            <a:xfrm rot="10800000">
              <a:off x="911" y="2352"/>
              <a:ext cx="0" cy="191"/>
            </a:xfrm>
            <a:prstGeom prst="straightConnector1">
              <a:avLst/>
            </a:prstGeom>
            <a:noFill/>
            <a:ln cap="flat" cmpd="sng" w="28575">
              <a:solidFill>
                <a:srgbClr val="FF0000"/>
              </a:solidFill>
              <a:prstDash val="solid"/>
              <a:round/>
              <a:headEnd len="sm" w="sm" type="none"/>
              <a:tailEnd len="sm" w="sm" type="none"/>
            </a:ln>
          </p:spPr>
        </p:cxnSp>
      </p:grpSp>
      <p:grpSp>
        <p:nvGrpSpPr>
          <p:cNvPr id="3918" name="Google Shape;3918;p44"/>
          <p:cNvGrpSpPr/>
          <p:nvPr/>
        </p:nvGrpSpPr>
        <p:grpSpPr>
          <a:xfrm>
            <a:off x="1661319" y="2667000"/>
            <a:ext cx="8801099" cy="3217863"/>
            <a:chOff x="95" y="1392"/>
            <a:chExt cx="5543" cy="2027"/>
          </a:xfrm>
        </p:grpSpPr>
        <p:cxnSp>
          <p:nvCxnSpPr>
            <p:cNvPr id="3919" name="Google Shape;3919;p44"/>
            <p:cNvCxnSpPr/>
            <p:nvPr/>
          </p:nvCxnSpPr>
          <p:spPr>
            <a:xfrm flipH="1" rot="10800000">
              <a:off x="5231" y="1584"/>
              <a:ext cx="144" cy="191"/>
            </a:xfrm>
            <a:prstGeom prst="straightConnector1">
              <a:avLst/>
            </a:prstGeom>
            <a:noFill/>
            <a:ln cap="flat" cmpd="sng" w="57150">
              <a:solidFill>
                <a:srgbClr val="7030A0"/>
              </a:solidFill>
              <a:prstDash val="solid"/>
              <a:round/>
              <a:headEnd len="sm" w="sm" type="none"/>
              <a:tailEnd len="lg" w="lg" type="triangle"/>
            </a:ln>
          </p:spPr>
        </p:cxnSp>
        <p:sp>
          <p:nvSpPr>
            <p:cNvPr id="3920" name="Google Shape;3920;p44"/>
            <p:cNvSpPr txBox="1"/>
            <p:nvPr/>
          </p:nvSpPr>
          <p:spPr>
            <a:xfrm>
              <a:off x="5279" y="1392"/>
              <a:ext cx="359"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eq?</a:t>
              </a:r>
              <a:endParaRPr/>
            </a:p>
          </p:txBody>
        </p:sp>
        <p:grpSp>
          <p:nvGrpSpPr>
            <p:cNvPr id="3921" name="Google Shape;3921;p44"/>
            <p:cNvGrpSpPr/>
            <p:nvPr/>
          </p:nvGrpSpPr>
          <p:grpSpPr>
            <a:xfrm>
              <a:off x="95" y="1929"/>
              <a:ext cx="2689" cy="1490"/>
              <a:chOff x="95" y="1929"/>
              <a:chExt cx="2689" cy="1490"/>
            </a:xfrm>
          </p:grpSpPr>
          <p:grpSp>
            <p:nvGrpSpPr>
              <p:cNvPr id="3922" name="Google Shape;3922;p44"/>
              <p:cNvGrpSpPr/>
              <p:nvPr/>
            </p:nvGrpSpPr>
            <p:grpSpPr>
              <a:xfrm>
                <a:off x="95" y="1929"/>
                <a:ext cx="2689" cy="1490"/>
                <a:chOff x="95" y="1929"/>
                <a:chExt cx="2689" cy="1490"/>
              </a:xfrm>
            </p:grpSpPr>
            <p:sp>
              <p:nvSpPr>
                <p:cNvPr id="3923" name="Google Shape;3923;p44"/>
                <p:cNvSpPr/>
                <p:nvPr/>
              </p:nvSpPr>
              <p:spPr>
                <a:xfrm flipH="1" rot="5400000">
                  <a:off x="288" y="2640"/>
                  <a:ext cx="288" cy="288"/>
                </a:xfrm>
                <a:prstGeom prst="flowChartDelay">
                  <a:avLst/>
                </a:prstGeom>
                <a:noFill/>
                <a:ln cap="flat" cmpd="sng" w="28575">
                  <a:solidFill>
                    <a:srgbClr val="00CC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cxnSp>
              <p:nvCxnSpPr>
                <p:cNvPr id="3924" name="Google Shape;3924;p44"/>
                <p:cNvCxnSpPr/>
                <p:nvPr/>
              </p:nvCxnSpPr>
              <p:spPr>
                <a:xfrm rot="10800000">
                  <a:off x="528" y="2975"/>
                  <a:ext cx="0" cy="288"/>
                </a:xfrm>
                <a:prstGeom prst="straightConnector1">
                  <a:avLst/>
                </a:prstGeom>
                <a:noFill/>
                <a:ln cap="flat" cmpd="sng" w="28575">
                  <a:solidFill>
                    <a:srgbClr val="33CC33"/>
                  </a:solidFill>
                  <a:prstDash val="solid"/>
                  <a:round/>
                  <a:headEnd len="sm" w="sm" type="none"/>
                  <a:tailEnd len="sm" w="sm" type="none"/>
                </a:ln>
              </p:spPr>
            </p:cxnSp>
            <p:cxnSp>
              <p:nvCxnSpPr>
                <p:cNvPr id="3925" name="Google Shape;3925;p44"/>
                <p:cNvCxnSpPr/>
                <p:nvPr/>
              </p:nvCxnSpPr>
              <p:spPr>
                <a:xfrm rot="10800000">
                  <a:off x="459" y="2977"/>
                  <a:ext cx="0" cy="288"/>
                </a:xfrm>
                <a:prstGeom prst="straightConnector1">
                  <a:avLst/>
                </a:prstGeom>
                <a:noFill/>
                <a:ln cap="flat" cmpd="sng" w="28575">
                  <a:solidFill>
                    <a:srgbClr val="33CC33"/>
                  </a:solidFill>
                  <a:prstDash val="solid"/>
                  <a:round/>
                  <a:headEnd len="sm" w="sm" type="none"/>
                  <a:tailEnd len="sm" w="sm" type="none"/>
                </a:ln>
              </p:spPr>
            </p:cxnSp>
            <p:cxnSp>
              <p:nvCxnSpPr>
                <p:cNvPr id="3926" name="Google Shape;3926;p44"/>
                <p:cNvCxnSpPr/>
                <p:nvPr/>
              </p:nvCxnSpPr>
              <p:spPr>
                <a:xfrm rot="10800000">
                  <a:off x="405" y="2929"/>
                  <a:ext cx="0" cy="336"/>
                </a:xfrm>
                <a:prstGeom prst="straightConnector1">
                  <a:avLst/>
                </a:prstGeom>
                <a:noFill/>
                <a:ln cap="flat" cmpd="sng" w="28575">
                  <a:solidFill>
                    <a:srgbClr val="33CC33"/>
                  </a:solidFill>
                  <a:prstDash val="solid"/>
                  <a:round/>
                  <a:headEnd len="sm" w="sm" type="none"/>
                  <a:tailEnd len="sm" w="sm" type="none"/>
                </a:ln>
              </p:spPr>
            </p:cxnSp>
            <p:cxnSp>
              <p:nvCxnSpPr>
                <p:cNvPr id="3927" name="Google Shape;3927;p44"/>
                <p:cNvCxnSpPr/>
                <p:nvPr/>
              </p:nvCxnSpPr>
              <p:spPr>
                <a:xfrm rot="10800000">
                  <a:off x="335" y="2927"/>
                  <a:ext cx="0" cy="336"/>
                </a:xfrm>
                <a:prstGeom prst="straightConnector1">
                  <a:avLst/>
                </a:prstGeom>
                <a:noFill/>
                <a:ln cap="flat" cmpd="sng" w="28575">
                  <a:solidFill>
                    <a:srgbClr val="7030A0"/>
                  </a:solidFill>
                  <a:prstDash val="solid"/>
                  <a:round/>
                  <a:headEnd len="sm" w="sm" type="none"/>
                  <a:tailEnd len="sm" w="sm" type="none"/>
                </a:ln>
              </p:spPr>
            </p:cxnSp>
            <p:sp>
              <p:nvSpPr>
                <p:cNvPr id="3928" name="Google Shape;3928;p44"/>
                <p:cNvSpPr txBox="1"/>
                <p:nvPr/>
              </p:nvSpPr>
              <p:spPr>
                <a:xfrm>
                  <a:off x="95" y="3071"/>
                  <a:ext cx="285"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eq</a:t>
                  </a:r>
                  <a:endParaRPr/>
                </a:p>
              </p:txBody>
            </p:sp>
            <p:sp>
              <p:nvSpPr>
                <p:cNvPr id="3929" name="Google Shape;3929;p44"/>
                <p:cNvSpPr/>
                <p:nvPr/>
              </p:nvSpPr>
              <p:spPr>
                <a:xfrm>
                  <a:off x="432" y="2935"/>
                  <a:ext cx="47" cy="47"/>
                </a:xfrm>
                <a:prstGeom prst="ellipse">
                  <a:avLst/>
                </a:prstGeom>
                <a:noFill/>
                <a:ln cap="flat" cmpd="sng" w="28575">
                  <a:solidFill>
                    <a:srgbClr val="00C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930" name="Google Shape;3930;p44"/>
                <p:cNvSpPr/>
                <p:nvPr/>
              </p:nvSpPr>
              <p:spPr>
                <a:xfrm>
                  <a:off x="501" y="2932"/>
                  <a:ext cx="47" cy="47"/>
                </a:xfrm>
                <a:prstGeom prst="ellipse">
                  <a:avLst/>
                </a:prstGeom>
                <a:noFill/>
                <a:ln cap="flat" cmpd="sng" w="28575">
                  <a:solidFill>
                    <a:srgbClr val="00C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3931" name="Google Shape;3931;p44"/>
                <p:cNvSpPr txBox="1"/>
                <p:nvPr/>
              </p:nvSpPr>
              <p:spPr>
                <a:xfrm>
                  <a:off x="335" y="3168"/>
                  <a:ext cx="29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op</a:t>
                  </a:r>
                  <a:endParaRPr/>
                </a:p>
              </p:txBody>
            </p:sp>
            <p:cxnSp>
              <p:nvCxnSpPr>
                <p:cNvPr id="3932" name="Google Shape;3932;p44"/>
                <p:cNvCxnSpPr/>
                <p:nvPr/>
              </p:nvCxnSpPr>
              <p:spPr>
                <a:xfrm>
                  <a:off x="383" y="3263"/>
                  <a:ext cx="2399" cy="0"/>
                </a:xfrm>
                <a:prstGeom prst="straightConnector1">
                  <a:avLst/>
                </a:prstGeom>
                <a:noFill/>
                <a:ln cap="flat" cmpd="sng" w="28575">
                  <a:solidFill>
                    <a:srgbClr val="00CC00"/>
                  </a:solidFill>
                  <a:prstDash val="solid"/>
                  <a:round/>
                  <a:headEnd len="sm" w="sm" type="none"/>
                  <a:tailEnd len="sm" w="sm" type="none"/>
                </a:ln>
              </p:spPr>
            </p:cxnSp>
            <p:cxnSp>
              <p:nvCxnSpPr>
                <p:cNvPr id="3933" name="Google Shape;3933;p44"/>
                <p:cNvCxnSpPr/>
                <p:nvPr/>
              </p:nvCxnSpPr>
              <p:spPr>
                <a:xfrm rot="10800000">
                  <a:off x="2784" y="2975"/>
                  <a:ext cx="0" cy="288"/>
                </a:xfrm>
                <a:prstGeom prst="straightConnector1">
                  <a:avLst/>
                </a:prstGeom>
                <a:noFill/>
                <a:ln cap="flat" cmpd="sng" w="28575">
                  <a:solidFill>
                    <a:srgbClr val="00CC00"/>
                  </a:solidFill>
                  <a:prstDash val="solid"/>
                  <a:round/>
                  <a:headEnd len="sm" w="sm" type="none"/>
                  <a:tailEnd len="sm" w="sm" type="none"/>
                </a:ln>
              </p:spPr>
            </p:cxnSp>
            <p:cxnSp>
              <p:nvCxnSpPr>
                <p:cNvPr id="3934" name="Google Shape;3934;p44"/>
                <p:cNvCxnSpPr/>
                <p:nvPr/>
              </p:nvCxnSpPr>
              <p:spPr>
                <a:xfrm rot="10800000">
                  <a:off x="432" y="2543"/>
                  <a:ext cx="0" cy="95"/>
                </a:xfrm>
                <a:prstGeom prst="straightConnector1">
                  <a:avLst/>
                </a:prstGeom>
                <a:noFill/>
                <a:ln cap="flat" cmpd="sng" w="28575">
                  <a:solidFill>
                    <a:srgbClr val="00CC00"/>
                  </a:solidFill>
                  <a:prstDash val="solid"/>
                  <a:round/>
                  <a:headEnd len="sm" w="sm" type="none"/>
                  <a:tailEnd len="sm" w="sm" type="none"/>
                </a:ln>
              </p:spPr>
            </p:cxnSp>
            <p:grpSp>
              <p:nvGrpSpPr>
                <p:cNvPr id="3935" name="Google Shape;3935;p44"/>
                <p:cNvGrpSpPr/>
                <p:nvPr/>
              </p:nvGrpSpPr>
              <p:grpSpPr>
                <a:xfrm rot="-5400000">
                  <a:off x="684" y="2120"/>
                  <a:ext cx="384" cy="241"/>
                  <a:chOff x="1593" y="2853"/>
                  <a:chExt cx="480" cy="385"/>
                </a:xfrm>
              </p:grpSpPr>
              <p:cxnSp>
                <p:nvCxnSpPr>
                  <p:cNvPr id="3936" name="Google Shape;3936;p44"/>
                  <p:cNvCxnSpPr/>
                  <p:nvPr/>
                </p:nvCxnSpPr>
                <p:spPr>
                  <a:xfrm>
                    <a:off x="1593" y="3238"/>
                    <a:ext cx="144" cy="0"/>
                  </a:xfrm>
                  <a:prstGeom prst="straightConnector1">
                    <a:avLst/>
                  </a:prstGeom>
                  <a:noFill/>
                  <a:ln cap="flat" cmpd="sng" w="28575">
                    <a:solidFill>
                      <a:srgbClr val="00CC00"/>
                    </a:solidFill>
                    <a:prstDash val="solid"/>
                    <a:round/>
                    <a:headEnd len="sm" w="sm" type="none"/>
                    <a:tailEnd len="sm" w="sm" type="none"/>
                  </a:ln>
                </p:spPr>
              </p:cxnSp>
              <p:sp>
                <p:nvSpPr>
                  <p:cNvPr id="3937" name="Google Shape;3937;p44"/>
                  <p:cNvSpPr/>
                  <p:nvPr/>
                </p:nvSpPr>
                <p:spPr>
                  <a:xfrm>
                    <a:off x="1737" y="3045"/>
                    <a:ext cx="336" cy="191"/>
                  </a:xfrm>
                  <a:custGeom>
                    <a:rect b="b" l="l" r="r" t="t"/>
                    <a:pathLst>
                      <a:path extrusionOk="0" h="120000" w="120000">
                        <a:moveTo>
                          <a:pt x="0" y="120000"/>
                        </a:moveTo>
                        <a:cubicBezTo>
                          <a:pt x="20000" y="115000"/>
                          <a:pt x="40000" y="110000"/>
                          <a:pt x="60000" y="90000"/>
                        </a:cubicBezTo>
                        <a:cubicBezTo>
                          <a:pt x="80000" y="70000"/>
                          <a:pt x="100000" y="35000"/>
                          <a:pt x="12000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938" name="Google Shape;3938;p44"/>
                  <p:cNvSpPr/>
                  <p:nvPr/>
                </p:nvSpPr>
                <p:spPr>
                  <a:xfrm flipH="1" rot="10800000">
                    <a:off x="1737" y="2853"/>
                    <a:ext cx="336" cy="191"/>
                  </a:xfrm>
                  <a:custGeom>
                    <a:rect b="b" l="l" r="r" t="t"/>
                    <a:pathLst>
                      <a:path extrusionOk="0" h="120000" w="120000">
                        <a:moveTo>
                          <a:pt x="0" y="120000"/>
                        </a:moveTo>
                        <a:cubicBezTo>
                          <a:pt x="20000" y="115000"/>
                          <a:pt x="40000" y="110000"/>
                          <a:pt x="60000" y="90000"/>
                        </a:cubicBezTo>
                        <a:cubicBezTo>
                          <a:pt x="80000" y="70000"/>
                          <a:pt x="100000" y="35000"/>
                          <a:pt x="12000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939" name="Google Shape;3939;p44"/>
                  <p:cNvCxnSpPr/>
                  <p:nvPr/>
                </p:nvCxnSpPr>
                <p:spPr>
                  <a:xfrm>
                    <a:off x="1593" y="2854"/>
                    <a:ext cx="144" cy="0"/>
                  </a:xfrm>
                  <a:prstGeom prst="straightConnector1">
                    <a:avLst/>
                  </a:prstGeom>
                  <a:noFill/>
                  <a:ln cap="flat" cmpd="sng" w="28575">
                    <a:solidFill>
                      <a:srgbClr val="00CC00"/>
                    </a:solidFill>
                    <a:prstDash val="solid"/>
                    <a:round/>
                    <a:headEnd len="sm" w="sm" type="none"/>
                    <a:tailEnd len="sm" w="sm" type="none"/>
                  </a:ln>
                </p:spPr>
              </p:cxnSp>
              <p:sp>
                <p:nvSpPr>
                  <p:cNvPr id="3940" name="Google Shape;3940;p44"/>
                  <p:cNvSpPr/>
                  <p:nvPr/>
                </p:nvSpPr>
                <p:spPr>
                  <a:xfrm>
                    <a:off x="1593" y="2854"/>
                    <a:ext cx="95" cy="383"/>
                  </a:xfrm>
                  <a:custGeom>
                    <a:rect b="b" l="l" r="r" t="t"/>
                    <a:pathLst>
                      <a:path extrusionOk="0" h="120000" w="120000">
                        <a:moveTo>
                          <a:pt x="0" y="120000"/>
                        </a:moveTo>
                        <a:cubicBezTo>
                          <a:pt x="60000" y="100000"/>
                          <a:pt x="120000" y="80000"/>
                          <a:pt x="120000" y="60000"/>
                        </a:cubicBezTo>
                        <a:cubicBezTo>
                          <a:pt x="120000" y="40000"/>
                          <a:pt x="60000" y="20000"/>
                          <a:pt x="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cxnSp>
              <p:nvCxnSpPr>
                <p:cNvPr id="3941" name="Google Shape;3941;p44"/>
                <p:cNvCxnSpPr/>
                <p:nvPr/>
              </p:nvCxnSpPr>
              <p:spPr>
                <a:xfrm>
                  <a:off x="432" y="2544"/>
                  <a:ext cx="402" cy="2"/>
                </a:xfrm>
                <a:prstGeom prst="straightConnector1">
                  <a:avLst/>
                </a:prstGeom>
                <a:noFill/>
                <a:ln cap="flat" cmpd="sng" w="28575">
                  <a:solidFill>
                    <a:srgbClr val="00CC00"/>
                  </a:solidFill>
                  <a:prstDash val="solid"/>
                  <a:round/>
                  <a:headEnd len="sm" w="sm" type="none"/>
                  <a:tailEnd len="sm" w="sm" type="none"/>
                </a:ln>
              </p:spPr>
            </p:cxnSp>
            <p:cxnSp>
              <p:nvCxnSpPr>
                <p:cNvPr id="3942" name="Google Shape;3942;p44"/>
                <p:cNvCxnSpPr/>
                <p:nvPr/>
              </p:nvCxnSpPr>
              <p:spPr>
                <a:xfrm rot="10800000">
                  <a:off x="831" y="2352"/>
                  <a:ext cx="0" cy="201"/>
                </a:xfrm>
                <a:prstGeom prst="straightConnector1">
                  <a:avLst/>
                </a:prstGeom>
                <a:noFill/>
                <a:ln cap="flat" cmpd="sng" w="28575">
                  <a:solidFill>
                    <a:srgbClr val="00CC00"/>
                  </a:solidFill>
                  <a:prstDash val="solid"/>
                  <a:round/>
                  <a:headEnd len="sm" w="sm" type="none"/>
                  <a:tailEnd len="sm" w="sm" type="none"/>
                </a:ln>
              </p:spPr>
            </p:cxnSp>
            <p:cxnSp>
              <p:nvCxnSpPr>
                <p:cNvPr id="3943" name="Google Shape;3943;p44"/>
                <p:cNvCxnSpPr/>
                <p:nvPr/>
              </p:nvCxnSpPr>
              <p:spPr>
                <a:xfrm>
                  <a:off x="867" y="1988"/>
                  <a:ext cx="72" cy="0"/>
                </a:xfrm>
                <a:prstGeom prst="straightConnector1">
                  <a:avLst/>
                </a:prstGeom>
                <a:noFill/>
                <a:ln cap="flat" cmpd="sng" w="28575">
                  <a:solidFill>
                    <a:srgbClr val="00CC00"/>
                  </a:solidFill>
                  <a:prstDash val="solid"/>
                  <a:round/>
                  <a:headEnd len="sm" w="sm" type="none"/>
                  <a:tailEnd len="sm" w="sm" type="none"/>
                </a:ln>
              </p:spPr>
            </p:cxnSp>
            <p:cxnSp>
              <p:nvCxnSpPr>
                <p:cNvPr id="3944" name="Google Shape;3944;p44"/>
                <p:cNvCxnSpPr/>
                <p:nvPr/>
              </p:nvCxnSpPr>
              <p:spPr>
                <a:xfrm rot="10800000">
                  <a:off x="927" y="1929"/>
                  <a:ext cx="0" cy="62"/>
                </a:xfrm>
                <a:prstGeom prst="straightConnector1">
                  <a:avLst/>
                </a:prstGeom>
                <a:noFill/>
                <a:ln cap="flat" cmpd="sng" w="28575">
                  <a:solidFill>
                    <a:srgbClr val="00CC00"/>
                  </a:solidFill>
                  <a:prstDash val="solid"/>
                  <a:round/>
                  <a:headEnd len="sm" w="sm" type="none"/>
                  <a:tailEnd len="sm" w="sm" type="none"/>
                </a:ln>
              </p:spPr>
            </p:cxnSp>
          </p:grpSp>
          <p:cxnSp>
            <p:nvCxnSpPr>
              <p:cNvPr id="3945" name="Google Shape;3945;p44"/>
              <p:cNvCxnSpPr/>
              <p:nvPr/>
            </p:nvCxnSpPr>
            <p:spPr>
              <a:xfrm rot="10800000">
                <a:off x="878" y="1997"/>
                <a:ext cx="0" cy="47"/>
              </a:xfrm>
              <a:prstGeom prst="straightConnector1">
                <a:avLst/>
              </a:prstGeom>
              <a:noFill/>
              <a:ln cap="flat" cmpd="sng" w="28575">
                <a:solidFill>
                  <a:srgbClr val="00CC00"/>
                </a:solidFill>
                <a:prstDash val="solid"/>
                <a:round/>
                <a:headEnd len="sm" w="sm" type="none"/>
                <a:tailEnd len="sm" w="sm" type="none"/>
              </a:ln>
            </p:spPr>
          </p:cxnSp>
        </p:grpSp>
      </p:grpSp>
      <p:sp>
        <p:nvSpPr>
          <p:cNvPr id="3946" name="Google Shape;3946;p44"/>
          <p:cNvSpPr txBox="1"/>
          <p:nvPr/>
        </p:nvSpPr>
        <p:spPr>
          <a:xfrm>
            <a:off x="322915" y="3569534"/>
            <a:ext cx="1780390" cy="830997"/>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Century Gothic"/>
              <a:buNone/>
            </a:pPr>
            <a:r>
              <a:rPr b="1" i="0" lang="en-US" sz="1200" u="none" cap="none" strike="noStrike">
                <a:solidFill>
                  <a:srgbClr val="FFFFFF"/>
                </a:solidFill>
                <a:latin typeface="Century Gothic"/>
                <a:ea typeface="Century Gothic"/>
                <a:cs typeface="Century Gothic"/>
                <a:sym typeface="Century Gothic"/>
              </a:rPr>
              <a:t>Adding an OR gate allows control ROM to override and force update</a:t>
            </a:r>
            <a:endParaRPr/>
          </a:p>
        </p:txBody>
      </p:sp>
      <p:sp>
        <p:nvSpPr>
          <p:cNvPr id="3947" name="Google Shape;3947;p44"/>
          <p:cNvSpPr/>
          <p:nvPr/>
        </p:nvSpPr>
        <p:spPr>
          <a:xfrm>
            <a:off x="9824202" y="246317"/>
            <a:ext cx="1917475" cy="972883"/>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There's a subtle bug here… can you find it?</a:t>
            </a:r>
            <a:endParaRPr/>
          </a:p>
        </p:txBody>
      </p:sp>
      <p:sp>
        <p:nvSpPr>
          <p:cNvPr id="3948" name="Google Shape;3948;p44"/>
          <p:cNvSpPr/>
          <p:nvPr/>
        </p:nvSpPr>
        <p:spPr>
          <a:xfrm>
            <a:off x="13272293" y="1752600"/>
            <a:ext cx="1917475" cy="1352133"/>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TODO: replace 4-input and with 5-input looking at state</a:t>
            </a:r>
            <a:endParaRPr b="1" i="0" sz="1600" u="none" cap="none" strike="noStrike">
              <a:solidFill>
                <a:srgbClr val="FFFFFF"/>
              </a:solidFill>
              <a:latin typeface="Century Gothic"/>
              <a:ea typeface="Century Gothic"/>
              <a:cs typeface="Century Gothic"/>
              <a:sym typeface="Century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52" name="Shape 3952"/>
        <p:cNvGrpSpPr/>
        <p:nvPr/>
      </p:nvGrpSpPr>
      <p:grpSpPr>
        <a:xfrm>
          <a:off x="0" y="0"/>
          <a:ext cx="0" cy="0"/>
          <a:chOff x="0" y="0"/>
          <a:chExt cx="0" cy="0"/>
        </a:xfrm>
      </p:grpSpPr>
      <p:sp>
        <p:nvSpPr>
          <p:cNvPr id="3953" name="Google Shape;3953;p45"/>
          <p:cNvSpPr txBox="1"/>
          <p:nvPr>
            <p:ph idx="4294967295" type="title"/>
          </p:nvPr>
        </p:nvSpPr>
        <p:spPr>
          <a:xfrm>
            <a:off x="2083594" y="381001"/>
            <a:ext cx="8001000" cy="838199"/>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1075"/>
              <a:buFont typeface="Calibri"/>
              <a:buNone/>
            </a:pPr>
            <a:r>
              <a:rPr lang="en-US">
                <a:solidFill>
                  <a:schemeClr val="dk2"/>
                </a:solidFill>
                <a:latin typeface="Calibri"/>
                <a:ea typeface="Calibri"/>
                <a:cs typeface="Calibri"/>
                <a:sym typeface="Calibri"/>
              </a:rPr>
              <a:t>State 12: beq cycle 4 </a:t>
            </a:r>
            <a:r>
              <a:rPr lang="en-US" sz="2800">
                <a:solidFill>
                  <a:schemeClr val="dk2"/>
                </a:solidFill>
                <a:latin typeface="Calibri"/>
                <a:ea typeface="Calibri"/>
                <a:cs typeface="Calibri"/>
                <a:sym typeface="Calibri"/>
              </a:rPr>
              <a:t> </a:t>
            </a:r>
            <a:endParaRPr/>
          </a:p>
        </p:txBody>
      </p:sp>
      <p:grpSp>
        <p:nvGrpSpPr>
          <p:cNvPr id="3954" name="Google Shape;3954;p45"/>
          <p:cNvGrpSpPr/>
          <p:nvPr/>
        </p:nvGrpSpPr>
        <p:grpSpPr>
          <a:xfrm>
            <a:off x="7119144" y="5334003"/>
            <a:ext cx="288924" cy="1406526"/>
            <a:chOff x="3534" y="3071"/>
            <a:chExt cx="181" cy="885"/>
          </a:xfrm>
        </p:grpSpPr>
        <p:cxnSp>
          <p:nvCxnSpPr>
            <p:cNvPr id="3955" name="Google Shape;3955;p45"/>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3956" name="Google Shape;3956;p45"/>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957" name="Google Shape;3957;p45"/>
          <p:cNvGrpSpPr/>
          <p:nvPr/>
        </p:nvGrpSpPr>
        <p:grpSpPr>
          <a:xfrm>
            <a:off x="5433218" y="4419600"/>
            <a:ext cx="288924" cy="2841626"/>
            <a:chOff x="2471" y="2495"/>
            <a:chExt cx="181" cy="1790"/>
          </a:xfrm>
        </p:grpSpPr>
        <p:cxnSp>
          <p:nvCxnSpPr>
            <p:cNvPr id="3958" name="Google Shape;3958;p45"/>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3959" name="Google Shape;3959;p45"/>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960" name="Google Shape;3960;p45"/>
          <p:cNvGrpSpPr/>
          <p:nvPr/>
        </p:nvGrpSpPr>
        <p:grpSpPr>
          <a:xfrm>
            <a:off x="3185319" y="3810002"/>
            <a:ext cx="809624" cy="2928937"/>
            <a:chOff x="1056" y="2112"/>
            <a:chExt cx="509" cy="1844"/>
          </a:xfrm>
        </p:grpSpPr>
        <p:cxnSp>
          <p:nvCxnSpPr>
            <p:cNvPr id="3961" name="Google Shape;3961;p45"/>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3962" name="Google Shape;3962;p45"/>
            <p:cNvSpPr txBox="1"/>
            <p:nvPr/>
          </p:nvSpPr>
          <p:spPr>
            <a:xfrm>
              <a:off x="1056" y="3743"/>
              <a:ext cx="509"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963" name="Google Shape;3963;p45"/>
          <p:cNvGrpSpPr/>
          <p:nvPr/>
        </p:nvGrpSpPr>
        <p:grpSpPr>
          <a:xfrm>
            <a:off x="4118769" y="5334000"/>
            <a:ext cx="288924" cy="1927226"/>
            <a:chOff x="1644" y="3071"/>
            <a:chExt cx="181" cy="1214"/>
          </a:xfrm>
        </p:grpSpPr>
        <p:cxnSp>
          <p:nvCxnSpPr>
            <p:cNvPr id="3964" name="Google Shape;3964;p45"/>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3965" name="Google Shape;3965;p45"/>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grpSp>
        <p:nvGrpSpPr>
          <p:cNvPr id="3966" name="Google Shape;3966;p45"/>
          <p:cNvGrpSpPr/>
          <p:nvPr/>
        </p:nvGrpSpPr>
        <p:grpSpPr>
          <a:xfrm>
            <a:off x="4496594" y="5334003"/>
            <a:ext cx="530225" cy="1406526"/>
            <a:chOff x="1881" y="3071"/>
            <a:chExt cx="334" cy="885"/>
          </a:xfrm>
        </p:grpSpPr>
        <p:cxnSp>
          <p:nvCxnSpPr>
            <p:cNvPr id="3967" name="Google Shape;3967;p45"/>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3968" name="Google Shape;3968;p45"/>
            <p:cNvSpPr txBox="1"/>
            <p:nvPr/>
          </p:nvSpPr>
          <p:spPr>
            <a:xfrm>
              <a:off x="1881" y="3743"/>
              <a:ext cx="33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969" name="Google Shape;3969;p45"/>
          <p:cNvGrpSpPr/>
          <p:nvPr/>
        </p:nvGrpSpPr>
        <p:grpSpPr>
          <a:xfrm>
            <a:off x="5863434" y="4267202"/>
            <a:ext cx="763588" cy="2471737"/>
            <a:chOff x="2743" y="2400"/>
            <a:chExt cx="481" cy="1556"/>
          </a:xfrm>
        </p:grpSpPr>
        <p:cxnSp>
          <p:nvCxnSpPr>
            <p:cNvPr id="3970" name="Google Shape;3970;p45"/>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3971" name="Google Shape;3971;p45"/>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972" name="Google Shape;3972;p45"/>
          <p:cNvGrpSpPr/>
          <p:nvPr/>
        </p:nvGrpSpPr>
        <p:grpSpPr>
          <a:xfrm>
            <a:off x="6519073" y="5105401"/>
            <a:ext cx="623887" cy="2154238"/>
            <a:chOff x="3155" y="2928"/>
            <a:chExt cx="392" cy="1357"/>
          </a:xfrm>
        </p:grpSpPr>
        <p:cxnSp>
          <p:nvCxnSpPr>
            <p:cNvPr id="3973" name="Google Shape;3973;p45"/>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3974" name="Google Shape;3974;p45"/>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grpSp>
        <p:nvGrpSpPr>
          <p:cNvPr id="3975" name="Google Shape;3975;p45"/>
          <p:cNvGrpSpPr/>
          <p:nvPr/>
        </p:nvGrpSpPr>
        <p:grpSpPr>
          <a:xfrm>
            <a:off x="8887626" y="4876801"/>
            <a:ext cx="671513" cy="1862137"/>
            <a:chOff x="4647" y="2784"/>
            <a:chExt cx="422" cy="1172"/>
          </a:xfrm>
        </p:grpSpPr>
        <p:cxnSp>
          <p:nvCxnSpPr>
            <p:cNvPr id="3976" name="Google Shape;3976;p45"/>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3977" name="Google Shape;3977;p45"/>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3978" name="Google Shape;3978;p45"/>
            <p:cNvSpPr txBox="1"/>
            <p:nvPr/>
          </p:nvSpPr>
          <p:spPr>
            <a:xfrm>
              <a:off x="4647" y="3743"/>
              <a:ext cx="42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00   </a:t>
              </a:r>
              <a:endParaRPr/>
            </a:p>
          </p:txBody>
        </p:sp>
      </p:grpSp>
      <p:grpSp>
        <p:nvGrpSpPr>
          <p:cNvPr id="3979" name="Google Shape;3979;p45"/>
          <p:cNvGrpSpPr/>
          <p:nvPr/>
        </p:nvGrpSpPr>
        <p:grpSpPr>
          <a:xfrm>
            <a:off x="8441536" y="3733799"/>
            <a:ext cx="611188" cy="3527426"/>
            <a:chOff x="4366" y="2063"/>
            <a:chExt cx="385" cy="2222"/>
          </a:xfrm>
        </p:grpSpPr>
        <p:cxnSp>
          <p:nvCxnSpPr>
            <p:cNvPr id="3980" name="Google Shape;3980;p45"/>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3981" name="Google Shape;3981;p45"/>
            <p:cNvGrpSpPr/>
            <p:nvPr/>
          </p:nvGrpSpPr>
          <p:grpSpPr>
            <a:xfrm>
              <a:off x="4366" y="2255"/>
              <a:ext cx="328" cy="2030"/>
              <a:chOff x="4366" y="2255"/>
              <a:chExt cx="328" cy="2030"/>
            </a:xfrm>
          </p:grpSpPr>
          <p:cxnSp>
            <p:nvCxnSpPr>
              <p:cNvPr id="3982" name="Google Shape;3982;p45"/>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3983" name="Google Shape;3983;p45"/>
              <p:cNvSpPr txBox="1"/>
              <p:nvPr/>
            </p:nvSpPr>
            <p:spPr>
              <a:xfrm>
                <a:off x="4366" y="4072"/>
                <a:ext cx="32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1   </a:t>
                </a:r>
                <a:endParaRPr/>
              </a:p>
            </p:txBody>
          </p:sp>
        </p:grpSp>
      </p:grpSp>
      <p:grpSp>
        <p:nvGrpSpPr>
          <p:cNvPr id="3984" name="Google Shape;3984;p45"/>
          <p:cNvGrpSpPr/>
          <p:nvPr/>
        </p:nvGrpSpPr>
        <p:grpSpPr>
          <a:xfrm>
            <a:off x="9565481" y="4419600"/>
            <a:ext cx="438150" cy="2841626"/>
            <a:chOff x="5075" y="2495"/>
            <a:chExt cx="276" cy="1790"/>
          </a:xfrm>
        </p:grpSpPr>
        <p:cxnSp>
          <p:nvCxnSpPr>
            <p:cNvPr id="3985" name="Google Shape;3985;p45"/>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3986" name="Google Shape;3986;p45"/>
            <p:cNvSpPr txBox="1"/>
            <p:nvPr/>
          </p:nvSpPr>
          <p:spPr>
            <a:xfrm>
              <a:off x="5075" y="4072"/>
              <a:ext cx="276"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  X </a:t>
              </a:r>
              <a:endParaRPr/>
            </a:p>
          </p:txBody>
        </p:sp>
      </p:grpSp>
      <p:sp>
        <p:nvSpPr>
          <p:cNvPr id="3987" name="Google Shape;3987;p45"/>
          <p:cNvSpPr/>
          <p:nvPr/>
        </p:nvSpPr>
        <p:spPr>
          <a:xfrm>
            <a:off x="2880519" y="2819401"/>
            <a:ext cx="381000" cy="6857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3988" name="Google Shape;3988;p45"/>
          <p:cNvSpPr/>
          <p:nvPr/>
        </p:nvSpPr>
        <p:spPr>
          <a:xfrm>
            <a:off x="4175920" y="2819401"/>
            <a:ext cx="838199" cy="25145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3989" name="Google Shape;3989;p45"/>
          <p:cNvSpPr/>
          <p:nvPr/>
        </p:nvSpPr>
        <p:spPr>
          <a:xfrm>
            <a:off x="7147720" y="2743200"/>
            <a:ext cx="838199" cy="2590800"/>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3990" name="Google Shape;3990;p45"/>
          <p:cNvCxnSpPr/>
          <p:nvPr/>
        </p:nvCxnSpPr>
        <p:spPr>
          <a:xfrm>
            <a:off x="3261520" y="32004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991" name="Google Shape;3991;p45"/>
          <p:cNvCxnSpPr/>
          <p:nvPr/>
        </p:nvCxnSpPr>
        <p:spPr>
          <a:xfrm>
            <a:off x="3871120" y="3429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3992" name="Google Shape;3992;p45"/>
          <p:cNvCxnSpPr/>
          <p:nvPr/>
        </p:nvCxnSpPr>
        <p:spPr>
          <a:xfrm>
            <a:off x="6614320" y="3886200"/>
            <a:ext cx="533399" cy="0"/>
          </a:xfrm>
          <a:prstGeom prst="straightConnector1">
            <a:avLst/>
          </a:prstGeom>
          <a:noFill/>
          <a:ln cap="flat" cmpd="sng" w="38100">
            <a:solidFill>
              <a:schemeClr val="dk1"/>
            </a:solidFill>
            <a:prstDash val="solid"/>
            <a:round/>
            <a:headEnd len="sm" w="sm" type="none"/>
            <a:tailEnd len="lg" w="lg" type="triangle"/>
          </a:ln>
        </p:spPr>
      </p:cxnSp>
      <p:cxnSp>
        <p:nvCxnSpPr>
          <p:cNvPr id="3993" name="Google Shape;3993;p45"/>
          <p:cNvCxnSpPr/>
          <p:nvPr/>
        </p:nvCxnSpPr>
        <p:spPr>
          <a:xfrm>
            <a:off x="6919119" y="47244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994" name="Google Shape;3994;p45"/>
          <p:cNvCxnSpPr/>
          <p:nvPr/>
        </p:nvCxnSpPr>
        <p:spPr>
          <a:xfrm>
            <a:off x="5242720" y="4572000"/>
            <a:ext cx="1371599" cy="0"/>
          </a:xfrm>
          <a:prstGeom prst="straightConnector1">
            <a:avLst/>
          </a:prstGeom>
          <a:noFill/>
          <a:ln cap="flat" cmpd="sng" w="38100">
            <a:solidFill>
              <a:schemeClr val="dk1"/>
            </a:solidFill>
            <a:prstDash val="solid"/>
            <a:round/>
            <a:headEnd len="sm" w="sm" type="none"/>
            <a:tailEnd len="lg" w="lg" type="triangle"/>
          </a:ln>
        </p:spPr>
      </p:cxnSp>
      <p:cxnSp>
        <p:nvCxnSpPr>
          <p:cNvPr id="3995" name="Google Shape;3995;p45"/>
          <p:cNvCxnSpPr/>
          <p:nvPr/>
        </p:nvCxnSpPr>
        <p:spPr>
          <a:xfrm>
            <a:off x="6080920" y="32766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996" name="Google Shape;3996;p45"/>
          <p:cNvCxnSpPr/>
          <p:nvPr/>
        </p:nvCxnSpPr>
        <p:spPr>
          <a:xfrm>
            <a:off x="6080919" y="2971801"/>
            <a:ext cx="0" cy="2666999"/>
          </a:xfrm>
          <a:prstGeom prst="straightConnector1">
            <a:avLst/>
          </a:prstGeom>
          <a:noFill/>
          <a:ln cap="flat" cmpd="sng" w="38100">
            <a:solidFill>
              <a:schemeClr val="dk1"/>
            </a:solidFill>
            <a:prstDash val="solid"/>
            <a:round/>
            <a:headEnd len="sm" w="sm" type="none"/>
            <a:tailEnd len="sm" w="sm" type="none"/>
          </a:ln>
        </p:spPr>
      </p:cxnSp>
      <p:cxnSp>
        <p:nvCxnSpPr>
          <p:cNvPr id="3997" name="Google Shape;3997;p45"/>
          <p:cNvCxnSpPr/>
          <p:nvPr/>
        </p:nvCxnSpPr>
        <p:spPr>
          <a:xfrm>
            <a:off x="6080920" y="2971800"/>
            <a:ext cx="1066799" cy="0"/>
          </a:xfrm>
          <a:prstGeom prst="straightConnector1">
            <a:avLst/>
          </a:prstGeom>
          <a:noFill/>
          <a:ln cap="flat" cmpd="sng" w="38100">
            <a:solidFill>
              <a:schemeClr val="dk1"/>
            </a:solidFill>
            <a:prstDash val="solid"/>
            <a:round/>
            <a:headEnd len="sm" w="sm" type="none"/>
            <a:tailEnd len="lg" w="lg" type="triangle"/>
          </a:ln>
        </p:spPr>
      </p:cxnSp>
      <p:cxnSp>
        <p:nvCxnSpPr>
          <p:cNvPr id="3998" name="Google Shape;3998;p45"/>
          <p:cNvCxnSpPr/>
          <p:nvPr/>
        </p:nvCxnSpPr>
        <p:spPr>
          <a:xfrm>
            <a:off x="6080919" y="3657600"/>
            <a:ext cx="228600" cy="0"/>
          </a:xfrm>
          <a:prstGeom prst="straightConnector1">
            <a:avLst/>
          </a:prstGeom>
          <a:noFill/>
          <a:ln cap="flat" cmpd="sng" w="38100">
            <a:solidFill>
              <a:schemeClr val="dk1"/>
            </a:solidFill>
            <a:prstDash val="solid"/>
            <a:round/>
            <a:headEnd len="sm" w="sm" type="none"/>
            <a:tailEnd len="lg" w="lg" type="triangle"/>
          </a:ln>
        </p:spPr>
      </p:cxnSp>
      <p:cxnSp>
        <p:nvCxnSpPr>
          <p:cNvPr id="3999" name="Google Shape;3999;p45"/>
          <p:cNvCxnSpPr/>
          <p:nvPr/>
        </p:nvCxnSpPr>
        <p:spPr>
          <a:xfrm>
            <a:off x="6080919" y="4114800"/>
            <a:ext cx="228600" cy="0"/>
          </a:xfrm>
          <a:prstGeom prst="straightConnector1">
            <a:avLst/>
          </a:prstGeom>
          <a:noFill/>
          <a:ln cap="flat" cmpd="sng" w="38100">
            <a:solidFill>
              <a:schemeClr val="dk1"/>
            </a:solidFill>
            <a:prstDash val="solid"/>
            <a:round/>
            <a:headEnd len="sm" w="sm" type="none"/>
            <a:tailEnd len="lg" w="lg" type="triangle"/>
          </a:ln>
        </p:spPr>
      </p:cxnSp>
      <p:sp>
        <p:nvSpPr>
          <p:cNvPr id="4000" name="Google Shape;4000;p45"/>
          <p:cNvSpPr/>
          <p:nvPr/>
        </p:nvSpPr>
        <p:spPr>
          <a:xfrm rot="-5400000">
            <a:off x="5985670" y="37528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4001" name="Google Shape;4001;p45"/>
          <p:cNvSpPr txBox="1"/>
          <p:nvPr/>
        </p:nvSpPr>
        <p:spPr>
          <a:xfrm>
            <a:off x="6309520" y="34290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4002" name="Google Shape;4002;p45"/>
          <p:cNvSpPr/>
          <p:nvPr/>
        </p:nvSpPr>
        <p:spPr>
          <a:xfrm rot="-5400000">
            <a:off x="6290470" y="45910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4003" name="Google Shape;4003;p45"/>
          <p:cNvSpPr txBox="1"/>
          <p:nvPr/>
        </p:nvSpPr>
        <p:spPr>
          <a:xfrm>
            <a:off x="6614320" y="42672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4004" name="Google Shape;4004;p45"/>
          <p:cNvSpPr/>
          <p:nvPr/>
        </p:nvSpPr>
        <p:spPr>
          <a:xfrm rot="-5400000">
            <a:off x="8462170" y="4324351"/>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4005" name="Google Shape;4005;p45"/>
          <p:cNvSpPr txBox="1"/>
          <p:nvPr/>
        </p:nvSpPr>
        <p:spPr>
          <a:xfrm>
            <a:off x="8900320" y="3886201"/>
            <a:ext cx="342899" cy="12191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4006" name="Google Shape;4006;p45"/>
          <p:cNvSpPr/>
          <p:nvPr/>
        </p:nvSpPr>
        <p:spPr>
          <a:xfrm>
            <a:off x="6766720" y="5486401"/>
            <a:ext cx="1219199" cy="3047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4007" name="Google Shape;4007;p45"/>
          <p:cNvSpPr/>
          <p:nvPr/>
        </p:nvSpPr>
        <p:spPr>
          <a:xfrm rot="-5400000">
            <a:off x="8951120" y="3606801"/>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4008" name="Google Shape;4008;p45"/>
          <p:cNvSpPr txBox="1"/>
          <p:nvPr/>
        </p:nvSpPr>
        <p:spPr>
          <a:xfrm>
            <a:off x="9771857" y="3408364"/>
            <a:ext cx="335348" cy="923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450"/>
              <a:buFont typeface="Calibri"/>
              <a:buNone/>
            </a:pPr>
            <a:r>
              <a:rPr b="1" i="0" lang="en-US" sz="1800" u="none" cap="none" strike="noStrike">
                <a:solidFill>
                  <a:srgbClr val="000000"/>
                </a:solidFill>
                <a:latin typeface="Calibri"/>
                <a:ea typeface="Calibri"/>
                <a:cs typeface="Calibri"/>
                <a:sym typeface="Calibri"/>
              </a:rPr>
              <a:t>U</a:t>
            </a:r>
            <a:endParaRPr/>
          </a:p>
        </p:txBody>
      </p:sp>
      <p:cxnSp>
        <p:nvCxnSpPr>
          <p:cNvPr id="4009" name="Google Shape;4009;p45"/>
          <p:cNvCxnSpPr/>
          <p:nvPr/>
        </p:nvCxnSpPr>
        <p:spPr>
          <a:xfrm>
            <a:off x="8595520" y="3048000"/>
            <a:ext cx="304799" cy="0"/>
          </a:xfrm>
          <a:prstGeom prst="straightConnector1">
            <a:avLst/>
          </a:prstGeom>
          <a:noFill/>
          <a:ln cap="flat" cmpd="sng" w="38100">
            <a:solidFill>
              <a:schemeClr val="dk1"/>
            </a:solidFill>
            <a:prstDash val="solid"/>
            <a:round/>
            <a:headEnd len="sm" w="sm" type="none"/>
            <a:tailEnd len="lg" w="lg" type="triangle"/>
          </a:ln>
        </p:spPr>
      </p:cxnSp>
      <p:sp>
        <p:nvSpPr>
          <p:cNvPr id="4010" name="Google Shape;4010;p45"/>
          <p:cNvSpPr txBox="1"/>
          <p:nvPr/>
        </p:nvSpPr>
        <p:spPr>
          <a:xfrm>
            <a:off x="4556919" y="5105401"/>
            <a:ext cx="5207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R/W</a:t>
            </a:r>
            <a:endParaRPr/>
          </a:p>
        </p:txBody>
      </p:sp>
      <p:sp>
        <p:nvSpPr>
          <p:cNvPr id="4011" name="Google Shape;4011;p45"/>
          <p:cNvSpPr txBox="1"/>
          <p:nvPr/>
        </p:nvSpPr>
        <p:spPr>
          <a:xfrm>
            <a:off x="40997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4012" name="Google Shape;4012;p45"/>
          <p:cNvSpPr txBox="1"/>
          <p:nvPr/>
        </p:nvSpPr>
        <p:spPr>
          <a:xfrm>
            <a:off x="7071519" y="51054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4013" name="Google Shape;4013;p45"/>
          <p:cNvSpPr/>
          <p:nvPr/>
        </p:nvSpPr>
        <p:spPr>
          <a:xfrm rot="-5400000">
            <a:off x="3242470" y="3295651"/>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4014" name="Google Shape;4014;p45"/>
          <p:cNvSpPr txBox="1"/>
          <p:nvPr/>
        </p:nvSpPr>
        <p:spPr>
          <a:xfrm>
            <a:off x="3566320" y="29718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sp>
        <p:nvSpPr>
          <p:cNvPr id="4015" name="Google Shape;4015;p45"/>
          <p:cNvSpPr/>
          <p:nvPr/>
        </p:nvSpPr>
        <p:spPr>
          <a:xfrm rot="-5400000">
            <a:off x="8576470" y="3143251"/>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511"/>
              <a:buFont typeface="Calibri"/>
              <a:buNone/>
            </a:pPr>
            <a:r>
              <a:t/>
            </a:r>
            <a:endParaRPr b="0" i="0" sz="2511" u="none" cap="none" strike="noStrike">
              <a:solidFill>
                <a:srgbClr val="000000"/>
              </a:solidFill>
              <a:latin typeface="Calibri"/>
              <a:ea typeface="Calibri"/>
              <a:cs typeface="Calibri"/>
              <a:sym typeface="Calibri"/>
            </a:endParaRPr>
          </a:p>
        </p:txBody>
      </p:sp>
      <p:sp>
        <p:nvSpPr>
          <p:cNvPr id="4016" name="Google Shape;4016;p45"/>
          <p:cNvSpPr txBox="1"/>
          <p:nvPr/>
        </p:nvSpPr>
        <p:spPr>
          <a:xfrm>
            <a:off x="8900320" y="2819401"/>
            <a:ext cx="342899" cy="9905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X</a:t>
            </a:r>
            <a:endParaRPr/>
          </a:p>
        </p:txBody>
      </p:sp>
      <p:cxnSp>
        <p:nvCxnSpPr>
          <p:cNvPr id="4017" name="Google Shape;4017;p45"/>
          <p:cNvCxnSpPr/>
          <p:nvPr/>
        </p:nvCxnSpPr>
        <p:spPr>
          <a:xfrm>
            <a:off x="9205120" y="3276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4018" name="Google Shape;4018;p45"/>
          <p:cNvCxnSpPr/>
          <p:nvPr/>
        </p:nvCxnSpPr>
        <p:spPr>
          <a:xfrm>
            <a:off x="9205120" y="4419600"/>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4019" name="Google Shape;4019;p45"/>
          <p:cNvCxnSpPr/>
          <p:nvPr/>
        </p:nvCxnSpPr>
        <p:spPr>
          <a:xfrm>
            <a:off x="7985919" y="35052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4020" name="Google Shape;4020;p45"/>
          <p:cNvCxnSpPr/>
          <p:nvPr/>
        </p:nvCxnSpPr>
        <p:spPr>
          <a:xfrm>
            <a:off x="6080920" y="5638800"/>
            <a:ext cx="685799" cy="0"/>
          </a:xfrm>
          <a:prstGeom prst="straightConnector1">
            <a:avLst/>
          </a:prstGeom>
          <a:noFill/>
          <a:ln cap="flat" cmpd="sng" w="38100">
            <a:solidFill>
              <a:schemeClr val="dk1"/>
            </a:solidFill>
            <a:prstDash val="solid"/>
            <a:round/>
            <a:headEnd len="sm" w="sm" type="none"/>
            <a:tailEnd len="lg" w="lg" type="triangle"/>
          </a:ln>
        </p:spPr>
      </p:cxnSp>
      <p:cxnSp>
        <p:nvCxnSpPr>
          <p:cNvPr id="4021" name="Google Shape;4021;p45"/>
          <p:cNvCxnSpPr/>
          <p:nvPr/>
        </p:nvCxnSpPr>
        <p:spPr>
          <a:xfrm>
            <a:off x="8595520" y="49530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4022" name="Google Shape;4022;p45"/>
          <p:cNvCxnSpPr/>
          <p:nvPr/>
        </p:nvCxnSpPr>
        <p:spPr>
          <a:xfrm>
            <a:off x="8595519" y="4953001"/>
            <a:ext cx="0" cy="685799"/>
          </a:xfrm>
          <a:prstGeom prst="straightConnector1">
            <a:avLst/>
          </a:prstGeom>
          <a:noFill/>
          <a:ln cap="flat" cmpd="sng" w="38100">
            <a:solidFill>
              <a:schemeClr val="dk1"/>
            </a:solidFill>
            <a:prstDash val="solid"/>
            <a:round/>
            <a:headEnd len="sm" w="sm" type="none"/>
            <a:tailEnd len="sm" w="sm" type="none"/>
          </a:ln>
        </p:spPr>
      </p:cxnSp>
      <p:cxnSp>
        <p:nvCxnSpPr>
          <p:cNvPr id="4023" name="Google Shape;4023;p45"/>
          <p:cNvCxnSpPr/>
          <p:nvPr/>
        </p:nvCxnSpPr>
        <p:spPr>
          <a:xfrm>
            <a:off x="7985920" y="5638800"/>
            <a:ext cx="609599" cy="0"/>
          </a:xfrm>
          <a:prstGeom prst="straightConnector1">
            <a:avLst/>
          </a:prstGeom>
          <a:noFill/>
          <a:ln cap="flat" cmpd="sng" w="38100">
            <a:solidFill>
              <a:schemeClr val="dk1"/>
            </a:solidFill>
            <a:prstDash val="solid"/>
            <a:round/>
            <a:headEnd len="sm" w="sm" type="none"/>
            <a:tailEnd len="sm" w="sm" type="none"/>
          </a:ln>
        </p:spPr>
      </p:cxnSp>
      <p:cxnSp>
        <p:nvCxnSpPr>
          <p:cNvPr id="4024" name="Google Shape;4024;p45"/>
          <p:cNvCxnSpPr/>
          <p:nvPr/>
        </p:nvCxnSpPr>
        <p:spPr>
          <a:xfrm>
            <a:off x="7985919" y="4038600"/>
            <a:ext cx="914400" cy="0"/>
          </a:xfrm>
          <a:prstGeom prst="straightConnector1">
            <a:avLst/>
          </a:prstGeom>
          <a:noFill/>
          <a:ln cap="flat" cmpd="sng" w="57150">
            <a:solidFill>
              <a:srgbClr val="0000FF"/>
            </a:solidFill>
            <a:prstDash val="solid"/>
            <a:round/>
            <a:headEnd len="sm" w="sm" type="none"/>
            <a:tailEnd len="lg" w="lg" type="triangle"/>
          </a:ln>
        </p:spPr>
      </p:cxnSp>
      <p:cxnSp>
        <p:nvCxnSpPr>
          <p:cNvPr id="4025" name="Google Shape;4025;p45"/>
          <p:cNvCxnSpPr/>
          <p:nvPr/>
        </p:nvCxnSpPr>
        <p:spPr>
          <a:xfrm>
            <a:off x="10043319" y="3886200"/>
            <a:ext cx="228600" cy="0"/>
          </a:xfrm>
          <a:prstGeom prst="straightConnector1">
            <a:avLst/>
          </a:prstGeom>
          <a:noFill/>
          <a:ln cap="flat" cmpd="sng" w="38100">
            <a:solidFill>
              <a:schemeClr val="dk1"/>
            </a:solidFill>
            <a:prstDash val="solid"/>
            <a:round/>
            <a:headEnd len="sm" w="sm" type="none"/>
            <a:tailEnd len="sm" w="sm" type="none"/>
          </a:ln>
        </p:spPr>
      </p:cxnSp>
      <p:cxnSp>
        <p:nvCxnSpPr>
          <p:cNvPr id="4026" name="Google Shape;4026;p45"/>
          <p:cNvCxnSpPr/>
          <p:nvPr/>
        </p:nvCxnSpPr>
        <p:spPr>
          <a:xfrm>
            <a:off x="10271919" y="3886200"/>
            <a:ext cx="0" cy="2057400"/>
          </a:xfrm>
          <a:prstGeom prst="straightConnector1">
            <a:avLst/>
          </a:prstGeom>
          <a:noFill/>
          <a:ln cap="flat" cmpd="sng" w="57150">
            <a:solidFill>
              <a:srgbClr val="0000FF"/>
            </a:solidFill>
            <a:prstDash val="solid"/>
            <a:round/>
            <a:headEnd len="sm" w="sm" type="none"/>
            <a:tailEnd len="sm" w="sm" type="none"/>
          </a:ln>
        </p:spPr>
      </p:cxnSp>
      <p:cxnSp>
        <p:nvCxnSpPr>
          <p:cNvPr id="4027" name="Google Shape;4027;p45"/>
          <p:cNvCxnSpPr/>
          <p:nvPr/>
        </p:nvCxnSpPr>
        <p:spPr>
          <a:xfrm rot="10800000">
            <a:off x="2575720" y="5943600"/>
            <a:ext cx="7696199" cy="0"/>
          </a:xfrm>
          <a:prstGeom prst="straightConnector1">
            <a:avLst/>
          </a:prstGeom>
          <a:noFill/>
          <a:ln cap="flat" cmpd="sng" w="57150">
            <a:solidFill>
              <a:srgbClr val="0000FF"/>
            </a:solidFill>
            <a:prstDash val="solid"/>
            <a:round/>
            <a:headEnd len="sm" w="sm" type="none"/>
            <a:tailEnd len="sm" w="sm" type="none"/>
          </a:ln>
        </p:spPr>
      </p:cxnSp>
      <p:cxnSp>
        <p:nvCxnSpPr>
          <p:cNvPr id="4028" name="Google Shape;4028;p45"/>
          <p:cNvCxnSpPr/>
          <p:nvPr/>
        </p:nvCxnSpPr>
        <p:spPr>
          <a:xfrm rot="10800000">
            <a:off x="3185319" y="3733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4029" name="Google Shape;4029;p45"/>
          <p:cNvCxnSpPr/>
          <p:nvPr/>
        </p:nvCxnSpPr>
        <p:spPr>
          <a:xfrm>
            <a:off x="3185319" y="3733800"/>
            <a:ext cx="381000" cy="0"/>
          </a:xfrm>
          <a:prstGeom prst="straightConnector1">
            <a:avLst/>
          </a:prstGeom>
          <a:noFill/>
          <a:ln cap="flat" cmpd="sng" w="38100">
            <a:solidFill>
              <a:schemeClr val="dk1"/>
            </a:solidFill>
            <a:prstDash val="solid"/>
            <a:round/>
            <a:headEnd len="sm" w="sm" type="none"/>
            <a:tailEnd len="lg" w="lg" type="triangle"/>
          </a:ln>
        </p:spPr>
      </p:cxnSp>
      <p:cxnSp>
        <p:nvCxnSpPr>
          <p:cNvPr id="4030" name="Google Shape;4030;p45"/>
          <p:cNvCxnSpPr/>
          <p:nvPr/>
        </p:nvCxnSpPr>
        <p:spPr>
          <a:xfrm rot="10800000">
            <a:off x="6309519" y="5029199"/>
            <a:ext cx="0" cy="914400"/>
          </a:xfrm>
          <a:prstGeom prst="straightConnector1">
            <a:avLst/>
          </a:prstGeom>
          <a:noFill/>
          <a:ln cap="flat" cmpd="sng" w="38100">
            <a:solidFill>
              <a:schemeClr val="dk1"/>
            </a:solidFill>
            <a:prstDash val="solid"/>
            <a:round/>
            <a:headEnd len="sm" w="sm" type="none"/>
            <a:tailEnd len="sm" w="sm" type="none"/>
          </a:ln>
        </p:spPr>
      </p:cxnSp>
      <p:cxnSp>
        <p:nvCxnSpPr>
          <p:cNvPr id="4031" name="Google Shape;4031;p45"/>
          <p:cNvCxnSpPr/>
          <p:nvPr/>
        </p:nvCxnSpPr>
        <p:spPr>
          <a:xfrm>
            <a:off x="6309520" y="5029200"/>
            <a:ext cx="304799" cy="0"/>
          </a:xfrm>
          <a:prstGeom prst="straightConnector1">
            <a:avLst/>
          </a:prstGeom>
          <a:noFill/>
          <a:ln cap="flat" cmpd="sng" w="38100">
            <a:solidFill>
              <a:schemeClr val="dk1"/>
            </a:solidFill>
            <a:prstDash val="solid"/>
            <a:round/>
            <a:headEnd len="sm" w="sm" type="none"/>
            <a:tailEnd len="lg" w="lg" type="triangle"/>
          </a:ln>
        </p:spPr>
      </p:cxnSp>
      <p:cxnSp>
        <p:nvCxnSpPr>
          <p:cNvPr id="4032" name="Google Shape;4032;p45"/>
          <p:cNvCxnSpPr/>
          <p:nvPr/>
        </p:nvCxnSpPr>
        <p:spPr>
          <a:xfrm rot="10800000">
            <a:off x="3337719" y="2590801"/>
            <a:ext cx="0" cy="609599"/>
          </a:xfrm>
          <a:prstGeom prst="straightConnector1">
            <a:avLst/>
          </a:prstGeom>
          <a:noFill/>
          <a:ln cap="flat" cmpd="sng" w="38100">
            <a:solidFill>
              <a:schemeClr val="dk1"/>
            </a:solidFill>
            <a:prstDash val="solid"/>
            <a:round/>
            <a:headEnd len="sm" w="sm" type="none"/>
            <a:tailEnd len="sm" w="sm" type="none"/>
          </a:ln>
        </p:spPr>
      </p:cxnSp>
      <p:cxnSp>
        <p:nvCxnSpPr>
          <p:cNvPr id="4033" name="Google Shape;4033;p45"/>
          <p:cNvCxnSpPr/>
          <p:nvPr/>
        </p:nvCxnSpPr>
        <p:spPr>
          <a:xfrm>
            <a:off x="3337720" y="2590800"/>
            <a:ext cx="5257799" cy="0"/>
          </a:xfrm>
          <a:prstGeom prst="straightConnector1">
            <a:avLst/>
          </a:prstGeom>
          <a:noFill/>
          <a:ln cap="flat" cmpd="sng" w="38100">
            <a:solidFill>
              <a:schemeClr val="dk1"/>
            </a:solidFill>
            <a:prstDash val="solid"/>
            <a:round/>
            <a:headEnd len="sm" w="sm" type="none"/>
            <a:tailEnd len="sm" w="sm" type="none"/>
          </a:ln>
        </p:spPr>
      </p:cxnSp>
      <p:cxnSp>
        <p:nvCxnSpPr>
          <p:cNvPr id="4034" name="Google Shape;4034;p45"/>
          <p:cNvCxnSpPr/>
          <p:nvPr/>
        </p:nvCxnSpPr>
        <p:spPr>
          <a:xfrm>
            <a:off x="8595519" y="2590800"/>
            <a:ext cx="0" cy="457200"/>
          </a:xfrm>
          <a:prstGeom prst="straightConnector1">
            <a:avLst/>
          </a:prstGeom>
          <a:noFill/>
          <a:ln cap="flat" cmpd="sng" w="38100">
            <a:solidFill>
              <a:schemeClr val="dk1"/>
            </a:solidFill>
            <a:prstDash val="solid"/>
            <a:round/>
            <a:headEnd len="sm" w="sm" type="none"/>
            <a:tailEnd len="sm" w="sm" type="none"/>
          </a:ln>
        </p:spPr>
      </p:cxnSp>
      <p:cxnSp>
        <p:nvCxnSpPr>
          <p:cNvPr id="4035" name="Google Shape;4035;p45"/>
          <p:cNvCxnSpPr/>
          <p:nvPr/>
        </p:nvCxnSpPr>
        <p:spPr>
          <a:xfrm rot="10800000">
            <a:off x="2575719" y="3124199"/>
            <a:ext cx="0" cy="2819400"/>
          </a:xfrm>
          <a:prstGeom prst="straightConnector1">
            <a:avLst/>
          </a:prstGeom>
          <a:noFill/>
          <a:ln cap="flat" cmpd="sng" w="57150">
            <a:solidFill>
              <a:srgbClr val="0000FF"/>
            </a:solidFill>
            <a:prstDash val="solid"/>
            <a:round/>
            <a:headEnd len="sm" w="sm" type="none"/>
            <a:tailEnd len="sm" w="sm" type="none"/>
          </a:ln>
        </p:spPr>
      </p:cxnSp>
      <p:cxnSp>
        <p:nvCxnSpPr>
          <p:cNvPr id="4036" name="Google Shape;4036;p45"/>
          <p:cNvCxnSpPr/>
          <p:nvPr/>
        </p:nvCxnSpPr>
        <p:spPr>
          <a:xfrm>
            <a:off x="2575720" y="3124200"/>
            <a:ext cx="304799" cy="0"/>
          </a:xfrm>
          <a:prstGeom prst="straightConnector1">
            <a:avLst/>
          </a:prstGeom>
          <a:noFill/>
          <a:ln cap="flat" cmpd="sng" w="57150">
            <a:solidFill>
              <a:srgbClr val="0000FF"/>
            </a:solidFill>
            <a:prstDash val="solid"/>
            <a:round/>
            <a:headEnd len="sm" w="sm" type="none"/>
            <a:tailEnd len="lg" w="lg" type="triangle"/>
          </a:ln>
        </p:spPr>
      </p:cxnSp>
      <p:sp>
        <p:nvSpPr>
          <p:cNvPr id="4037" name="Google Shape;4037;p45"/>
          <p:cNvSpPr/>
          <p:nvPr/>
        </p:nvSpPr>
        <p:spPr>
          <a:xfrm rot="-5400000">
            <a:off x="4899818" y="3467099"/>
            <a:ext cx="1524000" cy="381000"/>
          </a:xfrm>
          <a:prstGeom prst="rect">
            <a:avLst/>
          </a:prstGeom>
          <a:solidFill>
            <a:schemeClr val="lt1"/>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4038" name="Google Shape;4038;p45"/>
          <p:cNvCxnSpPr/>
          <p:nvPr/>
        </p:nvCxnSpPr>
        <p:spPr>
          <a:xfrm>
            <a:off x="5014119" y="3657600"/>
            <a:ext cx="457200" cy="0"/>
          </a:xfrm>
          <a:prstGeom prst="straightConnector1">
            <a:avLst/>
          </a:prstGeom>
          <a:noFill/>
          <a:ln cap="flat" cmpd="sng" w="38100">
            <a:solidFill>
              <a:schemeClr val="dk1"/>
            </a:solidFill>
            <a:prstDash val="solid"/>
            <a:round/>
            <a:headEnd len="sm" w="sm" type="none"/>
            <a:tailEnd len="lg" w="lg" type="triangle"/>
          </a:ln>
        </p:spPr>
      </p:cxnSp>
      <p:cxnSp>
        <p:nvCxnSpPr>
          <p:cNvPr id="4039" name="Google Shape;4039;p45"/>
          <p:cNvCxnSpPr/>
          <p:nvPr/>
        </p:nvCxnSpPr>
        <p:spPr>
          <a:xfrm>
            <a:off x="5242719" y="3657600"/>
            <a:ext cx="0" cy="914400"/>
          </a:xfrm>
          <a:prstGeom prst="straightConnector1">
            <a:avLst/>
          </a:prstGeom>
          <a:noFill/>
          <a:ln cap="flat" cmpd="sng" w="38100">
            <a:solidFill>
              <a:schemeClr val="dk1"/>
            </a:solidFill>
            <a:prstDash val="solid"/>
            <a:round/>
            <a:headEnd len="sm" w="sm" type="none"/>
            <a:tailEnd len="sm" w="sm" type="none"/>
          </a:ln>
        </p:spPr>
      </p:cxnSp>
      <p:cxnSp>
        <p:nvCxnSpPr>
          <p:cNvPr id="4040" name="Google Shape;4040;p45"/>
          <p:cNvCxnSpPr/>
          <p:nvPr/>
        </p:nvCxnSpPr>
        <p:spPr>
          <a:xfrm>
            <a:off x="5852319" y="3505200"/>
            <a:ext cx="228600" cy="0"/>
          </a:xfrm>
          <a:prstGeom prst="straightConnector1">
            <a:avLst/>
          </a:prstGeom>
          <a:noFill/>
          <a:ln cap="flat" cmpd="sng" w="38100">
            <a:solidFill>
              <a:schemeClr val="dk1"/>
            </a:solidFill>
            <a:prstDash val="solid"/>
            <a:round/>
            <a:headEnd len="sm" w="sm" type="none"/>
            <a:tailEnd len="sm" w="sm" type="none"/>
          </a:ln>
        </p:spPr>
      </p:cxnSp>
      <p:sp>
        <p:nvSpPr>
          <p:cNvPr id="4041" name="Google Shape;4041;p45"/>
          <p:cNvSpPr/>
          <p:nvPr/>
        </p:nvSpPr>
        <p:spPr>
          <a:xfrm>
            <a:off x="5166519" y="4876801"/>
            <a:ext cx="762000" cy="685799"/>
          </a:xfrm>
          <a:prstGeom prst="ellipse">
            <a:avLst/>
          </a:prstGeom>
          <a:solidFill>
            <a:srgbClr val="FF00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4042" name="Google Shape;4042;p45"/>
          <p:cNvCxnSpPr/>
          <p:nvPr/>
        </p:nvCxnSpPr>
        <p:spPr>
          <a:xfrm>
            <a:off x="8138319" y="4038601"/>
            <a:ext cx="0" cy="2209799"/>
          </a:xfrm>
          <a:prstGeom prst="straightConnector1">
            <a:avLst/>
          </a:prstGeom>
          <a:noFill/>
          <a:ln cap="flat" cmpd="sng" w="38100">
            <a:solidFill>
              <a:schemeClr val="dk1"/>
            </a:solidFill>
            <a:prstDash val="solid"/>
            <a:round/>
            <a:headEnd len="sm" w="sm" type="none"/>
            <a:tailEnd len="sm" w="sm" type="none"/>
          </a:ln>
        </p:spPr>
      </p:cxnSp>
      <p:cxnSp>
        <p:nvCxnSpPr>
          <p:cNvPr id="4043" name="Google Shape;4043;p45"/>
          <p:cNvCxnSpPr/>
          <p:nvPr/>
        </p:nvCxnSpPr>
        <p:spPr>
          <a:xfrm rot="10800000">
            <a:off x="3871120" y="6248400"/>
            <a:ext cx="4267199" cy="0"/>
          </a:xfrm>
          <a:prstGeom prst="straightConnector1">
            <a:avLst/>
          </a:prstGeom>
          <a:noFill/>
          <a:ln cap="flat" cmpd="sng" w="38100">
            <a:solidFill>
              <a:schemeClr val="dk1"/>
            </a:solidFill>
            <a:prstDash val="solid"/>
            <a:round/>
            <a:headEnd len="sm" w="sm" type="none"/>
            <a:tailEnd len="sm" w="sm" type="none"/>
          </a:ln>
        </p:spPr>
      </p:cxnSp>
      <p:cxnSp>
        <p:nvCxnSpPr>
          <p:cNvPr id="4044" name="Google Shape;4044;p45"/>
          <p:cNvCxnSpPr/>
          <p:nvPr/>
        </p:nvCxnSpPr>
        <p:spPr>
          <a:xfrm rot="10800000">
            <a:off x="3871119" y="4648201"/>
            <a:ext cx="0" cy="1600199"/>
          </a:xfrm>
          <a:prstGeom prst="straightConnector1">
            <a:avLst/>
          </a:prstGeom>
          <a:noFill/>
          <a:ln cap="flat" cmpd="sng" w="38100">
            <a:solidFill>
              <a:schemeClr val="dk1"/>
            </a:solidFill>
            <a:prstDash val="solid"/>
            <a:round/>
            <a:headEnd len="sm" w="sm" type="none"/>
            <a:tailEnd len="sm" w="sm" type="none"/>
          </a:ln>
        </p:spPr>
      </p:cxnSp>
      <p:cxnSp>
        <p:nvCxnSpPr>
          <p:cNvPr id="4045" name="Google Shape;4045;p45"/>
          <p:cNvCxnSpPr/>
          <p:nvPr/>
        </p:nvCxnSpPr>
        <p:spPr>
          <a:xfrm>
            <a:off x="3871120" y="4648200"/>
            <a:ext cx="304799" cy="0"/>
          </a:xfrm>
          <a:prstGeom prst="straightConnector1">
            <a:avLst/>
          </a:prstGeom>
          <a:noFill/>
          <a:ln cap="flat" cmpd="sng" w="38100">
            <a:solidFill>
              <a:schemeClr val="dk1"/>
            </a:solidFill>
            <a:prstDash val="solid"/>
            <a:round/>
            <a:headEnd len="sm" w="sm" type="none"/>
            <a:tailEnd len="lg" w="lg" type="triangle"/>
          </a:ln>
        </p:spPr>
      </p:cxnSp>
      <p:sp>
        <p:nvSpPr>
          <p:cNvPr id="4046" name="Google Shape;4046;p45"/>
          <p:cNvSpPr txBox="1"/>
          <p:nvPr/>
        </p:nvSpPr>
        <p:spPr>
          <a:xfrm>
            <a:off x="4099719" y="3276601"/>
            <a:ext cx="52290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addr</a:t>
            </a:r>
            <a:endParaRPr/>
          </a:p>
        </p:txBody>
      </p:sp>
      <p:sp>
        <p:nvSpPr>
          <p:cNvPr id="4047" name="Google Shape;4047;p45"/>
          <p:cNvSpPr txBox="1"/>
          <p:nvPr/>
        </p:nvSpPr>
        <p:spPr>
          <a:xfrm>
            <a:off x="4099719" y="4495801"/>
            <a:ext cx="509434"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data</a:t>
            </a:r>
            <a:endParaRPr/>
          </a:p>
        </p:txBody>
      </p:sp>
      <p:sp>
        <p:nvSpPr>
          <p:cNvPr id="4048" name="Google Shape;4048;p45"/>
          <p:cNvSpPr txBox="1"/>
          <p:nvPr/>
        </p:nvSpPr>
        <p:spPr>
          <a:xfrm>
            <a:off x="2804319" y="32766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sp>
        <p:nvSpPr>
          <p:cNvPr id="4049" name="Google Shape;4049;p45"/>
          <p:cNvSpPr txBox="1"/>
          <p:nvPr/>
        </p:nvSpPr>
        <p:spPr>
          <a:xfrm>
            <a:off x="5395119" y="4191001"/>
            <a:ext cx="381000" cy="304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En</a:t>
            </a:r>
            <a:endParaRPr/>
          </a:p>
        </p:txBody>
      </p:sp>
      <p:cxnSp>
        <p:nvCxnSpPr>
          <p:cNvPr id="4050" name="Google Shape;4050;p45"/>
          <p:cNvCxnSpPr/>
          <p:nvPr/>
        </p:nvCxnSpPr>
        <p:spPr>
          <a:xfrm>
            <a:off x="5928520" y="5181600"/>
            <a:ext cx="152399" cy="0"/>
          </a:xfrm>
          <a:prstGeom prst="straightConnector1">
            <a:avLst/>
          </a:prstGeom>
          <a:noFill/>
          <a:ln cap="flat" cmpd="sng" w="38100">
            <a:solidFill>
              <a:schemeClr val="dk1"/>
            </a:solidFill>
            <a:prstDash val="solid"/>
            <a:round/>
            <a:headEnd len="sm" w="sm" type="none"/>
            <a:tailEnd len="sm" w="sm" type="none"/>
          </a:ln>
        </p:spPr>
      </p:cxnSp>
      <p:cxnSp>
        <p:nvCxnSpPr>
          <p:cNvPr id="4051" name="Google Shape;4051;p45"/>
          <p:cNvCxnSpPr/>
          <p:nvPr/>
        </p:nvCxnSpPr>
        <p:spPr>
          <a:xfrm>
            <a:off x="6080919" y="2971801"/>
            <a:ext cx="0" cy="2209799"/>
          </a:xfrm>
          <a:prstGeom prst="straightConnector1">
            <a:avLst/>
          </a:prstGeom>
          <a:noFill/>
          <a:ln cap="flat" cmpd="sng" w="38100">
            <a:solidFill>
              <a:schemeClr val="dk1"/>
            </a:solidFill>
            <a:prstDash val="solid"/>
            <a:round/>
            <a:headEnd len="sm" w="sm" type="none"/>
            <a:tailEnd len="sm" w="sm" type="none"/>
          </a:ln>
        </p:spPr>
      </p:cxnSp>
      <p:cxnSp>
        <p:nvCxnSpPr>
          <p:cNvPr id="4052" name="Google Shape;4052;p45"/>
          <p:cNvCxnSpPr/>
          <p:nvPr/>
        </p:nvCxnSpPr>
        <p:spPr>
          <a:xfrm>
            <a:off x="8519319" y="4648200"/>
            <a:ext cx="381000" cy="0"/>
          </a:xfrm>
          <a:prstGeom prst="straightConnector1">
            <a:avLst/>
          </a:prstGeom>
          <a:noFill/>
          <a:ln cap="flat" cmpd="sng" w="38100">
            <a:solidFill>
              <a:schemeClr val="dk1"/>
            </a:solidFill>
            <a:prstDash val="solid"/>
            <a:round/>
            <a:headEnd len="sm" w="sm" type="none"/>
            <a:tailEnd len="lg" w="lg" type="triangle"/>
          </a:ln>
        </p:spPr>
      </p:cxnSp>
      <p:sp>
        <p:nvSpPr>
          <p:cNvPr id="4053" name="Google Shape;4053;p45"/>
          <p:cNvSpPr txBox="1"/>
          <p:nvPr/>
        </p:nvSpPr>
        <p:spPr>
          <a:xfrm>
            <a:off x="8214519" y="41148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4054" name="Google Shape;4054;p45"/>
          <p:cNvSpPr txBox="1"/>
          <p:nvPr/>
        </p:nvSpPr>
        <p:spPr>
          <a:xfrm>
            <a:off x="8214519" y="4572001"/>
            <a:ext cx="314324" cy="307777"/>
          </a:xfrm>
          <a:prstGeom prst="rect">
            <a:avLst/>
          </a:prstGeom>
          <a:noFill/>
          <a:ln cap="flat" cmpd="sng" w="28575">
            <a:solidFill>
              <a:schemeClr val="dk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cxnSp>
        <p:nvCxnSpPr>
          <p:cNvPr id="4055" name="Google Shape;4055;p45"/>
          <p:cNvCxnSpPr/>
          <p:nvPr/>
        </p:nvCxnSpPr>
        <p:spPr>
          <a:xfrm>
            <a:off x="8519319" y="4343400"/>
            <a:ext cx="381000" cy="0"/>
          </a:xfrm>
          <a:prstGeom prst="straightConnector1">
            <a:avLst/>
          </a:prstGeom>
          <a:noFill/>
          <a:ln cap="flat" cmpd="sng" w="38100">
            <a:solidFill>
              <a:schemeClr val="dk1"/>
            </a:solidFill>
            <a:prstDash val="solid"/>
            <a:round/>
            <a:headEnd len="sm" w="sm" type="none"/>
            <a:tailEnd len="lg" w="lg" type="triangle"/>
          </a:ln>
        </p:spPr>
      </p:cxnSp>
      <p:sp>
        <p:nvSpPr>
          <p:cNvPr id="4056" name="Google Shape;4056;p45"/>
          <p:cNvSpPr txBox="1"/>
          <p:nvPr/>
        </p:nvSpPr>
        <p:spPr>
          <a:xfrm>
            <a:off x="4701382" y="1752600"/>
            <a:ext cx="3313112" cy="70167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Write target address into PC</a:t>
            </a:r>
            <a:endParaRPr/>
          </a:p>
          <a:p>
            <a:pPr indent="0" lvl="0" marL="0" marR="0" rtl="0" algn="ctr">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if (data</a:t>
            </a:r>
            <a:r>
              <a:rPr b="1" baseline="-25000" i="0" lang="en-US" sz="2000" u="none" cap="none" strike="noStrike">
                <a:solidFill>
                  <a:srgbClr val="000000"/>
                </a:solidFill>
                <a:latin typeface="Calibri"/>
                <a:ea typeface="Calibri"/>
                <a:cs typeface="Calibri"/>
                <a:sym typeface="Calibri"/>
              </a:rPr>
              <a:t>rega</a:t>
            </a:r>
            <a:r>
              <a:rPr b="1" i="0" lang="en-US" sz="2000" u="none" cap="none" strike="noStrike">
                <a:solidFill>
                  <a:srgbClr val="000000"/>
                </a:solidFill>
                <a:latin typeface="Calibri"/>
                <a:ea typeface="Calibri"/>
                <a:cs typeface="Calibri"/>
                <a:sym typeface="Calibri"/>
              </a:rPr>
              <a:t> == data</a:t>
            </a:r>
            <a:r>
              <a:rPr b="1" baseline="-25000" i="0" lang="en-US" sz="2000" u="none" cap="none" strike="noStrike">
                <a:solidFill>
                  <a:srgbClr val="000000"/>
                </a:solidFill>
                <a:latin typeface="Calibri"/>
                <a:ea typeface="Calibri"/>
                <a:cs typeface="Calibri"/>
                <a:sym typeface="Calibri"/>
              </a:rPr>
              <a:t>regb</a:t>
            </a:r>
            <a:r>
              <a:rPr b="1" i="0" lang="en-US" sz="2000" u="none" cap="none" strike="noStrike">
                <a:solidFill>
                  <a:srgbClr val="000000"/>
                </a:solidFill>
                <a:latin typeface="Calibri"/>
                <a:ea typeface="Calibri"/>
                <a:cs typeface="Calibri"/>
                <a:sym typeface="Calibri"/>
              </a:rPr>
              <a:t>)</a:t>
            </a:r>
            <a:endParaRPr/>
          </a:p>
        </p:txBody>
      </p:sp>
      <p:sp>
        <p:nvSpPr>
          <p:cNvPr id="4057" name="Google Shape;4057;p45"/>
          <p:cNvSpPr/>
          <p:nvPr/>
        </p:nvSpPr>
        <p:spPr>
          <a:xfrm rot="-5400000">
            <a:off x="9900443" y="3736975"/>
            <a:ext cx="774700" cy="279399"/>
          </a:xfrm>
          <a:prstGeom prst="rect">
            <a:avLst/>
          </a:prstGeom>
          <a:solidFill>
            <a:srgbClr val="5F91C7"/>
          </a:solid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
              <a:buFont typeface="Calibri"/>
              <a:buNone/>
            </a:pPr>
            <a:r>
              <a:rPr b="1" i="0" lang="en-US" sz="1200" u="none" cap="none" strike="noStrike">
                <a:solidFill>
                  <a:srgbClr val="000000"/>
                </a:solidFill>
                <a:latin typeface="Calibri"/>
                <a:ea typeface="Calibri"/>
                <a:cs typeface="Calibri"/>
                <a:sym typeface="Calibri"/>
              </a:rPr>
              <a:t>ALU result</a:t>
            </a:r>
            <a:endParaRPr/>
          </a:p>
        </p:txBody>
      </p:sp>
      <p:grpSp>
        <p:nvGrpSpPr>
          <p:cNvPr id="4058" name="Google Shape;4058;p45"/>
          <p:cNvGrpSpPr/>
          <p:nvPr/>
        </p:nvGrpSpPr>
        <p:grpSpPr>
          <a:xfrm>
            <a:off x="2809081" y="4191001"/>
            <a:ext cx="288924" cy="3068638"/>
            <a:chOff x="818" y="2352"/>
            <a:chExt cx="181" cy="1933"/>
          </a:xfrm>
        </p:grpSpPr>
        <p:grpSp>
          <p:nvGrpSpPr>
            <p:cNvPr id="4059" name="Google Shape;4059;p45"/>
            <p:cNvGrpSpPr/>
            <p:nvPr/>
          </p:nvGrpSpPr>
          <p:grpSpPr>
            <a:xfrm>
              <a:off x="818" y="2544"/>
              <a:ext cx="181" cy="1741"/>
              <a:chOff x="818" y="2544"/>
              <a:chExt cx="181" cy="1741"/>
            </a:xfrm>
          </p:grpSpPr>
          <p:cxnSp>
            <p:nvCxnSpPr>
              <p:cNvPr id="4060" name="Google Shape;4060;p45"/>
              <p:cNvCxnSpPr/>
              <p:nvPr/>
            </p:nvCxnSpPr>
            <p:spPr>
              <a:xfrm>
                <a:off x="911" y="2544"/>
                <a:ext cx="0" cy="1535"/>
              </a:xfrm>
              <a:prstGeom prst="straightConnector1">
                <a:avLst/>
              </a:prstGeom>
              <a:noFill/>
              <a:ln cap="flat" cmpd="sng" w="28575">
                <a:solidFill>
                  <a:srgbClr val="FF0000"/>
                </a:solidFill>
                <a:prstDash val="solid"/>
                <a:round/>
                <a:headEnd len="sm" w="sm" type="none"/>
                <a:tailEnd len="sm" w="sm" type="none"/>
              </a:ln>
            </p:spPr>
          </p:cxnSp>
          <p:sp>
            <p:nvSpPr>
              <p:cNvPr id="4061" name="Google Shape;4061;p45"/>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0</a:t>
                </a:r>
                <a:endParaRPr/>
              </a:p>
            </p:txBody>
          </p:sp>
        </p:grpSp>
        <p:cxnSp>
          <p:nvCxnSpPr>
            <p:cNvPr id="4062" name="Google Shape;4062;p45"/>
            <p:cNvCxnSpPr/>
            <p:nvPr/>
          </p:nvCxnSpPr>
          <p:spPr>
            <a:xfrm rot="10800000">
              <a:off x="911" y="2352"/>
              <a:ext cx="0" cy="191"/>
            </a:xfrm>
            <a:prstGeom prst="straightConnector1">
              <a:avLst/>
            </a:prstGeom>
            <a:noFill/>
            <a:ln cap="flat" cmpd="sng" w="28575">
              <a:solidFill>
                <a:srgbClr val="FF0000"/>
              </a:solidFill>
              <a:prstDash val="solid"/>
              <a:round/>
              <a:headEnd len="sm" w="sm" type="none"/>
              <a:tailEnd len="sm" w="sm" type="none"/>
            </a:ln>
          </p:spPr>
        </p:cxnSp>
      </p:grpSp>
      <p:grpSp>
        <p:nvGrpSpPr>
          <p:cNvPr id="4063" name="Google Shape;4063;p45"/>
          <p:cNvGrpSpPr/>
          <p:nvPr/>
        </p:nvGrpSpPr>
        <p:grpSpPr>
          <a:xfrm>
            <a:off x="1661319" y="2667000"/>
            <a:ext cx="8801099" cy="3217863"/>
            <a:chOff x="95" y="1392"/>
            <a:chExt cx="5543" cy="2027"/>
          </a:xfrm>
        </p:grpSpPr>
        <p:cxnSp>
          <p:nvCxnSpPr>
            <p:cNvPr id="4064" name="Google Shape;4064;p45"/>
            <p:cNvCxnSpPr/>
            <p:nvPr/>
          </p:nvCxnSpPr>
          <p:spPr>
            <a:xfrm flipH="1" rot="10800000">
              <a:off x="5231" y="1584"/>
              <a:ext cx="144" cy="191"/>
            </a:xfrm>
            <a:prstGeom prst="straightConnector1">
              <a:avLst/>
            </a:prstGeom>
            <a:noFill/>
            <a:ln cap="flat" cmpd="sng" w="57150">
              <a:solidFill>
                <a:srgbClr val="7030A0"/>
              </a:solidFill>
              <a:prstDash val="solid"/>
              <a:round/>
              <a:headEnd len="sm" w="sm" type="none"/>
              <a:tailEnd len="lg" w="lg" type="triangle"/>
            </a:ln>
          </p:spPr>
        </p:cxnSp>
        <p:sp>
          <p:nvSpPr>
            <p:cNvPr id="4065" name="Google Shape;4065;p45"/>
            <p:cNvSpPr txBox="1"/>
            <p:nvPr/>
          </p:nvSpPr>
          <p:spPr>
            <a:xfrm>
              <a:off x="5279" y="1392"/>
              <a:ext cx="359" cy="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eq?</a:t>
              </a:r>
              <a:endParaRPr/>
            </a:p>
          </p:txBody>
        </p:sp>
        <p:grpSp>
          <p:nvGrpSpPr>
            <p:cNvPr id="4066" name="Google Shape;4066;p45"/>
            <p:cNvGrpSpPr/>
            <p:nvPr/>
          </p:nvGrpSpPr>
          <p:grpSpPr>
            <a:xfrm>
              <a:off x="95" y="1929"/>
              <a:ext cx="2689" cy="1490"/>
              <a:chOff x="95" y="1929"/>
              <a:chExt cx="2689" cy="1490"/>
            </a:xfrm>
          </p:grpSpPr>
          <p:grpSp>
            <p:nvGrpSpPr>
              <p:cNvPr id="4067" name="Google Shape;4067;p45"/>
              <p:cNvGrpSpPr/>
              <p:nvPr/>
            </p:nvGrpSpPr>
            <p:grpSpPr>
              <a:xfrm>
                <a:off x="95" y="1929"/>
                <a:ext cx="2689" cy="1490"/>
                <a:chOff x="95" y="1929"/>
                <a:chExt cx="2689" cy="1490"/>
              </a:xfrm>
            </p:grpSpPr>
            <p:sp>
              <p:nvSpPr>
                <p:cNvPr id="4068" name="Google Shape;4068;p45"/>
                <p:cNvSpPr/>
                <p:nvPr/>
              </p:nvSpPr>
              <p:spPr>
                <a:xfrm flipH="1" rot="5400000">
                  <a:off x="288" y="2640"/>
                  <a:ext cx="288" cy="288"/>
                </a:xfrm>
                <a:prstGeom prst="flowChartDelay">
                  <a:avLst/>
                </a:prstGeom>
                <a:noFill/>
                <a:ln cap="flat" cmpd="sng" w="28575">
                  <a:solidFill>
                    <a:srgbClr val="00CC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Calibri"/>
                    <a:ea typeface="Calibri"/>
                    <a:cs typeface="Calibri"/>
                    <a:sym typeface="Calibri"/>
                  </a:endParaRPr>
                </a:p>
              </p:txBody>
            </p:sp>
            <p:cxnSp>
              <p:nvCxnSpPr>
                <p:cNvPr id="4069" name="Google Shape;4069;p45"/>
                <p:cNvCxnSpPr/>
                <p:nvPr/>
              </p:nvCxnSpPr>
              <p:spPr>
                <a:xfrm rot="10800000">
                  <a:off x="528" y="2975"/>
                  <a:ext cx="0" cy="288"/>
                </a:xfrm>
                <a:prstGeom prst="straightConnector1">
                  <a:avLst/>
                </a:prstGeom>
                <a:noFill/>
                <a:ln cap="flat" cmpd="sng" w="28575">
                  <a:solidFill>
                    <a:srgbClr val="33CC33"/>
                  </a:solidFill>
                  <a:prstDash val="solid"/>
                  <a:round/>
                  <a:headEnd len="sm" w="sm" type="none"/>
                  <a:tailEnd len="sm" w="sm" type="none"/>
                </a:ln>
              </p:spPr>
            </p:cxnSp>
            <p:cxnSp>
              <p:nvCxnSpPr>
                <p:cNvPr id="4070" name="Google Shape;4070;p45"/>
                <p:cNvCxnSpPr/>
                <p:nvPr/>
              </p:nvCxnSpPr>
              <p:spPr>
                <a:xfrm rot="10800000">
                  <a:off x="459" y="2977"/>
                  <a:ext cx="0" cy="288"/>
                </a:xfrm>
                <a:prstGeom prst="straightConnector1">
                  <a:avLst/>
                </a:prstGeom>
                <a:noFill/>
                <a:ln cap="flat" cmpd="sng" w="28575">
                  <a:solidFill>
                    <a:srgbClr val="33CC33"/>
                  </a:solidFill>
                  <a:prstDash val="solid"/>
                  <a:round/>
                  <a:headEnd len="sm" w="sm" type="none"/>
                  <a:tailEnd len="sm" w="sm" type="none"/>
                </a:ln>
              </p:spPr>
            </p:cxnSp>
            <p:cxnSp>
              <p:nvCxnSpPr>
                <p:cNvPr id="4071" name="Google Shape;4071;p45"/>
                <p:cNvCxnSpPr/>
                <p:nvPr/>
              </p:nvCxnSpPr>
              <p:spPr>
                <a:xfrm rot="10800000">
                  <a:off x="405" y="2929"/>
                  <a:ext cx="0" cy="336"/>
                </a:xfrm>
                <a:prstGeom prst="straightConnector1">
                  <a:avLst/>
                </a:prstGeom>
                <a:noFill/>
                <a:ln cap="flat" cmpd="sng" w="28575">
                  <a:solidFill>
                    <a:srgbClr val="33CC33"/>
                  </a:solidFill>
                  <a:prstDash val="solid"/>
                  <a:round/>
                  <a:headEnd len="sm" w="sm" type="none"/>
                  <a:tailEnd len="sm" w="sm" type="none"/>
                </a:ln>
              </p:spPr>
            </p:cxnSp>
            <p:cxnSp>
              <p:nvCxnSpPr>
                <p:cNvPr id="4072" name="Google Shape;4072;p45"/>
                <p:cNvCxnSpPr/>
                <p:nvPr/>
              </p:nvCxnSpPr>
              <p:spPr>
                <a:xfrm rot="10800000">
                  <a:off x="335" y="2927"/>
                  <a:ext cx="0" cy="336"/>
                </a:xfrm>
                <a:prstGeom prst="straightConnector1">
                  <a:avLst/>
                </a:prstGeom>
                <a:noFill/>
                <a:ln cap="flat" cmpd="sng" w="28575">
                  <a:solidFill>
                    <a:srgbClr val="7030A0"/>
                  </a:solidFill>
                  <a:prstDash val="solid"/>
                  <a:round/>
                  <a:headEnd len="sm" w="sm" type="none"/>
                  <a:tailEnd len="sm" w="sm" type="none"/>
                </a:ln>
              </p:spPr>
            </p:cxnSp>
            <p:sp>
              <p:nvSpPr>
                <p:cNvPr id="4073" name="Google Shape;4073;p45"/>
                <p:cNvSpPr txBox="1"/>
                <p:nvPr/>
              </p:nvSpPr>
              <p:spPr>
                <a:xfrm>
                  <a:off x="95" y="3071"/>
                  <a:ext cx="285" cy="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eq</a:t>
                  </a:r>
                  <a:endParaRPr/>
                </a:p>
              </p:txBody>
            </p:sp>
            <p:sp>
              <p:nvSpPr>
                <p:cNvPr id="4074" name="Google Shape;4074;p45"/>
                <p:cNvSpPr/>
                <p:nvPr/>
              </p:nvSpPr>
              <p:spPr>
                <a:xfrm>
                  <a:off x="432" y="2935"/>
                  <a:ext cx="47" cy="47"/>
                </a:xfrm>
                <a:prstGeom prst="ellipse">
                  <a:avLst/>
                </a:prstGeom>
                <a:noFill/>
                <a:ln cap="flat" cmpd="sng" w="28575">
                  <a:solidFill>
                    <a:srgbClr val="00C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Calibri"/>
                    <a:ea typeface="Calibri"/>
                    <a:cs typeface="Calibri"/>
                    <a:sym typeface="Calibri"/>
                  </a:endParaRPr>
                </a:p>
              </p:txBody>
            </p:sp>
            <p:sp>
              <p:nvSpPr>
                <p:cNvPr id="4075" name="Google Shape;4075;p45"/>
                <p:cNvSpPr/>
                <p:nvPr/>
              </p:nvSpPr>
              <p:spPr>
                <a:xfrm>
                  <a:off x="501" y="2932"/>
                  <a:ext cx="47" cy="47"/>
                </a:xfrm>
                <a:prstGeom prst="ellipse">
                  <a:avLst/>
                </a:prstGeom>
                <a:noFill/>
                <a:ln cap="flat" cmpd="sng" w="28575">
                  <a:solidFill>
                    <a:srgbClr val="00CC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rgbClr val="000000"/>
                    </a:solidFill>
                    <a:latin typeface="Calibri"/>
                    <a:ea typeface="Calibri"/>
                    <a:cs typeface="Calibri"/>
                    <a:sym typeface="Calibri"/>
                  </a:endParaRPr>
                </a:p>
              </p:txBody>
            </p:sp>
            <p:sp>
              <p:nvSpPr>
                <p:cNvPr id="4076" name="Google Shape;4076;p45"/>
                <p:cNvSpPr txBox="1"/>
                <p:nvPr/>
              </p:nvSpPr>
              <p:spPr>
                <a:xfrm>
                  <a:off x="335" y="3168"/>
                  <a:ext cx="290" cy="2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00"/>
                    <a:buFont typeface="Calibri"/>
                    <a:buNone/>
                  </a:pPr>
                  <a:r>
                    <a:rPr b="1" i="0" lang="en-US" sz="2000" u="none" cap="none" strike="noStrike">
                      <a:solidFill>
                        <a:srgbClr val="000000"/>
                      </a:solidFill>
                      <a:latin typeface="Calibri"/>
                      <a:ea typeface="Calibri"/>
                      <a:cs typeface="Calibri"/>
                      <a:sym typeface="Calibri"/>
                    </a:rPr>
                    <a:t>op</a:t>
                  </a:r>
                  <a:endParaRPr/>
                </a:p>
              </p:txBody>
            </p:sp>
            <p:cxnSp>
              <p:nvCxnSpPr>
                <p:cNvPr id="4077" name="Google Shape;4077;p45"/>
                <p:cNvCxnSpPr/>
                <p:nvPr/>
              </p:nvCxnSpPr>
              <p:spPr>
                <a:xfrm>
                  <a:off x="383" y="3263"/>
                  <a:ext cx="2399" cy="0"/>
                </a:xfrm>
                <a:prstGeom prst="straightConnector1">
                  <a:avLst/>
                </a:prstGeom>
                <a:noFill/>
                <a:ln cap="flat" cmpd="sng" w="28575">
                  <a:solidFill>
                    <a:srgbClr val="00CC00"/>
                  </a:solidFill>
                  <a:prstDash val="solid"/>
                  <a:round/>
                  <a:headEnd len="sm" w="sm" type="none"/>
                  <a:tailEnd len="sm" w="sm" type="none"/>
                </a:ln>
              </p:spPr>
            </p:cxnSp>
            <p:cxnSp>
              <p:nvCxnSpPr>
                <p:cNvPr id="4078" name="Google Shape;4078;p45"/>
                <p:cNvCxnSpPr/>
                <p:nvPr/>
              </p:nvCxnSpPr>
              <p:spPr>
                <a:xfrm rot="10800000">
                  <a:off x="2784" y="2975"/>
                  <a:ext cx="0" cy="288"/>
                </a:xfrm>
                <a:prstGeom prst="straightConnector1">
                  <a:avLst/>
                </a:prstGeom>
                <a:noFill/>
                <a:ln cap="flat" cmpd="sng" w="28575">
                  <a:solidFill>
                    <a:srgbClr val="00CC00"/>
                  </a:solidFill>
                  <a:prstDash val="solid"/>
                  <a:round/>
                  <a:headEnd len="sm" w="sm" type="none"/>
                  <a:tailEnd len="sm" w="sm" type="none"/>
                </a:ln>
              </p:spPr>
            </p:cxnSp>
            <p:cxnSp>
              <p:nvCxnSpPr>
                <p:cNvPr id="4079" name="Google Shape;4079;p45"/>
                <p:cNvCxnSpPr/>
                <p:nvPr/>
              </p:nvCxnSpPr>
              <p:spPr>
                <a:xfrm rot="10800000">
                  <a:off x="432" y="2543"/>
                  <a:ext cx="0" cy="95"/>
                </a:xfrm>
                <a:prstGeom prst="straightConnector1">
                  <a:avLst/>
                </a:prstGeom>
                <a:noFill/>
                <a:ln cap="flat" cmpd="sng" w="28575">
                  <a:solidFill>
                    <a:srgbClr val="00CC00"/>
                  </a:solidFill>
                  <a:prstDash val="solid"/>
                  <a:round/>
                  <a:headEnd len="sm" w="sm" type="none"/>
                  <a:tailEnd len="sm" w="sm" type="none"/>
                </a:ln>
              </p:spPr>
            </p:cxnSp>
            <p:grpSp>
              <p:nvGrpSpPr>
                <p:cNvPr id="4080" name="Google Shape;4080;p45"/>
                <p:cNvGrpSpPr/>
                <p:nvPr/>
              </p:nvGrpSpPr>
              <p:grpSpPr>
                <a:xfrm rot="-5400000">
                  <a:off x="684" y="2120"/>
                  <a:ext cx="384" cy="241"/>
                  <a:chOff x="1593" y="2853"/>
                  <a:chExt cx="480" cy="385"/>
                </a:xfrm>
              </p:grpSpPr>
              <p:cxnSp>
                <p:nvCxnSpPr>
                  <p:cNvPr id="4081" name="Google Shape;4081;p45"/>
                  <p:cNvCxnSpPr/>
                  <p:nvPr/>
                </p:nvCxnSpPr>
                <p:spPr>
                  <a:xfrm>
                    <a:off x="1593" y="3238"/>
                    <a:ext cx="144" cy="0"/>
                  </a:xfrm>
                  <a:prstGeom prst="straightConnector1">
                    <a:avLst/>
                  </a:prstGeom>
                  <a:noFill/>
                  <a:ln cap="flat" cmpd="sng" w="28575">
                    <a:solidFill>
                      <a:srgbClr val="00CC00"/>
                    </a:solidFill>
                    <a:prstDash val="solid"/>
                    <a:round/>
                    <a:headEnd len="sm" w="sm" type="none"/>
                    <a:tailEnd len="sm" w="sm" type="none"/>
                  </a:ln>
                </p:spPr>
              </p:cxnSp>
              <p:sp>
                <p:nvSpPr>
                  <p:cNvPr id="4082" name="Google Shape;4082;p45"/>
                  <p:cNvSpPr/>
                  <p:nvPr/>
                </p:nvSpPr>
                <p:spPr>
                  <a:xfrm>
                    <a:off x="1737" y="3045"/>
                    <a:ext cx="336" cy="191"/>
                  </a:xfrm>
                  <a:custGeom>
                    <a:rect b="b" l="l" r="r" t="t"/>
                    <a:pathLst>
                      <a:path extrusionOk="0" h="120000" w="120000">
                        <a:moveTo>
                          <a:pt x="0" y="120000"/>
                        </a:moveTo>
                        <a:cubicBezTo>
                          <a:pt x="20000" y="115000"/>
                          <a:pt x="40000" y="110000"/>
                          <a:pt x="60000" y="90000"/>
                        </a:cubicBezTo>
                        <a:cubicBezTo>
                          <a:pt x="80000" y="70000"/>
                          <a:pt x="100000" y="35000"/>
                          <a:pt x="12000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4083" name="Google Shape;4083;p45"/>
                  <p:cNvSpPr/>
                  <p:nvPr/>
                </p:nvSpPr>
                <p:spPr>
                  <a:xfrm flipH="1" rot="10800000">
                    <a:off x="1737" y="2853"/>
                    <a:ext cx="336" cy="191"/>
                  </a:xfrm>
                  <a:custGeom>
                    <a:rect b="b" l="l" r="r" t="t"/>
                    <a:pathLst>
                      <a:path extrusionOk="0" h="120000" w="120000">
                        <a:moveTo>
                          <a:pt x="0" y="120000"/>
                        </a:moveTo>
                        <a:cubicBezTo>
                          <a:pt x="20000" y="115000"/>
                          <a:pt x="40000" y="110000"/>
                          <a:pt x="60000" y="90000"/>
                        </a:cubicBezTo>
                        <a:cubicBezTo>
                          <a:pt x="80000" y="70000"/>
                          <a:pt x="100000" y="35000"/>
                          <a:pt x="12000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cxnSp>
                <p:nvCxnSpPr>
                  <p:cNvPr id="4084" name="Google Shape;4084;p45"/>
                  <p:cNvCxnSpPr/>
                  <p:nvPr/>
                </p:nvCxnSpPr>
                <p:spPr>
                  <a:xfrm>
                    <a:off x="1593" y="2854"/>
                    <a:ext cx="144" cy="0"/>
                  </a:xfrm>
                  <a:prstGeom prst="straightConnector1">
                    <a:avLst/>
                  </a:prstGeom>
                  <a:noFill/>
                  <a:ln cap="flat" cmpd="sng" w="28575">
                    <a:solidFill>
                      <a:srgbClr val="00CC00"/>
                    </a:solidFill>
                    <a:prstDash val="solid"/>
                    <a:round/>
                    <a:headEnd len="sm" w="sm" type="none"/>
                    <a:tailEnd len="sm" w="sm" type="none"/>
                  </a:ln>
                </p:spPr>
              </p:cxnSp>
              <p:sp>
                <p:nvSpPr>
                  <p:cNvPr id="4085" name="Google Shape;4085;p45"/>
                  <p:cNvSpPr/>
                  <p:nvPr/>
                </p:nvSpPr>
                <p:spPr>
                  <a:xfrm>
                    <a:off x="1593" y="2854"/>
                    <a:ext cx="95" cy="383"/>
                  </a:xfrm>
                  <a:custGeom>
                    <a:rect b="b" l="l" r="r" t="t"/>
                    <a:pathLst>
                      <a:path extrusionOk="0" h="120000" w="120000">
                        <a:moveTo>
                          <a:pt x="0" y="120000"/>
                        </a:moveTo>
                        <a:cubicBezTo>
                          <a:pt x="60000" y="100000"/>
                          <a:pt x="120000" y="80000"/>
                          <a:pt x="120000" y="60000"/>
                        </a:cubicBezTo>
                        <a:cubicBezTo>
                          <a:pt x="120000" y="40000"/>
                          <a:pt x="60000" y="20000"/>
                          <a:pt x="0" y="0"/>
                        </a:cubicBezTo>
                      </a:path>
                    </a:pathLst>
                  </a:custGeom>
                  <a:noFill/>
                  <a:ln cap="flat" cmpd="sng" w="28575">
                    <a:solidFill>
                      <a:srgbClr val="00CC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grpSp>
            <p:cxnSp>
              <p:nvCxnSpPr>
                <p:cNvPr id="4086" name="Google Shape;4086;p45"/>
                <p:cNvCxnSpPr/>
                <p:nvPr/>
              </p:nvCxnSpPr>
              <p:spPr>
                <a:xfrm>
                  <a:off x="432" y="2544"/>
                  <a:ext cx="402" cy="2"/>
                </a:xfrm>
                <a:prstGeom prst="straightConnector1">
                  <a:avLst/>
                </a:prstGeom>
                <a:noFill/>
                <a:ln cap="flat" cmpd="sng" w="28575">
                  <a:solidFill>
                    <a:srgbClr val="00CC00"/>
                  </a:solidFill>
                  <a:prstDash val="solid"/>
                  <a:round/>
                  <a:headEnd len="sm" w="sm" type="none"/>
                  <a:tailEnd len="sm" w="sm" type="none"/>
                </a:ln>
              </p:spPr>
            </p:cxnSp>
            <p:cxnSp>
              <p:nvCxnSpPr>
                <p:cNvPr id="4087" name="Google Shape;4087;p45"/>
                <p:cNvCxnSpPr/>
                <p:nvPr/>
              </p:nvCxnSpPr>
              <p:spPr>
                <a:xfrm rot="10800000">
                  <a:off x="831" y="2352"/>
                  <a:ext cx="0" cy="201"/>
                </a:xfrm>
                <a:prstGeom prst="straightConnector1">
                  <a:avLst/>
                </a:prstGeom>
                <a:noFill/>
                <a:ln cap="flat" cmpd="sng" w="28575">
                  <a:solidFill>
                    <a:srgbClr val="00CC00"/>
                  </a:solidFill>
                  <a:prstDash val="solid"/>
                  <a:round/>
                  <a:headEnd len="sm" w="sm" type="none"/>
                  <a:tailEnd len="sm" w="sm" type="none"/>
                </a:ln>
              </p:spPr>
            </p:cxnSp>
            <p:cxnSp>
              <p:nvCxnSpPr>
                <p:cNvPr id="4088" name="Google Shape;4088;p45"/>
                <p:cNvCxnSpPr/>
                <p:nvPr/>
              </p:nvCxnSpPr>
              <p:spPr>
                <a:xfrm>
                  <a:off x="867" y="1988"/>
                  <a:ext cx="72" cy="0"/>
                </a:xfrm>
                <a:prstGeom prst="straightConnector1">
                  <a:avLst/>
                </a:prstGeom>
                <a:noFill/>
                <a:ln cap="flat" cmpd="sng" w="28575">
                  <a:solidFill>
                    <a:srgbClr val="00CC00"/>
                  </a:solidFill>
                  <a:prstDash val="solid"/>
                  <a:round/>
                  <a:headEnd len="sm" w="sm" type="none"/>
                  <a:tailEnd len="sm" w="sm" type="none"/>
                </a:ln>
              </p:spPr>
            </p:cxnSp>
            <p:cxnSp>
              <p:nvCxnSpPr>
                <p:cNvPr id="4089" name="Google Shape;4089;p45"/>
                <p:cNvCxnSpPr/>
                <p:nvPr/>
              </p:nvCxnSpPr>
              <p:spPr>
                <a:xfrm rot="10800000">
                  <a:off x="927" y="1929"/>
                  <a:ext cx="0" cy="62"/>
                </a:xfrm>
                <a:prstGeom prst="straightConnector1">
                  <a:avLst/>
                </a:prstGeom>
                <a:noFill/>
                <a:ln cap="flat" cmpd="sng" w="28575">
                  <a:solidFill>
                    <a:srgbClr val="00CC00"/>
                  </a:solidFill>
                  <a:prstDash val="solid"/>
                  <a:round/>
                  <a:headEnd len="sm" w="sm" type="none"/>
                  <a:tailEnd len="sm" w="sm" type="none"/>
                </a:ln>
              </p:spPr>
            </p:cxnSp>
          </p:grpSp>
          <p:cxnSp>
            <p:nvCxnSpPr>
              <p:cNvPr id="4090" name="Google Shape;4090;p45"/>
              <p:cNvCxnSpPr/>
              <p:nvPr/>
            </p:nvCxnSpPr>
            <p:spPr>
              <a:xfrm rot="10800000">
                <a:off x="878" y="1997"/>
                <a:ext cx="0" cy="47"/>
              </a:xfrm>
              <a:prstGeom prst="straightConnector1">
                <a:avLst/>
              </a:prstGeom>
              <a:noFill/>
              <a:ln cap="flat" cmpd="sng" w="28575">
                <a:solidFill>
                  <a:srgbClr val="00CC00"/>
                </a:solidFill>
                <a:prstDash val="solid"/>
                <a:round/>
                <a:headEnd len="sm" w="sm" type="none"/>
                <a:tailEnd len="sm" w="sm" type="none"/>
              </a:ln>
            </p:spPr>
          </p:cxnSp>
        </p:grpSp>
      </p:grpSp>
      <p:sp>
        <p:nvSpPr>
          <p:cNvPr id="4091" name="Google Shape;4091;p45"/>
          <p:cNvSpPr txBox="1"/>
          <p:nvPr/>
        </p:nvSpPr>
        <p:spPr>
          <a:xfrm>
            <a:off x="322915" y="3569534"/>
            <a:ext cx="1780390" cy="830997"/>
          </a:xfrm>
          <a:prstGeom prst="rect">
            <a:avLst/>
          </a:prstGeom>
          <a:solidFill>
            <a:srgbClr val="1481AA"/>
          </a:solidFill>
          <a:ln cap="flat" cmpd="sng" w="9525">
            <a:solidFill>
              <a:srgbClr val="1481AA"/>
            </a:solidFill>
            <a:prstDash val="solid"/>
            <a:round/>
            <a:headEnd len="sm" w="sm" type="none"/>
            <a:tailEnd len="sm" w="sm" type="none"/>
          </a:ln>
          <a:effectLst>
            <a:outerShdw blurRad="50800" rotWithShape="0" dir="5400000" dist="38100">
              <a:srgbClr val="000000">
                <a:alpha val="6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200"/>
              <a:buFont typeface="Century Gothic"/>
              <a:buNone/>
            </a:pPr>
            <a:r>
              <a:rPr b="1" i="0" lang="en-US" sz="1200" u="none" cap="none" strike="noStrike">
                <a:solidFill>
                  <a:srgbClr val="FFFFFF"/>
                </a:solidFill>
                <a:latin typeface="Century Gothic"/>
                <a:ea typeface="Century Gothic"/>
                <a:cs typeface="Century Gothic"/>
                <a:sym typeface="Century Gothic"/>
              </a:rPr>
              <a:t>Adding an OR gate allows control ROM to override and force update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5" name="Shape 4095"/>
        <p:cNvGrpSpPr/>
        <p:nvPr/>
      </p:nvGrpSpPr>
      <p:grpSpPr>
        <a:xfrm>
          <a:off x="0" y="0"/>
          <a:ext cx="0" cy="0"/>
          <a:chOff x="0" y="0"/>
          <a:chExt cx="0" cy="0"/>
        </a:xfrm>
      </p:grpSpPr>
      <p:sp>
        <p:nvSpPr>
          <p:cNvPr id="4096" name="Google Shape;4096;p46"/>
          <p:cNvSpPr txBox="1"/>
          <p:nvPr>
            <p:ph idx="4294967295" type="sldNum"/>
          </p:nvPr>
        </p:nvSpPr>
        <p:spPr>
          <a:xfrm>
            <a:off x="8062120" y="6702426"/>
            <a:ext cx="2133599" cy="476249"/>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
        <p:nvSpPr>
          <p:cNvPr id="4097" name="Google Shape;4097;p46"/>
          <p:cNvSpPr txBox="1"/>
          <p:nvPr>
            <p:ph idx="4294967295" type="title"/>
          </p:nvPr>
        </p:nvSpPr>
        <p:spPr>
          <a:xfrm>
            <a:off x="2499520" y="228600"/>
            <a:ext cx="7619999" cy="1143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700"/>
              <a:buFont typeface="Calibri"/>
              <a:buNone/>
            </a:pPr>
            <a:r>
              <a:rPr lang="en-US" sz="2800">
                <a:solidFill>
                  <a:schemeClr val="dk2"/>
                </a:solidFill>
                <a:latin typeface="Calibri"/>
                <a:ea typeface="Calibri"/>
                <a:cs typeface="Calibri"/>
                <a:sym typeface="Calibri"/>
              </a:rPr>
              <a:t>Control Rom (beq cycle 4)</a:t>
            </a:r>
            <a:endParaRPr/>
          </a:p>
        </p:txBody>
      </p:sp>
      <p:sp>
        <p:nvSpPr>
          <p:cNvPr id="4098" name="Google Shape;4098;p46"/>
          <p:cNvSpPr/>
          <p:nvPr/>
        </p:nvSpPr>
        <p:spPr>
          <a:xfrm rot="-5400000">
            <a:off x="7604920" y="2971801"/>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4099" name="Google Shape;4099;p46"/>
          <p:cNvCxnSpPr/>
          <p:nvPr/>
        </p:nvCxnSpPr>
        <p:spPr>
          <a:xfrm rot="10800000">
            <a:off x="2651918" y="1905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00" name="Google Shape;4100;p46"/>
          <p:cNvCxnSpPr/>
          <p:nvPr/>
        </p:nvCxnSpPr>
        <p:spPr>
          <a:xfrm>
            <a:off x="303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1" name="Google Shape;4101;p46"/>
          <p:cNvCxnSpPr/>
          <p:nvPr/>
        </p:nvCxnSpPr>
        <p:spPr>
          <a:xfrm>
            <a:off x="3413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2" name="Google Shape;4102;p46"/>
          <p:cNvCxnSpPr/>
          <p:nvPr/>
        </p:nvCxnSpPr>
        <p:spPr>
          <a:xfrm>
            <a:off x="3794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3" name="Google Shape;4103;p46"/>
          <p:cNvCxnSpPr/>
          <p:nvPr/>
        </p:nvCxnSpPr>
        <p:spPr>
          <a:xfrm>
            <a:off x="4175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4" name="Google Shape;4104;p46"/>
          <p:cNvCxnSpPr/>
          <p:nvPr/>
        </p:nvCxnSpPr>
        <p:spPr>
          <a:xfrm>
            <a:off x="4556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5" name="Google Shape;4105;p46"/>
          <p:cNvCxnSpPr/>
          <p:nvPr/>
        </p:nvCxnSpPr>
        <p:spPr>
          <a:xfrm>
            <a:off x="4937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6" name="Google Shape;4106;p46"/>
          <p:cNvCxnSpPr/>
          <p:nvPr/>
        </p:nvCxnSpPr>
        <p:spPr>
          <a:xfrm>
            <a:off x="5318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7" name="Google Shape;4107;p46"/>
          <p:cNvCxnSpPr/>
          <p:nvPr/>
        </p:nvCxnSpPr>
        <p:spPr>
          <a:xfrm>
            <a:off x="5699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8" name="Google Shape;4108;p46"/>
          <p:cNvCxnSpPr/>
          <p:nvPr/>
        </p:nvCxnSpPr>
        <p:spPr>
          <a:xfrm>
            <a:off x="6080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09" name="Google Shape;4109;p46"/>
          <p:cNvCxnSpPr/>
          <p:nvPr/>
        </p:nvCxnSpPr>
        <p:spPr>
          <a:xfrm>
            <a:off x="6461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10" name="Google Shape;4110;p46"/>
          <p:cNvCxnSpPr/>
          <p:nvPr/>
        </p:nvCxnSpPr>
        <p:spPr>
          <a:xfrm>
            <a:off x="6842919" y="1905001"/>
            <a:ext cx="0" cy="4190999"/>
          </a:xfrm>
          <a:prstGeom prst="straightConnector1">
            <a:avLst/>
          </a:prstGeom>
          <a:noFill/>
          <a:ln cap="flat" cmpd="sng" w="28575">
            <a:solidFill>
              <a:srgbClr val="FF0000"/>
            </a:solidFill>
            <a:prstDash val="solid"/>
            <a:round/>
            <a:headEnd len="sm" w="sm" type="none"/>
            <a:tailEnd len="sm" w="sm" type="none"/>
          </a:ln>
        </p:spPr>
      </p:cxnSp>
      <p:cxnSp>
        <p:nvCxnSpPr>
          <p:cNvPr id="4111" name="Google Shape;4111;p46"/>
          <p:cNvCxnSpPr/>
          <p:nvPr/>
        </p:nvCxnSpPr>
        <p:spPr>
          <a:xfrm>
            <a:off x="7223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4112" name="Google Shape;4112;p46"/>
          <p:cNvCxnSpPr/>
          <p:nvPr/>
        </p:nvCxnSpPr>
        <p:spPr>
          <a:xfrm>
            <a:off x="7604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4113" name="Google Shape;4113;p46"/>
          <p:cNvCxnSpPr/>
          <p:nvPr/>
        </p:nvCxnSpPr>
        <p:spPr>
          <a:xfrm>
            <a:off x="7985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4114" name="Google Shape;4114;p46"/>
          <p:cNvCxnSpPr/>
          <p:nvPr/>
        </p:nvCxnSpPr>
        <p:spPr>
          <a:xfrm>
            <a:off x="8366919" y="1905001"/>
            <a:ext cx="0" cy="4190999"/>
          </a:xfrm>
          <a:prstGeom prst="straightConnector1">
            <a:avLst/>
          </a:prstGeom>
          <a:noFill/>
          <a:ln cap="flat" cmpd="sng" w="28575">
            <a:solidFill>
              <a:srgbClr val="00CC00"/>
            </a:solidFill>
            <a:prstDash val="solid"/>
            <a:round/>
            <a:headEnd len="sm" w="sm" type="none"/>
            <a:tailEnd len="sm" w="sm" type="none"/>
          </a:ln>
        </p:spPr>
      </p:cxnSp>
      <p:cxnSp>
        <p:nvCxnSpPr>
          <p:cNvPr id="4115" name="Google Shape;4115;p46"/>
          <p:cNvCxnSpPr/>
          <p:nvPr/>
        </p:nvCxnSpPr>
        <p:spPr>
          <a:xfrm>
            <a:off x="2651919" y="1905001"/>
            <a:ext cx="0" cy="4190999"/>
          </a:xfrm>
          <a:prstGeom prst="straightConnector1">
            <a:avLst/>
          </a:prstGeom>
          <a:noFill/>
          <a:ln cap="flat" cmpd="sng" w="28575">
            <a:solidFill>
              <a:srgbClr val="FF0000"/>
            </a:solidFill>
            <a:prstDash val="solid"/>
            <a:round/>
            <a:headEnd len="sm" w="sm" type="none"/>
            <a:tailEnd len="sm" w="sm" type="none"/>
          </a:ln>
        </p:spPr>
      </p:cxnSp>
      <p:sp>
        <p:nvSpPr>
          <p:cNvPr id="4116" name="Google Shape;4116;p46"/>
          <p:cNvSpPr/>
          <p:nvPr/>
        </p:nvSpPr>
        <p:spPr>
          <a:xfrm rot="-5400000">
            <a:off x="4556919" y="4114799"/>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4117" name="Google Shape;4117;p46"/>
          <p:cNvSpPr txBox="1"/>
          <p:nvPr/>
        </p:nvSpPr>
        <p:spPr>
          <a:xfrm>
            <a:off x="3337720" y="6477001"/>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4118" name="Google Shape;4118;p46"/>
          <p:cNvSpPr/>
          <p:nvPr/>
        </p:nvSpPr>
        <p:spPr>
          <a:xfrm rot="-5400000">
            <a:off x="7604919" y="5638799"/>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4119" name="Google Shape;4119;p46"/>
          <p:cNvSpPr txBox="1"/>
          <p:nvPr/>
        </p:nvSpPr>
        <p:spPr>
          <a:xfrm>
            <a:off x="7147719" y="6477000"/>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4120" name="Google Shape;4120;p46"/>
          <p:cNvSpPr txBox="1"/>
          <p:nvPr/>
        </p:nvSpPr>
        <p:spPr>
          <a:xfrm rot="-5400000">
            <a:off x="2151803" y="5326033"/>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4121" name="Google Shape;4121;p46"/>
          <p:cNvSpPr txBox="1"/>
          <p:nvPr/>
        </p:nvSpPr>
        <p:spPr>
          <a:xfrm rot="-5400000">
            <a:off x="2315610" y="5102990"/>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4122" name="Google Shape;4122;p46"/>
          <p:cNvSpPr txBox="1"/>
          <p:nvPr/>
        </p:nvSpPr>
        <p:spPr>
          <a:xfrm rot="-5400000">
            <a:off x="2767143" y="5212528"/>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4123" name="Google Shape;4123;p46"/>
          <p:cNvSpPr txBox="1"/>
          <p:nvPr/>
        </p:nvSpPr>
        <p:spPr>
          <a:xfrm rot="-5400000">
            <a:off x="3106466" y="5176014"/>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4124" name="Google Shape;4124;p46"/>
          <p:cNvSpPr txBox="1"/>
          <p:nvPr/>
        </p:nvSpPr>
        <p:spPr>
          <a:xfrm rot="-5400000">
            <a:off x="3707877" y="5353021"/>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4125" name="Google Shape;4125;p46"/>
          <p:cNvSpPr txBox="1"/>
          <p:nvPr/>
        </p:nvSpPr>
        <p:spPr>
          <a:xfrm rot="-5400000">
            <a:off x="3866862" y="5130772"/>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4126" name="Google Shape;4126;p46"/>
          <p:cNvSpPr txBox="1"/>
          <p:nvPr/>
        </p:nvSpPr>
        <p:spPr>
          <a:xfrm rot="-5400000">
            <a:off x="4198153" y="5079972"/>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4127" name="Google Shape;4127;p46"/>
          <p:cNvSpPr txBox="1"/>
          <p:nvPr/>
        </p:nvSpPr>
        <p:spPr>
          <a:xfrm rot="-5400000">
            <a:off x="4748213" y="5283993"/>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4128" name="Google Shape;4128;p46"/>
          <p:cNvSpPr txBox="1"/>
          <p:nvPr/>
        </p:nvSpPr>
        <p:spPr>
          <a:xfrm rot="-5400000">
            <a:off x="5001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4129" name="Google Shape;4129;p46"/>
          <p:cNvSpPr txBox="1"/>
          <p:nvPr/>
        </p:nvSpPr>
        <p:spPr>
          <a:xfrm rot="-5400000">
            <a:off x="5382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4130" name="Google Shape;4130;p46"/>
          <p:cNvSpPr txBox="1"/>
          <p:nvPr/>
        </p:nvSpPr>
        <p:spPr>
          <a:xfrm rot="-5400000">
            <a:off x="5763044" y="5121246"/>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4131" name="Google Shape;4131;p46"/>
          <p:cNvSpPr txBox="1"/>
          <p:nvPr/>
        </p:nvSpPr>
        <p:spPr>
          <a:xfrm rot="-5400000">
            <a:off x="6210301" y="5220493"/>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4132" name="Google Shape;4132;p46"/>
          <p:cNvCxnSpPr/>
          <p:nvPr/>
        </p:nvCxnSpPr>
        <p:spPr>
          <a:xfrm rot="10800000">
            <a:off x="2651918" y="2286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33" name="Google Shape;4133;p46"/>
          <p:cNvCxnSpPr/>
          <p:nvPr/>
        </p:nvCxnSpPr>
        <p:spPr>
          <a:xfrm rot="10800000">
            <a:off x="2651918" y="2667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34" name="Google Shape;4134;p46"/>
          <p:cNvCxnSpPr/>
          <p:nvPr/>
        </p:nvCxnSpPr>
        <p:spPr>
          <a:xfrm>
            <a:off x="9586120" y="2819400"/>
            <a:ext cx="533399" cy="0"/>
          </a:xfrm>
          <a:prstGeom prst="straightConnector1">
            <a:avLst/>
          </a:prstGeom>
          <a:noFill/>
          <a:ln cap="flat" cmpd="sng" w="28575">
            <a:solidFill>
              <a:schemeClr val="dk1"/>
            </a:solidFill>
            <a:prstDash val="solid"/>
            <a:round/>
            <a:headEnd len="sm" w="sm" type="none"/>
            <a:tailEnd len="sm" w="sm" type="none"/>
          </a:ln>
        </p:spPr>
      </p:cxnSp>
      <p:cxnSp>
        <p:nvCxnSpPr>
          <p:cNvPr id="4135" name="Google Shape;4135;p46"/>
          <p:cNvCxnSpPr/>
          <p:nvPr/>
        </p:nvCxnSpPr>
        <p:spPr>
          <a:xfrm>
            <a:off x="9586120" y="3048000"/>
            <a:ext cx="533399" cy="0"/>
          </a:xfrm>
          <a:prstGeom prst="straightConnector1">
            <a:avLst/>
          </a:prstGeom>
          <a:noFill/>
          <a:ln cap="flat" cmpd="sng" w="28575">
            <a:solidFill>
              <a:schemeClr val="dk1"/>
            </a:solidFill>
            <a:prstDash val="solid"/>
            <a:round/>
            <a:headEnd len="sm" w="sm" type="none"/>
            <a:tailEnd len="sm" w="sm" type="none"/>
          </a:ln>
        </p:spPr>
      </p:cxnSp>
      <p:cxnSp>
        <p:nvCxnSpPr>
          <p:cNvPr id="4136" name="Google Shape;4136;p46"/>
          <p:cNvCxnSpPr/>
          <p:nvPr/>
        </p:nvCxnSpPr>
        <p:spPr>
          <a:xfrm>
            <a:off x="9586120" y="3276600"/>
            <a:ext cx="533399" cy="0"/>
          </a:xfrm>
          <a:prstGeom prst="straightConnector1">
            <a:avLst/>
          </a:prstGeom>
          <a:noFill/>
          <a:ln cap="flat" cmpd="sng" w="28575">
            <a:solidFill>
              <a:schemeClr val="dk1"/>
            </a:solidFill>
            <a:prstDash val="solid"/>
            <a:round/>
            <a:headEnd len="sm" w="sm" type="none"/>
            <a:tailEnd len="sm" w="sm" type="none"/>
          </a:ln>
        </p:spPr>
      </p:cxnSp>
      <p:cxnSp>
        <p:nvCxnSpPr>
          <p:cNvPr id="4137" name="Google Shape;4137;p46"/>
          <p:cNvCxnSpPr/>
          <p:nvPr/>
        </p:nvCxnSpPr>
        <p:spPr>
          <a:xfrm>
            <a:off x="9586120" y="3505200"/>
            <a:ext cx="533399" cy="0"/>
          </a:xfrm>
          <a:prstGeom prst="straightConnector1">
            <a:avLst/>
          </a:prstGeom>
          <a:noFill/>
          <a:ln cap="flat" cmpd="sng" w="28575">
            <a:solidFill>
              <a:schemeClr val="dk1"/>
            </a:solidFill>
            <a:prstDash val="solid"/>
            <a:round/>
            <a:headEnd len="sm" w="sm" type="none"/>
            <a:tailEnd len="sm" w="sm" type="none"/>
          </a:ln>
        </p:spPr>
      </p:cxnSp>
      <p:cxnSp>
        <p:nvCxnSpPr>
          <p:cNvPr id="4138" name="Google Shape;4138;p46"/>
          <p:cNvCxnSpPr/>
          <p:nvPr/>
        </p:nvCxnSpPr>
        <p:spPr>
          <a:xfrm rot="10800000">
            <a:off x="2651918" y="3048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39" name="Google Shape;4139;p46"/>
          <p:cNvCxnSpPr/>
          <p:nvPr/>
        </p:nvCxnSpPr>
        <p:spPr>
          <a:xfrm rot="10800000">
            <a:off x="2651918" y="3429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0" name="Google Shape;4140;p46"/>
          <p:cNvCxnSpPr/>
          <p:nvPr/>
        </p:nvCxnSpPr>
        <p:spPr>
          <a:xfrm rot="10800000">
            <a:off x="2651918" y="3810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1" name="Google Shape;4141;p46"/>
          <p:cNvCxnSpPr/>
          <p:nvPr/>
        </p:nvCxnSpPr>
        <p:spPr>
          <a:xfrm rot="10800000">
            <a:off x="2651918" y="4191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2" name="Google Shape;4142;p46"/>
          <p:cNvCxnSpPr/>
          <p:nvPr/>
        </p:nvCxnSpPr>
        <p:spPr>
          <a:xfrm rot="10800000">
            <a:off x="2651918" y="45720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3" name="Google Shape;4143;p46"/>
          <p:cNvCxnSpPr/>
          <p:nvPr/>
        </p:nvCxnSpPr>
        <p:spPr>
          <a:xfrm rot="10800000">
            <a:off x="2651918" y="2095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4" name="Google Shape;4144;p46"/>
          <p:cNvCxnSpPr/>
          <p:nvPr/>
        </p:nvCxnSpPr>
        <p:spPr>
          <a:xfrm rot="10800000">
            <a:off x="2651918" y="2476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5" name="Google Shape;4145;p46"/>
          <p:cNvCxnSpPr/>
          <p:nvPr/>
        </p:nvCxnSpPr>
        <p:spPr>
          <a:xfrm rot="10800000">
            <a:off x="2651918" y="2857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6" name="Google Shape;4146;p46"/>
          <p:cNvCxnSpPr/>
          <p:nvPr/>
        </p:nvCxnSpPr>
        <p:spPr>
          <a:xfrm rot="10800000">
            <a:off x="2651918" y="3238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7" name="Google Shape;4147;p46"/>
          <p:cNvCxnSpPr/>
          <p:nvPr/>
        </p:nvCxnSpPr>
        <p:spPr>
          <a:xfrm rot="10800000">
            <a:off x="2651918" y="3619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8" name="Google Shape;4148;p46"/>
          <p:cNvCxnSpPr/>
          <p:nvPr/>
        </p:nvCxnSpPr>
        <p:spPr>
          <a:xfrm rot="10800000">
            <a:off x="2651918" y="4000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49" name="Google Shape;4149;p46"/>
          <p:cNvCxnSpPr/>
          <p:nvPr/>
        </p:nvCxnSpPr>
        <p:spPr>
          <a:xfrm rot="10800000">
            <a:off x="2651918" y="4381500"/>
            <a:ext cx="6096000" cy="0"/>
          </a:xfrm>
          <a:prstGeom prst="straightConnector1">
            <a:avLst/>
          </a:prstGeom>
          <a:noFill/>
          <a:ln cap="flat" cmpd="sng" w="19050">
            <a:solidFill>
              <a:schemeClr val="dk1"/>
            </a:solidFill>
            <a:prstDash val="solid"/>
            <a:round/>
            <a:headEnd len="sm" w="sm" type="none"/>
            <a:tailEnd len="sm" w="sm" type="none"/>
          </a:ln>
        </p:spPr>
      </p:cxnSp>
      <p:cxnSp>
        <p:nvCxnSpPr>
          <p:cNvPr id="4150" name="Google Shape;4150;p46"/>
          <p:cNvCxnSpPr/>
          <p:nvPr/>
        </p:nvCxnSpPr>
        <p:spPr>
          <a:xfrm rot="10800000">
            <a:off x="2651918" y="4762500"/>
            <a:ext cx="6096000" cy="0"/>
          </a:xfrm>
          <a:prstGeom prst="straightConnector1">
            <a:avLst/>
          </a:prstGeom>
          <a:noFill/>
          <a:ln cap="flat" cmpd="sng" w="19050">
            <a:solidFill>
              <a:schemeClr val="dk1"/>
            </a:solidFill>
            <a:prstDash val="solid"/>
            <a:round/>
            <a:headEnd len="sm" w="sm" type="none"/>
            <a:tailEnd len="sm" w="sm" type="none"/>
          </a:ln>
        </p:spPr>
      </p:cxnSp>
      <p:sp>
        <p:nvSpPr>
          <p:cNvPr id="4151" name="Google Shape;4151;p46"/>
          <p:cNvSpPr/>
          <p:nvPr/>
        </p:nvSpPr>
        <p:spPr>
          <a:xfrm>
            <a:off x="3337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2" name="Google Shape;4152;p46"/>
          <p:cNvSpPr/>
          <p:nvPr/>
        </p:nvSpPr>
        <p:spPr>
          <a:xfrm>
            <a:off x="4099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3" name="Google Shape;4153;p46"/>
          <p:cNvSpPr/>
          <p:nvPr/>
        </p:nvSpPr>
        <p:spPr>
          <a:xfrm>
            <a:off x="6385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4" name="Google Shape;4154;p46"/>
          <p:cNvSpPr/>
          <p:nvPr/>
        </p:nvSpPr>
        <p:spPr>
          <a:xfrm>
            <a:off x="8290720" y="1828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5" name="Google Shape;4155;p46"/>
          <p:cNvSpPr/>
          <p:nvPr/>
        </p:nvSpPr>
        <p:spPr>
          <a:xfrm>
            <a:off x="7144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6" name="Google Shape;4156;p46"/>
          <p:cNvSpPr/>
          <p:nvPr/>
        </p:nvSpPr>
        <p:spPr>
          <a:xfrm>
            <a:off x="7525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7" name="Google Shape;4157;p46"/>
          <p:cNvSpPr/>
          <p:nvPr/>
        </p:nvSpPr>
        <p:spPr>
          <a:xfrm>
            <a:off x="7906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8" name="Google Shape;4158;p46"/>
          <p:cNvSpPr/>
          <p:nvPr/>
        </p:nvSpPr>
        <p:spPr>
          <a:xfrm>
            <a:off x="828754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59" name="Google Shape;4159;p46"/>
          <p:cNvSpPr/>
          <p:nvPr/>
        </p:nvSpPr>
        <p:spPr>
          <a:xfrm>
            <a:off x="5623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0" name="Google Shape;4160;p46"/>
          <p:cNvSpPr/>
          <p:nvPr/>
        </p:nvSpPr>
        <p:spPr>
          <a:xfrm>
            <a:off x="7909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1" name="Google Shape;4161;p46"/>
          <p:cNvSpPr/>
          <p:nvPr/>
        </p:nvSpPr>
        <p:spPr>
          <a:xfrm>
            <a:off x="8290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2" name="Google Shape;4162;p46"/>
          <p:cNvSpPr/>
          <p:nvPr/>
        </p:nvSpPr>
        <p:spPr>
          <a:xfrm>
            <a:off x="2578895" y="2019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3" name="Google Shape;4163;p46"/>
          <p:cNvSpPr/>
          <p:nvPr/>
        </p:nvSpPr>
        <p:spPr>
          <a:xfrm>
            <a:off x="4861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4" name="Google Shape;4164;p46"/>
          <p:cNvSpPr/>
          <p:nvPr/>
        </p:nvSpPr>
        <p:spPr>
          <a:xfrm>
            <a:off x="5242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5" name="Google Shape;4165;p46"/>
          <p:cNvSpPr/>
          <p:nvPr/>
        </p:nvSpPr>
        <p:spPr>
          <a:xfrm>
            <a:off x="4480720" y="2781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6" name="Google Shape;4166;p46"/>
          <p:cNvSpPr/>
          <p:nvPr/>
        </p:nvSpPr>
        <p:spPr>
          <a:xfrm>
            <a:off x="6766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7" name="Google Shape;4167;p46"/>
          <p:cNvSpPr/>
          <p:nvPr/>
        </p:nvSpPr>
        <p:spPr>
          <a:xfrm>
            <a:off x="7528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8" name="Google Shape;4168;p46"/>
          <p:cNvSpPr/>
          <p:nvPr/>
        </p:nvSpPr>
        <p:spPr>
          <a:xfrm>
            <a:off x="8290720" y="2590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69" name="Google Shape;4169;p46"/>
          <p:cNvSpPr/>
          <p:nvPr/>
        </p:nvSpPr>
        <p:spPr>
          <a:xfrm>
            <a:off x="5623720" y="2209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0" name="Google Shape;4170;p46"/>
          <p:cNvSpPr/>
          <p:nvPr/>
        </p:nvSpPr>
        <p:spPr>
          <a:xfrm>
            <a:off x="4861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1" name="Google Shape;4171;p46"/>
          <p:cNvSpPr/>
          <p:nvPr/>
        </p:nvSpPr>
        <p:spPr>
          <a:xfrm>
            <a:off x="5242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2" name="Google Shape;4172;p46"/>
          <p:cNvSpPr/>
          <p:nvPr/>
        </p:nvSpPr>
        <p:spPr>
          <a:xfrm>
            <a:off x="4480720" y="2400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3" name="Google Shape;4173;p46"/>
          <p:cNvSpPr/>
          <p:nvPr/>
        </p:nvSpPr>
        <p:spPr>
          <a:xfrm>
            <a:off x="5623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4" name="Google Shape;4174;p46"/>
          <p:cNvSpPr/>
          <p:nvPr/>
        </p:nvSpPr>
        <p:spPr>
          <a:xfrm>
            <a:off x="6004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5" name="Google Shape;4175;p46"/>
          <p:cNvSpPr/>
          <p:nvPr/>
        </p:nvSpPr>
        <p:spPr>
          <a:xfrm>
            <a:off x="6385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6" name="Google Shape;4176;p46"/>
          <p:cNvSpPr/>
          <p:nvPr/>
        </p:nvSpPr>
        <p:spPr>
          <a:xfrm>
            <a:off x="7528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7" name="Google Shape;4177;p46"/>
          <p:cNvSpPr/>
          <p:nvPr/>
        </p:nvSpPr>
        <p:spPr>
          <a:xfrm>
            <a:off x="7909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8" name="Google Shape;4178;p46"/>
          <p:cNvSpPr/>
          <p:nvPr/>
        </p:nvSpPr>
        <p:spPr>
          <a:xfrm>
            <a:off x="8290720" y="2971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79" name="Google Shape;4179;p46"/>
          <p:cNvSpPr/>
          <p:nvPr/>
        </p:nvSpPr>
        <p:spPr>
          <a:xfrm>
            <a:off x="2951957"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0" name="Google Shape;4180;p46"/>
          <p:cNvSpPr/>
          <p:nvPr/>
        </p:nvSpPr>
        <p:spPr>
          <a:xfrm>
            <a:off x="3332958"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1" name="Google Shape;4181;p46"/>
          <p:cNvSpPr/>
          <p:nvPr/>
        </p:nvSpPr>
        <p:spPr>
          <a:xfrm>
            <a:off x="7144545" y="3162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2" name="Google Shape;4182;p46"/>
          <p:cNvSpPr/>
          <p:nvPr/>
        </p:nvSpPr>
        <p:spPr>
          <a:xfrm>
            <a:off x="5242720" y="3352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3" name="Google Shape;4183;p46"/>
          <p:cNvSpPr/>
          <p:nvPr/>
        </p:nvSpPr>
        <p:spPr>
          <a:xfrm>
            <a:off x="3718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4" name="Google Shape;4184;p46"/>
          <p:cNvSpPr/>
          <p:nvPr/>
        </p:nvSpPr>
        <p:spPr>
          <a:xfrm>
            <a:off x="7147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5" name="Google Shape;4185;p46"/>
          <p:cNvSpPr/>
          <p:nvPr/>
        </p:nvSpPr>
        <p:spPr>
          <a:xfrm>
            <a:off x="7909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6" name="Google Shape;4186;p46"/>
          <p:cNvSpPr/>
          <p:nvPr/>
        </p:nvSpPr>
        <p:spPr>
          <a:xfrm>
            <a:off x="3337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7" name="Google Shape;4187;p46"/>
          <p:cNvSpPr/>
          <p:nvPr/>
        </p:nvSpPr>
        <p:spPr>
          <a:xfrm>
            <a:off x="2956720" y="37338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8" name="Google Shape;4188;p46"/>
          <p:cNvSpPr/>
          <p:nvPr/>
        </p:nvSpPr>
        <p:spPr>
          <a:xfrm>
            <a:off x="6004720" y="3919538"/>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89" name="Google Shape;4189;p46"/>
          <p:cNvSpPr/>
          <p:nvPr/>
        </p:nvSpPr>
        <p:spPr>
          <a:xfrm>
            <a:off x="6385720" y="3919538"/>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0" name="Google Shape;4190;p46"/>
          <p:cNvSpPr/>
          <p:nvPr/>
        </p:nvSpPr>
        <p:spPr>
          <a:xfrm>
            <a:off x="7147720" y="393065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1" name="Google Shape;4191;p46"/>
          <p:cNvSpPr/>
          <p:nvPr/>
        </p:nvSpPr>
        <p:spPr>
          <a:xfrm>
            <a:off x="7528720" y="393065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2" name="Google Shape;4192;p46"/>
          <p:cNvSpPr/>
          <p:nvPr/>
        </p:nvSpPr>
        <p:spPr>
          <a:xfrm>
            <a:off x="5623720" y="4114801"/>
            <a:ext cx="152399" cy="152399"/>
          </a:xfrm>
          <a:prstGeom prst="ellipse">
            <a:avLst/>
          </a:prstGeom>
          <a:solidFill>
            <a:srgbClr val="FF0000"/>
          </a:solid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3" name="Google Shape;4193;p46"/>
          <p:cNvSpPr/>
          <p:nvPr/>
        </p:nvSpPr>
        <p:spPr>
          <a:xfrm>
            <a:off x="5623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4" name="Google Shape;4194;p46"/>
          <p:cNvSpPr/>
          <p:nvPr/>
        </p:nvSpPr>
        <p:spPr>
          <a:xfrm>
            <a:off x="6004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
        <p:nvSpPr>
          <p:cNvPr id="4195" name="Google Shape;4195;p46"/>
          <p:cNvSpPr/>
          <p:nvPr/>
        </p:nvSpPr>
        <p:spPr>
          <a:xfrm>
            <a:off x="6385720" y="3543301"/>
            <a:ext cx="152399" cy="152399"/>
          </a:xfrm>
          <a:prstGeom prst="ellipse">
            <a:avLst/>
          </a:prstGeom>
          <a:solidFill>
            <a:schemeClr val="dk1"/>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800">
                <a:solidFill>
                  <a:schemeClr val="lt1"/>
                </a:solidFill>
                <a:latin typeface="Calibri"/>
                <a:ea typeface="Calibri"/>
                <a:cs typeface="Calibri"/>
                <a:sym typeface="Calibri"/>
              </a:rPr>
              <a:t>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9" name="Shape 4199"/>
        <p:cNvGrpSpPr/>
        <p:nvPr/>
      </p:nvGrpSpPr>
      <p:grpSpPr>
        <a:xfrm>
          <a:off x="0" y="0"/>
          <a:ext cx="0" cy="0"/>
          <a:chOff x="0" y="0"/>
          <a:chExt cx="0" cy="0"/>
        </a:xfrm>
      </p:grpSpPr>
      <p:sp>
        <p:nvSpPr>
          <p:cNvPr id="4200" name="Google Shape;4200;p47"/>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Single vs Multi-cycle Performance</a:t>
            </a:r>
            <a:endParaRPr/>
          </a:p>
        </p:txBody>
      </p:sp>
      <p:sp>
        <p:nvSpPr>
          <p:cNvPr id="4201" name="Google Shape;4201;p47"/>
          <p:cNvSpPr txBox="1"/>
          <p:nvPr>
            <p:ph idx="1" type="body"/>
          </p:nvPr>
        </p:nvSpPr>
        <p:spPr>
          <a:xfrm>
            <a:off x="836126" y="3429000"/>
            <a:ext cx="11325712" cy="3774864"/>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Assuming the above delays, what is the best cycle time that the LC2k multi-cycle datapath could achieve? Single cycle?</a:t>
            </a:r>
            <a:endParaRPr/>
          </a:p>
          <a:p>
            <a:pPr indent="-336550" lvl="0" marL="514350" rtl="0" algn="l">
              <a:lnSpc>
                <a:spcPct val="90000"/>
              </a:lnSpc>
              <a:spcBef>
                <a:spcPts val="998"/>
              </a:spcBef>
              <a:spcAft>
                <a:spcPts val="0"/>
              </a:spcAft>
              <a:buClr>
                <a:schemeClr val="dk1"/>
              </a:buClr>
              <a:buSzPts val="2800"/>
              <a:buFont typeface="Calibri"/>
              <a:buNone/>
            </a:pPr>
            <a:r>
              <a:t/>
            </a:r>
            <a:endParaRPr sz="2800">
              <a:solidFill>
                <a:srgbClr val="000000"/>
              </a:solidFill>
              <a:latin typeface="Calibri"/>
              <a:ea typeface="Calibri"/>
              <a:cs typeface="Calibri"/>
              <a:sym typeface="Calibri"/>
            </a:endParaRPr>
          </a:p>
          <a:p>
            <a:pPr indent="-336550" lvl="0" marL="514350" rtl="0" algn="l">
              <a:lnSpc>
                <a:spcPct val="90000"/>
              </a:lnSpc>
              <a:spcBef>
                <a:spcPts val="998"/>
              </a:spcBef>
              <a:spcAft>
                <a:spcPts val="0"/>
              </a:spcAft>
              <a:buClr>
                <a:schemeClr val="dk1"/>
              </a:buClr>
              <a:buSzPts val="2800"/>
              <a:buFont typeface="Calibri"/>
              <a:buNone/>
            </a:pPr>
            <a:r>
              <a:t/>
            </a:r>
            <a:endParaRPr sz="2800">
              <a:solidFill>
                <a:srgbClr val="000000"/>
              </a:solidFill>
              <a:latin typeface="Calibri"/>
              <a:ea typeface="Calibri"/>
              <a:cs typeface="Calibri"/>
              <a:sym typeface="Calibri"/>
            </a:endParaRPr>
          </a:p>
          <a:p>
            <a:pPr indent="-514350" lvl="0" marL="514350" rtl="0" algn="l">
              <a:lnSpc>
                <a:spcPct val="90000"/>
              </a:lnSpc>
              <a:spcBef>
                <a:spcPts val="998"/>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Assuming the above delays, for a program consisting of</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25 LW, 10 SW, 45 ADD, and 20 BEQ, which is faster? </a:t>
            </a:r>
            <a:endParaRPr/>
          </a:p>
        </p:txBody>
      </p:sp>
      <p:sp>
        <p:nvSpPr>
          <p:cNvPr id="4202" name="Google Shape;4202;p47"/>
          <p:cNvSpPr txBox="1"/>
          <p:nvPr>
            <p:ph idx="2" type="body"/>
          </p:nvPr>
        </p:nvSpPr>
        <p:spPr>
          <a:xfrm>
            <a:off x="365919" y="1447800"/>
            <a:ext cx="5168781" cy="1905000"/>
          </a:xfrm>
          <a:prstGeom prst="rect">
            <a:avLst/>
          </a:prstGeom>
          <a:noFill/>
          <a:ln>
            <a:noFill/>
          </a:ln>
        </p:spPr>
        <p:txBody>
          <a:bodyPr anchorCtr="0" anchor="t" bIns="45700" lIns="91425" spcFirstLastPara="1" rIns="91425" wrap="square" tIns="45700">
            <a:noAutofit/>
          </a:bodyPr>
          <a:lstStyle/>
          <a:p>
            <a:pPr indent="-228029" lvl="1" marL="684086" rtl="0" algn="l">
              <a:lnSpc>
                <a:spcPct val="90000"/>
              </a:lnSpc>
              <a:spcBef>
                <a:spcPts val="0"/>
              </a:spcBef>
              <a:spcAft>
                <a:spcPts val="0"/>
              </a:spcAft>
              <a:buClr>
                <a:srgbClr val="0000FF"/>
              </a:buClr>
              <a:buSzPts val="2400"/>
              <a:buFont typeface="Calibri"/>
              <a:buNone/>
            </a:pPr>
            <a:r>
              <a:rPr lang="en-US" sz="2400">
                <a:solidFill>
                  <a:srgbClr val="0000FF"/>
                </a:solidFill>
              </a:rPr>
              <a:t>1 ns –  Register File read/write time</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2 ns – ALU/adder</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2 ns – memory access</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0 ns – MUX, PC access, sign extend, ROM</a:t>
            </a:r>
            <a:endParaRPr/>
          </a:p>
        </p:txBody>
      </p:sp>
      <p:sp>
        <p:nvSpPr>
          <p:cNvPr id="4203" name="Google Shape;4203;p47"/>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04" name="Google Shape;4204;p47"/>
          <p:cNvSpPr/>
          <p:nvPr/>
        </p:nvSpPr>
        <p:spPr>
          <a:xfrm>
            <a:off x="7985919" y="2104760"/>
            <a:ext cx="3619499" cy="667280"/>
          </a:xfrm>
          <a:prstGeom prst="rect">
            <a:avLst/>
          </a:prstGeom>
          <a:solidFill>
            <a:srgbClr val="F5ACE5"/>
          </a:solidFill>
          <a:ln cap="rnd" cmpd="sng" w="9525">
            <a:solidFill>
              <a:srgbClr val="E833BF"/>
            </a:solidFill>
            <a:prstDash val="solid"/>
            <a:round/>
            <a:headEnd len="sm" w="sm" type="none"/>
            <a:tailEnd len="sm" w="sm" type="none"/>
          </a:ln>
          <a:effectLst>
            <a:outerShdw blurRad="38100" rotWithShape="0" dir="5400000" dist="25400">
              <a:srgbClr val="000000">
                <a:alpha val="24705"/>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600" u="sng">
                <a:solidFill>
                  <a:srgbClr val="000000"/>
                </a:solidFill>
                <a:latin typeface="Century Gothic"/>
                <a:ea typeface="Century Gothic"/>
                <a:cs typeface="Century Gothic"/>
                <a:sym typeface="Century Gothic"/>
              </a:rPr>
              <a:t>Poll:</a:t>
            </a:r>
            <a:r>
              <a:rPr b="1" lang="en-US" sz="1600">
                <a:solidFill>
                  <a:srgbClr val="000000"/>
                </a:solidFill>
                <a:latin typeface="Century Gothic"/>
                <a:ea typeface="Century Gothic"/>
                <a:cs typeface="Century Gothic"/>
                <a:sym typeface="Century Gothic"/>
              </a:rPr>
              <a:t> How many ns does SC take? MC?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1">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8" name="Shape 4208"/>
        <p:cNvGrpSpPr/>
        <p:nvPr/>
      </p:nvGrpSpPr>
      <p:grpSpPr>
        <a:xfrm>
          <a:off x="0" y="0"/>
          <a:ext cx="0" cy="0"/>
          <a:chOff x="0" y="0"/>
          <a:chExt cx="0" cy="0"/>
        </a:xfrm>
      </p:grpSpPr>
      <p:sp>
        <p:nvSpPr>
          <p:cNvPr id="4209" name="Google Shape;4209;p48"/>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Single vs Multi-cycle Performance</a:t>
            </a:r>
            <a:endParaRPr/>
          </a:p>
        </p:txBody>
      </p:sp>
      <p:sp>
        <p:nvSpPr>
          <p:cNvPr id="4210" name="Google Shape;4210;p48"/>
          <p:cNvSpPr txBox="1"/>
          <p:nvPr>
            <p:ph idx="1" type="body"/>
          </p:nvPr>
        </p:nvSpPr>
        <p:spPr>
          <a:xfrm>
            <a:off x="836126" y="3428999"/>
            <a:ext cx="11325712" cy="3929591"/>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000000"/>
              </a:buClr>
              <a:buSzPts val="2800"/>
              <a:buFont typeface="Calibri"/>
              <a:buAutoNum type="arabicPeriod"/>
            </a:pPr>
            <a:r>
              <a:rPr lang="en-US" sz="2800">
                <a:solidFill>
                  <a:srgbClr val="000000"/>
                </a:solidFill>
                <a:latin typeface="Calibri"/>
                <a:ea typeface="Calibri"/>
                <a:cs typeface="Calibri"/>
                <a:sym typeface="Calibri"/>
              </a:rPr>
              <a:t>Assuming the above delays, what is the best cycle time that the LC2k multi-cycle datapath could achieve? Single cycle?</a:t>
            </a:r>
            <a:endParaRPr/>
          </a:p>
          <a:p>
            <a:pPr indent="0" lvl="0" marL="0" rtl="0" algn="l">
              <a:lnSpc>
                <a:spcPct val="90000"/>
              </a:lnSpc>
              <a:spcBef>
                <a:spcPts val="998"/>
              </a:spcBef>
              <a:spcAft>
                <a:spcPts val="0"/>
              </a:spcAft>
              <a:buClr>
                <a:srgbClr val="000000"/>
              </a:buClr>
              <a:buSzPts val="2800"/>
              <a:buNone/>
            </a:pPr>
            <a:r>
              <a:rPr lang="en-US" sz="2800">
                <a:solidFill>
                  <a:srgbClr val="000000"/>
                </a:solidFill>
                <a:latin typeface="Calibri"/>
                <a:ea typeface="Calibri"/>
                <a:cs typeface="Calibri"/>
                <a:sym typeface="Calibri"/>
              </a:rPr>
              <a:t>	</a:t>
            </a:r>
            <a:r>
              <a:rPr lang="en-US" sz="2800">
                <a:solidFill>
                  <a:srgbClr val="FF0000"/>
                </a:solidFill>
                <a:latin typeface="Calibri"/>
                <a:ea typeface="Calibri"/>
                <a:cs typeface="Calibri"/>
                <a:sym typeface="Calibri"/>
              </a:rPr>
              <a:t>MC: MAX(2, 1, 2, 2, 1) = 2ns</a:t>
            </a:r>
            <a:endParaRPr/>
          </a:p>
          <a:p>
            <a:pPr indent="0" lvl="0" marL="0" rtl="0" algn="l">
              <a:lnSpc>
                <a:spcPct val="90000"/>
              </a:lnSpc>
              <a:spcBef>
                <a:spcPts val="998"/>
              </a:spcBef>
              <a:spcAft>
                <a:spcPts val="0"/>
              </a:spcAft>
              <a:buClr>
                <a:srgbClr val="FF0000"/>
              </a:buClr>
              <a:buSzPts val="2800"/>
              <a:buNone/>
            </a:pPr>
            <a:r>
              <a:rPr lang="en-US" sz="2800">
                <a:solidFill>
                  <a:srgbClr val="FF0000"/>
                </a:solidFill>
                <a:latin typeface="Calibri"/>
                <a:ea typeface="Calibri"/>
                <a:cs typeface="Calibri"/>
                <a:sym typeface="Calibri"/>
              </a:rPr>
              <a:t>	SC: 2 + 1 + 2 + 2 + 1 = 8 ns</a:t>
            </a:r>
            <a:endParaRPr sz="2800">
              <a:solidFill>
                <a:srgbClr val="000000"/>
              </a:solidFill>
              <a:latin typeface="Calibri"/>
              <a:ea typeface="Calibri"/>
              <a:cs typeface="Calibri"/>
              <a:sym typeface="Calibri"/>
            </a:endParaRPr>
          </a:p>
          <a:p>
            <a:pPr indent="-514350" lvl="0" marL="514350" rtl="0" algn="l">
              <a:lnSpc>
                <a:spcPct val="90000"/>
              </a:lnSpc>
              <a:spcBef>
                <a:spcPts val="998"/>
              </a:spcBef>
              <a:spcAft>
                <a:spcPts val="0"/>
              </a:spcAft>
              <a:buClr>
                <a:srgbClr val="000000"/>
              </a:buClr>
              <a:buSzPts val="2800"/>
              <a:buFont typeface="Calibri"/>
              <a:buAutoNum type="arabicPeriod" startAt="2"/>
            </a:pPr>
            <a:r>
              <a:rPr lang="en-US" sz="2800">
                <a:solidFill>
                  <a:srgbClr val="000000"/>
                </a:solidFill>
                <a:latin typeface="Calibri"/>
                <a:ea typeface="Calibri"/>
                <a:cs typeface="Calibri"/>
                <a:sym typeface="Calibri"/>
              </a:rPr>
              <a:t>Assuming the above delays, for a program consisting of</a:t>
            </a:r>
            <a:br>
              <a:rPr lang="en-US" sz="2800">
                <a:solidFill>
                  <a:srgbClr val="000000"/>
                </a:solidFill>
                <a:latin typeface="Calibri"/>
                <a:ea typeface="Calibri"/>
                <a:cs typeface="Calibri"/>
                <a:sym typeface="Calibri"/>
              </a:rPr>
            </a:br>
            <a:r>
              <a:rPr lang="en-US" sz="2800">
                <a:solidFill>
                  <a:srgbClr val="000000"/>
                </a:solidFill>
                <a:latin typeface="Calibri"/>
                <a:ea typeface="Calibri"/>
                <a:cs typeface="Calibri"/>
                <a:sym typeface="Calibri"/>
              </a:rPr>
              <a:t>25 LW, 10 SW, 45 ADD, and 20 BEQ, which is faster? </a:t>
            </a:r>
            <a:endParaRPr/>
          </a:p>
          <a:p>
            <a:pPr indent="0" lvl="0" marL="0" rtl="0" algn="l">
              <a:lnSpc>
                <a:spcPct val="90000"/>
              </a:lnSpc>
              <a:spcBef>
                <a:spcPts val="998"/>
              </a:spcBef>
              <a:spcAft>
                <a:spcPts val="0"/>
              </a:spcAft>
              <a:buClr>
                <a:srgbClr val="000000"/>
              </a:buClr>
              <a:buSzPts val="2800"/>
              <a:buNone/>
            </a:pPr>
            <a:r>
              <a:rPr lang="en-US" sz="2800">
                <a:solidFill>
                  <a:srgbClr val="000000"/>
                </a:solidFill>
                <a:latin typeface="Calibri"/>
                <a:ea typeface="Calibri"/>
                <a:cs typeface="Calibri"/>
                <a:sym typeface="Calibri"/>
              </a:rPr>
              <a:t>	</a:t>
            </a:r>
            <a:r>
              <a:rPr lang="en-US" sz="2400">
                <a:solidFill>
                  <a:srgbClr val="FF0000"/>
                </a:solidFill>
                <a:latin typeface="Calibri"/>
                <a:ea typeface="Calibri"/>
                <a:cs typeface="Calibri"/>
                <a:sym typeface="Calibri"/>
              </a:rPr>
              <a:t>SC: 100 cycles * 8 ns = 800 ns</a:t>
            </a:r>
            <a:endParaRPr/>
          </a:p>
          <a:p>
            <a:pPr indent="0" lvl="0" marL="0" rtl="0" algn="l">
              <a:lnSpc>
                <a:spcPct val="90000"/>
              </a:lnSpc>
              <a:spcBef>
                <a:spcPts val="998"/>
              </a:spcBef>
              <a:spcAft>
                <a:spcPts val="0"/>
              </a:spcAft>
              <a:buClr>
                <a:srgbClr val="FF0000"/>
              </a:buClr>
              <a:buSzPts val="2400"/>
              <a:buNone/>
            </a:pPr>
            <a:r>
              <a:rPr lang="en-US" sz="2400">
                <a:solidFill>
                  <a:srgbClr val="FF0000"/>
                </a:solidFill>
                <a:latin typeface="Calibri"/>
                <a:ea typeface="Calibri"/>
                <a:cs typeface="Calibri"/>
                <a:sym typeface="Calibri"/>
              </a:rPr>
              <a:t>	MC: (25*5 + 10*4 + 45*4 + 20*4)cycles * 2ns = 850 ns</a:t>
            </a:r>
            <a:endParaRPr sz="2400">
              <a:solidFill>
                <a:srgbClr val="000000"/>
              </a:solidFill>
              <a:latin typeface="Calibri"/>
              <a:ea typeface="Calibri"/>
              <a:cs typeface="Calibri"/>
              <a:sym typeface="Calibri"/>
            </a:endParaRPr>
          </a:p>
        </p:txBody>
      </p:sp>
      <p:sp>
        <p:nvSpPr>
          <p:cNvPr id="4211" name="Google Shape;4211;p48"/>
          <p:cNvSpPr txBox="1"/>
          <p:nvPr>
            <p:ph idx="2" type="body"/>
          </p:nvPr>
        </p:nvSpPr>
        <p:spPr>
          <a:xfrm>
            <a:off x="365919" y="1447800"/>
            <a:ext cx="5168781" cy="1981200"/>
          </a:xfrm>
          <a:prstGeom prst="rect">
            <a:avLst/>
          </a:prstGeom>
          <a:noFill/>
          <a:ln>
            <a:noFill/>
          </a:ln>
        </p:spPr>
        <p:txBody>
          <a:bodyPr anchorCtr="0" anchor="t" bIns="45700" lIns="91425" spcFirstLastPara="1" rIns="91425" wrap="square" tIns="45700">
            <a:noAutofit/>
          </a:bodyPr>
          <a:lstStyle/>
          <a:p>
            <a:pPr indent="-228029" lvl="1" marL="684086" rtl="0" algn="l">
              <a:lnSpc>
                <a:spcPct val="90000"/>
              </a:lnSpc>
              <a:spcBef>
                <a:spcPts val="0"/>
              </a:spcBef>
              <a:spcAft>
                <a:spcPts val="0"/>
              </a:spcAft>
              <a:buClr>
                <a:srgbClr val="0000FF"/>
              </a:buClr>
              <a:buSzPts val="2400"/>
              <a:buFont typeface="Calibri"/>
              <a:buNone/>
            </a:pPr>
            <a:r>
              <a:rPr lang="en-US" sz="2400">
                <a:solidFill>
                  <a:srgbClr val="0000FF"/>
                </a:solidFill>
              </a:rPr>
              <a:t>1 ns –  Register File read/write time</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2 ns – ALU/adder</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2 ns – memory access</a:t>
            </a:r>
            <a:endParaRPr/>
          </a:p>
          <a:p>
            <a:pPr indent="-228029" lvl="1" marL="684086" rtl="0" algn="l">
              <a:lnSpc>
                <a:spcPct val="90000"/>
              </a:lnSpc>
              <a:spcBef>
                <a:spcPts val="499"/>
              </a:spcBef>
              <a:spcAft>
                <a:spcPts val="0"/>
              </a:spcAft>
              <a:buClr>
                <a:srgbClr val="0000FF"/>
              </a:buClr>
              <a:buSzPts val="2400"/>
              <a:buFont typeface="Calibri"/>
              <a:buNone/>
            </a:pPr>
            <a:r>
              <a:rPr lang="en-US" sz="2400">
                <a:solidFill>
                  <a:srgbClr val="0000FF"/>
                </a:solidFill>
              </a:rPr>
              <a:t>0 ns – MUX, PC access, sign extend, ROM</a:t>
            </a:r>
            <a:endParaRPr/>
          </a:p>
        </p:txBody>
      </p:sp>
      <p:sp>
        <p:nvSpPr>
          <p:cNvPr id="4212" name="Google Shape;4212;p48"/>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6" name="Shape 4216"/>
        <p:cNvGrpSpPr/>
        <p:nvPr/>
      </p:nvGrpSpPr>
      <p:grpSpPr>
        <a:xfrm>
          <a:off x="0" y="0"/>
          <a:ext cx="0" cy="0"/>
          <a:chOff x="0" y="0"/>
          <a:chExt cx="0" cy="0"/>
        </a:xfrm>
      </p:grpSpPr>
      <p:sp>
        <p:nvSpPr>
          <p:cNvPr id="4217" name="Google Shape;4217;p49"/>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Single and Multi-cycle performance</a:t>
            </a:r>
            <a:endParaRPr/>
          </a:p>
        </p:txBody>
      </p:sp>
      <p:sp>
        <p:nvSpPr>
          <p:cNvPr id="4218" name="Google Shape;4218;p49"/>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Wait, multi-cycle is worse??</a:t>
            </a:r>
            <a:endParaRPr/>
          </a:p>
          <a:p>
            <a:pPr indent="-228029" lvl="0" marL="228029" rtl="0" algn="l">
              <a:lnSpc>
                <a:spcPct val="90000"/>
              </a:lnSpc>
              <a:spcBef>
                <a:spcPts val="998"/>
              </a:spcBef>
              <a:spcAft>
                <a:spcPts val="0"/>
              </a:spcAft>
              <a:buClr>
                <a:schemeClr val="dk1"/>
              </a:buClr>
              <a:buSzPts val="2700"/>
              <a:buChar char="•"/>
            </a:pPr>
            <a:r>
              <a:rPr lang="en-US"/>
              <a:t>For our ISA, most instructions take about the same time</a:t>
            </a:r>
            <a:endParaRPr/>
          </a:p>
          <a:p>
            <a:pPr indent="-228029" lvl="0" marL="228029" rtl="0" algn="l">
              <a:lnSpc>
                <a:spcPct val="90000"/>
              </a:lnSpc>
              <a:spcBef>
                <a:spcPts val="998"/>
              </a:spcBef>
              <a:spcAft>
                <a:spcPts val="0"/>
              </a:spcAft>
              <a:buClr>
                <a:schemeClr val="dk1"/>
              </a:buClr>
              <a:buSzPts val="2700"/>
              <a:buChar char="•"/>
            </a:pPr>
            <a:r>
              <a:rPr lang="en-US"/>
              <a:t>Multi-cycle shines when some instructions take much longer</a:t>
            </a:r>
            <a:endParaRPr/>
          </a:p>
          <a:p>
            <a:pPr indent="-228029" lvl="0" marL="228029" rtl="0" algn="l">
              <a:lnSpc>
                <a:spcPct val="90000"/>
              </a:lnSpc>
              <a:spcBef>
                <a:spcPts val="998"/>
              </a:spcBef>
              <a:spcAft>
                <a:spcPts val="0"/>
              </a:spcAft>
              <a:buClr>
                <a:schemeClr val="dk1"/>
              </a:buClr>
              <a:buSzPts val="2700"/>
              <a:buChar char="•"/>
            </a:pPr>
            <a:r>
              <a:rPr lang="en-US"/>
              <a:t>E.g. if we add a long latency instruction like multiply:</a:t>
            </a:r>
            <a:endParaRPr/>
          </a:p>
          <a:p>
            <a:pPr indent="-228029" lvl="1" marL="684086" rtl="0" algn="l">
              <a:lnSpc>
                <a:spcPct val="90000"/>
              </a:lnSpc>
              <a:spcBef>
                <a:spcPts val="499"/>
              </a:spcBef>
              <a:spcAft>
                <a:spcPts val="0"/>
              </a:spcAft>
              <a:buClr>
                <a:schemeClr val="dk1"/>
              </a:buClr>
              <a:buSzPts val="2300"/>
              <a:buChar char="•"/>
            </a:pPr>
            <a:r>
              <a:rPr lang="en-US"/>
              <a:t>Let's say operation takes 10 ns, but could be split into 5 stages of 2 ns</a:t>
            </a:r>
            <a:endParaRPr/>
          </a:p>
          <a:p>
            <a:pPr indent="-228029" lvl="1" marL="684086" rtl="0" algn="l">
              <a:lnSpc>
                <a:spcPct val="90000"/>
              </a:lnSpc>
              <a:spcBef>
                <a:spcPts val="499"/>
              </a:spcBef>
              <a:spcAft>
                <a:spcPts val="0"/>
              </a:spcAft>
              <a:buClr>
                <a:schemeClr val="dk1"/>
              </a:buClr>
              <a:buSzPts val="2300"/>
              <a:buChar char="•"/>
            </a:pPr>
            <a:r>
              <a:rPr lang="en-US"/>
              <a:t>SC:   clock period = 16 ns, performance is 1600 ns</a:t>
            </a:r>
            <a:endParaRPr/>
          </a:p>
          <a:p>
            <a:pPr indent="-228029" lvl="1" marL="684086" rtl="0" algn="l">
              <a:lnSpc>
                <a:spcPct val="90000"/>
              </a:lnSpc>
              <a:spcBef>
                <a:spcPts val="499"/>
              </a:spcBef>
              <a:spcAft>
                <a:spcPts val="0"/>
              </a:spcAft>
              <a:buClr>
                <a:schemeClr val="dk1"/>
              </a:buClr>
              <a:buSzPts val="2300"/>
              <a:buChar char="•"/>
            </a:pPr>
            <a:r>
              <a:rPr lang="en-US"/>
              <a:t>MC: clock period =    2 ns, performance is   850 ns</a:t>
            </a:r>
            <a:endParaRPr/>
          </a:p>
        </p:txBody>
      </p:sp>
      <p:sp>
        <p:nvSpPr>
          <p:cNvPr id="4219" name="Google Shape;4219;p49"/>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
          <p:cNvSpPr/>
          <p:nvPr/>
        </p:nvSpPr>
        <p:spPr>
          <a:xfrm>
            <a:off x="5562601" y="1397001"/>
            <a:ext cx="1676399" cy="10667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libri"/>
                <a:ea typeface="Calibri"/>
                <a:cs typeface="Calibri"/>
                <a:sym typeface="Calibri"/>
              </a:rPr>
              <a:t>State 0:</a:t>
            </a:r>
            <a:endParaRPr/>
          </a:p>
          <a:p>
            <a:pPr indent="0" lvl="0" marL="0" marR="0" rtl="0" algn="ctr">
              <a:spcBef>
                <a:spcPts val="0"/>
              </a:spcBef>
              <a:spcAft>
                <a:spcPts val="0"/>
              </a:spcAft>
              <a:buNone/>
            </a:pPr>
            <a:r>
              <a:rPr b="1" lang="en-US" sz="2000">
                <a:solidFill>
                  <a:schemeClr val="dk1"/>
                </a:solidFill>
                <a:latin typeface="Calibri"/>
                <a:ea typeface="Calibri"/>
                <a:cs typeface="Calibri"/>
                <a:sym typeface="Calibri"/>
              </a:rPr>
              <a:t>Fetch cycle</a:t>
            </a:r>
            <a:endParaRPr/>
          </a:p>
        </p:txBody>
      </p:sp>
      <p:cxnSp>
        <p:nvCxnSpPr>
          <p:cNvPr id="514" name="Google Shape;514;p5"/>
          <p:cNvCxnSpPr/>
          <p:nvPr/>
        </p:nvCxnSpPr>
        <p:spPr>
          <a:xfrm flipH="1">
            <a:off x="2743201" y="3149601"/>
            <a:ext cx="3124199" cy="609599"/>
          </a:xfrm>
          <a:prstGeom prst="straightConnector1">
            <a:avLst/>
          </a:prstGeom>
          <a:noFill/>
          <a:ln cap="flat" cmpd="sng" w="28575">
            <a:solidFill>
              <a:schemeClr val="dk1"/>
            </a:solidFill>
            <a:prstDash val="solid"/>
            <a:round/>
            <a:headEnd len="sm" w="sm" type="none"/>
            <a:tailEnd len="lg" w="lg" type="triangle"/>
          </a:ln>
        </p:spPr>
      </p:cxnSp>
      <p:sp>
        <p:nvSpPr>
          <p:cNvPr id="515" name="Google Shape;515;p5"/>
          <p:cNvSpPr/>
          <p:nvPr/>
        </p:nvSpPr>
        <p:spPr>
          <a:xfrm>
            <a:off x="7543801" y="37592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cxnSp>
        <p:nvCxnSpPr>
          <p:cNvPr id="516" name="Google Shape;516;p5"/>
          <p:cNvCxnSpPr/>
          <p:nvPr/>
        </p:nvCxnSpPr>
        <p:spPr>
          <a:xfrm flipH="1">
            <a:off x="4267199" y="3302001"/>
            <a:ext cx="1752600" cy="533399"/>
          </a:xfrm>
          <a:prstGeom prst="straightConnector1">
            <a:avLst/>
          </a:prstGeom>
          <a:noFill/>
          <a:ln cap="flat" cmpd="sng" w="28575">
            <a:solidFill>
              <a:schemeClr val="dk1"/>
            </a:solidFill>
            <a:prstDash val="solid"/>
            <a:round/>
            <a:headEnd len="sm" w="sm" type="none"/>
            <a:tailEnd len="lg" w="lg" type="triangle"/>
          </a:ln>
        </p:spPr>
      </p:cxnSp>
      <p:cxnSp>
        <p:nvCxnSpPr>
          <p:cNvPr id="517" name="Google Shape;517;p5"/>
          <p:cNvCxnSpPr/>
          <p:nvPr/>
        </p:nvCxnSpPr>
        <p:spPr>
          <a:xfrm flipH="1">
            <a:off x="5638801" y="3378200"/>
            <a:ext cx="609599" cy="457200"/>
          </a:xfrm>
          <a:prstGeom prst="straightConnector1">
            <a:avLst/>
          </a:prstGeom>
          <a:noFill/>
          <a:ln cap="flat" cmpd="sng" w="28575">
            <a:solidFill>
              <a:schemeClr val="dk1"/>
            </a:solidFill>
            <a:prstDash val="solid"/>
            <a:round/>
            <a:headEnd len="sm" w="sm" type="none"/>
            <a:tailEnd len="lg" w="lg" type="triangle"/>
          </a:ln>
        </p:spPr>
      </p:cxnSp>
      <p:cxnSp>
        <p:nvCxnSpPr>
          <p:cNvPr id="518" name="Google Shape;518;p5"/>
          <p:cNvCxnSpPr/>
          <p:nvPr/>
        </p:nvCxnSpPr>
        <p:spPr>
          <a:xfrm>
            <a:off x="6553201" y="3378200"/>
            <a:ext cx="152399" cy="381000"/>
          </a:xfrm>
          <a:prstGeom prst="straightConnector1">
            <a:avLst/>
          </a:prstGeom>
          <a:noFill/>
          <a:ln cap="flat" cmpd="sng" w="28575">
            <a:solidFill>
              <a:schemeClr val="dk1"/>
            </a:solidFill>
            <a:prstDash val="solid"/>
            <a:round/>
            <a:headEnd len="sm" w="sm" type="none"/>
            <a:tailEnd len="lg" w="lg" type="triangle"/>
          </a:ln>
        </p:spPr>
      </p:cxnSp>
      <p:sp>
        <p:nvSpPr>
          <p:cNvPr id="519" name="Google Shape;519;p5"/>
          <p:cNvSpPr/>
          <p:nvPr/>
        </p:nvSpPr>
        <p:spPr>
          <a:xfrm>
            <a:off x="6096001" y="37592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520" name="Google Shape;520;p5"/>
          <p:cNvSpPr/>
          <p:nvPr/>
        </p:nvSpPr>
        <p:spPr>
          <a:xfrm>
            <a:off x="4724401" y="37592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cycle3</a:t>
            </a:r>
            <a:endParaRPr/>
          </a:p>
        </p:txBody>
      </p:sp>
      <p:sp>
        <p:nvSpPr>
          <p:cNvPr id="521" name="Google Shape;521;p5"/>
          <p:cNvSpPr/>
          <p:nvPr/>
        </p:nvSpPr>
        <p:spPr>
          <a:xfrm>
            <a:off x="1981201" y="37592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522" name="Google Shape;522;p5"/>
          <p:cNvSpPr/>
          <p:nvPr/>
        </p:nvSpPr>
        <p:spPr>
          <a:xfrm>
            <a:off x="1981201" y="4597401"/>
            <a:ext cx="1066799" cy="685799"/>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add</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sp>
        <p:nvSpPr>
          <p:cNvPr id="523" name="Google Shape;523;p5"/>
          <p:cNvSpPr/>
          <p:nvPr/>
        </p:nvSpPr>
        <p:spPr>
          <a:xfrm>
            <a:off x="5805857" y="2777391"/>
            <a:ext cx="1219199" cy="626775"/>
          </a:xfrm>
          <a:prstGeom prst="ellipse">
            <a:avLst/>
          </a:prstGeom>
          <a:solidFill>
            <a:srgbClr val="FF99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State1:</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decode</a:t>
            </a:r>
            <a:endParaRPr/>
          </a:p>
        </p:txBody>
      </p:sp>
      <p:cxnSp>
        <p:nvCxnSpPr>
          <p:cNvPr id="524" name="Google Shape;524;p5"/>
          <p:cNvCxnSpPr/>
          <p:nvPr/>
        </p:nvCxnSpPr>
        <p:spPr>
          <a:xfrm>
            <a:off x="6400800" y="2463801"/>
            <a:ext cx="0" cy="304799"/>
          </a:xfrm>
          <a:prstGeom prst="straightConnector1">
            <a:avLst/>
          </a:prstGeom>
          <a:noFill/>
          <a:ln cap="flat" cmpd="sng" w="28575">
            <a:solidFill>
              <a:schemeClr val="dk1"/>
            </a:solidFill>
            <a:prstDash val="solid"/>
            <a:round/>
            <a:headEnd len="sm" w="sm" type="none"/>
            <a:tailEnd len="lg" w="lg" type="triangle"/>
          </a:ln>
        </p:spPr>
      </p:cxnSp>
      <p:sp>
        <p:nvSpPr>
          <p:cNvPr id="525" name="Google Shape;525;p5"/>
          <p:cNvSpPr/>
          <p:nvPr/>
        </p:nvSpPr>
        <p:spPr>
          <a:xfrm>
            <a:off x="5486400" y="1320801"/>
            <a:ext cx="1828800" cy="1219199"/>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526" name="Google Shape;526;p5"/>
          <p:cNvSpPr/>
          <p:nvPr/>
        </p:nvSpPr>
        <p:spPr>
          <a:xfrm>
            <a:off x="4724401" y="45974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527" name="Google Shape;527;p5"/>
          <p:cNvSpPr/>
          <p:nvPr/>
        </p:nvSpPr>
        <p:spPr>
          <a:xfrm>
            <a:off x="6096001" y="4597401"/>
            <a:ext cx="1066799" cy="685799"/>
          </a:xfrm>
          <a:prstGeom prst="ellipse">
            <a:avLst/>
          </a:prstGeom>
          <a:solidFill>
            <a:srgbClr val="99FF33"/>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sw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528" name="Google Shape;528;p5"/>
          <p:cNvSpPr/>
          <p:nvPr/>
        </p:nvSpPr>
        <p:spPr>
          <a:xfrm>
            <a:off x="7543801" y="4597401"/>
            <a:ext cx="1066799" cy="685799"/>
          </a:xfrm>
          <a:prstGeom prst="ellipse">
            <a:avLst/>
          </a:prstGeom>
          <a:solidFill>
            <a:srgbClr val="5F91C7"/>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beq</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cycle4</a:t>
            </a:r>
            <a:endParaRPr/>
          </a:p>
        </p:txBody>
      </p:sp>
      <p:sp>
        <p:nvSpPr>
          <p:cNvPr id="529" name="Google Shape;529;p5"/>
          <p:cNvSpPr/>
          <p:nvPr/>
        </p:nvSpPr>
        <p:spPr>
          <a:xfrm>
            <a:off x="3352801" y="37592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3</a:t>
            </a:r>
            <a:endParaRPr/>
          </a:p>
        </p:txBody>
      </p:sp>
      <p:sp>
        <p:nvSpPr>
          <p:cNvPr id="530" name="Google Shape;530;p5"/>
          <p:cNvSpPr/>
          <p:nvPr/>
        </p:nvSpPr>
        <p:spPr>
          <a:xfrm>
            <a:off x="3352801" y="4597401"/>
            <a:ext cx="1066799" cy="685799"/>
          </a:xfrm>
          <a:prstGeom prst="ellipse">
            <a:avLst/>
          </a:prstGeom>
          <a:solidFill>
            <a:srgbClr val="FFFF00"/>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nor</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 4</a:t>
            </a:r>
            <a:endParaRPr/>
          </a:p>
        </p:txBody>
      </p:sp>
      <p:cxnSp>
        <p:nvCxnSpPr>
          <p:cNvPr id="531" name="Google Shape;531;p5"/>
          <p:cNvCxnSpPr/>
          <p:nvPr/>
        </p:nvCxnSpPr>
        <p:spPr>
          <a:xfrm>
            <a:off x="6858001" y="3302000"/>
            <a:ext cx="1066799" cy="457200"/>
          </a:xfrm>
          <a:prstGeom prst="straightConnector1">
            <a:avLst/>
          </a:prstGeom>
          <a:noFill/>
          <a:ln cap="flat" cmpd="sng" w="28575">
            <a:solidFill>
              <a:schemeClr val="dk1"/>
            </a:solidFill>
            <a:prstDash val="solid"/>
            <a:round/>
            <a:headEnd len="sm" w="sm" type="none"/>
            <a:tailEnd len="lg" w="lg" type="triangle"/>
          </a:ln>
        </p:spPr>
      </p:cxnSp>
      <p:sp>
        <p:nvSpPr>
          <p:cNvPr id="532" name="Google Shape;532;p5"/>
          <p:cNvSpPr/>
          <p:nvPr/>
        </p:nvSpPr>
        <p:spPr>
          <a:xfrm>
            <a:off x="4724401" y="5435601"/>
            <a:ext cx="1066799" cy="685799"/>
          </a:xfrm>
          <a:prstGeom prst="ellipse">
            <a:avLst/>
          </a:prstGeom>
          <a:solidFill>
            <a:srgbClr val="FF9966"/>
          </a:solid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lw</a:t>
            </a:r>
            <a:endParaRPr/>
          </a:p>
          <a:p>
            <a:pPr indent="0" lvl="0" marL="0" marR="0" rtl="0" algn="ctr">
              <a:spcBef>
                <a:spcPts val="0"/>
              </a:spcBef>
              <a:spcAft>
                <a:spcPts val="0"/>
              </a:spcAft>
              <a:buNone/>
            </a:pPr>
            <a:r>
              <a:rPr b="1" lang="en-US" sz="1600">
                <a:solidFill>
                  <a:schemeClr val="dk1"/>
                </a:solidFill>
                <a:latin typeface="Calibri"/>
                <a:ea typeface="Calibri"/>
                <a:cs typeface="Calibri"/>
                <a:sym typeface="Calibri"/>
              </a:rPr>
              <a:t>cycle5</a:t>
            </a:r>
            <a:endParaRPr/>
          </a:p>
        </p:txBody>
      </p:sp>
      <p:cxnSp>
        <p:nvCxnSpPr>
          <p:cNvPr id="533" name="Google Shape;533;p5"/>
          <p:cNvCxnSpPr/>
          <p:nvPr/>
        </p:nvCxnSpPr>
        <p:spPr>
          <a:xfrm>
            <a:off x="2514600" y="44450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534" name="Google Shape;534;p5"/>
          <p:cNvCxnSpPr/>
          <p:nvPr/>
        </p:nvCxnSpPr>
        <p:spPr>
          <a:xfrm>
            <a:off x="3886200" y="44450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535" name="Google Shape;535;p5"/>
          <p:cNvCxnSpPr/>
          <p:nvPr/>
        </p:nvCxnSpPr>
        <p:spPr>
          <a:xfrm>
            <a:off x="5257800" y="44450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536" name="Google Shape;536;p5"/>
          <p:cNvCxnSpPr/>
          <p:nvPr/>
        </p:nvCxnSpPr>
        <p:spPr>
          <a:xfrm>
            <a:off x="6629400" y="44450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537" name="Google Shape;537;p5"/>
          <p:cNvCxnSpPr/>
          <p:nvPr/>
        </p:nvCxnSpPr>
        <p:spPr>
          <a:xfrm>
            <a:off x="8077200" y="4445001"/>
            <a:ext cx="0" cy="152399"/>
          </a:xfrm>
          <a:prstGeom prst="straightConnector1">
            <a:avLst/>
          </a:prstGeom>
          <a:noFill/>
          <a:ln cap="flat" cmpd="sng" w="12700">
            <a:solidFill>
              <a:schemeClr val="dk1"/>
            </a:solidFill>
            <a:prstDash val="solid"/>
            <a:round/>
            <a:headEnd len="sm" w="sm" type="none"/>
            <a:tailEnd len="lg" w="lg" type="triangle"/>
          </a:ln>
        </p:spPr>
      </p:cxnSp>
      <p:cxnSp>
        <p:nvCxnSpPr>
          <p:cNvPr id="538" name="Google Shape;538;p5"/>
          <p:cNvCxnSpPr/>
          <p:nvPr/>
        </p:nvCxnSpPr>
        <p:spPr>
          <a:xfrm>
            <a:off x="5257800" y="5283201"/>
            <a:ext cx="0" cy="152399"/>
          </a:xfrm>
          <a:prstGeom prst="straightConnector1">
            <a:avLst/>
          </a:prstGeom>
          <a:noFill/>
          <a:ln cap="flat" cmpd="sng" w="12700">
            <a:solidFill>
              <a:schemeClr val="dk1"/>
            </a:solidFill>
            <a:prstDash val="solid"/>
            <a:round/>
            <a:headEnd len="sm" w="sm" type="none"/>
            <a:tailEnd len="lg" w="lg" type="triangle"/>
          </a:ln>
        </p:spPr>
      </p:cxnSp>
      <p:grpSp>
        <p:nvGrpSpPr>
          <p:cNvPr id="539" name="Google Shape;539;p5"/>
          <p:cNvGrpSpPr/>
          <p:nvPr/>
        </p:nvGrpSpPr>
        <p:grpSpPr>
          <a:xfrm>
            <a:off x="2803525" y="4251326"/>
            <a:ext cx="7197724" cy="2000249"/>
            <a:chOff x="806" y="2976"/>
            <a:chExt cx="4533" cy="1259"/>
          </a:xfrm>
        </p:grpSpPr>
        <p:sp>
          <p:nvSpPr>
            <p:cNvPr id="540" name="Google Shape;540;p5"/>
            <p:cNvSpPr txBox="1"/>
            <p:nvPr/>
          </p:nvSpPr>
          <p:spPr>
            <a:xfrm>
              <a:off x="806"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2</a:t>
              </a:r>
              <a:endParaRPr/>
            </a:p>
          </p:txBody>
        </p:sp>
        <p:sp>
          <p:nvSpPr>
            <p:cNvPr id="541" name="Google Shape;541;p5"/>
            <p:cNvSpPr txBox="1"/>
            <p:nvPr/>
          </p:nvSpPr>
          <p:spPr>
            <a:xfrm>
              <a:off x="806" y="3513"/>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3</a:t>
              </a:r>
              <a:endParaRPr/>
            </a:p>
          </p:txBody>
        </p:sp>
        <p:sp>
          <p:nvSpPr>
            <p:cNvPr id="542" name="Google Shape;542;p5"/>
            <p:cNvSpPr txBox="1"/>
            <p:nvPr/>
          </p:nvSpPr>
          <p:spPr>
            <a:xfrm>
              <a:off x="1670"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4</a:t>
              </a:r>
              <a:endParaRPr/>
            </a:p>
          </p:txBody>
        </p:sp>
        <p:sp>
          <p:nvSpPr>
            <p:cNvPr id="543" name="Google Shape;543;p5"/>
            <p:cNvSpPr txBox="1"/>
            <p:nvPr/>
          </p:nvSpPr>
          <p:spPr>
            <a:xfrm>
              <a:off x="1679"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5</a:t>
              </a:r>
              <a:endParaRPr/>
            </a:p>
          </p:txBody>
        </p:sp>
        <p:sp>
          <p:nvSpPr>
            <p:cNvPr id="544" name="Google Shape;544;p5"/>
            <p:cNvSpPr txBox="1"/>
            <p:nvPr/>
          </p:nvSpPr>
          <p:spPr>
            <a:xfrm>
              <a:off x="2544" y="2976"/>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6</a:t>
              </a:r>
              <a:endParaRPr/>
            </a:p>
          </p:txBody>
        </p:sp>
        <p:sp>
          <p:nvSpPr>
            <p:cNvPr id="545" name="Google Shape;545;p5"/>
            <p:cNvSpPr txBox="1"/>
            <p:nvPr/>
          </p:nvSpPr>
          <p:spPr>
            <a:xfrm>
              <a:off x="2544" y="350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7</a:t>
              </a:r>
              <a:endParaRPr/>
            </a:p>
          </p:txBody>
        </p:sp>
        <p:sp>
          <p:nvSpPr>
            <p:cNvPr id="546" name="Google Shape;546;p5"/>
            <p:cNvSpPr txBox="1"/>
            <p:nvPr/>
          </p:nvSpPr>
          <p:spPr>
            <a:xfrm>
              <a:off x="3445" y="2985"/>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9</a:t>
              </a:r>
              <a:endParaRPr/>
            </a:p>
          </p:txBody>
        </p:sp>
        <p:sp>
          <p:nvSpPr>
            <p:cNvPr id="547" name="Google Shape;547;p5"/>
            <p:cNvSpPr txBox="1"/>
            <p:nvPr/>
          </p:nvSpPr>
          <p:spPr>
            <a:xfrm>
              <a:off x="3445" y="3513"/>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10</a:t>
              </a:r>
              <a:endParaRPr/>
            </a:p>
          </p:txBody>
        </p:sp>
        <p:sp>
          <p:nvSpPr>
            <p:cNvPr id="548" name="Google Shape;548;p5"/>
            <p:cNvSpPr txBox="1"/>
            <p:nvPr/>
          </p:nvSpPr>
          <p:spPr>
            <a:xfrm>
              <a:off x="4309" y="2985"/>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11</a:t>
              </a:r>
              <a:endParaRPr/>
            </a:p>
          </p:txBody>
        </p:sp>
        <p:sp>
          <p:nvSpPr>
            <p:cNvPr id="549" name="Google Shape;549;p5"/>
            <p:cNvSpPr txBox="1"/>
            <p:nvPr/>
          </p:nvSpPr>
          <p:spPr>
            <a:xfrm>
              <a:off x="4320" y="3504"/>
              <a:ext cx="280"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12</a:t>
              </a:r>
              <a:endParaRPr/>
            </a:p>
          </p:txBody>
        </p:sp>
        <p:sp>
          <p:nvSpPr>
            <p:cNvPr id="550" name="Google Shape;550;p5"/>
            <p:cNvSpPr txBox="1"/>
            <p:nvPr/>
          </p:nvSpPr>
          <p:spPr>
            <a:xfrm>
              <a:off x="5184" y="2976"/>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551" name="Google Shape;551;p5"/>
            <p:cNvSpPr txBox="1"/>
            <p:nvPr/>
          </p:nvSpPr>
          <p:spPr>
            <a:xfrm>
              <a:off x="5184" y="3504"/>
              <a:ext cx="155" cy="2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 </a:t>
              </a:r>
              <a:endParaRPr/>
            </a:p>
          </p:txBody>
        </p:sp>
        <p:sp>
          <p:nvSpPr>
            <p:cNvPr id="552" name="Google Shape;552;p5"/>
            <p:cNvSpPr txBox="1"/>
            <p:nvPr/>
          </p:nvSpPr>
          <p:spPr>
            <a:xfrm>
              <a:off x="2592" y="3984"/>
              <a:ext cx="198" cy="2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8</a:t>
              </a:r>
              <a:endParaRPr/>
            </a:p>
          </p:txBody>
        </p:sp>
      </p:grpSp>
      <p:sp>
        <p:nvSpPr>
          <p:cNvPr id="553" name="Google Shape;553;p5"/>
          <p:cNvSpPr/>
          <p:nvPr/>
        </p:nvSpPr>
        <p:spPr>
          <a:xfrm>
            <a:off x="1689101" y="1143000"/>
            <a:ext cx="3797299" cy="4508500"/>
          </a:xfrm>
          <a:custGeom>
            <a:rect b="b" l="l" r="r" t="t"/>
            <a:pathLst>
              <a:path extrusionOk="0" h="120000" w="120000">
                <a:moveTo>
                  <a:pt x="26086" y="110197"/>
                </a:moveTo>
                <a:cubicBezTo>
                  <a:pt x="17056" y="115098"/>
                  <a:pt x="8026" y="119999"/>
                  <a:pt x="6822" y="104112"/>
                </a:cubicBezTo>
                <a:cubicBezTo>
                  <a:pt x="5618" y="88225"/>
                  <a:pt x="0" y="29746"/>
                  <a:pt x="18862" y="14873"/>
                </a:cubicBezTo>
                <a:cubicBezTo>
                  <a:pt x="37725" y="0"/>
                  <a:pt x="78862" y="7436"/>
                  <a:pt x="120000" y="14873"/>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554" name="Google Shape;554;p5"/>
          <p:cNvCxnSpPr/>
          <p:nvPr/>
        </p:nvCxnSpPr>
        <p:spPr>
          <a:xfrm>
            <a:off x="5137750" y="1632751"/>
            <a:ext cx="390795" cy="71515"/>
          </a:xfrm>
          <a:prstGeom prst="straightConnector1">
            <a:avLst/>
          </a:prstGeom>
          <a:noFill/>
          <a:ln cap="flat" cmpd="sng" w="19050">
            <a:solidFill>
              <a:schemeClr val="dk1"/>
            </a:solidFill>
            <a:prstDash val="solid"/>
            <a:round/>
            <a:headEnd len="sm" w="sm" type="none"/>
            <a:tailEnd len="lg" w="lg" type="triangle"/>
          </a:ln>
        </p:spPr>
      </p:cxnSp>
      <p:sp>
        <p:nvSpPr>
          <p:cNvPr id="555" name="Google Shape;555;p5"/>
          <p:cNvSpPr txBox="1"/>
          <p:nvPr>
            <p:ph type="title"/>
          </p:nvPr>
        </p:nvSpPr>
        <p:spPr>
          <a:xfrm>
            <a:off x="764338" y="-259080"/>
            <a:ext cx="10641608" cy="949960"/>
          </a:xfrm>
          <a:prstGeom prst="rect">
            <a:avLst/>
          </a:prstGeom>
          <a:noFill/>
          <a:ln>
            <a:noFill/>
          </a:ln>
        </p:spPr>
        <p:txBody>
          <a:bodyPr anchorCtr="0" anchor="b" bIns="45575" lIns="91175" spcFirstLastPara="1" rIns="91175" wrap="square" tIns="45575">
            <a:noAutofit/>
          </a:bodyPr>
          <a:lstStyle/>
          <a:p>
            <a:pPr indent="0" lvl="0" marL="0" rtl="0" algn="l">
              <a:spcBef>
                <a:spcPts val="0"/>
              </a:spcBef>
              <a:spcAft>
                <a:spcPts val="0"/>
              </a:spcAft>
              <a:buNone/>
            </a:pPr>
            <a:r>
              <a:rPr lang="en-US">
                <a:solidFill>
                  <a:schemeClr val="dk2"/>
                </a:solidFill>
                <a:latin typeface="Calibri"/>
                <a:ea typeface="Calibri"/>
                <a:cs typeface="Calibri"/>
                <a:sym typeface="Calibri"/>
              </a:rPr>
              <a:t>State machine for multi-cycle control signals (transition functions)</a:t>
            </a:r>
            <a:endParaRPr/>
          </a:p>
        </p:txBody>
      </p:sp>
      <p:sp>
        <p:nvSpPr>
          <p:cNvPr id="556" name="Google Shape;556;p5"/>
          <p:cNvSpPr/>
          <p:nvPr/>
        </p:nvSpPr>
        <p:spPr>
          <a:xfrm>
            <a:off x="8935049" y="1312563"/>
            <a:ext cx="2736414" cy="982278"/>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25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Note: we aren't worrying about JALR instruction in hardware going forward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4" name="Shape 4224"/>
        <p:cNvGrpSpPr/>
        <p:nvPr/>
      </p:nvGrpSpPr>
      <p:grpSpPr>
        <a:xfrm>
          <a:off x="0" y="0"/>
          <a:ext cx="0" cy="0"/>
          <a:chOff x="0" y="0"/>
          <a:chExt cx="0" cy="0"/>
        </a:xfrm>
      </p:grpSpPr>
      <p:sp>
        <p:nvSpPr>
          <p:cNvPr id="4225" name="Google Shape;4225;p50"/>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Performance Metrics – Execution time</a:t>
            </a:r>
            <a:endParaRPr/>
          </a:p>
        </p:txBody>
      </p:sp>
      <p:sp>
        <p:nvSpPr>
          <p:cNvPr id="4226" name="Google Shape;4226;p50"/>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What we really care about in a program is </a:t>
            </a:r>
            <a:r>
              <a:rPr b="1" lang="en-US"/>
              <a:t>execution time</a:t>
            </a:r>
            <a:endParaRPr/>
          </a:p>
          <a:p>
            <a:pPr indent="-228029" lvl="1" marL="684086" rtl="0" algn="l">
              <a:lnSpc>
                <a:spcPct val="90000"/>
              </a:lnSpc>
              <a:spcBef>
                <a:spcPts val="499"/>
              </a:spcBef>
              <a:spcAft>
                <a:spcPts val="0"/>
              </a:spcAft>
              <a:buClr>
                <a:schemeClr val="dk1"/>
              </a:buClr>
              <a:buSzPts val="2300"/>
              <a:buChar char="•"/>
            </a:pPr>
            <a:r>
              <a:rPr b="1" lang="en-US"/>
              <a:t>Execution time</a:t>
            </a:r>
            <a:r>
              <a:rPr lang="en-US"/>
              <a:t> = total instructions executed X CPI x clock period</a:t>
            </a:r>
            <a:endParaRPr/>
          </a:p>
          <a:p>
            <a:pPr indent="-228029" lvl="1" marL="684086" rtl="0" algn="l">
              <a:lnSpc>
                <a:spcPct val="90000"/>
              </a:lnSpc>
              <a:spcBef>
                <a:spcPts val="499"/>
              </a:spcBef>
              <a:spcAft>
                <a:spcPts val="0"/>
              </a:spcAft>
              <a:buClr>
                <a:schemeClr val="dk1"/>
              </a:buClr>
              <a:buSzPts val="2300"/>
              <a:buChar char="•"/>
            </a:pPr>
            <a:r>
              <a:rPr lang="en-US"/>
              <a:t>The "Iron Law" of performance</a:t>
            </a:r>
            <a:endParaRPr/>
          </a:p>
          <a:p>
            <a:pPr indent="-228029" lvl="0" marL="228029" rtl="0" algn="l">
              <a:lnSpc>
                <a:spcPct val="90000"/>
              </a:lnSpc>
              <a:spcBef>
                <a:spcPts val="998"/>
              </a:spcBef>
              <a:spcAft>
                <a:spcPts val="0"/>
              </a:spcAft>
              <a:buClr>
                <a:schemeClr val="dk1"/>
              </a:buClr>
              <a:buSzPts val="2700"/>
              <a:buChar char="•"/>
            </a:pPr>
            <a:r>
              <a:rPr lang="en-US"/>
              <a:t>CPI = </a:t>
            </a:r>
            <a:r>
              <a:rPr b="1" lang="en-US"/>
              <a:t>average</a:t>
            </a:r>
            <a:r>
              <a:rPr lang="en-US"/>
              <a:t> number of clock </a:t>
            </a:r>
            <a:r>
              <a:rPr b="1" lang="en-US"/>
              <a:t>cycles per instruction </a:t>
            </a:r>
            <a:r>
              <a:rPr i="1" lang="en-US"/>
              <a:t>for an application</a:t>
            </a:r>
            <a:endParaRPr/>
          </a:p>
          <a:p>
            <a:pPr indent="-228029" lvl="0" marL="228029" rtl="0" algn="l">
              <a:lnSpc>
                <a:spcPct val="90000"/>
              </a:lnSpc>
              <a:spcBef>
                <a:spcPts val="998"/>
              </a:spcBef>
              <a:spcAft>
                <a:spcPts val="0"/>
              </a:spcAft>
              <a:buClr>
                <a:schemeClr val="dk1"/>
              </a:buClr>
              <a:buSzPts val="2700"/>
              <a:buChar char="•"/>
            </a:pPr>
            <a:r>
              <a:rPr lang="en-US"/>
              <a:t>To calculate multi-cycle CPI we need:</a:t>
            </a:r>
            <a:endParaRPr/>
          </a:p>
          <a:p>
            <a:pPr indent="-228029" lvl="1" marL="684086" rtl="0" algn="l">
              <a:lnSpc>
                <a:spcPct val="90000"/>
              </a:lnSpc>
              <a:spcBef>
                <a:spcPts val="499"/>
              </a:spcBef>
              <a:spcAft>
                <a:spcPts val="0"/>
              </a:spcAft>
              <a:buClr>
                <a:schemeClr val="dk1"/>
              </a:buClr>
              <a:buSzPts val="2300"/>
              <a:buChar char="•"/>
            </a:pPr>
            <a:r>
              <a:rPr lang="en-US"/>
              <a:t>Cycles necessary for each type of instruction</a:t>
            </a:r>
            <a:endParaRPr/>
          </a:p>
          <a:p>
            <a:pPr indent="-228029" lvl="1" marL="684086" rtl="0" algn="l">
              <a:lnSpc>
                <a:spcPct val="90000"/>
              </a:lnSpc>
              <a:spcBef>
                <a:spcPts val="499"/>
              </a:spcBef>
              <a:spcAft>
                <a:spcPts val="0"/>
              </a:spcAft>
              <a:buClr>
                <a:schemeClr val="dk1"/>
              </a:buClr>
              <a:buSzPts val="2300"/>
              <a:buChar char="•"/>
            </a:pPr>
            <a:r>
              <a:rPr lang="en-US"/>
              <a:t>Mix of instructions executed in the application (dynamic instruction execution profile)</a:t>
            </a:r>
            <a:endParaRPr/>
          </a:p>
        </p:txBody>
      </p:sp>
      <p:sp>
        <p:nvSpPr>
          <p:cNvPr id="4227" name="Google Shape;4227;p50"/>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28" name="Google Shape;4228;p50"/>
          <p:cNvSpPr/>
          <p:nvPr/>
        </p:nvSpPr>
        <p:spPr>
          <a:xfrm>
            <a:off x="6919119" y="5715000"/>
            <a:ext cx="3565332" cy="1066800"/>
          </a:xfrm>
          <a:prstGeom prst="rect">
            <a:avLst/>
          </a:prstGeom>
          <a:solidFill>
            <a:srgbClr val="F5ACE5"/>
          </a:solidFill>
          <a:ln cap="rnd" cmpd="sng" w="9525">
            <a:solidFill>
              <a:srgbClr val="E833BF"/>
            </a:solidFill>
            <a:prstDash val="solid"/>
            <a:round/>
            <a:headEnd len="sm" w="sm" type="none"/>
            <a:tailEnd len="sm" w="sm" type="none"/>
          </a:ln>
          <a:effectLst>
            <a:outerShdw blurRad="38100" rotWithShape="0" dir="5400000" dist="25400">
              <a:srgbClr val="000000">
                <a:alpha val="24705"/>
              </a:srgbClr>
            </a:outerShdw>
          </a:effectLst>
        </p:spPr>
        <p:txBody>
          <a:bodyPr anchorCtr="0" anchor="t" bIns="45700" lIns="91425" spcFirstLastPara="1" rIns="91425" wrap="square" tIns="45700">
            <a:noAutofit/>
          </a:bodyPr>
          <a:lstStyle/>
          <a:p>
            <a:pPr indent="0" lvl="0" marL="0" marR="0" rtl="0" algn="ctr">
              <a:lnSpc>
                <a:spcPct val="125000"/>
              </a:lnSpc>
              <a:spcBef>
                <a:spcPts val="0"/>
              </a:spcBef>
              <a:spcAft>
                <a:spcPts val="0"/>
              </a:spcAft>
              <a:buNone/>
            </a:pPr>
            <a:r>
              <a:rPr b="1" lang="en-US" sz="1600" u="sng">
                <a:solidFill>
                  <a:srgbClr val="000000"/>
                </a:solidFill>
                <a:latin typeface="Century Gothic"/>
                <a:ea typeface="Century Gothic"/>
                <a:cs typeface="Century Gothic"/>
                <a:sym typeface="Century Gothic"/>
              </a:rPr>
              <a:t>Poll:</a:t>
            </a:r>
            <a:r>
              <a:rPr b="1" lang="en-US" sz="1600">
                <a:solidFill>
                  <a:srgbClr val="000000"/>
                </a:solidFill>
                <a:latin typeface="Century Gothic"/>
                <a:ea typeface="Century Gothic"/>
                <a:cs typeface="Century Gothic"/>
                <a:sym typeface="Century Gothic"/>
              </a:rPr>
              <a:t> What are the units of (instructions executed x CPI x clock period)?</a:t>
            </a:r>
            <a:endParaRPr b="1" i="1" sz="1600">
              <a:solidFill>
                <a:srgbClr val="000000"/>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2" name="Shape 4232"/>
        <p:cNvGrpSpPr/>
        <p:nvPr/>
      </p:nvGrpSpPr>
      <p:grpSpPr>
        <a:xfrm>
          <a:off x="0" y="0"/>
          <a:ext cx="0" cy="0"/>
          <a:chOff x="0" y="0"/>
          <a:chExt cx="0" cy="0"/>
        </a:xfrm>
      </p:grpSpPr>
      <p:sp>
        <p:nvSpPr>
          <p:cNvPr id="4233" name="Google Shape;4233;p51"/>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Datapath Summary</a:t>
            </a:r>
            <a:endParaRPr/>
          </a:p>
        </p:txBody>
      </p:sp>
      <p:sp>
        <p:nvSpPr>
          <p:cNvPr id="4234" name="Google Shape;4234;p51"/>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Single-cycle processor</a:t>
            </a:r>
            <a:endParaRPr/>
          </a:p>
          <a:p>
            <a:pPr indent="-228029" lvl="1" marL="684086" rtl="0" algn="l">
              <a:lnSpc>
                <a:spcPct val="90000"/>
              </a:lnSpc>
              <a:spcBef>
                <a:spcPts val="499"/>
              </a:spcBef>
              <a:spcAft>
                <a:spcPts val="0"/>
              </a:spcAft>
              <a:buClr>
                <a:schemeClr val="dk1"/>
              </a:buClr>
              <a:buSzPts val="2300"/>
              <a:buChar char="•"/>
            </a:pPr>
            <a:r>
              <a:rPr lang="en-US"/>
              <a:t>CPI = 1 (by definition)</a:t>
            </a:r>
            <a:endParaRPr/>
          </a:p>
          <a:p>
            <a:pPr indent="-228029" lvl="1" marL="684086" rtl="0" algn="l">
              <a:lnSpc>
                <a:spcPct val="90000"/>
              </a:lnSpc>
              <a:spcBef>
                <a:spcPts val="499"/>
              </a:spcBef>
              <a:spcAft>
                <a:spcPts val="0"/>
              </a:spcAft>
              <a:buClr>
                <a:schemeClr val="dk1"/>
              </a:buClr>
              <a:buSzPts val="2300"/>
              <a:buChar char="•"/>
            </a:pPr>
            <a:r>
              <a:rPr lang="en-US"/>
              <a:t>clock period = ~10 ns</a:t>
            </a:r>
            <a:endParaRPr/>
          </a:p>
          <a:p>
            <a:pPr indent="-228029" lvl="0" marL="228029" rtl="0" algn="l">
              <a:lnSpc>
                <a:spcPct val="90000"/>
              </a:lnSpc>
              <a:spcBef>
                <a:spcPts val="998"/>
              </a:spcBef>
              <a:spcAft>
                <a:spcPts val="0"/>
              </a:spcAft>
              <a:buClr>
                <a:schemeClr val="dk1"/>
              </a:buClr>
              <a:buSzPts val="2700"/>
              <a:buChar char="•"/>
            </a:pPr>
            <a:r>
              <a:rPr lang="en-US"/>
              <a:t>Multi-cycle processor</a:t>
            </a:r>
            <a:endParaRPr/>
          </a:p>
          <a:p>
            <a:pPr indent="-228029" lvl="1" marL="684086" rtl="0" algn="l">
              <a:lnSpc>
                <a:spcPct val="90000"/>
              </a:lnSpc>
              <a:spcBef>
                <a:spcPts val="499"/>
              </a:spcBef>
              <a:spcAft>
                <a:spcPts val="0"/>
              </a:spcAft>
              <a:buClr>
                <a:schemeClr val="dk1"/>
              </a:buClr>
              <a:buSzPts val="2300"/>
              <a:buChar char="•"/>
            </a:pPr>
            <a:r>
              <a:rPr lang="en-US"/>
              <a:t>CPI = ~4.25</a:t>
            </a:r>
            <a:endParaRPr/>
          </a:p>
          <a:p>
            <a:pPr indent="-228029" lvl="1" marL="684086" rtl="0" algn="l">
              <a:lnSpc>
                <a:spcPct val="90000"/>
              </a:lnSpc>
              <a:spcBef>
                <a:spcPts val="499"/>
              </a:spcBef>
              <a:spcAft>
                <a:spcPts val="0"/>
              </a:spcAft>
              <a:buClr>
                <a:schemeClr val="dk1"/>
              </a:buClr>
              <a:buSzPts val="2300"/>
              <a:buChar char="•"/>
            </a:pPr>
            <a:r>
              <a:rPr lang="en-US"/>
              <a:t>clock period = ~2 ns</a:t>
            </a:r>
            <a:endParaRPr/>
          </a:p>
          <a:p>
            <a:pPr indent="-228029" lvl="0" marL="228029" rtl="0" algn="l">
              <a:lnSpc>
                <a:spcPct val="90000"/>
              </a:lnSpc>
              <a:spcBef>
                <a:spcPts val="998"/>
              </a:spcBef>
              <a:spcAft>
                <a:spcPts val="0"/>
              </a:spcAft>
              <a:buClr>
                <a:schemeClr val="dk1"/>
              </a:buClr>
              <a:buSzPts val="2700"/>
              <a:buChar char="•"/>
            </a:pPr>
            <a:r>
              <a:rPr lang="en-US"/>
              <a:t>Better design:</a:t>
            </a:r>
            <a:endParaRPr/>
          </a:p>
          <a:p>
            <a:pPr indent="-228029" lvl="1" marL="684086" rtl="0" algn="l">
              <a:lnSpc>
                <a:spcPct val="90000"/>
              </a:lnSpc>
              <a:spcBef>
                <a:spcPts val="499"/>
              </a:spcBef>
              <a:spcAft>
                <a:spcPts val="0"/>
              </a:spcAft>
              <a:buClr>
                <a:schemeClr val="dk1"/>
              </a:buClr>
              <a:buSzPts val="2300"/>
              <a:buChar char="•"/>
            </a:pPr>
            <a:r>
              <a:rPr lang="en-US"/>
              <a:t>CPI = 1</a:t>
            </a:r>
            <a:endParaRPr/>
          </a:p>
          <a:p>
            <a:pPr indent="-228029" lvl="1" marL="684086" rtl="0" algn="l">
              <a:lnSpc>
                <a:spcPct val="90000"/>
              </a:lnSpc>
              <a:spcBef>
                <a:spcPts val="499"/>
              </a:spcBef>
              <a:spcAft>
                <a:spcPts val="0"/>
              </a:spcAft>
              <a:buClr>
                <a:schemeClr val="dk1"/>
              </a:buClr>
              <a:buSzPts val="2300"/>
              <a:buChar char="•"/>
            </a:pPr>
            <a:r>
              <a:rPr lang="en-US"/>
              <a:t>clock period = ~2ns </a:t>
            </a:r>
            <a:endParaRPr/>
          </a:p>
          <a:p>
            <a:pPr indent="-228029" lvl="0" marL="228029" rtl="0" algn="l">
              <a:lnSpc>
                <a:spcPct val="90000"/>
              </a:lnSpc>
              <a:spcBef>
                <a:spcPts val="998"/>
              </a:spcBef>
              <a:spcAft>
                <a:spcPts val="0"/>
              </a:spcAft>
              <a:buClr>
                <a:schemeClr val="dk1"/>
              </a:buClr>
              <a:buSzPts val="2700"/>
              <a:buChar char="•"/>
            </a:pPr>
            <a:r>
              <a:rPr lang="en-US"/>
              <a:t>How??</a:t>
            </a:r>
            <a:endParaRPr/>
          </a:p>
          <a:p>
            <a:pPr indent="-228029" lvl="1" marL="684086" rtl="0" algn="l">
              <a:lnSpc>
                <a:spcPct val="90000"/>
              </a:lnSpc>
              <a:spcBef>
                <a:spcPts val="499"/>
              </a:spcBef>
              <a:spcAft>
                <a:spcPts val="0"/>
              </a:spcAft>
              <a:buClr>
                <a:schemeClr val="dk1"/>
              </a:buClr>
              <a:buSzPts val="2300"/>
              <a:buChar char="•"/>
            </a:pPr>
            <a:r>
              <a:rPr lang="en-US"/>
              <a:t>Work on multiple instructions at the same time</a:t>
            </a:r>
            <a:endParaRPr/>
          </a:p>
        </p:txBody>
      </p:sp>
      <p:sp>
        <p:nvSpPr>
          <p:cNvPr id="4235" name="Google Shape;4235;p51"/>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9" name="Shape 4239"/>
        <p:cNvGrpSpPr/>
        <p:nvPr/>
      </p:nvGrpSpPr>
      <p:grpSpPr>
        <a:xfrm>
          <a:off x="0" y="0"/>
          <a:ext cx="0" cy="0"/>
          <a:chOff x="0" y="0"/>
          <a:chExt cx="0" cy="0"/>
        </a:xfrm>
      </p:grpSpPr>
      <p:sp>
        <p:nvSpPr>
          <p:cNvPr id="4240" name="Google Shape;4240;p52"/>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Pipelining</a:t>
            </a:r>
            <a:endParaRPr/>
          </a:p>
        </p:txBody>
      </p:sp>
      <p:sp>
        <p:nvSpPr>
          <p:cNvPr id="4241" name="Google Shape;4241;p52"/>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Want to execute an instruction?</a:t>
            </a:r>
            <a:endParaRPr/>
          </a:p>
          <a:p>
            <a:pPr indent="-228029" lvl="1" marL="684086" rtl="0" algn="l">
              <a:lnSpc>
                <a:spcPct val="90000"/>
              </a:lnSpc>
              <a:spcBef>
                <a:spcPts val="499"/>
              </a:spcBef>
              <a:spcAft>
                <a:spcPts val="0"/>
              </a:spcAft>
              <a:buClr>
                <a:schemeClr val="dk1"/>
              </a:buClr>
              <a:buSzPts val="2300"/>
              <a:buChar char="•"/>
            </a:pPr>
            <a:r>
              <a:rPr lang="en-US"/>
              <a:t>Build a processor (multi-cycle)</a:t>
            </a:r>
            <a:endParaRPr/>
          </a:p>
          <a:p>
            <a:pPr indent="-228029" lvl="1" marL="684086" rtl="0" algn="l">
              <a:lnSpc>
                <a:spcPct val="90000"/>
              </a:lnSpc>
              <a:spcBef>
                <a:spcPts val="499"/>
              </a:spcBef>
              <a:spcAft>
                <a:spcPts val="0"/>
              </a:spcAft>
              <a:buClr>
                <a:schemeClr val="dk1"/>
              </a:buClr>
              <a:buSzPts val="2300"/>
              <a:buChar char="•"/>
            </a:pPr>
            <a:r>
              <a:rPr lang="en-US"/>
              <a:t>Find instructions</a:t>
            </a:r>
            <a:endParaRPr/>
          </a:p>
          <a:p>
            <a:pPr indent="-228029" lvl="1" marL="684086" rtl="0" algn="l">
              <a:lnSpc>
                <a:spcPct val="90000"/>
              </a:lnSpc>
              <a:spcBef>
                <a:spcPts val="499"/>
              </a:spcBef>
              <a:spcAft>
                <a:spcPts val="0"/>
              </a:spcAft>
              <a:buClr>
                <a:schemeClr val="dk1"/>
              </a:buClr>
              <a:buSzPts val="2300"/>
              <a:buChar char="•"/>
            </a:pPr>
            <a:r>
              <a:rPr lang="en-US"/>
              <a:t>Line up instructions (1, 2, 3, …)</a:t>
            </a:r>
            <a:endParaRPr/>
          </a:p>
          <a:p>
            <a:pPr indent="-228029" lvl="1" marL="684086" rtl="0" algn="l">
              <a:lnSpc>
                <a:spcPct val="90000"/>
              </a:lnSpc>
              <a:spcBef>
                <a:spcPts val="499"/>
              </a:spcBef>
              <a:spcAft>
                <a:spcPts val="0"/>
              </a:spcAft>
              <a:buClr>
                <a:schemeClr val="dk1"/>
              </a:buClr>
              <a:buSzPts val="2300"/>
              <a:buChar char="•"/>
            </a:pPr>
            <a:r>
              <a:rPr lang="en-US"/>
              <a:t>Overlap execution</a:t>
            </a:r>
            <a:endParaRPr/>
          </a:p>
          <a:p>
            <a:pPr indent="-228029" lvl="2" marL="1140143" rtl="0" algn="l">
              <a:lnSpc>
                <a:spcPct val="90000"/>
              </a:lnSpc>
              <a:spcBef>
                <a:spcPts val="499"/>
              </a:spcBef>
              <a:spcAft>
                <a:spcPts val="0"/>
              </a:spcAft>
              <a:buClr>
                <a:schemeClr val="dk1"/>
              </a:buClr>
              <a:buSzPts val="1900"/>
              <a:buChar char="•"/>
            </a:pPr>
            <a:r>
              <a:rPr lang="en-US"/>
              <a:t>Cycle #1:   Fetch 1</a:t>
            </a:r>
            <a:endParaRPr/>
          </a:p>
          <a:p>
            <a:pPr indent="-228029" lvl="2" marL="1140143" rtl="0" algn="l">
              <a:lnSpc>
                <a:spcPct val="90000"/>
              </a:lnSpc>
              <a:spcBef>
                <a:spcPts val="499"/>
              </a:spcBef>
              <a:spcAft>
                <a:spcPts val="0"/>
              </a:spcAft>
              <a:buClr>
                <a:schemeClr val="dk1"/>
              </a:buClr>
              <a:buSzPts val="1900"/>
              <a:buChar char="•"/>
            </a:pPr>
            <a:r>
              <a:rPr lang="en-US"/>
              <a:t>Cycle #2:   Decode 1         Fetch 2</a:t>
            </a:r>
            <a:endParaRPr/>
          </a:p>
          <a:p>
            <a:pPr indent="-228029" lvl="2" marL="1140143" rtl="0" algn="l">
              <a:lnSpc>
                <a:spcPct val="90000"/>
              </a:lnSpc>
              <a:spcBef>
                <a:spcPts val="499"/>
              </a:spcBef>
              <a:spcAft>
                <a:spcPts val="0"/>
              </a:spcAft>
              <a:buClr>
                <a:schemeClr val="dk1"/>
              </a:buClr>
              <a:buSzPts val="1900"/>
              <a:buChar char="•"/>
            </a:pPr>
            <a:r>
              <a:rPr lang="en-US"/>
              <a:t>Cycle #3:   ALU 1               Decode 2              Fetch 3</a:t>
            </a:r>
            <a:endParaRPr/>
          </a:p>
          <a:p>
            <a:pPr indent="-228029" lvl="2" marL="1140143" rtl="0" algn="l">
              <a:lnSpc>
                <a:spcPct val="90000"/>
              </a:lnSpc>
              <a:spcBef>
                <a:spcPts val="499"/>
              </a:spcBef>
              <a:spcAft>
                <a:spcPts val="0"/>
              </a:spcAft>
              <a:buClr>
                <a:schemeClr val="dk1"/>
              </a:buClr>
              <a:buSzPts val="1900"/>
              <a:buChar char="•"/>
            </a:pPr>
            <a:r>
              <a:rPr lang="en-US"/>
              <a:t> . . . . . .</a:t>
            </a:r>
            <a:endParaRPr/>
          </a:p>
          <a:p>
            <a:pPr indent="-228029" lvl="1" marL="684086" rtl="0" algn="l">
              <a:lnSpc>
                <a:spcPct val="90000"/>
              </a:lnSpc>
              <a:spcBef>
                <a:spcPts val="499"/>
              </a:spcBef>
              <a:spcAft>
                <a:spcPts val="0"/>
              </a:spcAft>
              <a:buClr>
                <a:schemeClr val="dk1"/>
              </a:buClr>
              <a:buSzPts val="2300"/>
              <a:buChar char="•"/>
            </a:pPr>
            <a:r>
              <a:rPr lang="en-US"/>
              <a:t>This is called pipelining instruction execution.</a:t>
            </a:r>
            <a:endParaRPr/>
          </a:p>
          <a:p>
            <a:pPr indent="-228029" lvl="1" marL="684086" rtl="0" algn="l">
              <a:lnSpc>
                <a:spcPct val="90000"/>
              </a:lnSpc>
              <a:spcBef>
                <a:spcPts val="499"/>
              </a:spcBef>
              <a:spcAft>
                <a:spcPts val="0"/>
              </a:spcAft>
              <a:buClr>
                <a:schemeClr val="dk1"/>
              </a:buClr>
              <a:buSzPts val="2300"/>
              <a:buChar char="•"/>
            </a:pPr>
            <a:r>
              <a:rPr lang="en-US"/>
              <a:t>Used extensively for the first time on IBM 360 (1960s).</a:t>
            </a:r>
            <a:endParaRPr/>
          </a:p>
          <a:p>
            <a:pPr indent="-228029" lvl="1" marL="684086" rtl="0" algn="l">
              <a:lnSpc>
                <a:spcPct val="90000"/>
              </a:lnSpc>
              <a:spcBef>
                <a:spcPts val="499"/>
              </a:spcBef>
              <a:spcAft>
                <a:spcPts val="0"/>
              </a:spcAft>
              <a:buClr>
                <a:schemeClr val="dk1"/>
              </a:buClr>
              <a:buSzPts val="2300"/>
              <a:buChar char="•"/>
            </a:pPr>
            <a:r>
              <a:rPr lang="en-US"/>
              <a:t>CPI approaches 1.</a:t>
            </a:r>
            <a:endParaRPr/>
          </a:p>
          <a:p>
            <a:pPr indent="-50673" lvl="0" marL="228029" rtl="0" algn="l">
              <a:lnSpc>
                <a:spcPct val="90000"/>
              </a:lnSpc>
              <a:spcBef>
                <a:spcPts val="998"/>
              </a:spcBef>
              <a:spcAft>
                <a:spcPts val="0"/>
              </a:spcAft>
              <a:buClr>
                <a:schemeClr val="dk1"/>
              </a:buClr>
              <a:buSzPts val="2793"/>
              <a:buNone/>
            </a:pPr>
            <a:r>
              <a:t/>
            </a:r>
            <a:endParaRPr/>
          </a:p>
        </p:txBody>
      </p:sp>
      <p:sp>
        <p:nvSpPr>
          <p:cNvPr id="4242" name="Google Shape;4242;p52"/>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6" name="Shape 4246"/>
        <p:cNvGrpSpPr/>
        <p:nvPr/>
      </p:nvGrpSpPr>
      <p:grpSpPr>
        <a:xfrm>
          <a:off x="0" y="0"/>
          <a:ext cx="0" cy="0"/>
          <a:chOff x="0" y="0"/>
          <a:chExt cx="0" cy="0"/>
        </a:xfrm>
      </p:grpSpPr>
      <p:sp>
        <p:nvSpPr>
          <p:cNvPr id="4247" name="Google Shape;4247;p53"/>
          <p:cNvSpPr txBox="1"/>
          <p:nvPr>
            <p:ph idx="12" type="sldNum"/>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197">
                <a:solidFill>
                  <a:srgbClr val="000000"/>
                </a:solidFill>
                <a:latin typeface="Calibri"/>
                <a:ea typeface="Calibri"/>
                <a:cs typeface="Calibri"/>
                <a:sym typeface="Calibri"/>
              </a:rPr>
              <a:t>‹#›</a:t>
            </a:fld>
            <a:endParaRPr sz="1197">
              <a:solidFill>
                <a:srgbClr val="000000"/>
              </a:solidFill>
              <a:latin typeface="Calibri"/>
              <a:ea typeface="Calibri"/>
              <a:cs typeface="Calibri"/>
              <a:sym typeface="Calibri"/>
            </a:endParaRPr>
          </a:p>
        </p:txBody>
      </p:sp>
      <p:sp>
        <p:nvSpPr>
          <p:cNvPr id="4248" name="Google Shape;4248;p53"/>
          <p:cNvSpPr txBox="1"/>
          <p:nvPr>
            <p:ph idx="4294967295"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Pipelining</a:t>
            </a:r>
            <a:endParaRPr/>
          </a:p>
        </p:txBody>
      </p:sp>
      <p:grpSp>
        <p:nvGrpSpPr>
          <p:cNvPr id="4249" name="Google Shape;4249;p53"/>
          <p:cNvGrpSpPr/>
          <p:nvPr/>
        </p:nvGrpSpPr>
        <p:grpSpPr>
          <a:xfrm>
            <a:off x="5395119" y="2514600"/>
            <a:ext cx="1905000" cy="1752600"/>
            <a:chOff x="1200" y="2112"/>
            <a:chExt cx="1728" cy="1104"/>
          </a:xfrm>
        </p:grpSpPr>
        <p:sp>
          <p:nvSpPr>
            <p:cNvPr id="4250" name="Google Shape;4250;p53"/>
            <p:cNvSpPr/>
            <p:nvPr/>
          </p:nvSpPr>
          <p:spPr>
            <a:xfrm>
              <a:off x="1632"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251" name="Google Shape;4251;p53"/>
            <p:cNvSpPr/>
            <p:nvPr/>
          </p:nvSpPr>
          <p:spPr>
            <a:xfrm flipH="1">
              <a:off x="1200"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252" name="Google Shape;4252;p53"/>
            <p:cNvSpPr/>
            <p:nvPr/>
          </p:nvSpPr>
          <p:spPr>
            <a:xfrm>
              <a:off x="2496"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253" name="Google Shape;4253;p53"/>
            <p:cNvSpPr/>
            <p:nvPr/>
          </p:nvSpPr>
          <p:spPr>
            <a:xfrm flipH="1">
              <a:off x="2064"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grpSp>
      <p:sp>
        <p:nvSpPr>
          <p:cNvPr id="4254" name="Google Shape;4254;p53"/>
          <p:cNvSpPr/>
          <p:nvPr/>
        </p:nvSpPr>
        <p:spPr>
          <a:xfrm>
            <a:off x="415686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55" name="Google Shape;4255;p53"/>
          <p:cNvSpPr/>
          <p:nvPr/>
        </p:nvSpPr>
        <p:spPr>
          <a:xfrm>
            <a:off x="608091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56" name="Google Shape;4256;p53"/>
          <p:cNvSpPr/>
          <p:nvPr/>
        </p:nvSpPr>
        <p:spPr>
          <a:xfrm>
            <a:off x="7925594"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57" name="Google Shape;4257;p53"/>
          <p:cNvSpPr txBox="1"/>
          <p:nvPr/>
        </p:nvSpPr>
        <p:spPr>
          <a:xfrm>
            <a:off x="7681119" y="4300539"/>
            <a:ext cx="1234762" cy="5524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pickup</a:t>
            </a:r>
            <a:endParaRPr/>
          </a:p>
        </p:txBody>
      </p:sp>
      <p:sp>
        <p:nvSpPr>
          <p:cNvPr id="4258" name="Google Shape;4258;p53"/>
          <p:cNvSpPr txBox="1"/>
          <p:nvPr/>
        </p:nvSpPr>
        <p:spPr>
          <a:xfrm>
            <a:off x="5955507" y="4300539"/>
            <a:ext cx="753220" cy="5524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pay</a:t>
            </a:r>
            <a:endParaRPr/>
          </a:p>
        </p:txBody>
      </p:sp>
      <p:sp>
        <p:nvSpPr>
          <p:cNvPr id="4259" name="Google Shape;4259;p53"/>
          <p:cNvSpPr txBox="1"/>
          <p:nvPr/>
        </p:nvSpPr>
        <p:spPr>
          <a:xfrm>
            <a:off x="4023519" y="4300539"/>
            <a:ext cx="1056828" cy="5524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order</a:t>
            </a:r>
            <a:endParaRPr/>
          </a:p>
        </p:txBody>
      </p:sp>
      <p:pic>
        <p:nvPicPr>
          <p:cNvPr descr="tn00332_" id="4260" name="Google Shape;4260;p53"/>
          <p:cNvPicPr preferRelativeResize="0"/>
          <p:nvPr/>
        </p:nvPicPr>
        <p:blipFill rotWithShape="1">
          <a:blip r:embed="rId3">
            <a:alphaModFix/>
          </a:blip>
          <a:srcRect b="0" l="0" r="0" t="0"/>
          <a:stretch/>
        </p:blipFill>
        <p:spPr>
          <a:xfrm>
            <a:off x="2423320" y="2554288"/>
            <a:ext cx="995363" cy="798512"/>
          </a:xfrm>
          <a:prstGeom prst="rect">
            <a:avLst/>
          </a:prstGeom>
          <a:noFill/>
          <a:ln>
            <a:noFill/>
          </a:ln>
        </p:spPr>
      </p:pic>
      <p:pic>
        <p:nvPicPr>
          <p:cNvPr descr="tn00332_" id="4261" name="Google Shape;4261;p53"/>
          <p:cNvPicPr preferRelativeResize="0"/>
          <p:nvPr/>
        </p:nvPicPr>
        <p:blipFill rotWithShape="1">
          <a:blip r:embed="rId3">
            <a:alphaModFix/>
          </a:blip>
          <a:srcRect b="0" l="0" r="0" t="0"/>
          <a:stretch/>
        </p:blipFill>
        <p:spPr>
          <a:xfrm>
            <a:off x="5776120" y="5486401"/>
            <a:ext cx="995363" cy="798513"/>
          </a:xfrm>
          <a:prstGeom prst="rect">
            <a:avLst/>
          </a:prstGeom>
          <a:noFill/>
          <a:ln>
            <a:noFill/>
          </a:ln>
        </p:spPr>
      </p:pic>
      <p:pic>
        <p:nvPicPr>
          <p:cNvPr descr="tn00332_" id="4262" name="Google Shape;4262;p53"/>
          <p:cNvPicPr preferRelativeResize="0"/>
          <p:nvPr/>
        </p:nvPicPr>
        <p:blipFill rotWithShape="1">
          <a:blip r:embed="rId3">
            <a:alphaModFix/>
          </a:blip>
          <a:srcRect b="0" l="0" r="0" t="0"/>
          <a:stretch/>
        </p:blipFill>
        <p:spPr>
          <a:xfrm>
            <a:off x="7676357" y="5486401"/>
            <a:ext cx="995362" cy="798513"/>
          </a:xfrm>
          <a:prstGeom prst="rect">
            <a:avLst/>
          </a:prstGeom>
          <a:noFill/>
          <a:ln>
            <a:noFill/>
          </a:ln>
        </p:spPr>
      </p:pic>
      <p:pic>
        <p:nvPicPr>
          <p:cNvPr descr="tn00332_" id="4263" name="Google Shape;4263;p53"/>
          <p:cNvPicPr preferRelativeResize="0"/>
          <p:nvPr/>
        </p:nvPicPr>
        <p:blipFill rotWithShape="1">
          <a:blip r:embed="rId3">
            <a:alphaModFix/>
          </a:blip>
          <a:srcRect b="0" l="0" r="0" t="0"/>
          <a:stretch/>
        </p:blipFill>
        <p:spPr>
          <a:xfrm>
            <a:off x="2347120" y="3697288"/>
            <a:ext cx="995363" cy="798512"/>
          </a:xfrm>
          <a:prstGeom prst="rect">
            <a:avLst/>
          </a:prstGeom>
          <a:noFill/>
          <a:ln>
            <a:noFill/>
          </a:ln>
        </p:spPr>
      </p:pic>
      <p:pic>
        <p:nvPicPr>
          <p:cNvPr descr="tn00332_" id="4264" name="Google Shape;4264;p53"/>
          <p:cNvPicPr preferRelativeResize="0"/>
          <p:nvPr/>
        </p:nvPicPr>
        <p:blipFill rotWithShape="1">
          <a:blip r:embed="rId3">
            <a:alphaModFix/>
          </a:blip>
          <a:srcRect b="0" l="0" r="0" t="0"/>
          <a:stretch/>
        </p:blipFill>
        <p:spPr>
          <a:xfrm>
            <a:off x="2499520" y="4800601"/>
            <a:ext cx="995363" cy="798513"/>
          </a:xfrm>
          <a:prstGeom prst="rect">
            <a:avLst/>
          </a:prstGeom>
          <a:noFill/>
          <a:ln>
            <a:noFill/>
          </a:ln>
        </p:spPr>
      </p:pic>
      <p:pic>
        <p:nvPicPr>
          <p:cNvPr descr="tn00332_" id="4265" name="Google Shape;4265;p53"/>
          <p:cNvPicPr preferRelativeResize="0"/>
          <p:nvPr/>
        </p:nvPicPr>
        <p:blipFill rotWithShape="1">
          <a:blip r:embed="rId3">
            <a:alphaModFix/>
          </a:blip>
          <a:srcRect b="0" l="0" r="0" t="0"/>
          <a:stretch/>
        </p:blipFill>
        <p:spPr>
          <a:xfrm>
            <a:off x="3866357" y="5526088"/>
            <a:ext cx="995362" cy="798512"/>
          </a:xfrm>
          <a:prstGeom prst="rect">
            <a:avLst/>
          </a:prstGeom>
          <a:noFill/>
          <a:ln>
            <a:noFill/>
          </a:ln>
        </p:spPr>
      </p:pic>
      <p:pic>
        <p:nvPicPr>
          <p:cNvPr descr="tn00332_" id="4266" name="Google Shape;4266;p53"/>
          <p:cNvPicPr preferRelativeResize="0"/>
          <p:nvPr/>
        </p:nvPicPr>
        <p:blipFill rotWithShape="1">
          <a:blip r:embed="rId3">
            <a:alphaModFix/>
          </a:blip>
          <a:srcRect b="0" l="0" r="0" t="0"/>
          <a:stretch/>
        </p:blipFill>
        <p:spPr>
          <a:xfrm>
            <a:off x="9281320" y="5867401"/>
            <a:ext cx="995363" cy="798513"/>
          </a:xfrm>
          <a:prstGeom prst="rect">
            <a:avLst/>
          </a:prstGeom>
          <a:noFill/>
          <a:ln>
            <a:noFill/>
          </a:ln>
        </p:spPr>
      </p:pic>
      <p:grpSp>
        <p:nvGrpSpPr>
          <p:cNvPr id="4267" name="Google Shape;4267;p53"/>
          <p:cNvGrpSpPr/>
          <p:nvPr/>
        </p:nvGrpSpPr>
        <p:grpSpPr>
          <a:xfrm flipH="1">
            <a:off x="8982999" y="4586974"/>
            <a:ext cx="1434841" cy="1036853"/>
            <a:chOff x="148" y="2842"/>
            <a:chExt cx="904" cy="653"/>
          </a:xfrm>
        </p:grpSpPr>
        <p:sp>
          <p:nvSpPr>
            <p:cNvPr id="4268" name="Google Shape;4268;p53"/>
            <p:cNvSpPr/>
            <p:nvPr/>
          </p:nvSpPr>
          <p:spPr>
            <a:xfrm rot="-789407">
              <a:off x="192" y="2929"/>
              <a:ext cx="816" cy="480"/>
            </a:xfrm>
            <a:prstGeom prst="leftArrow">
              <a:avLst>
                <a:gd fmla="val 50000" name="adj1"/>
                <a:gd fmla="val 425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69" name="Google Shape;4269;p53"/>
            <p:cNvSpPr txBox="1"/>
            <p:nvPr/>
          </p:nvSpPr>
          <p:spPr>
            <a:xfrm rot="-789407">
              <a:off x="283" y="2996"/>
              <a:ext cx="552" cy="3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EXIT</a:t>
              </a:r>
              <a:endParaRPr/>
            </a:p>
          </p:txBody>
        </p:sp>
      </p:grpSp>
      <p:grpSp>
        <p:nvGrpSpPr>
          <p:cNvPr id="4270" name="Google Shape;4270;p53"/>
          <p:cNvGrpSpPr/>
          <p:nvPr/>
        </p:nvGrpSpPr>
        <p:grpSpPr>
          <a:xfrm flipH="1">
            <a:off x="1664624" y="1538974"/>
            <a:ext cx="1434841" cy="1036853"/>
            <a:chOff x="244" y="2121"/>
            <a:chExt cx="904" cy="653"/>
          </a:xfrm>
        </p:grpSpPr>
        <p:sp>
          <p:nvSpPr>
            <p:cNvPr id="4271" name="Google Shape;4271;p53"/>
            <p:cNvSpPr/>
            <p:nvPr/>
          </p:nvSpPr>
          <p:spPr>
            <a:xfrm rot="-789407">
              <a:off x="288" y="2208"/>
              <a:ext cx="816" cy="480"/>
            </a:xfrm>
            <a:prstGeom prst="leftArrow">
              <a:avLst>
                <a:gd fmla="val 50000" name="adj1"/>
                <a:gd fmla="val 425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72" name="Google Shape;4272;p53"/>
            <p:cNvSpPr txBox="1"/>
            <p:nvPr/>
          </p:nvSpPr>
          <p:spPr>
            <a:xfrm rot="-789407">
              <a:off x="335" y="2342"/>
              <a:ext cx="551"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ENTER</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6" name="Shape 4276"/>
        <p:cNvGrpSpPr/>
        <p:nvPr/>
      </p:nvGrpSpPr>
      <p:grpSpPr>
        <a:xfrm>
          <a:off x="0" y="0"/>
          <a:ext cx="0" cy="0"/>
          <a:chOff x="0" y="0"/>
          <a:chExt cx="0" cy="0"/>
        </a:xfrm>
      </p:grpSpPr>
      <p:sp>
        <p:nvSpPr>
          <p:cNvPr id="4277" name="Google Shape;4277;p54"/>
          <p:cNvSpPr txBox="1"/>
          <p:nvPr>
            <p:ph idx="12" type="sldNum"/>
          </p:nvPr>
        </p:nvSpPr>
        <p:spPr>
          <a:xfrm>
            <a:off x="836126" y="7203864"/>
            <a:ext cx="2736414" cy="41380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197">
                <a:solidFill>
                  <a:srgbClr val="000000"/>
                </a:solidFill>
                <a:latin typeface="Calibri"/>
                <a:ea typeface="Calibri"/>
                <a:cs typeface="Calibri"/>
                <a:sym typeface="Calibri"/>
              </a:rPr>
              <a:t>‹#›</a:t>
            </a:fld>
            <a:endParaRPr sz="1197">
              <a:solidFill>
                <a:srgbClr val="000000"/>
              </a:solidFill>
              <a:latin typeface="Calibri"/>
              <a:ea typeface="Calibri"/>
              <a:cs typeface="Calibri"/>
              <a:sym typeface="Calibri"/>
            </a:endParaRPr>
          </a:p>
        </p:txBody>
      </p:sp>
      <p:sp>
        <p:nvSpPr>
          <p:cNvPr id="4278" name="Google Shape;4278;p54"/>
          <p:cNvSpPr txBox="1"/>
          <p:nvPr>
            <p:ph idx="4294967295"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Pipelining</a:t>
            </a:r>
            <a:endParaRPr/>
          </a:p>
        </p:txBody>
      </p:sp>
      <p:sp>
        <p:nvSpPr>
          <p:cNvPr id="4279" name="Google Shape;4279;p54"/>
          <p:cNvSpPr/>
          <p:nvPr/>
        </p:nvSpPr>
        <p:spPr>
          <a:xfrm>
            <a:off x="415686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80" name="Google Shape;4280;p54"/>
          <p:cNvSpPr/>
          <p:nvPr/>
        </p:nvSpPr>
        <p:spPr>
          <a:xfrm>
            <a:off x="608091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81" name="Google Shape;4281;p54"/>
          <p:cNvSpPr/>
          <p:nvPr/>
        </p:nvSpPr>
        <p:spPr>
          <a:xfrm>
            <a:off x="7925594"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82" name="Google Shape;4282;p54"/>
          <p:cNvSpPr txBox="1"/>
          <p:nvPr/>
        </p:nvSpPr>
        <p:spPr>
          <a:xfrm>
            <a:off x="7681120" y="4291014"/>
            <a:ext cx="14504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writeback</a:t>
            </a:r>
            <a:endParaRPr b="1" sz="2400">
              <a:solidFill>
                <a:srgbClr val="000000"/>
              </a:solidFill>
              <a:latin typeface="Calibri"/>
              <a:ea typeface="Calibri"/>
              <a:cs typeface="Calibri"/>
              <a:sym typeface="Calibri"/>
            </a:endParaRPr>
          </a:p>
        </p:txBody>
      </p:sp>
      <p:sp>
        <p:nvSpPr>
          <p:cNvPr id="4283" name="Google Shape;4283;p54"/>
          <p:cNvSpPr txBox="1"/>
          <p:nvPr/>
        </p:nvSpPr>
        <p:spPr>
          <a:xfrm>
            <a:off x="5955507" y="4291014"/>
            <a:ext cx="6933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ALU</a:t>
            </a:r>
            <a:endParaRPr/>
          </a:p>
        </p:txBody>
      </p:sp>
      <p:sp>
        <p:nvSpPr>
          <p:cNvPr id="4284" name="Google Shape;4284;p54"/>
          <p:cNvSpPr txBox="1"/>
          <p:nvPr/>
        </p:nvSpPr>
        <p:spPr>
          <a:xfrm>
            <a:off x="4023520" y="4291014"/>
            <a:ext cx="8271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fetch</a:t>
            </a:r>
            <a:endParaRPr/>
          </a:p>
        </p:txBody>
      </p:sp>
      <p:grpSp>
        <p:nvGrpSpPr>
          <p:cNvPr id="4285" name="Google Shape;4285;p54"/>
          <p:cNvGrpSpPr/>
          <p:nvPr/>
        </p:nvGrpSpPr>
        <p:grpSpPr>
          <a:xfrm flipH="1">
            <a:off x="8982999" y="4586974"/>
            <a:ext cx="1434841" cy="1036853"/>
            <a:chOff x="148" y="2842"/>
            <a:chExt cx="904" cy="653"/>
          </a:xfrm>
        </p:grpSpPr>
        <p:sp>
          <p:nvSpPr>
            <p:cNvPr id="4286" name="Google Shape;4286;p54"/>
            <p:cNvSpPr/>
            <p:nvPr/>
          </p:nvSpPr>
          <p:spPr>
            <a:xfrm rot="-789407">
              <a:off x="192" y="2929"/>
              <a:ext cx="816" cy="480"/>
            </a:xfrm>
            <a:prstGeom prst="leftArrow">
              <a:avLst>
                <a:gd fmla="val 50000" name="adj1"/>
                <a:gd fmla="val 425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87" name="Google Shape;4287;p54"/>
            <p:cNvSpPr txBox="1"/>
            <p:nvPr/>
          </p:nvSpPr>
          <p:spPr>
            <a:xfrm rot="-789407">
              <a:off x="283" y="2996"/>
              <a:ext cx="552" cy="3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EXIT</a:t>
              </a:r>
              <a:endParaRPr/>
            </a:p>
          </p:txBody>
        </p:sp>
      </p:grpSp>
      <p:grpSp>
        <p:nvGrpSpPr>
          <p:cNvPr id="4288" name="Google Shape;4288;p54"/>
          <p:cNvGrpSpPr/>
          <p:nvPr/>
        </p:nvGrpSpPr>
        <p:grpSpPr>
          <a:xfrm flipH="1">
            <a:off x="1664624" y="1538974"/>
            <a:ext cx="1434841" cy="1036853"/>
            <a:chOff x="244" y="2121"/>
            <a:chExt cx="904" cy="653"/>
          </a:xfrm>
        </p:grpSpPr>
        <p:sp>
          <p:nvSpPr>
            <p:cNvPr id="4289" name="Google Shape;4289;p54"/>
            <p:cNvSpPr/>
            <p:nvPr/>
          </p:nvSpPr>
          <p:spPr>
            <a:xfrm rot="-789407">
              <a:off x="288" y="2208"/>
              <a:ext cx="816" cy="480"/>
            </a:xfrm>
            <a:prstGeom prst="leftArrow">
              <a:avLst>
                <a:gd fmla="val 50000" name="adj1"/>
                <a:gd fmla="val 425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90" name="Google Shape;4290;p54"/>
            <p:cNvSpPr txBox="1"/>
            <p:nvPr/>
          </p:nvSpPr>
          <p:spPr>
            <a:xfrm rot="-789407">
              <a:off x="335" y="2342"/>
              <a:ext cx="551" cy="2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ENTER</a:t>
              </a:r>
              <a:endParaRPr/>
            </a:p>
          </p:txBody>
        </p:sp>
      </p:grpSp>
      <p:sp>
        <p:nvSpPr>
          <p:cNvPr id="4291" name="Google Shape;4291;p54"/>
          <p:cNvSpPr txBox="1"/>
          <p:nvPr/>
        </p:nvSpPr>
        <p:spPr>
          <a:xfrm>
            <a:off x="2385219" y="3705226"/>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nor</a:t>
            </a:r>
            <a:endParaRPr/>
          </a:p>
        </p:txBody>
      </p:sp>
      <p:sp>
        <p:nvSpPr>
          <p:cNvPr id="4292" name="Google Shape;4292;p54"/>
          <p:cNvSpPr/>
          <p:nvPr/>
        </p:nvSpPr>
        <p:spPr>
          <a:xfrm>
            <a:off x="501411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93" name="Google Shape;4293;p54"/>
          <p:cNvSpPr/>
          <p:nvPr/>
        </p:nvSpPr>
        <p:spPr>
          <a:xfrm>
            <a:off x="6995319" y="4800600"/>
            <a:ext cx="457200" cy="457200"/>
          </a:xfrm>
          <a:prstGeom prst="ellipse">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4294" name="Google Shape;4294;p54"/>
          <p:cNvSpPr txBox="1"/>
          <p:nvPr/>
        </p:nvSpPr>
        <p:spPr>
          <a:xfrm>
            <a:off x="4861719" y="4291014"/>
            <a:ext cx="11177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decode</a:t>
            </a:r>
            <a:endParaRPr/>
          </a:p>
        </p:txBody>
      </p:sp>
      <p:sp>
        <p:nvSpPr>
          <p:cNvPr id="4295" name="Google Shape;4295;p54"/>
          <p:cNvSpPr txBox="1"/>
          <p:nvPr/>
        </p:nvSpPr>
        <p:spPr>
          <a:xfrm>
            <a:off x="6842920" y="4291014"/>
            <a:ext cx="8402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mem</a:t>
            </a:r>
            <a:endParaRPr b="1" sz="2400">
              <a:solidFill>
                <a:srgbClr val="000000"/>
              </a:solidFill>
              <a:latin typeface="Calibri"/>
              <a:ea typeface="Calibri"/>
              <a:cs typeface="Calibri"/>
              <a:sym typeface="Calibri"/>
            </a:endParaRPr>
          </a:p>
        </p:txBody>
      </p:sp>
      <p:sp>
        <p:nvSpPr>
          <p:cNvPr id="4296" name="Google Shape;4296;p54"/>
          <p:cNvSpPr txBox="1"/>
          <p:nvPr/>
        </p:nvSpPr>
        <p:spPr>
          <a:xfrm>
            <a:off x="2385219" y="2638426"/>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add</a:t>
            </a:r>
            <a:endParaRPr/>
          </a:p>
        </p:txBody>
      </p:sp>
      <p:sp>
        <p:nvSpPr>
          <p:cNvPr id="4297" name="Google Shape;4297;p54"/>
          <p:cNvSpPr txBox="1"/>
          <p:nvPr/>
        </p:nvSpPr>
        <p:spPr>
          <a:xfrm>
            <a:off x="2385219" y="4724401"/>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lw</a:t>
            </a:r>
            <a:endParaRPr b="1" sz="2511">
              <a:solidFill>
                <a:srgbClr val="000000"/>
              </a:solidFill>
              <a:latin typeface="Calibri"/>
              <a:ea typeface="Calibri"/>
              <a:cs typeface="Calibri"/>
              <a:sym typeface="Calibri"/>
            </a:endParaRPr>
          </a:p>
        </p:txBody>
      </p:sp>
      <p:grpSp>
        <p:nvGrpSpPr>
          <p:cNvPr id="4298" name="Google Shape;4298;p54"/>
          <p:cNvGrpSpPr/>
          <p:nvPr/>
        </p:nvGrpSpPr>
        <p:grpSpPr>
          <a:xfrm>
            <a:off x="5395119" y="2514600"/>
            <a:ext cx="1905000" cy="1752600"/>
            <a:chOff x="1200" y="2112"/>
            <a:chExt cx="1728" cy="1104"/>
          </a:xfrm>
        </p:grpSpPr>
        <p:sp>
          <p:nvSpPr>
            <p:cNvPr id="4299" name="Google Shape;4299;p54"/>
            <p:cNvSpPr/>
            <p:nvPr/>
          </p:nvSpPr>
          <p:spPr>
            <a:xfrm>
              <a:off x="1632"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300" name="Google Shape;4300;p54"/>
            <p:cNvSpPr/>
            <p:nvPr/>
          </p:nvSpPr>
          <p:spPr>
            <a:xfrm flipH="1">
              <a:off x="1200"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301" name="Google Shape;4301;p54"/>
            <p:cNvSpPr/>
            <p:nvPr/>
          </p:nvSpPr>
          <p:spPr>
            <a:xfrm>
              <a:off x="2496"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sp>
          <p:nvSpPr>
            <p:cNvPr id="4302" name="Google Shape;4302;p54"/>
            <p:cNvSpPr/>
            <p:nvPr/>
          </p:nvSpPr>
          <p:spPr>
            <a:xfrm flipH="1">
              <a:off x="2064" y="2112"/>
              <a:ext cx="432" cy="1104"/>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57150">
              <a:solidFill>
                <a:srgbClr val="FFFF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511">
                <a:solidFill>
                  <a:srgbClr val="000000"/>
                </a:solidFill>
                <a:latin typeface="Calibri"/>
                <a:ea typeface="Calibri"/>
                <a:cs typeface="Calibri"/>
                <a:sym typeface="Calibri"/>
              </a:endParaRPr>
            </a:p>
          </p:txBody>
        </p:sp>
      </p:grpSp>
      <p:sp>
        <p:nvSpPr>
          <p:cNvPr id="4303" name="Google Shape;4303;p54"/>
          <p:cNvSpPr txBox="1"/>
          <p:nvPr/>
        </p:nvSpPr>
        <p:spPr>
          <a:xfrm>
            <a:off x="7300119" y="3352801"/>
            <a:ext cx="2321726" cy="5524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11">
                <a:solidFill>
                  <a:srgbClr val="000000"/>
                </a:solidFill>
                <a:latin typeface="Calibri"/>
                <a:ea typeface="Calibri"/>
                <a:cs typeface="Calibri"/>
                <a:sym typeface="Calibri"/>
              </a:rPr>
              <a:t>icroprocessor</a:t>
            </a:r>
            <a:endParaRPr b="1" sz="2511">
              <a:solidFill>
                <a:srgbClr val="000000"/>
              </a:solidFill>
              <a:latin typeface="Calibri"/>
              <a:ea typeface="Calibri"/>
              <a:cs typeface="Calibri"/>
              <a:sym typeface="Calibri"/>
            </a:endParaRPr>
          </a:p>
        </p:txBody>
      </p:sp>
      <p:sp>
        <p:nvSpPr>
          <p:cNvPr id="4304" name="Google Shape;4304;p54"/>
          <p:cNvSpPr txBox="1"/>
          <p:nvPr/>
        </p:nvSpPr>
        <p:spPr>
          <a:xfrm rot="-5400000">
            <a:off x="3871120" y="5808659"/>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lw</a:t>
            </a:r>
            <a:endParaRPr b="1" sz="2511">
              <a:solidFill>
                <a:srgbClr val="000000"/>
              </a:solidFill>
              <a:latin typeface="Calibri"/>
              <a:ea typeface="Calibri"/>
              <a:cs typeface="Calibri"/>
              <a:sym typeface="Calibri"/>
            </a:endParaRPr>
          </a:p>
        </p:txBody>
      </p:sp>
      <p:sp>
        <p:nvSpPr>
          <p:cNvPr id="4305" name="Google Shape;4305;p54"/>
          <p:cNvSpPr txBox="1"/>
          <p:nvPr/>
        </p:nvSpPr>
        <p:spPr>
          <a:xfrm rot="-5400000">
            <a:off x="4761707" y="5577008"/>
            <a:ext cx="990600" cy="1012585"/>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noop</a:t>
            </a:r>
            <a:endParaRPr b="1" sz="2511">
              <a:solidFill>
                <a:srgbClr val="000000"/>
              </a:solidFill>
              <a:latin typeface="Calibri"/>
              <a:ea typeface="Calibri"/>
              <a:cs typeface="Calibri"/>
              <a:sym typeface="Calibri"/>
            </a:endParaRPr>
          </a:p>
        </p:txBody>
      </p:sp>
      <p:sp>
        <p:nvSpPr>
          <p:cNvPr id="4306" name="Google Shape;4306;p54"/>
          <p:cNvSpPr txBox="1"/>
          <p:nvPr/>
        </p:nvSpPr>
        <p:spPr>
          <a:xfrm rot="-5400000">
            <a:off x="5828507" y="5807071"/>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add</a:t>
            </a:r>
            <a:endParaRPr/>
          </a:p>
        </p:txBody>
      </p:sp>
      <p:sp>
        <p:nvSpPr>
          <p:cNvPr id="4307" name="Google Shape;4307;p54"/>
          <p:cNvSpPr txBox="1"/>
          <p:nvPr/>
        </p:nvSpPr>
        <p:spPr>
          <a:xfrm rot="-5400000">
            <a:off x="6742907" y="5807071"/>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sw</a:t>
            </a:r>
            <a:endParaRPr b="1" sz="2511">
              <a:solidFill>
                <a:srgbClr val="000000"/>
              </a:solidFill>
              <a:latin typeface="Calibri"/>
              <a:ea typeface="Calibri"/>
              <a:cs typeface="Calibri"/>
              <a:sym typeface="Calibri"/>
            </a:endParaRPr>
          </a:p>
        </p:txBody>
      </p:sp>
      <p:sp>
        <p:nvSpPr>
          <p:cNvPr id="4308" name="Google Shape;4308;p54"/>
          <p:cNvSpPr txBox="1"/>
          <p:nvPr/>
        </p:nvSpPr>
        <p:spPr>
          <a:xfrm rot="-5400000">
            <a:off x="7657307" y="5807071"/>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nor</a:t>
            </a:r>
            <a:endParaRPr b="1" sz="2511">
              <a:solidFill>
                <a:srgbClr val="000000"/>
              </a:solidFill>
              <a:latin typeface="Calibri"/>
              <a:ea typeface="Calibri"/>
              <a:cs typeface="Calibri"/>
              <a:sym typeface="Calibri"/>
            </a:endParaRPr>
          </a:p>
        </p:txBody>
      </p:sp>
      <p:sp>
        <p:nvSpPr>
          <p:cNvPr id="4309" name="Google Shape;4309;p54"/>
          <p:cNvSpPr txBox="1"/>
          <p:nvPr/>
        </p:nvSpPr>
        <p:spPr>
          <a:xfrm>
            <a:off x="9052719" y="5867401"/>
            <a:ext cx="990600" cy="552459"/>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511">
                <a:solidFill>
                  <a:srgbClr val="000000"/>
                </a:solidFill>
                <a:latin typeface="Calibri"/>
                <a:ea typeface="Calibri"/>
                <a:cs typeface="Calibri"/>
                <a:sym typeface="Calibri"/>
              </a:rPr>
              <a:t>add</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3" name="Shape 4313"/>
        <p:cNvGrpSpPr/>
        <p:nvPr/>
      </p:nvGrpSpPr>
      <p:grpSpPr>
        <a:xfrm>
          <a:off x="0" y="0"/>
          <a:ext cx="0" cy="0"/>
          <a:chOff x="0" y="0"/>
          <a:chExt cx="0" cy="0"/>
        </a:xfrm>
      </p:grpSpPr>
      <p:sp>
        <p:nvSpPr>
          <p:cNvPr id="4314" name="Google Shape;4314;p55"/>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Pipelined implementation of LC2K</a:t>
            </a:r>
            <a:endParaRPr/>
          </a:p>
        </p:txBody>
      </p:sp>
      <p:sp>
        <p:nvSpPr>
          <p:cNvPr id="4315" name="Google Shape;4315;p55"/>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700"/>
              <a:buChar char="•"/>
            </a:pPr>
            <a:r>
              <a:rPr lang="en-US"/>
              <a:t>Break the execution of the instruction into cycles.</a:t>
            </a:r>
            <a:endParaRPr/>
          </a:p>
          <a:p>
            <a:pPr indent="-228029" lvl="1" marL="684086" rtl="0" algn="l">
              <a:lnSpc>
                <a:spcPct val="90000"/>
              </a:lnSpc>
              <a:spcBef>
                <a:spcPts val="499"/>
              </a:spcBef>
              <a:spcAft>
                <a:spcPts val="0"/>
              </a:spcAft>
              <a:buClr>
                <a:schemeClr val="dk1"/>
              </a:buClr>
              <a:buSzPts val="2300"/>
              <a:buChar char="•"/>
            </a:pPr>
            <a:r>
              <a:rPr lang="en-US"/>
              <a:t>Similar to the multi-cycle datapath</a:t>
            </a:r>
            <a:endParaRPr/>
          </a:p>
          <a:p>
            <a:pPr indent="-228029" lvl="0" marL="228029" rtl="0" algn="l">
              <a:lnSpc>
                <a:spcPct val="90000"/>
              </a:lnSpc>
              <a:spcBef>
                <a:spcPts val="998"/>
              </a:spcBef>
              <a:spcAft>
                <a:spcPts val="0"/>
              </a:spcAft>
              <a:buClr>
                <a:schemeClr val="dk1"/>
              </a:buClr>
              <a:buSzPts val="2700"/>
              <a:buChar char="•"/>
            </a:pPr>
            <a:r>
              <a:rPr lang="en-US"/>
              <a:t>Design a separate datapath </a:t>
            </a:r>
            <a:r>
              <a:rPr lang="en-US">
                <a:solidFill>
                  <a:srgbClr val="FF0000"/>
                </a:solidFill>
              </a:rPr>
              <a:t>stage</a:t>
            </a:r>
            <a:r>
              <a:rPr lang="en-US"/>
              <a:t> for the execution performed during each cycle.</a:t>
            </a:r>
            <a:endParaRPr/>
          </a:p>
          <a:p>
            <a:pPr indent="-228029" lvl="1" marL="684086" rtl="0" algn="l">
              <a:lnSpc>
                <a:spcPct val="90000"/>
              </a:lnSpc>
              <a:spcBef>
                <a:spcPts val="499"/>
              </a:spcBef>
              <a:spcAft>
                <a:spcPts val="0"/>
              </a:spcAft>
              <a:buClr>
                <a:schemeClr val="dk1"/>
              </a:buClr>
              <a:buSzPts val="2300"/>
              <a:buChar char="•"/>
            </a:pPr>
            <a:r>
              <a:rPr lang="en-US"/>
              <a:t>Build </a:t>
            </a:r>
            <a:r>
              <a:rPr lang="en-US">
                <a:solidFill>
                  <a:srgbClr val="FF0000"/>
                </a:solidFill>
              </a:rPr>
              <a:t>pipeline registers </a:t>
            </a:r>
            <a:r>
              <a:rPr lang="en-US"/>
              <a:t>to communicate between the stages.</a:t>
            </a:r>
            <a:endParaRPr/>
          </a:p>
          <a:p>
            <a:pPr indent="-228029" lvl="1" marL="684086" rtl="0" algn="l">
              <a:lnSpc>
                <a:spcPct val="90000"/>
              </a:lnSpc>
              <a:spcBef>
                <a:spcPts val="499"/>
              </a:spcBef>
              <a:spcAft>
                <a:spcPts val="0"/>
              </a:spcAft>
              <a:buClr>
                <a:schemeClr val="dk1"/>
              </a:buClr>
              <a:buSzPts val="2300"/>
              <a:buChar char="•"/>
            </a:pPr>
            <a:r>
              <a:rPr lang="en-US"/>
              <a:t>Whatever is on the left gets written onto the right during the next cycle</a:t>
            </a:r>
            <a:endParaRPr/>
          </a:p>
          <a:p>
            <a:pPr indent="-228029" lvl="1" marL="684086" rtl="0" algn="l">
              <a:lnSpc>
                <a:spcPct val="90000"/>
              </a:lnSpc>
              <a:spcBef>
                <a:spcPts val="499"/>
              </a:spcBef>
              <a:spcAft>
                <a:spcPts val="0"/>
              </a:spcAft>
              <a:buClr>
                <a:schemeClr val="dk1"/>
              </a:buClr>
              <a:buSzPts val="2300"/>
              <a:buChar char="•"/>
            </a:pPr>
            <a:r>
              <a:rPr lang="en-US"/>
              <a:t>Kinda like the </a:t>
            </a:r>
            <a:r>
              <a:rPr b="1" lang="en-US"/>
              <a:t>Instruction Register</a:t>
            </a:r>
            <a:r>
              <a:rPr lang="en-US"/>
              <a:t> in our multi-cycle design, but we'll need one for each stage</a:t>
            </a:r>
            <a:endParaRPr/>
          </a:p>
          <a:p>
            <a:pPr indent="-76009" lvl="1" marL="684086" rtl="0" algn="l">
              <a:lnSpc>
                <a:spcPct val="90000"/>
              </a:lnSpc>
              <a:spcBef>
                <a:spcPts val="499"/>
              </a:spcBef>
              <a:spcAft>
                <a:spcPts val="0"/>
              </a:spcAft>
              <a:buClr>
                <a:schemeClr val="dk1"/>
              </a:buClr>
              <a:buSzPts val="2394"/>
              <a:buNone/>
            </a:pPr>
            <a:r>
              <a:t/>
            </a:r>
            <a:endParaRPr/>
          </a:p>
          <a:p>
            <a:pPr indent="-50673" lvl="0" marL="228029" rtl="0" algn="l">
              <a:lnSpc>
                <a:spcPct val="90000"/>
              </a:lnSpc>
              <a:spcBef>
                <a:spcPts val="998"/>
              </a:spcBef>
              <a:spcAft>
                <a:spcPts val="0"/>
              </a:spcAft>
              <a:buClr>
                <a:schemeClr val="dk1"/>
              </a:buClr>
              <a:buSzPts val="2793"/>
              <a:buNone/>
            </a:pPr>
            <a:r>
              <a:t/>
            </a:r>
            <a:endParaRPr/>
          </a:p>
        </p:txBody>
      </p:sp>
      <p:sp>
        <p:nvSpPr>
          <p:cNvPr id="4316" name="Google Shape;4316;p55"/>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7" name="Google Shape;4317;p55"/>
          <p:cNvSpPr/>
          <p:nvPr/>
        </p:nvSpPr>
        <p:spPr>
          <a:xfrm>
            <a:off x="8284498" y="5160222"/>
            <a:ext cx="304800" cy="2438400"/>
          </a:xfrm>
          <a:prstGeom prst="rect">
            <a:avLst/>
          </a:prstGeom>
          <a:solidFill>
            <a:srgbClr val="A3B2C1"/>
          </a:solidFill>
          <a:ln cap="flat" cmpd="sng" w="2857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1" name="Shape 4321"/>
        <p:cNvGrpSpPr/>
        <p:nvPr/>
      </p:nvGrpSpPr>
      <p:grpSpPr>
        <a:xfrm>
          <a:off x="0" y="0"/>
          <a:ext cx="0" cy="0"/>
          <a:chOff x="0" y="0"/>
          <a:chExt cx="0" cy="0"/>
        </a:xfrm>
      </p:grpSpPr>
      <p:sp>
        <p:nvSpPr>
          <p:cNvPr id="4322" name="Google Shape;4322;p56"/>
          <p:cNvSpPr txBox="1"/>
          <p:nvPr>
            <p:ph idx="12" type="sldNum"/>
          </p:nvPr>
        </p:nvSpPr>
        <p:spPr>
          <a:xfrm>
            <a:off x="8715984" y="7077922"/>
            <a:ext cx="2837762" cy="5397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
        <p:nvSpPr>
          <p:cNvPr id="4323" name="Google Shape;4323;p56"/>
          <p:cNvSpPr/>
          <p:nvPr/>
        </p:nvSpPr>
        <p:spPr>
          <a:xfrm>
            <a:off x="1813719" y="4038600"/>
            <a:ext cx="381000" cy="6858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PC</a:t>
            </a:r>
            <a:endParaRPr/>
          </a:p>
        </p:txBody>
      </p:sp>
      <p:sp>
        <p:nvSpPr>
          <p:cNvPr id="4324" name="Google Shape;4324;p56"/>
          <p:cNvSpPr/>
          <p:nvPr/>
        </p:nvSpPr>
        <p:spPr>
          <a:xfrm>
            <a:off x="2499519" y="4038600"/>
            <a:ext cx="533400" cy="8382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Inst</a:t>
            </a:r>
            <a:endParaRPr/>
          </a:p>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mem</a:t>
            </a:r>
            <a:endParaRPr b="1" i="0" sz="1600" u="none" cap="none" strike="noStrike">
              <a:solidFill>
                <a:srgbClr val="000000"/>
              </a:solidFill>
              <a:latin typeface="Calibri"/>
              <a:ea typeface="Calibri"/>
              <a:cs typeface="Calibri"/>
              <a:sym typeface="Calibri"/>
            </a:endParaRPr>
          </a:p>
        </p:txBody>
      </p:sp>
      <p:sp>
        <p:nvSpPr>
          <p:cNvPr id="4325" name="Google Shape;4325;p56"/>
          <p:cNvSpPr/>
          <p:nvPr/>
        </p:nvSpPr>
        <p:spPr>
          <a:xfrm>
            <a:off x="4099719" y="3886200"/>
            <a:ext cx="838200" cy="11430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file</a:t>
            </a:r>
            <a:endParaRPr/>
          </a:p>
        </p:txBody>
      </p:sp>
      <p:sp>
        <p:nvSpPr>
          <p:cNvPr id="4326" name="Google Shape;4326;p56"/>
          <p:cNvSpPr/>
          <p:nvPr/>
        </p:nvSpPr>
        <p:spPr>
          <a:xfrm rot="-5400000">
            <a:off x="5928519" y="4251325"/>
            <a:ext cx="1371600" cy="488950"/>
          </a:xfrm>
          <a:custGeom>
            <a:rect b="b" l="l" r="r" t="t"/>
            <a:pathLst>
              <a:path extrusionOk="0" h="288" w="672">
                <a:moveTo>
                  <a:pt x="480" y="288"/>
                </a:moveTo>
                <a:lnTo>
                  <a:pt x="672" y="0"/>
                </a:lnTo>
                <a:lnTo>
                  <a:pt x="432" y="0"/>
                </a:lnTo>
                <a:lnTo>
                  <a:pt x="384" y="96"/>
                </a:lnTo>
                <a:lnTo>
                  <a:pt x="288" y="96"/>
                </a:lnTo>
                <a:lnTo>
                  <a:pt x="240" y="0"/>
                </a:lnTo>
                <a:lnTo>
                  <a:pt x="0" y="0"/>
                </a:lnTo>
                <a:lnTo>
                  <a:pt x="192" y="288"/>
                </a:lnTo>
                <a:lnTo>
                  <a:pt x="480" y="288"/>
                </a:lnTo>
                <a:close/>
              </a:path>
            </a:pathLst>
          </a:custGeom>
          <a:solidFill>
            <a:schemeClr val="accen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Narrow"/>
              <a:buNone/>
            </a:pPr>
            <a:r>
              <a:t/>
            </a:r>
            <a:endParaRPr b="0" i="0" sz="2000" u="none" cap="none" strike="noStrike">
              <a:solidFill>
                <a:srgbClr val="000000"/>
              </a:solidFill>
              <a:latin typeface="Calibri"/>
              <a:ea typeface="Calibri"/>
              <a:cs typeface="Calibri"/>
              <a:sym typeface="Calibri"/>
            </a:endParaRPr>
          </a:p>
        </p:txBody>
      </p:sp>
      <p:sp>
        <p:nvSpPr>
          <p:cNvPr id="4327" name="Google Shape;4327;p56"/>
          <p:cNvSpPr txBox="1"/>
          <p:nvPr/>
        </p:nvSpPr>
        <p:spPr>
          <a:xfrm>
            <a:off x="6523832" y="4038601"/>
            <a:ext cx="319318"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A</a:t>
            </a:r>
            <a:endParaRPr/>
          </a:p>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L</a:t>
            </a:r>
            <a:endParaRPr/>
          </a:p>
          <a:p>
            <a:pPr indent="0" lvl="0" marL="0" marR="0" rtl="0" algn="l">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U</a:t>
            </a:r>
            <a:endParaRPr/>
          </a:p>
        </p:txBody>
      </p:sp>
      <p:sp>
        <p:nvSpPr>
          <p:cNvPr id="4328" name="Google Shape;4328;p56"/>
          <p:cNvSpPr/>
          <p:nvPr/>
        </p:nvSpPr>
        <p:spPr>
          <a:xfrm>
            <a:off x="2118519" y="3124200"/>
            <a:ext cx="228600" cy="2286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1</a:t>
            </a:r>
            <a:endParaRPr/>
          </a:p>
        </p:txBody>
      </p:sp>
      <p:sp>
        <p:nvSpPr>
          <p:cNvPr id="4329" name="Google Shape;4329;p56"/>
          <p:cNvSpPr/>
          <p:nvPr/>
        </p:nvSpPr>
        <p:spPr>
          <a:xfrm>
            <a:off x="3185319" y="1447800"/>
            <a:ext cx="304800" cy="57150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Narrow"/>
              <a:buNone/>
            </a:pPr>
            <a:r>
              <a:t/>
            </a:r>
            <a:endParaRPr b="0" i="0" sz="1200" u="none" cap="none" strike="noStrike">
              <a:solidFill>
                <a:srgbClr val="000000"/>
              </a:solidFill>
              <a:latin typeface="Calibri"/>
              <a:ea typeface="Calibri"/>
              <a:cs typeface="Calibri"/>
              <a:sym typeface="Calibri"/>
            </a:endParaRPr>
          </a:p>
        </p:txBody>
      </p:sp>
      <p:sp>
        <p:nvSpPr>
          <p:cNvPr id="4330" name="Google Shape;4330;p56"/>
          <p:cNvSpPr/>
          <p:nvPr/>
        </p:nvSpPr>
        <p:spPr>
          <a:xfrm>
            <a:off x="5166519" y="1447800"/>
            <a:ext cx="304800" cy="57150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Narrow"/>
              <a:buNone/>
            </a:pPr>
            <a:r>
              <a:t/>
            </a:r>
            <a:endParaRPr b="0" i="0" sz="1200" u="none" cap="none" strike="noStrike">
              <a:solidFill>
                <a:srgbClr val="000000"/>
              </a:solidFill>
              <a:latin typeface="Calibri"/>
              <a:ea typeface="Calibri"/>
              <a:cs typeface="Calibri"/>
              <a:sym typeface="Calibri"/>
            </a:endParaRPr>
          </a:p>
        </p:txBody>
      </p:sp>
      <p:sp>
        <p:nvSpPr>
          <p:cNvPr id="4331" name="Google Shape;4331;p56"/>
          <p:cNvSpPr/>
          <p:nvPr/>
        </p:nvSpPr>
        <p:spPr>
          <a:xfrm>
            <a:off x="7071519" y="1447800"/>
            <a:ext cx="304800" cy="57150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Narrow"/>
              <a:buNone/>
            </a:pPr>
            <a:r>
              <a:t/>
            </a:r>
            <a:endParaRPr b="0" i="0" sz="1200" u="none" cap="none" strike="noStrike">
              <a:solidFill>
                <a:srgbClr val="000000"/>
              </a:solidFill>
              <a:latin typeface="Calibri"/>
              <a:ea typeface="Calibri"/>
              <a:cs typeface="Calibri"/>
              <a:sym typeface="Calibri"/>
            </a:endParaRPr>
          </a:p>
        </p:txBody>
      </p:sp>
      <p:sp>
        <p:nvSpPr>
          <p:cNvPr id="4332" name="Google Shape;4332;p56"/>
          <p:cNvSpPr/>
          <p:nvPr/>
        </p:nvSpPr>
        <p:spPr>
          <a:xfrm>
            <a:off x="7757319" y="4038600"/>
            <a:ext cx="838200" cy="1676400"/>
          </a:xfrm>
          <a:prstGeom prst="rect">
            <a:avLst/>
          </a:prstGeom>
          <a:solidFill>
            <a:schemeClr val="lt2"/>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Data</a:t>
            </a:r>
            <a:endParaRPr/>
          </a:p>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memory</a:t>
            </a:r>
            <a:endParaRPr/>
          </a:p>
        </p:txBody>
      </p:sp>
      <p:sp>
        <p:nvSpPr>
          <p:cNvPr id="4333" name="Google Shape;4333;p56"/>
          <p:cNvSpPr/>
          <p:nvPr/>
        </p:nvSpPr>
        <p:spPr>
          <a:xfrm>
            <a:off x="8976519" y="1447800"/>
            <a:ext cx="304800" cy="57150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Narrow"/>
              <a:buNone/>
            </a:pPr>
            <a:r>
              <a:t/>
            </a:r>
            <a:endParaRPr b="0" i="0" sz="1200" u="none" cap="none" strike="noStrike">
              <a:solidFill>
                <a:srgbClr val="000000"/>
              </a:solidFill>
              <a:latin typeface="Calibri"/>
              <a:ea typeface="Calibri"/>
              <a:cs typeface="Calibri"/>
              <a:sym typeface="Calibri"/>
            </a:endParaRPr>
          </a:p>
        </p:txBody>
      </p:sp>
      <p:grpSp>
        <p:nvGrpSpPr>
          <p:cNvPr id="4334" name="Google Shape;4334;p56"/>
          <p:cNvGrpSpPr/>
          <p:nvPr/>
        </p:nvGrpSpPr>
        <p:grpSpPr>
          <a:xfrm>
            <a:off x="2575719" y="3124200"/>
            <a:ext cx="452438" cy="762000"/>
            <a:chOff x="624" y="1248"/>
            <a:chExt cx="285" cy="480"/>
          </a:xfrm>
        </p:grpSpPr>
        <p:sp>
          <p:nvSpPr>
            <p:cNvPr id="4335" name="Google Shape;4335;p56"/>
            <p:cNvSpPr/>
            <p:nvPr/>
          </p:nvSpPr>
          <p:spPr>
            <a:xfrm>
              <a:off x="624" y="1248"/>
              <a:ext cx="240" cy="480"/>
            </a:xfrm>
            <a:custGeom>
              <a:rect b="b" l="l" r="r" t="t"/>
              <a:pathLst>
                <a:path extrusionOk="0" h="480" w="240">
                  <a:moveTo>
                    <a:pt x="0" y="0"/>
                  </a:moveTo>
                  <a:lnTo>
                    <a:pt x="240" y="144"/>
                  </a:lnTo>
                  <a:lnTo>
                    <a:pt x="240" y="336"/>
                  </a:lnTo>
                  <a:lnTo>
                    <a:pt x="0" y="480"/>
                  </a:lnTo>
                  <a:lnTo>
                    <a:pt x="0" y="336"/>
                  </a:lnTo>
                  <a:lnTo>
                    <a:pt x="96" y="240"/>
                  </a:lnTo>
                  <a:lnTo>
                    <a:pt x="0" y="144"/>
                  </a:lnTo>
                  <a:lnTo>
                    <a:pt x="0" y="0"/>
                  </a:lnTo>
                  <a:close/>
                </a:path>
              </a:pathLst>
            </a:custGeom>
            <a:solidFill>
              <a:schemeClr val="accen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Narrow"/>
                <a:buNone/>
              </a:pPr>
              <a:r>
                <a:t/>
              </a:r>
              <a:endParaRPr b="0" i="0" sz="2000" u="none" cap="none" strike="noStrike">
                <a:solidFill>
                  <a:srgbClr val="000000"/>
                </a:solidFill>
                <a:latin typeface="Calibri"/>
                <a:ea typeface="Calibri"/>
                <a:cs typeface="Calibri"/>
                <a:sym typeface="Calibri"/>
              </a:endParaRPr>
            </a:p>
          </p:txBody>
        </p:sp>
        <p:sp>
          <p:nvSpPr>
            <p:cNvPr id="4336" name="Google Shape;4336;p56"/>
            <p:cNvSpPr txBox="1"/>
            <p:nvPr/>
          </p:nvSpPr>
          <p:spPr>
            <a:xfrm>
              <a:off x="680" y="1281"/>
              <a:ext cx="229"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1" i="0" lang="en-US" sz="2800" u="none" cap="none" strike="noStrike">
                  <a:solidFill>
                    <a:srgbClr val="000000"/>
                  </a:solidFill>
                  <a:latin typeface="Calibri"/>
                  <a:ea typeface="Calibri"/>
                  <a:cs typeface="Calibri"/>
                  <a:sym typeface="Calibri"/>
                </a:rPr>
                <a:t>+</a:t>
              </a:r>
              <a:endParaRPr/>
            </a:p>
          </p:txBody>
        </p:sp>
      </p:grpSp>
      <p:grpSp>
        <p:nvGrpSpPr>
          <p:cNvPr id="4337" name="Google Shape;4337;p56"/>
          <p:cNvGrpSpPr/>
          <p:nvPr/>
        </p:nvGrpSpPr>
        <p:grpSpPr>
          <a:xfrm>
            <a:off x="6157119" y="2895600"/>
            <a:ext cx="452438" cy="762000"/>
            <a:chOff x="624" y="1248"/>
            <a:chExt cx="285" cy="480"/>
          </a:xfrm>
        </p:grpSpPr>
        <p:sp>
          <p:nvSpPr>
            <p:cNvPr id="4338" name="Google Shape;4338;p56"/>
            <p:cNvSpPr/>
            <p:nvPr/>
          </p:nvSpPr>
          <p:spPr>
            <a:xfrm>
              <a:off x="624" y="1248"/>
              <a:ext cx="240" cy="480"/>
            </a:xfrm>
            <a:custGeom>
              <a:rect b="b" l="l" r="r" t="t"/>
              <a:pathLst>
                <a:path extrusionOk="0" h="480" w="240">
                  <a:moveTo>
                    <a:pt x="0" y="0"/>
                  </a:moveTo>
                  <a:lnTo>
                    <a:pt x="240" y="144"/>
                  </a:lnTo>
                  <a:lnTo>
                    <a:pt x="240" y="336"/>
                  </a:lnTo>
                  <a:lnTo>
                    <a:pt x="0" y="480"/>
                  </a:lnTo>
                  <a:lnTo>
                    <a:pt x="0" y="336"/>
                  </a:lnTo>
                  <a:lnTo>
                    <a:pt x="96" y="240"/>
                  </a:lnTo>
                  <a:lnTo>
                    <a:pt x="0" y="144"/>
                  </a:lnTo>
                  <a:lnTo>
                    <a:pt x="0" y="0"/>
                  </a:lnTo>
                  <a:close/>
                </a:path>
              </a:pathLst>
            </a:custGeom>
            <a:solidFill>
              <a:schemeClr val="accen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Narrow"/>
                <a:buNone/>
              </a:pPr>
              <a:r>
                <a:t/>
              </a:r>
              <a:endParaRPr b="0" i="0" sz="2000" u="none" cap="none" strike="noStrike">
                <a:solidFill>
                  <a:srgbClr val="000000"/>
                </a:solidFill>
                <a:latin typeface="Calibri"/>
                <a:ea typeface="Calibri"/>
                <a:cs typeface="Calibri"/>
                <a:sym typeface="Calibri"/>
              </a:endParaRPr>
            </a:p>
          </p:txBody>
        </p:sp>
        <p:sp>
          <p:nvSpPr>
            <p:cNvPr id="4339" name="Google Shape;4339;p56"/>
            <p:cNvSpPr txBox="1"/>
            <p:nvPr/>
          </p:nvSpPr>
          <p:spPr>
            <a:xfrm>
              <a:off x="680" y="1281"/>
              <a:ext cx="229" cy="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1" i="0" lang="en-US" sz="2800" u="none" cap="none" strike="noStrike">
                  <a:solidFill>
                    <a:srgbClr val="000000"/>
                  </a:solidFill>
                  <a:latin typeface="Calibri"/>
                  <a:ea typeface="Calibri"/>
                  <a:cs typeface="Calibri"/>
                  <a:sym typeface="Calibri"/>
                </a:rPr>
                <a:t>+</a:t>
              </a:r>
              <a:endParaRPr/>
            </a:p>
          </p:txBody>
        </p:sp>
      </p:grpSp>
      <p:cxnSp>
        <p:nvCxnSpPr>
          <p:cNvPr id="4340" name="Google Shape;4340;p56"/>
          <p:cNvCxnSpPr/>
          <p:nvPr/>
        </p:nvCxnSpPr>
        <p:spPr>
          <a:xfrm>
            <a:off x="3032919" y="43434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341" name="Google Shape;4341;p56"/>
          <p:cNvCxnSpPr/>
          <p:nvPr/>
        </p:nvCxnSpPr>
        <p:spPr>
          <a:xfrm>
            <a:off x="2956719" y="35052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42" name="Google Shape;4342;p56"/>
          <p:cNvCxnSpPr/>
          <p:nvPr/>
        </p:nvCxnSpPr>
        <p:spPr>
          <a:xfrm rot="10800000">
            <a:off x="3032919" y="2895600"/>
            <a:ext cx="0" cy="609600"/>
          </a:xfrm>
          <a:prstGeom prst="straightConnector1">
            <a:avLst/>
          </a:prstGeom>
          <a:noFill/>
          <a:ln cap="flat" cmpd="sng" w="28575">
            <a:solidFill>
              <a:schemeClr val="dk1"/>
            </a:solidFill>
            <a:prstDash val="solid"/>
            <a:round/>
            <a:headEnd len="med" w="med" type="none"/>
            <a:tailEnd len="med" w="med" type="none"/>
          </a:ln>
        </p:spPr>
      </p:cxnSp>
      <p:cxnSp>
        <p:nvCxnSpPr>
          <p:cNvPr id="4343" name="Google Shape;4343;p56"/>
          <p:cNvCxnSpPr/>
          <p:nvPr/>
        </p:nvCxnSpPr>
        <p:spPr>
          <a:xfrm rot="10800000">
            <a:off x="2194719" y="2895600"/>
            <a:ext cx="838200" cy="0"/>
          </a:xfrm>
          <a:prstGeom prst="straightConnector1">
            <a:avLst/>
          </a:prstGeom>
          <a:noFill/>
          <a:ln cap="flat" cmpd="sng" w="28575">
            <a:solidFill>
              <a:schemeClr val="dk1"/>
            </a:solidFill>
            <a:prstDash val="solid"/>
            <a:round/>
            <a:headEnd len="med" w="med" type="none"/>
            <a:tailEnd len="med" w="med" type="none"/>
          </a:ln>
        </p:spPr>
      </p:cxnSp>
      <p:cxnSp>
        <p:nvCxnSpPr>
          <p:cNvPr id="4344" name="Google Shape;4344;p56"/>
          <p:cNvCxnSpPr/>
          <p:nvPr/>
        </p:nvCxnSpPr>
        <p:spPr>
          <a:xfrm>
            <a:off x="2347119" y="32766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45" name="Google Shape;4345;p56"/>
          <p:cNvCxnSpPr/>
          <p:nvPr/>
        </p:nvCxnSpPr>
        <p:spPr>
          <a:xfrm>
            <a:off x="2194719" y="43434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4346" name="Google Shape;4346;p56"/>
          <p:cNvCxnSpPr/>
          <p:nvPr/>
        </p:nvCxnSpPr>
        <p:spPr>
          <a:xfrm rot="10800000">
            <a:off x="2347119" y="3733800"/>
            <a:ext cx="0" cy="609600"/>
          </a:xfrm>
          <a:prstGeom prst="straightConnector1">
            <a:avLst/>
          </a:prstGeom>
          <a:noFill/>
          <a:ln cap="flat" cmpd="sng" w="28575">
            <a:solidFill>
              <a:schemeClr val="dk1"/>
            </a:solidFill>
            <a:prstDash val="solid"/>
            <a:round/>
            <a:headEnd len="med" w="med" type="none"/>
            <a:tailEnd len="med" w="med" type="none"/>
          </a:ln>
        </p:spPr>
      </p:cxnSp>
      <p:cxnSp>
        <p:nvCxnSpPr>
          <p:cNvPr id="4347" name="Google Shape;4347;p56"/>
          <p:cNvCxnSpPr/>
          <p:nvPr/>
        </p:nvCxnSpPr>
        <p:spPr>
          <a:xfrm>
            <a:off x="2347119" y="37338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48" name="Google Shape;4348;p56"/>
          <p:cNvCxnSpPr/>
          <p:nvPr/>
        </p:nvCxnSpPr>
        <p:spPr>
          <a:xfrm rot="10800000">
            <a:off x="1661319" y="2667000"/>
            <a:ext cx="0" cy="1676400"/>
          </a:xfrm>
          <a:prstGeom prst="straightConnector1">
            <a:avLst/>
          </a:prstGeom>
          <a:noFill/>
          <a:ln cap="flat" cmpd="sng" w="28575">
            <a:solidFill>
              <a:schemeClr val="dk1"/>
            </a:solidFill>
            <a:prstDash val="solid"/>
            <a:round/>
            <a:headEnd len="med" w="med" type="none"/>
            <a:tailEnd len="med" w="med" type="none"/>
          </a:ln>
        </p:spPr>
      </p:cxnSp>
      <p:cxnSp>
        <p:nvCxnSpPr>
          <p:cNvPr id="4349" name="Google Shape;4349;p56"/>
          <p:cNvCxnSpPr/>
          <p:nvPr/>
        </p:nvCxnSpPr>
        <p:spPr>
          <a:xfrm>
            <a:off x="1661319" y="26670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50" name="Google Shape;4350;p56"/>
          <p:cNvCxnSpPr/>
          <p:nvPr/>
        </p:nvCxnSpPr>
        <p:spPr>
          <a:xfrm>
            <a:off x="1661319" y="43434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351" name="Google Shape;4351;p56"/>
          <p:cNvCxnSpPr/>
          <p:nvPr/>
        </p:nvCxnSpPr>
        <p:spPr>
          <a:xfrm>
            <a:off x="3490119" y="43434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352" name="Google Shape;4352;p56"/>
          <p:cNvCxnSpPr/>
          <p:nvPr/>
        </p:nvCxnSpPr>
        <p:spPr>
          <a:xfrm>
            <a:off x="3642519" y="3962400"/>
            <a:ext cx="0" cy="1295400"/>
          </a:xfrm>
          <a:prstGeom prst="straightConnector1">
            <a:avLst/>
          </a:prstGeom>
          <a:noFill/>
          <a:ln cap="flat" cmpd="sng" w="28575">
            <a:solidFill>
              <a:schemeClr val="dk1"/>
            </a:solidFill>
            <a:prstDash val="solid"/>
            <a:round/>
            <a:headEnd len="med" w="med" type="none"/>
            <a:tailEnd len="med" w="med" type="none"/>
          </a:ln>
        </p:spPr>
      </p:cxnSp>
      <p:cxnSp>
        <p:nvCxnSpPr>
          <p:cNvPr id="4353" name="Google Shape;4353;p56"/>
          <p:cNvCxnSpPr/>
          <p:nvPr/>
        </p:nvCxnSpPr>
        <p:spPr>
          <a:xfrm>
            <a:off x="3642519" y="5257800"/>
            <a:ext cx="457200" cy="0"/>
          </a:xfrm>
          <a:prstGeom prst="straightConnector1">
            <a:avLst/>
          </a:prstGeom>
          <a:noFill/>
          <a:ln cap="flat" cmpd="sng" w="28575">
            <a:solidFill>
              <a:schemeClr val="dk1"/>
            </a:solidFill>
            <a:prstDash val="solid"/>
            <a:round/>
            <a:headEnd len="med" w="med" type="none"/>
            <a:tailEnd len="med" w="med" type="none"/>
          </a:ln>
        </p:spPr>
      </p:cxnSp>
      <p:cxnSp>
        <p:nvCxnSpPr>
          <p:cNvPr id="4354" name="Google Shape;4354;p56"/>
          <p:cNvCxnSpPr/>
          <p:nvPr/>
        </p:nvCxnSpPr>
        <p:spPr>
          <a:xfrm>
            <a:off x="3642519" y="3962400"/>
            <a:ext cx="457200" cy="0"/>
          </a:xfrm>
          <a:prstGeom prst="straightConnector1">
            <a:avLst/>
          </a:prstGeom>
          <a:noFill/>
          <a:ln cap="flat" cmpd="sng" w="28575">
            <a:solidFill>
              <a:schemeClr val="dk1"/>
            </a:solidFill>
            <a:prstDash val="solid"/>
            <a:round/>
            <a:headEnd len="med" w="med" type="none"/>
            <a:tailEnd len="med" w="med" type="none"/>
          </a:ln>
        </p:spPr>
      </p:cxnSp>
      <p:cxnSp>
        <p:nvCxnSpPr>
          <p:cNvPr id="4355" name="Google Shape;4355;p56"/>
          <p:cNvCxnSpPr/>
          <p:nvPr/>
        </p:nvCxnSpPr>
        <p:spPr>
          <a:xfrm>
            <a:off x="3642519" y="4191000"/>
            <a:ext cx="457200" cy="0"/>
          </a:xfrm>
          <a:prstGeom prst="straightConnector1">
            <a:avLst/>
          </a:prstGeom>
          <a:noFill/>
          <a:ln cap="flat" cmpd="sng" w="28575">
            <a:solidFill>
              <a:schemeClr val="dk1"/>
            </a:solidFill>
            <a:prstDash val="solid"/>
            <a:round/>
            <a:headEnd len="med" w="med" type="none"/>
            <a:tailEnd len="med" w="med" type="none"/>
          </a:ln>
        </p:spPr>
      </p:cxnSp>
      <p:cxnSp>
        <p:nvCxnSpPr>
          <p:cNvPr id="4356" name="Google Shape;4356;p56"/>
          <p:cNvCxnSpPr/>
          <p:nvPr/>
        </p:nvCxnSpPr>
        <p:spPr>
          <a:xfrm>
            <a:off x="4937919" y="5257800"/>
            <a:ext cx="228600" cy="0"/>
          </a:xfrm>
          <a:prstGeom prst="straightConnector1">
            <a:avLst/>
          </a:prstGeom>
          <a:noFill/>
          <a:ln cap="flat" cmpd="sng" w="28575">
            <a:solidFill>
              <a:srgbClr val="0000FF"/>
            </a:solidFill>
            <a:prstDash val="solid"/>
            <a:round/>
            <a:headEnd len="med" w="med" type="none"/>
            <a:tailEnd len="med" w="med" type="none"/>
          </a:ln>
        </p:spPr>
      </p:cxnSp>
      <p:cxnSp>
        <p:nvCxnSpPr>
          <p:cNvPr id="4357" name="Google Shape;4357;p56"/>
          <p:cNvCxnSpPr/>
          <p:nvPr/>
        </p:nvCxnSpPr>
        <p:spPr>
          <a:xfrm>
            <a:off x="4937919" y="4724400"/>
            <a:ext cx="228600" cy="0"/>
          </a:xfrm>
          <a:prstGeom prst="straightConnector1">
            <a:avLst/>
          </a:prstGeom>
          <a:noFill/>
          <a:ln cap="flat" cmpd="sng" w="28575">
            <a:solidFill>
              <a:srgbClr val="00CC00"/>
            </a:solidFill>
            <a:prstDash val="solid"/>
            <a:round/>
            <a:headEnd len="med" w="med" type="none"/>
            <a:tailEnd len="med" w="med" type="none"/>
          </a:ln>
        </p:spPr>
      </p:cxnSp>
      <p:cxnSp>
        <p:nvCxnSpPr>
          <p:cNvPr id="4358" name="Google Shape;4358;p56"/>
          <p:cNvCxnSpPr/>
          <p:nvPr/>
        </p:nvCxnSpPr>
        <p:spPr>
          <a:xfrm>
            <a:off x="4937919" y="41148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59" name="Google Shape;4359;p56"/>
          <p:cNvCxnSpPr/>
          <p:nvPr/>
        </p:nvCxnSpPr>
        <p:spPr>
          <a:xfrm>
            <a:off x="5471319" y="4724400"/>
            <a:ext cx="685800" cy="0"/>
          </a:xfrm>
          <a:prstGeom prst="straightConnector1">
            <a:avLst/>
          </a:prstGeom>
          <a:noFill/>
          <a:ln cap="flat" cmpd="sng" w="28575">
            <a:solidFill>
              <a:srgbClr val="00CC00"/>
            </a:solidFill>
            <a:prstDash val="solid"/>
            <a:round/>
            <a:headEnd len="med" w="med" type="none"/>
            <a:tailEnd len="med" w="med" type="none"/>
          </a:ln>
        </p:spPr>
      </p:cxnSp>
      <p:cxnSp>
        <p:nvCxnSpPr>
          <p:cNvPr id="4360" name="Google Shape;4360;p56"/>
          <p:cNvCxnSpPr/>
          <p:nvPr/>
        </p:nvCxnSpPr>
        <p:spPr>
          <a:xfrm>
            <a:off x="5471319" y="4114800"/>
            <a:ext cx="914400" cy="0"/>
          </a:xfrm>
          <a:prstGeom prst="straightConnector1">
            <a:avLst/>
          </a:prstGeom>
          <a:noFill/>
          <a:ln cap="flat" cmpd="sng" w="28575">
            <a:solidFill>
              <a:schemeClr val="dk1"/>
            </a:solidFill>
            <a:prstDash val="solid"/>
            <a:round/>
            <a:headEnd len="med" w="med" type="none"/>
            <a:tailEnd len="med" w="med" type="none"/>
          </a:ln>
        </p:spPr>
      </p:cxnSp>
      <p:cxnSp>
        <p:nvCxnSpPr>
          <p:cNvPr id="4361" name="Google Shape;4361;p56"/>
          <p:cNvCxnSpPr/>
          <p:nvPr/>
        </p:nvCxnSpPr>
        <p:spPr>
          <a:xfrm>
            <a:off x="3490119" y="3505200"/>
            <a:ext cx="1676400" cy="0"/>
          </a:xfrm>
          <a:prstGeom prst="straightConnector1">
            <a:avLst/>
          </a:prstGeom>
          <a:noFill/>
          <a:ln cap="flat" cmpd="sng" w="28575">
            <a:solidFill>
              <a:schemeClr val="dk1"/>
            </a:solidFill>
            <a:prstDash val="solid"/>
            <a:round/>
            <a:headEnd len="med" w="med" type="none"/>
            <a:tailEnd len="med" w="med" type="none"/>
          </a:ln>
        </p:spPr>
      </p:cxnSp>
      <p:cxnSp>
        <p:nvCxnSpPr>
          <p:cNvPr id="4362" name="Google Shape;4362;p56"/>
          <p:cNvCxnSpPr/>
          <p:nvPr/>
        </p:nvCxnSpPr>
        <p:spPr>
          <a:xfrm>
            <a:off x="5471319" y="3505200"/>
            <a:ext cx="685800" cy="0"/>
          </a:xfrm>
          <a:prstGeom prst="straightConnector1">
            <a:avLst/>
          </a:prstGeom>
          <a:noFill/>
          <a:ln cap="flat" cmpd="sng" w="28575">
            <a:solidFill>
              <a:schemeClr val="dk1"/>
            </a:solidFill>
            <a:prstDash val="solid"/>
            <a:round/>
            <a:headEnd len="med" w="med" type="none"/>
            <a:tailEnd len="med" w="med" type="none"/>
          </a:ln>
        </p:spPr>
      </p:cxnSp>
      <p:cxnSp>
        <p:nvCxnSpPr>
          <p:cNvPr id="4363" name="Google Shape;4363;p56"/>
          <p:cNvCxnSpPr/>
          <p:nvPr/>
        </p:nvCxnSpPr>
        <p:spPr>
          <a:xfrm>
            <a:off x="5471319" y="5257800"/>
            <a:ext cx="457200" cy="0"/>
          </a:xfrm>
          <a:prstGeom prst="straightConnector1">
            <a:avLst/>
          </a:prstGeom>
          <a:noFill/>
          <a:ln cap="flat" cmpd="sng" w="28575">
            <a:solidFill>
              <a:srgbClr val="0000FF"/>
            </a:solidFill>
            <a:prstDash val="solid"/>
            <a:round/>
            <a:headEnd len="med" w="med" type="none"/>
            <a:tailEnd len="med" w="med" type="none"/>
          </a:ln>
        </p:spPr>
      </p:cxnSp>
      <p:cxnSp>
        <p:nvCxnSpPr>
          <p:cNvPr id="4364" name="Google Shape;4364;p56"/>
          <p:cNvCxnSpPr/>
          <p:nvPr/>
        </p:nvCxnSpPr>
        <p:spPr>
          <a:xfrm rot="10800000">
            <a:off x="5776119" y="3048000"/>
            <a:ext cx="0" cy="2209800"/>
          </a:xfrm>
          <a:prstGeom prst="straightConnector1">
            <a:avLst/>
          </a:prstGeom>
          <a:noFill/>
          <a:ln cap="flat" cmpd="sng" w="28575">
            <a:solidFill>
              <a:srgbClr val="0000FF"/>
            </a:solidFill>
            <a:prstDash val="solid"/>
            <a:round/>
            <a:headEnd len="med" w="med" type="none"/>
            <a:tailEnd len="med" w="med" type="none"/>
          </a:ln>
        </p:spPr>
      </p:cxnSp>
      <p:cxnSp>
        <p:nvCxnSpPr>
          <p:cNvPr id="4365" name="Google Shape;4365;p56"/>
          <p:cNvCxnSpPr/>
          <p:nvPr/>
        </p:nvCxnSpPr>
        <p:spPr>
          <a:xfrm>
            <a:off x="5776119" y="3048000"/>
            <a:ext cx="381000" cy="0"/>
          </a:xfrm>
          <a:prstGeom prst="straightConnector1">
            <a:avLst/>
          </a:prstGeom>
          <a:noFill/>
          <a:ln cap="flat" cmpd="sng" w="28575">
            <a:solidFill>
              <a:srgbClr val="0000FF"/>
            </a:solidFill>
            <a:prstDash val="solid"/>
            <a:round/>
            <a:headEnd len="med" w="med" type="none"/>
            <a:tailEnd len="med" w="med" type="none"/>
          </a:ln>
        </p:spPr>
      </p:cxnSp>
      <p:cxnSp>
        <p:nvCxnSpPr>
          <p:cNvPr id="4366" name="Google Shape;4366;p56"/>
          <p:cNvCxnSpPr/>
          <p:nvPr/>
        </p:nvCxnSpPr>
        <p:spPr>
          <a:xfrm rot="10800000">
            <a:off x="6233319" y="49530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367" name="Google Shape;4367;p56"/>
          <p:cNvCxnSpPr/>
          <p:nvPr/>
        </p:nvCxnSpPr>
        <p:spPr>
          <a:xfrm>
            <a:off x="6842919" y="44196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68" name="Google Shape;4368;p56"/>
          <p:cNvCxnSpPr/>
          <p:nvPr/>
        </p:nvCxnSpPr>
        <p:spPr>
          <a:xfrm>
            <a:off x="6538119" y="3276600"/>
            <a:ext cx="533400" cy="0"/>
          </a:xfrm>
          <a:prstGeom prst="straightConnector1">
            <a:avLst/>
          </a:prstGeom>
          <a:noFill/>
          <a:ln cap="flat" cmpd="sng" w="28575">
            <a:solidFill>
              <a:schemeClr val="dk1"/>
            </a:solidFill>
            <a:prstDash val="solid"/>
            <a:round/>
            <a:headEnd len="med" w="med" type="none"/>
            <a:tailEnd len="med" w="med" type="none"/>
          </a:ln>
        </p:spPr>
      </p:cxnSp>
      <p:cxnSp>
        <p:nvCxnSpPr>
          <p:cNvPr id="4369" name="Google Shape;4369;p56"/>
          <p:cNvCxnSpPr/>
          <p:nvPr/>
        </p:nvCxnSpPr>
        <p:spPr>
          <a:xfrm>
            <a:off x="7376319" y="4419600"/>
            <a:ext cx="381000" cy="0"/>
          </a:xfrm>
          <a:prstGeom prst="straightConnector1">
            <a:avLst/>
          </a:prstGeom>
          <a:noFill/>
          <a:ln cap="flat" cmpd="sng" w="28575">
            <a:solidFill>
              <a:schemeClr val="dk1"/>
            </a:solidFill>
            <a:prstDash val="solid"/>
            <a:round/>
            <a:headEnd len="med" w="med" type="none"/>
            <a:tailEnd len="med" w="med" type="none"/>
          </a:ln>
        </p:spPr>
      </p:cxnSp>
      <p:cxnSp>
        <p:nvCxnSpPr>
          <p:cNvPr id="4370" name="Google Shape;4370;p56"/>
          <p:cNvCxnSpPr/>
          <p:nvPr/>
        </p:nvCxnSpPr>
        <p:spPr>
          <a:xfrm rot="10800000">
            <a:off x="7528719" y="3886200"/>
            <a:ext cx="0" cy="533400"/>
          </a:xfrm>
          <a:prstGeom prst="straightConnector1">
            <a:avLst/>
          </a:prstGeom>
          <a:noFill/>
          <a:ln cap="flat" cmpd="sng" w="28575">
            <a:solidFill>
              <a:schemeClr val="dk1"/>
            </a:solidFill>
            <a:prstDash val="solid"/>
            <a:round/>
            <a:headEnd len="med" w="med" type="none"/>
            <a:tailEnd len="med" w="med" type="none"/>
          </a:ln>
        </p:spPr>
      </p:cxnSp>
      <p:cxnSp>
        <p:nvCxnSpPr>
          <p:cNvPr id="4371" name="Google Shape;4371;p56"/>
          <p:cNvCxnSpPr/>
          <p:nvPr/>
        </p:nvCxnSpPr>
        <p:spPr>
          <a:xfrm>
            <a:off x="7528719" y="3886200"/>
            <a:ext cx="1447800" cy="0"/>
          </a:xfrm>
          <a:prstGeom prst="straightConnector1">
            <a:avLst/>
          </a:prstGeom>
          <a:noFill/>
          <a:ln cap="flat" cmpd="sng" w="28575">
            <a:solidFill>
              <a:schemeClr val="dk1"/>
            </a:solidFill>
            <a:prstDash val="solid"/>
            <a:round/>
            <a:headEnd len="med" w="med" type="none"/>
            <a:tailEnd len="med" w="med" type="none"/>
          </a:ln>
        </p:spPr>
      </p:cxnSp>
      <p:cxnSp>
        <p:nvCxnSpPr>
          <p:cNvPr id="4372" name="Google Shape;4372;p56"/>
          <p:cNvCxnSpPr/>
          <p:nvPr/>
        </p:nvCxnSpPr>
        <p:spPr>
          <a:xfrm>
            <a:off x="8595519" y="4419600"/>
            <a:ext cx="381000" cy="0"/>
          </a:xfrm>
          <a:prstGeom prst="straightConnector1">
            <a:avLst/>
          </a:prstGeom>
          <a:noFill/>
          <a:ln cap="flat" cmpd="sng" w="28575">
            <a:solidFill>
              <a:schemeClr val="dk1"/>
            </a:solidFill>
            <a:prstDash val="solid"/>
            <a:round/>
            <a:headEnd len="med" w="med" type="none"/>
            <a:tailEnd len="med" w="med" type="none"/>
          </a:ln>
        </p:spPr>
      </p:cxnSp>
      <p:cxnSp>
        <p:nvCxnSpPr>
          <p:cNvPr id="4373" name="Google Shape;4373;p56"/>
          <p:cNvCxnSpPr/>
          <p:nvPr/>
        </p:nvCxnSpPr>
        <p:spPr>
          <a:xfrm>
            <a:off x="9281319" y="44196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4374" name="Google Shape;4374;p56"/>
          <p:cNvCxnSpPr/>
          <p:nvPr/>
        </p:nvCxnSpPr>
        <p:spPr>
          <a:xfrm>
            <a:off x="9281319" y="38862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4375" name="Google Shape;4375;p56"/>
          <p:cNvCxnSpPr/>
          <p:nvPr/>
        </p:nvCxnSpPr>
        <p:spPr>
          <a:xfrm>
            <a:off x="5623719" y="4724400"/>
            <a:ext cx="0" cy="838200"/>
          </a:xfrm>
          <a:prstGeom prst="straightConnector1">
            <a:avLst/>
          </a:prstGeom>
          <a:noFill/>
          <a:ln cap="flat" cmpd="sng" w="28575">
            <a:solidFill>
              <a:srgbClr val="00CC00"/>
            </a:solidFill>
            <a:prstDash val="solid"/>
            <a:round/>
            <a:headEnd len="med" w="med" type="none"/>
            <a:tailEnd len="med" w="med" type="none"/>
          </a:ln>
        </p:spPr>
      </p:cxnSp>
      <p:cxnSp>
        <p:nvCxnSpPr>
          <p:cNvPr id="4376" name="Google Shape;4376;p56"/>
          <p:cNvCxnSpPr/>
          <p:nvPr/>
        </p:nvCxnSpPr>
        <p:spPr>
          <a:xfrm>
            <a:off x="5623719" y="5562600"/>
            <a:ext cx="2133600" cy="0"/>
          </a:xfrm>
          <a:prstGeom prst="straightConnector1">
            <a:avLst/>
          </a:prstGeom>
          <a:noFill/>
          <a:ln cap="flat" cmpd="sng" w="28575">
            <a:solidFill>
              <a:srgbClr val="00CC00"/>
            </a:solidFill>
            <a:prstDash val="solid"/>
            <a:round/>
            <a:headEnd len="med" w="med" type="none"/>
            <a:tailEnd len="med" w="med" type="none"/>
          </a:ln>
        </p:spPr>
      </p:cxnSp>
      <p:cxnSp>
        <p:nvCxnSpPr>
          <p:cNvPr id="4377" name="Google Shape;4377;p56"/>
          <p:cNvCxnSpPr/>
          <p:nvPr/>
        </p:nvCxnSpPr>
        <p:spPr>
          <a:xfrm>
            <a:off x="9890919" y="4191000"/>
            <a:ext cx="381000" cy="0"/>
          </a:xfrm>
          <a:prstGeom prst="straightConnector1">
            <a:avLst/>
          </a:prstGeom>
          <a:noFill/>
          <a:ln cap="flat" cmpd="sng" w="28575">
            <a:solidFill>
              <a:schemeClr val="dk1"/>
            </a:solidFill>
            <a:prstDash val="solid"/>
            <a:round/>
            <a:headEnd len="med" w="med" type="none"/>
            <a:tailEnd len="med" w="med" type="none"/>
          </a:ln>
        </p:spPr>
      </p:cxnSp>
      <p:cxnSp>
        <p:nvCxnSpPr>
          <p:cNvPr id="4378" name="Google Shape;4378;p56"/>
          <p:cNvCxnSpPr/>
          <p:nvPr/>
        </p:nvCxnSpPr>
        <p:spPr>
          <a:xfrm>
            <a:off x="10271919" y="4191000"/>
            <a:ext cx="0" cy="1600200"/>
          </a:xfrm>
          <a:prstGeom prst="straightConnector1">
            <a:avLst/>
          </a:prstGeom>
          <a:noFill/>
          <a:ln cap="flat" cmpd="sng" w="28575">
            <a:solidFill>
              <a:schemeClr val="dk1"/>
            </a:solidFill>
            <a:prstDash val="solid"/>
            <a:round/>
            <a:headEnd len="med" w="med" type="none"/>
            <a:tailEnd len="med" w="med" type="none"/>
          </a:ln>
        </p:spPr>
      </p:cxnSp>
      <p:cxnSp>
        <p:nvCxnSpPr>
          <p:cNvPr id="4379" name="Google Shape;4379;p56"/>
          <p:cNvCxnSpPr/>
          <p:nvPr/>
        </p:nvCxnSpPr>
        <p:spPr>
          <a:xfrm rot="10800000">
            <a:off x="3947319" y="5791200"/>
            <a:ext cx="6324600" cy="0"/>
          </a:xfrm>
          <a:prstGeom prst="straightConnector1">
            <a:avLst/>
          </a:prstGeom>
          <a:noFill/>
          <a:ln cap="flat" cmpd="sng" w="28575">
            <a:solidFill>
              <a:schemeClr val="dk1"/>
            </a:solidFill>
            <a:prstDash val="solid"/>
            <a:round/>
            <a:headEnd len="med" w="med" type="none"/>
            <a:tailEnd len="med" w="med" type="none"/>
          </a:ln>
        </p:spPr>
      </p:cxnSp>
      <p:cxnSp>
        <p:nvCxnSpPr>
          <p:cNvPr id="4380" name="Google Shape;4380;p56"/>
          <p:cNvCxnSpPr/>
          <p:nvPr/>
        </p:nvCxnSpPr>
        <p:spPr>
          <a:xfrm rot="10800000">
            <a:off x="3947319" y="4800600"/>
            <a:ext cx="0" cy="990600"/>
          </a:xfrm>
          <a:prstGeom prst="straightConnector1">
            <a:avLst/>
          </a:prstGeom>
          <a:noFill/>
          <a:ln cap="flat" cmpd="sng" w="28575">
            <a:solidFill>
              <a:schemeClr val="dk1"/>
            </a:solidFill>
            <a:prstDash val="solid"/>
            <a:round/>
            <a:headEnd len="med" w="med" type="none"/>
            <a:tailEnd len="med" w="med" type="none"/>
          </a:ln>
        </p:spPr>
      </p:cxnSp>
      <p:cxnSp>
        <p:nvCxnSpPr>
          <p:cNvPr id="4381" name="Google Shape;4381;p56"/>
          <p:cNvCxnSpPr/>
          <p:nvPr/>
        </p:nvCxnSpPr>
        <p:spPr>
          <a:xfrm>
            <a:off x="3947319" y="48006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382" name="Google Shape;4382;p56"/>
          <p:cNvCxnSpPr/>
          <p:nvPr/>
        </p:nvCxnSpPr>
        <p:spPr>
          <a:xfrm>
            <a:off x="3871119" y="44958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83" name="Google Shape;4383;p56"/>
          <p:cNvCxnSpPr/>
          <p:nvPr/>
        </p:nvCxnSpPr>
        <p:spPr>
          <a:xfrm>
            <a:off x="3871119" y="4495800"/>
            <a:ext cx="0" cy="1524000"/>
          </a:xfrm>
          <a:prstGeom prst="straightConnector1">
            <a:avLst/>
          </a:prstGeom>
          <a:noFill/>
          <a:ln cap="flat" cmpd="sng" w="28575">
            <a:solidFill>
              <a:schemeClr val="dk1"/>
            </a:solidFill>
            <a:prstDash val="solid"/>
            <a:round/>
            <a:headEnd len="med" w="med" type="none"/>
            <a:tailEnd len="med" w="med" type="none"/>
          </a:ln>
        </p:spPr>
      </p:cxnSp>
      <p:cxnSp>
        <p:nvCxnSpPr>
          <p:cNvPr id="4384" name="Google Shape;4384;p56"/>
          <p:cNvCxnSpPr/>
          <p:nvPr/>
        </p:nvCxnSpPr>
        <p:spPr>
          <a:xfrm>
            <a:off x="3718719" y="6248400"/>
            <a:ext cx="1447800" cy="0"/>
          </a:xfrm>
          <a:prstGeom prst="straightConnector1">
            <a:avLst/>
          </a:prstGeom>
          <a:noFill/>
          <a:ln cap="flat" cmpd="sng" w="28575">
            <a:solidFill>
              <a:schemeClr val="dk1"/>
            </a:solidFill>
            <a:prstDash val="solid"/>
            <a:round/>
            <a:headEnd len="med" w="med" type="none"/>
            <a:tailEnd len="med" w="med" type="none"/>
          </a:ln>
        </p:spPr>
      </p:cxnSp>
      <p:cxnSp>
        <p:nvCxnSpPr>
          <p:cNvPr id="4385" name="Google Shape;4385;p56"/>
          <p:cNvCxnSpPr/>
          <p:nvPr/>
        </p:nvCxnSpPr>
        <p:spPr>
          <a:xfrm rot="10800000">
            <a:off x="9433719" y="6248400"/>
            <a:ext cx="0" cy="381000"/>
          </a:xfrm>
          <a:prstGeom prst="straightConnector1">
            <a:avLst/>
          </a:prstGeom>
          <a:noFill/>
          <a:ln cap="flat" cmpd="sng" w="28575">
            <a:solidFill>
              <a:schemeClr val="dk1"/>
            </a:solidFill>
            <a:prstDash val="solid"/>
            <a:round/>
            <a:headEnd len="med" w="med" type="none"/>
            <a:tailEnd len="med" w="med" type="none"/>
          </a:ln>
        </p:spPr>
      </p:cxnSp>
      <p:cxnSp>
        <p:nvCxnSpPr>
          <p:cNvPr id="4386" name="Google Shape;4386;p56"/>
          <p:cNvCxnSpPr/>
          <p:nvPr/>
        </p:nvCxnSpPr>
        <p:spPr>
          <a:xfrm rot="10800000">
            <a:off x="3871119" y="6019800"/>
            <a:ext cx="5562600" cy="0"/>
          </a:xfrm>
          <a:prstGeom prst="straightConnector1">
            <a:avLst/>
          </a:prstGeom>
          <a:noFill/>
          <a:ln cap="flat" cmpd="sng" w="28575">
            <a:solidFill>
              <a:schemeClr val="dk1"/>
            </a:solidFill>
            <a:prstDash val="solid"/>
            <a:round/>
            <a:headEnd len="med" w="med" type="none"/>
            <a:tailEnd len="med" w="med" type="none"/>
          </a:ln>
        </p:spPr>
      </p:cxnSp>
      <p:cxnSp>
        <p:nvCxnSpPr>
          <p:cNvPr id="4387" name="Google Shape;4387;p56"/>
          <p:cNvCxnSpPr/>
          <p:nvPr/>
        </p:nvCxnSpPr>
        <p:spPr>
          <a:xfrm rot="10800000">
            <a:off x="3718719" y="4495800"/>
            <a:ext cx="0" cy="1752600"/>
          </a:xfrm>
          <a:prstGeom prst="straightConnector1">
            <a:avLst/>
          </a:prstGeom>
          <a:noFill/>
          <a:ln cap="flat" cmpd="sng" w="28575">
            <a:solidFill>
              <a:schemeClr val="dk1"/>
            </a:solidFill>
            <a:prstDash val="solid"/>
            <a:round/>
            <a:headEnd len="med" w="med" type="none"/>
            <a:tailEnd len="med" w="med" type="none"/>
          </a:ln>
        </p:spPr>
      </p:cxnSp>
      <p:cxnSp>
        <p:nvCxnSpPr>
          <p:cNvPr id="4388" name="Google Shape;4388;p56"/>
          <p:cNvCxnSpPr/>
          <p:nvPr/>
        </p:nvCxnSpPr>
        <p:spPr>
          <a:xfrm rot="10800000">
            <a:off x="3642519" y="4495800"/>
            <a:ext cx="76200" cy="0"/>
          </a:xfrm>
          <a:prstGeom prst="straightConnector1">
            <a:avLst/>
          </a:prstGeom>
          <a:noFill/>
          <a:ln cap="flat" cmpd="sng" w="28575">
            <a:solidFill>
              <a:schemeClr val="dk1"/>
            </a:solidFill>
            <a:prstDash val="solid"/>
            <a:round/>
            <a:headEnd len="med" w="med" type="none"/>
            <a:tailEnd len="med" w="med" type="none"/>
          </a:ln>
        </p:spPr>
      </p:cxnSp>
      <p:cxnSp>
        <p:nvCxnSpPr>
          <p:cNvPr id="4389" name="Google Shape;4389;p56"/>
          <p:cNvCxnSpPr/>
          <p:nvPr/>
        </p:nvCxnSpPr>
        <p:spPr>
          <a:xfrm>
            <a:off x="7376319" y="3276600"/>
            <a:ext cx="228600" cy="0"/>
          </a:xfrm>
          <a:prstGeom prst="straightConnector1">
            <a:avLst/>
          </a:prstGeom>
          <a:noFill/>
          <a:ln cap="flat" cmpd="sng" w="28575">
            <a:solidFill>
              <a:schemeClr val="dk1"/>
            </a:solidFill>
            <a:prstDash val="solid"/>
            <a:round/>
            <a:headEnd len="med" w="med" type="none"/>
            <a:tailEnd len="med" w="med" type="none"/>
          </a:ln>
        </p:spPr>
      </p:cxnSp>
      <p:cxnSp>
        <p:nvCxnSpPr>
          <p:cNvPr id="4390" name="Google Shape;4390;p56"/>
          <p:cNvCxnSpPr/>
          <p:nvPr/>
        </p:nvCxnSpPr>
        <p:spPr>
          <a:xfrm rot="10800000">
            <a:off x="7604919" y="2438400"/>
            <a:ext cx="0" cy="838200"/>
          </a:xfrm>
          <a:prstGeom prst="straightConnector1">
            <a:avLst/>
          </a:prstGeom>
          <a:noFill/>
          <a:ln cap="flat" cmpd="sng" w="28575">
            <a:solidFill>
              <a:schemeClr val="dk1"/>
            </a:solidFill>
            <a:prstDash val="solid"/>
            <a:round/>
            <a:headEnd len="med" w="med" type="none"/>
            <a:tailEnd len="med" w="med" type="none"/>
          </a:ln>
        </p:spPr>
      </p:cxnSp>
      <p:cxnSp>
        <p:nvCxnSpPr>
          <p:cNvPr id="4391" name="Google Shape;4391;p56"/>
          <p:cNvCxnSpPr/>
          <p:nvPr/>
        </p:nvCxnSpPr>
        <p:spPr>
          <a:xfrm rot="10800000">
            <a:off x="2194719" y="2438400"/>
            <a:ext cx="5410200" cy="0"/>
          </a:xfrm>
          <a:prstGeom prst="straightConnector1">
            <a:avLst/>
          </a:prstGeom>
          <a:noFill/>
          <a:ln cap="flat" cmpd="sng" w="28575">
            <a:solidFill>
              <a:schemeClr val="dk1"/>
            </a:solidFill>
            <a:prstDash val="solid"/>
            <a:round/>
            <a:headEnd len="med" w="med" type="none"/>
            <a:tailEnd len="med" w="med" type="none"/>
          </a:ln>
        </p:spPr>
      </p:cxnSp>
      <p:cxnSp>
        <p:nvCxnSpPr>
          <p:cNvPr id="4392" name="Google Shape;4392;p56"/>
          <p:cNvCxnSpPr/>
          <p:nvPr/>
        </p:nvCxnSpPr>
        <p:spPr>
          <a:xfrm>
            <a:off x="5471319" y="6248400"/>
            <a:ext cx="1600200" cy="0"/>
          </a:xfrm>
          <a:prstGeom prst="straightConnector1">
            <a:avLst/>
          </a:prstGeom>
          <a:noFill/>
          <a:ln cap="flat" cmpd="sng" w="28575">
            <a:solidFill>
              <a:schemeClr val="dk1"/>
            </a:solidFill>
            <a:prstDash val="solid"/>
            <a:round/>
            <a:headEnd len="med" w="med" type="none"/>
            <a:tailEnd len="med" w="med" type="none"/>
          </a:ln>
        </p:spPr>
      </p:cxnSp>
      <p:cxnSp>
        <p:nvCxnSpPr>
          <p:cNvPr id="4393" name="Google Shape;4393;p56"/>
          <p:cNvCxnSpPr/>
          <p:nvPr/>
        </p:nvCxnSpPr>
        <p:spPr>
          <a:xfrm>
            <a:off x="7376319" y="6248400"/>
            <a:ext cx="1600200" cy="0"/>
          </a:xfrm>
          <a:prstGeom prst="straightConnector1">
            <a:avLst/>
          </a:prstGeom>
          <a:noFill/>
          <a:ln cap="flat" cmpd="sng" w="28575">
            <a:solidFill>
              <a:schemeClr val="dk1"/>
            </a:solidFill>
            <a:prstDash val="solid"/>
            <a:round/>
            <a:headEnd len="med" w="med" type="none"/>
            <a:tailEnd len="med" w="med" type="none"/>
          </a:ln>
        </p:spPr>
      </p:cxnSp>
      <p:cxnSp>
        <p:nvCxnSpPr>
          <p:cNvPr id="4394" name="Google Shape;4394;p56"/>
          <p:cNvCxnSpPr/>
          <p:nvPr/>
        </p:nvCxnSpPr>
        <p:spPr>
          <a:xfrm>
            <a:off x="9281319" y="6248400"/>
            <a:ext cx="152400" cy="0"/>
          </a:xfrm>
          <a:prstGeom prst="straightConnector1">
            <a:avLst/>
          </a:prstGeom>
          <a:noFill/>
          <a:ln cap="flat" cmpd="sng" w="28575">
            <a:solidFill>
              <a:schemeClr val="dk1"/>
            </a:solidFill>
            <a:prstDash val="solid"/>
            <a:round/>
            <a:headEnd len="med" w="med" type="none"/>
            <a:tailEnd len="med" w="med" type="none"/>
          </a:ln>
        </p:spPr>
      </p:cxnSp>
      <p:sp>
        <p:nvSpPr>
          <p:cNvPr id="4395" name="Google Shape;4395;p56"/>
          <p:cNvSpPr/>
          <p:nvPr/>
        </p:nvSpPr>
        <p:spPr>
          <a:xfrm rot="-5400000">
            <a:off x="9557544" y="6324600"/>
            <a:ext cx="762000" cy="304800"/>
          </a:xfrm>
          <a:custGeom>
            <a:rect b="b" l="l" r="r" t="t"/>
            <a:pathLst>
              <a:path extrusionOk="0" h="21600" w="21600">
                <a:moveTo>
                  <a:pt x="0" y="0"/>
                </a:moveTo>
                <a:lnTo>
                  <a:pt x="5400" y="21600"/>
                </a:lnTo>
                <a:lnTo>
                  <a:pt x="16200" y="21600"/>
                </a:lnTo>
                <a:lnTo>
                  <a:pt x="21600" y="0"/>
                </a:lnTo>
                <a:lnTo>
                  <a:pt x="0" y="0"/>
                </a:lnTo>
                <a:close/>
              </a:path>
            </a:pathLst>
          </a:custGeom>
          <a:solidFill>
            <a:srgbClr val="FF9966"/>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56"/>
          <p:cNvSpPr txBox="1"/>
          <p:nvPr/>
        </p:nvSpPr>
        <p:spPr>
          <a:xfrm>
            <a:off x="9786125" y="6096000"/>
            <a:ext cx="304800" cy="762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Calibri"/>
              <a:buNone/>
            </a:pPr>
            <a:r>
              <a:rPr b="1" i="0" lang="en-US" sz="11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1100"/>
              <a:buFont typeface="Calibri"/>
              <a:buNone/>
            </a:pPr>
            <a:r>
              <a:rPr b="1" i="0" lang="en-US" sz="11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1100"/>
              <a:buFont typeface="Calibri"/>
              <a:buNone/>
            </a:pPr>
            <a:r>
              <a:rPr b="1" i="0" lang="en-US" sz="1100" u="none" cap="none" strike="noStrike">
                <a:solidFill>
                  <a:srgbClr val="000000"/>
                </a:solidFill>
                <a:latin typeface="Calibri"/>
                <a:ea typeface="Calibri"/>
                <a:cs typeface="Calibri"/>
                <a:sym typeface="Calibri"/>
              </a:rPr>
              <a:t>X</a:t>
            </a:r>
            <a:endParaRPr/>
          </a:p>
        </p:txBody>
      </p:sp>
      <p:cxnSp>
        <p:nvCxnSpPr>
          <p:cNvPr id="4397" name="Google Shape;4397;p56"/>
          <p:cNvCxnSpPr/>
          <p:nvPr/>
        </p:nvCxnSpPr>
        <p:spPr>
          <a:xfrm>
            <a:off x="9433719" y="6629400"/>
            <a:ext cx="381000" cy="0"/>
          </a:xfrm>
          <a:prstGeom prst="straightConnector1">
            <a:avLst/>
          </a:prstGeom>
          <a:noFill/>
          <a:ln cap="flat" cmpd="sng" w="28575">
            <a:solidFill>
              <a:schemeClr val="dk1"/>
            </a:solidFill>
            <a:prstDash val="solid"/>
            <a:round/>
            <a:headEnd len="med" w="med" type="none"/>
            <a:tailEnd len="med" w="med" type="none"/>
          </a:ln>
        </p:spPr>
      </p:cxnSp>
      <p:cxnSp>
        <p:nvCxnSpPr>
          <p:cNvPr id="4398" name="Google Shape;4398;p56"/>
          <p:cNvCxnSpPr/>
          <p:nvPr/>
        </p:nvCxnSpPr>
        <p:spPr>
          <a:xfrm>
            <a:off x="9433719" y="6248400"/>
            <a:ext cx="381000" cy="0"/>
          </a:xfrm>
          <a:prstGeom prst="straightConnector1">
            <a:avLst/>
          </a:prstGeom>
          <a:noFill/>
          <a:ln cap="flat" cmpd="sng" w="28575">
            <a:solidFill>
              <a:schemeClr val="dk1"/>
            </a:solidFill>
            <a:prstDash val="solid"/>
            <a:round/>
            <a:headEnd len="med" w="med" type="none"/>
            <a:tailEnd len="med" w="med" type="none"/>
          </a:ln>
        </p:spPr>
      </p:cxnSp>
      <p:cxnSp>
        <p:nvCxnSpPr>
          <p:cNvPr id="4399" name="Google Shape;4399;p56"/>
          <p:cNvCxnSpPr/>
          <p:nvPr/>
        </p:nvCxnSpPr>
        <p:spPr>
          <a:xfrm>
            <a:off x="10119519" y="6477000"/>
            <a:ext cx="152400" cy="0"/>
          </a:xfrm>
          <a:prstGeom prst="straightConnector1">
            <a:avLst/>
          </a:prstGeom>
          <a:noFill/>
          <a:ln cap="flat" cmpd="sng" w="28575">
            <a:solidFill>
              <a:schemeClr val="dk1"/>
            </a:solidFill>
            <a:prstDash val="solid"/>
            <a:round/>
            <a:headEnd len="med" w="med" type="none"/>
            <a:tailEnd len="med" w="med" type="none"/>
          </a:ln>
        </p:spPr>
      </p:cxnSp>
      <p:cxnSp>
        <p:nvCxnSpPr>
          <p:cNvPr id="4400" name="Google Shape;4400;p56"/>
          <p:cNvCxnSpPr/>
          <p:nvPr/>
        </p:nvCxnSpPr>
        <p:spPr>
          <a:xfrm>
            <a:off x="9433719" y="6019800"/>
            <a:ext cx="838200" cy="0"/>
          </a:xfrm>
          <a:prstGeom prst="straightConnector1">
            <a:avLst/>
          </a:prstGeom>
          <a:noFill/>
          <a:ln cap="flat" cmpd="sng" w="28575">
            <a:solidFill>
              <a:schemeClr val="dk1"/>
            </a:solidFill>
            <a:prstDash val="solid"/>
            <a:round/>
            <a:headEnd len="med" w="med" type="none"/>
            <a:tailEnd len="med" w="med" type="none"/>
          </a:ln>
        </p:spPr>
      </p:cxnSp>
      <p:cxnSp>
        <p:nvCxnSpPr>
          <p:cNvPr id="4401" name="Google Shape;4401;p56"/>
          <p:cNvCxnSpPr/>
          <p:nvPr/>
        </p:nvCxnSpPr>
        <p:spPr>
          <a:xfrm>
            <a:off x="10271919" y="6019800"/>
            <a:ext cx="0" cy="457200"/>
          </a:xfrm>
          <a:prstGeom prst="straightConnector1">
            <a:avLst/>
          </a:prstGeom>
          <a:noFill/>
          <a:ln cap="flat" cmpd="sng" w="28575">
            <a:solidFill>
              <a:schemeClr val="dk1"/>
            </a:solidFill>
            <a:prstDash val="solid"/>
            <a:round/>
            <a:headEnd len="med" w="med" type="none"/>
            <a:tailEnd len="med" w="med" type="none"/>
          </a:ln>
        </p:spPr>
      </p:cxnSp>
      <p:sp>
        <p:nvSpPr>
          <p:cNvPr id="4402" name="Google Shape;4402;p56"/>
          <p:cNvSpPr txBox="1"/>
          <p:nvPr/>
        </p:nvSpPr>
        <p:spPr>
          <a:xfrm>
            <a:off x="9414669" y="6037263"/>
            <a:ext cx="335348"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alibri"/>
              <a:buNone/>
            </a:pPr>
            <a:r>
              <a:rPr b="1" i="0" lang="en-US" sz="900" u="none" cap="none" strike="noStrike">
                <a:solidFill>
                  <a:srgbClr val="000000"/>
                </a:solidFill>
                <a:latin typeface="Calibri"/>
                <a:ea typeface="Calibri"/>
                <a:cs typeface="Calibri"/>
                <a:sym typeface="Calibri"/>
              </a:rPr>
              <a:t>0-2</a:t>
            </a:r>
            <a:endParaRPr/>
          </a:p>
        </p:txBody>
      </p:sp>
      <p:sp>
        <p:nvSpPr>
          <p:cNvPr id="4403" name="Google Shape;4403;p56"/>
          <p:cNvSpPr txBox="1"/>
          <p:nvPr/>
        </p:nvSpPr>
        <p:spPr>
          <a:xfrm>
            <a:off x="9381332" y="6384925"/>
            <a:ext cx="450764"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Calibri"/>
              <a:buNone/>
            </a:pPr>
            <a:r>
              <a:rPr b="1" i="0" lang="en-US" sz="900" u="none" cap="none" strike="noStrike">
                <a:solidFill>
                  <a:srgbClr val="000000"/>
                </a:solidFill>
                <a:latin typeface="Calibri"/>
                <a:ea typeface="Calibri"/>
                <a:cs typeface="Calibri"/>
                <a:sym typeface="Calibri"/>
              </a:rPr>
              <a:t>16-18</a:t>
            </a:r>
            <a:endParaRPr/>
          </a:p>
        </p:txBody>
      </p:sp>
      <p:sp>
        <p:nvSpPr>
          <p:cNvPr id="4404" name="Google Shape;4404;p56"/>
          <p:cNvSpPr txBox="1"/>
          <p:nvPr/>
        </p:nvSpPr>
        <p:spPr>
          <a:xfrm>
            <a:off x="2042320" y="1600200"/>
            <a:ext cx="75604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Fetch</a:t>
            </a:r>
            <a:endParaRPr/>
          </a:p>
        </p:txBody>
      </p:sp>
      <p:sp>
        <p:nvSpPr>
          <p:cNvPr id="4405" name="Google Shape;4405;p56"/>
          <p:cNvSpPr txBox="1"/>
          <p:nvPr/>
        </p:nvSpPr>
        <p:spPr>
          <a:xfrm>
            <a:off x="3871120" y="1600200"/>
            <a:ext cx="98809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Decode</a:t>
            </a:r>
            <a:endParaRPr/>
          </a:p>
        </p:txBody>
      </p:sp>
      <p:sp>
        <p:nvSpPr>
          <p:cNvPr id="4406" name="Google Shape;4406;p56"/>
          <p:cNvSpPr txBox="1"/>
          <p:nvPr/>
        </p:nvSpPr>
        <p:spPr>
          <a:xfrm>
            <a:off x="5699920" y="1600200"/>
            <a:ext cx="101213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Execute</a:t>
            </a:r>
            <a:endParaRPr/>
          </a:p>
        </p:txBody>
      </p:sp>
      <p:sp>
        <p:nvSpPr>
          <p:cNvPr id="4407" name="Google Shape;4407;p56"/>
          <p:cNvSpPr txBox="1"/>
          <p:nvPr/>
        </p:nvSpPr>
        <p:spPr>
          <a:xfrm>
            <a:off x="7604919" y="1600200"/>
            <a:ext cx="109953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Memory</a:t>
            </a:r>
            <a:endParaRPr/>
          </a:p>
        </p:txBody>
      </p:sp>
      <p:sp>
        <p:nvSpPr>
          <p:cNvPr id="4408" name="Google Shape;4408;p56"/>
          <p:cNvSpPr txBox="1"/>
          <p:nvPr/>
        </p:nvSpPr>
        <p:spPr>
          <a:xfrm>
            <a:off x="9205119" y="1600200"/>
            <a:ext cx="14478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Writeback</a:t>
            </a:r>
            <a:endParaRPr b="1" i="0" sz="2000" u="none" cap="none" strike="noStrike">
              <a:solidFill>
                <a:srgbClr val="000000"/>
              </a:solidFill>
              <a:latin typeface="Calibri"/>
              <a:ea typeface="Calibri"/>
              <a:cs typeface="Calibri"/>
              <a:sym typeface="Calibri"/>
            </a:endParaRPr>
          </a:p>
        </p:txBody>
      </p:sp>
      <p:sp>
        <p:nvSpPr>
          <p:cNvPr id="4409" name="Google Shape;4409;p56"/>
          <p:cNvSpPr txBox="1"/>
          <p:nvPr>
            <p:ph idx="4294967295" type="title"/>
          </p:nvPr>
        </p:nvSpPr>
        <p:spPr>
          <a:xfrm>
            <a:off x="764338" y="-86360"/>
            <a:ext cx="10641608" cy="94996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Our new pipelined datapath</a:t>
            </a:r>
            <a:endParaRPr/>
          </a:p>
        </p:txBody>
      </p:sp>
      <p:sp>
        <p:nvSpPr>
          <p:cNvPr id="4410" name="Google Shape;4410;p56"/>
          <p:cNvSpPr/>
          <p:nvPr/>
        </p:nvSpPr>
        <p:spPr>
          <a:xfrm flipH="1" rot="5400000">
            <a:off x="1661319" y="2438400"/>
            <a:ext cx="838200" cy="381000"/>
          </a:xfrm>
          <a:custGeom>
            <a:rect b="b" l="l" r="r" t="t"/>
            <a:pathLst>
              <a:path extrusionOk="0" h="21600" w="21600">
                <a:moveTo>
                  <a:pt x="0" y="0"/>
                </a:moveTo>
                <a:lnTo>
                  <a:pt x="5400" y="21600"/>
                </a:lnTo>
                <a:lnTo>
                  <a:pt x="16200" y="21600"/>
                </a:lnTo>
                <a:lnTo>
                  <a:pt x="21600" y="0"/>
                </a:lnTo>
                <a:lnTo>
                  <a:pt x="0" y="0"/>
                </a:lnTo>
                <a:close/>
              </a:path>
            </a:pathLst>
          </a:custGeom>
          <a:solidFill>
            <a:srgbClr val="FF9966"/>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56"/>
          <p:cNvSpPr txBox="1"/>
          <p:nvPr/>
        </p:nvSpPr>
        <p:spPr>
          <a:xfrm flipH="1">
            <a:off x="1889900" y="2209800"/>
            <a:ext cx="3810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Calibri"/>
              <a:buNone/>
            </a:pPr>
            <a:r>
              <a:rPr b="1" i="0" lang="en-US" sz="12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1200"/>
              <a:buFont typeface="Calibri"/>
              <a:buNone/>
            </a:pPr>
            <a:r>
              <a:rPr b="1" i="0" lang="en-US" sz="12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1200"/>
              <a:buFont typeface="Calibri"/>
              <a:buNone/>
            </a:pPr>
            <a:r>
              <a:rPr b="1" i="0" lang="en-US" sz="1200" u="none" cap="none" strike="noStrike">
                <a:solidFill>
                  <a:srgbClr val="000000"/>
                </a:solidFill>
                <a:latin typeface="Calibri"/>
                <a:ea typeface="Calibri"/>
                <a:cs typeface="Calibri"/>
                <a:sym typeface="Calibri"/>
              </a:rPr>
              <a:t>X</a:t>
            </a:r>
            <a:endParaRPr/>
          </a:p>
        </p:txBody>
      </p:sp>
      <p:sp>
        <p:nvSpPr>
          <p:cNvPr id="4412" name="Google Shape;4412;p56"/>
          <p:cNvSpPr/>
          <p:nvPr/>
        </p:nvSpPr>
        <p:spPr>
          <a:xfrm>
            <a:off x="4023519" y="5105400"/>
            <a:ext cx="1066800" cy="304800"/>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Sign extend</a:t>
            </a:r>
            <a:endParaRPr/>
          </a:p>
        </p:txBody>
      </p:sp>
      <p:sp>
        <p:nvSpPr>
          <p:cNvPr id="4413" name="Google Shape;4413;p56"/>
          <p:cNvSpPr/>
          <p:nvPr/>
        </p:nvSpPr>
        <p:spPr>
          <a:xfrm rot="-5400000">
            <a:off x="9224169" y="4019550"/>
            <a:ext cx="1066800" cy="342900"/>
          </a:xfrm>
          <a:custGeom>
            <a:rect b="b" l="l" r="r" t="t"/>
            <a:pathLst>
              <a:path extrusionOk="0" h="21600" w="21600">
                <a:moveTo>
                  <a:pt x="0" y="0"/>
                </a:moveTo>
                <a:lnTo>
                  <a:pt x="5400" y="21600"/>
                </a:lnTo>
                <a:lnTo>
                  <a:pt x="16200" y="21600"/>
                </a:lnTo>
                <a:lnTo>
                  <a:pt x="21600" y="0"/>
                </a:lnTo>
                <a:lnTo>
                  <a:pt x="0" y="0"/>
                </a:lnTo>
                <a:close/>
              </a:path>
            </a:pathLst>
          </a:custGeom>
          <a:solidFill>
            <a:srgbClr val="FF9966"/>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56"/>
          <p:cNvSpPr txBox="1"/>
          <p:nvPr/>
        </p:nvSpPr>
        <p:spPr>
          <a:xfrm>
            <a:off x="9586100" y="3657600"/>
            <a:ext cx="342900" cy="1066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1600"/>
              <a:buFont typeface="Calibri"/>
              <a:buNone/>
            </a:pPr>
            <a:r>
              <a:rPr b="1" i="0" lang="en-US" sz="1600" u="none" cap="none" strike="noStrike">
                <a:solidFill>
                  <a:srgbClr val="000000"/>
                </a:solidFill>
                <a:latin typeface="Calibri"/>
                <a:ea typeface="Calibri"/>
                <a:cs typeface="Calibri"/>
                <a:sym typeface="Calibri"/>
              </a:rPr>
              <a:t>X</a:t>
            </a:r>
            <a:endParaRPr/>
          </a:p>
        </p:txBody>
      </p:sp>
      <p:sp>
        <p:nvSpPr>
          <p:cNvPr id="4415" name="Google Shape;4415;p56"/>
          <p:cNvSpPr/>
          <p:nvPr/>
        </p:nvSpPr>
        <p:spPr>
          <a:xfrm rot="-5400000">
            <a:off x="5604669" y="4819650"/>
            <a:ext cx="990600" cy="342900"/>
          </a:xfrm>
          <a:custGeom>
            <a:rect b="b" l="l" r="r" t="t"/>
            <a:pathLst>
              <a:path extrusionOk="0" h="21600" w="21600">
                <a:moveTo>
                  <a:pt x="0" y="0"/>
                </a:moveTo>
                <a:lnTo>
                  <a:pt x="5400" y="21600"/>
                </a:lnTo>
                <a:lnTo>
                  <a:pt x="16200" y="21600"/>
                </a:lnTo>
                <a:lnTo>
                  <a:pt x="21600" y="0"/>
                </a:lnTo>
                <a:lnTo>
                  <a:pt x="0" y="0"/>
                </a:lnTo>
                <a:close/>
              </a:path>
            </a:pathLst>
          </a:custGeom>
          <a:solidFill>
            <a:srgbClr val="FF9966"/>
          </a:solidFill>
          <a:ln cap="flat" cmpd="sng" w="2857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56"/>
          <p:cNvSpPr txBox="1"/>
          <p:nvPr/>
        </p:nvSpPr>
        <p:spPr>
          <a:xfrm>
            <a:off x="5928500" y="4495800"/>
            <a:ext cx="3429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M</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U</a:t>
            </a:r>
            <a:endParaRPr/>
          </a:p>
          <a:p>
            <a:pPr indent="0" lvl="0" marL="0" marR="0" rtl="0" algn="ctr">
              <a:lnSpc>
                <a:spcPct val="100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X</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0" name="Shape 4420"/>
        <p:cNvGrpSpPr/>
        <p:nvPr/>
      </p:nvGrpSpPr>
      <p:grpSpPr>
        <a:xfrm>
          <a:off x="0" y="0"/>
          <a:ext cx="0" cy="0"/>
          <a:chOff x="0" y="0"/>
          <a:chExt cx="0" cy="0"/>
        </a:xfrm>
      </p:grpSpPr>
      <p:sp>
        <p:nvSpPr>
          <p:cNvPr id="4421" name="Google Shape;4421;p57"/>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Next time</a:t>
            </a:r>
            <a:endParaRPr/>
          </a:p>
        </p:txBody>
      </p:sp>
      <p:sp>
        <p:nvSpPr>
          <p:cNvPr id="4422" name="Google Shape;4422;p57"/>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800"/>
              <a:buChar char="•"/>
            </a:pPr>
            <a:r>
              <a:rPr lang="en-US" sz="2800"/>
              <a:t>More pipelining</a:t>
            </a:r>
            <a:endParaRPr/>
          </a:p>
          <a:p>
            <a:pPr indent="-228029" lvl="0" marL="228029" rtl="0" algn="l">
              <a:lnSpc>
                <a:spcPct val="90000"/>
              </a:lnSpc>
              <a:spcBef>
                <a:spcPts val="998"/>
              </a:spcBef>
              <a:spcAft>
                <a:spcPts val="0"/>
              </a:spcAft>
              <a:buClr>
                <a:schemeClr val="dk1"/>
              </a:buClr>
              <a:buSzPts val="2800"/>
              <a:buChar char="•"/>
            </a:pPr>
            <a:r>
              <a:rPr lang="en-US" sz="2800"/>
              <a:t>Lingering questions / feedback? I'll include an anonymous form at the end of every lecture: </a:t>
            </a:r>
            <a:r>
              <a:rPr lang="en-US" sz="2800" u="sng">
                <a:solidFill>
                  <a:schemeClr val="hlink"/>
                </a:solidFill>
                <a:hlinkClick r:id="rId3"/>
              </a:rPr>
              <a:t>https://bit.ly/3oXr4Ah</a:t>
            </a:r>
            <a:endParaRPr sz="2800"/>
          </a:p>
          <a:p>
            <a:pPr indent="-50229" lvl="0" marL="228029" rtl="0" algn="l">
              <a:lnSpc>
                <a:spcPct val="90000"/>
              </a:lnSpc>
              <a:spcBef>
                <a:spcPts val="998"/>
              </a:spcBef>
              <a:spcAft>
                <a:spcPts val="0"/>
              </a:spcAft>
              <a:buClr>
                <a:schemeClr val="dk1"/>
              </a:buClr>
              <a:buSzPts val="2800"/>
              <a:buNone/>
            </a:pPr>
            <a:r>
              <a:t/>
            </a:r>
            <a:endParaRPr sz="2800"/>
          </a:p>
        </p:txBody>
      </p:sp>
      <p:sp>
        <p:nvSpPr>
          <p:cNvPr id="4423" name="Google Shape;4423;p57"/>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24" name="Google Shape;4424;p57"/>
          <p:cNvPicPr preferRelativeResize="0"/>
          <p:nvPr/>
        </p:nvPicPr>
        <p:blipFill rotWithShape="1">
          <a:blip r:embed="rId4">
            <a:alphaModFix/>
          </a:blip>
          <a:srcRect b="0" l="0" r="0" t="0"/>
          <a:stretch/>
        </p:blipFill>
        <p:spPr>
          <a:xfrm>
            <a:off x="5242719" y="4267200"/>
            <a:ext cx="2263638" cy="2571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Building the Control ROM</a:t>
            </a:r>
            <a:endParaRPr/>
          </a:p>
        </p:txBody>
      </p:sp>
      <p:sp>
        <p:nvSpPr>
          <p:cNvPr id="562" name="Google Shape;562;p6"/>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6"/>
          <p:cNvSpPr/>
          <p:nvPr/>
        </p:nvSpPr>
        <p:spPr>
          <a:xfrm rot="-5400000">
            <a:off x="7446300" y="3072969"/>
            <a:ext cx="3124199" cy="838199"/>
          </a:xfrm>
          <a:prstGeom prst="rect">
            <a:avLst/>
          </a:prstGeom>
          <a:noFill/>
          <a:ln cap="flat" cmpd="sng" w="2857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 × 16 Decoder</a:t>
            </a:r>
            <a:endParaRPr/>
          </a:p>
        </p:txBody>
      </p:sp>
      <p:cxnSp>
        <p:nvCxnSpPr>
          <p:cNvPr id="564" name="Google Shape;564;p6"/>
          <p:cNvCxnSpPr/>
          <p:nvPr/>
        </p:nvCxnSpPr>
        <p:spPr>
          <a:xfrm rot="10800000">
            <a:off x="2493298" y="2006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565" name="Google Shape;565;p6"/>
          <p:cNvCxnSpPr/>
          <p:nvPr/>
        </p:nvCxnSpPr>
        <p:spPr>
          <a:xfrm>
            <a:off x="2874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66" name="Google Shape;566;p6"/>
          <p:cNvCxnSpPr/>
          <p:nvPr/>
        </p:nvCxnSpPr>
        <p:spPr>
          <a:xfrm>
            <a:off x="3255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67" name="Google Shape;567;p6"/>
          <p:cNvCxnSpPr/>
          <p:nvPr/>
        </p:nvCxnSpPr>
        <p:spPr>
          <a:xfrm>
            <a:off x="3636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68" name="Google Shape;568;p6"/>
          <p:cNvCxnSpPr/>
          <p:nvPr/>
        </p:nvCxnSpPr>
        <p:spPr>
          <a:xfrm>
            <a:off x="4017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69" name="Google Shape;569;p6"/>
          <p:cNvCxnSpPr/>
          <p:nvPr/>
        </p:nvCxnSpPr>
        <p:spPr>
          <a:xfrm>
            <a:off x="4398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0" name="Google Shape;570;p6"/>
          <p:cNvCxnSpPr/>
          <p:nvPr/>
        </p:nvCxnSpPr>
        <p:spPr>
          <a:xfrm>
            <a:off x="4779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1" name="Google Shape;571;p6"/>
          <p:cNvCxnSpPr/>
          <p:nvPr/>
        </p:nvCxnSpPr>
        <p:spPr>
          <a:xfrm>
            <a:off x="5160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2" name="Google Shape;572;p6"/>
          <p:cNvCxnSpPr/>
          <p:nvPr/>
        </p:nvCxnSpPr>
        <p:spPr>
          <a:xfrm>
            <a:off x="5541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3" name="Google Shape;573;p6"/>
          <p:cNvCxnSpPr/>
          <p:nvPr/>
        </p:nvCxnSpPr>
        <p:spPr>
          <a:xfrm>
            <a:off x="5922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4" name="Google Shape;574;p6"/>
          <p:cNvCxnSpPr/>
          <p:nvPr/>
        </p:nvCxnSpPr>
        <p:spPr>
          <a:xfrm>
            <a:off x="6303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5" name="Google Shape;575;p6"/>
          <p:cNvCxnSpPr/>
          <p:nvPr/>
        </p:nvCxnSpPr>
        <p:spPr>
          <a:xfrm>
            <a:off x="6684299" y="2006169"/>
            <a:ext cx="0" cy="4190999"/>
          </a:xfrm>
          <a:prstGeom prst="straightConnector1">
            <a:avLst/>
          </a:prstGeom>
          <a:noFill/>
          <a:ln cap="flat" cmpd="sng" w="28575">
            <a:solidFill>
              <a:srgbClr val="FF0000"/>
            </a:solidFill>
            <a:prstDash val="solid"/>
            <a:round/>
            <a:headEnd len="sm" w="sm" type="none"/>
            <a:tailEnd len="sm" w="sm" type="none"/>
          </a:ln>
        </p:spPr>
      </p:cxnSp>
      <p:cxnSp>
        <p:nvCxnSpPr>
          <p:cNvPr id="576" name="Google Shape;576;p6"/>
          <p:cNvCxnSpPr/>
          <p:nvPr/>
        </p:nvCxnSpPr>
        <p:spPr>
          <a:xfrm>
            <a:off x="7065299" y="2006169"/>
            <a:ext cx="0" cy="4190999"/>
          </a:xfrm>
          <a:prstGeom prst="straightConnector1">
            <a:avLst/>
          </a:prstGeom>
          <a:noFill/>
          <a:ln cap="flat" cmpd="sng" w="28575">
            <a:solidFill>
              <a:srgbClr val="00CC00"/>
            </a:solidFill>
            <a:prstDash val="solid"/>
            <a:round/>
            <a:headEnd len="sm" w="sm" type="none"/>
            <a:tailEnd len="sm" w="sm" type="none"/>
          </a:ln>
        </p:spPr>
      </p:cxnSp>
      <p:cxnSp>
        <p:nvCxnSpPr>
          <p:cNvPr id="577" name="Google Shape;577;p6"/>
          <p:cNvCxnSpPr/>
          <p:nvPr/>
        </p:nvCxnSpPr>
        <p:spPr>
          <a:xfrm>
            <a:off x="7446299" y="2006169"/>
            <a:ext cx="0" cy="4190999"/>
          </a:xfrm>
          <a:prstGeom prst="straightConnector1">
            <a:avLst/>
          </a:prstGeom>
          <a:noFill/>
          <a:ln cap="flat" cmpd="sng" w="28575">
            <a:solidFill>
              <a:srgbClr val="00CC00"/>
            </a:solidFill>
            <a:prstDash val="solid"/>
            <a:round/>
            <a:headEnd len="sm" w="sm" type="none"/>
            <a:tailEnd len="sm" w="sm" type="none"/>
          </a:ln>
        </p:spPr>
      </p:cxnSp>
      <p:cxnSp>
        <p:nvCxnSpPr>
          <p:cNvPr id="578" name="Google Shape;578;p6"/>
          <p:cNvCxnSpPr/>
          <p:nvPr/>
        </p:nvCxnSpPr>
        <p:spPr>
          <a:xfrm>
            <a:off x="7827299" y="2006169"/>
            <a:ext cx="0" cy="4190999"/>
          </a:xfrm>
          <a:prstGeom prst="straightConnector1">
            <a:avLst/>
          </a:prstGeom>
          <a:noFill/>
          <a:ln cap="flat" cmpd="sng" w="28575">
            <a:solidFill>
              <a:srgbClr val="00CC00"/>
            </a:solidFill>
            <a:prstDash val="solid"/>
            <a:round/>
            <a:headEnd len="sm" w="sm" type="none"/>
            <a:tailEnd len="sm" w="sm" type="none"/>
          </a:ln>
        </p:spPr>
      </p:cxnSp>
      <p:cxnSp>
        <p:nvCxnSpPr>
          <p:cNvPr id="579" name="Google Shape;579;p6"/>
          <p:cNvCxnSpPr/>
          <p:nvPr/>
        </p:nvCxnSpPr>
        <p:spPr>
          <a:xfrm>
            <a:off x="8208299" y="2006169"/>
            <a:ext cx="0" cy="4190999"/>
          </a:xfrm>
          <a:prstGeom prst="straightConnector1">
            <a:avLst/>
          </a:prstGeom>
          <a:noFill/>
          <a:ln cap="flat" cmpd="sng" w="28575">
            <a:solidFill>
              <a:srgbClr val="00CC00"/>
            </a:solidFill>
            <a:prstDash val="solid"/>
            <a:round/>
            <a:headEnd len="sm" w="sm" type="none"/>
            <a:tailEnd len="sm" w="sm" type="none"/>
          </a:ln>
        </p:spPr>
      </p:cxnSp>
      <p:cxnSp>
        <p:nvCxnSpPr>
          <p:cNvPr id="580" name="Google Shape;580;p6"/>
          <p:cNvCxnSpPr/>
          <p:nvPr/>
        </p:nvCxnSpPr>
        <p:spPr>
          <a:xfrm>
            <a:off x="2493299" y="2006169"/>
            <a:ext cx="0" cy="4190999"/>
          </a:xfrm>
          <a:prstGeom prst="straightConnector1">
            <a:avLst/>
          </a:prstGeom>
          <a:noFill/>
          <a:ln cap="flat" cmpd="sng" w="28575">
            <a:solidFill>
              <a:srgbClr val="FF0000"/>
            </a:solidFill>
            <a:prstDash val="solid"/>
            <a:round/>
            <a:headEnd len="sm" w="sm" type="none"/>
            <a:tailEnd len="sm" w="sm" type="none"/>
          </a:ln>
        </p:spPr>
      </p:cxnSp>
      <p:sp>
        <p:nvSpPr>
          <p:cNvPr id="581" name="Google Shape;581;p6"/>
          <p:cNvSpPr/>
          <p:nvPr/>
        </p:nvSpPr>
        <p:spPr>
          <a:xfrm rot="-5400000">
            <a:off x="4398299" y="4215967"/>
            <a:ext cx="381000" cy="4343400"/>
          </a:xfrm>
          <a:prstGeom prst="leftBrace">
            <a:avLst>
              <a:gd fmla="val 95000"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582" name="Google Shape;582;p6"/>
          <p:cNvSpPr txBox="1"/>
          <p:nvPr/>
        </p:nvSpPr>
        <p:spPr>
          <a:xfrm>
            <a:off x="3179100" y="6578169"/>
            <a:ext cx="2655791"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Output: Control Signals</a:t>
            </a:r>
            <a:endParaRPr/>
          </a:p>
        </p:txBody>
      </p:sp>
      <p:sp>
        <p:nvSpPr>
          <p:cNvPr id="583" name="Google Shape;583;p6"/>
          <p:cNvSpPr/>
          <p:nvPr/>
        </p:nvSpPr>
        <p:spPr>
          <a:xfrm rot="-5400000">
            <a:off x="7446299" y="5739967"/>
            <a:ext cx="381000" cy="1295400"/>
          </a:xfrm>
          <a:prstGeom prst="leftBrace">
            <a:avLst>
              <a:gd fmla="val 28333" name="adj1"/>
              <a:gd fmla="val 50000" name="adj2"/>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584" name="Google Shape;584;p6"/>
          <p:cNvSpPr txBox="1"/>
          <p:nvPr/>
        </p:nvSpPr>
        <p:spPr>
          <a:xfrm>
            <a:off x="6989099" y="6578168"/>
            <a:ext cx="1304924"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Next State</a:t>
            </a:r>
            <a:endParaRPr/>
          </a:p>
        </p:txBody>
      </p:sp>
      <p:sp>
        <p:nvSpPr>
          <p:cNvPr id="585" name="Google Shape;585;p6"/>
          <p:cNvSpPr txBox="1"/>
          <p:nvPr/>
        </p:nvSpPr>
        <p:spPr>
          <a:xfrm rot="-5400000">
            <a:off x="1993183" y="5427201"/>
            <a:ext cx="6351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PC</a:t>
            </a:r>
            <a:r>
              <a:rPr b="1" baseline="-25000" lang="en-US" sz="2000">
                <a:solidFill>
                  <a:schemeClr val="dk1"/>
                </a:solidFill>
                <a:latin typeface="Calibri"/>
                <a:ea typeface="Calibri"/>
                <a:cs typeface="Calibri"/>
                <a:sym typeface="Calibri"/>
              </a:rPr>
              <a:t>en</a:t>
            </a:r>
            <a:endParaRPr/>
          </a:p>
        </p:txBody>
      </p:sp>
      <p:sp>
        <p:nvSpPr>
          <p:cNvPr id="586" name="Google Shape;586;p6"/>
          <p:cNvSpPr txBox="1"/>
          <p:nvPr/>
        </p:nvSpPr>
        <p:spPr>
          <a:xfrm rot="-5400000">
            <a:off x="2156990" y="5204158"/>
            <a:ext cx="106631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addr</a:t>
            </a:r>
            <a:endParaRPr/>
          </a:p>
        </p:txBody>
      </p:sp>
      <p:sp>
        <p:nvSpPr>
          <p:cNvPr id="587" name="Google Shape;587;p6"/>
          <p:cNvSpPr txBox="1"/>
          <p:nvPr/>
        </p:nvSpPr>
        <p:spPr>
          <a:xfrm rot="-5400000">
            <a:off x="2608523" y="5313696"/>
            <a:ext cx="92525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en</a:t>
            </a:r>
            <a:endParaRPr/>
          </a:p>
        </p:txBody>
      </p:sp>
      <p:sp>
        <p:nvSpPr>
          <p:cNvPr id="588" name="Google Shape;588;p6"/>
          <p:cNvSpPr txBox="1"/>
          <p:nvPr/>
        </p:nvSpPr>
        <p:spPr>
          <a:xfrm rot="-5400000">
            <a:off x="2947846" y="5277182"/>
            <a:ext cx="1008609"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Mem</a:t>
            </a:r>
            <a:r>
              <a:rPr b="1" baseline="-25000" lang="en-US" sz="2000">
                <a:solidFill>
                  <a:schemeClr val="dk1"/>
                </a:solidFill>
                <a:latin typeface="Calibri"/>
                <a:ea typeface="Calibri"/>
                <a:cs typeface="Calibri"/>
                <a:sym typeface="Calibri"/>
              </a:rPr>
              <a:t>r/w</a:t>
            </a:r>
            <a:endParaRPr/>
          </a:p>
        </p:txBody>
      </p:sp>
      <p:sp>
        <p:nvSpPr>
          <p:cNvPr id="589" name="Google Shape;589;p6"/>
          <p:cNvSpPr txBox="1"/>
          <p:nvPr/>
        </p:nvSpPr>
        <p:spPr>
          <a:xfrm rot="-5400000">
            <a:off x="3549257" y="5454189"/>
            <a:ext cx="567783"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IR</a:t>
            </a:r>
            <a:r>
              <a:rPr b="1" baseline="-25000" lang="en-US" sz="2000">
                <a:solidFill>
                  <a:schemeClr val="dk1"/>
                </a:solidFill>
                <a:latin typeface="Calibri"/>
                <a:ea typeface="Calibri"/>
                <a:cs typeface="Calibri"/>
                <a:sym typeface="Calibri"/>
              </a:rPr>
              <a:t>en</a:t>
            </a:r>
            <a:endParaRPr/>
          </a:p>
        </p:txBody>
      </p:sp>
      <p:sp>
        <p:nvSpPr>
          <p:cNvPr id="590" name="Google Shape;590;p6"/>
          <p:cNvSpPr txBox="1"/>
          <p:nvPr/>
        </p:nvSpPr>
        <p:spPr>
          <a:xfrm rot="-5400000">
            <a:off x="3708242" y="5231940"/>
            <a:ext cx="1011814"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dest</a:t>
            </a:r>
            <a:endParaRPr/>
          </a:p>
        </p:txBody>
      </p:sp>
      <p:sp>
        <p:nvSpPr>
          <p:cNvPr id="591" name="Google Shape;591;p6"/>
          <p:cNvSpPr txBox="1"/>
          <p:nvPr/>
        </p:nvSpPr>
        <p:spPr>
          <a:xfrm rot="-5400000">
            <a:off x="4039533" y="5181140"/>
            <a:ext cx="1114407"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rdata</a:t>
            </a:r>
            <a:endParaRPr/>
          </a:p>
        </p:txBody>
      </p:sp>
      <p:sp>
        <p:nvSpPr>
          <p:cNvPr id="592" name="Google Shape;592;p6"/>
          <p:cNvSpPr txBox="1"/>
          <p:nvPr/>
        </p:nvSpPr>
        <p:spPr>
          <a:xfrm rot="-5400000">
            <a:off x="4589593" y="5385161"/>
            <a:ext cx="773113"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Reg</a:t>
            </a:r>
            <a:r>
              <a:rPr b="1" baseline="-25000" lang="en-US" sz="2000">
                <a:solidFill>
                  <a:schemeClr val="dk1"/>
                </a:solidFill>
                <a:latin typeface="Calibri"/>
                <a:ea typeface="Calibri"/>
                <a:cs typeface="Calibri"/>
                <a:sym typeface="Calibri"/>
              </a:rPr>
              <a:t>en</a:t>
            </a:r>
            <a:endParaRPr/>
          </a:p>
        </p:txBody>
      </p:sp>
      <p:sp>
        <p:nvSpPr>
          <p:cNvPr id="593" name="Google Shape;593;p6"/>
          <p:cNvSpPr txBox="1"/>
          <p:nvPr/>
        </p:nvSpPr>
        <p:spPr>
          <a:xfrm rot="-5400000">
            <a:off x="4842424" y="5222414"/>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alu1</a:t>
            </a:r>
            <a:endParaRPr/>
          </a:p>
        </p:txBody>
      </p:sp>
      <p:sp>
        <p:nvSpPr>
          <p:cNvPr id="594" name="Google Shape;594;p6"/>
          <p:cNvSpPr txBox="1"/>
          <p:nvPr/>
        </p:nvSpPr>
        <p:spPr>
          <a:xfrm rot="-5400000">
            <a:off x="5223424" y="5222414"/>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595" name="Google Shape;595;p6"/>
          <p:cNvSpPr txBox="1"/>
          <p:nvPr/>
        </p:nvSpPr>
        <p:spPr>
          <a:xfrm rot="-5400000">
            <a:off x="5604424" y="5222414"/>
            <a:ext cx="1029448" cy="40010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MUX</a:t>
            </a:r>
            <a:r>
              <a:rPr b="1" baseline="-25000" lang="en-US" sz="2000">
                <a:solidFill>
                  <a:schemeClr val="dk1"/>
                </a:solidFill>
                <a:latin typeface="Calibri"/>
                <a:ea typeface="Calibri"/>
                <a:cs typeface="Calibri"/>
                <a:sym typeface="Calibri"/>
              </a:rPr>
              <a:t>alu2</a:t>
            </a:r>
            <a:endParaRPr/>
          </a:p>
        </p:txBody>
      </p:sp>
      <p:sp>
        <p:nvSpPr>
          <p:cNvPr id="596" name="Google Shape;596;p6"/>
          <p:cNvSpPr txBox="1"/>
          <p:nvPr/>
        </p:nvSpPr>
        <p:spPr>
          <a:xfrm rot="-5400000">
            <a:off x="6051681" y="5321661"/>
            <a:ext cx="896937" cy="3968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ALU</a:t>
            </a:r>
            <a:r>
              <a:rPr b="1" baseline="-25000" lang="en-US" sz="2000">
                <a:solidFill>
                  <a:schemeClr val="dk1"/>
                </a:solidFill>
                <a:latin typeface="Calibri"/>
                <a:ea typeface="Calibri"/>
                <a:cs typeface="Calibri"/>
                <a:sym typeface="Calibri"/>
              </a:rPr>
              <a:t>op</a:t>
            </a:r>
            <a:endParaRPr/>
          </a:p>
        </p:txBody>
      </p:sp>
      <p:cxnSp>
        <p:nvCxnSpPr>
          <p:cNvPr id="597" name="Google Shape;597;p6"/>
          <p:cNvCxnSpPr/>
          <p:nvPr/>
        </p:nvCxnSpPr>
        <p:spPr>
          <a:xfrm rot="10800000">
            <a:off x="2493298" y="2387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598" name="Google Shape;598;p6"/>
          <p:cNvCxnSpPr/>
          <p:nvPr/>
        </p:nvCxnSpPr>
        <p:spPr>
          <a:xfrm rot="10800000">
            <a:off x="2493298" y="2768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599" name="Google Shape;599;p6"/>
          <p:cNvCxnSpPr/>
          <p:nvPr/>
        </p:nvCxnSpPr>
        <p:spPr>
          <a:xfrm>
            <a:off x="9427500" y="2920568"/>
            <a:ext cx="533399" cy="0"/>
          </a:xfrm>
          <a:prstGeom prst="straightConnector1">
            <a:avLst/>
          </a:prstGeom>
          <a:noFill/>
          <a:ln cap="flat" cmpd="sng" w="28575">
            <a:solidFill>
              <a:schemeClr val="dk1"/>
            </a:solidFill>
            <a:prstDash val="solid"/>
            <a:round/>
            <a:headEnd len="sm" w="sm" type="none"/>
            <a:tailEnd len="sm" w="sm" type="none"/>
          </a:ln>
        </p:spPr>
      </p:cxnSp>
      <p:cxnSp>
        <p:nvCxnSpPr>
          <p:cNvPr id="600" name="Google Shape;600;p6"/>
          <p:cNvCxnSpPr/>
          <p:nvPr/>
        </p:nvCxnSpPr>
        <p:spPr>
          <a:xfrm>
            <a:off x="9427500" y="3149168"/>
            <a:ext cx="533399" cy="0"/>
          </a:xfrm>
          <a:prstGeom prst="straightConnector1">
            <a:avLst/>
          </a:prstGeom>
          <a:noFill/>
          <a:ln cap="flat" cmpd="sng" w="28575">
            <a:solidFill>
              <a:schemeClr val="dk1"/>
            </a:solidFill>
            <a:prstDash val="solid"/>
            <a:round/>
            <a:headEnd len="sm" w="sm" type="none"/>
            <a:tailEnd len="sm" w="sm" type="none"/>
          </a:ln>
        </p:spPr>
      </p:cxnSp>
      <p:cxnSp>
        <p:nvCxnSpPr>
          <p:cNvPr id="601" name="Google Shape;601;p6"/>
          <p:cNvCxnSpPr/>
          <p:nvPr/>
        </p:nvCxnSpPr>
        <p:spPr>
          <a:xfrm>
            <a:off x="9427500" y="3377768"/>
            <a:ext cx="533399" cy="0"/>
          </a:xfrm>
          <a:prstGeom prst="straightConnector1">
            <a:avLst/>
          </a:prstGeom>
          <a:noFill/>
          <a:ln cap="flat" cmpd="sng" w="28575">
            <a:solidFill>
              <a:schemeClr val="dk1"/>
            </a:solidFill>
            <a:prstDash val="solid"/>
            <a:round/>
            <a:headEnd len="sm" w="sm" type="none"/>
            <a:tailEnd len="sm" w="sm" type="none"/>
          </a:ln>
        </p:spPr>
      </p:cxnSp>
      <p:cxnSp>
        <p:nvCxnSpPr>
          <p:cNvPr id="602" name="Google Shape;602;p6"/>
          <p:cNvCxnSpPr/>
          <p:nvPr/>
        </p:nvCxnSpPr>
        <p:spPr>
          <a:xfrm>
            <a:off x="9427500" y="3606368"/>
            <a:ext cx="533399" cy="0"/>
          </a:xfrm>
          <a:prstGeom prst="straightConnector1">
            <a:avLst/>
          </a:prstGeom>
          <a:noFill/>
          <a:ln cap="flat" cmpd="sng" w="28575">
            <a:solidFill>
              <a:schemeClr val="dk1"/>
            </a:solidFill>
            <a:prstDash val="solid"/>
            <a:round/>
            <a:headEnd len="sm" w="sm" type="none"/>
            <a:tailEnd len="sm" w="sm" type="none"/>
          </a:ln>
        </p:spPr>
      </p:cxnSp>
      <p:cxnSp>
        <p:nvCxnSpPr>
          <p:cNvPr id="603" name="Google Shape;603;p6"/>
          <p:cNvCxnSpPr/>
          <p:nvPr/>
        </p:nvCxnSpPr>
        <p:spPr>
          <a:xfrm rot="10800000">
            <a:off x="2493298" y="3149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4" name="Google Shape;604;p6"/>
          <p:cNvCxnSpPr/>
          <p:nvPr/>
        </p:nvCxnSpPr>
        <p:spPr>
          <a:xfrm rot="10800000">
            <a:off x="2493298" y="3530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5" name="Google Shape;605;p6"/>
          <p:cNvCxnSpPr/>
          <p:nvPr/>
        </p:nvCxnSpPr>
        <p:spPr>
          <a:xfrm rot="10800000">
            <a:off x="2493298" y="3911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6" name="Google Shape;606;p6"/>
          <p:cNvCxnSpPr/>
          <p:nvPr/>
        </p:nvCxnSpPr>
        <p:spPr>
          <a:xfrm rot="10800000">
            <a:off x="2493298" y="4292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7" name="Google Shape;607;p6"/>
          <p:cNvCxnSpPr/>
          <p:nvPr/>
        </p:nvCxnSpPr>
        <p:spPr>
          <a:xfrm rot="10800000">
            <a:off x="2493298" y="46731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8" name="Google Shape;608;p6"/>
          <p:cNvCxnSpPr/>
          <p:nvPr/>
        </p:nvCxnSpPr>
        <p:spPr>
          <a:xfrm rot="10800000">
            <a:off x="2493298" y="2196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09" name="Google Shape;609;p6"/>
          <p:cNvCxnSpPr/>
          <p:nvPr/>
        </p:nvCxnSpPr>
        <p:spPr>
          <a:xfrm rot="10800000">
            <a:off x="2493298" y="2577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0" name="Google Shape;610;p6"/>
          <p:cNvCxnSpPr/>
          <p:nvPr/>
        </p:nvCxnSpPr>
        <p:spPr>
          <a:xfrm rot="10800000">
            <a:off x="2493298" y="2958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1" name="Google Shape;611;p6"/>
          <p:cNvCxnSpPr/>
          <p:nvPr/>
        </p:nvCxnSpPr>
        <p:spPr>
          <a:xfrm rot="10800000">
            <a:off x="2493298" y="3339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2" name="Google Shape;612;p6"/>
          <p:cNvCxnSpPr/>
          <p:nvPr/>
        </p:nvCxnSpPr>
        <p:spPr>
          <a:xfrm rot="10800000">
            <a:off x="2493298" y="3720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3" name="Google Shape;613;p6"/>
          <p:cNvCxnSpPr/>
          <p:nvPr/>
        </p:nvCxnSpPr>
        <p:spPr>
          <a:xfrm rot="10800000">
            <a:off x="2493298" y="4101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4" name="Google Shape;614;p6"/>
          <p:cNvCxnSpPr/>
          <p:nvPr/>
        </p:nvCxnSpPr>
        <p:spPr>
          <a:xfrm rot="10800000">
            <a:off x="2493298" y="4482668"/>
            <a:ext cx="6096000" cy="0"/>
          </a:xfrm>
          <a:prstGeom prst="straightConnector1">
            <a:avLst/>
          </a:prstGeom>
          <a:noFill/>
          <a:ln cap="flat" cmpd="sng" w="19050">
            <a:solidFill>
              <a:schemeClr val="dk1"/>
            </a:solidFill>
            <a:prstDash val="solid"/>
            <a:round/>
            <a:headEnd len="sm" w="sm" type="none"/>
            <a:tailEnd len="sm" w="sm" type="none"/>
          </a:ln>
        </p:spPr>
      </p:cxnSp>
      <p:cxnSp>
        <p:nvCxnSpPr>
          <p:cNvPr id="615" name="Google Shape;615;p6"/>
          <p:cNvCxnSpPr/>
          <p:nvPr/>
        </p:nvCxnSpPr>
        <p:spPr>
          <a:xfrm rot="10800000">
            <a:off x="2493298" y="4863668"/>
            <a:ext cx="6096000" cy="0"/>
          </a:xfrm>
          <a:prstGeom prst="straightConnector1">
            <a:avLst/>
          </a:prstGeom>
          <a:noFill/>
          <a:ln cap="flat" cmpd="sng" w="19050">
            <a:solidFill>
              <a:schemeClr val="dk1"/>
            </a:solidFill>
            <a:prstDash val="solid"/>
            <a:round/>
            <a:headEnd len="sm" w="sm" type="none"/>
            <a:tailEnd len="sm" w="sm" type="none"/>
          </a:ln>
        </p:spPr>
      </p:cxnSp>
      <p:sp>
        <p:nvSpPr>
          <p:cNvPr id="616" name="Google Shape;616;p6"/>
          <p:cNvSpPr txBox="1"/>
          <p:nvPr/>
        </p:nvSpPr>
        <p:spPr>
          <a:xfrm>
            <a:off x="9427499" y="3072968"/>
            <a:ext cx="831252" cy="584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Current</a:t>
            </a:r>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State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First Cycle (State 0) Fetch Instr</a:t>
            </a:r>
            <a:endParaRPr/>
          </a:p>
        </p:txBody>
      </p:sp>
      <p:sp>
        <p:nvSpPr>
          <p:cNvPr id="622" name="Google Shape;622;p7"/>
          <p:cNvSpPr txBox="1"/>
          <p:nvPr>
            <p:ph idx="1" type="body"/>
          </p:nvPr>
        </p:nvSpPr>
        <p:spPr>
          <a:xfrm>
            <a:off x="836127" y="2069042"/>
            <a:ext cx="10489585" cy="4931516"/>
          </a:xfrm>
          <a:prstGeom prst="rect">
            <a:avLst/>
          </a:prstGeom>
          <a:noFill/>
          <a:ln>
            <a:noFill/>
          </a:ln>
        </p:spPr>
        <p:txBody>
          <a:bodyPr anchorCtr="0" anchor="t" bIns="45700" lIns="91425" spcFirstLastPara="1" rIns="91425" wrap="square" tIns="45700">
            <a:normAutofit/>
          </a:bodyPr>
          <a:lstStyle/>
          <a:p>
            <a:pPr indent="-228029" lvl="0" marL="228029" rtl="0" algn="l">
              <a:lnSpc>
                <a:spcPct val="9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What operations need to be done in the first cycle of executing any instruction?</a:t>
            </a:r>
            <a:endParaRPr/>
          </a:p>
          <a:p>
            <a:pPr indent="-228029" lvl="1" marL="684086" rtl="0" algn="l">
              <a:lnSpc>
                <a:spcPct val="90000"/>
              </a:lnSpc>
              <a:spcBef>
                <a:spcPts val="0"/>
              </a:spcBef>
              <a:spcAft>
                <a:spcPts val="0"/>
              </a:spcAft>
              <a:buClr>
                <a:schemeClr val="dk1"/>
              </a:buClr>
              <a:buSzPts val="2300"/>
              <a:buChar char="•"/>
            </a:pPr>
            <a:r>
              <a:rPr lang="en-US">
                <a:solidFill>
                  <a:schemeClr val="dk1"/>
                </a:solidFill>
                <a:latin typeface="Calibri"/>
                <a:ea typeface="Calibri"/>
                <a:cs typeface="Calibri"/>
                <a:sym typeface="Calibri"/>
              </a:rPr>
              <a:t>Read memory[PC] and store into instruction register.</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Must select PC in memory address MUX (</a:t>
            </a:r>
            <a:r>
              <a:rPr lang="en-US">
                <a:solidFill>
                  <a:srgbClr val="FF0000"/>
                </a:solidFill>
                <a:latin typeface="Calibri"/>
                <a:ea typeface="Calibri"/>
                <a:cs typeface="Calibri"/>
                <a:sym typeface="Calibri"/>
              </a:rPr>
              <a:t>MUX</a:t>
            </a:r>
            <a:r>
              <a:rPr baseline="-25000" lang="en-US">
                <a:solidFill>
                  <a:srgbClr val="FF0000"/>
                </a:solidFill>
                <a:latin typeface="Calibri"/>
                <a:ea typeface="Calibri"/>
                <a:cs typeface="Calibri"/>
                <a:sym typeface="Calibri"/>
              </a:rPr>
              <a:t>addr</a:t>
            </a:r>
            <a:r>
              <a:rPr lang="en-US">
                <a:solidFill>
                  <a:srgbClr val="0000FF"/>
                </a:solidFill>
                <a:latin typeface="Calibri"/>
                <a:ea typeface="Calibri"/>
                <a:cs typeface="Calibri"/>
                <a:sym typeface="Calibri"/>
              </a:rPr>
              <a:t>= 0</a:t>
            </a:r>
            <a:r>
              <a:rPr lang="en-US">
                <a:solidFill>
                  <a:schemeClr val="dk1"/>
                </a:solidFill>
                <a:latin typeface="Calibri"/>
                <a:ea typeface="Calibri"/>
                <a:cs typeface="Calibri"/>
                <a:sym typeface="Calibri"/>
              </a:rPr>
              <a:t>)</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Enable memory operation (</a:t>
            </a:r>
            <a:r>
              <a:rPr lang="en-US">
                <a:solidFill>
                  <a:srgbClr val="FF0000"/>
                </a:solidFill>
                <a:latin typeface="Calibri"/>
                <a:ea typeface="Calibri"/>
                <a:cs typeface="Calibri"/>
                <a:sym typeface="Calibri"/>
              </a:rPr>
              <a:t>Mem</a:t>
            </a:r>
            <a:r>
              <a:rPr baseline="-25000" lang="en-US">
                <a:solidFill>
                  <a:srgbClr val="FF0000"/>
                </a:solidFill>
                <a:latin typeface="Calibri"/>
                <a:ea typeface="Calibri"/>
                <a:cs typeface="Calibri"/>
                <a:sym typeface="Calibri"/>
              </a:rPr>
              <a:t>en</a:t>
            </a:r>
            <a:r>
              <a:rPr lang="en-US">
                <a:solidFill>
                  <a:srgbClr val="0000FF"/>
                </a:solidFill>
                <a:latin typeface="Calibri"/>
                <a:ea typeface="Calibri"/>
                <a:cs typeface="Calibri"/>
                <a:sym typeface="Calibri"/>
              </a:rPr>
              <a:t>= 1</a:t>
            </a:r>
            <a:r>
              <a:rPr lang="en-US">
                <a:solidFill>
                  <a:schemeClr val="dk1"/>
                </a:solidFill>
                <a:latin typeface="Calibri"/>
                <a:ea typeface="Calibri"/>
                <a:cs typeface="Calibri"/>
                <a:sym typeface="Calibri"/>
              </a:rPr>
              <a:t>)</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R/W should be (read) (</a:t>
            </a:r>
            <a:r>
              <a:rPr lang="en-US">
                <a:solidFill>
                  <a:srgbClr val="FF0000"/>
                </a:solidFill>
                <a:latin typeface="Calibri"/>
                <a:ea typeface="Calibri"/>
                <a:cs typeface="Calibri"/>
                <a:sym typeface="Calibri"/>
              </a:rPr>
              <a:t>Mem</a:t>
            </a:r>
            <a:r>
              <a:rPr baseline="-25000" lang="en-US">
                <a:solidFill>
                  <a:srgbClr val="FF0000"/>
                </a:solidFill>
                <a:latin typeface="Calibri"/>
                <a:ea typeface="Calibri"/>
                <a:cs typeface="Calibri"/>
                <a:sym typeface="Calibri"/>
              </a:rPr>
              <a:t>r/w</a:t>
            </a:r>
            <a:r>
              <a:rPr lang="en-US">
                <a:solidFill>
                  <a:srgbClr val="0000FF"/>
                </a:solidFill>
                <a:latin typeface="Calibri"/>
                <a:ea typeface="Calibri"/>
                <a:cs typeface="Calibri"/>
                <a:sym typeface="Calibri"/>
              </a:rPr>
              <a:t>= 0</a:t>
            </a:r>
            <a:r>
              <a:rPr lang="en-US">
                <a:solidFill>
                  <a:schemeClr val="dk1"/>
                </a:solidFill>
                <a:latin typeface="Calibri"/>
                <a:ea typeface="Calibri"/>
                <a:cs typeface="Calibri"/>
                <a:sym typeface="Calibri"/>
              </a:rPr>
              <a:t>)</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Enable Instruction Register write (</a:t>
            </a:r>
            <a:r>
              <a:rPr lang="en-US">
                <a:solidFill>
                  <a:srgbClr val="FF0000"/>
                </a:solidFill>
                <a:latin typeface="Calibri"/>
                <a:ea typeface="Calibri"/>
                <a:cs typeface="Calibri"/>
                <a:sym typeface="Calibri"/>
              </a:rPr>
              <a:t>IR</a:t>
            </a:r>
            <a:r>
              <a:rPr baseline="-25000" lang="en-US">
                <a:solidFill>
                  <a:srgbClr val="FF0000"/>
                </a:solidFill>
                <a:latin typeface="Calibri"/>
                <a:ea typeface="Calibri"/>
                <a:cs typeface="Calibri"/>
                <a:sym typeface="Calibri"/>
              </a:rPr>
              <a:t>en</a:t>
            </a:r>
            <a:r>
              <a:rPr lang="en-US">
                <a:solidFill>
                  <a:srgbClr val="0000FF"/>
                </a:solidFill>
                <a:latin typeface="Calibri"/>
                <a:ea typeface="Calibri"/>
                <a:cs typeface="Calibri"/>
                <a:sym typeface="Calibri"/>
              </a:rPr>
              <a:t>= 1</a:t>
            </a:r>
            <a:r>
              <a:rPr lang="en-US">
                <a:solidFill>
                  <a:schemeClr val="dk1"/>
                </a:solidFill>
                <a:latin typeface="Calibri"/>
                <a:ea typeface="Calibri"/>
                <a:cs typeface="Calibri"/>
                <a:sym typeface="Calibri"/>
              </a:rPr>
              <a:t>)</a:t>
            </a:r>
            <a:endParaRPr/>
          </a:p>
          <a:p>
            <a:pPr indent="-228029" lvl="1" marL="684086" rtl="0" algn="l">
              <a:lnSpc>
                <a:spcPct val="90000"/>
              </a:lnSpc>
              <a:spcBef>
                <a:spcPts val="0"/>
              </a:spcBef>
              <a:spcAft>
                <a:spcPts val="0"/>
              </a:spcAft>
              <a:buClr>
                <a:schemeClr val="dk1"/>
              </a:buClr>
              <a:buSzPts val="2300"/>
              <a:buChar char="•"/>
            </a:pPr>
            <a:r>
              <a:rPr lang="en-US">
                <a:solidFill>
                  <a:schemeClr val="dk1"/>
                </a:solidFill>
                <a:latin typeface="Calibri"/>
                <a:ea typeface="Calibri"/>
                <a:cs typeface="Calibri"/>
                <a:sym typeface="Calibri"/>
              </a:rPr>
              <a:t>Calculate PC + 1</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Send PC to ALU (</a:t>
            </a:r>
            <a:r>
              <a:rPr lang="en-US">
                <a:solidFill>
                  <a:srgbClr val="FF0000"/>
                </a:solidFill>
                <a:latin typeface="Calibri"/>
                <a:ea typeface="Calibri"/>
                <a:cs typeface="Calibri"/>
                <a:sym typeface="Calibri"/>
              </a:rPr>
              <a:t>MUX</a:t>
            </a:r>
            <a:r>
              <a:rPr baseline="-25000" lang="en-US">
                <a:solidFill>
                  <a:srgbClr val="FF0000"/>
                </a:solidFill>
                <a:latin typeface="Calibri"/>
                <a:ea typeface="Calibri"/>
                <a:cs typeface="Calibri"/>
                <a:sym typeface="Calibri"/>
              </a:rPr>
              <a:t>alu1</a:t>
            </a:r>
            <a:r>
              <a:rPr lang="en-US">
                <a:solidFill>
                  <a:schemeClr val="dk1"/>
                </a:solidFill>
                <a:latin typeface="Calibri"/>
                <a:ea typeface="Calibri"/>
                <a:cs typeface="Calibri"/>
                <a:sym typeface="Calibri"/>
              </a:rPr>
              <a:t> </a:t>
            </a:r>
            <a:r>
              <a:rPr lang="en-US">
                <a:solidFill>
                  <a:srgbClr val="0000FF"/>
                </a:solidFill>
                <a:latin typeface="Calibri"/>
                <a:ea typeface="Calibri"/>
                <a:cs typeface="Calibri"/>
                <a:sym typeface="Calibri"/>
              </a:rPr>
              <a:t>= 0</a:t>
            </a:r>
            <a:r>
              <a:rPr lang="en-US">
                <a:solidFill>
                  <a:schemeClr val="dk1"/>
                </a:solidFill>
                <a:latin typeface="Calibri"/>
                <a:ea typeface="Calibri"/>
                <a:cs typeface="Calibri"/>
                <a:sym typeface="Calibri"/>
              </a:rPr>
              <a:t>)</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Send 1 to ALU (</a:t>
            </a:r>
            <a:r>
              <a:rPr lang="en-US">
                <a:solidFill>
                  <a:srgbClr val="FF0000"/>
                </a:solidFill>
                <a:latin typeface="Calibri"/>
                <a:ea typeface="Calibri"/>
                <a:cs typeface="Calibri"/>
                <a:sym typeface="Calibri"/>
              </a:rPr>
              <a:t>MUX</a:t>
            </a:r>
            <a:r>
              <a:rPr baseline="-25000" lang="en-US">
                <a:solidFill>
                  <a:srgbClr val="FF0000"/>
                </a:solidFill>
                <a:latin typeface="Calibri"/>
                <a:ea typeface="Calibri"/>
                <a:cs typeface="Calibri"/>
                <a:sym typeface="Calibri"/>
              </a:rPr>
              <a:t>alu2</a:t>
            </a:r>
            <a:r>
              <a:rPr lang="en-US">
                <a:solidFill>
                  <a:schemeClr val="dk1"/>
                </a:solidFill>
                <a:latin typeface="Calibri"/>
                <a:ea typeface="Calibri"/>
                <a:cs typeface="Calibri"/>
                <a:sym typeface="Calibri"/>
              </a:rPr>
              <a:t> </a:t>
            </a:r>
            <a:r>
              <a:rPr lang="en-US">
                <a:solidFill>
                  <a:srgbClr val="0000FF"/>
                </a:solidFill>
                <a:latin typeface="Calibri"/>
                <a:ea typeface="Calibri"/>
                <a:cs typeface="Calibri"/>
                <a:sym typeface="Calibri"/>
              </a:rPr>
              <a:t>= 01</a:t>
            </a:r>
            <a:r>
              <a:rPr lang="en-US">
                <a:solidFill>
                  <a:schemeClr val="dk1"/>
                </a:solidFill>
                <a:latin typeface="Calibri"/>
                <a:ea typeface="Calibri"/>
                <a:cs typeface="Calibri"/>
                <a:sym typeface="Calibri"/>
              </a:rPr>
              <a:t>)</a:t>
            </a:r>
            <a:endParaRPr/>
          </a:p>
          <a:p>
            <a:pPr indent="-228029" lvl="2" marL="1140143" rtl="0" algn="l">
              <a:lnSpc>
                <a:spcPct val="90000"/>
              </a:lnSpc>
              <a:spcBef>
                <a:spcPts val="0"/>
              </a:spcBef>
              <a:spcAft>
                <a:spcPts val="0"/>
              </a:spcAft>
              <a:buClr>
                <a:schemeClr val="dk1"/>
              </a:buClr>
              <a:buSzPts val="1900"/>
              <a:buChar char="•"/>
            </a:pPr>
            <a:r>
              <a:rPr lang="en-US">
                <a:solidFill>
                  <a:schemeClr val="dk1"/>
                </a:solidFill>
                <a:latin typeface="Calibri"/>
                <a:ea typeface="Calibri"/>
                <a:cs typeface="Calibri"/>
                <a:sym typeface="Calibri"/>
              </a:rPr>
              <a:t>Select ALU add operation (</a:t>
            </a:r>
            <a:r>
              <a:rPr lang="en-US">
                <a:solidFill>
                  <a:srgbClr val="FF0000"/>
                </a:solidFill>
                <a:latin typeface="Calibri"/>
                <a:ea typeface="Calibri"/>
                <a:cs typeface="Calibri"/>
                <a:sym typeface="Calibri"/>
              </a:rPr>
              <a:t>ALU</a:t>
            </a:r>
            <a:r>
              <a:rPr baseline="-25000" lang="en-US">
                <a:solidFill>
                  <a:srgbClr val="FF0000"/>
                </a:solidFill>
                <a:latin typeface="Calibri"/>
                <a:ea typeface="Calibri"/>
                <a:cs typeface="Calibri"/>
                <a:sym typeface="Calibri"/>
              </a:rPr>
              <a:t>op </a:t>
            </a:r>
            <a:r>
              <a:rPr lang="en-US">
                <a:solidFill>
                  <a:srgbClr val="0000FF"/>
                </a:solidFill>
                <a:latin typeface="Calibri"/>
                <a:ea typeface="Calibri"/>
                <a:cs typeface="Calibri"/>
                <a:sym typeface="Calibri"/>
              </a:rPr>
              <a:t>= 0</a:t>
            </a:r>
            <a:r>
              <a:rPr lang="en-US">
                <a:solidFill>
                  <a:schemeClr val="dk1"/>
                </a:solidFill>
                <a:latin typeface="Calibri"/>
                <a:ea typeface="Calibri"/>
                <a:cs typeface="Calibri"/>
                <a:sym typeface="Calibri"/>
              </a:rPr>
              <a:t>)</a:t>
            </a:r>
            <a:endParaRPr/>
          </a:p>
          <a:p>
            <a:pPr indent="-228029" lvl="1" marL="684086" rtl="0" algn="l">
              <a:lnSpc>
                <a:spcPct val="90000"/>
              </a:lnSpc>
              <a:spcBef>
                <a:spcPts val="0"/>
              </a:spcBef>
              <a:spcAft>
                <a:spcPts val="0"/>
              </a:spcAft>
              <a:buClr>
                <a:srgbClr val="FF0000"/>
              </a:buClr>
              <a:buSzPts val="2799"/>
              <a:buChar char="•"/>
            </a:pPr>
            <a:r>
              <a:rPr lang="en-US" sz="2799">
                <a:solidFill>
                  <a:srgbClr val="FF0000"/>
                </a:solidFill>
                <a:latin typeface="Calibri"/>
                <a:ea typeface="Calibri"/>
                <a:cs typeface="Calibri"/>
                <a:sym typeface="Calibri"/>
              </a:rPr>
              <a:t>PC</a:t>
            </a:r>
            <a:r>
              <a:rPr baseline="-25000" lang="en-US" sz="2799">
                <a:solidFill>
                  <a:srgbClr val="FF0000"/>
                </a:solidFill>
                <a:latin typeface="Calibri"/>
                <a:ea typeface="Calibri"/>
                <a:cs typeface="Calibri"/>
                <a:sym typeface="Calibri"/>
              </a:rPr>
              <a:t>en</a:t>
            </a:r>
            <a:r>
              <a:rPr lang="en-US" sz="2799">
                <a:solidFill>
                  <a:schemeClr val="dk1"/>
                </a:solidFill>
                <a:latin typeface="Calibri"/>
                <a:ea typeface="Calibri"/>
                <a:cs typeface="Calibri"/>
                <a:sym typeface="Calibri"/>
              </a:rPr>
              <a:t> </a:t>
            </a:r>
            <a:r>
              <a:rPr lang="en-US" sz="2799">
                <a:solidFill>
                  <a:srgbClr val="0000FF"/>
                </a:solidFill>
                <a:latin typeface="Calibri"/>
                <a:ea typeface="Calibri"/>
                <a:cs typeface="Calibri"/>
                <a:sym typeface="Calibri"/>
              </a:rPr>
              <a:t>= 0</a:t>
            </a:r>
            <a:r>
              <a:rPr lang="en-US" sz="2799">
                <a:solidFill>
                  <a:schemeClr val="dk1"/>
                </a:solidFill>
                <a:latin typeface="Calibri"/>
                <a:ea typeface="Calibri"/>
                <a:cs typeface="Calibri"/>
                <a:sym typeface="Calibri"/>
              </a:rPr>
              <a:t>; </a:t>
            </a:r>
            <a:r>
              <a:rPr lang="en-US" sz="2799">
                <a:solidFill>
                  <a:srgbClr val="FF0000"/>
                </a:solidFill>
                <a:latin typeface="Calibri"/>
                <a:ea typeface="Calibri"/>
                <a:cs typeface="Calibri"/>
                <a:sym typeface="Calibri"/>
              </a:rPr>
              <a:t>Reg</a:t>
            </a:r>
            <a:r>
              <a:rPr baseline="-25000" lang="en-US" sz="2799">
                <a:solidFill>
                  <a:srgbClr val="FF0000"/>
                </a:solidFill>
                <a:latin typeface="Calibri"/>
                <a:ea typeface="Calibri"/>
                <a:cs typeface="Calibri"/>
                <a:sym typeface="Calibri"/>
              </a:rPr>
              <a:t>en</a:t>
            </a:r>
            <a:r>
              <a:rPr lang="en-US" sz="2799">
                <a:solidFill>
                  <a:schemeClr val="dk1"/>
                </a:solidFill>
                <a:latin typeface="Calibri"/>
                <a:ea typeface="Calibri"/>
                <a:cs typeface="Calibri"/>
                <a:sym typeface="Calibri"/>
              </a:rPr>
              <a:t> </a:t>
            </a:r>
            <a:r>
              <a:rPr lang="en-US" sz="2799">
                <a:solidFill>
                  <a:srgbClr val="0000FF"/>
                </a:solidFill>
                <a:latin typeface="Calibri"/>
                <a:ea typeface="Calibri"/>
                <a:cs typeface="Calibri"/>
                <a:sym typeface="Calibri"/>
              </a:rPr>
              <a:t>= 0</a:t>
            </a:r>
            <a:r>
              <a:rPr lang="en-US" sz="2799">
                <a:solidFill>
                  <a:schemeClr val="dk1"/>
                </a:solidFill>
                <a:latin typeface="Calibri"/>
                <a:ea typeface="Calibri"/>
                <a:cs typeface="Calibri"/>
                <a:sym typeface="Calibri"/>
              </a:rPr>
              <a:t>; </a:t>
            </a:r>
            <a:r>
              <a:rPr lang="en-US" sz="2799">
                <a:solidFill>
                  <a:srgbClr val="FF0000"/>
                </a:solidFill>
                <a:latin typeface="Calibri"/>
                <a:ea typeface="Calibri"/>
                <a:cs typeface="Calibri"/>
                <a:sym typeface="Calibri"/>
              </a:rPr>
              <a:t>MUX</a:t>
            </a:r>
            <a:r>
              <a:rPr baseline="-25000" lang="en-US" sz="2799">
                <a:solidFill>
                  <a:srgbClr val="FF0000"/>
                </a:solidFill>
                <a:latin typeface="Calibri"/>
                <a:ea typeface="Calibri"/>
                <a:cs typeface="Calibri"/>
                <a:sym typeface="Calibri"/>
              </a:rPr>
              <a:t>dest</a:t>
            </a:r>
            <a:r>
              <a:rPr lang="en-US" sz="2799">
                <a:solidFill>
                  <a:schemeClr val="dk1"/>
                </a:solidFill>
                <a:latin typeface="Calibri"/>
                <a:ea typeface="Calibri"/>
                <a:cs typeface="Calibri"/>
                <a:sym typeface="Calibri"/>
              </a:rPr>
              <a:t> and </a:t>
            </a:r>
            <a:r>
              <a:rPr lang="en-US" sz="2799">
                <a:solidFill>
                  <a:srgbClr val="FF0000"/>
                </a:solidFill>
                <a:latin typeface="Calibri"/>
                <a:ea typeface="Calibri"/>
                <a:cs typeface="Calibri"/>
                <a:sym typeface="Calibri"/>
              </a:rPr>
              <a:t>MUX</a:t>
            </a:r>
            <a:r>
              <a:rPr baseline="-25000" lang="en-US" sz="2799">
                <a:solidFill>
                  <a:srgbClr val="FF0000"/>
                </a:solidFill>
                <a:latin typeface="Calibri"/>
                <a:ea typeface="Calibri"/>
                <a:cs typeface="Calibri"/>
                <a:sym typeface="Calibri"/>
              </a:rPr>
              <a:t>rdata</a:t>
            </a:r>
            <a:r>
              <a:rPr lang="en-US" sz="2799">
                <a:solidFill>
                  <a:srgbClr val="0000FF"/>
                </a:solidFill>
                <a:latin typeface="Calibri"/>
                <a:ea typeface="Calibri"/>
                <a:cs typeface="Calibri"/>
                <a:sym typeface="Calibri"/>
              </a:rPr>
              <a:t>= X</a:t>
            </a:r>
            <a:endParaRPr/>
          </a:p>
          <a:p>
            <a:pPr indent="-228029" lvl="0" marL="228029" rtl="0" algn="l">
              <a:lnSpc>
                <a:spcPct val="90000"/>
              </a:lnSpc>
              <a:spcBef>
                <a:spcPts val="0"/>
              </a:spcBef>
              <a:spcAft>
                <a:spcPts val="0"/>
              </a:spcAft>
              <a:buClr>
                <a:srgbClr val="00CC00"/>
              </a:buClr>
              <a:buSzPts val="3199"/>
              <a:buChar char="•"/>
            </a:pPr>
            <a:r>
              <a:rPr lang="en-US" sz="3199">
                <a:solidFill>
                  <a:srgbClr val="00CC00"/>
                </a:solidFill>
                <a:latin typeface="Calibri"/>
                <a:ea typeface="Calibri"/>
                <a:cs typeface="Calibri"/>
                <a:sym typeface="Calibri"/>
              </a:rPr>
              <a:t>Next State: Decode Instruction</a:t>
            </a:r>
            <a:endParaRPr/>
          </a:p>
          <a:p>
            <a:pPr indent="0" lvl="0" marL="0" rtl="0" algn="l">
              <a:lnSpc>
                <a:spcPct val="90000"/>
              </a:lnSpc>
              <a:spcBef>
                <a:spcPts val="998"/>
              </a:spcBef>
              <a:spcAft>
                <a:spcPts val="0"/>
              </a:spcAft>
              <a:buClr>
                <a:schemeClr val="dk1"/>
              </a:buClr>
              <a:buSzPts val="2793"/>
              <a:buNone/>
            </a:pPr>
            <a:r>
              <a:t/>
            </a:r>
            <a:endParaRPr/>
          </a:p>
        </p:txBody>
      </p:sp>
      <p:sp>
        <p:nvSpPr>
          <p:cNvPr id="623" name="Google Shape;623;p7"/>
          <p:cNvSpPr txBox="1"/>
          <p:nvPr>
            <p:ph idx="12" type="sldNum"/>
          </p:nvPr>
        </p:nvSpPr>
        <p:spPr>
          <a:xfrm>
            <a:off x="8589298" y="7203864"/>
            <a:ext cx="2736414" cy="413808"/>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grpSp>
        <p:nvGrpSpPr>
          <p:cNvPr id="628" name="Google Shape;628;p8"/>
          <p:cNvGrpSpPr/>
          <p:nvPr/>
        </p:nvGrpSpPr>
        <p:grpSpPr>
          <a:xfrm>
            <a:off x="5448299" y="4475161"/>
            <a:ext cx="288924" cy="2841626"/>
            <a:chOff x="2471" y="2495"/>
            <a:chExt cx="181" cy="1790"/>
          </a:xfrm>
        </p:grpSpPr>
        <p:cxnSp>
          <p:nvCxnSpPr>
            <p:cNvPr id="629" name="Google Shape;629;p8"/>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630" name="Google Shape;630;p8"/>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rgbClr val="000000"/>
                </a:solidFill>
                <a:latin typeface="Calibri"/>
                <a:ea typeface="Calibri"/>
                <a:cs typeface="Calibri"/>
                <a:sym typeface="Calibri"/>
              </a:endParaRPr>
            </a:p>
          </p:txBody>
        </p:sp>
      </p:grpSp>
      <p:sp>
        <p:nvSpPr>
          <p:cNvPr id="631" name="Google Shape;631;p8"/>
          <p:cNvSpPr/>
          <p:nvPr/>
        </p:nvSpPr>
        <p:spPr>
          <a:xfrm>
            <a:off x="2895600" y="2874962"/>
            <a:ext cx="381000" cy="6857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632" name="Google Shape;632;p8"/>
          <p:cNvSpPr/>
          <p:nvPr/>
        </p:nvSpPr>
        <p:spPr>
          <a:xfrm>
            <a:off x="4191001" y="2874962"/>
            <a:ext cx="838199" cy="25145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633" name="Google Shape;633;p8"/>
          <p:cNvSpPr/>
          <p:nvPr/>
        </p:nvSpPr>
        <p:spPr>
          <a:xfrm>
            <a:off x="7162801" y="2798761"/>
            <a:ext cx="838199" cy="2590800"/>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634" name="Google Shape;634;p8"/>
          <p:cNvCxnSpPr/>
          <p:nvPr/>
        </p:nvCxnSpPr>
        <p:spPr>
          <a:xfrm>
            <a:off x="3276601" y="32559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635" name="Google Shape;635;p8"/>
          <p:cNvCxnSpPr/>
          <p:nvPr/>
        </p:nvCxnSpPr>
        <p:spPr>
          <a:xfrm>
            <a:off x="3886201" y="34845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636" name="Google Shape;636;p8"/>
          <p:cNvCxnSpPr/>
          <p:nvPr/>
        </p:nvCxnSpPr>
        <p:spPr>
          <a:xfrm>
            <a:off x="6629401" y="3941761"/>
            <a:ext cx="533399" cy="0"/>
          </a:xfrm>
          <a:prstGeom prst="straightConnector1">
            <a:avLst/>
          </a:prstGeom>
          <a:noFill/>
          <a:ln cap="flat" cmpd="sng" w="38100">
            <a:solidFill>
              <a:srgbClr val="000000"/>
            </a:solidFill>
            <a:prstDash val="solid"/>
            <a:round/>
            <a:headEnd len="sm" w="sm" type="none"/>
            <a:tailEnd len="lg" w="lg" type="triangle"/>
          </a:ln>
        </p:spPr>
      </p:cxnSp>
      <p:cxnSp>
        <p:nvCxnSpPr>
          <p:cNvPr id="637" name="Google Shape;637;p8"/>
          <p:cNvCxnSpPr/>
          <p:nvPr/>
        </p:nvCxnSpPr>
        <p:spPr>
          <a:xfrm>
            <a:off x="6934200" y="4779961"/>
            <a:ext cx="228600" cy="0"/>
          </a:xfrm>
          <a:prstGeom prst="straightConnector1">
            <a:avLst/>
          </a:prstGeom>
          <a:noFill/>
          <a:ln cap="flat" cmpd="sng" w="38100">
            <a:solidFill>
              <a:srgbClr val="000000"/>
            </a:solidFill>
            <a:prstDash val="solid"/>
            <a:round/>
            <a:headEnd len="sm" w="sm" type="none"/>
            <a:tailEnd len="lg" w="lg" type="triangle"/>
          </a:ln>
        </p:spPr>
      </p:cxnSp>
      <p:cxnSp>
        <p:nvCxnSpPr>
          <p:cNvPr id="638" name="Google Shape;638;p8"/>
          <p:cNvCxnSpPr/>
          <p:nvPr/>
        </p:nvCxnSpPr>
        <p:spPr>
          <a:xfrm>
            <a:off x="5257801" y="4627561"/>
            <a:ext cx="1371599" cy="0"/>
          </a:xfrm>
          <a:prstGeom prst="straightConnector1">
            <a:avLst/>
          </a:prstGeom>
          <a:noFill/>
          <a:ln cap="flat" cmpd="sng" w="38100">
            <a:solidFill>
              <a:srgbClr val="000000"/>
            </a:solidFill>
            <a:prstDash val="solid"/>
            <a:round/>
            <a:headEnd len="sm" w="sm" type="none"/>
            <a:tailEnd len="lg" w="lg" type="triangle"/>
          </a:ln>
        </p:spPr>
      </p:cxnSp>
      <p:cxnSp>
        <p:nvCxnSpPr>
          <p:cNvPr id="639" name="Google Shape;639;p8"/>
          <p:cNvCxnSpPr/>
          <p:nvPr/>
        </p:nvCxnSpPr>
        <p:spPr>
          <a:xfrm>
            <a:off x="6096001" y="3332161"/>
            <a:ext cx="1066799" cy="0"/>
          </a:xfrm>
          <a:prstGeom prst="straightConnector1">
            <a:avLst/>
          </a:prstGeom>
          <a:noFill/>
          <a:ln cap="flat" cmpd="sng" w="38100">
            <a:solidFill>
              <a:srgbClr val="000000"/>
            </a:solidFill>
            <a:prstDash val="solid"/>
            <a:round/>
            <a:headEnd len="sm" w="sm" type="none"/>
            <a:tailEnd len="lg" w="lg" type="triangle"/>
          </a:ln>
        </p:spPr>
      </p:cxnSp>
      <p:cxnSp>
        <p:nvCxnSpPr>
          <p:cNvPr id="640" name="Google Shape;640;p8"/>
          <p:cNvCxnSpPr/>
          <p:nvPr/>
        </p:nvCxnSpPr>
        <p:spPr>
          <a:xfrm>
            <a:off x="6096000" y="3027362"/>
            <a:ext cx="0" cy="2666999"/>
          </a:xfrm>
          <a:prstGeom prst="straightConnector1">
            <a:avLst/>
          </a:prstGeom>
          <a:noFill/>
          <a:ln cap="flat" cmpd="sng" w="38100">
            <a:solidFill>
              <a:srgbClr val="000000"/>
            </a:solidFill>
            <a:prstDash val="solid"/>
            <a:round/>
            <a:headEnd len="sm" w="sm" type="none"/>
            <a:tailEnd len="sm" w="sm" type="none"/>
          </a:ln>
        </p:spPr>
      </p:cxnSp>
      <p:cxnSp>
        <p:nvCxnSpPr>
          <p:cNvPr id="641" name="Google Shape;641;p8"/>
          <p:cNvCxnSpPr/>
          <p:nvPr/>
        </p:nvCxnSpPr>
        <p:spPr>
          <a:xfrm>
            <a:off x="6096001" y="3027361"/>
            <a:ext cx="1066799" cy="0"/>
          </a:xfrm>
          <a:prstGeom prst="straightConnector1">
            <a:avLst/>
          </a:prstGeom>
          <a:noFill/>
          <a:ln cap="flat" cmpd="sng" w="38100">
            <a:solidFill>
              <a:srgbClr val="000000"/>
            </a:solidFill>
            <a:prstDash val="solid"/>
            <a:round/>
            <a:headEnd len="sm" w="sm" type="none"/>
            <a:tailEnd len="lg" w="lg" type="triangle"/>
          </a:ln>
        </p:spPr>
      </p:cxnSp>
      <p:cxnSp>
        <p:nvCxnSpPr>
          <p:cNvPr id="642" name="Google Shape;642;p8"/>
          <p:cNvCxnSpPr/>
          <p:nvPr/>
        </p:nvCxnSpPr>
        <p:spPr>
          <a:xfrm>
            <a:off x="6096000" y="3713161"/>
            <a:ext cx="228600" cy="0"/>
          </a:xfrm>
          <a:prstGeom prst="straightConnector1">
            <a:avLst/>
          </a:prstGeom>
          <a:noFill/>
          <a:ln cap="flat" cmpd="sng" w="38100">
            <a:solidFill>
              <a:srgbClr val="000000"/>
            </a:solidFill>
            <a:prstDash val="solid"/>
            <a:round/>
            <a:headEnd len="sm" w="sm" type="none"/>
            <a:tailEnd len="lg" w="lg" type="triangle"/>
          </a:ln>
        </p:spPr>
      </p:cxnSp>
      <p:cxnSp>
        <p:nvCxnSpPr>
          <p:cNvPr id="643" name="Google Shape;643;p8"/>
          <p:cNvCxnSpPr/>
          <p:nvPr/>
        </p:nvCxnSpPr>
        <p:spPr>
          <a:xfrm>
            <a:off x="6096000" y="4170361"/>
            <a:ext cx="228600" cy="0"/>
          </a:xfrm>
          <a:prstGeom prst="straightConnector1">
            <a:avLst/>
          </a:prstGeom>
          <a:noFill/>
          <a:ln cap="flat" cmpd="sng" w="38100">
            <a:solidFill>
              <a:srgbClr val="000000"/>
            </a:solidFill>
            <a:prstDash val="solid"/>
            <a:round/>
            <a:headEnd len="sm" w="sm" type="none"/>
            <a:tailEnd len="lg" w="lg" type="triangle"/>
          </a:ln>
        </p:spPr>
      </p:cxnSp>
      <p:sp>
        <p:nvSpPr>
          <p:cNvPr id="644" name="Google Shape;644;p8"/>
          <p:cNvSpPr/>
          <p:nvPr/>
        </p:nvSpPr>
        <p:spPr>
          <a:xfrm rot="-5400000">
            <a:off x="6000751" y="3808412"/>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45" name="Google Shape;645;p8"/>
          <p:cNvSpPr txBox="1"/>
          <p:nvPr/>
        </p:nvSpPr>
        <p:spPr>
          <a:xfrm>
            <a:off x="6324601" y="34845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646" name="Google Shape;646;p8"/>
          <p:cNvSpPr/>
          <p:nvPr/>
        </p:nvSpPr>
        <p:spPr>
          <a:xfrm rot="-5400000">
            <a:off x="6305551" y="4646612"/>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47" name="Google Shape;647;p8"/>
          <p:cNvSpPr txBox="1"/>
          <p:nvPr/>
        </p:nvSpPr>
        <p:spPr>
          <a:xfrm>
            <a:off x="6629401" y="43227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648" name="Google Shape;648;p8"/>
          <p:cNvSpPr/>
          <p:nvPr/>
        </p:nvSpPr>
        <p:spPr>
          <a:xfrm rot="-5400000">
            <a:off x="8477251" y="4379912"/>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49" name="Google Shape;649;p8"/>
          <p:cNvSpPr txBox="1"/>
          <p:nvPr/>
        </p:nvSpPr>
        <p:spPr>
          <a:xfrm>
            <a:off x="8915401" y="3941762"/>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650" name="Google Shape;650;p8"/>
          <p:cNvSpPr/>
          <p:nvPr/>
        </p:nvSpPr>
        <p:spPr>
          <a:xfrm>
            <a:off x="6781801" y="5541962"/>
            <a:ext cx="1219199" cy="304799"/>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651" name="Google Shape;651;p8"/>
          <p:cNvSpPr/>
          <p:nvPr/>
        </p:nvSpPr>
        <p:spPr>
          <a:xfrm rot="-5400000">
            <a:off x="8966201" y="3662362"/>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652" name="Google Shape;652;p8"/>
          <p:cNvSpPr txBox="1"/>
          <p:nvPr/>
        </p:nvSpPr>
        <p:spPr>
          <a:xfrm>
            <a:off x="9786938" y="3463925"/>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653" name="Google Shape;653;p8"/>
          <p:cNvCxnSpPr/>
          <p:nvPr/>
        </p:nvCxnSpPr>
        <p:spPr>
          <a:xfrm>
            <a:off x="8610601" y="3103561"/>
            <a:ext cx="304799" cy="0"/>
          </a:xfrm>
          <a:prstGeom prst="straightConnector1">
            <a:avLst/>
          </a:prstGeom>
          <a:noFill/>
          <a:ln cap="flat" cmpd="sng" w="57150">
            <a:solidFill>
              <a:srgbClr val="0000FF"/>
            </a:solidFill>
            <a:prstDash val="solid"/>
            <a:round/>
            <a:headEnd len="sm" w="sm" type="none"/>
            <a:tailEnd len="lg" w="lg" type="triangle"/>
          </a:ln>
        </p:spPr>
      </p:cxnSp>
      <p:sp>
        <p:nvSpPr>
          <p:cNvPr id="654" name="Google Shape;654;p8"/>
          <p:cNvSpPr txBox="1"/>
          <p:nvPr/>
        </p:nvSpPr>
        <p:spPr>
          <a:xfrm>
            <a:off x="4572000" y="5160962"/>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655" name="Google Shape;655;p8"/>
          <p:cNvSpPr txBox="1"/>
          <p:nvPr/>
        </p:nvSpPr>
        <p:spPr>
          <a:xfrm>
            <a:off x="4114800" y="51609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656" name="Google Shape;656;p8"/>
          <p:cNvSpPr txBox="1"/>
          <p:nvPr/>
        </p:nvSpPr>
        <p:spPr>
          <a:xfrm>
            <a:off x="7086600" y="51609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657" name="Google Shape;657;p8"/>
          <p:cNvSpPr/>
          <p:nvPr/>
        </p:nvSpPr>
        <p:spPr>
          <a:xfrm rot="-5400000">
            <a:off x="3257551" y="3351212"/>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58" name="Google Shape;658;p8"/>
          <p:cNvSpPr txBox="1"/>
          <p:nvPr/>
        </p:nvSpPr>
        <p:spPr>
          <a:xfrm>
            <a:off x="3581401" y="30273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659" name="Google Shape;659;p8"/>
          <p:cNvSpPr/>
          <p:nvPr/>
        </p:nvSpPr>
        <p:spPr>
          <a:xfrm rot="-5400000">
            <a:off x="8591551" y="3198812"/>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660" name="Google Shape;660;p8"/>
          <p:cNvSpPr txBox="1"/>
          <p:nvPr/>
        </p:nvSpPr>
        <p:spPr>
          <a:xfrm>
            <a:off x="8915401" y="28749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661" name="Google Shape;661;p8"/>
          <p:cNvCxnSpPr/>
          <p:nvPr/>
        </p:nvCxnSpPr>
        <p:spPr>
          <a:xfrm>
            <a:off x="9220201" y="33321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662" name="Google Shape;662;p8"/>
          <p:cNvCxnSpPr/>
          <p:nvPr/>
        </p:nvCxnSpPr>
        <p:spPr>
          <a:xfrm>
            <a:off x="9220201" y="44751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663" name="Google Shape;663;p8"/>
          <p:cNvCxnSpPr/>
          <p:nvPr/>
        </p:nvCxnSpPr>
        <p:spPr>
          <a:xfrm>
            <a:off x="8001000" y="3560761"/>
            <a:ext cx="914400" cy="0"/>
          </a:xfrm>
          <a:prstGeom prst="straightConnector1">
            <a:avLst/>
          </a:prstGeom>
          <a:noFill/>
          <a:ln cap="flat" cmpd="sng" w="38100">
            <a:solidFill>
              <a:srgbClr val="000000"/>
            </a:solidFill>
            <a:prstDash val="solid"/>
            <a:round/>
            <a:headEnd len="sm" w="sm" type="none"/>
            <a:tailEnd len="lg" w="lg" type="triangle"/>
          </a:ln>
        </p:spPr>
      </p:cxnSp>
      <p:cxnSp>
        <p:nvCxnSpPr>
          <p:cNvPr id="664" name="Google Shape;664;p8"/>
          <p:cNvCxnSpPr/>
          <p:nvPr/>
        </p:nvCxnSpPr>
        <p:spPr>
          <a:xfrm>
            <a:off x="6096001" y="5694361"/>
            <a:ext cx="685799" cy="0"/>
          </a:xfrm>
          <a:prstGeom prst="straightConnector1">
            <a:avLst/>
          </a:prstGeom>
          <a:noFill/>
          <a:ln cap="flat" cmpd="sng" w="38100">
            <a:solidFill>
              <a:srgbClr val="000000"/>
            </a:solidFill>
            <a:prstDash val="solid"/>
            <a:round/>
            <a:headEnd len="sm" w="sm" type="none"/>
            <a:tailEnd len="lg" w="lg" type="triangle"/>
          </a:ln>
        </p:spPr>
      </p:cxnSp>
      <p:cxnSp>
        <p:nvCxnSpPr>
          <p:cNvPr id="665" name="Google Shape;665;p8"/>
          <p:cNvCxnSpPr/>
          <p:nvPr/>
        </p:nvCxnSpPr>
        <p:spPr>
          <a:xfrm>
            <a:off x="8610601" y="5008561"/>
            <a:ext cx="304799" cy="0"/>
          </a:xfrm>
          <a:prstGeom prst="straightConnector1">
            <a:avLst/>
          </a:prstGeom>
          <a:noFill/>
          <a:ln cap="flat" cmpd="sng" w="38100">
            <a:solidFill>
              <a:srgbClr val="000000"/>
            </a:solidFill>
            <a:prstDash val="solid"/>
            <a:round/>
            <a:headEnd len="sm" w="sm" type="none"/>
            <a:tailEnd len="lg" w="lg" type="triangle"/>
          </a:ln>
        </p:spPr>
      </p:cxnSp>
      <p:cxnSp>
        <p:nvCxnSpPr>
          <p:cNvPr id="666" name="Google Shape;666;p8"/>
          <p:cNvCxnSpPr/>
          <p:nvPr/>
        </p:nvCxnSpPr>
        <p:spPr>
          <a:xfrm>
            <a:off x="8610600" y="5008562"/>
            <a:ext cx="0" cy="685799"/>
          </a:xfrm>
          <a:prstGeom prst="straightConnector1">
            <a:avLst/>
          </a:prstGeom>
          <a:noFill/>
          <a:ln cap="flat" cmpd="sng" w="38100">
            <a:solidFill>
              <a:srgbClr val="000000"/>
            </a:solidFill>
            <a:prstDash val="solid"/>
            <a:round/>
            <a:headEnd len="sm" w="sm" type="none"/>
            <a:tailEnd len="sm" w="sm" type="none"/>
          </a:ln>
        </p:spPr>
      </p:cxnSp>
      <p:cxnSp>
        <p:nvCxnSpPr>
          <p:cNvPr id="667" name="Google Shape;667;p8"/>
          <p:cNvCxnSpPr/>
          <p:nvPr/>
        </p:nvCxnSpPr>
        <p:spPr>
          <a:xfrm>
            <a:off x="8001001" y="5694361"/>
            <a:ext cx="609599" cy="0"/>
          </a:xfrm>
          <a:prstGeom prst="straightConnector1">
            <a:avLst/>
          </a:prstGeom>
          <a:noFill/>
          <a:ln cap="flat" cmpd="sng" w="38100">
            <a:solidFill>
              <a:srgbClr val="000000"/>
            </a:solidFill>
            <a:prstDash val="solid"/>
            <a:round/>
            <a:headEnd len="sm" w="sm" type="none"/>
            <a:tailEnd len="sm" w="sm" type="none"/>
          </a:ln>
        </p:spPr>
      </p:cxnSp>
      <p:cxnSp>
        <p:nvCxnSpPr>
          <p:cNvPr id="668" name="Google Shape;668;p8"/>
          <p:cNvCxnSpPr/>
          <p:nvPr/>
        </p:nvCxnSpPr>
        <p:spPr>
          <a:xfrm>
            <a:off x="8001000" y="4094161"/>
            <a:ext cx="914400" cy="0"/>
          </a:xfrm>
          <a:prstGeom prst="straightConnector1">
            <a:avLst/>
          </a:prstGeom>
          <a:noFill/>
          <a:ln cap="flat" cmpd="sng" w="38100">
            <a:solidFill>
              <a:srgbClr val="000000"/>
            </a:solidFill>
            <a:prstDash val="solid"/>
            <a:round/>
            <a:headEnd len="sm" w="sm" type="none"/>
            <a:tailEnd len="lg" w="lg" type="triangle"/>
          </a:ln>
        </p:spPr>
      </p:cxnSp>
      <p:cxnSp>
        <p:nvCxnSpPr>
          <p:cNvPr id="669" name="Google Shape;669;p8"/>
          <p:cNvCxnSpPr/>
          <p:nvPr/>
        </p:nvCxnSpPr>
        <p:spPr>
          <a:xfrm>
            <a:off x="8534400" y="4398961"/>
            <a:ext cx="381000" cy="0"/>
          </a:xfrm>
          <a:prstGeom prst="straightConnector1">
            <a:avLst/>
          </a:prstGeom>
          <a:noFill/>
          <a:ln cap="flat" cmpd="sng" w="38100">
            <a:solidFill>
              <a:srgbClr val="0000FF"/>
            </a:solidFill>
            <a:prstDash val="solid"/>
            <a:round/>
            <a:headEnd len="sm" w="sm" type="none"/>
            <a:tailEnd len="lg" w="lg" type="triangle"/>
          </a:ln>
        </p:spPr>
      </p:cxnSp>
      <p:cxnSp>
        <p:nvCxnSpPr>
          <p:cNvPr id="670" name="Google Shape;670;p8"/>
          <p:cNvCxnSpPr/>
          <p:nvPr/>
        </p:nvCxnSpPr>
        <p:spPr>
          <a:xfrm>
            <a:off x="10058400" y="3941761"/>
            <a:ext cx="228600" cy="0"/>
          </a:xfrm>
          <a:prstGeom prst="straightConnector1">
            <a:avLst/>
          </a:prstGeom>
          <a:noFill/>
          <a:ln cap="flat" cmpd="sng" w="57150">
            <a:solidFill>
              <a:srgbClr val="0000FF"/>
            </a:solidFill>
            <a:prstDash val="solid"/>
            <a:round/>
            <a:headEnd len="sm" w="sm" type="none"/>
            <a:tailEnd len="sm" w="sm" type="none"/>
          </a:ln>
        </p:spPr>
      </p:cxnSp>
      <p:cxnSp>
        <p:nvCxnSpPr>
          <p:cNvPr id="671" name="Google Shape;671;p8"/>
          <p:cNvCxnSpPr/>
          <p:nvPr/>
        </p:nvCxnSpPr>
        <p:spPr>
          <a:xfrm>
            <a:off x="10287000" y="3941761"/>
            <a:ext cx="0" cy="2057400"/>
          </a:xfrm>
          <a:prstGeom prst="straightConnector1">
            <a:avLst/>
          </a:prstGeom>
          <a:noFill/>
          <a:ln cap="flat" cmpd="sng" w="38100">
            <a:solidFill>
              <a:srgbClr val="000000"/>
            </a:solidFill>
            <a:prstDash val="solid"/>
            <a:round/>
            <a:headEnd len="sm" w="sm" type="none"/>
            <a:tailEnd len="sm" w="sm" type="none"/>
          </a:ln>
        </p:spPr>
      </p:cxnSp>
      <p:cxnSp>
        <p:nvCxnSpPr>
          <p:cNvPr id="672" name="Google Shape;672;p8"/>
          <p:cNvCxnSpPr/>
          <p:nvPr/>
        </p:nvCxnSpPr>
        <p:spPr>
          <a:xfrm rot="10800000">
            <a:off x="2590801" y="5999161"/>
            <a:ext cx="7696199" cy="0"/>
          </a:xfrm>
          <a:prstGeom prst="straightConnector1">
            <a:avLst/>
          </a:prstGeom>
          <a:noFill/>
          <a:ln cap="flat" cmpd="sng" w="38100">
            <a:solidFill>
              <a:srgbClr val="000000"/>
            </a:solidFill>
            <a:prstDash val="solid"/>
            <a:round/>
            <a:headEnd len="sm" w="sm" type="none"/>
            <a:tailEnd len="sm" w="sm" type="none"/>
          </a:ln>
        </p:spPr>
      </p:cxnSp>
      <p:cxnSp>
        <p:nvCxnSpPr>
          <p:cNvPr id="673" name="Google Shape;673;p8"/>
          <p:cNvCxnSpPr/>
          <p:nvPr/>
        </p:nvCxnSpPr>
        <p:spPr>
          <a:xfrm rot="10800000">
            <a:off x="3200400" y="3789362"/>
            <a:ext cx="0" cy="2209799"/>
          </a:xfrm>
          <a:prstGeom prst="straightConnector1">
            <a:avLst/>
          </a:prstGeom>
          <a:noFill/>
          <a:ln cap="flat" cmpd="sng" w="38100">
            <a:solidFill>
              <a:srgbClr val="000000"/>
            </a:solidFill>
            <a:prstDash val="solid"/>
            <a:round/>
            <a:headEnd len="sm" w="sm" type="none"/>
            <a:tailEnd len="sm" w="sm" type="none"/>
          </a:ln>
        </p:spPr>
      </p:cxnSp>
      <p:cxnSp>
        <p:nvCxnSpPr>
          <p:cNvPr id="674" name="Google Shape;674;p8"/>
          <p:cNvCxnSpPr/>
          <p:nvPr/>
        </p:nvCxnSpPr>
        <p:spPr>
          <a:xfrm>
            <a:off x="3200400" y="3789361"/>
            <a:ext cx="381000" cy="0"/>
          </a:xfrm>
          <a:prstGeom prst="straightConnector1">
            <a:avLst/>
          </a:prstGeom>
          <a:noFill/>
          <a:ln cap="flat" cmpd="sng" w="38100">
            <a:solidFill>
              <a:srgbClr val="000000"/>
            </a:solidFill>
            <a:prstDash val="solid"/>
            <a:round/>
            <a:headEnd len="sm" w="sm" type="none"/>
            <a:tailEnd len="lg" w="lg" type="triangle"/>
          </a:ln>
        </p:spPr>
      </p:cxnSp>
      <p:cxnSp>
        <p:nvCxnSpPr>
          <p:cNvPr id="675" name="Google Shape;675;p8"/>
          <p:cNvCxnSpPr/>
          <p:nvPr/>
        </p:nvCxnSpPr>
        <p:spPr>
          <a:xfrm rot="10800000">
            <a:off x="6324600" y="5084760"/>
            <a:ext cx="0" cy="914400"/>
          </a:xfrm>
          <a:prstGeom prst="straightConnector1">
            <a:avLst/>
          </a:prstGeom>
          <a:noFill/>
          <a:ln cap="flat" cmpd="sng" w="38100">
            <a:solidFill>
              <a:srgbClr val="000000"/>
            </a:solidFill>
            <a:prstDash val="solid"/>
            <a:round/>
            <a:headEnd len="sm" w="sm" type="none"/>
            <a:tailEnd len="sm" w="sm" type="none"/>
          </a:ln>
        </p:spPr>
      </p:cxnSp>
      <p:cxnSp>
        <p:nvCxnSpPr>
          <p:cNvPr id="676" name="Google Shape;676;p8"/>
          <p:cNvCxnSpPr/>
          <p:nvPr/>
        </p:nvCxnSpPr>
        <p:spPr>
          <a:xfrm>
            <a:off x="6324601" y="5084761"/>
            <a:ext cx="304799" cy="0"/>
          </a:xfrm>
          <a:prstGeom prst="straightConnector1">
            <a:avLst/>
          </a:prstGeom>
          <a:noFill/>
          <a:ln cap="flat" cmpd="sng" w="38100">
            <a:solidFill>
              <a:srgbClr val="000000"/>
            </a:solidFill>
            <a:prstDash val="solid"/>
            <a:round/>
            <a:headEnd len="sm" w="sm" type="none"/>
            <a:tailEnd len="lg" w="lg" type="triangle"/>
          </a:ln>
        </p:spPr>
      </p:cxnSp>
      <p:cxnSp>
        <p:nvCxnSpPr>
          <p:cNvPr id="677" name="Google Shape;677;p8"/>
          <p:cNvCxnSpPr/>
          <p:nvPr/>
        </p:nvCxnSpPr>
        <p:spPr>
          <a:xfrm rot="10800000">
            <a:off x="3352800" y="2646362"/>
            <a:ext cx="0" cy="609599"/>
          </a:xfrm>
          <a:prstGeom prst="straightConnector1">
            <a:avLst/>
          </a:prstGeom>
          <a:noFill/>
          <a:ln cap="flat" cmpd="sng" w="57150">
            <a:solidFill>
              <a:srgbClr val="0000FF"/>
            </a:solidFill>
            <a:prstDash val="solid"/>
            <a:round/>
            <a:headEnd len="sm" w="sm" type="none"/>
            <a:tailEnd len="sm" w="sm" type="none"/>
          </a:ln>
        </p:spPr>
      </p:cxnSp>
      <p:cxnSp>
        <p:nvCxnSpPr>
          <p:cNvPr id="678" name="Google Shape;678;p8"/>
          <p:cNvCxnSpPr/>
          <p:nvPr/>
        </p:nvCxnSpPr>
        <p:spPr>
          <a:xfrm>
            <a:off x="3352801" y="2646361"/>
            <a:ext cx="5257799" cy="0"/>
          </a:xfrm>
          <a:prstGeom prst="straightConnector1">
            <a:avLst/>
          </a:prstGeom>
          <a:noFill/>
          <a:ln cap="flat" cmpd="sng" w="57150">
            <a:solidFill>
              <a:srgbClr val="0000FF"/>
            </a:solidFill>
            <a:prstDash val="solid"/>
            <a:round/>
            <a:headEnd len="sm" w="sm" type="none"/>
            <a:tailEnd len="sm" w="sm" type="none"/>
          </a:ln>
        </p:spPr>
      </p:cxnSp>
      <p:cxnSp>
        <p:nvCxnSpPr>
          <p:cNvPr id="679" name="Google Shape;679;p8"/>
          <p:cNvCxnSpPr/>
          <p:nvPr/>
        </p:nvCxnSpPr>
        <p:spPr>
          <a:xfrm>
            <a:off x="8610600" y="2646361"/>
            <a:ext cx="0" cy="457200"/>
          </a:xfrm>
          <a:prstGeom prst="straightConnector1">
            <a:avLst/>
          </a:prstGeom>
          <a:noFill/>
          <a:ln cap="flat" cmpd="sng" w="57150">
            <a:solidFill>
              <a:srgbClr val="0000FF"/>
            </a:solidFill>
            <a:prstDash val="solid"/>
            <a:round/>
            <a:headEnd len="sm" w="sm" type="none"/>
            <a:tailEnd len="sm" w="sm" type="none"/>
          </a:ln>
        </p:spPr>
      </p:cxnSp>
      <p:cxnSp>
        <p:nvCxnSpPr>
          <p:cNvPr id="680" name="Google Shape;680;p8"/>
          <p:cNvCxnSpPr/>
          <p:nvPr/>
        </p:nvCxnSpPr>
        <p:spPr>
          <a:xfrm rot="10800000">
            <a:off x="2590800" y="3179760"/>
            <a:ext cx="0" cy="2819400"/>
          </a:xfrm>
          <a:prstGeom prst="straightConnector1">
            <a:avLst/>
          </a:prstGeom>
          <a:noFill/>
          <a:ln cap="flat" cmpd="sng" w="38100">
            <a:solidFill>
              <a:srgbClr val="000000"/>
            </a:solidFill>
            <a:prstDash val="solid"/>
            <a:round/>
            <a:headEnd len="sm" w="sm" type="none"/>
            <a:tailEnd len="sm" w="sm" type="none"/>
          </a:ln>
        </p:spPr>
      </p:cxnSp>
      <p:cxnSp>
        <p:nvCxnSpPr>
          <p:cNvPr id="681" name="Google Shape;681;p8"/>
          <p:cNvCxnSpPr/>
          <p:nvPr/>
        </p:nvCxnSpPr>
        <p:spPr>
          <a:xfrm>
            <a:off x="2590801" y="3179761"/>
            <a:ext cx="304799" cy="0"/>
          </a:xfrm>
          <a:prstGeom prst="straightConnector1">
            <a:avLst/>
          </a:prstGeom>
          <a:noFill/>
          <a:ln cap="flat" cmpd="sng" w="38100">
            <a:solidFill>
              <a:srgbClr val="000000"/>
            </a:solidFill>
            <a:prstDash val="solid"/>
            <a:round/>
            <a:headEnd len="sm" w="sm" type="none"/>
            <a:tailEnd len="lg" w="lg" type="triangle"/>
          </a:ln>
        </p:spPr>
      </p:cxnSp>
      <p:sp>
        <p:nvSpPr>
          <p:cNvPr id="682" name="Google Shape;682;p8"/>
          <p:cNvSpPr/>
          <p:nvPr/>
        </p:nvSpPr>
        <p:spPr>
          <a:xfrm rot="-5400000">
            <a:off x="4914899" y="3522660"/>
            <a:ext cx="1524000" cy="381000"/>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683" name="Google Shape;683;p8"/>
          <p:cNvCxnSpPr/>
          <p:nvPr/>
        </p:nvCxnSpPr>
        <p:spPr>
          <a:xfrm>
            <a:off x="5029200" y="3713161"/>
            <a:ext cx="457200" cy="0"/>
          </a:xfrm>
          <a:prstGeom prst="straightConnector1">
            <a:avLst/>
          </a:prstGeom>
          <a:noFill/>
          <a:ln cap="flat" cmpd="sng" w="57150">
            <a:solidFill>
              <a:srgbClr val="0000FF"/>
            </a:solidFill>
            <a:prstDash val="solid"/>
            <a:round/>
            <a:headEnd len="sm" w="sm" type="none"/>
            <a:tailEnd len="lg" w="lg" type="triangle"/>
          </a:ln>
        </p:spPr>
      </p:cxnSp>
      <p:cxnSp>
        <p:nvCxnSpPr>
          <p:cNvPr id="684" name="Google Shape;684;p8"/>
          <p:cNvCxnSpPr/>
          <p:nvPr/>
        </p:nvCxnSpPr>
        <p:spPr>
          <a:xfrm>
            <a:off x="5257800" y="3713161"/>
            <a:ext cx="0" cy="914400"/>
          </a:xfrm>
          <a:prstGeom prst="straightConnector1">
            <a:avLst/>
          </a:prstGeom>
          <a:noFill/>
          <a:ln cap="flat" cmpd="sng" w="38100">
            <a:solidFill>
              <a:srgbClr val="000000"/>
            </a:solidFill>
            <a:prstDash val="solid"/>
            <a:round/>
            <a:headEnd len="sm" w="sm" type="none"/>
            <a:tailEnd len="sm" w="sm" type="none"/>
          </a:ln>
        </p:spPr>
      </p:cxnSp>
      <p:cxnSp>
        <p:nvCxnSpPr>
          <p:cNvPr id="685" name="Google Shape;685;p8"/>
          <p:cNvCxnSpPr/>
          <p:nvPr/>
        </p:nvCxnSpPr>
        <p:spPr>
          <a:xfrm>
            <a:off x="5867400" y="3560761"/>
            <a:ext cx="228600" cy="0"/>
          </a:xfrm>
          <a:prstGeom prst="straightConnector1">
            <a:avLst/>
          </a:prstGeom>
          <a:noFill/>
          <a:ln cap="flat" cmpd="sng" w="38100">
            <a:solidFill>
              <a:srgbClr val="000000"/>
            </a:solidFill>
            <a:prstDash val="solid"/>
            <a:round/>
            <a:headEnd len="sm" w="sm" type="none"/>
            <a:tailEnd len="sm" w="sm" type="none"/>
          </a:ln>
        </p:spPr>
      </p:cxnSp>
      <p:sp>
        <p:nvSpPr>
          <p:cNvPr id="686" name="Google Shape;686;p8"/>
          <p:cNvSpPr/>
          <p:nvPr/>
        </p:nvSpPr>
        <p:spPr>
          <a:xfrm>
            <a:off x="5181600" y="4932362"/>
            <a:ext cx="762000" cy="685799"/>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687" name="Google Shape;687;p8"/>
          <p:cNvCxnSpPr/>
          <p:nvPr/>
        </p:nvCxnSpPr>
        <p:spPr>
          <a:xfrm>
            <a:off x="8153400" y="4094162"/>
            <a:ext cx="0" cy="2209799"/>
          </a:xfrm>
          <a:prstGeom prst="straightConnector1">
            <a:avLst/>
          </a:prstGeom>
          <a:noFill/>
          <a:ln cap="flat" cmpd="sng" w="38100">
            <a:solidFill>
              <a:srgbClr val="000000"/>
            </a:solidFill>
            <a:prstDash val="solid"/>
            <a:round/>
            <a:headEnd len="sm" w="sm" type="none"/>
            <a:tailEnd len="sm" w="sm" type="none"/>
          </a:ln>
        </p:spPr>
      </p:cxnSp>
      <p:cxnSp>
        <p:nvCxnSpPr>
          <p:cNvPr id="688" name="Google Shape;688;p8"/>
          <p:cNvCxnSpPr/>
          <p:nvPr/>
        </p:nvCxnSpPr>
        <p:spPr>
          <a:xfrm rot="10800000">
            <a:off x="3886201" y="6303961"/>
            <a:ext cx="4267199" cy="0"/>
          </a:xfrm>
          <a:prstGeom prst="straightConnector1">
            <a:avLst/>
          </a:prstGeom>
          <a:noFill/>
          <a:ln cap="flat" cmpd="sng" w="38100">
            <a:solidFill>
              <a:srgbClr val="000000"/>
            </a:solidFill>
            <a:prstDash val="solid"/>
            <a:round/>
            <a:headEnd len="sm" w="sm" type="none"/>
            <a:tailEnd len="sm" w="sm" type="none"/>
          </a:ln>
        </p:spPr>
      </p:cxnSp>
      <p:cxnSp>
        <p:nvCxnSpPr>
          <p:cNvPr id="689" name="Google Shape;689;p8"/>
          <p:cNvCxnSpPr/>
          <p:nvPr/>
        </p:nvCxnSpPr>
        <p:spPr>
          <a:xfrm rot="10800000">
            <a:off x="3886200" y="4703762"/>
            <a:ext cx="0" cy="1600199"/>
          </a:xfrm>
          <a:prstGeom prst="straightConnector1">
            <a:avLst/>
          </a:prstGeom>
          <a:noFill/>
          <a:ln cap="flat" cmpd="sng" w="38100">
            <a:solidFill>
              <a:srgbClr val="000000"/>
            </a:solidFill>
            <a:prstDash val="solid"/>
            <a:round/>
            <a:headEnd len="sm" w="sm" type="none"/>
            <a:tailEnd len="sm" w="sm" type="none"/>
          </a:ln>
        </p:spPr>
      </p:cxnSp>
      <p:cxnSp>
        <p:nvCxnSpPr>
          <p:cNvPr id="690" name="Google Shape;690;p8"/>
          <p:cNvCxnSpPr/>
          <p:nvPr/>
        </p:nvCxnSpPr>
        <p:spPr>
          <a:xfrm>
            <a:off x="3886201" y="4703761"/>
            <a:ext cx="304799" cy="0"/>
          </a:xfrm>
          <a:prstGeom prst="straightConnector1">
            <a:avLst/>
          </a:prstGeom>
          <a:noFill/>
          <a:ln cap="flat" cmpd="sng" w="38100">
            <a:solidFill>
              <a:srgbClr val="000000"/>
            </a:solidFill>
            <a:prstDash val="solid"/>
            <a:round/>
            <a:headEnd len="sm" w="sm" type="none"/>
            <a:tailEnd len="lg" w="lg" type="triangle"/>
          </a:ln>
        </p:spPr>
      </p:cxnSp>
      <p:sp>
        <p:nvSpPr>
          <p:cNvPr id="691" name="Google Shape;691;p8"/>
          <p:cNvSpPr txBox="1"/>
          <p:nvPr/>
        </p:nvSpPr>
        <p:spPr>
          <a:xfrm>
            <a:off x="4114800" y="3332162"/>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692" name="Google Shape;692;p8"/>
          <p:cNvSpPr txBox="1"/>
          <p:nvPr/>
        </p:nvSpPr>
        <p:spPr>
          <a:xfrm>
            <a:off x="4114800" y="4551362"/>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693" name="Google Shape;693;p8"/>
          <p:cNvSpPr txBox="1"/>
          <p:nvPr/>
        </p:nvSpPr>
        <p:spPr>
          <a:xfrm>
            <a:off x="2819400" y="33321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694" name="Google Shape;694;p8"/>
          <p:cNvSpPr txBox="1"/>
          <p:nvPr/>
        </p:nvSpPr>
        <p:spPr>
          <a:xfrm>
            <a:off x="5410200" y="42465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695" name="Google Shape;695;p8"/>
          <p:cNvCxnSpPr/>
          <p:nvPr/>
        </p:nvCxnSpPr>
        <p:spPr>
          <a:xfrm>
            <a:off x="5943601" y="5237161"/>
            <a:ext cx="152399" cy="0"/>
          </a:xfrm>
          <a:prstGeom prst="straightConnector1">
            <a:avLst/>
          </a:prstGeom>
          <a:noFill/>
          <a:ln cap="flat" cmpd="sng" w="38100">
            <a:solidFill>
              <a:srgbClr val="000000"/>
            </a:solidFill>
            <a:prstDash val="solid"/>
            <a:round/>
            <a:headEnd len="sm" w="sm" type="none"/>
            <a:tailEnd len="sm" w="sm" type="none"/>
          </a:ln>
        </p:spPr>
      </p:cxnSp>
      <p:sp>
        <p:nvSpPr>
          <p:cNvPr id="696" name="Google Shape;696;p8"/>
          <p:cNvSpPr txBox="1"/>
          <p:nvPr/>
        </p:nvSpPr>
        <p:spPr>
          <a:xfrm>
            <a:off x="4114800" y="1731961"/>
            <a:ext cx="4665662" cy="7016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This is the same for all instructions</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(since we don’t know the instruction yet!)</a:t>
            </a:r>
            <a:endParaRPr/>
          </a:p>
        </p:txBody>
      </p:sp>
      <p:cxnSp>
        <p:nvCxnSpPr>
          <p:cNvPr id="697" name="Google Shape;697;p8"/>
          <p:cNvCxnSpPr/>
          <p:nvPr/>
        </p:nvCxnSpPr>
        <p:spPr>
          <a:xfrm>
            <a:off x="8534400" y="4703761"/>
            <a:ext cx="381000" cy="0"/>
          </a:xfrm>
          <a:prstGeom prst="straightConnector1">
            <a:avLst/>
          </a:prstGeom>
          <a:noFill/>
          <a:ln cap="flat" cmpd="sng" w="38100">
            <a:solidFill>
              <a:srgbClr val="000000"/>
            </a:solidFill>
            <a:prstDash val="solid"/>
            <a:round/>
            <a:headEnd len="sm" w="sm" type="none"/>
            <a:tailEnd len="lg" w="lg" type="triangle"/>
          </a:ln>
        </p:spPr>
      </p:cxnSp>
      <p:sp>
        <p:nvSpPr>
          <p:cNvPr id="698" name="Google Shape;698;p8"/>
          <p:cNvSpPr txBox="1"/>
          <p:nvPr/>
        </p:nvSpPr>
        <p:spPr>
          <a:xfrm>
            <a:off x="8229600" y="4170362"/>
            <a:ext cx="314324" cy="307777"/>
          </a:xfrm>
          <a:prstGeom prst="rect">
            <a:avLst/>
          </a:prstGeom>
          <a:solidFill>
            <a:srgbClr val="CC0000"/>
          </a:solidFill>
          <a:ln cap="flat" cmpd="sng" w="2857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699" name="Google Shape;699;p8"/>
          <p:cNvSpPr txBox="1"/>
          <p:nvPr/>
        </p:nvSpPr>
        <p:spPr>
          <a:xfrm>
            <a:off x="8229600" y="4627562"/>
            <a:ext cx="314324" cy="307777"/>
          </a:xfrm>
          <a:prstGeom prst="rect">
            <a:avLst/>
          </a:prstGeom>
          <a:noFill/>
          <a:ln cap="flat" cmpd="sng" w="2857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sp>
        <p:nvSpPr>
          <p:cNvPr id="700" name="Google Shape;700;p8"/>
          <p:cNvSpPr/>
          <p:nvPr/>
        </p:nvSpPr>
        <p:spPr>
          <a:xfrm rot="-5400000">
            <a:off x="9766299" y="3789361"/>
            <a:ext cx="1143000" cy="3047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ALU result</a:t>
            </a:r>
            <a:endParaRPr/>
          </a:p>
        </p:txBody>
      </p:sp>
      <p:grpSp>
        <p:nvGrpSpPr>
          <p:cNvPr id="701" name="Google Shape;701;p8"/>
          <p:cNvGrpSpPr/>
          <p:nvPr/>
        </p:nvGrpSpPr>
        <p:grpSpPr>
          <a:xfrm>
            <a:off x="7134225" y="5389564"/>
            <a:ext cx="288924" cy="1406526"/>
            <a:chOff x="3534" y="3071"/>
            <a:chExt cx="181" cy="885"/>
          </a:xfrm>
        </p:grpSpPr>
        <p:cxnSp>
          <p:nvCxnSpPr>
            <p:cNvPr id="702" name="Google Shape;702;p8"/>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703" name="Google Shape;703;p8"/>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rgbClr val="000000"/>
                </a:solidFill>
                <a:latin typeface="Calibri"/>
                <a:ea typeface="Calibri"/>
                <a:cs typeface="Calibri"/>
                <a:sym typeface="Calibri"/>
              </a:endParaRPr>
            </a:p>
          </p:txBody>
        </p:sp>
      </p:grpSp>
      <p:grpSp>
        <p:nvGrpSpPr>
          <p:cNvPr id="704" name="Google Shape;704;p8"/>
          <p:cNvGrpSpPr/>
          <p:nvPr/>
        </p:nvGrpSpPr>
        <p:grpSpPr>
          <a:xfrm>
            <a:off x="2824162" y="3560761"/>
            <a:ext cx="288924" cy="3754438"/>
            <a:chOff x="818" y="1920"/>
            <a:chExt cx="181" cy="2365"/>
          </a:xfrm>
        </p:grpSpPr>
        <p:cxnSp>
          <p:nvCxnSpPr>
            <p:cNvPr id="705" name="Google Shape;705;p8"/>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706" name="Google Shape;706;p8"/>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rgbClr val="000000"/>
                </a:solidFill>
                <a:latin typeface="Calibri"/>
                <a:ea typeface="Calibri"/>
                <a:cs typeface="Calibri"/>
                <a:sym typeface="Calibri"/>
              </a:endParaRPr>
            </a:p>
          </p:txBody>
        </p:sp>
      </p:grpSp>
      <p:grpSp>
        <p:nvGrpSpPr>
          <p:cNvPr id="707" name="Google Shape;707;p8"/>
          <p:cNvGrpSpPr/>
          <p:nvPr/>
        </p:nvGrpSpPr>
        <p:grpSpPr>
          <a:xfrm>
            <a:off x="3200401" y="3865563"/>
            <a:ext cx="800099" cy="2928937"/>
            <a:chOff x="1056" y="2112"/>
            <a:chExt cx="503" cy="1844"/>
          </a:xfrm>
        </p:grpSpPr>
        <p:cxnSp>
          <p:nvCxnSpPr>
            <p:cNvPr id="708" name="Google Shape;708;p8"/>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709" name="Google Shape;709;p8"/>
            <p:cNvSpPr txBox="1"/>
            <p:nvPr/>
          </p:nvSpPr>
          <p:spPr>
            <a:xfrm>
              <a:off x="1056" y="3743"/>
              <a:ext cx="503"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nvGrpSpPr>
          <p:cNvPr id="710" name="Google Shape;710;p8"/>
          <p:cNvGrpSpPr/>
          <p:nvPr/>
        </p:nvGrpSpPr>
        <p:grpSpPr>
          <a:xfrm>
            <a:off x="4133850" y="5389561"/>
            <a:ext cx="288924" cy="1927226"/>
            <a:chOff x="1644" y="3071"/>
            <a:chExt cx="181" cy="1214"/>
          </a:xfrm>
        </p:grpSpPr>
        <p:cxnSp>
          <p:nvCxnSpPr>
            <p:cNvPr id="711" name="Google Shape;711;p8"/>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712" name="Google Shape;712;p8"/>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sz="1600">
                <a:solidFill>
                  <a:srgbClr val="000000"/>
                </a:solidFill>
                <a:latin typeface="Calibri"/>
                <a:ea typeface="Calibri"/>
                <a:cs typeface="Calibri"/>
                <a:sym typeface="Calibri"/>
              </a:endParaRPr>
            </a:p>
          </p:txBody>
        </p:sp>
      </p:grpSp>
      <p:grpSp>
        <p:nvGrpSpPr>
          <p:cNvPr id="713" name="Google Shape;713;p8"/>
          <p:cNvGrpSpPr/>
          <p:nvPr/>
        </p:nvGrpSpPr>
        <p:grpSpPr>
          <a:xfrm>
            <a:off x="4538666" y="5389564"/>
            <a:ext cx="474662" cy="1406526"/>
            <a:chOff x="1898" y="3071"/>
            <a:chExt cx="298" cy="885"/>
          </a:xfrm>
        </p:grpSpPr>
        <p:cxnSp>
          <p:nvCxnSpPr>
            <p:cNvPr id="714" name="Google Shape;714;p8"/>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715" name="Google Shape;715;p8"/>
            <p:cNvSpPr txBox="1"/>
            <p:nvPr/>
          </p:nvSpPr>
          <p:spPr>
            <a:xfrm>
              <a:off x="1898" y="3743"/>
              <a:ext cx="29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nvGrpSpPr>
          <p:cNvPr id="716" name="Google Shape;716;p8"/>
          <p:cNvGrpSpPr/>
          <p:nvPr/>
        </p:nvGrpSpPr>
        <p:grpSpPr>
          <a:xfrm>
            <a:off x="5878515" y="4322763"/>
            <a:ext cx="763588" cy="2471737"/>
            <a:chOff x="2743" y="2400"/>
            <a:chExt cx="481" cy="1556"/>
          </a:xfrm>
        </p:grpSpPr>
        <p:cxnSp>
          <p:nvCxnSpPr>
            <p:cNvPr id="717" name="Google Shape;717;p8"/>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718" name="Google Shape;718;p8"/>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nvGrpSpPr>
          <p:cNvPr id="719" name="Google Shape;719;p8"/>
          <p:cNvGrpSpPr/>
          <p:nvPr/>
        </p:nvGrpSpPr>
        <p:grpSpPr>
          <a:xfrm>
            <a:off x="6534154" y="5160962"/>
            <a:ext cx="623887" cy="2154238"/>
            <a:chOff x="3155" y="2928"/>
            <a:chExt cx="392" cy="1357"/>
          </a:xfrm>
        </p:grpSpPr>
        <p:cxnSp>
          <p:nvCxnSpPr>
            <p:cNvPr id="720" name="Google Shape;720;p8"/>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721" name="Google Shape;721;p8"/>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nvGrpSpPr>
          <p:cNvPr id="722" name="Google Shape;722;p8"/>
          <p:cNvGrpSpPr/>
          <p:nvPr/>
        </p:nvGrpSpPr>
        <p:grpSpPr>
          <a:xfrm>
            <a:off x="8950332" y="4932362"/>
            <a:ext cx="579437" cy="1862137"/>
            <a:chOff x="4677" y="2784"/>
            <a:chExt cx="364" cy="1172"/>
          </a:xfrm>
        </p:grpSpPr>
        <p:cxnSp>
          <p:nvCxnSpPr>
            <p:cNvPr id="723" name="Google Shape;723;p8"/>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724" name="Google Shape;724;p8"/>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725" name="Google Shape;725;p8"/>
            <p:cNvSpPr txBox="1"/>
            <p:nvPr/>
          </p:nvSpPr>
          <p:spPr>
            <a:xfrm>
              <a:off x="4677" y="3743"/>
              <a:ext cx="36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nvGrpSpPr>
          <p:cNvPr id="726" name="Google Shape;726;p8"/>
          <p:cNvGrpSpPr/>
          <p:nvPr/>
        </p:nvGrpSpPr>
        <p:grpSpPr>
          <a:xfrm>
            <a:off x="8502649" y="3789360"/>
            <a:ext cx="565150" cy="3527426"/>
            <a:chOff x="4395" y="2063"/>
            <a:chExt cx="356" cy="2222"/>
          </a:xfrm>
        </p:grpSpPr>
        <p:cxnSp>
          <p:nvCxnSpPr>
            <p:cNvPr id="727" name="Google Shape;727;p8"/>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728" name="Google Shape;728;p8"/>
            <p:cNvGrpSpPr/>
            <p:nvPr/>
          </p:nvGrpSpPr>
          <p:grpSpPr>
            <a:xfrm>
              <a:off x="4395" y="2255"/>
              <a:ext cx="270" cy="2030"/>
              <a:chOff x="4395" y="2255"/>
              <a:chExt cx="270" cy="2030"/>
            </a:xfrm>
          </p:grpSpPr>
          <p:cxnSp>
            <p:nvCxnSpPr>
              <p:cNvPr id="729" name="Google Shape;729;p8"/>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730" name="Google Shape;730;p8"/>
              <p:cNvSpPr txBox="1"/>
              <p:nvPr/>
            </p:nvSpPr>
            <p:spPr>
              <a:xfrm>
                <a:off x="4395"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grpSp>
      <p:grpSp>
        <p:nvGrpSpPr>
          <p:cNvPr id="731" name="Google Shape;731;p8"/>
          <p:cNvGrpSpPr/>
          <p:nvPr/>
        </p:nvGrpSpPr>
        <p:grpSpPr>
          <a:xfrm>
            <a:off x="9585325" y="4475161"/>
            <a:ext cx="428625" cy="2841626"/>
            <a:chOff x="5077" y="2495"/>
            <a:chExt cx="270" cy="1790"/>
          </a:xfrm>
        </p:grpSpPr>
        <p:cxnSp>
          <p:nvCxnSpPr>
            <p:cNvPr id="732" name="Google Shape;732;p8"/>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733" name="Google Shape;733;p8"/>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a:t>
              </a:r>
              <a:endParaRPr/>
            </a:p>
          </p:txBody>
        </p:sp>
      </p:grpSp>
      <p:sp>
        <p:nvSpPr>
          <p:cNvPr id="734" name="Google Shape;734;p8"/>
          <p:cNvSpPr txBox="1"/>
          <p:nvPr/>
        </p:nvSpPr>
        <p:spPr>
          <a:xfrm>
            <a:off x="8589298" y="7203864"/>
            <a:ext cx="2736414" cy="4138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511">
                <a:solidFill>
                  <a:schemeClr val="dk1"/>
                </a:solidFill>
                <a:latin typeface="Calibri"/>
                <a:ea typeface="Calibri"/>
                <a:cs typeface="Calibri"/>
                <a:sym typeface="Calibri"/>
              </a:rPr>
              <a:t>‹#›</a:t>
            </a:fld>
            <a:endParaRPr sz="2511">
              <a:solidFill>
                <a:schemeClr val="dk1"/>
              </a:solidFill>
              <a:latin typeface="Calibri"/>
              <a:ea typeface="Calibri"/>
              <a:cs typeface="Calibri"/>
              <a:sym typeface="Calibri"/>
            </a:endParaRPr>
          </a:p>
        </p:txBody>
      </p:sp>
      <p:sp>
        <p:nvSpPr>
          <p:cNvPr id="735" name="Google Shape;735;p8"/>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First Cycle (State 0) Fetch Instr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grpSp>
        <p:nvGrpSpPr>
          <p:cNvPr id="740" name="Google Shape;740;p9"/>
          <p:cNvGrpSpPr/>
          <p:nvPr/>
        </p:nvGrpSpPr>
        <p:grpSpPr>
          <a:xfrm>
            <a:off x="5448299" y="4475161"/>
            <a:ext cx="288924" cy="2841626"/>
            <a:chOff x="2471" y="2495"/>
            <a:chExt cx="181" cy="1790"/>
          </a:xfrm>
        </p:grpSpPr>
        <p:cxnSp>
          <p:nvCxnSpPr>
            <p:cNvPr id="741" name="Google Shape;741;p9"/>
            <p:cNvCxnSpPr/>
            <p:nvPr/>
          </p:nvCxnSpPr>
          <p:spPr>
            <a:xfrm>
              <a:off x="2544" y="2495"/>
              <a:ext cx="0" cy="1584"/>
            </a:xfrm>
            <a:prstGeom prst="straightConnector1">
              <a:avLst/>
            </a:prstGeom>
            <a:noFill/>
            <a:ln cap="flat" cmpd="sng" w="28575">
              <a:solidFill>
                <a:srgbClr val="FF0000"/>
              </a:solidFill>
              <a:prstDash val="solid"/>
              <a:round/>
              <a:headEnd len="sm" w="sm" type="none"/>
              <a:tailEnd len="sm" w="sm" type="none"/>
            </a:ln>
          </p:spPr>
        </p:cxnSp>
        <p:sp>
          <p:nvSpPr>
            <p:cNvPr id="742" name="Google Shape;742;p9"/>
            <p:cNvSpPr txBox="1"/>
            <p:nvPr/>
          </p:nvSpPr>
          <p:spPr>
            <a:xfrm>
              <a:off x="2471"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1</a:t>
              </a:r>
              <a:endParaRPr/>
            </a:p>
          </p:txBody>
        </p:sp>
      </p:grpSp>
      <p:sp>
        <p:nvSpPr>
          <p:cNvPr id="743" name="Google Shape;743;p9"/>
          <p:cNvSpPr/>
          <p:nvPr/>
        </p:nvSpPr>
        <p:spPr>
          <a:xfrm>
            <a:off x="2895600" y="2874962"/>
            <a:ext cx="381000" cy="6857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PC</a:t>
            </a:r>
            <a:endParaRPr/>
          </a:p>
        </p:txBody>
      </p:sp>
      <p:sp>
        <p:nvSpPr>
          <p:cNvPr id="744" name="Google Shape;744;p9"/>
          <p:cNvSpPr/>
          <p:nvPr/>
        </p:nvSpPr>
        <p:spPr>
          <a:xfrm>
            <a:off x="4191001" y="2874962"/>
            <a:ext cx="838199" cy="25145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Memory</a:t>
            </a:r>
            <a:endParaRPr/>
          </a:p>
        </p:txBody>
      </p:sp>
      <p:sp>
        <p:nvSpPr>
          <p:cNvPr id="745" name="Google Shape;745;p9"/>
          <p:cNvSpPr/>
          <p:nvPr/>
        </p:nvSpPr>
        <p:spPr>
          <a:xfrm>
            <a:off x="7162801" y="2798761"/>
            <a:ext cx="838199" cy="2590800"/>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Register</a:t>
            </a:r>
            <a:endParaRPr/>
          </a:p>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file</a:t>
            </a:r>
            <a:endParaRPr/>
          </a:p>
        </p:txBody>
      </p:sp>
      <p:cxnSp>
        <p:nvCxnSpPr>
          <p:cNvPr id="746" name="Google Shape;746;p9"/>
          <p:cNvCxnSpPr/>
          <p:nvPr/>
        </p:nvCxnSpPr>
        <p:spPr>
          <a:xfrm>
            <a:off x="3276601" y="32559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747" name="Google Shape;747;p9"/>
          <p:cNvCxnSpPr/>
          <p:nvPr/>
        </p:nvCxnSpPr>
        <p:spPr>
          <a:xfrm>
            <a:off x="3886201" y="34845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748" name="Google Shape;748;p9"/>
          <p:cNvCxnSpPr/>
          <p:nvPr/>
        </p:nvCxnSpPr>
        <p:spPr>
          <a:xfrm>
            <a:off x="6629401" y="3941761"/>
            <a:ext cx="533399" cy="0"/>
          </a:xfrm>
          <a:prstGeom prst="straightConnector1">
            <a:avLst/>
          </a:prstGeom>
          <a:noFill/>
          <a:ln cap="flat" cmpd="sng" w="38100">
            <a:solidFill>
              <a:srgbClr val="000000"/>
            </a:solidFill>
            <a:prstDash val="solid"/>
            <a:round/>
            <a:headEnd len="sm" w="sm" type="none"/>
            <a:tailEnd len="lg" w="lg" type="triangle"/>
          </a:ln>
        </p:spPr>
      </p:cxnSp>
      <p:cxnSp>
        <p:nvCxnSpPr>
          <p:cNvPr id="749" name="Google Shape;749;p9"/>
          <p:cNvCxnSpPr/>
          <p:nvPr/>
        </p:nvCxnSpPr>
        <p:spPr>
          <a:xfrm>
            <a:off x="6934200" y="4779961"/>
            <a:ext cx="228600" cy="0"/>
          </a:xfrm>
          <a:prstGeom prst="straightConnector1">
            <a:avLst/>
          </a:prstGeom>
          <a:noFill/>
          <a:ln cap="flat" cmpd="sng" w="38100">
            <a:solidFill>
              <a:srgbClr val="000000"/>
            </a:solidFill>
            <a:prstDash val="solid"/>
            <a:round/>
            <a:headEnd len="sm" w="sm" type="none"/>
            <a:tailEnd len="lg" w="lg" type="triangle"/>
          </a:ln>
        </p:spPr>
      </p:cxnSp>
      <p:cxnSp>
        <p:nvCxnSpPr>
          <p:cNvPr id="750" name="Google Shape;750;p9"/>
          <p:cNvCxnSpPr/>
          <p:nvPr/>
        </p:nvCxnSpPr>
        <p:spPr>
          <a:xfrm>
            <a:off x="5257801" y="4627561"/>
            <a:ext cx="1371599" cy="0"/>
          </a:xfrm>
          <a:prstGeom prst="straightConnector1">
            <a:avLst/>
          </a:prstGeom>
          <a:noFill/>
          <a:ln cap="flat" cmpd="sng" w="38100">
            <a:solidFill>
              <a:srgbClr val="000000"/>
            </a:solidFill>
            <a:prstDash val="solid"/>
            <a:round/>
            <a:headEnd len="sm" w="sm" type="none"/>
            <a:tailEnd len="lg" w="lg" type="triangle"/>
          </a:ln>
        </p:spPr>
      </p:cxnSp>
      <p:cxnSp>
        <p:nvCxnSpPr>
          <p:cNvPr id="751" name="Google Shape;751;p9"/>
          <p:cNvCxnSpPr/>
          <p:nvPr/>
        </p:nvCxnSpPr>
        <p:spPr>
          <a:xfrm>
            <a:off x="6096001" y="3332161"/>
            <a:ext cx="1066799" cy="0"/>
          </a:xfrm>
          <a:prstGeom prst="straightConnector1">
            <a:avLst/>
          </a:prstGeom>
          <a:noFill/>
          <a:ln cap="flat" cmpd="sng" w="38100">
            <a:solidFill>
              <a:srgbClr val="000000"/>
            </a:solidFill>
            <a:prstDash val="solid"/>
            <a:round/>
            <a:headEnd len="sm" w="sm" type="none"/>
            <a:tailEnd len="lg" w="lg" type="triangle"/>
          </a:ln>
        </p:spPr>
      </p:cxnSp>
      <p:cxnSp>
        <p:nvCxnSpPr>
          <p:cNvPr id="752" name="Google Shape;752;p9"/>
          <p:cNvCxnSpPr/>
          <p:nvPr/>
        </p:nvCxnSpPr>
        <p:spPr>
          <a:xfrm>
            <a:off x="6096000" y="3027362"/>
            <a:ext cx="0" cy="2666999"/>
          </a:xfrm>
          <a:prstGeom prst="straightConnector1">
            <a:avLst/>
          </a:prstGeom>
          <a:noFill/>
          <a:ln cap="flat" cmpd="sng" w="38100">
            <a:solidFill>
              <a:srgbClr val="000000"/>
            </a:solidFill>
            <a:prstDash val="solid"/>
            <a:round/>
            <a:headEnd len="sm" w="sm" type="none"/>
            <a:tailEnd len="sm" w="sm" type="none"/>
          </a:ln>
        </p:spPr>
      </p:cxnSp>
      <p:cxnSp>
        <p:nvCxnSpPr>
          <p:cNvPr id="753" name="Google Shape;753;p9"/>
          <p:cNvCxnSpPr/>
          <p:nvPr/>
        </p:nvCxnSpPr>
        <p:spPr>
          <a:xfrm>
            <a:off x="6096001" y="3027361"/>
            <a:ext cx="1066799" cy="0"/>
          </a:xfrm>
          <a:prstGeom prst="straightConnector1">
            <a:avLst/>
          </a:prstGeom>
          <a:noFill/>
          <a:ln cap="flat" cmpd="sng" w="38100">
            <a:solidFill>
              <a:srgbClr val="000000"/>
            </a:solidFill>
            <a:prstDash val="solid"/>
            <a:round/>
            <a:headEnd len="sm" w="sm" type="none"/>
            <a:tailEnd len="lg" w="lg" type="triangle"/>
          </a:ln>
        </p:spPr>
      </p:cxnSp>
      <p:cxnSp>
        <p:nvCxnSpPr>
          <p:cNvPr id="754" name="Google Shape;754;p9"/>
          <p:cNvCxnSpPr/>
          <p:nvPr/>
        </p:nvCxnSpPr>
        <p:spPr>
          <a:xfrm>
            <a:off x="6096000" y="3713161"/>
            <a:ext cx="228600" cy="0"/>
          </a:xfrm>
          <a:prstGeom prst="straightConnector1">
            <a:avLst/>
          </a:prstGeom>
          <a:noFill/>
          <a:ln cap="flat" cmpd="sng" w="38100">
            <a:solidFill>
              <a:srgbClr val="000000"/>
            </a:solidFill>
            <a:prstDash val="solid"/>
            <a:round/>
            <a:headEnd len="sm" w="sm" type="none"/>
            <a:tailEnd len="lg" w="lg" type="triangle"/>
          </a:ln>
        </p:spPr>
      </p:cxnSp>
      <p:cxnSp>
        <p:nvCxnSpPr>
          <p:cNvPr id="755" name="Google Shape;755;p9"/>
          <p:cNvCxnSpPr/>
          <p:nvPr/>
        </p:nvCxnSpPr>
        <p:spPr>
          <a:xfrm>
            <a:off x="6096000" y="4170361"/>
            <a:ext cx="228600" cy="0"/>
          </a:xfrm>
          <a:prstGeom prst="straightConnector1">
            <a:avLst/>
          </a:prstGeom>
          <a:noFill/>
          <a:ln cap="flat" cmpd="sng" w="38100">
            <a:solidFill>
              <a:srgbClr val="000000"/>
            </a:solidFill>
            <a:prstDash val="solid"/>
            <a:round/>
            <a:headEnd len="sm" w="sm" type="none"/>
            <a:tailEnd len="lg" w="lg" type="triangle"/>
          </a:ln>
        </p:spPr>
      </p:cxnSp>
      <p:sp>
        <p:nvSpPr>
          <p:cNvPr id="756" name="Google Shape;756;p9"/>
          <p:cNvSpPr/>
          <p:nvPr/>
        </p:nvSpPr>
        <p:spPr>
          <a:xfrm rot="-5400000">
            <a:off x="6000751" y="3808412"/>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57" name="Google Shape;757;p9"/>
          <p:cNvSpPr txBox="1"/>
          <p:nvPr/>
        </p:nvSpPr>
        <p:spPr>
          <a:xfrm>
            <a:off x="6324601" y="34845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758" name="Google Shape;758;p9"/>
          <p:cNvSpPr/>
          <p:nvPr/>
        </p:nvSpPr>
        <p:spPr>
          <a:xfrm rot="-5400000">
            <a:off x="6305551" y="4646612"/>
            <a:ext cx="990599" cy="342899"/>
          </a:xfrm>
          <a:custGeom>
            <a:rect b="b" l="l" r="r" t="t"/>
            <a:pathLst>
              <a:path extrusionOk="0" h="120000" w="120000">
                <a:moveTo>
                  <a:pt x="0" y="0"/>
                </a:moveTo>
                <a:lnTo>
                  <a:pt x="30000" y="120000"/>
                </a:lnTo>
                <a:lnTo>
                  <a:pt x="90000" y="120000"/>
                </a:lnTo>
                <a:lnTo>
                  <a:pt x="120000" y="0"/>
                </a:lnTo>
                <a:lnTo>
                  <a:pt x="0" y="0"/>
                </a:lnTo>
                <a:close/>
              </a:path>
            </a:pathLst>
          </a:custGeom>
          <a:no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59" name="Google Shape;759;p9"/>
          <p:cNvSpPr txBox="1"/>
          <p:nvPr/>
        </p:nvSpPr>
        <p:spPr>
          <a:xfrm>
            <a:off x="6629401" y="43227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760" name="Google Shape;760;p9"/>
          <p:cNvSpPr/>
          <p:nvPr/>
        </p:nvSpPr>
        <p:spPr>
          <a:xfrm rot="-5400000">
            <a:off x="8477251" y="4379912"/>
            <a:ext cx="12191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61" name="Google Shape;761;p9"/>
          <p:cNvSpPr txBox="1"/>
          <p:nvPr/>
        </p:nvSpPr>
        <p:spPr>
          <a:xfrm>
            <a:off x="8915401" y="3941762"/>
            <a:ext cx="342899" cy="12191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762" name="Google Shape;762;p9"/>
          <p:cNvSpPr/>
          <p:nvPr/>
        </p:nvSpPr>
        <p:spPr>
          <a:xfrm>
            <a:off x="6781801" y="5541962"/>
            <a:ext cx="1219199" cy="304799"/>
          </a:xfrm>
          <a:prstGeom prst="rect">
            <a:avLst/>
          </a:prstGeom>
          <a:no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Sign extend</a:t>
            </a:r>
            <a:endParaRPr/>
          </a:p>
        </p:txBody>
      </p:sp>
      <p:sp>
        <p:nvSpPr>
          <p:cNvPr id="763" name="Google Shape;763;p9"/>
          <p:cNvSpPr/>
          <p:nvPr/>
        </p:nvSpPr>
        <p:spPr>
          <a:xfrm rot="-5400000">
            <a:off x="8966201" y="3662362"/>
            <a:ext cx="1676399" cy="558799"/>
          </a:xfrm>
          <a:custGeom>
            <a:rect b="b" l="l" r="r" t="t"/>
            <a:pathLst>
              <a:path extrusionOk="0" h="120000" w="120000">
                <a:moveTo>
                  <a:pt x="85714" y="120000"/>
                </a:moveTo>
                <a:lnTo>
                  <a:pt x="120000" y="0"/>
                </a:lnTo>
                <a:lnTo>
                  <a:pt x="77142" y="0"/>
                </a:lnTo>
                <a:lnTo>
                  <a:pt x="68571" y="40000"/>
                </a:lnTo>
                <a:lnTo>
                  <a:pt x="51428" y="40000"/>
                </a:lnTo>
                <a:lnTo>
                  <a:pt x="42857" y="0"/>
                </a:lnTo>
                <a:lnTo>
                  <a:pt x="0" y="0"/>
                </a:lnTo>
                <a:lnTo>
                  <a:pt x="34285" y="120000"/>
                </a:lnTo>
                <a:lnTo>
                  <a:pt x="85714" y="120000"/>
                </a:lnTo>
                <a:close/>
              </a:path>
            </a:pathLst>
          </a:custGeom>
          <a:solidFill>
            <a:srgbClr val="5F91C7"/>
          </a:solidFill>
          <a:ln cap="flat" cmpd="sng" w="285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
        <p:nvSpPr>
          <p:cNvPr id="764" name="Google Shape;764;p9"/>
          <p:cNvSpPr txBox="1"/>
          <p:nvPr/>
        </p:nvSpPr>
        <p:spPr>
          <a:xfrm>
            <a:off x="9786938" y="3463925"/>
            <a:ext cx="335348" cy="923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Calibri"/>
                <a:ea typeface="Calibri"/>
                <a:cs typeface="Calibri"/>
                <a:sym typeface="Calibri"/>
              </a:rPr>
              <a:t>A</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L</a:t>
            </a:r>
            <a:endParaRPr/>
          </a:p>
          <a:p>
            <a:pPr indent="0" lvl="0" marL="0" marR="0" rtl="0" algn="l">
              <a:spcBef>
                <a:spcPts val="0"/>
              </a:spcBef>
              <a:spcAft>
                <a:spcPts val="0"/>
              </a:spcAft>
              <a:buNone/>
            </a:pPr>
            <a:r>
              <a:rPr b="1" lang="en-US" sz="1800">
                <a:solidFill>
                  <a:srgbClr val="000000"/>
                </a:solidFill>
                <a:latin typeface="Calibri"/>
                <a:ea typeface="Calibri"/>
                <a:cs typeface="Calibri"/>
                <a:sym typeface="Calibri"/>
              </a:rPr>
              <a:t>U</a:t>
            </a:r>
            <a:endParaRPr/>
          </a:p>
        </p:txBody>
      </p:sp>
      <p:cxnSp>
        <p:nvCxnSpPr>
          <p:cNvPr id="765" name="Google Shape;765;p9"/>
          <p:cNvCxnSpPr/>
          <p:nvPr/>
        </p:nvCxnSpPr>
        <p:spPr>
          <a:xfrm>
            <a:off x="8610601" y="3103561"/>
            <a:ext cx="304799" cy="0"/>
          </a:xfrm>
          <a:prstGeom prst="straightConnector1">
            <a:avLst/>
          </a:prstGeom>
          <a:noFill/>
          <a:ln cap="flat" cmpd="sng" w="57150">
            <a:solidFill>
              <a:srgbClr val="0000FF"/>
            </a:solidFill>
            <a:prstDash val="solid"/>
            <a:round/>
            <a:headEnd len="sm" w="sm" type="none"/>
            <a:tailEnd len="lg" w="lg" type="triangle"/>
          </a:ln>
        </p:spPr>
      </p:cxnSp>
      <p:sp>
        <p:nvSpPr>
          <p:cNvPr id="766" name="Google Shape;766;p9"/>
          <p:cNvSpPr txBox="1"/>
          <p:nvPr/>
        </p:nvSpPr>
        <p:spPr>
          <a:xfrm>
            <a:off x="4572000" y="5160962"/>
            <a:ext cx="5207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R/W</a:t>
            </a:r>
            <a:endParaRPr/>
          </a:p>
        </p:txBody>
      </p:sp>
      <p:sp>
        <p:nvSpPr>
          <p:cNvPr id="767" name="Google Shape;767;p9"/>
          <p:cNvSpPr txBox="1"/>
          <p:nvPr/>
        </p:nvSpPr>
        <p:spPr>
          <a:xfrm>
            <a:off x="4114800" y="51609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768" name="Google Shape;768;p9"/>
          <p:cNvSpPr txBox="1"/>
          <p:nvPr/>
        </p:nvSpPr>
        <p:spPr>
          <a:xfrm>
            <a:off x="7086600" y="51609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769" name="Google Shape;769;p9"/>
          <p:cNvSpPr/>
          <p:nvPr/>
        </p:nvSpPr>
        <p:spPr>
          <a:xfrm rot="-5400000">
            <a:off x="3257551" y="3351212"/>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70" name="Google Shape;770;p9"/>
          <p:cNvSpPr txBox="1"/>
          <p:nvPr/>
        </p:nvSpPr>
        <p:spPr>
          <a:xfrm>
            <a:off x="3581401" y="30273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sp>
        <p:nvSpPr>
          <p:cNvPr id="771" name="Google Shape;771;p9"/>
          <p:cNvSpPr/>
          <p:nvPr/>
        </p:nvSpPr>
        <p:spPr>
          <a:xfrm rot="-5400000">
            <a:off x="8591551" y="3198812"/>
            <a:ext cx="990599" cy="342899"/>
          </a:xfrm>
          <a:custGeom>
            <a:rect b="b" l="l" r="r" t="t"/>
            <a:pathLst>
              <a:path extrusionOk="0" h="120000" w="120000">
                <a:moveTo>
                  <a:pt x="0" y="0"/>
                </a:moveTo>
                <a:lnTo>
                  <a:pt x="30000" y="120000"/>
                </a:lnTo>
                <a:lnTo>
                  <a:pt x="90000" y="120000"/>
                </a:lnTo>
                <a:lnTo>
                  <a:pt x="120000" y="0"/>
                </a:lnTo>
                <a:lnTo>
                  <a:pt x="0" y="0"/>
                </a:lnTo>
                <a:close/>
              </a:path>
            </a:pathLst>
          </a:custGeom>
          <a:solidFill>
            <a:srgbClr val="5F91C7"/>
          </a:solidFill>
          <a:ln cap="flat" cmpd="sng" w="2857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772" name="Google Shape;772;p9"/>
          <p:cNvSpPr txBox="1"/>
          <p:nvPr/>
        </p:nvSpPr>
        <p:spPr>
          <a:xfrm>
            <a:off x="8915401" y="2874962"/>
            <a:ext cx="342899" cy="9905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0000"/>
                </a:solidFill>
                <a:latin typeface="Calibri"/>
                <a:ea typeface="Calibri"/>
                <a:cs typeface="Calibri"/>
                <a:sym typeface="Calibri"/>
              </a:rPr>
              <a:t>M</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U</a:t>
            </a:r>
            <a:endParaRPr/>
          </a:p>
          <a:p>
            <a:pPr indent="0" lvl="0" marL="0" marR="0" rtl="0" algn="ctr">
              <a:spcBef>
                <a:spcPts val="0"/>
              </a:spcBef>
              <a:spcAft>
                <a:spcPts val="0"/>
              </a:spcAft>
              <a:buNone/>
            </a:pPr>
            <a:r>
              <a:rPr lang="en-US" sz="1400">
                <a:solidFill>
                  <a:srgbClr val="000000"/>
                </a:solidFill>
                <a:latin typeface="Calibri"/>
                <a:ea typeface="Calibri"/>
                <a:cs typeface="Calibri"/>
                <a:sym typeface="Calibri"/>
              </a:rPr>
              <a:t>X</a:t>
            </a:r>
            <a:endParaRPr/>
          </a:p>
        </p:txBody>
      </p:sp>
      <p:cxnSp>
        <p:nvCxnSpPr>
          <p:cNvPr id="773" name="Google Shape;773;p9"/>
          <p:cNvCxnSpPr/>
          <p:nvPr/>
        </p:nvCxnSpPr>
        <p:spPr>
          <a:xfrm>
            <a:off x="9220201" y="33321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774" name="Google Shape;774;p9"/>
          <p:cNvCxnSpPr/>
          <p:nvPr/>
        </p:nvCxnSpPr>
        <p:spPr>
          <a:xfrm>
            <a:off x="9220201" y="4475161"/>
            <a:ext cx="304799" cy="0"/>
          </a:xfrm>
          <a:prstGeom prst="straightConnector1">
            <a:avLst/>
          </a:prstGeom>
          <a:noFill/>
          <a:ln cap="flat" cmpd="sng" w="57150">
            <a:solidFill>
              <a:srgbClr val="0000FF"/>
            </a:solidFill>
            <a:prstDash val="solid"/>
            <a:round/>
            <a:headEnd len="sm" w="sm" type="none"/>
            <a:tailEnd len="lg" w="lg" type="triangle"/>
          </a:ln>
        </p:spPr>
      </p:cxnSp>
      <p:cxnSp>
        <p:nvCxnSpPr>
          <p:cNvPr id="775" name="Google Shape;775;p9"/>
          <p:cNvCxnSpPr/>
          <p:nvPr/>
        </p:nvCxnSpPr>
        <p:spPr>
          <a:xfrm>
            <a:off x="8001000" y="3560761"/>
            <a:ext cx="914400" cy="0"/>
          </a:xfrm>
          <a:prstGeom prst="straightConnector1">
            <a:avLst/>
          </a:prstGeom>
          <a:noFill/>
          <a:ln cap="flat" cmpd="sng" w="38100">
            <a:solidFill>
              <a:srgbClr val="000000"/>
            </a:solidFill>
            <a:prstDash val="solid"/>
            <a:round/>
            <a:headEnd len="sm" w="sm" type="none"/>
            <a:tailEnd len="lg" w="lg" type="triangle"/>
          </a:ln>
        </p:spPr>
      </p:cxnSp>
      <p:cxnSp>
        <p:nvCxnSpPr>
          <p:cNvPr id="776" name="Google Shape;776;p9"/>
          <p:cNvCxnSpPr/>
          <p:nvPr/>
        </p:nvCxnSpPr>
        <p:spPr>
          <a:xfrm>
            <a:off x="6096001" y="5694361"/>
            <a:ext cx="685799" cy="0"/>
          </a:xfrm>
          <a:prstGeom prst="straightConnector1">
            <a:avLst/>
          </a:prstGeom>
          <a:noFill/>
          <a:ln cap="flat" cmpd="sng" w="38100">
            <a:solidFill>
              <a:srgbClr val="000000"/>
            </a:solidFill>
            <a:prstDash val="solid"/>
            <a:round/>
            <a:headEnd len="sm" w="sm" type="none"/>
            <a:tailEnd len="lg" w="lg" type="triangle"/>
          </a:ln>
        </p:spPr>
      </p:cxnSp>
      <p:cxnSp>
        <p:nvCxnSpPr>
          <p:cNvPr id="777" name="Google Shape;777;p9"/>
          <p:cNvCxnSpPr/>
          <p:nvPr/>
        </p:nvCxnSpPr>
        <p:spPr>
          <a:xfrm>
            <a:off x="8610601" y="5008561"/>
            <a:ext cx="304799" cy="0"/>
          </a:xfrm>
          <a:prstGeom prst="straightConnector1">
            <a:avLst/>
          </a:prstGeom>
          <a:noFill/>
          <a:ln cap="flat" cmpd="sng" w="38100">
            <a:solidFill>
              <a:srgbClr val="000000"/>
            </a:solidFill>
            <a:prstDash val="solid"/>
            <a:round/>
            <a:headEnd len="sm" w="sm" type="none"/>
            <a:tailEnd len="lg" w="lg" type="triangle"/>
          </a:ln>
        </p:spPr>
      </p:cxnSp>
      <p:cxnSp>
        <p:nvCxnSpPr>
          <p:cNvPr id="778" name="Google Shape;778;p9"/>
          <p:cNvCxnSpPr/>
          <p:nvPr/>
        </p:nvCxnSpPr>
        <p:spPr>
          <a:xfrm>
            <a:off x="8610600" y="5008562"/>
            <a:ext cx="0" cy="685799"/>
          </a:xfrm>
          <a:prstGeom prst="straightConnector1">
            <a:avLst/>
          </a:prstGeom>
          <a:noFill/>
          <a:ln cap="flat" cmpd="sng" w="38100">
            <a:solidFill>
              <a:srgbClr val="000000"/>
            </a:solidFill>
            <a:prstDash val="solid"/>
            <a:round/>
            <a:headEnd len="sm" w="sm" type="none"/>
            <a:tailEnd len="sm" w="sm" type="none"/>
          </a:ln>
        </p:spPr>
      </p:cxnSp>
      <p:cxnSp>
        <p:nvCxnSpPr>
          <p:cNvPr id="779" name="Google Shape;779;p9"/>
          <p:cNvCxnSpPr/>
          <p:nvPr/>
        </p:nvCxnSpPr>
        <p:spPr>
          <a:xfrm>
            <a:off x="8001001" y="5694361"/>
            <a:ext cx="609599" cy="0"/>
          </a:xfrm>
          <a:prstGeom prst="straightConnector1">
            <a:avLst/>
          </a:prstGeom>
          <a:noFill/>
          <a:ln cap="flat" cmpd="sng" w="38100">
            <a:solidFill>
              <a:srgbClr val="000000"/>
            </a:solidFill>
            <a:prstDash val="solid"/>
            <a:round/>
            <a:headEnd len="sm" w="sm" type="none"/>
            <a:tailEnd len="sm" w="sm" type="none"/>
          </a:ln>
        </p:spPr>
      </p:cxnSp>
      <p:cxnSp>
        <p:nvCxnSpPr>
          <p:cNvPr id="780" name="Google Shape;780;p9"/>
          <p:cNvCxnSpPr/>
          <p:nvPr/>
        </p:nvCxnSpPr>
        <p:spPr>
          <a:xfrm>
            <a:off x="8001000" y="4094161"/>
            <a:ext cx="914400" cy="0"/>
          </a:xfrm>
          <a:prstGeom prst="straightConnector1">
            <a:avLst/>
          </a:prstGeom>
          <a:noFill/>
          <a:ln cap="flat" cmpd="sng" w="38100">
            <a:solidFill>
              <a:srgbClr val="000000"/>
            </a:solidFill>
            <a:prstDash val="solid"/>
            <a:round/>
            <a:headEnd len="sm" w="sm" type="none"/>
            <a:tailEnd len="lg" w="lg" type="triangle"/>
          </a:ln>
        </p:spPr>
      </p:cxnSp>
      <p:cxnSp>
        <p:nvCxnSpPr>
          <p:cNvPr id="781" name="Google Shape;781;p9"/>
          <p:cNvCxnSpPr/>
          <p:nvPr/>
        </p:nvCxnSpPr>
        <p:spPr>
          <a:xfrm>
            <a:off x="8534400" y="4398961"/>
            <a:ext cx="381000" cy="0"/>
          </a:xfrm>
          <a:prstGeom prst="straightConnector1">
            <a:avLst/>
          </a:prstGeom>
          <a:noFill/>
          <a:ln cap="flat" cmpd="sng" w="38100">
            <a:solidFill>
              <a:srgbClr val="0000FF"/>
            </a:solidFill>
            <a:prstDash val="solid"/>
            <a:round/>
            <a:headEnd len="sm" w="sm" type="none"/>
            <a:tailEnd len="lg" w="lg" type="triangle"/>
          </a:ln>
        </p:spPr>
      </p:cxnSp>
      <p:cxnSp>
        <p:nvCxnSpPr>
          <p:cNvPr id="782" name="Google Shape;782;p9"/>
          <p:cNvCxnSpPr/>
          <p:nvPr/>
        </p:nvCxnSpPr>
        <p:spPr>
          <a:xfrm>
            <a:off x="10058400" y="3941761"/>
            <a:ext cx="228600" cy="0"/>
          </a:xfrm>
          <a:prstGeom prst="straightConnector1">
            <a:avLst/>
          </a:prstGeom>
          <a:noFill/>
          <a:ln cap="flat" cmpd="sng" w="57150">
            <a:solidFill>
              <a:srgbClr val="0000FF"/>
            </a:solidFill>
            <a:prstDash val="solid"/>
            <a:round/>
            <a:headEnd len="sm" w="sm" type="none"/>
            <a:tailEnd len="sm" w="sm" type="none"/>
          </a:ln>
        </p:spPr>
      </p:cxnSp>
      <p:cxnSp>
        <p:nvCxnSpPr>
          <p:cNvPr id="783" name="Google Shape;783;p9"/>
          <p:cNvCxnSpPr/>
          <p:nvPr/>
        </p:nvCxnSpPr>
        <p:spPr>
          <a:xfrm>
            <a:off x="10287000" y="3941761"/>
            <a:ext cx="0" cy="2057400"/>
          </a:xfrm>
          <a:prstGeom prst="straightConnector1">
            <a:avLst/>
          </a:prstGeom>
          <a:noFill/>
          <a:ln cap="flat" cmpd="sng" w="38100">
            <a:solidFill>
              <a:srgbClr val="000000"/>
            </a:solidFill>
            <a:prstDash val="solid"/>
            <a:round/>
            <a:headEnd len="sm" w="sm" type="none"/>
            <a:tailEnd len="sm" w="sm" type="none"/>
          </a:ln>
        </p:spPr>
      </p:cxnSp>
      <p:cxnSp>
        <p:nvCxnSpPr>
          <p:cNvPr id="784" name="Google Shape;784;p9"/>
          <p:cNvCxnSpPr/>
          <p:nvPr/>
        </p:nvCxnSpPr>
        <p:spPr>
          <a:xfrm rot="10800000">
            <a:off x="2590801" y="5999161"/>
            <a:ext cx="7696199" cy="0"/>
          </a:xfrm>
          <a:prstGeom prst="straightConnector1">
            <a:avLst/>
          </a:prstGeom>
          <a:noFill/>
          <a:ln cap="flat" cmpd="sng" w="38100">
            <a:solidFill>
              <a:srgbClr val="000000"/>
            </a:solidFill>
            <a:prstDash val="solid"/>
            <a:round/>
            <a:headEnd len="sm" w="sm" type="none"/>
            <a:tailEnd len="sm" w="sm" type="none"/>
          </a:ln>
        </p:spPr>
      </p:cxnSp>
      <p:cxnSp>
        <p:nvCxnSpPr>
          <p:cNvPr id="785" name="Google Shape;785;p9"/>
          <p:cNvCxnSpPr/>
          <p:nvPr/>
        </p:nvCxnSpPr>
        <p:spPr>
          <a:xfrm rot="10800000">
            <a:off x="3200400" y="3789362"/>
            <a:ext cx="0" cy="2209799"/>
          </a:xfrm>
          <a:prstGeom prst="straightConnector1">
            <a:avLst/>
          </a:prstGeom>
          <a:noFill/>
          <a:ln cap="flat" cmpd="sng" w="38100">
            <a:solidFill>
              <a:srgbClr val="000000"/>
            </a:solidFill>
            <a:prstDash val="solid"/>
            <a:round/>
            <a:headEnd len="sm" w="sm" type="none"/>
            <a:tailEnd len="sm" w="sm" type="none"/>
          </a:ln>
        </p:spPr>
      </p:cxnSp>
      <p:cxnSp>
        <p:nvCxnSpPr>
          <p:cNvPr id="786" name="Google Shape;786;p9"/>
          <p:cNvCxnSpPr/>
          <p:nvPr/>
        </p:nvCxnSpPr>
        <p:spPr>
          <a:xfrm>
            <a:off x="3200400" y="3789361"/>
            <a:ext cx="381000" cy="0"/>
          </a:xfrm>
          <a:prstGeom prst="straightConnector1">
            <a:avLst/>
          </a:prstGeom>
          <a:noFill/>
          <a:ln cap="flat" cmpd="sng" w="38100">
            <a:solidFill>
              <a:srgbClr val="000000"/>
            </a:solidFill>
            <a:prstDash val="solid"/>
            <a:round/>
            <a:headEnd len="sm" w="sm" type="none"/>
            <a:tailEnd len="lg" w="lg" type="triangle"/>
          </a:ln>
        </p:spPr>
      </p:cxnSp>
      <p:cxnSp>
        <p:nvCxnSpPr>
          <p:cNvPr id="787" name="Google Shape;787;p9"/>
          <p:cNvCxnSpPr/>
          <p:nvPr/>
        </p:nvCxnSpPr>
        <p:spPr>
          <a:xfrm rot="10800000">
            <a:off x="6324600" y="5084760"/>
            <a:ext cx="0" cy="914400"/>
          </a:xfrm>
          <a:prstGeom prst="straightConnector1">
            <a:avLst/>
          </a:prstGeom>
          <a:noFill/>
          <a:ln cap="flat" cmpd="sng" w="38100">
            <a:solidFill>
              <a:srgbClr val="000000"/>
            </a:solidFill>
            <a:prstDash val="solid"/>
            <a:round/>
            <a:headEnd len="sm" w="sm" type="none"/>
            <a:tailEnd len="sm" w="sm" type="none"/>
          </a:ln>
        </p:spPr>
      </p:cxnSp>
      <p:cxnSp>
        <p:nvCxnSpPr>
          <p:cNvPr id="788" name="Google Shape;788;p9"/>
          <p:cNvCxnSpPr/>
          <p:nvPr/>
        </p:nvCxnSpPr>
        <p:spPr>
          <a:xfrm>
            <a:off x="6324601" y="5084761"/>
            <a:ext cx="304799" cy="0"/>
          </a:xfrm>
          <a:prstGeom prst="straightConnector1">
            <a:avLst/>
          </a:prstGeom>
          <a:noFill/>
          <a:ln cap="flat" cmpd="sng" w="38100">
            <a:solidFill>
              <a:srgbClr val="000000"/>
            </a:solidFill>
            <a:prstDash val="solid"/>
            <a:round/>
            <a:headEnd len="sm" w="sm" type="none"/>
            <a:tailEnd len="lg" w="lg" type="triangle"/>
          </a:ln>
        </p:spPr>
      </p:cxnSp>
      <p:cxnSp>
        <p:nvCxnSpPr>
          <p:cNvPr id="789" name="Google Shape;789;p9"/>
          <p:cNvCxnSpPr/>
          <p:nvPr/>
        </p:nvCxnSpPr>
        <p:spPr>
          <a:xfrm rot="10800000">
            <a:off x="3352800" y="2646362"/>
            <a:ext cx="0" cy="609599"/>
          </a:xfrm>
          <a:prstGeom prst="straightConnector1">
            <a:avLst/>
          </a:prstGeom>
          <a:noFill/>
          <a:ln cap="flat" cmpd="sng" w="57150">
            <a:solidFill>
              <a:srgbClr val="0000FF"/>
            </a:solidFill>
            <a:prstDash val="solid"/>
            <a:round/>
            <a:headEnd len="sm" w="sm" type="none"/>
            <a:tailEnd len="sm" w="sm" type="none"/>
          </a:ln>
        </p:spPr>
      </p:cxnSp>
      <p:cxnSp>
        <p:nvCxnSpPr>
          <p:cNvPr id="790" name="Google Shape;790;p9"/>
          <p:cNvCxnSpPr/>
          <p:nvPr/>
        </p:nvCxnSpPr>
        <p:spPr>
          <a:xfrm>
            <a:off x="3352801" y="2646361"/>
            <a:ext cx="5257799" cy="0"/>
          </a:xfrm>
          <a:prstGeom prst="straightConnector1">
            <a:avLst/>
          </a:prstGeom>
          <a:noFill/>
          <a:ln cap="flat" cmpd="sng" w="57150">
            <a:solidFill>
              <a:srgbClr val="0000FF"/>
            </a:solidFill>
            <a:prstDash val="solid"/>
            <a:round/>
            <a:headEnd len="sm" w="sm" type="none"/>
            <a:tailEnd len="sm" w="sm" type="none"/>
          </a:ln>
        </p:spPr>
      </p:cxnSp>
      <p:cxnSp>
        <p:nvCxnSpPr>
          <p:cNvPr id="791" name="Google Shape;791;p9"/>
          <p:cNvCxnSpPr/>
          <p:nvPr/>
        </p:nvCxnSpPr>
        <p:spPr>
          <a:xfrm>
            <a:off x="8610600" y="2646361"/>
            <a:ext cx="0" cy="457200"/>
          </a:xfrm>
          <a:prstGeom prst="straightConnector1">
            <a:avLst/>
          </a:prstGeom>
          <a:noFill/>
          <a:ln cap="flat" cmpd="sng" w="57150">
            <a:solidFill>
              <a:srgbClr val="0000FF"/>
            </a:solidFill>
            <a:prstDash val="solid"/>
            <a:round/>
            <a:headEnd len="sm" w="sm" type="none"/>
            <a:tailEnd len="sm" w="sm" type="none"/>
          </a:ln>
        </p:spPr>
      </p:cxnSp>
      <p:cxnSp>
        <p:nvCxnSpPr>
          <p:cNvPr id="792" name="Google Shape;792;p9"/>
          <p:cNvCxnSpPr/>
          <p:nvPr/>
        </p:nvCxnSpPr>
        <p:spPr>
          <a:xfrm rot="10800000">
            <a:off x="2590800" y="3179760"/>
            <a:ext cx="0" cy="2819400"/>
          </a:xfrm>
          <a:prstGeom prst="straightConnector1">
            <a:avLst/>
          </a:prstGeom>
          <a:noFill/>
          <a:ln cap="flat" cmpd="sng" w="38100">
            <a:solidFill>
              <a:srgbClr val="000000"/>
            </a:solidFill>
            <a:prstDash val="solid"/>
            <a:round/>
            <a:headEnd len="sm" w="sm" type="none"/>
            <a:tailEnd len="sm" w="sm" type="none"/>
          </a:ln>
        </p:spPr>
      </p:cxnSp>
      <p:cxnSp>
        <p:nvCxnSpPr>
          <p:cNvPr id="793" name="Google Shape;793;p9"/>
          <p:cNvCxnSpPr/>
          <p:nvPr/>
        </p:nvCxnSpPr>
        <p:spPr>
          <a:xfrm>
            <a:off x="2590801" y="3179761"/>
            <a:ext cx="304799" cy="0"/>
          </a:xfrm>
          <a:prstGeom prst="straightConnector1">
            <a:avLst/>
          </a:prstGeom>
          <a:noFill/>
          <a:ln cap="flat" cmpd="sng" w="38100">
            <a:solidFill>
              <a:srgbClr val="000000"/>
            </a:solidFill>
            <a:prstDash val="solid"/>
            <a:round/>
            <a:headEnd len="sm" w="sm" type="none"/>
            <a:tailEnd len="lg" w="lg" type="triangle"/>
          </a:ln>
        </p:spPr>
      </p:cxnSp>
      <p:sp>
        <p:nvSpPr>
          <p:cNvPr id="794" name="Google Shape;794;p9"/>
          <p:cNvSpPr/>
          <p:nvPr/>
        </p:nvSpPr>
        <p:spPr>
          <a:xfrm rot="-5400000">
            <a:off x="4914899" y="3522660"/>
            <a:ext cx="1524000" cy="381000"/>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0" i="0" lang="en-US" sz="1400" u="none" cap="none" strike="noStrike">
                <a:solidFill>
                  <a:srgbClr val="000000"/>
                </a:solidFill>
                <a:latin typeface="Calibri"/>
                <a:ea typeface="Calibri"/>
                <a:cs typeface="Calibri"/>
                <a:sym typeface="Calibri"/>
              </a:rPr>
              <a:t>Instruction Reg</a:t>
            </a:r>
            <a:endParaRPr/>
          </a:p>
        </p:txBody>
      </p:sp>
      <p:cxnSp>
        <p:nvCxnSpPr>
          <p:cNvPr id="795" name="Google Shape;795;p9"/>
          <p:cNvCxnSpPr/>
          <p:nvPr/>
        </p:nvCxnSpPr>
        <p:spPr>
          <a:xfrm>
            <a:off x="5029200" y="3713161"/>
            <a:ext cx="457200" cy="0"/>
          </a:xfrm>
          <a:prstGeom prst="straightConnector1">
            <a:avLst/>
          </a:prstGeom>
          <a:noFill/>
          <a:ln cap="flat" cmpd="sng" w="57150">
            <a:solidFill>
              <a:srgbClr val="0000FF"/>
            </a:solidFill>
            <a:prstDash val="solid"/>
            <a:round/>
            <a:headEnd len="sm" w="sm" type="none"/>
            <a:tailEnd len="lg" w="lg" type="triangle"/>
          </a:ln>
        </p:spPr>
      </p:cxnSp>
      <p:cxnSp>
        <p:nvCxnSpPr>
          <p:cNvPr id="796" name="Google Shape;796;p9"/>
          <p:cNvCxnSpPr/>
          <p:nvPr/>
        </p:nvCxnSpPr>
        <p:spPr>
          <a:xfrm>
            <a:off x="5257800" y="3713161"/>
            <a:ext cx="0" cy="914400"/>
          </a:xfrm>
          <a:prstGeom prst="straightConnector1">
            <a:avLst/>
          </a:prstGeom>
          <a:noFill/>
          <a:ln cap="flat" cmpd="sng" w="38100">
            <a:solidFill>
              <a:srgbClr val="000000"/>
            </a:solidFill>
            <a:prstDash val="solid"/>
            <a:round/>
            <a:headEnd len="sm" w="sm" type="none"/>
            <a:tailEnd len="sm" w="sm" type="none"/>
          </a:ln>
        </p:spPr>
      </p:cxnSp>
      <p:cxnSp>
        <p:nvCxnSpPr>
          <p:cNvPr id="797" name="Google Shape;797;p9"/>
          <p:cNvCxnSpPr/>
          <p:nvPr/>
        </p:nvCxnSpPr>
        <p:spPr>
          <a:xfrm>
            <a:off x="5867400" y="3560761"/>
            <a:ext cx="228600" cy="0"/>
          </a:xfrm>
          <a:prstGeom prst="straightConnector1">
            <a:avLst/>
          </a:prstGeom>
          <a:noFill/>
          <a:ln cap="flat" cmpd="sng" w="38100">
            <a:solidFill>
              <a:srgbClr val="000000"/>
            </a:solidFill>
            <a:prstDash val="solid"/>
            <a:round/>
            <a:headEnd len="sm" w="sm" type="none"/>
            <a:tailEnd len="sm" w="sm" type="none"/>
          </a:ln>
        </p:spPr>
      </p:cxnSp>
      <p:sp>
        <p:nvSpPr>
          <p:cNvPr id="798" name="Google Shape;798;p9"/>
          <p:cNvSpPr/>
          <p:nvPr/>
        </p:nvSpPr>
        <p:spPr>
          <a:xfrm>
            <a:off x="5181600" y="4932362"/>
            <a:ext cx="762000" cy="685799"/>
          </a:xfrm>
          <a:prstGeom prst="ellipse">
            <a:avLst/>
          </a:prstGeom>
          <a:solidFill>
            <a:srgbClr val="FF0000"/>
          </a:solidFill>
          <a:ln cap="flat" cmpd="sng" w="2857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
              <a:buFont typeface="Calibri"/>
              <a:buNone/>
            </a:pPr>
            <a:r>
              <a:rPr b="1" i="0" lang="en-US" sz="1600" u="none" cap="none" strike="noStrike">
                <a:solidFill>
                  <a:srgbClr val="000000"/>
                </a:solidFill>
                <a:latin typeface="Calibri"/>
                <a:ea typeface="Calibri"/>
                <a:cs typeface="Calibri"/>
                <a:sym typeface="Calibri"/>
              </a:rPr>
              <a:t>Control</a:t>
            </a:r>
            <a:endParaRPr/>
          </a:p>
        </p:txBody>
      </p:sp>
      <p:cxnSp>
        <p:nvCxnSpPr>
          <p:cNvPr id="799" name="Google Shape;799;p9"/>
          <p:cNvCxnSpPr/>
          <p:nvPr/>
        </p:nvCxnSpPr>
        <p:spPr>
          <a:xfrm>
            <a:off x="8153400" y="4094162"/>
            <a:ext cx="0" cy="2209799"/>
          </a:xfrm>
          <a:prstGeom prst="straightConnector1">
            <a:avLst/>
          </a:prstGeom>
          <a:noFill/>
          <a:ln cap="flat" cmpd="sng" w="38100">
            <a:solidFill>
              <a:srgbClr val="000000"/>
            </a:solidFill>
            <a:prstDash val="solid"/>
            <a:round/>
            <a:headEnd len="sm" w="sm" type="none"/>
            <a:tailEnd len="sm" w="sm" type="none"/>
          </a:ln>
        </p:spPr>
      </p:cxnSp>
      <p:cxnSp>
        <p:nvCxnSpPr>
          <p:cNvPr id="800" name="Google Shape;800;p9"/>
          <p:cNvCxnSpPr/>
          <p:nvPr/>
        </p:nvCxnSpPr>
        <p:spPr>
          <a:xfrm rot="10800000">
            <a:off x="3886201" y="6303961"/>
            <a:ext cx="4267199" cy="0"/>
          </a:xfrm>
          <a:prstGeom prst="straightConnector1">
            <a:avLst/>
          </a:prstGeom>
          <a:noFill/>
          <a:ln cap="flat" cmpd="sng" w="38100">
            <a:solidFill>
              <a:srgbClr val="000000"/>
            </a:solidFill>
            <a:prstDash val="solid"/>
            <a:round/>
            <a:headEnd len="sm" w="sm" type="none"/>
            <a:tailEnd len="sm" w="sm" type="none"/>
          </a:ln>
        </p:spPr>
      </p:cxnSp>
      <p:cxnSp>
        <p:nvCxnSpPr>
          <p:cNvPr id="801" name="Google Shape;801;p9"/>
          <p:cNvCxnSpPr/>
          <p:nvPr/>
        </p:nvCxnSpPr>
        <p:spPr>
          <a:xfrm rot="10800000">
            <a:off x="3886200" y="4703762"/>
            <a:ext cx="0" cy="1600199"/>
          </a:xfrm>
          <a:prstGeom prst="straightConnector1">
            <a:avLst/>
          </a:prstGeom>
          <a:noFill/>
          <a:ln cap="flat" cmpd="sng" w="38100">
            <a:solidFill>
              <a:srgbClr val="000000"/>
            </a:solidFill>
            <a:prstDash val="solid"/>
            <a:round/>
            <a:headEnd len="sm" w="sm" type="none"/>
            <a:tailEnd len="sm" w="sm" type="none"/>
          </a:ln>
        </p:spPr>
      </p:cxnSp>
      <p:cxnSp>
        <p:nvCxnSpPr>
          <p:cNvPr id="802" name="Google Shape;802;p9"/>
          <p:cNvCxnSpPr/>
          <p:nvPr/>
        </p:nvCxnSpPr>
        <p:spPr>
          <a:xfrm>
            <a:off x="3886201" y="4703761"/>
            <a:ext cx="304799" cy="0"/>
          </a:xfrm>
          <a:prstGeom prst="straightConnector1">
            <a:avLst/>
          </a:prstGeom>
          <a:noFill/>
          <a:ln cap="flat" cmpd="sng" w="38100">
            <a:solidFill>
              <a:srgbClr val="000000"/>
            </a:solidFill>
            <a:prstDash val="solid"/>
            <a:round/>
            <a:headEnd len="sm" w="sm" type="none"/>
            <a:tailEnd len="lg" w="lg" type="triangle"/>
          </a:ln>
        </p:spPr>
      </p:cxnSp>
      <p:sp>
        <p:nvSpPr>
          <p:cNvPr id="803" name="Google Shape;803;p9"/>
          <p:cNvSpPr txBox="1"/>
          <p:nvPr/>
        </p:nvSpPr>
        <p:spPr>
          <a:xfrm>
            <a:off x="4114800" y="3332162"/>
            <a:ext cx="522900"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addr</a:t>
            </a:r>
            <a:endParaRPr/>
          </a:p>
        </p:txBody>
      </p:sp>
      <p:sp>
        <p:nvSpPr>
          <p:cNvPr id="804" name="Google Shape;804;p9"/>
          <p:cNvSpPr txBox="1"/>
          <p:nvPr/>
        </p:nvSpPr>
        <p:spPr>
          <a:xfrm>
            <a:off x="4114800" y="4551362"/>
            <a:ext cx="509434"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data</a:t>
            </a:r>
            <a:endParaRPr/>
          </a:p>
        </p:txBody>
      </p:sp>
      <p:sp>
        <p:nvSpPr>
          <p:cNvPr id="805" name="Google Shape;805;p9"/>
          <p:cNvSpPr txBox="1"/>
          <p:nvPr/>
        </p:nvSpPr>
        <p:spPr>
          <a:xfrm>
            <a:off x="2819400" y="33321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sp>
        <p:nvSpPr>
          <p:cNvPr id="806" name="Google Shape;806;p9"/>
          <p:cNvSpPr txBox="1"/>
          <p:nvPr/>
        </p:nvSpPr>
        <p:spPr>
          <a:xfrm>
            <a:off x="5410200" y="4246562"/>
            <a:ext cx="381000" cy="3047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rgbClr val="000000"/>
                </a:solidFill>
                <a:latin typeface="Calibri"/>
                <a:ea typeface="Calibri"/>
                <a:cs typeface="Calibri"/>
                <a:sym typeface="Calibri"/>
              </a:rPr>
              <a:t>En</a:t>
            </a:r>
            <a:endParaRPr/>
          </a:p>
        </p:txBody>
      </p:sp>
      <p:cxnSp>
        <p:nvCxnSpPr>
          <p:cNvPr id="807" name="Google Shape;807;p9"/>
          <p:cNvCxnSpPr/>
          <p:nvPr/>
        </p:nvCxnSpPr>
        <p:spPr>
          <a:xfrm>
            <a:off x="5943601" y="5237161"/>
            <a:ext cx="152399" cy="0"/>
          </a:xfrm>
          <a:prstGeom prst="straightConnector1">
            <a:avLst/>
          </a:prstGeom>
          <a:noFill/>
          <a:ln cap="flat" cmpd="sng" w="38100">
            <a:solidFill>
              <a:srgbClr val="000000"/>
            </a:solidFill>
            <a:prstDash val="solid"/>
            <a:round/>
            <a:headEnd len="sm" w="sm" type="none"/>
            <a:tailEnd len="sm" w="sm" type="none"/>
          </a:ln>
        </p:spPr>
      </p:cxnSp>
      <p:sp>
        <p:nvSpPr>
          <p:cNvPr id="808" name="Google Shape;808;p9"/>
          <p:cNvSpPr txBox="1"/>
          <p:nvPr/>
        </p:nvSpPr>
        <p:spPr>
          <a:xfrm>
            <a:off x="4114800" y="1731961"/>
            <a:ext cx="4665662" cy="7016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000000"/>
                </a:solidFill>
                <a:latin typeface="Calibri"/>
                <a:ea typeface="Calibri"/>
                <a:cs typeface="Calibri"/>
                <a:sym typeface="Calibri"/>
              </a:rPr>
              <a:t>This is the same for all instructions</a:t>
            </a:r>
            <a:endParaRPr/>
          </a:p>
          <a:p>
            <a:pPr indent="0" lvl="0" marL="0" marR="0" rtl="0" algn="ctr">
              <a:spcBef>
                <a:spcPts val="0"/>
              </a:spcBef>
              <a:spcAft>
                <a:spcPts val="0"/>
              </a:spcAft>
              <a:buNone/>
            </a:pPr>
            <a:r>
              <a:rPr b="1" lang="en-US" sz="2000">
                <a:solidFill>
                  <a:srgbClr val="000000"/>
                </a:solidFill>
                <a:latin typeface="Calibri"/>
                <a:ea typeface="Calibri"/>
                <a:cs typeface="Calibri"/>
                <a:sym typeface="Calibri"/>
              </a:rPr>
              <a:t>(since we don’t know the instruction yet!)</a:t>
            </a:r>
            <a:endParaRPr/>
          </a:p>
        </p:txBody>
      </p:sp>
      <p:cxnSp>
        <p:nvCxnSpPr>
          <p:cNvPr id="809" name="Google Shape;809;p9"/>
          <p:cNvCxnSpPr/>
          <p:nvPr/>
        </p:nvCxnSpPr>
        <p:spPr>
          <a:xfrm>
            <a:off x="8534400" y="4703761"/>
            <a:ext cx="381000" cy="0"/>
          </a:xfrm>
          <a:prstGeom prst="straightConnector1">
            <a:avLst/>
          </a:prstGeom>
          <a:noFill/>
          <a:ln cap="flat" cmpd="sng" w="38100">
            <a:solidFill>
              <a:srgbClr val="000000"/>
            </a:solidFill>
            <a:prstDash val="solid"/>
            <a:round/>
            <a:headEnd len="sm" w="sm" type="none"/>
            <a:tailEnd len="lg" w="lg" type="triangle"/>
          </a:ln>
        </p:spPr>
      </p:cxnSp>
      <p:sp>
        <p:nvSpPr>
          <p:cNvPr id="810" name="Google Shape;810;p9"/>
          <p:cNvSpPr txBox="1"/>
          <p:nvPr/>
        </p:nvSpPr>
        <p:spPr>
          <a:xfrm>
            <a:off x="8229600" y="4170362"/>
            <a:ext cx="314324" cy="307777"/>
          </a:xfrm>
          <a:prstGeom prst="rect">
            <a:avLst/>
          </a:prstGeom>
          <a:solidFill>
            <a:srgbClr val="CC0000"/>
          </a:solidFill>
          <a:ln cap="flat" cmpd="sng" w="2857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1</a:t>
            </a:r>
            <a:endParaRPr/>
          </a:p>
        </p:txBody>
      </p:sp>
      <p:sp>
        <p:nvSpPr>
          <p:cNvPr id="811" name="Google Shape;811;p9"/>
          <p:cNvSpPr txBox="1"/>
          <p:nvPr/>
        </p:nvSpPr>
        <p:spPr>
          <a:xfrm>
            <a:off x="8229600" y="4627562"/>
            <a:ext cx="314324" cy="307777"/>
          </a:xfrm>
          <a:prstGeom prst="rect">
            <a:avLst/>
          </a:prstGeom>
          <a:noFill/>
          <a:ln cap="flat" cmpd="sng" w="2857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0</a:t>
            </a:r>
            <a:endParaRPr/>
          </a:p>
        </p:txBody>
      </p:sp>
      <p:sp>
        <p:nvSpPr>
          <p:cNvPr id="812" name="Google Shape;812;p9"/>
          <p:cNvSpPr/>
          <p:nvPr/>
        </p:nvSpPr>
        <p:spPr>
          <a:xfrm rot="-5400000">
            <a:off x="9766299" y="3789361"/>
            <a:ext cx="1143000" cy="304799"/>
          </a:xfrm>
          <a:prstGeom prst="rect">
            <a:avLst/>
          </a:prstGeom>
          <a:solidFill>
            <a:srgbClr val="5F91C7"/>
          </a:solidFill>
          <a:ln cap="flat" cmpd="sng" w="28575">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
              <a:buFont typeface="Calibri"/>
              <a:buNone/>
            </a:pPr>
            <a:r>
              <a:rPr b="1" i="0" lang="en-US" sz="1400" u="none" cap="none" strike="noStrike">
                <a:solidFill>
                  <a:srgbClr val="000000"/>
                </a:solidFill>
                <a:latin typeface="Calibri"/>
                <a:ea typeface="Calibri"/>
                <a:cs typeface="Calibri"/>
                <a:sym typeface="Calibri"/>
              </a:rPr>
              <a:t>ALU result</a:t>
            </a:r>
            <a:endParaRPr/>
          </a:p>
        </p:txBody>
      </p:sp>
      <p:grpSp>
        <p:nvGrpSpPr>
          <p:cNvPr id="813" name="Google Shape;813;p9"/>
          <p:cNvGrpSpPr/>
          <p:nvPr/>
        </p:nvGrpSpPr>
        <p:grpSpPr>
          <a:xfrm>
            <a:off x="7134225" y="5389564"/>
            <a:ext cx="288924" cy="1406526"/>
            <a:chOff x="3534" y="3071"/>
            <a:chExt cx="181" cy="885"/>
          </a:xfrm>
        </p:grpSpPr>
        <p:cxnSp>
          <p:nvCxnSpPr>
            <p:cNvPr id="814" name="Google Shape;814;p9"/>
            <p:cNvCxnSpPr/>
            <p:nvPr/>
          </p:nvCxnSpPr>
          <p:spPr>
            <a:xfrm>
              <a:off x="3600" y="3071"/>
              <a:ext cx="0" cy="672"/>
            </a:xfrm>
            <a:prstGeom prst="straightConnector1">
              <a:avLst/>
            </a:prstGeom>
            <a:noFill/>
            <a:ln cap="flat" cmpd="sng" w="28575">
              <a:solidFill>
                <a:srgbClr val="FF0000"/>
              </a:solidFill>
              <a:prstDash val="solid"/>
              <a:round/>
              <a:headEnd len="sm" w="sm" type="none"/>
              <a:tailEnd len="sm" w="sm" type="none"/>
            </a:ln>
          </p:spPr>
        </p:cxnSp>
        <p:sp>
          <p:nvSpPr>
            <p:cNvPr id="815" name="Google Shape;815;p9"/>
            <p:cNvSpPr txBox="1"/>
            <p:nvPr/>
          </p:nvSpPr>
          <p:spPr>
            <a:xfrm>
              <a:off x="3534" y="3743"/>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816" name="Google Shape;816;p9"/>
          <p:cNvGrpSpPr/>
          <p:nvPr/>
        </p:nvGrpSpPr>
        <p:grpSpPr>
          <a:xfrm>
            <a:off x="2824162" y="3560761"/>
            <a:ext cx="288924" cy="3754438"/>
            <a:chOff x="818" y="1920"/>
            <a:chExt cx="181" cy="2365"/>
          </a:xfrm>
        </p:grpSpPr>
        <p:cxnSp>
          <p:nvCxnSpPr>
            <p:cNvPr id="817" name="Google Shape;817;p9"/>
            <p:cNvCxnSpPr/>
            <p:nvPr/>
          </p:nvCxnSpPr>
          <p:spPr>
            <a:xfrm>
              <a:off x="911" y="1920"/>
              <a:ext cx="0" cy="2160"/>
            </a:xfrm>
            <a:prstGeom prst="straightConnector1">
              <a:avLst/>
            </a:prstGeom>
            <a:noFill/>
            <a:ln cap="flat" cmpd="sng" w="28575">
              <a:solidFill>
                <a:srgbClr val="FF0000"/>
              </a:solidFill>
              <a:prstDash val="solid"/>
              <a:round/>
              <a:headEnd len="sm" w="sm" type="none"/>
              <a:tailEnd len="sm" w="sm" type="none"/>
            </a:ln>
          </p:spPr>
        </p:cxnSp>
        <p:sp>
          <p:nvSpPr>
            <p:cNvPr id="818" name="Google Shape;818;p9"/>
            <p:cNvSpPr txBox="1"/>
            <p:nvPr/>
          </p:nvSpPr>
          <p:spPr>
            <a:xfrm>
              <a:off x="818"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0</a:t>
              </a:r>
              <a:endParaRPr/>
            </a:p>
          </p:txBody>
        </p:sp>
      </p:grpSp>
      <p:grpSp>
        <p:nvGrpSpPr>
          <p:cNvPr id="819" name="Google Shape;819;p9"/>
          <p:cNvGrpSpPr/>
          <p:nvPr/>
        </p:nvGrpSpPr>
        <p:grpSpPr>
          <a:xfrm>
            <a:off x="3200401" y="3865563"/>
            <a:ext cx="800099" cy="2928937"/>
            <a:chOff x="1056" y="2112"/>
            <a:chExt cx="503" cy="1844"/>
          </a:xfrm>
        </p:grpSpPr>
        <p:cxnSp>
          <p:nvCxnSpPr>
            <p:cNvPr id="820" name="Google Shape;820;p9"/>
            <p:cNvCxnSpPr/>
            <p:nvPr/>
          </p:nvCxnSpPr>
          <p:spPr>
            <a:xfrm>
              <a:off x="1392" y="2112"/>
              <a:ext cx="0" cy="1632"/>
            </a:xfrm>
            <a:prstGeom prst="straightConnector1">
              <a:avLst/>
            </a:prstGeom>
            <a:noFill/>
            <a:ln cap="flat" cmpd="sng" w="28575">
              <a:solidFill>
                <a:srgbClr val="FF0000"/>
              </a:solidFill>
              <a:prstDash val="solid"/>
              <a:round/>
              <a:headEnd len="sm" w="sm" type="none"/>
              <a:tailEnd len="sm" w="sm" type="none"/>
            </a:ln>
          </p:spPr>
        </p:cxnSp>
        <p:sp>
          <p:nvSpPr>
            <p:cNvPr id="821" name="Google Shape;821;p9"/>
            <p:cNvSpPr txBox="1"/>
            <p:nvPr/>
          </p:nvSpPr>
          <p:spPr>
            <a:xfrm>
              <a:off x="1056" y="3743"/>
              <a:ext cx="503"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000000"/>
                  </a:solidFill>
                  <a:latin typeface="Calibri"/>
                  <a:ea typeface="Calibri"/>
                  <a:cs typeface="Calibri"/>
                  <a:sym typeface="Calibri"/>
                </a:rPr>
                <a:t>       0    </a:t>
              </a:r>
              <a:endParaRPr/>
            </a:p>
          </p:txBody>
        </p:sp>
      </p:grpSp>
      <p:grpSp>
        <p:nvGrpSpPr>
          <p:cNvPr id="822" name="Google Shape;822;p9"/>
          <p:cNvGrpSpPr/>
          <p:nvPr/>
        </p:nvGrpSpPr>
        <p:grpSpPr>
          <a:xfrm>
            <a:off x="4133850" y="5389561"/>
            <a:ext cx="288924" cy="1927226"/>
            <a:chOff x="1644" y="3071"/>
            <a:chExt cx="181" cy="1214"/>
          </a:xfrm>
        </p:grpSpPr>
        <p:cxnSp>
          <p:nvCxnSpPr>
            <p:cNvPr id="823" name="Google Shape;823;p9"/>
            <p:cNvCxnSpPr/>
            <p:nvPr/>
          </p:nvCxnSpPr>
          <p:spPr>
            <a:xfrm>
              <a:off x="1728" y="3071"/>
              <a:ext cx="0" cy="1007"/>
            </a:xfrm>
            <a:prstGeom prst="straightConnector1">
              <a:avLst/>
            </a:prstGeom>
            <a:noFill/>
            <a:ln cap="flat" cmpd="sng" w="28575">
              <a:solidFill>
                <a:srgbClr val="FF0000"/>
              </a:solidFill>
              <a:prstDash val="solid"/>
              <a:round/>
              <a:headEnd len="sm" w="sm" type="none"/>
              <a:tailEnd len="sm" w="sm" type="none"/>
            </a:ln>
          </p:spPr>
        </p:cxnSp>
        <p:sp>
          <p:nvSpPr>
            <p:cNvPr id="824" name="Google Shape;824;p9"/>
            <p:cNvSpPr txBox="1"/>
            <p:nvPr/>
          </p:nvSpPr>
          <p:spPr>
            <a:xfrm>
              <a:off x="1644" y="4072"/>
              <a:ext cx="1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1</a:t>
              </a:r>
              <a:endParaRPr/>
            </a:p>
          </p:txBody>
        </p:sp>
      </p:grpSp>
      <p:grpSp>
        <p:nvGrpSpPr>
          <p:cNvPr id="825" name="Google Shape;825;p9"/>
          <p:cNvGrpSpPr/>
          <p:nvPr/>
        </p:nvGrpSpPr>
        <p:grpSpPr>
          <a:xfrm>
            <a:off x="4538666" y="5389564"/>
            <a:ext cx="474662" cy="1406526"/>
            <a:chOff x="1898" y="3071"/>
            <a:chExt cx="298" cy="885"/>
          </a:xfrm>
        </p:grpSpPr>
        <p:cxnSp>
          <p:nvCxnSpPr>
            <p:cNvPr id="826" name="Google Shape;826;p9"/>
            <p:cNvCxnSpPr/>
            <p:nvPr/>
          </p:nvCxnSpPr>
          <p:spPr>
            <a:xfrm>
              <a:off x="2063" y="3071"/>
              <a:ext cx="0" cy="672"/>
            </a:xfrm>
            <a:prstGeom prst="straightConnector1">
              <a:avLst/>
            </a:prstGeom>
            <a:noFill/>
            <a:ln cap="flat" cmpd="sng" w="28575">
              <a:solidFill>
                <a:srgbClr val="FF0000"/>
              </a:solidFill>
              <a:prstDash val="solid"/>
              <a:round/>
              <a:headEnd len="sm" w="sm" type="none"/>
              <a:tailEnd len="sm" w="sm" type="none"/>
            </a:ln>
          </p:spPr>
        </p:cxnSp>
        <p:sp>
          <p:nvSpPr>
            <p:cNvPr id="827" name="Google Shape;827;p9"/>
            <p:cNvSpPr txBox="1"/>
            <p:nvPr/>
          </p:nvSpPr>
          <p:spPr>
            <a:xfrm>
              <a:off x="1898" y="3743"/>
              <a:ext cx="298"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  </a:t>
              </a:r>
              <a:endParaRPr/>
            </a:p>
          </p:txBody>
        </p:sp>
      </p:grpSp>
      <p:grpSp>
        <p:nvGrpSpPr>
          <p:cNvPr id="828" name="Google Shape;828;p9"/>
          <p:cNvGrpSpPr/>
          <p:nvPr/>
        </p:nvGrpSpPr>
        <p:grpSpPr>
          <a:xfrm>
            <a:off x="5878515" y="4322763"/>
            <a:ext cx="763588" cy="2471737"/>
            <a:chOff x="2743" y="2400"/>
            <a:chExt cx="481" cy="1556"/>
          </a:xfrm>
        </p:grpSpPr>
        <p:cxnSp>
          <p:nvCxnSpPr>
            <p:cNvPr id="829" name="Google Shape;829;p9"/>
            <p:cNvCxnSpPr/>
            <p:nvPr/>
          </p:nvCxnSpPr>
          <p:spPr>
            <a:xfrm>
              <a:off x="3120" y="2400"/>
              <a:ext cx="0" cy="1344"/>
            </a:xfrm>
            <a:prstGeom prst="straightConnector1">
              <a:avLst/>
            </a:prstGeom>
            <a:noFill/>
            <a:ln cap="flat" cmpd="sng" w="28575">
              <a:solidFill>
                <a:srgbClr val="FF0000"/>
              </a:solidFill>
              <a:prstDash val="solid"/>
              <a:round/>
              <a:headEnd len="sm" w="sm" type="none"/>
              <a:tailEnd len="sm" w="sm" type="none"/>
            </a:ln>
          </p:spPr>
        </p:cxnSp>
        <p:sp>
          <p:nvSpPr>
            <p:cNvPr id="830" name="Google Shape;830;p9"/>
            <p:cNvSpPr txBox="1"/>
            <p:nvPr/>
          </p:nvSpPr>
          <p:spPr>
            <a:xfrm>
              <a:off x="2743" y="3743"/>
              <a:ext cx="481"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831" name="Google Shape;831;p9"/>
          <p:cNvGrpSpPr/>
          <p:nvPr/>
        </p:nvGrpSpPr>
        <p:grpSpPr>
          <a:xfrm>
            <a:off x="6534154" y="5160962"/>
            <a:ext cx="623887" cy="2154238"/>
            <a:chOff x="3155" y="2928"/>
            <a:chExt cx="392" cy="1357"/>
          </a:xfrm>
        </p:grpSpPr>
        <p:cxnSp>
          <p:nvCxnSpPr>
            <p:cNvPr id="832" name="Google Shape;832;p9"/>
            <p:cNvCxnSpPr/>
            <p:nvPr/>
          </p:nvCxnSpPr>
          <p:spPr>
            <a:xfrm>
              <a:off x="3359" y="2928"/>
              <a:ext cx="0" cy="1152"/>
            </a:xfrm>
            <a:prstGeom prst="straightConnector1">
              <a:avLst/>
            </a:prstGeom>
            <a:noFill/>
            <a:ln cap="flat" cmpd="sng" w="28575">
              <a:solidFill>
                <a:srgbClr val="FF0000"/>
              </a:solidFill>
              <a:prstDash val="solid"/>
              <a:round/>
              <a:headEnd len="sm" w="sm" type="none"/>
              <a:tailEnd len="sm" w="sm" type="none"/>
            </a:ln>
          </p:spPr>
        </p:cxnSp>
        <p:sp>
          <p:nvSpPr>
            <p:cNvPr id="833" name="Google Shape;833;p9"/>
            <p:cNvSpPr txBox="1"/>
            <p:nvPr/>
          </p:nvSpPr>
          <p:spPr>
            <a:xfrm>
              <a:off x="3155" y="4072"/>
              <a:ext cx="392"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X   </a:t>
              </a:r>
              <a:endParaRPr/>
            </a:p>
          </p:txBody>
        </p:sp>
      </p:grpSp>
      <p:grpSp>
        <p:nvGrpSpPr>
          <p:cNvPr id="834" name="Google Shape;834;p9"/>
          <p:cNvGrpSpPr/>
          <p:nvPr/>
        </p:nvGrpSpPr>
        <p:grpSpPr>
          <a:xfrm>
            <a:off x="8950332" y="4932362"/>
            <a:ext cx="579437" cy="1862137"/>
            <a:chOff x="4677" y="2784"/>
            <a:chExt cx="364" cy="1172"/>
          </a:xfrm>
        </p:grpSpPr>
        <p:cxnSp>
          <p:nvCxnSpPr>
            <p:cNvPr id="835" name="Google Shape;835;p9"/>
            <p:cNvCxnSpPr/>
            <p:nvPr/>
          </p:nvCxnSpPr>
          <p:spPr>
            <a:xfrm>
              <a:off x="4752" y="2831"/>
              <a:ext cx="0" cy="911"/>
            </a:xfrm>
            <a:prstGeom prst="straightConnector1">
              <a:avLst/>
            </a:prstGeom>
            <a:noFill/>
            <a:ln cap="flat" cmpd="sng" w="28575">
              <a:solidFill>
                <a:srgbClr val="FF0000"/>
              </a:solidFill>
              <a:prstDash val="solid"/>
              <a:round/>
              <a:headEnd len="sm" w="sm" type="none"/>
              <a:tailEnd len="sm" w="sm" type="none"/>
            </a:ln>
          </p:spPr>
        </p:cxnSp>
        <p:cxnSp>
          <p:nvCxnSpPr>
            <p:cNvPr id="836" name="Google Shape;836;p9"/>
            <p:cNvCxnSpPr/>
            <p:nvPr/>
          </p:nvCxnSpPr>
          <p:spPr>
            <a:xfrm>
              <a:off x="4800" y="2784"/>
              <a:ext cx="0" cy="959"/>
            </a:xfrm>
            <a:prstGeom prst="straightConnector1">
              <a:avLst/>
            </a:prstGeom>
            <a:noFill/>
            <a:ln cap="flat" cmpd="sng" w="28575">
              <a:solidFill>
                <a:srgbClr val="FF0000"/>
              </a:solidFill>
              <a:prstDash val="solid"/>
              <a:round/>
              <a:headEnd len="sm" w="sm" type="none"/>
              <a:tailEnd len="sm" w="sm" type="none"/>
            </a:ln>
          </p:spPr>
        </p:cxnSp>
        <p:sp>
          <p:nvSpPr>
            <p:cNvPr id="837" name="Google Shape;837;p9"/>
            <p:cNvSpPr txBox="1"/>
            <p:nvPr/>
          </p:nvSpPr>
          <p:spPr>
            <a:xfrm>
              <a:off x="4677" y="3743"/>
              <a:ext cx="364"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01 </a:t>
              </a:r>
              <a:endParaRPr/>
            </a:p>
          </p:txBody>
        </p:sp>
      </p:grpSp>
      <p:grpSp>
        <p:nvGrpSpPr>
          <p:cNvPr id="838" name="Google Shape;838;p9"/>
          <p:cNvGrpSpPr/>
          <p:nvPr/>
        </p:nvGrpSpPr>
        <p:grpSpPr>
          <a:xfrm>
            <a:off x="8502649" y="3789360"/>
            <a:ext cx="565150" cy="3527426"/>
            <a:chOff x="4395" y="2063"/>
            <a:chExt cx="356" cy="2222"/>
          </a:xfrm>
        </p:grpSpPr>
        <p:cxnSp>
          <p:nvCxnSpPr>
            <p:cNvPr id="839" name="Google Shape;839;p9"/>
            <p:cNvCxnSpPr/>
            <p:nvPr/>
          </p:nvCxnSpPr>
          <p:spPr>
            <a:xfrm flipH="1">
              <a:off x="4512" y="2063"/>
              <a:ext cx="239" cy="191"/>
            </a:xfrm>
            <a:prstGeom prst="straightConnector1">
              <a:avLst/>
            </a:prstGeom>
            <a:noFill/>
            <a:ln cap="flat" cmpd="sng" w="28575">
              <a:solidFill>
                <a:srgbClr val="FF0000"/>
              </a:solidFill>
              <a:prstDash val="solid"/>
              <a:round/>
              <a:headEnd len="sm" w="sm" type="none"/>
              <a:tailEnd len="sm" w="sm" type="none"/>
            </a:ln>
          </p:spPr>
        </p:cxnSp>
        <p:grpSp>
          <p:nvGrpSpPr>
            <p:cNvPr id="840" name="Google Shape;840;p9"/>
            <p:cNvGrpSpPr/>
            <p:nvPr/>
          </p:nvGrpSpPr>
          <p:grpSpPr>
            <a:xfrm>
              <a:off x="4395" y="2255"/>
              <a:ext cx="270" cy="2030"/>
              <a:chOff x="4395" y="2255"/>
              <a:chExt cx="270" cy="2030"/>
            </a:xfrm>
          </p:grpSpPr>
          <p:cxnSp>
            <p:nvCxnSpPr>
              <p:cNvPr id="841" name="Google Shape;841;p9"/>
              <p:cNvCxnSpPr/>
              <p:nvPr/>
            </p:nvCxnSpPr>
            <p:spPr>
              <a:xfrm>
                <a:off x="4511" y="2255"/>
                <a:ext cx="0" cy="1823"/>
              </a:xfrm>
              <a:prstGeom prst="straightConnector1">
                <a:avLst/>
              </a:prstGeom>
              <a:noFill/>
              <a:ln cap="flat" cmpd="sng" w="28575">
                <a:solidFill>
                  <a:srgbClr val="FF0000"/>
                </a:solidFill>
                <a:prstDash val="solid"/>
                <a:round/>
                <a:headEnd len="sm" w="sm" type="none"/>
                <a:tailEnd len="sm" w="sm" type="none"/>
              </a:ln>
            </p:spPr>
          </p:cxnSp>
          <p:sp>
            <p:nvSpPr>
              <p:cNvPr id="842" name="Google Shape;842;p9"/>
              <p:cNvSpPr txBox="1"/>
              <p:nvPr/>
            </p:nvSpPr>
            <p:spPr>
              <a:xfrm>
                <a:off x="4395"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 </a:t>
                </a:r>
                <a:endParaRPr/>
              </a:p>
            </p:txBody>
          </p:sp>
        </p:grpSp>
      </p:grpSp>
      <p:grpSp>
        <p:nvGrpSpPr>
          <p:cNvPr id="843" name="Google Shape;843;p9"/>
          <p:cNvGrpSpPr/>
          <p:nvPr/>
        </p:nvGrpSpPr>
        <p:grpSpPr>
          <a:xfrm>
            <a:off x="9585325" y="4475161"/>
            <a:ext cx="428625" cy="2841626"/>
            <a:chOff x="5077" y="2495"/>
            <a:chExt cx="270" cy="1790"/>
          </a:xfrm>
        </p:grpSpPr>
        <p:cxnSp>
          <p:nvCxnSpPr>
            <p:cNvPr id="844" name="Google Shape;844;p9"/>
            <p:cNvCxnSpPr/>
            <p:nvPr/>
          </p:nvCxnSpPr>
          <p:spPr>
            <a:xfrm>
              <a:off x="5231" y="2495"/>
              <a:ext cx="0" cy="1584"/>
            </a:xfrm>
            <a:prstGeom prst="straightConnector1">
              <a:avLst/>
            </a:prstGeom>
            <a:noFill/>
            <a:ln cap="flat" cmpd="sng" w="28575">
              <a:solidFill>
                <a:srgbClr val="FF0000"/>
              </a:solidFill>
              <a:prstDash val="solid"/>
              <a:round/>
              <a:headEnd len="sm" w="sm" type="none"/>
              <a:tailEnd len="sm" w="sm" type="none"/>
            </a:ln>
          </p:spPr>
        </p:cxnSp>
        <p:sp>
          <p:nvSpPr>
            <p:cNvPr id="845" name="Google Shape;845;p9"/>
            <p:cNvSpPr txBox="1"/>
            <p:nvPr/>
          </p:nvSpPr>
          <p:spPr>
            <a:xfrm>
              <a:off x="5077" y="4072"/>
              <a:ext cx="270" cy="213"/>
            </a:xfrm>
            <a:prstGeom prst="rect">
              <a:avLst/>
            </a:prstGeom>
            <a:noFill/>
            <a:ln cap="flat" cmpd="sng" w="28575">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  0 </a:t>
              </a:r>
              <a:endParaRPr/>
            </a:p>
          </p:txBody>
        </p:sp>
      </p:grpSp>
      <p:sp>
        <p:nvSpPr>
          <p:cNvPr id="846" name="Google Shape;846;p9"/>
          <p:cNvSpPr txBox="1"/>
          <p:nvPr/>
        </p:nvSpPr>
        <p:spPr>
          <a:xfrm>
            <a:off x="8589298" y="7203864"/>
            <a:ext cx="2736414" cy="4138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511">
                <a:solidFill>
                  <a:schemeClr val="dk1"/>
                </a:solidFill>
                <a:latin typeface="Calibri"/>
                <a:ea typeface="Calibri"/>
                <a:cs typeface="Calibri"/>
                <a:sym typeface="Calibri"/>
              </a:rPr>
              <a:t>‹#›</a:t>
            </a:fld>
            <a:endParaRPr sz="2511">
              <a:solidFill>
                <a:schemeClr val="dk1"/>
              </a:solidFill>
              <a:latin typeface="Calibri"/>
              <a:ea typeface="Calibri"/>
              <a:cs typeface="Calibri"/>
              <a:sym typeface="Calibri"/>
            </a:endParaRPr>
          </a:p>
        </p:txBody>
      </p:sp>
      <p:sp>
        <p:nvSpPr>
          <p:cNvPr id="847" name="Google Shape;847;p9"/>
          <p:cNvSpPr txBox="1"/>
          <p:nvPr>
            <p:ph type="title"/>
          </p:nvPr>
        </p:nvSpPr>
        <p:spPr>
          <a:xfrm>
            <a:off x="836127" y="413809"/>
            <a:ext cx="10489585" cy="1502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300"/>
              <a:buFont typeface="Calibri"/>
              <a:buNone/>
            </a:pPr>
            <a:r>
              <a:rPr lang="en-US"/>
              <a:t>First Cycle (State 0) Fetch Instr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Binary Decision Diagrams">
  <a:themeElements>
    <a:clrScheme name="1_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Binary Decision Diagrams">
  <a:themeElements>
    <a:clrScheme name="Binary Decision Diagrams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2020-01-27T04:39:41Z</dcterms:created>
  <dc:creator>Jon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0.20.0.2025</vt:lpwstr>
  </property>
</Properties>
</file>