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02" r:id="rId3"/>
    <p:sldMasterId id="2147483712" r:id="rId4"/>
    <p:sldMasterId id="2147483722" r:id="rId5"/>
    <p:sldMasterId id="2147483738" r:id="rId6"/>
  </p:sldMasterIdLst>
  <p:notesMasterIdLst>
    <p:notesMasterId r:id="rId52"/>
  </p:notesMasterIdLst>
  <p:sldIdLst>
    <p:sldId id="256" r:id="rId7"/>
    <p:sldId id="824" r:id="rId8"/>
    <p:sldId id="362" r:id="rId9"/>
    <p:sldId id="363" r:id="rId10"/>
    <p:sldId id="818" r:id="rId11"/>
    <p:sldId id="366" r:id="rId12"/>
    <p:sldId id="514" r:id="rId13"/>
    <p:sldId id="515" r:id="rId14"/>
    <p:sldId id="516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557" r:id="rId35"/>
    <p:sldId id="419" r:id="rId36"/>
    <p:sldId id="421" r:id="rId37"/>
    <p:sldId id="422" r:id="rId38"/>
    <p:sldId id="423" r:id="rId39"/>
    <p:sldId id="507" r:id="rId40"/>
    <p:sldId id="497" r:id="rId41"/>
    <p:sldId id="495" r:id="rId42"/>
    <p:sldId id="425" r:id="rId43"/>
    <p:sldId id="426" r:id="rId44"/>
    <p:sldId id="427" r:id="rId45"/>
    <p:sldId id="428" r:id="rId46"/>
    <p:sldId id="429" r:id="rId47"/>
    <p:sldId id="430" r:id="rId48"/>
    <p:sldId id="433" r:id="rId49"/>
    <p:sldId id="434" r:id="rId50"/>
    <p:sldId id="803" r:id="rId51"/>
  </p:sldIdLst>
  <p:sldSz cx="12161838" cy="7772400"/>
  <p:notesSz cx="6858000" cy="9144000"/>
  <p:custDataLst>
    <p:tags r:id="rId53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1963" autoAdjust="0"/>
  </p:normalViewPr>
  <p:slideViewPr>
    <p:cSldViewPr>
      <p:cViewPr varScale="1">
        <p:scale>
          <a:sx n="116" d="100"/>
          <a:sy n="116" d="100"/>
        </p:scale>
        <p:origin x="4218" y="84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900514" y="5008880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097944" y="4096704"/>
            <a:ext cx="10151756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91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57243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5630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88"/>
            <a:ext cx="10337562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2142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521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739795"/>
            <a:ext cx="537359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464859"/>
            <a:ext cx="537359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739795"/>
            <a:ext cx="537570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464859"/>
            <a:ext cx="537570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45052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0999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839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309457"/>
            <a:ext cx="4001161" cy="13169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309458"/>
            <a:ext cx="679880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626448"/>
            <a:ext cx="4001161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47425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5440680"/>
            <a:ext cx="7297103" cy="64230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94478"/>
            <a:ext cx="7297103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6082983"/>
            <a:ext cx="7297103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62320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81434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435" y="345440"/>
            <a:ext cx="2662513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782" y="345440"/>
            <a:ext cx="7786955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62617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39464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616458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4092755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024213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24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61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61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36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08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3395837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715926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56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80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2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65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383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903689" y="5008880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097945" y="4096704"/>
            <a:ext cx="10151756" cy="46076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198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1995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0766293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05586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88"/>
            <a:ext cx="10337562" cy="1543685"/>
          </a:xfrm>
        </p:spPr>
        <p:txBody>
          <a:bodyPr anchor="t"/>
          <a:lstStyle>
            <a:lvl1pPr algn="l">
              <a:defRPr sz="39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1995"/>
            </a:lvl1pPr>
            <a:lvl2pPr marL="456057" indent="0">
              <a:buNone/>
              <a:defRPr sz="1795"/>
            </a:lvl2pPr>
            <a:lvl3pPr marL="912114" indent="0">
              <a:buNone/>
              <a:defRPr sz="1596"/>
            </a:lvl3pPr>
            <a:lvl4pPr marL="1368171" indent="0">
              <a:buNone/>
              <a:defRPr sz="1397"/>
            </a:lvl4pPr>
            <a:lvl5pPr marL="1824228" indent="0">
              <a:buNone/>
              <a:defRPr sz="1397"/>
            </a:lvl5pPr>
            <a:lvl6pPr marL="2280285" indent="0">
              <a:buNone/>
              <a:defRPr sz="1397"/>
            </a:lvl6pPr>
            <a:lvl7pPr marL="2736342" indent="0">
              <a:buNone/>
              <a:defRPr sz="1397"/>
            </a:lvl7pPr>
            <a:lvl8pPr marL="3192399" indent="0">
              <a:buNone/>
              <a:defRPr sz="1397"/>
            </a:lvl8pPr>
            <a:lvl9pPr marL="3648456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16858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750695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739795"/>
            <a:ext cx="5373590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464859"/>
            <a:ext cx="5373590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739795"/>
            <a:ext cx="5375701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464859"/>
            <a:ext cx="5375701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148118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561339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9386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309457"/>
            <a:ext cx="4001161" cy="1316990"/>
          </a:xfrm>
        </p:spPr>
        <p:txBody>
          <a:bodyPr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309458"/>
            <a:ext cx="6798806" cy="6633528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626448"/>
            <a:ext cx="4001161" cy="5316538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356975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5440680"/>
            <a:ext cx="7297103" cy="642303"/>
          </a:xfrm>
        </p:spPr>
        <p:txBody>
          <a:bodyPr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94478"/>
            <a:ext cx="7297103" cy="4663440"/>
          </a:xfrm>
        </p:spPr>
        <p:txBody>
          <a:bodyPr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6082983"/>
            <a:ext cx="7297103" cy="912177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98481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46983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434" y="345440"/>
            <a:ext cx="2662513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782" y="345440"/>
            <a:ext cx="7786955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898414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724594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824273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414482"/>
            <a:ext cx="10337562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4404360"/>
            <a:ext cx="8513287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60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03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87"/>
            <a:ext cx="10337562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564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1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4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0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739795"/>
            <a:ext cx="537359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464859"/>
            <a:ext cx="537359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739795"/>
            <a:ext cx="537570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464859"/>
            <a:ext cx="537570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20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32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828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309457"/>
            <a:ext cx="4001161" cy="13169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309457"/>
            <a:ext cx="679880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626447"/>
            <a:ext cx="4001161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122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5440680"/>
            <a:ext cx="7297103" cy="64230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94478"/>
            <a:ext cx="7297103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6082983"/>
            <a:ext cx="7297103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840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3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434" y="-86360"/>
            <a:ext cx="2662513" cy="690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781" y="-86360"/>
            <a:ext cx="7786955" cy="690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1" y="1381760"/>
            <a:ext cx="10641608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89" y="1295400"/>
            <a:ext cx="10584600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7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50" y="7081522"/>
            <a:ext cx="45606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7763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89" y="1295400"/>
            <a:ext cx="10584600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7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1262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90" y="1295400"/>
            <a:ext cx="10584601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98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6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97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49" y="7081522"/>
            <a:ext cx="4560689" cy="2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998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15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6057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2114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68171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4228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8725" indent="-468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394">
          <a:solidFill>
            <a:schemeClr val="tx1"/>
          </a:solidFill>
          <a:latin typeface="+mn-lt"/>
          <a:ea typeface="+mn-ea"/>
          <a:cs typeface="+mn-cs"/>
        </a:defRPr>
      </a:lvl1pPr>
      <a:lvl2pPr marL="905780" indent="-43547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995">
          <a:solidFill>
            <a:schemeClr val="tx1"/>
          </a:solidFill>
          <a:latin typeface="+mn-lt"/>
          <a:cs typeface="+mn-cs"/>
        </a:defRPr>
      </a:lvl2pPr>
      <a:lvl3pPr marL="1301663" indent="-3943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89628" indent="-3863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88678" indent="-39746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44735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0792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56849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12906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2" y="1381760"/>
            <a:ext cx="10641608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90" y="1295400"/>
            <a:ext cx="10584601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98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6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97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49" y="7081522"/>
            <a:ext cx="4560689" cy="24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8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7832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6057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2114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68171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4228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8725" indent="-468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394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5780" indent="-43547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995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1663" indent="-3943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89628" indent="-3863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88678" indent="-39746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44735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0792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56849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12906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-86360"/>
            <a:ext cx="10641608" cy="9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1" y="1381760"/>
            <a:ext cx="10641608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Pipelining and Data Hazards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E8FE8F-3EF0-4FF4-9EB9-5F44A74398A5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326279" y="1469920"/>
            <a:ext cx="2763520" cy="5726748"/>
            <a:chOff x="4128" y="817"/>
            <a:chExt cx="1536" cy="3183"/>
          </a:xfrm>
        </p:grpSpPr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4560" y="817"/>
              <a:ext cx="672" cy="285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8" name="Text Box 13"/>
            <p:cNvSpPr txBox="1">
              <a:spLocks noChangeArrowheads="1"/>
            </p:cNvSpPr>
            <p:nvPr/>
          </p:nvSpPr>
          <p:spPr bwMode="auto">
            <a:xfrm>
              <a:off x="4128" y="3659"/>
              <a:ext cx="1536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ID / EX</a:t>
              </a:r>
            </a:p>
          </p:txBody>
        </p:sp>
        <p:sp>
          <p:nvSpPr>
            <p:cNvPr id="26669" name="Rectangle 14"/>
            <p:cNvSpPr>
              <a:spLocks noChangeArrowheads="1"/>
            </p:cNvSpPr>
            <p:nvPr/>
          </p:nvSpPr>
          <p:spPr bwMode="auto">
            <a:xfrm rot="-5400000">
              <a:off x="4594" y="1479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040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regA</a:t>
              </a:r>
              <a:endPara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 rot="-5400000">
              <a:off x="4594" y="2127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040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regB</a:t>
              </a:r>
              <a:endPara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008279" y="3562350"/>
            <a:ext cx="6995160" cy="2880466"/>
            <a:chOff x="1728" y="1980"/>
            <a:chExt cx="3888" cy="1601"/>
          </a:xfrm>
        </p:grpSpPr>
        <p:sp>
          <p:nvSpPr>
            <p:cNvPr id="26659" name="Line 3"/>
            <p:cNvSpPr>
              <a:spLocks noChangeShapeType="1"/>
            </p:cNvSpPr>
            <p:nvPr/>
          </p:nvSpPr>
          <p:spPr bwMode="auto">
            <a:xfrm>
              <a:off x="1728" y="3581"/>
              <a:ext cx="38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0" name="Line 4"/>
            <p:cNvSpPr>
              <a:spLocks noChangeShapeType="1"/>
            </p:cNvSpPr>
            <p:nvPr/>
          </p:nvSpPr>
          <p:spPr bwMode="auto">
            <a:xfrm flipH="1">
              <a:off x="2064" y="2587"/>
              <a:ext cx="48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2064" y="2587"/>
              <a:ext cx="0" cy="77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 flipV="1">
              <a:off x="2064" y="3360"/>
              <a:ext cx="3552" cy="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 flipH="1">
              <a:off x="1728" y="2242"/>
              <a:ext cx="8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4" name="Line 8"/>
            <p:cNvSpPr>
              <a:spLocks noChangeShapeType="1"/>
            </p:cNvSpPr>
            <p:nvPr/>
          </p:nvSpPr>
          <p:spPr bwMode="auto">
            <a:xfrm>
              <a:off x="1728" y="2242"/>
              <a:ext cx="0" cy="133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5" name="Text Box 9"/>
            <p:cNvSpPr txBox="1">
              <a:spLocks noChangeArrowheads="1"/>
            </p:cNvSpPr>
            <p:nvPr/>
          </p:nvSpPr>
          <p:spPr bwMode="auto">
            <a:xfrm>
              <a:off x="1776" y="1980"/>
              <a:ext cx="649" cy="2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Destreg</a:t>
              </a:r>
              <a:endParaRPr lang="en-US" sz="2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66" name="Text Box 10"/>
            <p:cNvSpPr txBox="1">
              <a:spLocks noChangeArrowheads="1"/>
            </p:cNvSpPr>
            <p:nvPr/>
          </p:nvSpPr>
          <p:spPr bwMode="auto">
            <a:xfrm>
              <a:off x="2016" y="2326"/>
              <a:ext cx="436" cy="2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Data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885599" y="2590800"/>
            <a:ext cx="6217920" cy="3080173"/>
            <a:chOff x="1104" y="1440"/>
            <a:chExt cx="3456" cy="1712"/>
          </a:xfrm>
        </p:grpSpPr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>
              <a:off x="2688" y="2936"/>
              <a:ext cx="0" cy="2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grpSp>
          <p:nvGrpSpPr>
            <p:cNvPr id="26647" name="Group 54"/>
            <p:cNvGrpSpPr>
              <a:grpSpLocks/>
            </p:cNvGrpSpPr>
            <p:nvPr/>
          </p:nvGrpSpPr>
          <p:grpSpPr bwMode="auto">
            <a:xfrm>
              <a:off x="1104" y="1440"/>
              <a:ext cx="3456" cy="1557"/>
              <a:chOff x="1104" y="1440"/>
              <a:chExt cx="3456" cy="1557"/>
            </a:xfrm>
          </p:grpSpPr>
          <p:grpSp>
            <p:nvGrpSpPr>
              <p:cNvPr id="26648" name="Group 19"/>
              <p:cNvGrpSpPr>
                <a:grpSpLocks/>
              </p:cNvGrpSpPr>
              <p:nvPr/>
            </p:nvGrpSpPr>
            <p:grpSpPr bwMode="auto">
              <a:xfrm>
                <a:off x="1104" y="1440"/>
                <a:ext cx="3456" cy="1557"/>
                <a:chOff x="1104" y="1053"/>
                <a:chExt cx="3456" cy="1731"/>
              </a:xfrm>
            </p:grpSpPr>
            <p:sp>
              <p:nvSpPr>
                <p:cNvPr id="2665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4" y="1104"/>
                  <a:ext cx="1104" cy="1680"/>
                </a:xfrm>
                <a:prstGeom prst="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solidFill>
                        <a:srgbClr val="000000"/>
                      </a:solidFill>
                      <a:latin typeface="Calibri" pitchFamily="34" charset="0"/>
                      <a:ea typeface="ＭＳ Ｐゴシック" charset="-128"/>
                    </a:rPr>
                    <a:t>Register File</a:t>
                  </a:r>
                </a:p>
              </p:txBody>
            </p:sp>
            <p:sp>
              <p:nvSpPr>
                <p:cNvPr id="26651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1440"/>
                  <a:ext cx="91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2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124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3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584"/>
                  <a:ext cx="124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4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91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5" name="Line 25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0" cy="13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4" y="2736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sz="3389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053"/>
                  <a:ext cx="432" cy="28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err="1">
                      <a:solidFill>
                        <a:srgbClr val="000000"/>
                      </a:solidFill>
                      <a:latin typeface="Calibri" pitchFamily="34" charset="0"/>
                      <a:ea typeface="ＭＳ Ｐゴシック" charset="-128"/>
                    </a:rPr>
                    <a:t>regA</a:t>
                  </a:r>
                  <a:endParaRPr lang="en-US" sz="24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  <p:sp>
              <p:nvSpPr>
                <p:cNvPr id="266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0" y="1293"/>
                  <a:ext cx="425" cy="28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err="1">
                      <a:solidFill>
                        <a:srgbClr val="000000"/>
                      </a:solidFill>
                      <a:latin typeface="Calibri" pitchFamily="34" charset="0"/>
                      <a:ea typeface="ＭＳ Ｐゴシック" charset="-128"/>
                    </a:rPr>
                    <a:t>regB</a:t>
                  </a:r>
                  <a:endParaRPr lang="en-US" sz="24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6649" name="Text Box 29"/>
              <p:cNvSpPr txBox="1">
                <a:spLocks noChangeArrowheads="1"/>
              </p:cNvSpPr>
              <p:nvPr/>
            </p:nvSpPr>
            <p:spPr bwMode="auto">
              <a:xfrm>
                <a:off x="2592" y="2697"/>
                <a:ext cx="432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40" b="1" dirty="0" err="1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WrEn</a:t>
                </a:r>
                <a:endPara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</p:grpSp>
      </p:grpSp>
      <p:sp>
        <p:nvSpPr>
          <p:cNvPr id="332830" name="Text Box 30"/>
          <p:cNvSpPr txBox="1">
            <a:spLocks noChangeArrowheads="1"/>
          </p:cNvSpPr>
          <p:nvPr/>
        </p:nvSpPr>
        <p:spPr bwMode="auto">
          <a:xfrm rot="16200000">
            <a:off x="8266716" y="3279697"/>
            <a:ext cx="4944495" cy="613886"/>
          </a:xfrm>
          <a:prstGeom prst="rect">
            <a:avLst/>
          </a:prstGeom>
          <a:solidFill>
            <a:srgbClr val="339966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rPr>
              <a:t>Rest of pipelined </a:t>
            </a:r>
            <a:r>
              <a:rPr lang="en-US" sz="3389" b="1" dirty="0" err="1">
                <a:solidFill>
                  <a:srgbClr val="FFFFCC"/>
                </a:solidFill>
                <a:latin typeface="Calibri" pitchFamily="34" charset="0"/>
                <a:ea typeface="ＭＳ Ｐゴシック" charset="-128"/>
              </a:rPr>
              <a:t>datapath</a:t>
            </a:r>
            <a:endParaRPr lang="en-US" sz="3389" b="1" dirty="0">
              <a:solidFill>
                <a:srgbClr val="FFFFCC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885599" y="1781175"/>
            <a:ext cx="7340600" cy="777240"/>
            <a:chOff x="1104" y="990"/>
            <a:chExt cx="4080" cy="432"/>
          </a:xfrm>
        </p:grpSpPr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 rot="-5400000">
              <a:off x="4680" y="918"/>
              <a:ext cx="43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PC + 1</a:t>
              </a:r>
            </a:p>
          </p:txBody>
        </p:sp>
        <p:sp>
          <p:nvSpPr>
            <p:cNvPr id="26645" name="Line 39"/>
            <p:cNvSpPr>
              <a:spLocks noChangeShapeType="1"/>
            </p:cNvSpPr>
            <p:nvPr/>
          </p:nvSpPr>
          <p:spPr bwMode="auto">
            <a:xfrm>
              <a:off x="1104" y="1249"/>
              <a:ext cx="34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332840" name="Line 40"/>
          <p:cNvSpPr>
            <a:spLocks noChangeShapeType="1"/>
          </p:cNvSpPr>
          <p:nvPr/>
        </p:nvSpPr>
        <p:spPr bwMode="auto">
          <a:xfrm>
            <a:off x="1072039" y="1624648"/>
            <a:ext cx="1001776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231039" y="4965701"/>
            <a:ext cx="6995160" cy="1322388"/>
            <a:chOff x="1296" y="2760"/>
            <a:chExt cx="3888" cy="735"/>
          </a:xfrm>
        </p:grpSpPr>
        <p:sp>
          <p:nvSpPr>
            <p:cNvPr id="26641" name="Rectangle 42"/>
            <p:cNvSpPr>
              <a:spLocks noChangeArrowheads="1"/>
            </p:cNvSpPr>
            <p:nvPr/>
          </p:nvSpPr>
          <p:spPr bwMode="auto">
            <a:xfrm rot="-5400000">
              <a:off x="4528" y="2840"/>
              <a:ext cx="73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>
              <a:off x="1296" y="2760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43" name="Line 44"/>
            <p:cNvSpPr>
              <a:spLocks noChangeShapeType="1"/>
            </p:cNvSpPr>
            <p:nvPr/>
          </p:nvSpPr>
          <p:spPr bwMode="auto">
            <a:xfrm>
              <a:off x="1296" y="3192"/>
              <a:ext cx="32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64091" y="1469920"/>
            <a:ext cx="4166870" cy="5717752"/>
            <a:chOff x="36" y="817"/>
            <a:chExt cx="2316" cy="3178"/>
          </a:xfrm>
        </p:grpSpPr>
        <p:sp>
          <p:nvSpPr>
            <p:cNvPr id="26636" name="Rectangle 33"/>
            <p:cNvSpPr>
              <a:spLocks noChangeArrowheads="1"/>
            </p:cNvSpPr>
            <p:nvPr/>
          </p:nvSpPr>
          <p:spPr bwMode="auto">
            <a:xfrm>
              <a:off x="432" y="817"/>
              <a:ext cx="672" cy="2837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 rot="-5400000">
              <a:off x="364" y="2804"/>
              <a:ext cx="80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26638" name="Text Box 35"/>
            <p:cNvSpPr txBox="1">
              <a:spLocks noChangeArrowheads="1"/>
            </p:cNvSpPr>
            <p:nvPr/>
          </p:nvSpPr>
          <p:spPr bwMode="auto">
            <a:xfrm>
              <a:off x="480" y="3654"/>
              <a:ext cx="1872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IF / ID </a:t>
              </a:r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Pipeline register</a:t>
              </a:r>
            </a:p>
          </p:txBody>
        </p:sp>
        <p:sp>
          <p:nvSpPr>
            <p:cNvPr id="26639" name="Rectangle 36"/>
            <p:cNvSpPr>
              <a:spLocks noChangeArrowheads="1"/>
            </p:cNvSpPr>
            <p:nvPr/>
          </p:nvSpPr>
          <p:spPr bwMode="auto">
            <a:xfrm rot="-5400000">
              <a:off x="530" y="897"/>
              <a:ext cx="47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PC + 1</a:t>
              </a:r>
            </a:p>
          </p:txBody>
        </p:sp>
        <p:sp>
          <p:nvSpPr>
            <p:cNvPr id="26640" name="Text Box 45"/>
            <p:cNvSpPr txBox="1">
              <a:spLocks noChangeArrowheads="1"/>
            </p:cNvSpPr>
            <p:nvPr/>
          </p:nvSpPr>
          <p:spPr bwMode="auto">
            <a:xfrm rot="16200000">
              <a:off x="-1016" y="2100"/>
              <a:ext cx="2446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Stage 1: Fetch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26635" name="Rectangle 4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Decode stage</a:t>
            </a:r>
          </a:p>
        </p:txBody>
      </p:sp>
    </p:spTree>
    <p:extLst>
      <p:ext uri="{BB962C8B-B14F-4D97-AF65-F5344CB8AC3E}">
        <p14:creationId xmlns:p14="http://schemas.microsoft.com/office/powerpoint/2010/main" val="20976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0" grpId="0" animBg="1"/>
      <p:bldP spid="3328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7E6A0B-4B00-432D-95CF-71C76E03862D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Stage 3</a:t>
            </a:r>
            <a:r>
              <a:rPr lang="en-US" dirty="0"/>
              <a:t>: Execute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datapath that performs the proper ALU operation for the instruction specified and the values present in the ID/EX pipeline register.</a:t>
            </a:r>
          </a:p>
          <a:p>
            <a:pPr lvl="1" eaLnBrk="1" hangingPunct="1"/>
            <a:r>
              <a:rPr lang="en-US" dirty="0"/>
              <a:t>The inputs are the contents of </a:t>
            </a:r>
            <a:r>
              <a:rPr lang="en-US" dirty="0" err="1"/>
              <a:t>regA</a:t>
            </a:r>
            <a:r>
              <a:rPr lang="en-US" dirty="0"/>
              <a:t> and either the contents of </a:t>
            </a:r>
            <a:r>
              <a:rPr lang="en-US" dirty="0" err="1"/>
              <a:t>regB</a:t>
            </a:r>
            <a:r>
              <a:rPr lang="en-US" dirty="0"/>
              <a:t> or the offset field on the instruction.</a:t>
            </a:r>
          </a:p>
          <a:p>
            <a:pPr lvl="1" eaLnBrk="1" hangingPunct="1"/>
            <a:r>
              <a:rPr lang="en-US" dirty="0"/>
              <a:t>Also, calculate PC+1+offset in case this is a branch.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everything needed to complete execution to the </a:t>
            </a:r>
            <a:r>
              <a:rPr lang="en-US" dirty="0">
                <a:solidFill>
                  <a:srgbClr val="FF0000"/>
                </a:solidFill>
              </a:rPr>
              <a:t>pipeline register (EX/Mem)</a:t>
            </a:r>
          </a:p>
          <a:p>
            <a:pPr lvl="1" eaLnBrk="1" hangingPunct="1"/>
            <a:r>
              <a:rPr lang="en-US" dirty="0"/>
              <a:t>ALU result, contents of </a:t>
            </a:r>
            <a:r>
              <a:rPr lang="en-US" dirty="0" err="1"/>
              <a:t>regB</a:t>
            </a:r>
            <a:r>
              <a:rPr lang="en-US" dirty="0"/>
              <a:t> and PC+1+offset</a:t>
            </a:r>
          </a:p>
          <a:p>
            <a:pPr lvl="1" eaLnBrk="1" hangingPunct="1"/>
            <a:r>
              <a:rPr lang="en-US" dirty="0"/>
              <a:t>Instruction bits  for opcode and </a:t>
            </a:r>
            <a:r>
              <a:rPr lang="en-US" dirty="0" err="1"/>
              <a:t>destReg</a:t>
            </a:r>
            <a:r>
              <a:rPr lang="en-US" dirty="0"/>
              <a:t> specifiers</a:t>
            </a:r>
          </a:p>
          <a:p>
            <a:pPr lvl="1" eaLnBrk="1" hangingPunct="1"/>
            <a:r>
              <a:rPr lang="en-US" dirty="0"/>
              <a:t>Result from comparison of </a:t>
            </a:r>
            <a:r>
              <a:rPr lang="en-US" dirty="0" err="1"/>
              <a:t>regA</a:t>
            </a:r>
            <a:r>
              <a:rPr lang="en-US" dirty="0"/>
              <a:t> and </a:t>
            </a:r>
            <a:r>
              <a:rPr lang="en-US" dirty="0" err="1"/>
              <a:t>regB</a:t>
            </a:r>
            <a:r>
              <a:rPr lang="en-US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13332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D115CC-A651-475F-84C8-E9681F281F78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99319" y="6799052"/>
            <a:ext cx="276352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ID / EX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8326279" y="1340380"/>
            <a:ext cx="2763520" cy="6095577"/>
            <a:chOff x="4128" y="745"/>
            <a:chExt cx="1536" cy="3388"/>
          </a:xfrm>
        </p:grpSpPr>
        <p:sp>
          <p:nvSpPr>
            <p:cNvPr id="28720" name="Text Box 8"/>
            <p:cNvSpPr txBox="1">
              <a:spLocks noChangeArrowheads="1"/>
            </p:cNvSpPr>
            <p:nvPr/>
          </p:nvSpPr>
          <p:spPr bwMode="auto">
            <a:xfrm rot="16200000">
              <a:off x="4094" y="1948"/>
              <a:ext cx="2748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Rest of pipelined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grpSp>
          <p:nvGrpSpPr>
            <p:cNvPr id="28721" name="Group 62"/>
            <p:cNvGrpSpPr>
              <a:grpSpLocks/>
            </p:cNvGrpSpPr>
            <p:nvPr/>
          </p:nvGrpSpPr>
          <p:grpSpPr bwMode="auto">
            <a:xfrm>
              <a:off x="4560" y="816"/>
              <a:ext cx="672" cy="2976"/>
              <a:chOff x="4560" y="816"/>
              <a:chExt cx="672" cy="2976"/>
            </a:xfrm>
          </p:grpSpPr>
          <p:sp>
            <p:nvSpPr>
              <p:cNvPr id="28723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672" cy="2976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58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724" name="Rectangle 12"/>
              <p:cNvSpPr>
                <a:spLocks noChangeArrowheads="1"/>
              </p:cNvSpPr>
              <p:nvPr/>
            </p:nvSpPr>
            <p:spPr bwMode="auto">
              <a:xfrm rot="-5400000">
                <a:off x="4550" y="1561"/>
                <a:ext cx="691" cy="576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267" b="1" dirty="0" err="1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Alu</a:t>
                </a:r>
                <a:endPara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  <a:p>
                <a:pPr algn="ctr"/>
                <a:r>
                  <a:rPr lang="en-US" sz="226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Result</a:t>
                </a:r>
              </a:p>
            </p:txBody>
          </p:sp>
        </p:grpSp>
        <p:sp>
          <p:nvSpPr>
            <p:cNvPr id="28722" name="Text Box 13"/>
            <p:cNvSpPr txBox="1">
              <a:spLocks noChangeArrowheads="1"/>
            </p:cNvSpPr>
            <p:nvPr/>
          </p:nvSpPr>
          <p:spPr bwMode="auto">
            <a:xfrm>
              <a:off x="4128" y="3792"/>
              <a:ext cx="1536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EX/</a:t>
              </a:r>
              <a:r>
                <a:rPr lang="en-US" sz="3389" b="1" dirty="0" err="1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Mem</a:t>
              </a:r>
              <a:endPara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933504" y="1343977"/>
            <a:ext cx="1952095" cy="5455073"/>
            <a:chOff x="19" y="747"/>
            <a:chExt cx="1085" cy="3032"/>
          </a:xfrm>
        </p:grpSpPr>
        <p:sp>
          <p:nvSpPr>
            <p:cNvPr id="28714" name="Rectangle 3"/>
            <p:cNvSpPr>
              <a:spLocks noChangeArrowheads="1"/>
            </p:cNvSpPr>
            <p:nvPr/>
          </p:nvSpPr>
          <p:spPr bwMode="auto">
            <a:xfrm>
              <a:off x="432" y="816"/>
              <a:ext cx="672" cy="296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5" name="Rectangle 5"/>
            <p:cNvSpPr>
              <a:spLocks noChangeArrowheads="1"/>
            </p:cNvSpPr>
            <p:nvPr/>
          </p:nvSpPr>
          <p:spPr bwMode="auto">
            <a:xfrm rot="-5400000">
              <a:off x="465" y="1690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040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regA</a:t>
              </a:r>
              <a:endPara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6" name="Rectangle 6"/>
            <p:cNvSpPr>
              <a:spLocks noChangeArrowheads="1"/>
            </p:cNvSpPr>
            <p:nvPr/>
          </p:nvSpPr>
          <p:spPr bwMode="auto">
            <a:xfrm rot="-5400000">
              <a:off x="465" y="2338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040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regB</a:t>
              </a:r>
              <a:endPara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7" name="Rectangle 14"/>
            <p:cNvSpPr>
              <a:spLocks noChangeArrowheads="1"/>
            </p:cNvSpPr>
            <p:nvPr/>
          </p:nvSpPr>
          <p:spPr bwMode="auto">
            <a:xfrm rot="-5400000">
              <a:off x="466" y="1042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PC + 1</a:t>
              </a:r>
            </a:p>
          </p:txBody>
        </p:sp>
        <p:sp>
          <p:nvSpPr>
            <p:cNvPr id="28718" name="Rectangle 16"/>
            <p:cNvSpPr>
              <a:spLocks noChangeArrowheads="1"/>
            </p:cNvSpPr>
            <p:nvPr/>
          </p:nvSpPr>
          <p:spPr bwMode="auto">
            <a:xfrm rot="-5400000">
              <a:off x="400" y="3051"/>
              <a:ext cx="73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28719" name="Text Box 17"/>
            <p:cNvSpPr txBox="1">
              <a:spLocks noChangeArrowheads="1"/>
            </p:cNvSpPr>
            <p:nvPr/>
          </p:nvSpPr>
          <p:spPr bwMode="auto">
            <a:xfrm rot="16200000">
              <a:off x="-1142" y="1908"/>
              <a:ext cx="2663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Stage 2: Decode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921919" y="5345325"/>
            <a:ext cx="6304280" cy="1243224"/>
            <a:chOff x="1680" y="2971"/>
            <a:chExt cx="3504" cy="691"/>
          </a:xfrm>
        </p:grpSpPr>
        <p:sp>
          <p:nvSpPr>
            <p:cNvPr id="28712" name="Line 19"/>
            <p:cNvSpPr>
              <a:spLocks noChangeShapeType="1"/>
            </p:cNvSpPr>
            <p:nvPr/>
          </p:nvSpPr>
          <p:spPr bwMode="auto">
            <a:xfrm>
              <a:off x="1680" y="3446"/>
              <a:ext cx="2880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3" name="Rectangle 20"/>
            <p:cNvSpPr>
              <a:spLocks noChangeArrowheads="1"/>
            </p:cNvSpPr>
            <p:nvPr/>
          </p:nvSpPr>
          <p:spPr bwMode="auto">
            <a:xfrm rot="-5400000">
              <a:off x="4550" y="3029"/>
              <a:ext cx="691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2885599" y="1554481"/>
            <a:ext cx="7340600" cy="3481388"/>
            <a:chOff x="1104" y="864"/>
            <a:chExt cx="4080" cy="1935"/>
          </a:xfrm>
        </p:grpSpPr>
        <p:sp>
          <p:nvSpPr>
            <p:cNvPr id="28705" name="Rectangle 22"/>
            <p:cNvSpPr>
              <a:spLocks noChangeArrowheads="1"/>
            </p:cNvSpPr>
            <p:nvPr/>
          </p:nvSpPr>
          <p:spPr bwMode="auto">
            <a:xfrm rot="-5400000">
              <a:off x="4598" y="874"/>
              <a:ext cx="596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PC+1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+offset</a:t>
              </a:r>
            </a:p>
          </p:txBody>
        </p:sp>
        <p:sp>
          <p:nvSpPr>
            <p:cNvPr id="28706" name="Freeform 24"/>
            <p:cNvSpPr>
              <a:spLocks/>
            </p:cNvSpPr>
            <p:nvPr/>
          </p:nvSpPr>
          <p:spPr bwMode="auto">
            <a:xfrm>
              <a:off x="2016" y="984"/>
              <a:ext cx="384" cy="735"/>
            </a:xfrm>
            <a:custGeom>
              <a:avLst/>
              <a:gdLst>
                <a:gd name="T0" fmla="*/ 0 w 240"/>
                <a:gd name="T1" fmla="*/ 0 h 480"/>
                <a:gd name="T2" fmla="*/ 982 w 240"/>
                <a:gd name="T3" fmla="*/ 518 h 480"/>
                <a:gd name="T4" fmla="*/ 982 w 240"/>
                <a:gd name="T5" fmla="*/ 1208 h 480"/>
                <a:gd name="T6" fmla="*/ 0 w 240"/>
                <a:gd name="T7" fmla="*/ 1723 h 480"/>
                <a:gd name="T8" fmla="*/ 0 w 240"/>
                <a:gd name="T9" fmla="*/ 1208 h 480"/>
                <a:gd name="T10" fmla="*/ 394 w 240"/>
                <a:gd name="T11" fmla="*/ 864 h 480"/>
                <a:gd name="T12" fmla="*/ 0 w 240"/>
                <a:gd name="T13" fmla="*/ 518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7" name="Text Box 25"/>
            <p:cNvSpPr txBox="1">
              <a:spLocks noChangeArrowheads="1"/>
            </p:cNvSpPr>
            <p:nvPr/>
          </p:nvSpPr>
          <p:spPr bwMode="auto">
            <a:xfrm>
              <a:off x="2009" y="1064"/>
              <a:ext cx="406" cy="5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4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  </a:t>
              </a:r>
              <a:r>
                <a:rPr lang="en-US" sz="362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  <p:sp>
          <p:nvSpPr>
            <p:cNvPr id="28708" name="Line 26"/>
            <p:cNvSpPr>
              <a:spLocks noChangeShapeType="1"/>
            </p:cNvSpPr>
            <p:nvPr/>
          </p:nvSpPr>
          <p:spPr bwMode="auto">
            <a:xfrm>
              <a:off x="1680" y="1589"/>
              <a:ext cx="0" cy="121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9" name="Line 27"/>
            <p:cNvSpPr>
              <a:spLocks noChangeShapeType="1"/>
            </p:cNvSpPr>
            <p:nvPr/>
          </p:nvSpPr>
          <p:spPr bwMode="auto">
            <a:xfrm>
              <a:off x="1680" y="1589"/>
              <a:ext cx="336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0" name="Line 28"/>
            <p:cNvSpPr>
              <a:spLocks noChangeShapeType="1"/>
            </p:cNvSpPr>
            <p:nvPr/>
          </p:nvSpPr>
          <p:spPr bwMode="auto">
            <a:xfrm>
              <a:off x="1104" y="1114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11" name="Line 29"/>
            <p:cNvSpPr>
              <a:spLocks noChangeShapeType="1"/>
            </p:cNvSpPr>
            <p:nvPr/>
          </p:nvSpPr>
          <p:spPr bwMode="auto">
            <a:xfrm>
              <a:off x="2400" y="1287"/>
              <a:ext cx="21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4440079" y="4024737"/>
            <a:ext cx="5786120" cy="1709208"/>
            <a:chOff x="1968" y="2237"/>
            <a:chExt cx="3216" cy="950"/>
          </a:xfrm>
        </p:grpSpPr>
        <p:sp>
          <p:nvSpPr>
            <p:cNvPr id="28700" name="Rectangle 31"/>
            <p:cNvSpPr>
              <a:spLocks noChangeArrowheads="1"/>
            </p:cNvSpPr>
            <p:nvPr/>
          </p:nvSpPr>
          <p:spPr bwMode="auto">
            <a:xfrm rot="-5400000">
              <a:off x="4550" y="2295"/>
              <a:ext cx="691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 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regB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1" name="Line 32"/>
            <p:cNvSpPr>
              <a:spLocks noChangeShapeType="1"/>
            </p:cNvSpPr>
            <p:nvPr/>
          </p:nvSpPr>
          <p:spPr bwMode="auto">
            <a:xfrm>
              <a:off x="1968" y="2410"/>
              <a:ext cx="0" cy="7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2" name="Line 33"/>
            <p:cNvSpPr>
              <a:spLocks noChangeShapeType="1"/>
            </p:cNvSpPr>
            <p:nvPr/>
          </p:nvSpPr>
          <p:spPr bwMode="auto">
            <a:xfrm>
              <a:off x="1968" y="3187"/>
              <a:ext cx="20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>
              <a:off x="4032" y="2583"/>
              <a:ext cx="0" cy="60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704" name="Line 35"/>
            <p:cNvSpPr>
              <a:spLocks noChangeShapeType="1"/>
            </p:cNvSpPr>
            <p:nvPr/>
          </p:nvSpPr>
          <p:spPr bwMode="auto">
            <a:xfrm>
              <a:off x="4032" y="2583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331119" y="6279092"/>
            <a:ext cx="9758680" cy="388620"/>
            <a:chOff x="240" y="3490"/>
            <a:chExt cx="5424" cy="216"/>
          </a:xfrm>
        </p:grpSpPr>
        <p:sp>
          <p:nvSpPr>
            <p:cNvPr id="28698" name="Line 37"/>
            <p:cNvSpPr>
              <a:spLocks noChangeShapeType="1"/>
            </p:cNvSpPr>
            <p:nvPr/>
          </p:nvSpPr>
          <p:spPr bwMode="auto">
            <a:xfrm>
              <a:off x="240" y="3706"/>
              <a:ext cx="54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699" name="Line 38"/>
            <p:cNvSpPr>
              <a:spLocks noChangeShapeType="1"/>
            </p:cNvSpPr>
            <p:nvPr/>
          </p:nvSpPr>
          <p:spPr bwMode="auto">
            <a:xfrm>
              <a:off x="240" y="3490"/>
              <a:ext cx="54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885599" y="2574608"/>
            <a:ext cx="6217920" cy="3625320"/>
            <a:chOff x="1104" y="1431"/>
            <a:chExt cx="3456" cy="2015"/>
          </a:xfrm>
        </p:grpSpPr>
        <p:sp>
          <p:nvSpPr>
            <p:cNvPr id="28685" name="Line 49"/>
            <p:cNvSpPr>
              <a:spLocks noChangeShapeType="1"/>
            </p:cNvSpPr>
            <p:nvPr/>
          </p:nvSpPr>
          <p:spPr bwMode="auto">
            <a:xfrm>
              <a:off x="1104" y="3446"/>
              <a:ext cx="576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686" name="Line 51"/>
            <p:cNvSpPr>
              <a:spLocks noChangeShapeType="1"/>
            </p:cNvSpPr>
            <p:nvPr/>
          </p:nvSpPr>
          <p:spPr bwMode="auto">
            <a:xfrm>
              <a:off x="1680" y="2799"/>
              <a:ext cx="672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8687" name="Line 52"/>
            <p:cNvSpPr>
              <a:spLocks noChangeShapeType="1"/>
            </p:cNvSpPr>
            <p:nvPr/>
          </p:nvSpPr>
          <p:spPr bwMode="auto">
            <a:xfrm>
              <a:off x="1680" y="2799"/>
              <a:ext cx="0" cy="647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grpSp>
          <p:nvGrpSpPr>
            <p:cNvPr id="28688" name="Group 60"/>
            <p:cNvGrpSpPr>
              <a:grpSpLocks/>
            </p:cNvGrpSpPr>
            <p:nvPr/>
          </p:nvGrpSpPr>
          <p:grpSpPr bwMode="auto">
            <a:xfrm>
              <a:off x="1104" y="1431"/>
              <a:ext cx="3456" cy="1627"/>
              <a:chOff x="1104" y="1431"/>
              <a:chExt cx="3456" cy="1627"/>
            </a:xfrm>
          </p:grpSpPr>
          <p:sp>
            <p:nvSpPr>
              <p:cNvPr id="28689" name="Line 41"/>
              <p:cNvSpPr>
                <a:spLocks noChangeShapeType="1"/>
              </p:cNvSpPr>
              <p:nvPr/>
            </p:nvSpPr>
            <p:spPr bwMode="auto">
              <a:xfrm>
                <a:off x="3840" y="2583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0" name="Freeform 44"/>
              <p:cNvSpPr>
                <a:spLocks/>
              </p:cNvSpPr>
              <p:nvPr/>
            </p:nvSpPr>
            <p:spPr bwMode="auto">
              <a:xfrm>
                <a:off x="3456" y="1431"/>
                <a:ext cx="736" cy="1445"/>
              </a:xfrm>
              <a:custGeom>
                <a:avLst/>
                <a:gdLst>
                  <a:gd name="T0" fmla="*/ 736 w 736"/>
                  <a:gd name="T1" fmla="*/ 301 h 1606"/>
                  <a:gd name="T2" fmla="*/ 8 w 736"/>
                  <a:gd name="T3" fmla="*/ 0 h 1606"/>
                  <a:gd name="T4" fmla="*/ 8 w 736"/>
                  <a:gd name="T5" fmla="*/ 425 h 1606"/>
                  <a:gd name="T6" fmla="*/ 248 w 736"/>
                  <a:gd name="T7" fmla="*/ 507 h 1606"/>
                  <a:gd name="T8" fmla="*/ 245 w 736"/>
                  <a:gd name="T9" fmla="*/ 649 h 1606"/>
                  <a:gd name="T10" fmla="*/ 0 w 736"/>
                  <a:gd name="T11" fmla="*/ 736 h 1606"/>
                  <a:gd name="T12" fmla="*/ 0 w 736"/>
                  <a:gd name="T13" fmla="*/ 1170 h 1606"/>
                  <a:gd name="T14" fmla="*/ 736 w 736"/>
                  <a:gd name="T15" fmla="*/ 822 h 1606"/>
                  <a:gd name="T16" fmla="*/ 736 w 736"/>
                  <a:gd name="T17" fmla="*/ 301 h 16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6"/>
                  <a:gd name="T28" fmla="*/ 0 h 1606"/>
                  <a:gd name="T29" fmla="*/ 736 w 736"/>
                  <a:gd name="T30" fmla="*/ 1606 h 16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6" h="1606">
                    <a:moveTo>
                      <a:pt x="736" y="413"/>
                    </a:moveTo>
                    <a:lnTo>
                      <a:pt x="8" y="0"/>
                    </a:lnTo>
                    <a:lnTo>
                      <a:pt x="8" y="584"/>
                    </a:lnTo>
                    <a:lnTo>
                      <a:pt x="248" y="696"/>
                    </a:lnTo>
                    <a:lnTo>
                      <a:pt x="245" y="890"/>
                    </a:lnTo>
                    <a:lnTo>
                      <a:pt x="0" y="1010"/>
                    </a:lnTo>
                    <a:lnTo>
                      <a:pt x="0" y="1606"/>
                    </a:lnTo>
                    <a:lnTo>
                      <a:pt x="736" y="1129"/>
                    </a:lnTo>
                    <a:lnTo>
                      <a:pt x="736" y="413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1" name="Text Box 45"/>
              <p:cNvSpPr txBox="1">
                <a:spLocks noChangeArrowheads="1"/>
              </p:cNvSpPr>
              <p:nvPr/>
            </p:nvSpPr>
            <p:spPr bwMode="auto">
              <a:xfrm>
                <a:off x="3801" y="1780"/>
                <a:ext cx="260" cy="92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A</a:t>
                </a:r>
              </a:p>
              <a:p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L</a:t>
                </a:r>
              </a:p>
              <a:p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U</a:t>
                </a:r>
              </a:p>
            </p:txBody>
          </p:sp>
          <p:sp>
            <p:nvSpPr>
              <p:cNvPr id="28692" name="AutoShape 46"/>
              <p:cNvSpPr>
                <a:spLocks noChangeArrowheads="1"/>
              </p:cNvSpPr>
              <p:nvPr/>
            </p:nvSpPr>
            <p:spPr bwMode="auto">
              <a:xfrm rot="-5400000">
                <a:off x="2077" y="2382"/>
                <a:ext cx="951" cy="4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7 w 21600"/>
                  <a:gd name="T13" fmla="*/ 4513 h 21600"/>
                  <a:gd name="T14" fmla="*/ 17103 w 21600"/>
                  <a:gd name="T15" fmla="*/ 170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sz="204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M</a:t>
                </a:r>
              </a:p>
              <a:p>
                <a:pPr algn="ctr"/>
                <a:r>
                  <a:rPr lang="en-US" sz="204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U</a:t>
                </a:r>
              </a:p>
              <a:p>
                <a:pPr algn="ctr"/>
                <a:r>
                  <a:rPr lang="en-US" sz="204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X</a:t>
                </a:r>
              </a:p>
            </p:txBody>
          </p:sp>
          <p:sp>
            <p:nvSpPr>
              <p:cNvPr id="28693" name="Line 47"/>
              <p:cNvSpPr>
                <a:spLocks noChangeShapeType="1"/>
              </p:cNvSpPr>
              <p:nvPr/>
            </p:nvSpPr>
            <p:spPr bwMode="auto">
              <a:xfrm>
                <a:off x="2736" y="2583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4" name="Line 48"/>
              <p:cNvSpPr>
                <a:spLocks noChangeShapeType="1"/>
              </p:cNvSpPr>
              <p:nvPr/>
            </p:nvSpPr>
            <p:spPr bwMode="auto">
              <a:xfrm>
                <a:off x="4176" y="1891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5" name="Line 50"/>
              <p:cNvSpPr>
                <a:spLocks noChangeShapeType="1"/>
              </p:cNvSpPr>
              <p:nvPr/>
            </p:nvSpPr>
            <p:spPr bwMode="auto">
              <a:xfrm>
                <a:off x="1104" y="2410"/>
                <a:ext cx="124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6" name="Line 53"/>
              <p:cNvSpPr>
                <a:spLocks noChangeShapeType="1"/>
              </p:cNvSpPr>
              <p:nvPr/>
            </p:nvSpPr>
            <p:spPr bwMode="auto">
              <a:xfrm>
                <a:off x="2592" y="2928"/>
                <a:ext cx="0" cy="13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28697" name="Line 54"/>
              <p:cNvSpPr>
                <a:spLocks noChangeShapeType="1"/>
              </p:cNvSpPr>
              <p:nvPr/>
            </p:nvSpPr>
            <p:spPr bwMode="auto">
              <a:xfrm>
                <a:off x="1104" y="1805"/>
                <a:ext cx="235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</p:grpSp>
      </p:grpSp>
      <p:sp>
        <p:nvSpPr>
          <p:cNvPr id="28683" name="Rectangle 5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Execute stage</a:t>
            </a:r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1158399" y="1640840"/>
            <a:ext cx="984504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72407-905A-4DE9-96D5-FCDCC854360B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Stage 4</a:t>
            </a:r>
            <a:r>
              <a:rPr lang="en-US" dirty="0"/>
              <a:t>: Memory Operation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datapath that performs the proper memory operation for the instruction specified and the values present in the EX/Mem pipeline register.</a:t>
            </a:r>
          </a:p>
          <a:p>
            <a:pPr lvl="1" eaLnBrk="1" hangingPunct="1"/>
            <a:r>
              <a:rPr lang="en-US" dirty="0"/>
              <a:t>ALU result contains address for </a:t>
            </a:r>
            <a:r>
              <a:rPr lang="en-US" b="1" dirty="0" err="1">
                <a:solidFill>
                  <a:srgbClr val="FF0000"/>
                </a:solidFill>
              </a:rPr>
              <a:t>ld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st</a:t>
            </a:r>
            <a:r>
              <a:rPr lang="en-US" dirty="0"/>
              <a:t> instructions.</a:t>
            </a:r>
          </a:p>
          <a:p>
            <a:pPr lvl="1" eaLnBrk="1" hangingPunct="1"/>
            <a:r>
              <a:rPr lang="en-US" dirty="0"/>
              <a:t>Opcode bits control memory R/W and enable signals.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everything needed to complete execution to the </a:t>
            </a:r>
            <a:r>
              <a:rPr lang="en-US" dirty="0">
                <a:solidFill>
                  <a:srgbClr val="FF0000"/>
                </a:solidFill>
              </a:rPr>
              <a:t>pipeline register (Mem/WB)</a:t>
            </a:r>
          </a:p>
          <a:p>
            <a:pPr lvl="1" eaLnBrk="1" hangingPunct="1"/>
            <a:r>
              <a:rPr lang="en-US" dirty="0"/>
              <a:t>ALU result  and </a:t>
            </a:r>
            <a:r>
              <a:rPr lang="en-US" dirty="0" err="1"/>
              <a:t>MemData</a:t>
            </a:r>
            <a:endParaRPr lang="en-US" dirty="0"/>
          </a:p>
          <a:p>
            <a:pPr lvl="1" eaLnBrk="1" hangingPunct="1"/>
            <a:r>
              <a:rPr lang="en-US" dirty="0"/>
              <a:t>Instruction bits  for opcode and </a:t>
            </a:r>
            <a:r>
              <a:rPr lang="en-US" dirty="0" err="1"/>
              <a:t>destReg</a:t>
            </a:r>
            <a:r>
              <a:rPr lang="en-US" dirty="0"/>
              <a:t> specifiers</a:t>
            </a:r>
          </a:p>
        </p:txBody>
      </p:sp>
    </p:spTree>
    <p:extLst>
      <p:ext uri="{BB962C8B-B14F-4D97-AF65-F5344CB8AC3E}">
        <p14:creationId xmlns:p14="http://schemas.microsoft.com/office/powerpoint/2010/main" val="310089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3AE87E-5AEC-444E-9517-2F7675960C8F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31705" y="967953"/>
            <a:ext cx="2558414" cy="6122561"/>
            <a:chOff x="18" y="538"/>
            <a:chExt cx="1422" cy="3403"/>
          </a:xfrm>
        </p:grpSpPr>
        <p:sp>
          <p:nvSpPr>
            <p:cNvPr id="30756" name="Text Box 15"/>
            <p:cNvSpPr txBox="1">
              <a:spLocks noChangeArrowheads="1"/>
            </p:cNvSpPr>
            <p:nvPr/>
          </p:nvSpPr>
          <p:spPr bwMode="auto">
            <a:xfrm>
              <a:off x="96" y="3600"/>
              <a:ext cx="1344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EX/</a:t>
              </a:r>
              <a:r>
                <a:rPr lang="en-US" sz="3389" b="1" dirty="0" err="1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Mem</a:t>
              </a:r>
              <a:endPara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7" name="Rectangle 13"/>
            <p:cNvSpPr>
              <a:spLocks noChangeArrowheads="1"/>
            </p:cNvSpPr>
            <p:nvPr/>
          </p:nvSpPr>
          <p:spPr bwMode="auto">
            <a:xfrm>
              <a:off x="432" y="891"/>
              <a:ext cx="672" cy="2709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8" name="Rectangle 14"/>
            <p:cNvSpPr>
              <a:spLocks noChangeArrowheads="1"/>
            </p:cNvSpPr>
            <p:nvPr/>
          </p:nvSpPr>
          <p:spPr bwMode="auto">
            <a:xfrm rot="-5400000">
              <a:off x="487" y="1575"/>
              <a:ext cx="56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Alu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Result</a:t>
              </a:r>
            </a:p>
          </p:txBody>
        </p:sp>
        <p:sp>
          <p:nvSpPr>
            <p:cNvPr id="30759" name="Text Box 16"/>
            <p:cNvSpPr txBox="1">
              <a:spLocks noChangeArrowheads="1"/>
            </p:cNvSpPr>
            <p:nvPr/>
          </p:nvSpPr>
          <p:spPr bwMode="auto">
            <a:xfrm rot="16200000">
              <a:off x="-1154" y="1710"/>
              <a:ext cx="2686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Stage 3: Execute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60" name="Rectangle 17"/>
            <p:cNvSpPr>
              <a:spLocks noChangeArrowheads="1"/>
            </p:cNvSpPr>
            <p:nvPr/>
          </p:nvSpPr>
          <p:spPr bwMode="auto">
            <a:xfrm rot="-5400000">
              <a:off x="409" y="2906"/>
              <a:ext cx="71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30761" name="Rectangle 18"/>
            <p:cNvSpPr>
              <a:spLocks noChangeArrowheads="1"/>
            </p:cNvSpPr>
            <p:nvPr/>
          </p:nvSpPr>
          <p:spPr bwMode="auto">
            <a:xfrm rot="-5400000">
              <a:off x="508" y="992"/>
              <a:ext cx="519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PC+1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+offset</a:t>
              </a:r>
            </a:p>
          </p:txBody>
        </p:sp>
        <p:sp>
          <p:nvSpPr>
            <p:cNvPr id="30762" name="Rectangle 19"/>
            <p:cNvSpPr>
              <a:spLocks noChangeArrowheads="1"/>
            </p:cNvSpPr>
            <p:nvPr/>
          </p:nvSpPr>
          <p:spPr bwMode="auto">
            <a:xfrm rot="-5400000">
              <a:off x="465" y="2202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contents 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of </a:t>
              </a:r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regB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58399" y="5957041"/>
            <a:ext cx="9931400" cy="388620"/>
            <a:chOff x="144" y="3408"/>
            <a:chExt cx="5616" cy="240"/>
          </a:xfrm>
        </p:grpSpPr>
        <p:sp>
          <p:nvSpPr>
            <p:cNvPr id="30754" name="Line 21"/>
            <p:cNvSpPr>
              <a:spLocks noChangeShapeType="1"/>
            </p:cNvSpPr>
            <p:nvPr/>
          </p:nvSpPr>
          <p:spPr bwMode="auto">
            <a:xfrm>
              <a:off x="144" y="3648"/>
              <a:ext cx="56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5" name="Line 22"/>
            <p:cNvSpPr>
              <a:spLocks noChangeShapeType="1"/>
            </p:cNvSpPr>
            <p:nvPr/>
          </p:nvSpPr>
          <p:spPr bwMode="auto">
            <a:xfrm>
              <a:off x="144" y="3408"/>
              <a:ext cx="56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99319" y="1514899"/>
            <a:ext cx="6223318" cy="790372"/>
            <a:chOff x="0" y="29"/>
            <a:chExt cx="3459" cy="488"/>
          </a:xfrm>
        </p:grpSpPr>
        <p:sp>
          <p:nvSpPr>
            <p:cNvPr id="30750" name="Line 24"/>
            <p:cNvSpPr>
              <a:spLocks noChangeShapeType="1"/>
            </p:cNvSpPr>
            <p:nvPr/>
          </p:nvSpPr>
          <p:spPr bwMode="auto">
            <a:xfrm>
              <a:off x="0" y="144"/>
              <a:ext cx="158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1" name="Line 25"/>
            <p:cNvSpPr>
              <a:spLocks noChangeShapeType="1"/>
            </p:cNvSpPr>
            <p:nvPr/>
          </p:nvSpPr>
          <p:spPr bwMode="auto">
            <a:xfrm flipV="1">
              <a:off x="1104" y="480"/>
              <a:ext cx="48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2" name="Line 26"/>
            <p:cNvSpPr>
              <a:spLocks noChangeShapeType="1"/>
            </p:cNvSpPr>
            <p:nvPr/>
          </p:nvSpPr>
          <p:spPr bwMode="auto">
            <a:xfrm>
              <a:off x="1584" y="144"/>
              <a:ext cx="0" cy="33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53" name="Text Box 27"/>
            <p:cNvSpPr txBox="1">
              <a:spLocks noChangeArrowheads="1"/>
            </p:cNvSpPr>
            <p:nvPr/>
          </p:nvSpPr>
          <p:spPr bwMode="auto">
            <a:xfrm>
              <a:off x="1584" y="29"/>
              <a:ext cx="1875" cy="4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This goes back to the MUX</a:t>
              </a:r>
            </a:p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before the PC in stage 1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885599" y="1048915"/>
            <a:ext cx="8376920" cy="6072189"/>
            <a:chOff x="1104" y="583"/>
            <a:chExt cx="4656" cy="3375"/>
          </a:xfrm>
        </p:grpSpPr>
        <p:sp>
          <p:nvSpPr>
            <p:cNvPr id="30745" name="Line 9"/>
            <p:cNvSpPr>
              <a:spLocks noChangeShapeType="1"/>
            </p:cNvSpPr>
            <p:nvPr/>
          </p:nvSpPr>
          <p:spPr bwMode="auto">
            <a:xfrm>
              <a:off x="1104" y="1668"/>
              <a:ext cx="35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4656" y="864"/>
              <a:ext cx="672" cy="272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47" name="Rectangle 7"/>
            <p:cNvSpPr>
              <a:spLocks noChangeArrowheads="1"/>
            </p:cNvSpPr>
            <p:nvPr/>
          </p:nvSpPr>
          <p:spPr bwMode="auto">
            <a:xfrm rot="-5400000">
              <a:off x="4704" y="1456"/>
              <a:ext cx="57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Alu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Result</a:t>
              </a:r>
            </a:p>
          </p:txBody>
        </p:sp>
        <p:sp>
          <p:nvSpPr>
            <p:cNvPr id="30748" name="Text Box 8"/>
            <p:cNvSpPr txBox="1">
              <a:spLocks noChangeArrowheads="1"/>
            </p:cNvSpPr>
            <p:nvPr/>
          </p:nvSpPr>
          <p:spPr bwMode="auto">
            <a:xfrm>
              <a:off x="4224" y="3617"/>
              <a:ext cx="1536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389" b="1" dirty="0" err="1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Mem</a:t>
              </a:r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/WB</a:t>
              </a:r>
            </a:p>
          </p:txBody>
        </p:sp>
        <p:sp>
          <p:nvSpPr>
            <p:cNvPr id="30749" name="Text Box 10"/>
            <p:cNvSpPr txBox="1">
              <a:spLocks noChangeArrowheads="1"/>
            </p:cNvSpPr>
            <p:nvPr/>
          </p:nvSpPr>
          <p:spPr bwMode="auto">
            <a:xfrm rot="16200000">
              <a:off x="4175" y="1786"/>
              <a:ext cx="2748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Rest of pipelined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85599" y="5059257"/>
            <a:ext cx="7513320" cy="1245023"/>
            <a:chOff x="1104" y="2832"/>
            <a:chExt cx="4176" cy="768"/>
          </a:xfrm>
        </p:grpSpPr>
        <p:sp>
          <p:nvSpPr>
            <p:cNvPr id="30743" name="Rectangle 39"/>
            <p:cNvSpPr>
              <a:spLocks noChangeArrowheads="1"/>
            </p:cNvSpPr>
            <p:nvPr/>
          </p:nvSpPr>
          <p:spPr bwMode="auto">
            <a:xfrm rot="-5400000">
              <a:off x="4608" y="2928"/>
              <a:ext cx="76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30744" name="Line 40"/>
            <p:cNvSpPr>
              <a:spLocks noChangeShapeType="1"/>
            </p:cNvSpPr>
            <p:nvPr/>
          </p:nvSpPr>
          <p:spPr bwMode="auto">
            <a:xfrm>
              <a:off x="1104" y="3312"/>
              <a:ext cx="35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403759" y="2207579"/>
            <a:ext cx="2159000" cy="790372"/>
            <a:chOff x="1344" y="583"/>
            <a:chExt cx="1200" cy="488"/>
          </a:xfrm>
        </p:grpSpPr>
        <p:sp>
          <p:nvSpPr>
            <p:cNvPr id="30741" name="Line 42"/>
            <p:cNvSpPr>
              <a:spLocks noChangeShapeType="1"/>
            </p:cNvSpPr>
            <p:nvPr/>
          </p:nvSpPr>
          <p:spPr bwMode="auto">
            <a:xfrm>
              <a:off x="1344" y="816"/>
              <a:ext cx="1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0742" name="Text Box 43"/>
            <p:cNvSpPr txBox="1">
              <a:spLocks noChangeArrowheads="1"/>
            </p:cNvSpPr>
            <p:nvPr/>
          </p:nvSpPr>
          <p:spPr bwMode="auto">
            <a:xfrm>
              <a:off x="1574" y="583"/>
              <a:ext cx="951" cy="4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MUX control</a:t>
              </a:r>
            </a:p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for PC input</a:t>
              </a:r>
            </a:p>
          </p:txBody>
        </p:sp>
      </p:grpSp>
      <p:sp>
        <p:nvSpPr>
          <p:cNvPr id="3072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1531040" y="19732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Pipeline datapath – Memory stage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885599" y="3001010"/>
            <a:ext cx="7513320" cy="2722140"/>
            <a:chOff x="1104" y="1668"/>
            <a:chExt cx="4176" cy="1513"/>
          </a:xfrm>
        </p:grpSpPr>
        <p:sp>
          <p:nvSpPr>
            <p:cNvPr id="30731" name="Rectangle 29"/>
            <p:cNvSpPr>
              <a:spLocks noChangeArrowheads="1"/>
            </p:cNvSpPr>
            <p:nvPr/>
          </p:nvSpPr>
          <p:spPr bwMode="auto">
            <a:xfrm rot="-5400000">
              <a:off x="4646" y="2115"/>
              <a:ext cx="69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Memory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Read Data</a:t>
              </a:r>
            </a:p>
          </p:txBody>
        </p:sp>
        <p:grpSp>
          <p:nvGrpSpPr>
            <p:cNvPr id="30732" name="Group 50"/>
            <p:cNvGrpSpPr>
              <a:grpSpLocks/>
            </p:cNvGrpSpPr>
            <p:nvPr/>
          </p:nvGrpSpPr>
          <p:grpSpPr bwMode="auto">
            <a:xfrm>
              <a:off x="1104" y="1668"/>
              <a:ext cx="3552" cy="1513"/>
              <a:chOff x="1104" y="1668"/>
              <a:chExt cx="3552" cy="1513"/>
            </a:xfrm>
          </p:grpSpPr>
          <p:sp>
            <p:nvSpPr>
              <p:cNvPr id="30733" name="Line 30"/>
              <p:cNvSpPr>
                <a:spLocks noChangeShapeType="1"/>
              </p:cNvSpPr>
              <p:nvPr/>
            </p:nvSpPr>
            <p:spPr bwMode="auto">
              <a:xfrm>
                <a:off x="2592" y="2965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0734" name="Rectangle 31"/>
              <p:cNvSpPr>
                <a:spLocks noChangeArrowheads="1"/>
              </p:cNvSpPr>
              <p:nvPr/>
            </p:nvSpPr>
            <p:spPr bwMode="auto">
              <a:xfrm>
                <a:off x="2496" y="1798"/>
                <a:ext cx="1104" cy="1167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Data Memory</a:t>
                </a:r>
              </a:p>
            </p:txBody>
          </p:sp>
          <p:sp>
            <p:nvSpPr>
              <p:cNvPr id="30735" name="Line 32"/>
              <p:cNvSpPr>
                <a:spLocks noChangeShapeType="1"/>
              </p:cNvSpPr>
              <p:nvPr/>
            </p:nvSpPr>
            <p:spPr bwMode="auto">
              <a:xfrm>
                <a:off x="1104" y="2403"/>
                <a:ext cx="13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0736" name="Line 33"/>
              <p:cNvSpPr>
                <a:spLocks noChangeShapeType="1"/>
              </p:cNvSpPr>
              <p:nvPr/>
            </p:nvSpPr>
            <p:spPr bwMode="auto">
              <a:xfrm>
                <a:off x="1680" y="2014"/>
                <a:ext cx="81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0737" name="Line 34"/>
              <p:cNvSpPr>
                <a:spLocks noChangeShapeType="1"/>
              </p:cNvSpPr>
              <p:nvPr/>
            </p:nvSpPr>
            <p:spPr bwMode="auto">
              <a:xfrm>
                <a:off x="3600" y="2317"/>
                <a:ext cx="105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0738" name="Line 35"/>
              <p:cNvSpPr>
                <a:spLocks noChangeShapeType="1"/>
              </p:cNvSpPr>
              <p:nvPr/>
            </p:nvSpPr>
            <p:spPr bwMode="auto">
              <a:xfrm>
                <a:off x="1680" y="1668"/>
                <a:ext cx="0" cy="34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0739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48"/>
                <a:ext cx="587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4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en</a:t>
                </a:r>
                <a:r>
                  <a:rPr lang="en-US" sz="1813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   R/W</a:t>
                </a:r>
              </a:p>
            </p:txBody>
          </p:sp>
          <p:sp>
            <p:nvSpPr>
              <p:cNvPr id="30740" name="Line 37"/>
              <p:cNvSpPr>
                <a:spLocks noChangeShapeType="1"/>
              </p:cNvSpPr>
              <p:nvPr/>
            </p:nvSpPr>
            <p:spPr bwMode="auto">
              <a:xfrm>
                <a:off x="2880" y="2965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4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BF87BF-EEEF-4B90-BC35-F8F2D5F4A00A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Stage 5:</a:t>
            </a:r>
            <a:r>
              <a:rPr lang="en-US" dirty="0"/>
              <a:t> Write back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</a:t>
            </a:r>
            <a:r>
              <a:rPr lang="en-US" dirty="0" err="1"/>
              <a:t>datapath</a:t>
            </a:r>
            <a:r>
              <a:rPr lang="en-US" dirty="0"/>
              <a:t> that completes the execution of this instruction, writing to the register file if required.</a:t>
            </a:r>
          </a:p>
          <a:p>
            <a:pPr lvl="1" eaLnBrk="1" hangingPunct="1"/>
            <a:r>
              <a:rPr lang="en-US" dirty="0"/>
              <a:t>Write </a:t>
            </a:r>
            <a:r>
              <a:rPr lang="en-US" dirty="0" err="1"/>
              <a:t>MemData</a:t>
            </a:r>
            <a:r>
              <a:rPr lang="en-US" dirty="0"/>
              <a:t> to </a:t>
            </a:r>
            <a:r>
              <a:rPr lang="en-US" dirty="0" err="1"/>
              <a:t>destReg</a:t>
            </a:r>
            <a:r>
              <a:rPr lang="en-US" dirty="0"/>
              <a:t> for </a:t>
            </a:r>
            <a:r>
              <a:rPr lang="en-US" dirty="0" err="1"/>
              <a:t>ld</a:t>
            </a:r>
            <a:r>
              <a:rPr lang="en-US" dirty="0"/>
              <a:t> instruction</a:t>
            </a:r>
          </a:p>
          <a:p>
            <a:pPr lvl="1" eaLnBrk="1" hangingPunct="1"/>
            <a:r>
              <a:rPr lang="en-US" dirty="0"/>
              <a:t>Write ALU result to </a:t>
            </a:r>
            <a:r>
              <a:rPr lang="en-US" dirty="0" err="1"/>
              <a:t>destReg</a:t>
            </a:r>
            <a:r>
              <a:rPr lang="en-US" dirty="0"/>
              <a:t> for add </a:t>
            </a:r>
            <a:r>
              <a:rPr lang="en-US"/>
              <a:t>or nor instructions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Opcode bits also control register write enable signal.</a:t>
            </a:r>
          </a:p>
        </p:txBody>
      </p:sp>
    </p:spTree>
    <p:extLst>
      <p:ext uri="{BB962C8B-B14F-4D97-AF65-F5344CB8AC3E}">
        <p14:creationId xmlns:p14="http://schemas.microsoft.com/office/powerpoint/2010/main" val="390837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B27DD1-03E4-45D1-963D-F24A6CE46852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363505" y="1083099"/>
            <a:ext cx="2558414" cy="5489258"/>
            <a:chOff x="18" y="602"/>
            <a:chExt cx="1422" cy="3051"/>
          </a:xfrm>
        </p:grpSpPr>
        <p:sp>
          <p:nvSpPr>
            <p:cNvPr id="32797" name="Rectangle 2"/>
            <p:cNvSpPr>
              <a:spLocks noChangeArrowheads="1"/>
            </p:cNvSpPr>
            <p:nvPr/>
          </p:nvSpPr>
          <p:spPr bwMode="auto">
            <a:xfrm>
              <a:off x="432" y="864"/>
              <a:ext cx="672" cy="243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98" name="Rectangle 3"/>
            <p:cNvSpPr>
              <a:spLocks noChangeArrowheads="1"/>
            </p:cNvSpPr>
            <p:nvPr/>
          </p:nvSpPr>
          <p:spPr bwMode="auto">
            <a:xfrm rot="-5400000">
              <a:off x="504" y="1032"/>
              <a:ext cx="52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Alu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Result</a:t>
              </a:r>
            </a:p>
          </p:txBody>
        </p:sp>
        <p:sp>
          <p:nvSpPr>
            <p:cNvPr id="32799" name="Text Box 4"/>
            <p:cNvSpPr txBox="1">
              <a:spLocks noChangeArrowheads="1"/>
            </p:cNvSpPr>
            <p:nvPr/>
          </p:nvSpPr>
          <p:spPr bwMode="auto">
            <a:xfrm>
              <a:off x="48" y="3312"/>
              <a:ext cx="1392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389" b="1" dirty="0" err="1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Mem</a:t>
              </a:r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</a:rPr>
                <a:t>/WB</a:t>
              </a:r>
            </a:p>
          </p:txBody>
        </p:sp>
        <p:sp>
          <p:nvSpPr>
            <p:cNvPr id="32800" name="Text Box 5"/>
            <p:cNvSpPr txBox="1">
              <a:spLocks noChangeArrowheads="1"/>
            </p:cNvSpPr>
            <p:nvPr/>
          </p:nvSpPr>
          <p:spPr bwMode="auto">
            <a:xfrm rot="16200000">
              <a:off x="-1196" y="1816"/>
              <a:ext cx="2769" cy="34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Stage 4: Memory </a:t>
              </a:r>
              <a:r>
                <a:rPr lang="en-US" sz="3389" b="1" dirty="0" err="1">
                  <a:solidFill>
                    <a:srgbClr val="FFFFCC"/>
                  </a:solidFill>
                  <a:latin typeface="Calibri" pitchFamily="34" charset="0"/>
                  <a:ea typeface="ＭＳ Ｐゴシック" charset="-128"/>
                </a:rPr>
                <a:t>datapath</a:t>
              </a:r>
              <a:endParaRPr lang="en-US" sz="3389" b="1" dirty="0">
                <a:solidFill>
                  <a:srgbClr val="FFFFCC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801" name="Rectangle 6"/>
            <p:cNvSpPr>
              <a:spLocks noChangeArrowheads="1"/>
            </p:cNvSpPr>
            <p:nvPr/>
          </p:nvSpPr>
          <p:spPr bwMode="auto">
            <a:xfrm rot="-5400000">
              <a:off x="408" y="2520"/>
              <a:ext cx="720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Instruction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</a:t>
              </a:r>
            </a:p>
          </p:txBody>
        </p:sp>
        <p:sp>
          <p:nvSpPr>
            <p:cNvPr id="32802" name="Rectangle 7"/>
            <p:cNvSpPr>
              <a:spLocks noChangeArrowheads="1"/>
            </p:cNvSpPr>
            <p:nvPr/>
          </p:nvSpPr>
          <p:spPr bwMode="auto">
            <a:xfrm rot="-5400000">
              <a:off x="384" y="1728"/>
              <a:ext cx="76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Memory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 Read Data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317399" y="2245360"/>
            <a:ext cx="5786120" cy="3108960"/>
            <a:chOff x="1344" y="1248"/>
            <a:chExt cx="3216" cy="1728"/>
          </a:xfrm>
        </p:grpSpPr>
        <p:sp>
          <p:nvSpPr>
            <p:cNvPr id="32786" name="AutoShape 11"/>
            <p:cNvSpPr>
              <a:spLocks noChangeArrowheads="1"/>
            </p:cNvSpPr>
            <p:nvPr/>
          </p:nvSpPr>
          <p:spPr bwMode="auto">
            <a:xfrm rot="5400000" flipH="1">
              <a:off x="3264" y="2160"/>
              <a:ext cx="91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M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X</a:t>
              </a:r>
            </a:p>
          </p:txBody>
        </p:sp>
        <p:grpSp>
          <p:nvGrpSpPr>
            <p:cNvPr id="32787" name="Group 39"/>
            <p:cNvGrpSpPr>
              <a:grpSpLocks/>
            </p:cNvGrpSpPr>
            <p:nvPr/>
          </p:nvGrpSpPr>
          <p:grpSpPr bwMode="auto">
            <a:xfrm>
              <a:off x="1344" y="1248"/>
              <a:ext cx="3216" cy="1728"/>
              <a:chOff x="1344" y="1248"/>
              <a:chExt cx="3216" cy="1728"/>
            </a:xfrm>
          </p:grpSpPr>
          <p:sp>
            <p:nvSpPr>
              <p:cNvPr id="32788" name="Line 10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1872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89" name="Line 12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321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0" name="Line 13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27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1" name="Line 14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2" name="Line 15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3" name="Line 16"/>
              <p:cNvSpPr>
                <a:spLocks noChangeShapeType="1"/>
              </p:cNvSpPr>
              <p:nvPr/>
            </p:nvSpPr>
            <p:spPr bwMode="auto">
              <a:xfrm>
                <a:off x="3888" y="2064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4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  <p:sp>
            <p:nvSpPr>
              <p:cNvPr id="32795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110"/>
                <a:ext cx="1616" cy="4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6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This goes back to data </a:t>
                </a:r>
              </a:p>
              <a:p>
                <a:r>
                  <a:rPr lang="en-US" sz="226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</a:rPr>
                  <a:t>input of register file</a:t>
                </a:r>
              </a:p>
            </p:txBody>
          </p:sp>
          <p:sp>
            <p:nvSpPr>
              <p:cNvPr id="32796" name="Line 19"/>
              <p:cNvSpPr>
                <a:spLocks noChangeShapeType="1"/>
              </p:cNvSpPr>
              <p:nvPr/>
            </p:nvSpPr>
            <p:spPr bwMode="auto">
              <a:xfrm>
                <a:off x="3696" y="264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317399" y="5095239"/>
            <a:ext cx="6908800" cy="1813560"/>
            <a:chOff x="1104" y="2832"/>
            <a:chExt cx="3840" cy="1008"/>
          </a:xfrm>
        </p:grpSpPr>
        <p:sp>
          <p:nvSpPr>
            <p:cNvPr id="32775" name="Line 21"/>
            <p:cNvSpPr>
              <a:spLocks noChangeShapeType="1"/>
            </p:cNvSpPr>
            <p:nvPr/>
          </p:nvSpPr>
          <p:spPr bwMode="auto">
            <a:xfrm flipV="1">
              <a:off x="1440" y="3410"/>
              <a:ext cx="220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76" name="Text Box 22"/>
            <p:cNvSpPr txBox="1">
              <a:spLocks noChangeArrowheads="1"/>
            </p:cNvSpPr>
            <p:nvPr/>
          </p:nvSpPr>
          <p:spPr bwMode="auto">
            <a:xfrm>
              <a:off x="1632" y="3168"/>
              <a:ext cx="2012" cy="4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This goes back to the</a:t>
              </a:r>
            </a:p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destination register </a:t>
              </a:r>
              <a:r>
                <a:rPr lang="en-US" sz="2267" b="1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specifier</a:t>
              </a:r>
              <a:endPara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77" name="AutoShape 23"/>
            <p:cNvSpPr>
              <a:spLocks noChangeArrowheads="1"/>
            </p:cNvSpPr>
            <p:nvPr/>
          </p:nvSpPr>
          <p:spPr bwMode="auto">
            <a:xfrm rot="5400000" flipH="1">
              <a:off x="3360" y="3216"/>
              <a:ext cx="91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M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32778" name="Line 24"/>
            <p:cNvSpPr>
              <a:spLocks noChangeShapeType="1"/>
            </p:cNvSpPr>
            <p:nvPr/>
          </p:nvSpPr>
          <p:spPr bwMode="auto">
            <a:xfrm>
              <a:off x="1104" y="2832"/>
              <a:ext cx="38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79" name="Line 25"/>
            <p:cNvSpPr>
              <a:spLocks noChangeShapeType="1"/>
            </p:cNvSpPr>
            <p:nvPr/>
          </p:nvSpPr>
          <p:spPr bwMode="auto">
            <a:xfrm>
              <a:off x="3984" y="32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80" name="Line 26"/>
            <p:cNvSpPr>
              <a:spLocks noChangeShapeType="1"/>
            </p:cNvSpPr>
            <p:nvPr/>
          </p:nvSpPr>
          <p:spPr bwMode="auto">
            <a:xfrm>
              <a:off x="3984" y="3552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81" name="Line 27"/>
            <p:cNvSpPr>
              <a:spLocks noChangeShapeType="1"/>
            </p:cNvSpPr>
            <p:nvPr/>
          </p:nvSpPr>
          <p:spPr bwMode="auto">
            <a:xfrm>
              <a:off x="4944" y="2832"/>
              <a:ext cx="0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82" name="Text Box 28"/>
            <p:cNvSpPr txBox="1">
              <a:spLocks noChangeArrowheads="1"/>
            </p:cNvSpPr>
            <p:nvPr/>
          </p:nvSpPr>
          <p:spPr bwMode="auto">
            <a:xfrm>
              <a:off x="4032" y="2957"/>
              <a:ext cx="600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 0-2</a:t>
              </a:r>
            </a:p>
          </p:txBody>
        </p:sp>
        <p:sp>
          <p:nvSpPr>
            <p:cNvPr id="32783" name="Text Box 29"/>
            <p:cNvSpPr txBox="1">
              <a:spLocks noChangeArrowheads="1"/>
            </p:cNvSpPr>
            <p:nvPr/>
          </p:nvSpPr>
          <p:spPr bwMode="auto">
            <a:xfrm>
              <a:off x="4032" y="3293"/>
              <a:ext cx="764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bits 16-18</a:t>
              </a:r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1440" y="3818"/>
              <a:ext cx="14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2785" name="Text Box 32"/>
            <p:cNvSpPr txBox="1">
              <a:spLocks noChangeArrowheads="1"/>
            </p:cNvSpPr>
            <p:nvPr/>
          </p:nvSpPr>
          <p:spPr bwMode="auto">
            <a:xfrm>
              <a:off x="1526" y="3600"/>
              <a:ext cx="1355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register write enable</a:t>
              </a:r>
            </a:p>
          </p:txBody>
        </p:sp>
      </p:grpSp>
      <p:sp>
        <p:nvSpPr>
          <p:cNvPr id="32774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2296934" y="413809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Pipeline datapath – Writeback stage</a:t>
            </a:r>
          </a:p>
        </p:txBody>
      </p:sp>
    </p:spTree>
    <p:extLst>
      <p:ext uri="{BB962C8B-B14F-4D97-AF65-F5344CB8AC3E}">
        <p14:creationId xmlns:p14="http://schemas.microsoft.com/office/powerpoint/2010/main" val="4750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65039B-D892-43E1-94AE-69EFB24F8EB5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835559" y="3368040"/>
            <a:ext cx="949960" cy="1295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file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 rot="-5400000">
            <a:off x="96864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3835559" y="4749800"/>
            <a:ext cx="949960" cy="3454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Sign </a:t>
            </a:r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extend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3800" name="Group 7"/>
          <p:cNvGrpSpPr>
            <a:grpSpLocks/>
          </p:cNvGrpSpPr>
          <p:nvPr/>
        </p:nvGrpSpPr>
        <p:grpSpPr bwMode="auto">
          <a:xfrm>
            <a:off x="6426359" y="3281680"/>
            <a:ext cx="598586" cy="1554480"/>
            <a:chOff x="-72" y="2365"/>
            <a:chExt cx="387" cy="1056"/>
          </a:xfrm>
        </p:grpSpPr>
        <p:sp>
          <p:nvSpPr>
            <p:cNvPr id="33883" name="Freeform 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3884" name="Text Box 9"/>
            <p:cNvSpPr txBox="1">
              <a:spLocks noChangeArrowheads="1"/>
            </p:cNvSpPr>
            <p:nvPr/>
          </p:nvSpPr>
          <p:spPr bwMode="auto">
            <a:xfrm>
              <a:off x="97" y="2608"/>
              <a:ext cx="218" cy="6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3801" name="AutoShape 10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2799239" y="1036320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5044599" y="1036320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7203599" y="1036320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79808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9362599" y="1036320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3808" name="Group 17"/>
          <p:cNvGrpSpPr>
            <a:grpSpLocks/>
          </p:cNvGrpSpPr>
          <p:nvPr/>
        </p:nvGrpSpPr>
        <p:grpSpPr bwMode="auto">
          <a:xfrm>
            <a:off x="2108361" y="2245360"/>
            <a:ext cx="487575" cy="863600"/>
            <a:chOff x="624" y="1248"/>
            <a:chExt cx="271" cy="480"/>
          </a:xfrm>
        </p:grpSpPr>
        <p:sp>
          <p:nvSpPr>
            <p:cNvPr id="33881" name="Freeform 1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3882" name="Text Box 19"/>
            <p:cNvSpPr txBox="1">
              <a:spLocks noChangeArrowheads="1"/>
            </p:cNvSpPr>
            <p:nvPr/>
          </p:nvSpPr>
          <p:spPr bwMode="auto">
            <a:xfrm>
              <a:off x="680" y="1311"/>
              <a:ext cx="215" cy="3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17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3809" name="Group 20"/>
          <p:cNvGrpSpPr>
            <a:grpSpLocks/>
          </p:cNvGrpSpPr>
          <p:nvPr/>
        </p:nvGrpSpPr>
        <p:grpSpPr bwMode="auto">
          <a:xfrm>
            <a:off x="6167281" y="1986280"/>
            <a:ext cx="487575" cy="863600"/>
            <a:chOff x="624" y="1248"/>
            <a:chExt cx="271" cy="480"/>
          </a:xfrm>
        </p:grpSpPr>
        <p:sp>
          <p:nvSpPr>
            <p:cNvPr id="33879" name="Freeform 2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3880" name="Text Box 22"/>
            <p:cNvSpPr txBox="1">
              <a:spLocks noChangeArrowheads="1"/>
            </p:cNvSpPr>
            <p:nvPr/>
          </p:nvSpPr>
          <p:spPr bwMode="auto">
            <a:xfrm>
              <a:off x="680" y="1311"/>
              <a:ext cx="215" cy="3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17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3810" name="Line 23"/>
          <p:cNvSpPr>
            <a:spLocks noChangeShapeType="1"/>
          </p:cNvSpPr>
          <p:nvPr/>
        </p:nvSpPr>
        <p:spPr bwMode="auto">
          <a:xfrm>
            <a:off x="262651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1" name="Line 24"/>
          <p:cNvSpPr>
            <a:spLocks noChangeShapeType="1"/>
          </p:cNvSpPr>
          <p:nvPr/>
        </p:nvSpPr>
        <p:spPr bwMode="auto">
          <a:xfrm>
            <a:off x="2540159" y="26771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2" name="Line 25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3" name="Line 26"/>
          <p:cNvSpPr>
            <a:spLocks noChangeShapeType="1"/>
          </p:cNvSpPr>
          <p:nvPr/>
        </p:nvSpPr>
        <p:spPr bwMode="auto">
          <a:xfrm flipH="1">
            <a:off x="1676559" y="181356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4" name="Line 27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5" name="Line 28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6" name="Line 29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7" name="Line 30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8" name="Line 31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19" name="Line 32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0" name="Line 33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1" name="Line 34"/>
          <p:cNvSpPr>
            <a:spLocks noChangeShapeType="1"/>
          </p:cNvSpPr>
          <p:nvPr/>
        </p:nvSpPr>
        <p:spPr bwMode="auto">
          <a:xfrm>
            <a:off x="314467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2" name="Line 35"/>
          <p:cNvSpPr>
            <a:spLocks noChangeShapeType="1"/>
          </p:cNvSpPr>
          <p:nvPr/>
        </p:nvSpPr>
        <p:spPr bwMode="auto">
          <a:xfrm>
            <a:off x="3317399" y="3454400"/>
            <a:ext cx="0" cy="14681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3" name="Line 36"/>
          <p:cNvSpPr>
            <a:spLocks noChangeShapeType="1"/>
          </p:cNvSpPr>
          <p:nvPr/>
        </p:nvSpPr>
        <p:spPr bwMode="auto">
          <a:xfrm>
            <a:off x="3317399" y="492252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4" name="Line 37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5" name="Line 38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6" name="Line 39"/>
          <p:cNvSpPr>
            <a:spLocks noChangeShapeType="1"/>
          </p:cNvSpPr>
          <p:nvPr/>
        </p:nvSpPr>
        <p:spPr bwMode="auto">
          <a:xfrm>
            <a:off x="4785519" y="4922520"/>
            <a:ext cx="25908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7" name="Line 40"/>
          <p:cNvSpPr>
            <a:spLocks noChangeShapeType="1"/>
          </p:cNvSpPr>
          <p:nvPr/>
        </p:nvSpPr>
        <p:spPr bwMode="auto">
          <a:xfrm>
            <a:off x="4785519" y="4318000"/>
            <a:ext cx="2590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8" name="Line 41"/>
          <p:cNvSpPr>
            <a:spLocks noChangeShapeType="1"/>
          </p:cNvSpPr>
          <p:nvPr/>
        </p:nvSpPr>
        <p:spPr bwMode="auto">
          <a:xfrm>
            <a:off x="4785519" y="362712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29" name="Line 42"/>
          <p:cNvSpPr>
            <a:spLocks noChangeShapeType="1"/>
          </p:cNvSpPr>
          <p:nvPr/>
        </p:nvSpPr>
        <p:spPr bwMode="auto">
          <a:xfrm>
            <a:off x="5390039" y="4318000"/>
            <a:ext cx="7772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0" name="Line 43"/>
          <p:cNvSpPr>
            <a:spLocks noChangeShapeType="1"/>
          </p:cNvSpPr>
          <p:nvPr/>
        </p:nvSpPr>
        <p:spPr bwMode="auto">
          <a:xfrm>
            <a:off x="5390039" y="3627120"/>
            <a:ext cx="1036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1" name="Line 44"/>
          <p:cNvSpPr>
            <a:spLocks noChangeShapeType="1"/>
          </p:cNvSpPr>
          <p:nvPr/>
        </p:nvSpPr>
        <p:spPr bwMode="auto">
          <a:xfrm>
            <a:off x="3144679" y="267716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2" name="Line 45"/>
          <p:cNvSpPr>
            <a:spLocks noChangeShapeType="1"/>
          </p:cNvSpPr>
          <p:nvPr/>
        </p:nvSpPr>
        <p:spPr bwMode="auto">
          <a:xfrm>
            <a:off x="5390039" y="267716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3" name="Line 46"/>
          <p:cNvSpPr>
            <a:spLocks noChangeShapeType="1"/>
          </p:cNvSpPr>
          <p:nvPr/>
        </p:nvSpPr>
        <p:spPr bwMode="auto">
          <a:xfrm>
            <a:off x="5390039" y="492252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4" name="Line 47"/>
          <p:cNvSpPr>
            <a:spLocks noChangeShapeType="1"/>
          </p:cNvSpPr>
          <p:nvPr/>
        </p:nvSpPr>
        <p:spPr bwMode="auto">
          <a:xfrm flipV="1">
            <a:off x="5735479" y="2159000"/>
            <a:ext cx="0" cy="2763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5" name="Line 48"/>
          <p:cNvSpPr>
            <a:spLocks noChangeShapeType="1"/>
          </p:cNvSpPr>
          <p:nvPr/>
        </p:nvSpPr>
        <p:spPr bwMode="auto">
          <a:xfrm>
            <a:off x="5735479" y="215900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6" name="AutoShape 49"/>
          <p:cNvSpPr>
            <a:spLocks noChangeArrowheads="1"/>
          </p:cNvSpPr>
          <p:nvPr/>
        </p:nvSpPr>
        <p:spPr bwMode="auto">
          <a:xfrm rot="-5400000">
            <a:off x="554116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3837" name="Line 50"/>
          <p:cNvSpPr>
            <a:spLocks noChangeShapeType="1"/>
          </p:cNvSpPr>
          <p:nvPr/>
        </p:nvSpPr>
        <p:spPr bwMode="auto">
          <a:xfrm flipH="1" flipV="1">
            <a:off x="6253639" y="457708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8" name="Line 51"/>
          <p:cNvSpPr>
            <a:spLocks noChangeShapeType="1"/>
          </p:cNvSpPr>
          <p:nvPr/>
        </p:nvSpPr>
        <p:spPr bwMode="auto">
          <a:xfrm>
            <a:off x="694451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39" name="Line 52"/>
          <p:cNvSpPr>
            <a:spLocks noChangeShapeType="1"/>
          </p:cNvSpPr>
          <p:nvPr/>
        </p:nvSpPr>
        <p:spPr bwMode="auto">
          <a:xfrm>
            <a:off x="6599079" y="2418080"/>
            <a:ext cx="6045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0" name="Line 53"/>
          <p:cNvSpPr>
            <a:spLocks noChangeShapeType="1"/>
          </p:cNvSpPr>
          <p:nvPr/>
        </p:nvSpPr>
        <p:spPr bwMode="auto">
          <a:xfrm>
            <a:off x="7549039" y="397256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1" name="Line 54"/>
          <p:cNvSpPr>
            <a:spLocks noChangeShapeType="1"/>
          </p:cNvSpPr>
          <p:nvPr/>
        </p:nvSpPr>
        <p:spPr bwMode="auto">
          <a:xfrm flipV="1">
            <a:off x="772175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2" name="Line 55"/>
          <p:cNvSpPr>
            <a:spLocks noChangeShapeType="1"/>
          </p:cNvSpPr>
          <p:nvPr/>
        </p:nvSpPr>
        <p:spPr bwMode="auto">
          <a:xfrm>
            <a:off x="7721759" y="33680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3" name="Line 56"/>
          <p:cNvSpPr>
            <a:spLocks noChangeShapeType="1"/>
          </p:cNvSpPr>
          <p:nvPr/>
        </p:nvSpPr>
        <p:spPr bwMode="auto">
          <a:xfrm>
            <a:off x="8930799" y="397256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4" name="Line 57"/>
          <p:cNvSpPr>
            <a:spLocks noChangeShapeType="1"/>
          </p:cNvSpPr>
          <p:nvPr/>
        </p:nvSpPr>
        <p:spPr bwMode="auto">
          <a:xfrm>
            <a:off x="970803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5" name="Line 58"/>
          <p:cNvSpPr>
            <a:spLocks noChangeShapeType="1"/>
          </p:cNvSpPr>
          <p:nvPr/>
        </p:nvSpPr>
        <p:spPr bwMode="auto">
          <a:xfrm>
            <a:off x="9708039" y="336804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6" name="Line 59"/>
          <p:cNvSpPr>
            <a:spLocks noChangeShapeType="1"/>
          </p:cNvSpPr>
          <p:nvPr/>
        </p:nvSpPr>
        <p:spPr bwMode="auto">
          <a:xfrm>
            <a:off x="556275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7" name="Line 60"/>
          <p:cNvSpPr>
            <a:spLocks noChangeShapeType="1"/>
          </p:cNvSpPr>
          <p:nvPr/>
        </p:nvSpPr>
        <p:spPr bwMode="auto">
          <a:xfrm>
            <a:off x="5562759" y="5267960"/>
            <a:ext cx="24180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8" name="Line 61"/>
          <p:cNvSpPr>
            <a:spLocks noChangeShapeType="1"/>
          </p:cNvSpPr>
          <p:nvPr/>
        </p:nvSpPr>
        <p:spPr bwMode="auto">
          <a:xfrm>
            <a:off x="103989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49" name="Line 62"/>
          <p:cNvSpPr>
            <a:spLocks noChangeShapeType="1"/>
          </p:cNvSpPr>
          <p:nvPr/>
        </p:nvSpPr>
        <p:spPr bwMode="auto">
          <a:xfrm>
            <a:off x="10830719" y="3627120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0" name="Line 63"/>
          <p:cNvSpPr>
            <a:spLocks noChangeShapeType="1"/>
          </p:cNvSpPr>
          <p:nvPr/>
        </p:nvSpPr>
        <p:spPr bwMode="auto">
          <a:xfrm flipH="1">
            <a:off x="3662839" y="5786120"/>
            <a:ext cx="7167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1" name="Line 64"/>
          <p:cNvSpPr>
            <a:spLocks noChangeShapeType="1"/>
          </p:cNvSpPr>
          <p:nvPr/>
        </p:nvSpPr>
        <p:spPr bwMode="auto">
          <a:xfrm flipV="1">
            <a:off x="3662839" y="4404360"/>
            <a:ext cx="0" cy="13817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2" name="Line 65"/>
          <p:cNvSpPr>
            <a:spLocks noChangeShapeType="1"/>
          </p:cNvSpPr>
          <p:nvPr/>
        </p:nvSpPr>
        <p:spPr bwMode="auto">
          <a:xfrm>
            <a:off x="3662839" y="44043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3" name="Line 66"/>
          <p:cNvSpPr>
            <a:spLocks noChangeShapeType="1"/>
          </p:cNvSpPr>
          <p:nvPr/>
        </p:nvSpPr>
        <p:spPr bwMode="auto">
          <a:xfrm>
            <a:off x="3576479" y="405892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4" name="Line 67"/>
          <p:cNvSpPr>
            <a:spLocks noChangeShapeType="1"/>
          </p:cNvSpPr>
          <p:nvPr/>
        </p:nvSpPr>
        <p:spPr bwMode="auto">
          <a:xfrm>
            <a:off x="3576479" y="4058920"/>
            <a:ext cx="0" cy="1986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5" name="Line 68"/>
          <p:cNvSpPr>
            <a:spLocks noChangeShapeType="1"/>
          </p:cNvSpPr>
          <p:nvPr/>
        </p:nvSpPr>
        <p:spPr bwMode="auto">
          <a:xfrm>
            <a:off x="3403759" y="63042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6" name="Line 69"/>
          <p:cNvSpPr>
            <a:spLocks noChangeShapeType="1"/>
          </p:cNvSpPr>
          <p:nvPr/>
        </p:nvSpPr>
        <p:spPr bwMode="auto">
          <a:xfrm flipV="1">
            <a:off x="9880759" y="6304280"/>
            <a:ext cx="0" cy="259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7" name="Line 70"/>
          <p:cNvSpPr>
            <a:spLocks noChangeShapeType="1"/>
          </p:cNvSpPr>
          <p:nvPr/>
        </p:nvSpPr>
        <p:spPr bwMode="auto">
          <a:xfrm flipH="1">
            <a:off x="3576479" y="6045200"/>
            <a:ext cx="6304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8" name="Line 71"/>
          <p:cNvSpPr>
            <a:spLocks noChangeShapeType="1"/>
          </p:cNvSpPr>
          <p:nvPr/>
        </p:nvSpPr>
        <p:spPr bwMode="auto">
          <a:xfrm flipV="1">
            <a:off x="3403759" y="4058920"/>
            <a:ext cx="0" cy="2245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59" name="Line 72"/>
          <p:cNvSpPr>
            <a:spLocks noChangeShapeType="1"/>
          </p:cNvSpPr>
          <p:nvPr/>
        </p:nvSpPr>
        <p:spPr bwMode="auto">
          <a:xfrm flipH="1">
            <a:off x="3317399" y="405892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0" name="Line 73"/>
          <p:cNvSpPr>
            <a:spLocks noChangeShapeType="1"/>
          </p:cNvSpPr>
          <p:nvPr/>
        </p:nvSpPr>
        <p:spPr bwMode="auto">
          <a:xfrm>
            <a:off x="75490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1" name="Line 74"/>
          <p:cNvSpPr>
            <a:spLocks noChangeShapeType="1"/>
          </p:cNvSpPr>
          <p:nvPr/>
        </p:nvSpPr>
        <p:spPr bwMode="auto">
          <a:xfrm flipV="1">
            <a:off x="78081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2" name="Line 75"/>
          <p:cNvSpPr>
            <a:spLocks noChangeShapeType="1"/>
          </p:cNvSpPr>
          <p:nvPr/>
        </p:nvSpPr>
        <p:spPr bwMode="auto">
          <a:xfrm flipH="1">
            <a:off x="1676559" y="1295400"/>
            <a:ext cx="6131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3" name="Text Box 76"/>
          <p:cNvSpPr txBox="1">
            <a:spLocks noChangeArrowheads="1"/>
          </p:cNvSpPr>
          <p:nvPr/>
        </p:nvSpPr>
        <p:spPr bwMode="auto">
          <a:xfrm>
            <a:off x="271287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33864" name="Text Box 77"/>
          <p:cNvSpPr txBox="1">
            <a:spLocks noChangeArrowheads="1"/>
          </p:cNvSpPr>
          <p:nvPr/>
        </p:nvSpPr>
        <p:spPr bwMode="auto">
          <a:xfrm>
            <a:off x="4871880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33865" name="Text Box 78"/>
          <p:cNvSpPr txBox="1">
            <a:spLocks noChangeArrowheads="1"/>
          </p:cNvSpPr>
          <p:nvPr/>
        </p:nvSpPr>
        <p:spPr bwMode="auto">
          <a:xfrm>
            <a:off x="6774104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6" name="Text Box 79"/>
          <p:cNvSpPr txBox="1">
            <a:spLocks noChangeArrowheads="1"/>
          </p:cNvSpPr>
          <p:nvPr/>
        </p:nvSpPr>
        <p:spPr bwMode="auto">
          <a:xfrm>
            <a:off x="8924577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33867" name="Line 80"/>
          <p:cNvSpPr>
            <a:spLocks noChangeShapeType="1"/>
          </p:cNvSpPr>
          <p:nvPr/>
        </p:nvSpPr>
        <p:spPr bwMode="auto">
          <a:xfrm>
            <a:off x="5390039" y="63042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8" name="Line 81"/>
          <p:cNvSpPr>
            <a:spLocks noChangeShapeType="1"/>
          </p:cNvSpPr>
          <p:nvPr/>
        </p:nvSpPr>
        <p:spPr bwMode="auto">
          <a:xfrm>
            <a:off x="7549039" y="63042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69" name="Line 82"/>
          <p:cNvSpPr>
            <a:spLocks noChangeShapeType="1"/>
          </p:cNvSpPr>
          <p:nvPr/>
        </p:nvSpPr>
        <p:spPr bwMode="auto">
          <a:xfrm>
            <a:off x="9708039" y="630428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0" name="AutoShape 83"/>
          <p:cNvSpPr>
            <a:spLocks noChangeArrowheads="1"/>
          </p:cNvSpPr>
          <p:nvPr/>
        </p:nvSpPr>
        <p:spPr bwMode="auto">
          <a:xfrm rot="-5400000">
            <a:off x="10010299" y="6347460"/>
            <a:ext cx="690880" cy="25908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17 h 21600"/>
              <a:gd name="T4" fmla="*/ 1712885632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3871" name="Line 84"/>
          <p:cNvSpPr>
            <a:spLocks noChangeShapeType="1"/>
          </p:cNvSpPr>
          <p:nvPr/>
        </p:nvSpPr>
        <p:spPr bwMode="auto">
          <a:xfrm>
            <a:off x="9880759" y="65633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2" name="Line 85"/>
          <p:cNvSpPr>
            <a:spLocks noChangeShapeType="1"/>
          </p:cNvSpPr>
          <p:nvPr/>
        </p:nvSpPr>
        <p:spPr bwMode="auto">
          <a:xfrm>
            <a:off x="9880759" y="630428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3" name="Line 86"/>
          <p:cNvSpPr>
            <a:spLocks noChangeShapeType="1"/>
          </p:cNvSpPr>
          <p:nvPr/>
        </p:nvSpPr>
        <p:spPr bwMode="auto">
          <a:xfrm>
            <a:off x="10458292" y="6428423"/>
            <a:ext cx="3724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4" name="Line 87"/>
          <p:cNvSpPr>
            <a:spLocks noChangeShapeType="1"/>
          </p:cNvSpPr>
          <p:nvPr/>
        </p:nvSpPr>
        <p:spPr bwMode="auto">
          <a:xfrm>
            <a:off x="9880759" y="604520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5" name="Line 88"/>
          <p:cNvSpPr>
            <a:spLocks noChangeShapeType="1"/>
          </p:cNvSpPr>
          <p:nvPr/>
        </p:nvSpPr>
        <p:spPr bwMode="auto">
          <a:xfrm>
            <a:off x="10830719" y="6045200"/>
            <a:ext cx="0" cy="383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876" name="Text Box 89"/>
          <p:cNvSpPr txBox="1">
            <a:spLocks noChangeArrowheads="1"/>
          </p:cNvSpPr>
          <p:nvPr/>
        </p:nvSpPr>
        <p:spPr bwMode="auto">
          <a:xfrm>
            <a:off x="9859169" y="6086581"/>
            <a:ext cx="377026" cy="266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0-2</a:t>
            </a:r>
          </a:p>
        </p:txBody>
      </p:sp>
      <p:sp>
        <p:nvSpPr>
          <p:cNvPr id="33877" name="Text Box 90"/>
          <p:cNvSpPr txBox="1">
            <a:spLocks noChangeArrowheads="1"/>
          </p:cNvSpPr>
          <p:nvPr/>
        </p:nvSpPr>
        <p:spPr bwMode="auto">
          <a:xfrm>
            <a:off x="9788614" y="6324071"/>
            <a:ext cx="508473" cy="266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2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-18</a:t>
            </a:r>
          </a:p>
        </p:txBody>
      </p:sp>
      <p:sp>
        <p:nvSpPr>
          <p:cNvPr id="33878" name="Rectangle 91"/>
          <p:cNvSpPr>
            <a:spLocks noGrp="1" noChangeArrowheads="1"/>
          </p:cNvSpPr>
          <p:nvPr>
            <p:ph type="title" idx="4294967295"/>
          </p:nvPr>
        </p:nvSpPr>
        <p:spPr>
          <a:xfrm>
            <a:off x="706586" y="-34186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Putting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73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C3A88E-7866-45C5-ADC0-C29B173430EF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Sample Code (Simple)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Let’s run the following code on pipelined LC2K: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   add	1    2    3       ;  </a:t>
            </a:r>
            <a:r>
              <a:rPr lang="en-US" dirty="0" err="1"/>
              <a:t>reg</a:t>
            </a:r>
            <a:r>
              <a:rPr lang="en-US" dirty="0"/>
              <a:t> 3 = </a:t>
            </a:r>
            <a:r>
              <a:rPr lang="en-US" dirty="0" err="1"/>
              <a:t>reg</a:t>
            </a:r>
            <a:r>
              <a:rPr lang="en-US" dirty="0"/>
              <a:t> 1 + </a:t>
            </a:r>
            <a:r>
              <a:rPr lang="en-US" dirty="0" err="1"/>
              <a:t>reg</a:t>
            </a:r>
            <a:r>
              <a:rPr lang="en-US" dirty="0"/>
              <a:t> 2</a:t>
            </a:r>
          </a:p>
          <a:p>
            <a:pPr lvl="1" eaLnBrk="1" hangingPunct="1"/>
            <a:r>
              <a:rPr lang="en-US" dirty="0"/>
              <a:t>   nor	4    5    6       ;  </a:t>
            </a:r>
            <a:r>
              <a:rPr lang="en-US" dirty="0" err="1"/>
              <a:t>reg</a:t>
            </a:r>
            <a:r>
              <a:rPr lang="en-US" dirty="0"/>
              <a:t> 6 = </a:t>
            </a:r>
            <a:r>
              <a:rPr lang="en-US" dirty="0" err="1"/>
              <a:t>reg</a:t>
            </a:r>
            <a:r>
              <a:rPr lang="en-US" dirty="0"/>
              <a:t> 4 nor </a:t>
            </a:r>
            <a:r>
              <a:rPr lang="en-US" dirty="0" err="1"/>
              <a:t>reg</a:t>
            </a:r>
            <a:r>
              <a:rPr lang="en-US" dirty="0"/>
              <a:t> 5</a:t>
            </a:r>
          </a:p>
          <a:p>
            <a:pPr lvl="1" eaLnBrk="1" hangingPunct="1"/>
            <a:r>
              <a:rPr lang="en-US" dirty="0"/>
              <a:t>   </a:t>
            </a:r>
            <a:r>
              <a:rPr lang="en-US" dirty="0" err="1"/>
              <a:t>lw</a:t>
            </a:r>
            <a:r>
              <a:rPr lang="en-US" dirty="0"/>
              <a:t>	2    4    20     ;  </a:t>
            </a:r>
            <a:r>
              <a:rPr lang="en-US" dirty="0" err="1"/>
              <a:t>reg</a:t>
            </a:r>
            <a:r>
              <a:rPr lang="en-US" dirty="0"/>
              <a:t> 4 =  </a:t>
            </a:r>
            <a:r>
              <a:rPr lang="en-US" dirty="0" err="1"/>
              <a:t>Mem</a:t>
            </a:r>
            <a:r>
              <a:rPr lang="en-US" dirty="0"/>
              <a:t>[reg2+20]</a:t>
            </a:r>
          </a:p>
          <a:p>
            <a:pPr lvl="1" eaLnBrk="1" hangingPunct="1"/>
            <a:r>
              <a:rPr lang="en-US" dirty="0"/>
              <a:t>   add	2    5    5       ;  </a:t>
            </a:r>
            <a:r>
              <a:rPr lang="en-US" dirty="0" err="1"/>
              <a:t>reg</a:t>
            </a:r>
            <a:r>
              <a:rPr lang="en-US" dirty="0"/>
              <a:t> 5 = </a:t>
            </a:r>
            <a:r>
              <a:rPr lang="en-US" dirty="0" err="1"/>
              <a:t>reg</a:t>
            </a:r>
            <a:r>
              <a:rPr lang="en-US" dirty="0"/>
              <a:t> 2 + </a:t>
            </a:r>
            <a:r>
              <a:rPr lang="en-US" dirty="0" err="1"/>
              <a:t>reg</a:t>
            </a:r>
            <a:r>
              <a:rPr lang="en-US" dirty="0"/>
              <a:t> 5</a:t>
            </a:r>
          </a:p>
          <a:p>
            <a:pPr lvl="1" eaLnBrk="1" hangingPunct="1"/>
            <a:r>
              <a:rPr lang="en-US" dirty="0"/>
              <a:t>   </a:t>
            </a:r>
            <a:r>
              <a:rPr lang="en-US" dirty="0" err="1"/>
              <a:t>sw</a:t>
            </a:r>
            <a:r>
              <a:rPr lang="en-US" dirty="0"/>
              <a:t>    	3    7    10     ;  </a:t>
            </a:r>
            <a:r>
              <a:rPr lang="en-US" dirty="0" err="1"/>
              <a:t>Mem</a:t>
            </a:r>
            <a:r>
              <a:rPr lang="en-US" dirty="0"/>
              <a:t>[reg3+10] =</a:t>
            </a:r>
            <a:r>
              <a:rPr lang="en-US" dirty="0" err="1"/>
              <a:t>reg</a:t>
            </a:r>
            <a:r>
              <a:rPr lang="en-US" dirty="0"/>
              <a:t> 7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23D081-1676-4215-A383-FE4BF9F9DF8B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35850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3596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596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5851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5858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3596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596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5859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3596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596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5860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1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2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3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4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5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6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7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8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69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0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1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2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3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4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5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6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7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8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79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0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1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2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3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4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5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5886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7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8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89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0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1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2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3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4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5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6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7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8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899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0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1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2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3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4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5905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35906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35907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08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op</a:t>
            </a:r>
          </a:p>
        </p:txBody>
      </p:sp>
      <p:sp>
        <p:nvSpPr>
          <p:cNvPr id="35909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10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offset</a:t>
            </a:r>
          </a:p>
        </p:txBody>
      </p:sp>
      <p:sp>
        <p:nvSpPr>
          <p:cNvPr id="35911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valB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12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valA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13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PC+1</a:t>
            </a:r>
          </a:p>
        </p:txBody>
      </p:sp>
      <p:sp>
        <p:nvSpPr>
          <p:cNvPr id="35914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PC+1</a:t>
            </a:r>
          </a:p>
        </p:txBody>
      </p:sp>
      <p:sp>
        <p:nvSpPr>
          <p:cNvPr id="35915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target</a:t>
            </a:r>
          </a:p>
        </p:txBody>
      </p:sp>
      <p:sp>
        <p:nvSpPr>
          <p:cNvPr id="35916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ALU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result</a:t>
            </a:r>
          </a:p>
        </p:txBody>
      </p:sp>
      <p:sp>
        <p:nvSpPr>
          <p:cNvPr id="35917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op</a:t>
            </a:r>
          </a:p>
        </p:txBody>
      </p:sp>
      <p:sp>
        <p:nvSpPr>
          <p:cNvPr id="35918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19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valB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0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1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op</a:t>
            </a:r>
          </a:p>
        </p:txBody>
      </p:sp>
      <p:sp>
        <p:nvSpPr>
          <p:cNvPr id="35922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3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ALU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result</a:t>
            </a:r>
          </a:p>
        </p:txBody>
      </p:sp>
      <p:sp>
        <p:nvSpPr>
          <p:cNvPr id="35924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mdata</a:t>
            </a:r>
            <a:endParaRPr lang="en-US" sz="136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5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6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7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8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29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30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31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eq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?</a:t>
            </a:r>
          </a:p>
        </p:txBody>
      </p:sp>
      <p:sp>
        <p:nvSpPr>
          <p:cNvPr id="35932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33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instruction</a:t>
            </a:r>
          </a:p>
        </p:txBody>
      </p:sp>
      <p:sp>
        <p:nvSpPr>
          <p:cNvPr id="35934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35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36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37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38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39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40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5941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35942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35943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35944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35945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35946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35947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35948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35949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35950" name="Text Box 121"/>
          <p:cNvSpPr txBox="1">
            <a:spLocks noChangeArrowheads="1"/>
          </p:cNvSpPr>
          <p:nvPr/>
        </p:nvSpPr>
        <p:spPr bwMode="auto">
          <a:xfrm>
            <a:off x="3328194" y="3164735"/>
            <a:ext cx="522515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regA</a:t>
            </a:r>
            <a:endParaRPr lang="en-US" sz="136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51" name="Text Box 122"/>
          <p:cNvSpPr txBox="1">
            <a:spLocks noChangeArrowheads="1"/>
          </p:cNvSpPr>
          <p:nvPr/>
        </p:nvSpPr>
        <p:spPr bwMode="auto">
          <a:xfrm>
            <a:off x="3333592" y="3429212"/>
            <a:ext cx="514500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regB</a:t>
            </a:r>
            <a:endParaRPr lang="en-US" sz="136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52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35953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35954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55" name="Text Box 126"/>
          <p:cNvSpPr txBox="1">
            <a:spLocks noChangeArrowheads="1"/>
          </p:cNvSpPr>
          <p:nvPr/>
        </p:nvSpPr>
        <p:spPr bwMode="auto">
          <a:xfrm>
            <a:off x="271287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35956" name="Text Box 127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35957" name="Text Box 128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958" name="Text Box 129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35959" name="Rectangle 130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206905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Pipeline datapath</a:t>
            </a:r>
          </a:p>
        </p:txBody>
      </p:sp>
    </p:spTree>
    <p:extLst>
      <p:ext uri="{BB962C8B-B14F-4D97-AF65-F5344CB8AC3E}">
        <p14:creationId xmlns:p14="http://schemas.microsoft.com/office/powerpoint/2010/main" val="30576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P2</a:t>
            </a:r>
          </a:p>
          <a:p>
            <a:pPr lvl="1"/>
            <a:r>
              <a:rPr lang="en-US" dirty="0"/>
              <a:t>Two parts: part a is due </a:t>
            </a:r>
            <a:r>
              <a:rPr lang="en-US" b="1" dirty="0"/>
              <a:t>Thu 2/16</a:t>
            </a:r>
            <a:endParaRPr lang="en-US" dirty="0"/>
          </a:p>
          <a:p>
            <a:r>
              <a:rPr lang="en-US" dirty="0"/>
              <a:t>HW 3</a:t>
            </a:r>
          </a:p>
          <a:p>
            <a:pPr lvl="1"/>
            <a:r>
              <a:rPr lang="en-US" dirty="0"/>
              <a:t>Posted on website, due </a:t>
            </a:r>
            <a:r>
              <a:rPr lang="en-US" b="1" dirty="0"/>
              <a:t>Mon 2/20</a:t>
            </a:r>
          </a:p>
          <a:p>
            <a:pPr lvl="1"/>
            <a:r>
              <a:rPr lang="en-US" b="1" dirty="0"/>
              <a:t>3 submissions on Gradescope</a:t>
            </a:r>
          </a:p>
          <a:p>
            <a:pPr lvl="2"/>
            <a:r>
              <a:rPr lang="en-US" dirty="0"/>
              <a:t>Individual part</a:t>
            </a:r>
          </a:p>
          <a:p>
            <a:pPr lvl="2"/>
            <a:r>
              <a:rPr lang="en-US" dirty="0"/>
              <a:t>Group part</a:t>
            </a:r>
          </a:p>
          <a:p>
            <a:pPr lvl="2"/>
            <a:r>
              <a:rPr lang="en-US" dirty="0"/>
              <a:t>Practice exam (also group)</a:t>
            </a:r>
          </a:p>
          <a:p>
            <a:r>
              <a:rPr lang="en-US" dirty="0"/>
              <a:t>Midterm exam </a:t>
            </a:r>
            <a:r>
              <a:rPr lang="en-US" b="1" dirty="0"/>
              <a:t>Thu March 9, 7-9pm</a:t>
            </a:r>
            <a:endParaRPr lang="en-US" dirty="0"/>
          </a:p>
          <a:p>
            <a:pPr lvl="1"/>
            <a:r>
              <a:rPr lang="en-US" dirty="0"/>
              <a:t>Sample exams on website</a:t>
            </a:r>
          </a:p>
          <a:p>
            <a:pPr lvl="1"/>
            <a:r>
              <a:rPr lang="en-US" dirty="0"/>
              <a:t>Up through pipelining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8124F3-FD73-4178-B202-9409C95BF16E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36874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36989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6990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6875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6882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36987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6988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6883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3698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6986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6884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5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6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7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8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89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0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1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2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3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4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5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6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7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8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899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0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1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2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3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4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5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6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7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8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09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6910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1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2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3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4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5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6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7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8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19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0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1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2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3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4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5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6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7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8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29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30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6931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36932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34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35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36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37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38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39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0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1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2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3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44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5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6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47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48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49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50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51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2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3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4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5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6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7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58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59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60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36961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12</a:t>
            </a:r>
          </a:p>
        </p:txBody>
      </p:sp>
      <p:sp>
        <p:nvSpPr>
          <p:cNvPr id="36962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36963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36964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36965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36966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6967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36968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36969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36970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36971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36972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36973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36974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36975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36976" name="Text Box 121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36977" name="Text Box 122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36978" name="Text Box 123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79" name="Line 126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80" name="Text Box 127"/>
          <p:cNvSpPr txBox="1">
            <a:spLocks noChangeArrowheads="1"/>
          </p:cNvSpPr>
          <p:nvPr/>
        </p:nvSpPr>
        <p:spPr bwMode="auto">
          <a:xfrm>
            <a:off x="271287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36981" name="Text Box 128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36982" name="Text Box 129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983" name="Text Box 130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36984" name="Rectangle 131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283105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0 -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83468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4C627F-4557-43CA-9DBB-7AFB36B2A52A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38013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8014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7899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7906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38011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8012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7907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38009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8010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7908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09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0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1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2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3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4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5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6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7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8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19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0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1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2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3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4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5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6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7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8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29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0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1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2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3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7934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5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6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7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8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39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0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1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2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3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4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5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6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7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8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49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0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2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4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37957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8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59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0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1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2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3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4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7965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6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7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68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69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70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1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2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73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74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75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6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7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8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79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80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81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82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983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  1  2  3</a:t>
            </a:r>
          </a:p>
        </p:txBody>
      </p:sp>
      <p:sp>
        <p:nvSpPr>
          <p:cNvPr id="37984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37985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12</a:t>
            </a:r>
          </a:p>
        </p:txBody>
      </p:sp>
      <p:sp>
        <p:nvSpPr>
          <p:cNvPr id="37986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37987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37988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37989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37990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7991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37992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37993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37994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37995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37996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37997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37998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37999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38000" name="Text Box 121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38001" name="Text Box 122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38002" name="Text Box 123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003" name="Text Box 125"/>
          <p:cNvSpPr txBox="1">
            <a:spLocks noChangeArrowheads="1"/>
          </p:cNvSpPr>
          <p:nvPr/>
        </p:nvSpPr>
        <p:spPr bwMode="auto">
          <a:xfrm>
            <a:off x="2063697" y="7048789"/>
            <a:ext cx="1816523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 1 2 3</a:t>
            </a:r>
          </a:p>
        </p:txBody>
      </p:sp>
      <p:sp>
        <p:nvSpPr>
          <p:cNvPr id="38004" name="Text Box 127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38005" name="Text Box 128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38006" name="Text Box 129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007" name="Text Box 130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38008" name="Rectangle 131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1 - Fetch: add 1 2 3</a:t>
            </a:r>
          </a:p>
        </p:txBody>
      </p:sp>
    </p:spTree>
    <p:extLst>
      <p:ext uri="{BB962C8B-B14F-4D97-AF65-F5344CB8AC3E}">
        <p14:creationId xmlns:p14="http://schemas.microsoft.com/office/powerpoint/2010/main" val="69350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F5863C-6964-459B-A8C7-A656B39E00E3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39039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9040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8923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28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8929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8930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39037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9038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8931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3903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39036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8932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3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4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5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6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7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8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39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0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1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2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3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4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5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6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7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8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49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0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1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2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3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4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5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6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7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8958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59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0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1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2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3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4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5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6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7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8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69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0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1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2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3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4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5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6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7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78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8979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38980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38981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82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38983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38984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38985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38986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38987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8988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38989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0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1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92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3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4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95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996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7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8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8999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0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1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2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3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4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5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9006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07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nor 4  5  6</a:t>
            </a:r>
          </a:p>
        </p:txBody>
      </p:sp>
      <p:sp>
        <p:nvSpPr>
          <p:cNvPr id="39008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39009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12</a:t>
            </a:r>
          </a:p>
        </p:txBody>
      </p:sp>
      <p:sp>
        <p:nvSpPr>
          <p:cNvPr id="39010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39011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39012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39013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39014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39015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39016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39017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39018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39019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39020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39021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39022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39023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39024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9025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39026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39027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39028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29" name="Text Box 127"/>
          <p:cNvSpPr txBox="1">
            <a:spLocks noChangeArrowheads="1"/>
          </p:cNvSpPr>
          <p:nvPr/>
        </p:nvSpPr>
        <p:spPr bwMode="auto">
          <a:xfrm>
            <a:off x="1949500" y="6967871"/>
            <a:ext cx="466025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nor 4 5 6             add 1 2 3</a:t>
            </a:r>
          </a:p>
        </p:txBody>
      </p:sp>
      <p:sp>
        <p:nvSpPr>
          <p:cNvPr id="39030" name="Text Box 129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39031" name="Text Box 130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39032" name="Text Box 131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033" name="Text Box 132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39034" name="Rectangle 133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2 - Fetch: nor 4 5 6</a:t>
            </a:r>
          </a:p>
        </p:txBody>
      </p:sp>
    </p:spTree>
    <p:extLst>
      <p:ext uri="{BB962C8B-B14F-4D97-AF65-F5344CB8AC3E}">
        <p14:creationId xmlns:p14="http://schemas.microsoft.com/office/powerpoint/2010/main" val="13479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5F3FF4-F505-4C02-9D1F-D2D3B0C25F2E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39946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006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006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39947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39954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006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006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39955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006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006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39956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7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8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59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0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1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2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3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4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5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6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7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8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69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0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1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2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3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4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5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6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7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8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79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0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1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39982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3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4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5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6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7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8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89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0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1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2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3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4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5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6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7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8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999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00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01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02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0003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0004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0005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06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nor</a:t>
            </a:r>
          </a:p>
        </p:txBody>
      </p:sp>
      <p:sp>
        <p:nvSpPr>
          <p:cNvPr id="40007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0008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0009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0010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0011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40012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0013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0014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0015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40016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0017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0018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19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noop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0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0021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0022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0023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4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5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6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7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8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29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0030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31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2  4  20</a:t>
            </a:r>
          </a:p>
        </p:txBody>
      </p:sp>
      <p:sp>
        <p:nvSpPr>
          <p:cNvPr id="40032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0033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12</a:t>
            </a:r>
          </a:p>
        </p:txBody>
      </p:sp>
      <p:sp>
        <p:nvSpPr>
          <p:cNvPr id="40034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0035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0036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0037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40038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0039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0040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0041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0042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0043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0044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0045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0046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0047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0048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0049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0050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0051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0052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53" name="Text Box 127"/>
          <p:cNvSpPr txBox="1">
            <a:spLocks noChangeArrowheads="1"/>
          </p:cNvSpPr>
          <p:nvPr/>
        </p:nvSpPr>
        <p:spPr bwMode="auto">
          <a:xfrm>
            <a:off x="2279148" y="6965582"/>
            <a:ext cx="675216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2 4 20         nor 4 5 6        add 1 2 3</a:t>
            </a:r>
          </a:p>
        </p:txBody>
      </p:sp>
      <p:sp>
        <p:nvSpPr>
          <p:cNvPr id="40054" name="Text Box 129"/>
          <p:cNvSpPr txBox="1">
            <a:spLocks noChangeArrowheads="1"/>
          </p:cNvSpPr>
          <p:nvPr/>
        </p:nvSpPr>
        <p:spPr bwMode="auto">
          <a:xfrm>
            <a:off x="5832634" y="3312267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0055" name="Text Box 130"/>
          <p:cNvSpPr txBox="1">
            <a:spLocks noChangeArrowheads="1"/>
          </p:cNvSpPr>
          <p:nvPr/>
        </p:nvSpPr>
        <p:spPr bwMode="auto">
          <a:xfrm>
            <a:off x="5832634" y="4003147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0056" name="Text Box 131"/>
          <p:cNvSpPr txBox="1">
            <a:spLocks noChangeArrowheads="1"/>
          </p:cNvSpPr>
          <p:nvPr/>
        </p:nvSpPr>
        <p:spPr bwMode="auto">
          <a:xfrm>
            <a:off x="5832634" y="239469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0057" name="Text Box 132"/>
          <p:cNvSpPr txBox="1">
            <a:spLocks noChangeArrowheads="1"/>
          </p:cNvSpPr>
          <p:nvPr/>
        </p:nvSpPr>
        <p:spPr bwMode="auto">
          <a:xfrm>
            <a:off x="5843429" y="1871134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0058" name="Text Box 133"/>
          <p:cNvSpPr txBox="1">
            <a:spLocks noChangeArrowheads="1"/>
          </p:cNvSpPr>
          <p:nvPr/>
        </p:nvSpPr>
        <p:spPr bwMode="auto">
          <a:xfrm>
            <a:off x="5838032" y="5595409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0059" name="Text Box 134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0060" name="Text Box 135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0061" name="Text Box 136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062" name="Text Box 137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40063" name="Rectangle 140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3 - Fetch: </a:t>
            </a:r>
            <a:r>
              <a:rPr lang="en-US" dirty="0" err="1"/>
              <a:t>lw</a:t>
            </a:r>
            <a:r>
              <a:rPr lang="en-US" dirty="0"/>
              <a:t> 2 4 20</a:t>
            </a:r>
          </a:p>
        </p:txBody>
      </p:sp>
    </p:spTree>
    <p:extLst>
      <p:ext uri="{BB962C8B-B14F-4D97-AF65-F5344CB8AC3E}">
        <p14:creationId xmlns:p14="http://schemas.microsoft.com/office/powerpoint/2010/main" val="717859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DF9C53-3F7D-4551-94AB-6487B499B835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0970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109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109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0971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0978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109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109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0979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109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109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0980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1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2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3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4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5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6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7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8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89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0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1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2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3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4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5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6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7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8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999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0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1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2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3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4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5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1006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7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8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09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0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1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2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3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4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5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6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7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8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19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0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1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2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3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4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5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26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1027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1028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1029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30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31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1032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20</a:t>
            </a:r>
          </a:p>
        </p:txBody>
      </p:sp>
      <p:sp>
        <p:nvSpPr>
          <p:cNvPr id="41033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1034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1035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1036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1037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8</a:t>
            </a:r>
          </a:p>
        </p:txBody>
      </p:sp>
      <p:sp>
        <p:nvSpPr>
          <p:cNvPr id="41038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1039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nor</a:t>
            </a:r>
          </a:p>
        </p:txBody>
      </p:sp>
      <p:sp>
        <p:nvSpPr>
          <p:cNvPr id="41040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1041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1042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43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41044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1045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1046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1047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48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49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50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51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52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53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1054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55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  2  5  5</a:t>
            </a:r>
          </a:p>
        </p:txBody>
      </p:sp>
      <p:sp>
        <p:nvSpPr>
          <p:cNvPr id="41056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1057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12</a:t>
            </a:r>
          </a:p>
        </p:txBody>
      </p:sp>
      <p:sp>
        <p:nvSpPr>
          <p:cNvPr id="41058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1059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1060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1061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41062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1063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1064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1065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1066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1067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1068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1069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1070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1071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1072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41073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1074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1075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1076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77" name="Text Box 127"/>
          <p:cNvSpPr txBox="1">
            <a:spLocks noChangeArrowheads="1"/>
          </p:cNvSpPr>
          <p:nvPr/>
        </p:nvSpPr>
        <p:spPr bwMode="auto">
          <a:xfrm>
            <a:off x="2205411" y="6958930"/>
            <a:ext cx="89707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 2 5 5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2 4 20        nor 4 5 6      add 1 2 3</a:t>
            </a:r>
          </a:p>
        </p:txBody>
      </p:sp>
      <p:sp>
        <p:nvSpPr>
          <p:cNvPr id="41078" name="Text Box 129"/>
          <p:cNvSpPr txBox="1">
            <a:spLocks noChangeArrowheads="1"/>
          </p:cNvSpPr>
          <p:nvPr/>
        </p:nvSpPr>
        <p:spPr bwMode="auto">
          <a:xfrm>
            <a:off x="5832634" y="3312267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1079" name="Text Box 130"/>
          <p:cNvSpPr txBox="1">
            <a:spLocks noChangeArrowheads="1"/>
          </p:cNvSpPr>
          <p:nvPr/>
        </p:nvSpPr>
        <p:spPr bwMode="auto">
          <a:xfrm>
            <a:off x="5832634" y="4003147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1080" name="Text Box 131"/>
          <p:cNvSpPr txBox="1">
            <a:spLocks noChangeArrowheads="1"/>
          </p:cNvSpPr>
          <p:nvPr/>
        </p:nvSpPr>
        <p:spPr bwMode="auto">
          <a:xfrm>
            <a:off x="5832634" y="239469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41081" name="Text Box 132"/>
          <p:cNvSpPr txBox="1">
            <a:spLocks noChangeArrowheads="1"/>
          </p:cNvSpPr>
          <p:nvPr/>
        </p:nvSpPr>
        <p:spPr bwMode="auto">
          <a:xfrm>
            <a:off x="5843429" y="1871134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1082" name="Text Box 133"/>
          <p:cNvSpPr txBox="1">
            <a:spLocks noChangeArrowheads="1"/>
          </p:cNvSpPr>
          <p:nvPr/>
        </p:nvSpPr>
        <p:spPr bwMode="auto">
          <a:xfrm>
            <a:off x="5838032" y="5595409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1083" name="Text Box 134"/>
          <p:cNvSpPr txBox="1">
            <a:spLocks noChangeArrowheads="1"/>
          </p:cNvSpPr>
          <p:nvPr/>
        </p:nvSpPr>
        <p:spPr bwMode="auto">
          <a:xfrm>
            <a:off x="8009626" y="392758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1084" name="Text Box 135"/>
          <p:cNvSpPr txBox="1">
            <a:spLocks noChangeArrowheads="1"/>
          </p:cNvSpPr>
          <p:nvPr/>
        </p:nvSpPr>
        <p:spPr bwMode="auto">
          <a:xfrm>
            <a:off x="8038412" y="554683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1085" name="Rectangle 138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4 - Fetch: add 2 5 5</a:t>
            </a:r>
          </a:p>
        </p:txBody>
      </p:sp>
      <p:sp>
        <p:nvSpPr>
          <p:cNvPr id="41086" name="Text Box 140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1087" name="Text Box 141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1088" name="Text Box 142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089" name="Text Box 143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244165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3142EE-EB3F-441A-A2F8-9137A370C9D8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93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1994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2120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2121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1995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1996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1997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2002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2118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2119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2003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2116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2117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2004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5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6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7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8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09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0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1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2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3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4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5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6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7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8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19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0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1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2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3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4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5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6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7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8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29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2030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1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2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3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4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5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6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7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8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39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0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1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2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3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4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5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6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7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8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49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50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2051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2052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2053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54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42055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2056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2057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2058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2059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2060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2061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23</a:t>
            </a:r>
          </a:p>
        </p:txBody>
      </p:sp>
      <p:sp>
        <p:nvSpPr>
          <p:cNvPr id="42062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29</a:t>
            </a:r>
          </a:p>
        </p:txBody>
      </p:sp>
      <p:sp>
        <p:nvSpPr>
          <p:cNvPr id="42063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64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2065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2066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67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nor</a:t>
            </a:r>
          </a:p>
        </p:txBody>
      </p:sp>
      <p:sp>
        <p:nvSpPr>
          <p:cNvPr id="42068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2069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2070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2071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2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3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4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5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6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7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2078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079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3  7  10</a:t>
            </a:r>
          </a:p>
        </p:txBody>
      </p:sp>
      <p:sp>
        <p:nvSpPr>
          <p:cNvPr id="42080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2081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2082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2083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2084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2085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41</a:t>
            </a:r>
          </a:p>
        </p:txBody>
      </p:sp>
      <p:sp>
        <p:nvSpPr>
          <p:cNvPr id="42086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2087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2088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2089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2090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2091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2092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2093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2094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2095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2096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42097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2098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2099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2100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101" name="Text Box 127"/>
          <p:cNvSpPr txBox="1">
            <a:spLocks noChangeArrowheads="1"/>
          </p:cNvSpPr>
          <p:nvPr/>
        </p:nvSpPr>
        <p:spPr bwMode="auto">
          <a:xfrm>
            <a:off x="2065238" y="6872476"/>
            <a:ext cx="1056520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3 7 10        add 2 5 5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2 4 20       nor 4 5 6      add</a:t>
            </a:r>
          </a:p>
        </p:txBody>
      </p:sp>
      <p:sp>
        <p:nvSpPr>
          <p:cNvPr id="42102" name="Text Box 129"/>
          <p:cNvSpPr txBox="1">
            <a:spLocks noChangeArrowheads="1"/>
          </p:cNvSpPr>
          <p:nvPr/>
        </p:nvSpPr>
        <p:spPr bwMode="auto">
          <a:xfrm>
            <a:off x="5832634" y="3312267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2103" name="Text Box 130"/>
          <p:cNvSpPr txBox="1">
            <a:spLocks noChangeArrowheads="1"/>
          </p:cNvSpPr>
          <p:nvPr/>
        </p:nvSpPr>
        <p:spPr bwMode="auto">
          <a:xfrm>
            <a:off x="5832634" y="468323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20</a:t>
            </a:r>
          </a:p>
        </p:txBody>
      </p:sp>
      <p:sp>
        <p:nvSpPr>
          <p:cNvPr id="42104" name="Text Box 131"/>
          <p:cNvSpPr txBox="1">
            <a:spLocks noChangeArrowheads="1"/>
          </p:cNvSpPr>
          <p:nvPr/>
        </p:nvSpPr>
        <p:spPr bwMode="auto">
          <a:xfrm>
            <a:off x="5832634" y="239469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2105" name="Text Box 132"/>
          <p:cNvSpPr txBox="1">
            <a:spLocks noChangeArrowheads="1"/>
          </p:cNvSpPr>
          <p:nvPr/>
        </p:nvSpPr>
        <p:spPr bwMode="auto">
          <a:xfrm>
            <a:off x="5843429" y="1871134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20</a:t>
            </a:r>
          </a:p>
        </p:txBody>
      </p:sp>
      <p:sp>
        <p:nvSpPr>
          <p:cNvPr id="42106" name="Text Box 133"/>
          <p:cNvSpPr txBox="1">
            <a:spLocks noChangeArrowheads="1"/>
          </p:cNvSpPr>
          <p:nvPr/>
        </p:nvSpPr>
        <p:spPr bwMode="auto">
          <a:xfrm>
            <a:off x="5838032" y="5595409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2107" name="Text Box 134"/>
          <p:cNvSpPr txBox="1">
            <a:spLocks noChangeArrowheads="1"/>
          </p:cNvSpPr>
          <p:nvPr/>
        </p:nvSpPr>
        <p:spPr bwMode="auto">
          <a:xfrm>
            <a:off x="8009626" y="392758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8</a:t>
            </a:r>
          </a:p>
        </p:txBody>
      </p:sp>
      <p:sp>
        <p:nvSpPr>
          <p:cNvPr id="42108" name="Text Box 135"/>
          <p:cNvSpPr txBox="1">
            <a:spLocks noChangeArrowheads="1"/>
          </p:cNvSpPr>
          <p:nvPr/>
        </p:nvSpPr>
        <p:spPr bwMode="auto">
          <a:xfrm>
            <a:off x="8038412" y="554683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2109" name="Text Box 136"/>
          <p:cNvSpPr txBox="1">
            <a:spLocks noChangeArrowheads="1"/>
          </p:cNvSpPr>
          <p:nvPr/>
        </p:nvSpPr>
        <p:spPr bwMode="auto">
          <a:xfrm>
            <a:off x="10147036" y="3092768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2110" name="Text Box 137"/>
          <p:cNvSpPr txBox="1">
            <a:spLocks noChangeArrowheads="1"/>
          </p:cNvSpPr>
          <p:nvPr/>
        </p:nvSpPr>
        <p:spPr bwMode="auto">
          <a:xfrm>
            <a:off x="10219002" y="556842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2111" name="Rectangle 140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5 - Fetch: </a:t>
            </a:r>
            <a:r>
              <a:rPr lang="en-US" dirty="0" err="1"/>
              <a:t>sw</a:t>
            </a:r>
            <a:r>
              <a:rPr lang="en-US" dirty="0"/>
              <a:t> 3 7 10</a:t>
            </a:r>
          </a:p>
        </p:txBody>
      </p:sp>
      <p:sp>
        <p:nvSpPr>
          <p:cNvPr id="42112" name="Text Box 142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2113" name="Text Box 143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2114" name="Text Box 144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115" name="Text Box 145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16279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17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3018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314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314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3019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24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3026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314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314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3027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314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314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3028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29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0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1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2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3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4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5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6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7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8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39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0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1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2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3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4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5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6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7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8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49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0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1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2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3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3054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5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6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7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8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59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0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1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2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3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4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5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6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7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8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69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0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1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2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3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4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3075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3076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3077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8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79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3080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43081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3082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3083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3084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3085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3086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3087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43088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3089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3090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1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2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3093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29</a:t>
            </a:r>
          </a:p>
        </p:txBody>
      </p:sp>
      <p:sp>
        <p:nvSpPr>
          <p:cNvPr id="43094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99</a:t>
            </a:r>
          </a:p>
        </p:txBody>
      </p:sp>
      <p:sp>
        <p:nvSpPr>
          <p:cNvPr id="43095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6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7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8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099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00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01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3102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03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04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3105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3106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18</a:t>
            </a:r>
          </a:p>
        </p:txBody>
      </p:sp>
      <p:sp>
        <p:nvSpPr>
          <p:cNvPr id="43107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3108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3109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3110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3111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3112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3113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3114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3115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3116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3117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3118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3119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3120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43121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7283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3122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3123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3124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25" name="Text Box 127"/>
          <p:cNvSpPr txBox="1">
            <a:spLocks noChangeArrowheads="1"/>
          </p:cNvSpPr>
          <p:nvPr/>
        </p:nvSpPr>
        <p:spPr bwMode="auto">
          <a:xfrm>
            <a:off x="1590199" y="6931182"/>
            <a:ext cx="1098679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                   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3 7 10        add 2 5 5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2 4 20      nor</a:t>
            </a:r>
          </a:p>
        </p:txBody>
      </p:sp>
      <p:sp>
        <p:nvSpPr>
          <p:cNvPr id="43126" name="Text Box 129"/>
          <p:cNvSpPr txBox="1">
            <a:spLocks noChangeArrowheads="1"/>
          </p:cNvSpPr>
          <p:nvPr/>
        </p:nvSpPr>
        <p:spPr bwMode="auto">
          <a:xfrm>
            <a:off x="5832634" y="3312267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3127" name="Text Box 130"/>
          <p:cNvSpPr txBox="1">
            <a:spLocks noChangeArrowheads="1"/>
          </p:cNvSpPr>
          <p:nvPr/>
        </p:nvSpPr>
        <p:spPr bwMode="auto">
          <a:xfrm>
            <a:off x="5832634" y="4003147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3128" name="Text Box 131"/>
          <p:cNvSpPr txBox="1">
            <a:spLocks noChangeArrowheads="1"/>
          </p:cNvSpPr>
          <p:nvPr/>
        </p:nvSpPr>
        <p:spPr bwMode="auto">
          <a:xfrm>
            <a:off x="5832634" y="239469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3129" name="Text Box 132"/>
          <p:cNvSpPr txBox="1">
            <a:spLocks noChangeArrowheads="1"/>
          </p:cNvSpPr>
          <p:nvPr/>
        </p:nvSpPr>
        <p:spPr bwMode="auto">
          <a:xfrm>
            <a:off x="5843429" y="1871134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3130" name="Text Box 133"/>
          <p:cNvSpPr txBox="1">
            <a:spLocks noChangeArrowheads="1"/>
          </p:cNvSpPr>
          <p:nvPr/>
        </p:nvSpPr>
        <p:spPr bwMode="auto">
          <a:xfrm>
            <a:off x="5838032" y="5595409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3131" name="Text Box 134"/>
          <p:cNvSpPr txBox="1">
            <a:spLocks noChangeArrowheads="1"/>
          </p:cNvSpPr>
          <p:nvPr/>
        </p:nvSpPr>
        <p:spPr bwMode="auto">
          <a:xfrm>
            <a:off x="8009626" y="392758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29</a:t>
            </a:r>
          </a:p>
        </p:txBody>
      </p:sp>
      <p:sp>
        <p:nvSpPr>
          <p:cNvPr id="43132" name="Text Box 135"/>
          <p:cNvSpPr txBox="1">
            <a:spLocks noChangeArrowheads="1"/>
          </p:cNvSpPr>
          <p:nvPr/>
        </p:nvSpPr>
        <p:spPr bwMode="auto">
          <a:xfrm>
            <a:off x="8038412" y="554683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3133" name="Text Box 136"/>
          <p:cNvSpPr txBox="1">
            <a:spLocks noChangeArrowheads="1"/>
          </p:cNvSpPr>
          <p:nvPr/>
        </p:nvSpPr>
        <p:spPr bwMode="auto">
          <a:xfrm>
            <a:off x="10173930" y="2731970"/>
            <a:ext cx="45236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3134" name="Text Box 137"/>
          <p:cNvSpPr txBox="1">
            <a:spLocks noChangeArrowheads="1"/>
          </p:cNvSpPr>
          <p:nvPr/>
        </p:nvSpPr>
        <p:spPr bwMode="auto">
          <a:xfrm>
            <a:off x="10219002" y="556842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6</a:t>
            </a:r>
          </a:p>
        </p:txBody>
      </p:sp>
      <p:sp>
        <p:nvSpPr>
          <p:cNvPr id="43135" name="Rectangle 140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6 – no more instructions</a:t>
            </a:r>
          </a:p>
        </p:txBody>
      </p:sp>
      <p:sp>
        <p:nvSpPr>
          <p:cNvPr id="43136" name="Text Box 142"/>
          <p:cNvSpPr txBox="1">
            <a:spLocks noChangeArrowheads="1"/>
          </p:cNvSpPr>
          <p:nvPr/>
        </p:nvSpPr>
        <p:spPr bwMode="auto">
          <a:xfrm>
            <a:off x="2626519" y="6649720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3137" name="Text Box 143"/>
          <p:cNvSpPr txBox="1">
            <a:spLocks noChangeArrowheads="1"/>
          </p:cNvSpPr>
          <p:nvPr/>
        </p:nvSpPr>
        <p:spPr bwMode="auto">
          <a:xfrm>
            <a:off x="5143554" y="6649720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3138" name="Text Box 144"/>
          <p:cNvSpPr txBox="1">
            <a:spLocks noChangeArrowheads="1"/>
          </p:cNvSpPr>
          <p:nvPr/>
        </p:nvSpPr>
        <p:spPr bwMode="auto">
          <a:xfrm>
            <a:off x="7322849" y="6649720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139" name="Text Box 145"/>
          <p:cNvSpPr txBox="1">
            <a:spLocks noChangeArrowheads="1"/>
          </p:cNvSpPr>
          <p:nvPr/>
        </p:nvSpPr>
        <p:spPr bwMode="auto">
          <a:xfrm>
            <a:off x="9392360" y="6649720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89473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4042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416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416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4043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4050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416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416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4051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416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416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4052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3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4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5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3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4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5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6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7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8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0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1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2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3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4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5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6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7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4078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7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2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3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4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5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6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7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098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4099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4100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4101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02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3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4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5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6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7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8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09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15</a:t>
            </a:r>
          </a:p>
        </p:txBody>
      </p:sp>
      <p:sp>
        <p:nvSpPr>
          <p:cNvPr id="44110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55</a:t>
            </a:r>
          </a:p>
        </p:txBody>
      </p:sp>
      <p:sp>
        <p:nvSpPr>
          <p:cNvPr id="44111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12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4113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4114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15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add</a:t>
            </a:r>
          </a:p>
        </p:txBody>
      </p:sp>
      <p:sp>
        <p:nvSpPr>
          <p:cNvPr id="44116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4117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4118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4119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0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1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2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3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4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5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4126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7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28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4129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4130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99</a:t>
            </a:r>
          </a:p>
        </p:txBody>
      </p:sp>
      <p:sp>
        <p:nvSpPr>
          <p:cNvPr id="44131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4132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4133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4134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4135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4136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4137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4138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4139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4140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4141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4142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4143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4144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45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4146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4147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4148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49" name="Text Box 127"/>
          <p:cNvSpPr txBox="1">
            <a:spLocks noChangeArrowheads="1"/>
          </p:cNvSpPr>
          <p:nvPr/>
        </p:nvSpPr>
        <p:spPr bwMode="auto">
          <a:xfrm>
            <a:off x="1072039" y="6903740"/>
            <a:ext cx="1154142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                                                   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3 7 10     add 2 5 5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lw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50" name="Text Box 129"/>
          <p:cNvSpPr txBox="1">
            <a:spLocks noChangeArrowheads="1"/>
          </p:cNvSpPr>
          <p:nvPr/>
        </p:nvSpPr>
        <p:spPr bwMode="auto">
          <a:xfrm>
            <a:off x="5832634" y="3312267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4151" name="Text Box 130"/>
          <p:cNvSpPr txBox="1">
            <a:spLocks noChangeArrowheads="1"/>
          </p:cNvSpPr>
          <p:nvPr/>
        </p:nvSpPr>
        <p:spPr bwMode="auto">
          <a:xfrm>
            <a:off x="5832634" y="239469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4152" name="Text Box 131"/>
          <p:cNvSpPr txBox="1">
            <a:spLocks noChangeArrowheads="1"/>
          </p:cNvSpPr>
          <p:nvPr/>
        </p:nvSpPr>
        <p:spPr bwMode="auto">
          <a:xfrm>
            <a:off x="5843429" y="1871134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44153" name="Text Box 132"/>
          <p:cNvSpPr txBox="1">
            <a:spLocks noChangeArrowheads="1"/>
          </p:cNvSpPr>
          <p:nvPr/>
        </p:nvSpPr>
        <p:spPr bwMode="auto">
          <a:xfrm>
            <a:off x="5838032" y="5595409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4154" name="Text Box 133"/>
          <p:cNvSpPr txBox="1">
            <a:spLocks noChangeArrowheads="1"/>
          </p:cNvSpPr>
          <p:nvPr/>
        </p:nvSpPr>
        <p:spPr bwMode="auto">
          <a:xfrm>
            <a:off x="5832634" y="468323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44155" name="Text Box 134"/>
          <p:cNvSpPr txBox="1">
            <a:spLocks noChangeArrowheads="1"/>
          </p:cNvSpPr>
          <p:nvPr/>
        </p:nvSpPr>
        <p:spPr bwMode="auto">
          <a:xfrm>
            <a:off x="8009626" y="392758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4156" name="Text Box 135"/>
          <p:cNvSpPr txBox="1">
            <a:spLocks noChangeArrowheads="1"/>
          </p:cNvSpPr>
          <p:nvPr/>
        </p:nvSpPr>
        <p:spPr bwMode="auto">
          <a:xfrm>
            <a:off x="8038412" y="554683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4157" name="Text Box 136"/>
          <p:cNvSpPr txBox="1">
            <a:spLocks noChangeArrowheads="1"/>
          </p:cNvSpPr>
          <p:nvPr/>
        </p:nvSpPr>
        <p:spPr bwMode="auto">
          <a:xfrm>
            <a:off x="10147036" y="3697288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99</a:t>
            </a:r>
          </a:p>
        </p:txBody>
      </p:sp>
      <p:sp>
        <p:nvSpPr>
          <p:cNvPr id="44158" name="Text Box 137"/>
          <p:cNvSpPr txBox="1">
            <a:spLocks noChangeArrowheads="1"/>
          </p:cNvSpPr>
          <p:nvPr/>
        </p:nvSpPr>
        <p:spPr bwMode="auto">
          <a:xfrm>
            <a:off x="10219002" y="556842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44159" name="Text Box 138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4160" name="Text Box 139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4161" name="Text Box 140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162" name="Text Box 141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44163" name="Rectangle 142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7 – no more instructions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BCAF011-FE9C-EE90-6202-66047CB7CA42}"/>
              </a:ext>
            </a:extLst>
          </p:cNvPr>
          <p:cNvSpPr/>
          <p:nvPr/>
        </p:nvSpPr>
        <p:spPr>
          <a:xfrm>
            <a:off x="8976519" y="19949"/>
            <a:ext cx="2656012" cy="789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>
                <a:solidFill>
                  <a:prstClr val="black"/>
                </a:solidFill>
                <a:latin typeface="Century Gothic"/>
              </a:rPr>
              <a:t>Poll:</a:t>
            </a:r>
            <a:r>
              <a:rPr lang="en-US" sz="1600" b="1" kern="0" dirty="0">
                <a:solidFill>
                  <a:prstClr val="black"/>
                </a:solidFill>
                <a:latin typeface="Century Gothic"/>
              </a:rPr>
              <a:t> What all happens on the next clock cycle?</a:t>
            </a:r>
            <a:endParaRPr lang="en-US" sz="1600" b="1" i="1" kern="0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80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65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5066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518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518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5067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2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5074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518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518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5075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518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518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5076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7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8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79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0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1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2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3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6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7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8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89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0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1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2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3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4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5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6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7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8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099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0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1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5102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3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4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5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6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7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8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09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0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1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2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3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4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5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6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7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8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19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20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21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22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5123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5124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5125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26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27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28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29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0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1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2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3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4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5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6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7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38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39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0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7</a:t>
            </a:r>
          </a:p>
        </p:txBody>
      </p:sp>
      <p:sp>
        <p:nvSpPr>
          <p:cNvPr id="45141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55</a:t>
            </a:r>
          </a:p>
        </p:txBody>
      </p:sp>
      <p:sp>
        <p:nvSpPr>
          <p:cNvPr id="45142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5143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4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5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6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7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8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49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50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51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52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5153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5154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99</a:t>
            </a:r>
          </a:p>
        </p:txBody>
      </p:sp>
      <p:sp>
        <p:nvSpPr>
          <p:cNvPr id="45155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5156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5157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5158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5159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5160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5161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5162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5163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5164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5165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5166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5167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5168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69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5170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5171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5172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73" name="Text Box 127"/>
          <p:cNvSpPr txBox="1">
            <a:spLocks noChangeArrowheads="1"/>
          </p:cNvSpPr>
          <p:nvPr/>
        </p:nvSpPr>
        <p:spPr bwMode="auto">
          <a:xfrm>
            <a:off x="366453" y="6914788"/>
            <a:ext cx="12015918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                                                                               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3 7 10      add</a:t>
            </a:r>
          </a:p>
        </p:txBody>
      </p:sp>
      <p:sp>
        <p:nvSpPr>
          <p:cNvPr id="45174" name="Rectangle 129"/>
          <p:cNvSpPr>
            <a:spLocks noChangeArrowheads="1"/>
          </p:cNvSpPr>
          <p:nvPr/>
        </p:nvSpPr>
        <p:spPr bwMode="auto">
          <a:xfrm>
            <a:off x="8844439" y="3886200"/>
            <a:ext cx="345440" cy="25908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5175" name="Text Box 130"/>
          <p:cNvSpPr txBox="1">
            <a:spLocks noChangeArrowheads="1"/>
          </p:cNvSpPr>
          <p:nvPr/>
        </p:nvSpPr>
        <p:spPr bwMode="auto">
          <a:xfrm>
            <a:off x="8009626" y="3927582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55</a:t>
            </a:r>
          </a:p>
        </p:txBody>
      </p:sp>
      <p:sp>
        <p:nvSpPr>
          <p:cNvPr id="45176" name="Text Box 131"/>
          <p:cNvSpPr txBox="1">
            <a:spLocks noChangeArrowheads="1"/>
          </p:cNvSpPr>
          <p:nvPr/>
        </p:nvSpPr>
        <p:spPr bwMode="auto">
          <a:xfrm>
            <a:off x="8024019" y="4971098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5177" name="Text Box 132"/>
          <p:cNvSpPr txBox="1">
            <a:spLocks noChangeArrowheads="1"/>
          </p:cNvSpPr>
          <p:nvPr/>
        </p:nvSpPr>
        <p:spPr bwMode="auto">
          <a:xfrm>
            <a:off x="10147036" y="3092768"/>
            <a:ext cx="38985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5178" name="Text Box 133"/>
          <p:cNvSpPr txBox="1">
            <a:spLocks noChangeArrowheads="1"/>
          </p:cNvSpPr>
          <p:nvPr/>
        </p:nvSpPr>
        <p:spPr bwMode="auto">
          <a:xfrm>
            <a:off x="10219002" y="5568422"/>
            <a:ext cx="287258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5</a:t>
            </a:r>
          </a:p>
        </p:txBody>
      </p:sp>
      <p:sp>
        <p:nvSpPr>
          <p:cNvPr id="45179" name="Rectangle 134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8 – no more instructions</a:t>
            </a:r>
          </a:p>
        </p:txBody>
      </p:sp>
      <p:sp>
        <p:nvSpPr>
          <p:cNvPr id="45180" name="Text Box 136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5181" name="Text Box 137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5182" name="Text Box 138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183" name="Text Box 139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347867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0226199" y="58724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8067199" y="526796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35371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021999" y="3540760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 rot="-5400000">
            <a:off x="3274219" y="341122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 file</a:t>
            </a: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  <a:p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 rot="-5400000">
            <a:off x="10118249" y="347599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grpSp>
        <p:nvGrpSpPr>
          <p:cNvPr id="46090" name="Group 9"/>
          <p:cNvGrpSpPr>
            <a:grpSpLocks/>
          </p:cNvGrpSpPr>
          <p:nvPr/>
        </p:nvGrpSpPr>
        <p:grpSpPr bwMode="auto">
          <a:xfrm>
            <a:off x="6685440" y="3281680"/>
            <a:ext cx="577491" cy="1554480"/>
            <a:chOff x="-72" y="2365"/>
            <a:chExt cx="373" cy="1056"/>
          </a:xfrm>
        </p:grpSpPr>
        <p:sp>
          <p:nvSpPr>
            <p:cNvPr id="46207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6208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58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46091" name="AutoShape 12"/>
          <p:cNvSpPr>
            <a:spLocks noChangeArrowheads="1"/>
          </p:cNvSpPr>
          <p:nvPr/>
        </p:nvSpPr>
        <p:spPr bwMode="auto">
          <a:xfrm rot="5400000" flipH="1">
            <a:off x="1093629" y="1360170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271287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1731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549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8412639" y="3540760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9708039" y="1036320"/>
            <a:ext cx="518160" cy="561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46098" name="Group 19"/>
          <p:cNvGrpSpPr>
            <a:grpSpLocks/>
          </p:cNvGrpSpPr>
          <p:nvPr/>
        </p:nvGrpSpPr>
        <p:grpSpPr bwMode="auto">
          <a:xfrm>
            <a:off x="2108360" y="2245362"/>
            <a:ext cx="501968" cy="863600"/>
            <a:chOff x="624" y="1248"/>
            <a:chExt cx="279" cy="480"/>
          </a:xfrm>
        </p:grpSpPr>
        <p:sp>
          <p:nvSpPr>
            <p:cNvPr id="46205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6206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46099" name="Group 22"/>
          <p:cNvGrpSpPr>
            <a:grpSpLocks/>
          </p:cNvGrpSpPr>
          <p:nvPr/>
        </p:nvGrpSpPr>
        <p:grpSpPr bwMode="auto">
          <a:xfrm>
            <a:off x="6426360" y="1986282"/>
            <a:ext cx="501968" cy="863600"/>
            <a:chOff x="624" y="1248"/>
            <a:chExt cx="279" cy="480"/>
          </a:xfrm>
        </p:grpSpPr>
        <p:sp>
          <p:nvSpPr>
            <p:cNvPr id="46203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46204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46100" name="Line 25"/>
          <p:cNvSpPr>
            <a:spLocks noChangeShapeType="1"/>
          </p:cNvSpPr>
          <p:nvPr/>
        </p:nvSpPr>
        <p:spPr bwMode="auto">
          <a:xfrm>
            <a:off x="26265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1" name="Line 26"/>
          <p:cNvSpPr>
            <a:spLocks noChangeShapeType="1"/>
          </p:cNvSpPr>
          <p:nvPr/>
        </p:nvSpPr>
        <p:spPr bwMode="auto">
          <a:xfrm>
            <a:off x="2540159" y="267716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2" name="Line 27"/>
          <p:cNvSpPr>
            <a:spLocks noChangeShapeType="1"/>
          </p:cNvSpPr>
          <p:nvPr/>
        </p:nvSpPr>
        <p:spPr bwMode="auto">
          <a:xfrm flipV="1">
            <a:off x="2626519" y="181356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3" name="Line 28"/>
          <p:cNvSpPr>
            <a:spLocks noChangeShapeType="1"/>
          </p:cNvSpPr>
          <p:nvPr/>
        </p:nvSpPr>
        <p:spPr bwMode="auto">
          <a:xfrm flipH="1">
            <a:off x="1708945" y="1813560"/>
            <a:ext cx="91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4" name="Line 29"/>
          <p:cNvSpPr>
            <a:spLocks noChangeShapeType="1"/>
          </p:cNvSpPr>
          <p:nvPr/>
        </p:nvSpPr>
        <p:spPr bwMode="auto">
          <a:xfrm>
            <a:off x="184927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5" name="Line 30"/>
          <p:cNvSpPr>
            <a:spLocks noChangeShapeType="1"/>
          </p:cNvSpPr>
          <p:nvPr/>
        </p:nvSpPr>
        <p:spPr bwMode="auto">
          <a:xfrm>
            <a:off x="167655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6" name="Line 31"/>
          <p:cNvSpPr>
            <a:spLocks noChangeShapeType="1"/>
          </p:cNvSpPr>
          <p:nvPr/>
        </p:nvSpPr>
        <p:spPr bwMode="auto">
          <a:xfrm flipV="1">
            <a:off x="1849279" y="293624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7" name="Line 32"/>
          <p:cNvSpPr>
            <a:spLocks noChangeShapeType="1"/>
          </p:cNvSpPr>
          <p:nvPr/>
        </p:nvSpPr>
        <p:spPr bwMode="auto">
          <a:xfrm>
            <a:off x="1849279" y="29362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8" name="Line 33"/>
          <p:cNvSpPr>
            <a:spLocks noChangeShapeType="1"/>
          </p:cNvSpPr>
          <p:nvPr/>
        </p:nvSpPr>
        <p:spPr bwMode="auto">
          <a:xfrm flipV="1">
            <a:off x="1072039" y="155448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09" name="Line 34"/>
          <p:cNvSpPr>
            <a:spLocks noChangeShapeType="1"/>
          </p:cNvSpPr>
          <p:nvPr/>
        </p:nvSpPr>
        <p:spPr bwMode="auto">
          <a:xfrm>
            <a:off x="1072039" y="15544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0" name="Line 35"/>
          <p:cNvSpPr>
            <a:spLocks noChangeShapeType="1"/>
          </p:cNvSpPr>
          <p:nvPr/>
        </p:nvSpPr>
        <p:spPr bwMode="auto">
          <a:xfrm>
            <a:off x="1072039" y="388620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1" name="Line 36"/>
          <p:cNvSpPr>
            <a:spLocks noChangeShapeType="1"/>
          </p:cNvSpPr>
          <p:nvPr/>
        </p:nvSpPr>
        <p:spPr bwMode="auto">
          <a:xfrm>
            <a:off x="323103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2" name="Line 37"/>
          <p:cNvSpPr>
            <a:spLocks noChangeShapeType="1"/>
          </p:cNvSpPr>
          <p:nvPr/>
        </p:nvSpPr>
        <p:spPr bwMode="auto">
          <a:xfrm>
            <a:off x="3317399" y="3454400"/>
            <a:ext cx="0" cy="2936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3" name="Line 38"/>
          <p:cNvSpPr>
            <a:spLocks noChangeShapeType="1"/>
          </p:cNvSpPr>
          <p:nvPr/>
        </p:nvSpPr>
        <p:spPr bwMode="auto">
          <a:xfrm>
            <a:off x="3317399" y="500888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4" name="Line 39"/>
          <p:cNvSpPr>
            <a:spLocks noChangeShapeType="1"/>
          </p:cNvSpPr>
          <p:nvPr/>
        </p:nvSpPr>
        <p:spPr bwMode="auto">
          <a:xfrm>
            <a:off x="331739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5" name="Line 40"/>
          <p:cNvSpPr>
            <a:spLocks noChangeShapeType="1"/>
          </p:cNvSpPr>
          <p:nvPr/>
        </p:nvSpPr>
        <p:spPr bwMode="auto">
          <a:xfrm>
            <a:off x="3317399" y="371348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6" name="Line 41"/>
          <p:cNvSpPr>
            <a:spLocks noChangeShapeType="1"/>
          </p:cNvSpPr>
          <p:nvPr/>
        </p:nvSpPr>
        <p:spPr bwMode="auto">
          <a:xfrm>
            <a:off x="478551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7" name="Line 42"/>
          <p:cNvSpPr>
            <a:spLocks noChangeShapeType="1"/>
          </p:cNvSpPr>
          <p:nvPr/>
        </p:nvSpPr>
        <p:spPr bwMode="auto">
          <a:xfrm>
            <a:off x="4785519" y="362712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8" name="Line 43"/>
          <p:cNvSpPr>
            <a:spLocks noChangeShapeType="1"/>
          </p:cNvSpPr>
          <p:nvPr/>
        </p:nvSpPr>
        <p:spPr bwMode="auto">
          <a:xfrm>
            <a:off x="5735479" y="431800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19" name="Line 44"/>
          <p:cNvSpPr>
            <a:spLocks noChangeShapeType="1"/>
          </p:cNvSpPr>
          <p:nvPr/>
        </p:nvSpPr>
        <p:spPr bwMode="auto">
          <a:xfrm>
            <a:off x="5735479" y="3627120"/>
            <a:ext cx="9499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0" name="Line 45"/>
          <p:cNvSpPr>
            <a:spLocks noChangeShapeType="1"/>
          </p:cNvSpPr>
          <p:nvPr/>
        </p:nvSpPr>
        <p:spPr bwMode="auto">
          <a:xfrm>
            <a:off x="3231039" y="2677160"/>
            <a:ext cx="1986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1" name="Line 46"/>
          <p:cNvSpPr>
            <a:spLocks noChangeShapeType="1"/>
          </p:cNvSpPr>
          <p:nvPr/>
        </p:nvSpPr>
        <p:spPr bwMode="auto">
          <a:xfrm>
            <a:off x="5735479" y="267716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2" name="Line 47"/>
          <p:cNvSpPr>
            <a:spLocks noChangeShapeType="1"/>
          </p:cNvSpPr>
          <p:nvPr/>
        </p:nvSpPr>
        <p:spPr bwMode="auto">
          <a:xfrm>
            <a:off x="5735479" y="500888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3" name="Line 48"/>
          <p:cNvSpPr>
            <a:spLocks noChangeShapeType="1"/>
          </p:cNvSpPr>
          <p:nvPr/>
        </p:nvSpPr>
        <p:spPr bwMode="auto">
          <a:xfrm flipV="1">
            <a:off x="5908199" y="215900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4" name="Line 49"/>
          <p:cNvSpPr>
            <a:spLocks noChangeShapeType="1"/>
          </p:cNvSpPr>
          <p:nvPr/>
        </p:nvSpPr>
        <p:spPr bwMode="auto">
          <a:xfrm>
            <a:off x="5908199" y="215900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5" name="AutoShape 50"/>
          <p:cNvSpPr>
            <a:spLocks noChangeArrowheads="1"/>
          </p:cNvSpPr>
          <p:nvPr/>
        </p:nvSpPr>
        <p:spPr bwMode="auto">
          <a:xfrm rot="-5400000">
            <a:off x="5800249" y="4425950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6126" name="Line 51"/>
          <p:cNvSpPr>
            <a:spLocks noChangeShapeType="1"/>
          </p:cNvSpPr>
          <p:nvPr/>
        </p:nvSpPr>
        <p:spPr bwMode="auto">
          <a:xfrm flipH="1" flipV="1">
            <a:off x="6552301" y="4577080"/>
            <a:ext cx="133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7" name="Line 52"/>
          <p:cNvSpPr>
            <a:spLocks noChangeShapeType="1"/>
          </p:cNvSpPr>
          <p:nvPr/>
        </p:nvSpPr>
        <p:spPr bwMode="auto">
          <a:xfrm>
            <a:off x="7230588" y="3972560"/>
            <a:ext cx="31845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8" name="Line 53"/>
          <p:cNvSpPr>
            <a:spLocks noChangeShapeType="1"/>
          </p:cNvSpPr>
          <p:nvPr/>
        </p:nvSpPr>
        <p:spPr bwMode="auto">
          <a:xfrm>
            <a:off x="6858159" y="2418080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29" name="Line 54"/>
          <p:cNvSpPr>
            <a:spLocks noChangeShapeType="1"/>
          </p:cNvSpPr>
          <p:nvPr/>
        </p:nvSpPr>
        <p:spPr bwMode="auto">
          <a:xfrm>
            <a:off x="80671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0" name="Line 55"/>
          <p:cNvSpPr>
            <a:spLocks noChangeShapeType="1"/>
          </p:cNvSpPr>
          <p:nvPr/>
        </p:nvSpPr>
        <p:spPr bwMode="auto">
          <a:xfrm flipV="1">
            <a:off x="8239919" y="3368040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1" name="Line 56"/>
          <p:cNvSpPr>
            <a:spLocks noChangeShapeType="1"/>
          </p:cNvSpPr>
          <p:nvPr/>
        </p:nvSpPr>
        <p:spPr bwMode="auto">
          <a:xfrm>
            <a:off x="8239919" y="3368040"/>
            <a:ext cx="1468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2" name="Line 57"/>
          <p:cNvSpPr>
            <a:spLocks noChangeShapeType="1"/>
          </p:cNvSpPr>
          <p:nvPr/>
        </p:nvSpPr>
        <p:spPr bwMode="auto">
          <a:xfrm>
            <a:off x="9362599" y="39725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3" name="Line 58"/>
          <p:cNvSpPr>
            <a:spLocks noChangeShapeType="1"/>
          </p:cNvSpPr>
          <p:nvPr/>
        </p:nvSpPr>
        <p:spPr bwMode="auto">
          <a:xfrm>
            <a:off x="10226199" y="39725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4" name="Line 59"/>
          <p:cNvSpPr>
            <a:spLocks noChangeShapeType="1"/>
          </p:cNvSpPr>
          <p:nvPr/>
        </p:nvSpPr>
        <p:spPr bwMode="auto">
          <a:xfrm>
            <a:off x="10226199" y="336804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5" name="Line 60"/>
          <p:cNvSpPr>
            <a:spLocks noChangeShapeType="1"/>
          </p:cNvSpPr>
          <p:nvPr/>
        </p:nvSpPr>
        <p:spPr bwMode="auto">
          <a:xfrm>
            <a:off x="5821839" y="431800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6" name="Line 61"/>
          <p:cNvSpPr>
            <a:spLocks noChangeShapeType="1"/>
          </p:cNvSpPr>
          <p:nvPr/>
        </p:nvSpPr>
        <p:spPr bwMode="auto">
          <a:xfrm>
            <a:off x="5821839" y="5267960"/>
            <a:ext cx="172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7" name="Line 62"/>
          <p:cNvSpPr>
            <a:spLocks noChangeShapeType="1"/>
          </p:cNvSpPr>
          <p:nvPr/>
        </p:nvSpPr>
        <p:spPr bwMode="auto">
          <a:xfrm>
            <a:off x="3490119" y="440436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8" name="Line 63"/>
          <p:cNvSpPr>
            <a:spLocks noChangeShapeType="1"/>
          </p:cNvSpPr>
          <p:nvPr/>
        </p:nvSpPr>
        <p:spPr bwMode="auto">
          <a:xfrm>
            <a:off x="3490119" y="405892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39" name="Line 64"/>
          <p:cNvSpPr>
            <a:spLocks noChangeShapeType="1"/>
          </p:cNvSpPr>
          <p:nvPr/>
        </p:nvSpPr>
        <p:spPr bwMode="auto">
          <a:xfrm>
            <a:off x="3317399" y="578612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0" name="Line 65"/>
          <p:cNvSpPr>
            <a:spLocks noChangeShapeType="1"/>
          </p:cNvSpPr>
          <p:nvPr/>
        </p:nvSpPr>
        <p:spPr bwMode="auto">
          <a:xfrm>
            <a:off x="7980839" y="241808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1" name="Line 66"/>
          <p:cNvSpPr>
            <a:spLocks noChangeShapeType="1"/>
          </p:cNvSpPr>
          <p:nvPr/>
        </p:nvSpPr>
        <p:spPr bwMode="auto">
          <a:xfrm flipV="1">
            <a:off x="8239919" y="129540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2" name="Line 67"/>
          <p:cNvSpPr>
            <a:spLocks noChangeShapeType="1"/>
          </p:cNvSpPr>
          <p:nvPr/>
        </p:nvSpPr>
        <p:spPr bwMode="auto">
          <a:xfrm flipH="1">
            <a:off x="1714342" y="1295400"/>
            <a:ext cx="65255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3" name="Line 72"/>
          <p:cNvSpPr>
            <a:spLocks noChangeShapeType="1"/>
          </p:cNvSpPr>
          <p:nvPr/>
        </p:nvSpPr>
        <p:spPr bwMode="auto">
          <a:xfrm>
            <a:off x="5735479" y="639064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4" name="Line 73"/>
          <p:cNvSpPr>
            <a:spLocks noChangeShapeType="1"/>
          </p:cNvSpPr>
          <p:nvPr/>
        </p:nvSpPr>
        <p:spPr bwMode="auto">
          <a:xfrm>
            <a:off x="8067199" y="639064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5" name="Line 74"/>
          <p:cNvSpPr>
            <a:spLocks noChangeShapeType="1"/>
          </p:cNvSpPr>
          <p:nvPr/>
        </p:nvSpPr>
        <p:spPr bwMode="auto">
          <a:xfrm>
            <a:off x="3317399" y="6045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46" name="AutoShape 75"/>
          <p:cNvSpPr>
            <a:spLocks noChangeArrowheads="1"/>
          </p:cNvSpPr>
          <p:nvPr/>
        </p:nvSpPr>
        <p:spPr bwMode="auto">
          <a:xfrm rot="-5400000">
            <a:off x="3986689" y="5807710"/>
            <a:ext cx="604520" cy="2159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02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46147" name="Text Box 76"/>
          <p:cNvSpPr txBox="1">
            <a:spLocks noChangeArrowheads="1"/>
          </p:cNvSpPr>
          <p:nvPr/>
        </p:nvSpPr>
        <p:spPr bwMode="auto">
          <a:xfrm>
            <a:off x="3258027" y="5507250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0-2</a:t>
            </a:r>
          </a:p>
        </p:txBody>
      </p:sp>
      <p:sp>
        <p:nvSpPr>
          <p:cNvPr id="46148" name="Text Box 77"/>
          <p:cNvSpPr txBox="1">
            <a:spLocks noChangeArrowheads="1"/>
          </p:cNvSpPr>
          <p:nvPr/>
        </p:nvSpPr>
        <p:spPr bwMode="auto">
          <a:xfrm>
            <a:off x="3256228" y="5777125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16-18</a:t>
            </a:r>
          </a:p>
        </p:txBody>
      </p:sp>
      <p:sp>
        <p:nvSpPr>
          <p:cNvPr id="46149" name="Line 78"/>
          <p:cNvSpPr>
            <a:spLocks noChangeShapeType="1"/>
          </p:cNvSpPr>
          <p:nvPr/>
        </p:nvSpPr>
        <p:spPr bwMode="auto">
          <a:xfrm>
            <a:off x="3317399" y="6390640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50" name="Rectangle 79"/>
          <p:cNvSpPr>
            <a:spLocks noChangeArrowheads="1"/>
          </p:cNvSpPr>
          <p:nvPr/>
        </p:nvSpPr>
        <p:spPr bwMode="auto">
          <a:xfrm>
            <a:off x="521731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1" name="Rectangle 80"/>
          <p:cNvSpPr>
            <a:spLocks noChangeArrowheads="1"/>
          </p:cNvSpPr>
          <p:nvPr/>
        </p:nvSpPr>
        <p:spPr bwMode="auto">
          <a:xfrm>
            <a:off x="521731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2" name="Rectangle 81"/>
          <p:cNvSpPr>
            <a:spLocks noChangeArrowheads="1"/>
          </p:cNvSpPr>
          <p:nvPr/>
        </p:nvSpPr>
        <p:spPr bwMode="auto">
          <a:xfrm>
            <a:off x="5217319" y="48361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3" name="Rectangle 82"/>
          <p:cNvSpPr>
            <a:spLocks noChangeArrowheads="1"/>
          </p:cNvSpPr>
          <p:nvPr/>
        </p:nvSpPr>
        <p:spPr bwMode="auto">
          <a:xfrm>
            <a:off x="5217319" y="41452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4" name="Rectangle 83"/>
          <p:cNvSpPr>
            <a:spLocks noChangeArrowheads="1"/>
          </p:cNvSpPr>
          <p:nvPr/>
        </p:nvSpPr>
        <p:spPr bwMode="auto">
          <a:xfrm>
            <a:off x="5217319" y="34544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5" name="Rectangle 84"/>
          <p:cNvSpPr>
            <a:spLocks noChangeArrowheads="1"/>
          </p:cNvSpPr>
          <p:nvPr/>
        </p:nvSpPr>
        <p:spPr bwMode="auto">
          <a:xfrm>
            <a:off x="521731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6" name="Rectangle 85"/>
          <p:cNvSpPr>
            <a:spLocks noChangeArrowheads="1"/>
          </p:cNvSpPr>
          <p:nvPr/>
        </p:nvSpPr>
        <p:spPr bwMode="auto">
          <a:xfrm>
            <a:off x="2712879" y="2504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7" name="Rectangle 86"/>
          <p:cNvSpPr>
            <a:spLocks noChangeArrowheads="1"/>
          </p:cNvSpPr>
          <p:nvPr/>
        </p:nvSpPr>
        <p:spPr bwMode="auto">
          <a:xfrm>
            <a:off x="7549039" y="22453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8" name="Rectangle 87"/>
          <p:cNvSpPr>
            <a:spLocks noChangeArrowheads="1"/>
          </p:cNvSpPr>
          <p:nvPr/>
        </p:nvSpPr>
        <p:spPr bwMode="auto">
          <a:xfrm>
            <a:off x="7549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59" name="Rectangle 88"/>
          <p:cNvSpPr>
            <a:spLocks noChangeArrowheads="1"/>
          </p:cNvSpPr>
          <p:nvPr/>
        </p:nvSpPr>
        <p:spPr bwMode="auto">
          <a:xfrm>
            <a:off x="7549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0" name="Rectangle 89"/>
          <p:cNvSpPr>
            <a:spLocks noChangeArrowheads="1"/>
          </p:cNvSpPr>
          <p:nvPr/>
        </p:nvSpPr>
        <p:spPr bwMode="auto">
          <a:xfrm>
            <a:off x="7549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1" name="Rectangle 90"/>
          <p:cNvSpPr>
            <a:spLocks noChangeArrowheads="1"/>
          </p:cNvSpPr>
          <p:nvPr/>
        </p:nvSpPr>
        <p:spPr bwMode="auto">
          <a:xfrm>
            <a:off x="7549039" y="5095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2" name="Line 91"/>
          <p:cNvSpPr>
            <a:spLocks noChangeShapeType="1"/>
          </p:cNvSpPr>
          <p:nvPr/>
        </p:nvSpPr>
        <p:spPr bwMode="auto">
          <a:xfrm>
            <a:off x="5735479" y="5872480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9708039" y="62179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9708039" y="56997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5" name="Rectangle 94"/>
          <p:cNvSpPr>
            <a:spLocks noChangeArrowheads="1"/>
          </p:cNvSpPr>
          <p:nvPr/>
        </p:nvSpPr>
        <p:spPr bwMode="auto">
          <a:xfrm>
            <a:off x="9708039" y="31953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6" name="Rectangle 95"/>
          <p:cNvSpPr>
            <a:spLocks noChangeArrowheads="1"/>
          </p:cNvSpPr>
          <p:nvPr/>
        </p:nvSpPr>
        <p:spPr bwMode="auto">
          <a:xfrm>
            <a:off x="9708039" y="3799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67" name="Line 96"/>
          <p:cNvSpPr>
            <a:spLocks noChangeShapeType="1"/>
          </p:cNvSpPr>
          <p:nvPr/>
        </p:nvSpPr>
        <p:spPr bwMode="auto">
          <a:xfrm>
            <a:off x="8067199" y="5872480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68" name="Line 97"/>
          <p:cNvSpPr>
            <a:spLocks noChangeShapeType="1"/>
          </p:cNvSpPr>
          <p:nvPr/>
        </p:nvSpPr>
        <p:spPr bwMode="auto">
          <a:xfrm flipH="1">
            <a:off x="10398919" y="5267960"/>
            <a:ext cx="69088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69" name="Line 98"/>
          <p:cNvSpPr>
            <a:spLocks noChangeShapeType="1"/>
          </p:cNvSpPr>
          <p:nvPr/>
        </p:nvSpPr>
        <p:spPr bwMode="auto">
          <a:xfrm flipH="1">
            <a:off x="10398919" y="4922520"/>
            <a:ext cx="69088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0" name="Line 99"/>
          <p:cNvSpPr>
            <a:spLocks noChangeShapeType="1"/>
          </p:cNvSpPr>
          <p:nvPr/>
        </p:nvSpPr>
        <p:spPr bwMode="auto">
          <a:xfrm>
            <a:off x="10868502" y="3627120"/>
            <a:ext cx="221297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1" name="Line 100"/>
          <p:cNvSpPr>
            <a:spLocks noChangeShapeType="1"/>
          </p:cNvSpPr>
          <p:nvPr/>
        </p:nvSpPr>
        <p:spPr bwMode="auto">
          <a:xfrm>
            <a:off x="11089799" y="362712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2" name="Line 101"/>
          <p:cNvSpPr>
            <a:spLocks noChangeShapeType="1"/>
          </p:cNvSpPr>
          <p:nvPr/>
        </p:nvSpPr>
        <p:spPr bwMode="auto">
          <a:xfrm flipV="1">
            <a:off x="11089799" y="526796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3" name="Rectangle 102"/>
          <p:cNvSpPr>
            <a:spLocks noChangeArrowheads="1"/>
          </p:cNvSpPr>
          <p:nvPr/>
        </p:nvSpPr>
        <p:spPr bwMode="auto">
          <a:xfrm>
            <a:off x="7549039" y="29362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74" name="Line 103"/>
          <p:cNvSpPr>
            <a:spLocks noChangeShapeType="1"/>
          </p:cNvSpPr>
          <p:nvPr/>
        </p:nvSpPr>
        <p:spPr bwMode="auto">
          <a:xfrm flipV="1">
            <a:off x="7117239" y="319532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5" name="Rectangle 104"/>
          <p:cNvSpPr>
            <a:spLocks noChangeArrowheads="1"/>
          </p:cNvSpPr>
          <p:nvPr/>
        </p:nvSpPr>
        <p:spPr bwMode="auto">
          <a:xfrm rot="5400000">
            <a:off x="2108359" y="362712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76" name="Rectangle 105"/>
          <p:cNvSpPr>
            <a:spLocks noChangeArrowheads="1"/>
          </p:cNvSpPr>
          <p:nvPr/>
        </p:nvSpPr>
        <p:spPr bwMode="auto">
          <a:xfrm>
            <a:off x="4353719" y="33680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</a:t>
            </a:r>
          </a:p>
        </p:txBody>
      </p:sp>
      <p:sp>
        <p:nvSpPr>
          <p:cNvPr id="46177" name="Rectangle 106"/>
          <p:cNvSpPr>
            <a:spLocks noChangeArrowheads="1"/>
          </p:cNvSpPr>
          <p:nvPr/>
        </p:nvSpPr>
        <p:spPr bwMode="auto">
          <a:xfrm>
            <a:off x="4353719" y="36271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45</a:t>
            </a:r>
          </a:p>
        </p:txBody>
      </p:sp>
      <p:sp>
        <p:nvSpPr>
          <p:cNvPr id="46178" name="Rectangle 107"/>
          <p:cNvSpPr>
            <a:spLocks noChangeArrowheads="1"/>
          </p:cNvSpPr>
          <p:nvPr/>
        </p:nvSpPr>
        <p:spPr bwMode="auto">
          <a:xfrm>
            <a:off x="4353719" y="38862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99</a:t>
            </a:r>
          </a:p>
        </p:txBody>
      </p:sp>
      <p:sp>
        <p:nvSpPr>
          <p:cNvPr id="46179" name="Rectangle 108"/>
          <p:cNvSpPr>
            <a:spLocks noChangeArrowheads="1"/>
          </p:cNvSpPr>
          <p:nvPr/>
        </p:nvSpPr>
        <p:spPr bwMode="auto">
          <a:xfrm>
            <a:off x="4353719" y="41452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</a:p>
        </p:txBody>
      </p:sp>
      <p:sp>
        <p:nvSpPr>
          <p:cNvPr id="46180" name="Rectangle 109"/>
          <p:cNvSpPr>
            <a:spLocks noChangeArrowheads="1"/>
          </p:cNvSpPr>
          <p:nvPr/>
        </p:nvSpPr>
        <p:spPr bwMode="auto">
          <a:xfrm>
            <a:off x="4353719" y="31089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36</a:t>
            </a:r>
          </a:p>
        </p:txBody>
      </p:sp>
      <p:sp>
        <p:nvSpPr>
          <p:cNvPr id="46181" name="Rectangle 110"/>
          <p:cNvSpPr>
            <a:spLocks noChangeArrowheads="1"/>
          </p:cNvSpPr>
          <p:nvPr/>
        </p:nvSpPr>
        <p:spPr bwMode="auto">
          <a:xfrm>
            <a:off x="4353719" y="44043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-24</a:t>
            </a:r>
          </a:p>
        </p:txBody>
      </p:sp>
      <p:sp>
        <p:nvSpPr>
          <p:cNvPr id="46182" name="Rectangle 111"/>
          <p:cNvSpPr>
            <a:spLocks noChangeArrowheads="1"/>
          </p:cNvSpPr>
          <p:nvPr/>
        </p:nvSpPr>
        <p:spPr bwMode="auto">
          <a:xfrm>
            <a:off x="4353719" y="284988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</a:t>
            </a:r>
          </a:p>
        </p:txBody>
      </p:sp>
      <p:sp>
        <p:nvSpPr>
          <p:cNvPr id="46183" name="Rectangle 112"/>
          <p:cNvSpPr>
            <a:spLocks noChangeArrowheads="1"/>
          </p:cNvSpPr>
          <p:nvPr/>
        </p:nvSpPr>
        <p:spPr bwMode="auto">
          <a:xfrm>
            <a:off x="4353719" y="46634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22</a:t>
            </a:r>
          </a:p>
        </p:txBody>
      </p:sp>
      <p:sp>
        <p:nvSpPr>
          <p:cNvPr id="46184" name="Rectangle 113"/>
          <p:cNvSpPr>
            <a:spLocks noChangeArrowheads="1"/>
          </p:cNvSpPr>
          <p:nvPr/>
        </p:nvSpPr>
        <p:spPr bwMode="auto">
          <a:xfrm>
            <a:off x="4078447" y="33788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R2</a:t>
            </a:r>
          </a:p>
        </p:txBody>
      </p:sp>
      <p:sp>
        <p:nvSpPr>
          <p:cNvPr id="46185" name="Rectangle 114"/>
          <p:cNvSpPr>
            <a:spLocks noChangeArrowheads="1"/>
          </p:cNvSpPr>
          <p:nvPr/>
        </p:nvSpPr>
        <p:spPr bwMode="auto">
          <a:xfrm>
            <a:off x="4078447" y="36379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R3</a:t>
            </a:r>
          </a:p>
        </p:txBody>
      </p:sp>
      <p:sp>
        <p:nvSpPr>
          <p:cNvPr id="46186" name="Rectangle 115"/>
          <p:cNvSpPr>
            <a:spLocks noChangeArrowheads="1"/>
          </p:cNvSpPr>
          <p:nvPr/>
        </p:nvSpPr>
        <p:spPr bwMode="auto">
          <a:xfrm>
            <a:off x="4078447" y="38969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R4</a:t>
            </a:r>
          </a:p>
        </p:txBody>
      </p:sp>
      <p:sp>
        <p:nvSpPr>
          <p:cNvPr id="46187" name="Rectangle 116"/>
          <p:cNvSpPr>
            <a:spLocks noChangeArrowheads="1"/>
          </p:cNvSpPr>
          <p:nvPr/>
        </p:nvSpPr>
        <p:spPr bwMode="auto">
          <a:xfrm>
            <a:off x="4078447" y="41560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R5</a:t>
            </a:r>
          </a:p>
        </p:txBody>
      </p:sp>
      <p:sp>
        <p:nvSpPr>
          <p:cNvPr id="46188" name="Rectangle 117"/>
          <p:cNvSpPr>
            <a:spLocks noChangeArrowheads="1"/>
          </p:cNvSpPr>
          <p:nvPr/>
        </p:nvSpPr>
        <p:spPr bwMode="auto">
          <a:xfrm>
            <a:off x="4078447" y="31197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R1</a:t>
            </a:r>
          </a:p>
        </p:txBody>
      </p:sp>
      <p:sp>
        <p:nvSpPr>
          <p:cNvPr id="46189" name="Rectangle 118"/>
          <p:cNvSpPr>
            <a:spLocks noChangeArrowheads="1"/>
          </p:cNvSpPr>
          <p:nvPr/>
        </p:nvSpPr>
        <p:spPr bwMode="auto">
          <a:xfrm>
            <a:off x="4078447" y="44151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R6</a:t>
            </a:r>
          </a:p>
        </p:txBody>
      </p:sp>
      <p:sp>
        <p:nvSpPr>
          <p:cNvPr id="46190" name="Rectangle 119"/>
          <p:cNvSpPr>
            <a:spLocks noChangeArrowheads="1"/>
          </p:cNvSpPr>
          <p:nvPr/>
        </p:nvSpPr>
        <p:spPr bwMode="auto">
          <a:xfrm>
            <a:off x="4078447" y="28606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R0</a:t>
            </a:r>
          </a:p>
        </p:txBody>
      </p:sp>
      <p:sp>
        <p:nvSpPr>
          <p:cNvPr id="46191" name="Rectangle 120"/>
          <p:cNvSpPr>
            <a:spLocks noChangeArrowheads="1"/>
          </p:cNvSpPr>
          <p:nvPr/>
        </p:nvSpPr>
        <p:spPr bwMode="auto">
          <a:xfrm>
            <a:off x="4078447" y="46742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R7</a:t>
            </a:r>
          </a:p>
        </p:txBody>
      </p:sp>
      <p:sp>
        <p:nvSpPr>
          <p:cNvPr id="46192" name="Text Box 121"/>
          <p:cNvSpPr txBox="1">
            <a:spLocks noChangeArrowheads="1"/>
          </p:cNvSpPr>
          <p:nvPr/>
        </p:nvSpPr>
        <p:spPr bwMode="auto">
          <a:xfrm>
            <a:off x="3527902" y="3186325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93" name="Text Box 122"/>
          <p:cNvSpPr txBox="1">
            <a:spLocks noChangeArrowheads="1"/>
          </p:cNvSpPr>
          <p:nvPr/>
        </p:nvSpPr>
        <p:spPr bwMode="auto">
          <a:xfrm>
            <a:off x="3533299" y="3450802"/>
            <a:ext cx="224742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</a:t>
            </a:r>
          </a:p>
        </p:txBody>
      </p:sp>
      <p:sp>
        <p:nvSpPr>
          <p:cNvPr id="46194" name="Text Box 123"/>
          <p:cNvSpPr txBox="1">
            <a:spLocks noChangeArrowheads="1"/>
          </p:cNvSpPr>
          <p:nvPr/>
        </p:nvSpPr>
        <p:spPr bwMode="auto">
          <a:xfrm>
            <a:off x="3247233" y="6117167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Bits 22-24</a:t>
            </a:r>
          </a:p>
        </p:txBody>
      </p:sp>
      <p:sp>
        <p:nvSpPr>
          <p:cNvPr id="46195" name="Text Box 124"/>
          <p:cNvSpPr txBox="1">
            <a:spLocks noChangeArrowheads="1"/>
          </p:cNvSpPr>
          <p:nvPr/>
        </p:nvSpPr>
        <p:spPr bwMode="auto">
          <a:xfrm>
            <a:off x="10553648" y="4587875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</p:txBody>
      </p:sp>
      <p:sp>
        <p:nvSpPr>
          <p:cNvPr id="46196" name="Text Box 125"/>
          <p:cNvSpPr txBox="1">
            <a:spLocks noChangeArrowheads="1"/>
          </p:cNvSpPr>
          <p:nvPr/>
        </p:nvSpPr>
        <p:spPr bwMode="auto">
          <a:xfrm>
            <a:off x="10571639" y="4920722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dest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97" name="Text Box 127"/>
          <p:cNvSpPr txBox="1">
            <a:spLocks noChangeArrowheads="1"/>
          </p:cNvSpPr>
          <p:nvPr/>
        </p:nvSpPr>
        <p:spPr bwMode="auto">
          <a:xfrm>
            <a:off x="998837" y="6945867"/>
            <a:ext cx="11240065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                                                                                                            </a:t>
            </a: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sw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198" name="Rectangle 129"/>
          <p:cNvSpPr>
            <a:spLocks noGrp="1" noChangeArrowheads="1"/>
          </p:cNvSpPr>
          <p:nvPr>
            <p:ph type="title" idx="4294967295"/>
          </p:nvPr>
        </p:nvSpPr>
        <p:spPr>
          <a:xfrm>
            <a:off x="836127" y="-304800"/>
            <a:ext cx="10489585" cy="1502305"/>
          </a:xfrm>
        </p:spPr>
        <p:txBody>
          <a:bodyPr/>
          <a:lstStyle/>
          <a:p>
            <a:pPr eaLnBrk="1" hangingPunct="1"/>
            <a:r>
              <a:rPr lang="en-US" dirty="0"/>
              <a:t>Time 9 – no more instructions</a:t>
            </a:r>
          </a:p>
        </p:txBody>
      </p:sp>
      <p:sp>
        <p:nvSpPr>
          <p:cNvPr id="46199" name="Text Box 131"/>
          <p:cNvSpPr txBox="1">
            <a:spLocks noChangeArrowheads="1"/>
          </p:cNvSpPr>
          <p:nvPr/>
        </p:nvSpPr>
        <p:spPr bwMode="auto">
          <a:xfrm>
            <a:off x="2626519" y="6642524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46200" name="Text Box 132"/>
          <p:cNvSpPr txBox="1">
            <a:spLocks noChangeArrowheads="1"/>
          </p:cNvSpPr>
          <p:nvPr/>
        </p:nvSpPr>
        <p:spPr bwMode="auto">
          <a:xfrm>
            <a:off x="5143554" y="6642524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46201" name="Text Box 133"/>
          <p:cNvSpPr txBox="1">
            <a:spLocks noChangeArrowheads="1"/>
          </p:cNvSpPr>
          <p:nvPr/>
        </p:nvSpPr>
        <p:spPr bwMode="auto">
          <a:xfrm>
            <a:off x="7322849" y="6642524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202" name="Text Box 134"/>
          <p:cNvSpPr txBox="1">
            <a:spLocks noChangeArrowheads="1"/>
          </p:cNvSpPr>
          <p:nvPr/>
        </p:nvSpPr>
        <p:spPr bwMode="auto">
          <a:xfrm>
            <a:off x="9392360" y="6642524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34242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6B9C0E-C754-4E85-83A8-F7BE78732619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395119" y="2514600"/>
            <a:ext cx="1905000" cy="1752600"/>
            <a:chOff x="1200" y="2112"/>
            <a:chExt cx="1728" cy="1104"/>
          </a:xfrm>
        </p:grpSpPr>
        <p:sp>
          <p:nvSpPr>
            <p:cNvPr id="18456" name="Arc 4"/>
            <p:cNvSpPr>
              <a:spLocks/>
            </p:cNvSpPr>
            <p:nvPr/>
          </p:nvSpPr>
          <p:spPr bwMode="auto">
            <a:xfrm>
              <a:off x="1632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8457" name="Arc 5"/>
            <p:cNvSpPr>
              <a:spLocks/>
            </p:cNvSpPr>
            <p:nvPr/>
          </p:nvSpPr>
          <p:spPr bwMode="auto">
            <a:xfrm flipH="1">
              <a:off x="1200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8458" name="Arc 6"/>
            <p:cNvSpPr>
              <a:spLocks/>
            </p:cNvSpPr>
            <p:nvPr/>
          </p:nvSpPr>
          <p:spPr bwMode="auto">
            <a:xfrm>
              <a:off x="2496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8459" name="Arc 7"/>
            <p:cNvSpPr>
              <a:spLocks/>
            </p:cNvSpPr>
            <p:nvPr/>
          </p:nvSpPr>
          <p:spPr bwMode="auto">
            <a:xfrm flipH="1">
              <a:off x="2064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415686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608091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7925594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7681119" y="4300539"/>
            <a:ext cx="1234762" cy="55245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pickup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5955507" y="4300539"/>
            <a:ext cx="753220" cy="55245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pay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4023519" y="4300539"/>
            <a:ext cx="1056828" cy="55245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order</a:t>
            </a:r>
          </a:p>
        </p:txBody>
      </p:sp>
      <p:pic>
        <p:nvPicPr>
          <p:cNvPr id="18443" name="Picture 14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320" y="2554288"/>
            <a:ext cx="995363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5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6120" y="5486401"/>
            <a:ext cx="99536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16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6357" y="5486401"/>
            <a:ext cx="9953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7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120" y="3697288"/>
            <a:ext cx="995363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8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520" y="4800601"/>
            <a:ext cx="99536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19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357" y="5526088"/>
            <a:ext cx="99536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20" descr="tn00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1320" y="5867401"/>
            <a:ext cx="99536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50" name="Group 21"/>
          <p:cNvGrpSpPr>
            <a:grpSpLocks/>
          </p:cNvGrpSpPr>
          <p:nvPr/>
        </p:nvGrpSpPr>
        <p:grpSpPr bwMode="auto">
          <a:xfrm flipH="1">
            <a:off x="9052719" y="4724400"/>
            <a:ext cx="1295400" cy="762000"/>
            <a:chOff x="192" y="2929"/>
            <a:chExt cx="816" cy="480"/>
          </a:xfrm>
        </p:grpSpPr>
        <p:sp>
          <p:nvSpPr>
            <p:cNvPr id="18454" name="AutoShape 22"/>
            <p:cNvSpPr>
              <a:spLocks noChangeArrowheads="1"/>
            </p:cNvSpPr>
            <p:nvPr/>
          </p:nvSpPr>
          <p:spPr bwMode="auto">
            <a:xfrm rot="-789407">
              <a:off x="192" y="2929"/>
              <a:ext cx="816" cy="480"/>
            </a:xfrm>
            <a:prstGeom prst="leftArrow">
              <a:avLst>
                <a:gd name="adj1" fmla="val 50000"/>
                <a:gd name="adj2" fmla="val 425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 rot="20810593">
              <a:off x="283" y="2996"/>
              <a:ext cx="552" cy="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EXIT</a:t>
              </a:r>
            </a:p>
          </p:txBody>
        </p:sp>
      </p:grpSp>
      <p:grpSp>
        <p:nvGrpSpPr>
          <p:cNvPr id="18451" name="Group 24"/>
          <p:cNvGrpSpPr>
            <a:grpSpLocks/>
          </p:cNvGrpSpPr>
          <p:nvPr/>
        </p:nvGrpSpPr>
        <p:grpSpPr bwMode="auto">
          <a:xfrm flipH="1">
            <a:off x="1734344" y="1676400"/>
            <a:ext cx="1295400" cy="762000"/>
            <a:chOff x="288" y="2208"/>
            <a:chExt cx="816" cy="480"/>
          </a:xfrm>
        </p:grpSpPr>
        <p:sp>
          <p:nvSpPr>
            <p:cNvPr id="18452" name="AutoShape 25"/>
            <p:cNvSpPr>
              <a:spLocks noChangeArrowheads="1"/>
            </p:cNvSpPr>
            <p:nvPr/>
          </p:nvSpPr>
          <p:spPr bwMode="auto">
            <a:xfrm rot="-789407">
              <a:off x="288" y="2208"/>
              <a:ext cx="816" cy="480"/>
            </a:xfrm>
            <a:prstGeom prst="leftArrow">
              <a:avLst>
                <a:gd name="adj1" fmla="val 50000"/>
                <a:gd name="adj2" fmla="val 425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 rot="20810593">
              <a:off x="335" y="2342"/>
              <a:ext cx="551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ENTER</a:t>
              </a:r>
            </a:p>
          </p:txBody>
        </p:sp>
      </p:grp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D8B7A735-D1C1-F490-71A6-6415381F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40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6EA81E-C909-4008-9A41-3799A3EF44C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199" y="6146"/>
            <a:ext cx="8636000" cy="1295400"/>
          </a:xfrm>
        </p:spPr>
        <p:txBody>
          <a:bodyPr/>
          <a:lstStyle/>
          <a:p>
            <a:pPr eaLnBrk="1" hangingPunct="1"/>
            <a:r>
              <a:rPr lang="en-US" dirty="0"/>
              <a:t>Pipelining - What can go wrong?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2919" y="1640840"/>
            <a:ext cx="8636000" cy="466344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Data hazards</a:t>
            </a:r>
            <a:r>
              <a:rPr lang="en-US" dirty="0"/>
              <a:t>: since register reads occur in stage 2 and register writes occur in stage 5 it is possible to read an old / stale value before the correct value is written back.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Control hazards</a:t>
            </a:r>
            <a:r>
              <a:rPr lang="en-US" dirty="0"/>
              <a:t>: A branch instruction may change the PC, but not until stage 4.  What do we fetch before that?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: Sometimes we need to pause execution, switch to another task (maybe the OS), and then resume execution… how to we make sure we resume at the right spot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Now - Data hazards</a:t>
            </a:r>
          </a:p>
          <a:p>
            <a:pPr lvl="1" eaLnBrk="1" hangingPunct="1"/>
            <a:r>
              <a:rPr lang="en-US" dirty="0"/>
              <a:t>What are they?</a:t>
            </a:r>
          </a:p>
          <a:p>
            <a:pPr lvl="1" eaLnBrk="1" hangingPunct="1"/>
            <a:r>
              <a:rPr lang="en-US" dirty="0"/>
              <a:t>How do you detect them?</a:t>
            </a:r>
          </a:p>
          <a:p>
            <a:pPr lvl="1" eaLnBrk="1" hangingPunct="1"/>
            <a:r>
              <a:rPr lang="en-US" dirty="0"/>
              <a:t>How do you deal with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E4259-C753-4DE8-B5BB-0BB38702A6C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Pipeline function for ADD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1622" y="1813560"/>
            <a:ext cx="9067800" cy="5008880"/>
          </a:xfrm>
        </p:spPr>
        <p:txBody>
          <a:bodyPr/>
          <a:lstStyle/>
          <a:p>
            <a:pPr eaLnBrk="1" hangingPunct="1"/>
            <a:r>
              <a:rPr lang="en-US"/>
              <a:t>Fetch: read instruction from memory</a:t>
            </a:r>
          </a:p>
          <a:p>
            <a:pPr eaLnBrk="1" hangingPunct="1"/>
            <a:r>
              <a:rPr lang="en-US" dirty="0"/>
              <a:t>Decode: </a:t>
            </a:r>
            <a:r>
              <a:rPr lang="en-US" b="1" u="sng" dirty="0"/>
              <a:t>read source operands from </a:t>
            </a:r>
            <a:r>
              <a:rPr lang="en-US" b="1" u="sng" dirty="0" err="1"/>
              <a:t>reg</a:t>
            </a:r>
            <a:endParaRPr lang="en-US" b="1" u="sng" dirty="0"/>
          </a:p>
          <a:p>
            <a:pPr eaLnBrk="1" hangingPunct="1"/>
            <a:r>
              <a:rPr lang="en-US" dirty="0"/>
              <a:t>Execute: calculate sum</a:t>
            </a:r>
          </a:p>
          <a:p>
            <a:pPr eaLnBrk="1" hangingPunct="1"/>
            <a:r>
              <a:rPr lang="en-US" dirty="0"/>
              <a:t>Memory: pass results to next stage</a:t>
            </a:r>
          </a:p>
          <a:p>
            <a:pPr eaLnBrk="1" hangingPunct="1"/>
            <a:r>
              <a:rPr lang="en-US" dirty="0" err="1"/>
              <a:t>Writeback</a:t>
            </a:r>
            <a:r>
              <a:rPr lang="en-US" dirty="0"/>
              <a:t>: </a:t>
            </a:r>
            <a:r>
              <a:rPr lang="en-US" b="1" u="sng" dirty="0"/>
              <a:t>write sum into register file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C02E66-4B08-41CC-859D-5D21C9700A3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3839" y="-8095"/>
            <a:ext cx="8715163" cy="1295400"/>
          </a:xfrm>
        </p:spPr>
        <p:txBody>
          <a:bodyPr/>
          <a:lstStyle/>
          <a:p>
            <a:pPr eaLnBrk="1" hangingPunct="1"/>
            <a:r>
              <a:rPr lang="en-US" dirty="0"/>
              <a:t>Data Hazards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871880" y="1899921"/>
            <a:ext cx="2353529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add	1   2   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sz="3389" b="1" dirty="0">
                <a:latin typeface="Calibri" pitchFamily="34" charset="0"/>
              </a:rPr>
              <a:t>nor  	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sz="3389" b="1" dirty="0">
                <a:latin typeface="Calibri" pitchFamily="34" charset="0"/>
              </a:rPr>
              <a:t>   4   5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144679" y="3713480"/>
            <a:ext cx="734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885600" y="3195320"/>
            <a:ext cx="101502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time</a:t>
            </a: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00827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513095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616727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737631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849899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9535319" y="371348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231039" y="4231640"/>
            <a:ext cx="5250605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latin typeface="Calibri" pitchFamily="34" charset="0"/>
              </a:rPr>
              <a:t>fetch    decode    execute   memory    </a:t>
            </a:r>
            <a:r>
              <a:rPr lang="en-US" sz="2040" b="1" u="sng" dirty="0" err="1">
                <a:solidFill>
                  <a:srgbClr val="0000FF"/>
                </a:solidFill>
                <a:latin typeface="Calibri" pitchFamily="34" charset="0"/>
              </a:rPr>
              <a:t>writeback</a:t>
            </a:r>
            <a:endParaRPr lang="en-US" sz="2040" b="1" u="sng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4181000" y="5008880"/>
            <a:ext cx="5369227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latin typeface="Calibri" pitchFamily="34" charset="0"/>
              </a:rPr>
              <a:t>fetch     </a:t>
            </a:r>
            <a:r>
              <a:rPr lang="en-US" sz="2040" b="1" u="sng" dirty="0">
                <a:solidFill>
                  <a:srgbClr val="0000FF"/>
                </a:solidFill>
                <a:latin typeface="Calibri" pitchFamily="34" charset="0"/>
              </a:rPr>
              <a:t>decode</a:t>
            </a:r>
            <a:r>
              <a:rPr lang="en-US" sz="204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040" b="1" dirty="0">
                <a:latin typeface="Calibri" pitchFamily="34" charset="0"/>
              </a:rPr>
              <a:t>   execute     memory   </a:t>
            </a:r>
            <a:r>
              <a:rPr lang="en-US" sz="2040" b="1" dirty="0" err="1">
                <a:latin typeface="Calibri" pitchFamily="34" charset="0"/>
              </a:rPr>
              <a:t>writeback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1917648" y="4080511"/>
            <a:ext cx="914033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27" b="1" dirty="0">
                <a:latin typeface="Calibri" pitchFamily="34" charset="0"/>
              </a:rPr>
              <a:t>add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1935639" y="4922521"/>
            <a:ext cx="849913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27" b="1" dirty="0">
                <a:latin typeface="Calibri" pitchFamily="34" charset="0"/>
              </a:rPr>
              <a:t>nor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453800" y="6131560"/>
            <a:ext cx="9557873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If not careful, nor will read a stale value of </a:t>
            </a:r>
            <a:r>
              <a:rPr lang="en-US" sz="3389" b="1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 flipH="1">
            <a:off x="6080919" y="4663440"/>
            <a:ext cx="1727200" cy="34544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7721759" y="2677160"/>
            <a:ext cx="310896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" pitchFamily="34" charset="0"/>
              </a:rPr>
              <a:t>Read-after-write (RAW) Dependency</a:t>
            </a:r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 flipV="1">
            <a:off x="7203599" y="2245360"/>
            <a:ext cx="518160" cy="690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H="1" flipV="1">
            <a:off x="6167279" y="2936238"/>
            <a:ext cx="155448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7894479" y="4577080"/>
            <a:ext cx="143699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</a:rPr>
              <a:t>Hazard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350BB-ED99-6C41-BB29-E69F3793757B}"/>
              </a:ext>
            </a:extLst>
          </p:cNvPr>
          <p:cNvSpPr txBox="1"/>
          <p:nvPr/>
        </p:nvSpPr>
        <p:spPr>
          <a:xfrm>
            <a:off x="1702372" y="2091212"/>
            <a:ext cx="1842347" cy="6680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47" dirty="0">
                <a:latin typeface="Calibri" panose="020F0502020204030204" pitchFamily="34" charset="0"/>
                <a:cs typeface="Calibri" panose="020F0502020204030204" pitchFamily="34" charset="0"/>
              </a:rPr>
              <a:t>Recall: registers</a:t>
            </a:r>
            <a:br>
              <a:rPr lang="en-US" sz="1247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47" dirty="0">
                <a:latin typeface="Calibri" panose="020F0502020204030204" pitchFamily="34" charset="0"/>
                <a:cs typeface="Calibri" panose="020F0502020204030204" pitchFamily="34" charset="0"/>
              </a:rPr>
              <a:t>are read /sourced</a:t>
            </a:r>
          </a:p>
          <a:p>
            <a:r>
              <a:rPr lang="en-US" sz="1247" dirty="0">
                <a:latin typeface="Calibri" panose="020F0502020204030204" pitchFamily="34" charset="0"/>
                <a:cs typeface="Calibri" panose="020F0502020204030204" pitchFamily="34" charset="0"/>
              </a:rPr>
              <a:t>In the “decode” stage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7F01BA-6E6F-4F53-9BF8-7A9BB8AB17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3839" y="0"/>
            <a:ext cx="8636000" cy="1295400"/>
          </a:xfrm>
        </p:spPr>
        <p:txBody>
          <a:bodyPr/>
          <a:lstStyle/>
          <a:p>
            <a:pPr eaLnBrk="1" hangingPunct="1"/>
            <a:r>
              <a:rPr lang="en-US" dirty="0"/>
              <a:t>Data Hazards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785520" y="1640841"/>
            <a:ext cx="2353529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add	1   2   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sz="3389" b="1" dirty="0">
                <a:latin typeface="Calibri" pitchFamily="34" charset="0"/>
              </a:rPr>
              <a:t>nor  	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sz="3389" b="1" dirty="0">
                <a:latin typeface="Calibri" pitchFamily="34" charset="0"/>
              </a:rPr>
              <a:t>   4   5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3058319" y="3454400"/>
            <a:ext cx="734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799240" y="2936240"/>
            <a:ext cx="101502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time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392191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504459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08091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728995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841263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9448959" y="3454400"/>
            <a:ext cx="0" cy="17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007943" y="3945574"/>
            <a:ext cx="5800819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fetch   decode    execute     memory   </a:t>
            </a:r>
            <a:r>
              <a:rPr lang="en-US" sz="2267" b="1" u="sng" dirty="0" err="1">
                <a:solidFill>
                  <a:srgbClr val="0000FF"/>
                </a:solidFill>
                <a:latin typeface="Calibri" pitchFamily="34" charset="0"/>
              </a:rPr>
              <a:t>writeback</a:t>
            </a:r>
            <a:endParaRPr lang="en-US" sz="2267" b="1" u="sng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3835560" y="4724612"/>
            <a:ext cx="6027869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u="sng" dirty="0">
                <a:latin typeface="Calibri" pitchFamily="34" charset="0"/>
              </a:rPr>
              <a:t>fetch</a:t>
            </a: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        </a:t>
            </a:r>
            <a:r>
              <a:rPr lang="en-US" sz="2267" b="1" u="sng" dirty="0">
                <a:solidFill>
                  <a:srgbClr val="FF0000"/>
                </a:solidFill>
                <a:latin typeface="Calibri" pitchFamily="34" charset="0"/>
              </a:rPr>
              <a:t>decode*</a:t>
            </a: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sz="2267" b="1" u="sng" dirty="0">
                <a:solidFill>
                  <a:srgbClr val="FF0000"/>
                </a:solidFill>
                <a:latin typeface="Calibri" pitchFamily="34" charset="0"/>
              </a:rPr>
              <a:t>decode*</a:t>
            </a:r>
            <a:r>
              <a:rPr lang="en-US" sz="2267" b="1" dirty="0">
                <a:latin typeface="Calibri" pitchFamily="34" charset="0"/>
              </a:rPr>
              <a:t>   </a:t>
            </a:r>
            <a:r>
              <a:rPr lang="en-US" sz="2267" b="1" u="sng" dirty="0">
                <a:solidFill>
                  <a:srgbClr val="0000FF"/>
                </a:solidFill>
                <a:latin typeface="Calibri" pitchFamily="34" charset="0"/>
              </a:rPr>
              <a:t>decode</a:t>
            </a:r>
            <a:r>
              <a:rPr lang="en-US" sz="2267" b="1" dirty="0">
                <a:solidFill>
                  <a:srgbClr val="0000FF"/>
                </a:solidFill>
                <a:latin typeface="Calibri" pitchFamily="34" charset="0"/>
              </a:rPr>
              <a:t>      </a:t>
            </a:r>
            <a:r>
              <a:rPr lang="en-US" sz="2267" b="1" dirty="0">
                <a:latin typeface="Calibri" pitchFamily="34" charset="0"/>
              </a:rPr>
              <a:t>execute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1831288" y="3821431"/>
            <a:ext cx="914033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27" b="1" dirty="0">
                <a:latin typeface="Calibri" pitchFamily="34" charset="0"/>
              </a:rPr>
              <a:t>add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1849279" y="4663441"/>
            <a:ext cx="849913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27" b="1" dirty="0">
                <a:latin typeface="Calibri" pitchFamily="34" charset="0"/>
              </a:rPr>
              <a:t>nor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1762919" y="5527040"/>
            <a:ext cx="9067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Assume Register File gives the right value of 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register 3 </a:t>
            </a:r>
            <a:r>
              <a:rPr lang="en-US" sz="2000" b="1" dirty="0">
                <a:latin typeface="Calibri" pitchFamily="34" charset="0"/>
              </a:rPr>
              <a:t>when read/written during </a:t>
            </a:r>
            <a:r>
              <a:rPr lang="en-US" sz="2000" b="1" u="sng" dirty="0">
                <a:latin typeface="Calibri" pitchFamily="34" charset="0"/>
              </a:rPr>
              <a:t>same</a:t>
            </a:r>
            <a:r>
              <a:rPr lang="en-US" sz="2000" b="1" dirty="0">
                <a:latin typeface="Calibri" pitchFamily="34" charset="0"/>
              </a:rPr>
              <a:t> cycle.   This is consistent with most processors (ARM/x86), </a:t>
            </a:r>
            <a:r>
              <a:rPr lang="en-US" sz="2000" b="1" u="sng" dirty="0">
                <a:solidFill>
                  <a:srgbClr val="FF0000"/>
                </a:solidFill>
                <a:latin typeface="Calibri" pitchFamily="34" charset="0"/>
              </a:rPr>
              <a:t>but not Project 3</a:t>
            </a:r>
            <a:r>
              <a:rPr lang="en-US" sz="2000" b="1" dirty="0">
                <a:latin typeface="Calibri" pitchFamily="34" charset="0"/>
              </a:rPr>
              <a:t>.</a:t>
            </a:r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7721759" y="4366984"/>
            <a:ext cx="518160" cy="51816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Dependency: </a:t>
            </a:r>
            <a:r>
              <a:rPr lang="en-US" i="1" dirty="0"/>
              <a:t>one instruction uses the result of a previous one</a:t>
            </a:r>
          </a:p>
          <a:p>
            <a:pPr lvl="1"/>
            <a:r>
              <a:rPr lang="en-US" dirty="0"/>
              <a:t>Doesn't necessarily cause a problem</a:t>
            </a:r>
          </a:p>
          <a:p>
            <a:r>
              <a:rPr lang="en-US" dirty="0"/>
              <a:t>Data Hazard: </a:t>
            </a:r>
            <a:r>
              <a:rPr lang="en-US" i="1" dirty="0"/>
              <a:t>one instruction has a data dependency that will cause a problem if we don't "deal with it"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34336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EAE9A-54CE-45A1-B89B-8FDB45C4EC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6E9567-0BAE-4416-A3ED-996022312C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9279" y="86360"/>
            <a:ext cx="8636000" cy="1295400"/>
          </a:xfrm>
        </p:spPr>
        <p:txBody>
          <a:bodyPr/>
          <a:lstStyle/>
          <a:p>
            <a:pPr eaLnBrk="1" hangingPunct="1"/>
            <a:r>
              <a:rPr lang="en-US" dirty="0"/>
              <a:t>Class Problem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9279" y="1640840"/>
            <a:ext cx="5181600" cy="466344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read-after-write (RAW) dependences do you see?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of those are data hazards?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1  2  3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nor  3  4  5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6  3  7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 3  6  10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  6  2  12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289959" y="1640840"/>
            <a:ext cx="3368040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2538" indent="-532538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3389" dirty="0">
                <a:solidFill>
                  <a:srgbClr val="0000FF"/>
                </a:solidFill>
                <a:latin typeface="Calibri" pitchFamily="34" charset="0"/>
              </a:rPr>
              <a:t>What about here?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>
                <a:latin typeface="Calibri" pitchFamily="34" charset="0"/>
              </a:rPr>
              <a:t>   </a:t>
            </a:r>
            <a:r>
              <a:rPr lang="en-US" sz="3389" dirty="0">
                <a:latin typeface="Calibri" pitchFamily="34" charset="0"/>
              </a:rPr>
              <a:t> </a:t>
            </a:r>
            <a:r>
              <a:rPr lang="en-US" sz="3389">
                <a:latin typeface="Calibri" pitchFamily="34" charset="0"/>
              </a:rPr>
              <a:t>add </a:t>
            </a:r>
            <a:r>
              <a:rPr lang="en-US" sz="3389" dirty="0">
                <a:latin typeface="Calibri" pitchFamily="34" charset="0"/>
              </a:rPr>
              <a:t>1  2  3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</a:t>
            </a:r>
            <a:r>
              <a:rPr lang="en-US" sz="3389" dirty="0" err="1">
                <a:latin typeface="Calibri" pitchFamily="34" charset="0"/>
              </a:rPr>
              <a:t>beq</a:t>
            </a:r>
            <a:r>
              <a:rPr lang="en-US" sz="3389" dirty="0">
                <a:latin typeface="Calibri" pitchFamily="34" charset="0"/>
              </a:rPr>
              <a:t> 3  4  1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add  3  5  6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add 3  6 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1843522" y="1727200"/>
            <a:ext cx="5008880" cy="120904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Which of these instructions has a data dependency on an earlier one? Which of those are data hazards in our 5-stage pipeline?</a:t>
            </a:r>
          </a:p>
        </p:txBody>
      </p:sp>
    </p:spTree>
    <p:extLst>
      <p:ext uri="{BB962C8B-B14F-4D97-AF65-F5344CB8AC3E}">
        <p14:creationId xmlns:p14="http://schemas.microsoft.com/office/powerpoint/2010/main" val="425791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6E9567-0BAE-4416-A3ED-996022312C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9279" y="86360"/>
            <a:ext cx="8636000" cy="1295400"/>
          </a:xfrm>
        </p:spPr>
        <p:txBody>
          <a:bodyPr/>
          <a:lstStyle/>
          <a:p>
            <a:pPr eaLnBrk="1" hangingPunct="1"/>
            <a:r>
              <a:rPr lang="en-US" dirty="0"/>
              <a:t>Class Problem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9279" y="1640840"/>
            <a:ext cx="5181600" cy="466344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read-after-write (RAW) dependences do you see?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of those are data hazards?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1  2  3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nor  3  4  5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6  3  7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 3  6  10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  6  2  12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289959" y="1640840"/>
            <a:ext cx="3368040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2538" indent="-532538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3389" dirty="0">
                <a:solidFill>
                  <a:srgbClr val="0000FF"/>
                </a:solidFill>
                <a:latin typeface="Calibri" pitchFamily="34" charset="0"/>
              </a:rPr>
              <a:t>What about here?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	add 1  2  3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   </a:t>
            </a:r>
            <a:r>
              <a:rPr lang="en-US" sz="3389" dirty="0" err="1">
                <a:latin typeface="Calibri" pitchFamily="34" charset="0"/>
              </a:rPr>
              <a:t>beq</a:t>
            </a:r>
            <a:r>
              <a:rPr lang="en-US" sz="3389" dirty="0">
                <a:latin typeface="Calibri" pitchFamily="34" charset="0"/>
              </a:rPr>
              <a:t> 3  4  1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   add  3  5  6</a:t>
            </a:r>
          </a:p>
          <a:p>
            <a:pPr marL="532538" indent="-532538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389" dirty="0">
                <a:latin typeface="Calibri" pitchFamily="34" charset="0"/>
              </a:rPr>
              <a:t>       add 3  6  7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921919" y="3540760"/>
            <a:ext cx="431800" cy="259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4008279" y="3540760"/>
            <a:ext cx="345440" cy="6908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3490119" y="3540760"/>
            <a:ext cx="863600" cy="1209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3490119" y="4922520"/>
            <a:ext cx="345440" cy="3454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9189879" y="2504440"/>
            <a:ext cx="604520" cy="3454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9276239" y="2504440"/>
            <a:ext cx="518160" cy="86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flipH="1">
            <a:off x="9189879" y="2590800"/>
            <a:ext cx="604520" cy="12954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H="1">
            <a:off x="9448959" y="3454400"/>
            <a:ext cx="431800" cy="3454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11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27C5FC-2FB0-463D-A060-2CFEDF10B0E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Three approaches to handling data hazards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1622" y="1899920"/>
            <a:ext cx="9067800" cy="4922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Avoid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sure there are no hazards in the code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Detect and Stall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hazards exist, stall the processor until they go away.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Detect and Forward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hazards exist, fix up the pipeline to get the correct value (if possible)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F9C341-D6A7-4099-99D4-C0F88968A5C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data hazards I: Avoid all hazards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8359" y="2159000"/>
            <a:ext cx="8636000" cy="4663440"/>
          </a:xfrm>
        </p:spPr>
        <p:txBody>
          <a:bodyPr/>
          <a:lstStyle/>
          <a:p>
            <a:pPr eaLnBrk="1" hangingPunct="1"/>
            <a:r>
              <a:rPr lang="en-US"/>
              <a:t>Assume the programmer (or the compiler) knows about the processor implementation.</a:t>
            </a:r>
          </a:p>
          <a:p>
            <a:pPr lvl="1" eaLnBrk="1" hangingPunct="1"/>
            <a:r>
              <a:rPr lang="en-US"/>
              <a:t>Make sure no hazards exist.</a:t>
            </a:r>
          </a:p>
          <a:p>
            <a:pPr lvl="2" eaLnBrk="1" hangingPunct="1"/>
            <a:r>
              <a:rPr lang="en-US"/>
              <a:t>Put noops between any dependent instructions.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799239" y="4490720"/>
            <a:ext cx="2549096" cy="2178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add	1    2    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sz="3389" b="1" dirty="0" err="1">
                <a:solidFill>
                  <a:srgbClr val="FF0000"/>
                </a:solidFill>
                <a:latin typeface="Calibri" pitchFamily="34" charset="0"/>
              </a:rPr>
              <a:t>noop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3389" b="1" dirty="0" err="1">
                <a:solidFill>
                  <a:srgbClr val="FF0000"/>
                </a:solidFill>
                <a:latin typeface="Calibri" pitchFamily="34" charset="0"/>
              </a:rPr>
              <a:t>noop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3389" b="1" dirty="0">
                <a:latin typeface="Calibri" pitchFamily="34" charset="0"/>
              </a:rPr>
              <a:t>nor	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sz="3389" b="1" dirty="0">
                <a:latin typeface="Calibri" pitchFamily="34" charset="0"/>
              </a:rPr>
              <a:t>    4    5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5476399" y="474980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235648" y="4451139"/>
            <a:ext cx="4655185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write 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  <a:r>
              <a:rPr lang="en-US" sz="3389" b="1" dirty="0">
                <a:latin typeface="Calibri" pitchFamily="34" charset="0"/>
              </a:rPr>
              <a:t> in cycle 5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5476399" y="6045200"/>
            <a:ext cx="690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53640" y="5699760"/>
            <a:ext cx="452098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read </a:t>
            </a:r>
            <a:r>
              <a:rPr lang="en-US" sz="3389" b="1" u="sng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  <a:r>
              <a:rPr lang="en-US" sz="3389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in cycle 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3F616-54A0-4CA0-8ABC-F4D1031E5CB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9279" y="86360"/>
            <a:ext cx="8636000" cy="1295400"/>
          </a:xfrm>
        </p:spPr>
        <p:txBody>
          <a:bodyPr/>
          <a:lstStyle/>
          <a:p>
            <a:pPr eaLnBrk="1" hangingPunct="1"/>
            <a:r>
              <a:rPr lang="en-US"/>
              <a:t>Problems with this solution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9279" y="1640840"/>
            <a:ext cx="8636000" cy="4663440"/>
          </a:xfrm>
        </p:spPr>
        <p:txBody>
          <a:bodyPr/>
          <a:lstStyle/>
          <a:p>
            <a:pPr eaLnBrk="1" hangingPunct="1"/>
            <a:r>
              <a:rPr lang="en-US" sz="2267" dirty="0"/>
              <a:t>Old programs (legacy code) may not run correctly on new implementations</a:t>
            </a:r>
          </a:p>
          <a:p>
            <a:pPr lvl="1" eaLnBrk="1" hangingPunct="1"/>
            <a:r>
              <a:rPr lang="en-US" sz="2040" dirty="0"/>
              <a:t>Longer pipelines need more </a:t>
            </a:r>
            <a:r>
              <a:rPr lang="en-US" sz="2040" dirty="0" err="1"/>
              <a:t>noops</a:t>
            </a:r>
            <a:endParaRPr lang="en-US" sz="2040" dirty="0"/>
          </a:p>
          <a:p>
            <a:pPr eaLnBrk="1" hangingPunct="1"/>
            <a:r>
              <a:rPr lang="en-US" sz="2267" dirty="0"/>
              <a:t>Programs get larger as </a:t>
            </a:r>
            <a:r>
              <a:rPr lang="en-US" sz="2267" dirty="0" err="1"/>
              <a:t>noops</a:t>
            </a:r>
            <a:r>
              <a:rPr lang="en-US" sz="2267" dirty="0"/>
              <a:t> are included</a:t>
            </a:r>
          </a:p>
          <a:p>
            <a:pPr lvl="1" eaLnBrk="1" hangingPunct="1"/>
            <a:r>
              <a:rPr lang="en-US" sz="2040" dirty="0"/>
              <a:t>Especially a problem for machines that try to execute more than one instruction every cycle</a:t>
            </a:r>
          </a:p>
          <a:p>
            <a:pPr lvl="1" eaLnBrk="1" hangingPunct="1"/>
            <a:r>
              <a:rPr lang="en-US" sz="2040" dirty="0"/>
              <a:t>Intel EPIC: Often 25% - 40% of instructions are </a:t>
            </a:r>
            <a:r>
              <a:rPr lang="en-US" sz="2040" dirty="0" err="1"/>
              <a:t>noops</a:t>
            </a:r>
            <a:endParaRPr lang="en-US" sz="2040" dirty="0"/>
          </a:p>
          <a:p>
            <a:pPr eaLnBrk="1" hangingPunct="1"/>
            <a:r>
              <a:rPr lang="en-US" sz="2267" dirty="0"/>
              <a:t>Program execution is slower</a:t>
            </a:r>
          </a:p>
          <a:p>
            <a:pPr lvl="1" eaLnBrk="1" hangingPunct="1"/>
            <a:r>
              <a:rPr lang="en-US" sz="2040" dirty="0">
                <a:solidFill>
                  <a:srgbClr val="0000FF"/>
                </a:solidFill>
              </a:rPr>
              <a:t>CPI </a:t>
            </a:r>
            <a:r>
              <a:rPr lang="en-US" sz="2040" dirty="0"/>
              <a:t>is 1, but some instructions are </a:t>
            </a:r>
            <a:r>
              <a:rPr lang="en-US" sz="2040" dirty="0" err="1"/>
              <a:t>noops</a:t>
            </a:r>
            <a:endParaRPr lang="en-US" sz="20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ECC1CA-544C-4DDE-93E6-05C92A1116E7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415686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608091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925594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681120" y="4291014"/>
            <a:ext cx="145046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955507" y="4291014"/>
            <a:ext cx="69333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ALU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4023520" y="4291014"/>
            <a:ext cx="82715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</a:t>
            </a:r>
          </a:p>
        </p:txBody>
      </p:sp>
      <p:grpSp>
        <p:nvGrpSpPr>
          <p:cNvPr id="19466" name="Group 9"/>
          <p:cNvGrpSpPr>
            <a:grpSpLocks/>
          </p:cNvGrpSpPr>
          <p:nvPr/>
        </p:nvGrpSpPr>
        <p:grpSpPr bwMode="auto">
          <a:xfrm flipH="1">
            <a:off x="9052719" y="4724400"/>
            <a:ext cx="1295400" cy="762000"/>
            <a:chOff x="192" y="2929"/>
            <a:chExt cx="816" cy="480"/>
          </a:xfrm>
        </p:grpSpPr>
        <p:sp>
          <p:nvSpPr>
            <p:cNvPr id="19489" name="AutoShape 10"/>
            <p:cNvSpPr>
              <a:spLocks noChangeArrowheads="1"/>
            </p:cNvSpPr>
            <p:nvPr/>
          </p:nvSpPr>
          <p:spPr bwMode="auto">
            <a:xfrm rot="-789407">
              <a:off x="192" y="2929"/>
              <a:ext cx="816" cy="480"/>
            </a:xfrm>
            <a:prstGeom prst="leftArrow">
              <a:avLst>
                <a:gd name="adj1" fmla="val 50000"/>
                <a:gd name="adj2" fmla="val 425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9490" name="Text Box 11"/>
            <p:cNvSpPr txBox="1">
              <a:spLocks noChangeArrowheads="1"/>
            </p:cNvSpPr>
            <p:nvPr/>
          </p:nvSpPr>
          <p:spPr bwMode="auto">
            <a:xfrm rot="20810593">
              <a:off x="283" y="2996"/>
              <a:ext cx="552" cy="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EXIT</a:t>
              </a:r>
            </a:p>
          </p:txBody>
        </p:sp>
      </p:grpSp>
      <p:grpSp>
        <p:nvGrpSpPr>
          <p:cNvPr id="19467" name="Group 12"/>
          <p:cNvGrpSpPr>
            <a:grpSpLocks/>
          </p:cNvGrpSpPr>
          <p:nvPr/>
        </p:nvGrpSpPr>
        <p:grpSpPr bwMode="auto">
          <a:xfrm flipH="1">
            <a:off x="1734344" y="1676400"/>
            <a:ext cx="1295400" cy="762000"/>
            <a:chOff x="288" y="2208"/>
            <a:chExt cx="816" cy="480"/>
          </a:xfrm>
        </p:grpSpPr>
        <p:sp>
          <p:nvSpPr>
            <p:cNvPr id="19487" name="AutoShape 13"/>
            <p:cNvSpPr>
              <a:spLocks noChangeArrowheads="1"/>
            </p:cNvSpPr>
            <p:nvPr/>
          </p:nvSpPr>
          <p:spPr bwMode="auto">
            <a:xfrm rot="-789407">
              <a:off x="288" y="2208"/>
              <a:ext cx="816" cy="480"/>
            </a:xfrm>
            <a:prstGeom prst="leftArrow">
              <a:avLst>
                <a:gd name="adj1" fmla="val 50000"/>
                <a:gd name="adj2" fmla="val 425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9488" name="Text Box 14"/>
            <p:cNvSpPr txBox="1">
              <a:spLocks noChangeArrowheads="1"/>
            </p:cNvSpPr>
            <p:nvPr/>
          </p:nvSpPr>
          <p:spPr bwMode="auto">
            <a:xfrm rot="20810593">
              <a:off x="335" y="2342"/>
              <a:ext cx="551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ENTER</a:t>
              </a:r>
            </a:p>
          </p:txBody>
        </p:sp>
      </p:grp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2385219" y="3705226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</a:p>
        </p:txBody>
      </p:sp>
      <p:sp>
        <p:nvSpPr>
          <p:cNvPr id="19469" name="Oval 16"/>
          <p:cNvSpPr>
            <a:spLocks noChangeArrowheads="1"/>
          </p:cNvSpPr>
          <p:nvPr/>
        </p:nvSpPr>
        <p:spPr bwMode="auto">
          <a:xfrm>
            <a:off x="501411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0" name="Oval 17"/>
          <p:cNvSpPr>
            <a:spLocks noChangeArrowheads="1"/>
          </p:cNvSpPr>
          <p:nvPr/>
        </p:nvSpPr>
        <p:spPr bwMode="auto">
          <a:xfrm>
            <a:off x="6995319" y="480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4861719" y="4291014"/>
            <a:ext cx="111774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decode</a:t>
            </a: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6842920" y="4291014"/>
            <a:ext cx="84029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3" name="Text Box 20"/>
          <p:cNvSpPr txBox="1">
            <a:spLocks noChangeArrowheads="1"/>
          </p:cNvSpPr>
          <p:nvPr/>
        </p:nvSpPr>
        <p:spPr bwMode="auto">
          <a:xfrm>
            <a:off x="2385219" y="2638426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19474" name="Text Box 21"/>
          <p:cNvSpPr txBox="1">
            <a:spLocks noChangeArrowheads="1"/>
          </p:cNvSpPr>
          <p:nvPr/>
        </p:nvSpPr>
        <p:spPr bwMode="auto">
          <a:xfrm>
            <a:off x="2385219" y="4724401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19475" name="Group 22"/>
          <p:cNvGrpSpPr>
            <a:grpSpLocks/>
          </p:cNvGrpSpPr>
          <p:nvPr/>
        </p:nvGrpSpPr>
        <p:grpSpPr bwMode="auto">
          <a:xfrm>
            <a:off x="5395119" y="2514600"/>
            <a:ext cx="1905000" cy="1752600"/>
            <a:chOff x="1200" y="2112"/>
            <a:chExt cx="1728" cy="1104"/>
          </a:xfrm>
        </p:grpSpPr>
        <p:sp>
          <p:nvSpPr>
            <p:cNvPr id="19483" name="Arc 23"/>
            <p:cNvSpPr>
              <a:spLocks/>
            </p:cNvSpPr>
            <p:nvPr/>
          </p:nvSpPr>
          <p:spPr bwMode="auto">
            <a:xfrm>
              <a:off x="1632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9484" name="Arc 24"/>
            <p:cNvSpPr>
              <a:spLocks/>
            </p:cNvSpPr>
            <p:nvPr/>
          </p:nvSpPr>
          <p:spPr bwMode="auto">
            <a:xfrm flipH="1">
              <a:off x="1200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9485" name="Arc 25"/>
            <p:cNvSpPr>
              <a:spLocks/>
            </p:cNvSpPr>
            <p:nvPr/>
          </p:nvSpPr>
          <p:spPr bwMode="auto">
            <a:xfrm>
              <a:off x="2496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9486" name="Arc 26"/>
            <p:cNvSpPr>
              <a:spLocks/>
            </p:cNvSpPr>
            <p:nvPr/>
          </p:nvSpPr>
          <p:spPr bwMode="auto">
            <a:xfrm flipH="1">
              <a:off x="2064" y="2112"/>
              <a:ext cx="432" cy="1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9476" name="Text Box 27"/>
          <p:cNvSpPr txBox="1">
            <a:spLocks noChangeArrowheads="1"/>
          </p:cNvSpPr>
          <p:nvPr/>
        </p:nvSpPr>
        <p:spPr bwMode="auto">
          <a:xfrm>
            <a:off x="7300119" y="3352801"/>
            <a:ext cx="2321726" cy="55245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icroprocessor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7" name="Text Box 28"/>
          <p:cNvSpPr txBox="1">
            <a:spLocks noChangeArrowheads="1"/>
          </p:cNvSpPr>
          <p:nvPr/>
        </p:nvSpPr>
        <p:spPr bwMode="auto">
          <a:xfrm rot="16200000">
            <a:off x="3871120" y="5808659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8" name="Text Box 29"/>
          <p:cNvSpPr txBox="1">
            <a:spLocks noChangeArrowheads="1"/>
          </p:cNvSpPr>
          <p:nvPr/>
        </p:nvSpPr>
        <p:spPr bwMode="auto">
          <a:xfrm rot="16200000">
            <a:off x="4761707" y="5577008"/>
            <a:ext cx="990600" cy="101258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 rot="16200000">
            <a:off x="5828507" y="5807071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19480" name="Text Box 31"/>
          <p:cNvSpPr txBox="1">
            <a:spLocks noChangeArrowheads="1"/>
          </p:cNvSpPr>
          <p:nvPr/>
        </p:nvSpPr>
        <p:spPr bwMode="auto">
          <a:xfrm rot="16200000">
            <a:off x="6742907" y="5807071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81" name="Text Box 32"/>
          <p:cNvSpPr txBox="1">
            <a:spLocks noChangeArrowheads="1"/>
          </p:cNvSpPr>
          <p:nvPr/>
        </p:nvSpPr>
        <p:spPr bwMode="auto">
          <a:xfrm rot="16200000">
            <a:off x="7657307" y="5807071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9052719" y="5867401"/>
            <a:ext cx="990600" cy="5524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7A2BD84-1BC6-402B-163C-FB7A0B9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69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468C76-E426-4A29-AF34-889634DD63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data hazards II: Detect and stall until ready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Detect: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regA</a:t>
            </a:r>
            <a:r>
              <a:rPr lang="en-US" dirty="0"/>
              <a:t> with previous </a:t>
            </a:r>
            <a:r>
              <a:rPr lang="en-US" dirty="0" err="1"/>
              <a:t>DestRegs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regB</a:t>
            </a:r>
            <a:r>
              <a:rPr lang="en-US" dirty="0"/>
              <a:t> with previous </a:t>
            </a:r>
            <a:r>
              <a:rPr lang="en-US" dirty="0" err="1"/>
              <a:t>DestRegs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eaLnBrk="1" hangingPunct="1"/>
            <a:r>
              <a:rPr lang="en-US" dirty="0"/>
              <a:t>Stall:</a:t>
            </a:r>
          </a:p>
          <a:p>
            <a:pPr lvl="1" eaLnBrk="1" hangingPunct="1"/>
            <a:r>
              <a:rPr lang="en-US" dirty="0"/>
              <a:t>Keep current instructions in fetch and decode</a:t>
            </a:r>
          </a:p>
          <a:p>
            <a:pPr lvl="1" eaLnBrk="1" hangingPunct="1"/>
            <a:r>
              <a:rPr lang="en-US" dirty="0"/>
              <a:t>Pass a </a:t>
            </a:r>
            <a:r>
              <a:rPr lang="en-US" dirty="0" err="1"/>
              <a:t>noop</a:t>
            </a:r>
            <a:r>
              <a:rPr lang="en-US" dirty="0"/>
              <a:t> to execute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How do we modify the pipeline to do this?</a:t>
            </a:r>
          </a:p>
        </p:txBody>
      </p:sp>
    </p:spTree>
    <p:extLst>
      <p:ext uri="{BB962C8B-B14F-4D97-AF65-F5344CB8AC3E}">
        <p14:creationId xmlns:p14="http://schemas.microsoft.com/office/powerpoint/2010/main" val="19487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19" y="-86360"/>
            <a:ext cx="10967720" cy="680086"/>
          </a:xfrm>
        </p:spPr>
        <p:txBody>
          <a:bodyPr>
            <a:noAutofit/>
          </a:bodyPr>
          <a:lstStyle/>
          <a:p>
            <a:r>
              <a:rPr lang="en-US" sz="3200" dirty="0"/>
              <a:t>Our pipeline currently does not handle hazards—let’s fix it</a:t>
            </a: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C54585-F089-4509-8C5C-D1EFC3A50AC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 flipV="1">
            <a:off x="6825775" y="4393565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V="1">
            <a:off x="7376319" y="2936240"/>
            <a:ext cx="60452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0312559" y="569976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8498999" y="509524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3835559" y="5699760"/>
            <a:ext cx="1554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PC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1590199" y="3238500"/>
            <a:ext cx="51816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587" dirty="0" err="1">
                <a:latin typeface="Calibri" pitchFamily="34" charset="0"/>
              </a:rPr>
              <a:t>mem</a:t>
            </a:r>
            <a:endParaRPr lang="en-US" sz="1587" dirty="0">
              <a:latin typeface="Calibri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 rot="-5400000">
            <a:off x="3360579" y="323850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dirty="0">
                <a:latin typeface="Calibri" pitchFamily="34" charset="0"/>
              </a:rPr>
              <a:t>Register file</a:t>
            </a:r>
          </a:p>
          <a:p>
            <a:endParaRPr lang="en-US" sz="1587" dirty="0">
              <a:latin typeface="Calibri" pitchFamily="34" charset="0"/>
            </a:endParaRPr>
          </a:p>
          <a:p>
            <a:endParaRPr lang="en-US" sz="1587" dirty="0">
              <a:latin typeface="Calibri" pitchFamily="34" charset="0"/>
            </a:endParaRPr>
          </a:p>
          <a:p>
            <a:endParaRPr lang="en-US" sz="1587" dirty="0">
              <a:latin typeface="Calibri" pitchFamily="34" charset="0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 rot="-5400000">
            <a:off x="10290969" y="330327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M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U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X</a:t>
            </a:r>
          </a:p>
        </p:txBody>
      </p:sp>
      <p:grpSp>
        <p:nvGrpSpPr>
          <p:cNvPr id="17421" name="Group 12"/>
          <p:cNvGrpSpPr>
            <a:grpSpLocks/>
          </p:cNvGrpSpPr>
          <p:nvPr/>
        </p:nvGrpSpPr>
        <p:grpSpPr bwMode="auto"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7533" name="Freeform 13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7534" name="Text Box 14"/>
            <p:cNvSpPr txBox="1">
              <a:spLocks noChangeArrowheads="1"/>
            </p:cNvSpPr>
            <p:nvPr/>
          </p:nvSpPr>
          <p:spPr bwMode="auto">
            <a:xfrm>
              <a:off x="96" y="2630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latin typeface="Calibri" pitchFamily="34" charset="0"/>
                </a:rPr>
                <a:t>A</a:t>
              </a:r>
            </a:p>
            <a:p>
              <a:r>
                <a:rPr lang="en-US" sz="1587" b="1" dirty="0">
                  <a:latin typeface="Calibri" pitchFamily="34" charset="0"/>
                </a:rPr>
                <a:t>L</a:t>
              </a:r>
            </a:p>
            <a:p>
              <a:r>
                <a:rPr lang="en-US" sz="1587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7422" name="AutoShape 15"/>
          <p:cNvSpPr>
            <a:spLocks noChangeArrowheads="1"/>
          </p:cNvSpPr>
          <p:nvPr/>
        </p:nvSpPr>
        <p:spPr bwMode="auto">
          <a:xfrm rot="5400000" flipH="1">
            <a:off x="1093629" y="1187450"/>
            <a:ext cx="86360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dirty="0">
                <a:latin typeface="Calibri" pitchFamily="34" charset="0"/>
              </a:rPr>
              <a:t>M</a:t>
            </a:r>
          </a:p>
          <a:p>
            <a:pPr algn="ctr"/>
            <a:r>
              <a:rPr lang="en-US" sz="1133" dirty="0">
                <a:latin typeface="Calibri" pitchFamily="34" charset="0"/>
              </a:rPr>
              <a:t>U</a:t>
            </a:r>
          </a:p>
          <a:p>
            <a:pPr algn="ctr"/>
            <a:r>
              <a:rPr lang="en-US" sz="1133" dirty="0">
                <a:latin typeface="Calibri" pitchFamily="34" charset="0"/>
              </a:rPr>
              <a:t>X</a:t>
            </a: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1</a:t>
            </a: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8844439" y="3368040"/>
            <a:ext cx="77724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memory</a:t>
            </a: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7428" name="Group 21"/>
          <p:cNvGrpSpPr>
            <a:grpSpLocks/>
          </p:cNvGrpSpPr>
          <p:nvPr/>
        </p:nvGrpSpPr>
        <p:grpSpPr bwMode="auto"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7531" name="Freeform 22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7532" name="Text Box 23"/>
            <p:cNvSpPr txBox="1">
              <a:spLocks noChangeArrowheads="1"/>
            </p:cNvSpPr>
            <p:nvPr/>
          </p:nvSpPr>
          <p:spPr bwMode="auto">
            <a:xfrm>
              <a:off x="680" y="1346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7429" name="Group 24"/>
          <p:cNvGrpSpPr>
            <a:grpSpLocks/>
          </p:cNvGrpSpPr>
          <p:nvPr/>
        </p:nvGrpSpPr>
        <p:grpSpPr bwMode="auto"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7529" name="Freeform 25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7530" name="Text Box 26"/>
            <p:cNvSpPr txBox="1">
              <a:spLocks noChangeArrowheads="1"/>
            </p:cNvSpPr>
            <p:nvPr/>
          </p:nvSpPr>
          <p:spPr bwMode="auto">
            <a:xfrm>
              <a:off x="680" y="1346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7430" name="Line 27"/>
          <p:cNvSpPr>
            <a:spLocks noChangeShapeType="1"/>
          </p:cNvSpPr>
          <p:nvPr/>
        </p:nvSpPr>
        <p:spPr bwMode="auto">
          <a:xfrm>
            <a:off x="2108359" y="3720677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1" name="Line 28"/>
          <p:cNvSpPr>
            <a:spLocks noChangeShapeType="1"/>
          </p:cNvSpPr>
          <p:nvPr/>
        </p:nvSpPr>
        <p:spPr bwMode="auto">
          <a:xfrm>
            <a:off x="2021999" y="250444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2" name="Line 29"/>
          <p:cNvSpPr>
            <a:spLocks noChangeShapeType="1"/>
          </p:cNvSpPr>
          <p:nvPr/>
        </p:nvSpPr>
        <p:spPr bwMode="auto">
          <a:xfrm flipV="1">
            <a:off x="2108359" y="164084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3" name="Line 30"/>
          <p:cNvSpPr>
            <a:spLocks noChangeShapeType="1"/>
          </p:cNvSpPr>
          <p:nvPr/>
        </p:nvSpPr>
        <p:spPr bwMode="auto">
          <a:xfrm flipH="1">
            <a:off x="1708945" y="1640840"/>
            <a:ext cx="485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>
            <a:off x="1509237" y="2196783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5" name="Line 32"/>
          <p:cNvSpPr>
            <a:spLocks noChangeShapeType="1"/>
          </p:cNvSpPr>
          <p:nvPr/>
        </p:nvSpPr>
        <p:spPr bwMode="auto">
          <a:xfrm flipV="1">
            <a:off x="1417479" y="3713480"/>
            <a:ext cx="172720" cy="7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6" name="Line 33"/>
          <p:cNvSpPr>
            <a:spLocks noChangeShapeType="1"/>
          </p:cNvSpPr>
          <p:nvPr/>
        </p:nvSpPr>
        <p:spPr bwMode="auto">
          <a:xfrm flipV="1">
            <a:off x="1503839" y="276352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>
            <a:off x="1503839" y="276352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 flipV="1">
            <a:off x="985679" y="138176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985679" y="13817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>
            <a:off x="985679" y="371348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2712879" y="371348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2799239" y="3281680"/>
            <a:ext cx="0" cy="28498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3" name="Line 40"/>
          <p:cNvSpPr>
            <a:spLocks noChangeShapeType="1"/>
          </p:cNvSpPr>
          <p:nvPr/>
        </p:nvSpPr>
        <p:spPr bwMode="auto">
          <a:xfrm>
            <a:off x="2799239" y="483616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4" name="Line 41"/>
          <p:cNvSpPr>
            <a:spLocks noChangeShapeType="1"/>
          </p:cNvSpPr>
          <p:nvPr/>
        </p:nvSpPr>
        <p:spPr bwMode="auto">
          <a:xfrm>
            <a:off x="2799239" y="3281680"/>
            <a:ext cx="11226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5" name="Line 42"/>
          <p:cNvSpPr>
            <a:spLocks noChangeShapeType="1"/>
          </p:cNvSpPr>
          <p:nvPr/>
        </p:nvSpPr>
        <p:spPr bwMode="auto">
          <a:xfrm>
            <a:off x="2799239" y="3540760"/>
            <a:ext cx="11226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6" name="Line 43"/>
          <p:cNvSpPr>
            <a:spLocks noChangeShapeType="1"/>
          </p:cNvSpPr>
          <p:nvPr/>
        </p:nvSpPr>
        <p:spPr bwMode="auto">
          <a:xfrm>
            <a:off x="4871879" y="4145280"/>
            <a:ext cx="51816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7" name="Line 44"/>
          <p:cNvSpPr>
            <a:spLocks noChangeShapeType="1"/>
          </p:cNvSpPr>
          <p:nvPr/>
        </p:nvSpPr>
        <p:spPr bwMode="auto">
          <a:xfrm>
            <a:off x="4871879" y="345440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8" name="Line 45"/>
          <p:cNvSpPr>
            <a:spLocks noChangeShapeType="1"/>
          </p:cNvSpPr>
          <p:nvPr/>
        </p:nvSpPr>
        <p:spPr bwMode="auto">
          <a:xfrm>
            <a:off x="5908199" y="4145280"/>
            <a:ext cx="51816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49" name="Line 46"/>
          <p:cNvSpPr>
            <a:spLocks noChangeShapeType="1"/>
          </p:cNvSpPr>
          <p:nvPr/>
        </p:nvSpPr>
        <p:spPr bwMode="auto">
          <a:xfrm>
            <a:off x="5908199" y="3454400"/>
            <a:ext cx="1036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0" name="Line 47"/>
          <p:cNvSpPr>
            <a:spLocks noChangeShapeType="1"/>
          </p:cNvSpPr>
          <p:nvPr/>
        </p:nvSpPr>
        <p:spPr bwMode="auto">
          <a:xfrm flipV="1">
            <a:off x="2712879" y="2504440"/>
            <a:ext cx="267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1" name="Line 48"/>
          <p:cNvSpPr>
            <a:spLocks noChangeShapeType="1"/>
          </p:cNvSpPr>
          <p:nvPr/>
        </p:nvSpPr>
        <p:spPr bwMode="auto">
          <a:xfrm>
            <a:off x="5908199" y="250444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2" name="Line 49"/>
          <p:cNvSpPr>
            <a:spLocks noChangeShapeType="1"/>
          </p:cNvSpPr>
          <p:nvPr/>
        </p:nvSpPr>
        <p:spPr bwMode="auto">
          <a:xfrm>
            <a:off x="5908199" y="483616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3" name="Line 50"/>
          <p:cNvSpPr>
            <a:spLocks noChangeShapeType="1"/>
          </p:cNvSpPr>
          <p:nvPr/>
        </p:nvSpPr>
        <p:spPr bwMode="auto">
          <a:xfrm flipV="1">
            <a:off x="6080919" y="198628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4" name="Line 51"/>
          <p:cNvSpPr>
            <a:spLocks noChangeShapeType="1"/>
          </p:cNvSpPr>
          <p:nvPr/>
        </p:nvSpPr>
        <p:spPr bwMode="auto">
          <a:xfrm>
            <a:off x="6080919" y="1986280"/>
            <a:ext cx="34544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5" name="AutoShape 52"/>
          <p:cNvSpPr>
            <a:spLocks noChangeArrowheads="1"/>
          </p:cNvSpPr>
          <p:nvPr/>
        </p:nvSpPr>
        <p:spPr bwMode="auto">
          <a:xfrm rot="-5400000">
            <a:off x="6059329" y="425323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M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U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X</a:t>
            </a:r>
          </a:p>
        </p:txBody>
      </p:sp>
      <p:sp>
        <p:nvSpPr>
          <p:cNvPr id="17456" name="Line 53"/>
          <p:cNvSpPr>
            <a:spLocks noChangeShapeType="1"/>
          </p:cNvSpPr>
          <p:nvPr/>
        </p:nvSpPr>
        <p:spPr bwMode="auto">
          <a:xfrm>
            <a:off x="7489668" y="3886200"/>
            <a:ext cx="4911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7" name="Line 54"/>
          <p:cNvSpPr>
            <a:spLocks noChangeShapeType="1"/>
          </p:cNvSpPr>
          <p:nvPr/>
        </p:nvSpPr>
        <p:spPr bwMode="auto">
          <a:xfrm>
            <a:off x="6858159" y="2245360"/>
            <a:ext cx="11226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8" name="Line 55"/>
          <p:cNvSpPr>
            <a:spLocks noChangeShapeType="1"/>
          </p:cNvSpPr>
          <p:nvPr/>
        </p:nvSpPr>
        <p:spPr bwMode="auto">
          <a:xfrm>
            <a:off x="849899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59" name="Line 56"/>
          <p:cNvSpPr>
            <a:spLocks noChangeShapeType="1"/>
          </p:cNvSpPr>
          <p:nvPr/>
        </p:nvSpPr>
        <p:spPr bwMode="auto">
          <a:xfrm flipV="1">
            <a:off x="8758079" y="3195320"/>
            <a:ext cx="0" cy="6908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0" name="Line 57"/>
          <p:cNvSpPr>
            <a:spLocks noChangeShapeType="1"/>
          </p:cNvSpPr>
          <p:nvPr/>
        </p:nvSpPr>
        <p:spPr bwMode="auto">
          <a:xfrm>
            <a:off x="8758079" y="3195320"/>
            <a:ext cx="1036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1" name="Line 58"/>
          <p:cNvSpPr>
            <a:spLocks noChangeShapeType="1"/>
          </p:cNvSpPr>
          <p:nvPr/>
        </p:nvSpPr>
        <p:spPr bwMode="auto">
          <a:xfrm>
            <a:off x="9621679" y="379984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2" name="Line 59"/>
          <p:cNvSpPr>
            <a:spLocks noChangeShapeType="1"/>
          </p:cNvSpPr>
          <p:nvPr/>
        </p:nvSpPr>
        <p:spPr bwMode="auto">
          <a:xfrm>
            <a:off x="10312559" y="379984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3" name="Line 60"/>
          <p:cNvSpPr>
            <a:spLocks noChangeShapeType="1"/>
          </p:cNvSpPr>
          <p:nvPr/>
        </p:nvSpPr>
        <p:spPr bwMode="auto">
          <a:xfrm>
            <a:off x="10312559" y="319532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4" name="Line 61"/>
          <p:cNvSpPr>
            <a:spLocks noChangeShapeType="1"/>
          </p:cNvSpPr>
          <p:nvPr/>
        </p:nvSpPr>
        <p:spPr bwMode="auto">
          <a:xfrm>
            <a:off x="5994559" y="414528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5" name="Line 62"/>
          <p:cNvSpPr>
            <a:spLocks noChangeShapeType="1"/>
          </p:cNvSpPr>
          <p:nvPr/>
        </p:nvSpPr>
        <p:spPr bwMode="auto">
          <a:xfrm>
            <a:off x="5994559" y="5095240"/>
            <a:ext cx="19862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6" name="Line 63"/>
          <p:cNvSpPr>
            <a:spLocks noChangeShapeType="1"/>
          </p:cNvSpPr>
          <p:nvPr/>
        </p:nvSpPr>
        <p:spPr bwMode="auto">
          <a:xfrm>
            <a:off x="3576479" y="423164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7" name="Line 64"/>
          <p:cNvSpPr>
            <a:spLocks noChangeShapeType="1"/>
          </p:cNvSpPr>
          <p:nvPr/>
        </p:nvSpPr>
        <p:spPr bwMode="auto">
          <a:xfrm>
            <a:off x="3576479" y="3886200"/>
            <a:ext cx="3454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8" name="Line 65"/>
          <p:cNvSpPr>
            <a:spLocks noChangeShapeType="1"/>
          </p:cNvSpPr>
          <p:nvPr/>
        </p:nvSpPr>
        <p:spPr bwMode="auto">
          <a:xfrm>
            <a:off x="2799239" y="56134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69" name="Line 66"/>
          <p:cNvSpPr>
            <a:spLocks noChangeShapeType="1"/>
          </p:cNvSpPr>
          <p:nvPr/>
        </p:nvSpPr>
        <p:spPr bwMode="auto">
          <a:xfrm>
            <a:off x="8498999" y="22453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0" name="Line 67"/>
          <p:cNvSpPr>
            <a:spLocks noChangeShapeType="1"/>
          </p:cNvSpPr>
          <p:nvPr/>
        </p:nvSpPr>
        <p:spPr bwMode="auto">
          <a:xfrm flipV="1">
            <a:off x="8758079" y="112268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1" name="Line 68"/>
          <p:cNvSpPr>
            <a:spLocks noChangeShapeType="1"/>
          </p:cNvSpPr>
          <p:nvPr/>
        </p:nvSpPr>
        <p:spPr bwMode="auto">
          <a:xfrm flipH="1">
            <a:off x="1714342" y="1122680"/>
            <a:ext cx="7043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2" name="Text Box 69"/>
          <p:cNvSpPr txBox="1">
            <a:spLocks noChangeArrowheads="1"/>
          </p:cNvSpPr>
          <p:nvPr/>
        </p:nvSpPr>
        <p:spPr bwMode="auto">
          <a:xfrm>
            <a:off x="2194720" y="6840432"/>
            <a:ext cx="673133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IF/</a:t>
            </a:r>
          </a:p>
          <a:p>
            <a:r>
              <a:rPr lang="en-US" sz="3389" b="1" dirty="0">
                <a:latin typeface="Calibri" pitchFamily="34" charset="0"/>
              </a:rPr>
              <a:t>ID</a:t>
            </a:r>
          </a:p>
        </p:txBody>
      </p:sp>
      <p:sp>
        <p:nvSpPr>
          <p:cNvPr id="17473" name="Text Box 70"/>
          <p:cNvSpPr txBox="1">
            <a:spLocks noChangeArrowheads="1"/>
          </p:cNvSpPr>
          <p:nvPr/>
        </p:nvSpPr>
        <p:spPr bwMode="auto">
          <a:xfrm>
            <a:off x="5130959" y="6840432"/>
            <a:ext cx="760144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ID/</a:t>
            </a:r>
          </a:p>
          <a:p>
            <a:r>
              <a:rPr lang="en-US" sz="3389" b="1" dirty="0">
                <a:latin typeface="Calibri" pitchFamily="34" charset="0"/>
              </a:rPr>
              <a:t>EX</a:t>
            </a:r>
          </a:p>
        </p:txBody>
      </p:sp>
      <p:sp>
        <p:nvSpPr>
          <p:cNvPr id="17474" name="Text Box 71"/>
          <p:cNvSpPr txBox="1">
            <a:spLocks noChangeArrowheads="1"/>
          </p:cNvSpPr>
          <p:nvPr/>
        </p:nvSpPr>
        <p:spPr bwMode="auto">
          <a:xfrm>
            <a:off x="7640908" y="6840432"/>
            <a:ext cx="1136850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sz="3389" b="1" dirty="0" err="1">
                <a:latin typeface="Calibri" pitchFamily="34" charset="0"/>
              </a:rPr>
              <a:t>Mem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7475" name="Text Box 72"/>
          <p:cNvSpPr txBox="1">
            <a:spLocks noChangeArrowheads="1"/>
          </p:cNvSpPr>
          <p:nvPr/>
        </p:nvSpPr>
        <p:spPr bwMode="auto">
          <a:xfrm>
            <a:off x="9409172" y="6840432"/>
            <a:ext cx="1322798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 err="1">
                <a:latin typeface="Calibri" pitchFamily="34" charset="0"/>
              </a:rPr>
              <a:t>Mem</a:t>
            </a:r>
            <a:r>
              <a:rPr lang="en-US" sz="3389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sz="3389" b="1" dirty="0">
                <a:latin typeface="Calibri" pitchFamily="34" charset="0"/>
              </a:rPr>
              <a:t>WB</a:t>
            </a:r>
          </a:p>
        </p:txBody>
      </p:sp>
      <p:sp>
        <p:nvSpPr>
          <p:cNvPr id="17476" name="Line 73"/>
          <p:cNvSpPr>
            <a:spLocks noChangeShapeType="1"/>
          </p:cNvSpPr>
          <p:nvPr/>
        </p:nvSpPr>
        <p:spPr bwMode="auto">
          <a:xfrm>
            <a:off x="5897404" y="6131560"/>
            <a:ext cx="20726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7" name="Line 74"/>
          <p:cNvSpPr>
            <a:spLocks noChangeShapeType="1"/>
          </p:cNvSpPr>
          <p:nvPr/>
        </p:nvSpPr>
        <p:spPr bwMode="auto">
          <a:xfrm>
            <a:off x="8498999" y="613156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8" name="Line 75"/>
          <p:cNvSpPr>
            <a:spLocks noChangeShapeType="1"/>
          </p:cNvSpPr>
          <p:nvPr/>
        </p:nvSpPr>
        <p:spPr bwMode="auto">
          <a:xfrm>
            <a:off x="2799239" y="587248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79" name="AutoShape 76"/>
          <p:cNvSpPr>
            <a:spLocks noChangeArrowheads="1"/>
          </p:cNvSpPr>
          <p:nvPr/>
        </p:nvSpPr>
        <p:spPr bwMode="auto">
          <a:xfrm rot="-5400000">
            <a:off x="3468529" y="5634990"/>
            <a:ext cx="604520" cy="215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2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20" dirty="0">
                <a:latin typeface="Calibri" pitchFamily="34" charset="0"/>
              </a:rPr>
              <a:t>X</a:t>
            </a:r>
          </a:p>
        </p:txBody>
      </p:sp>
      <p:sp>
        <p:nvSpPr>
          <p:cNvPr id="17480" name="Text Box 77"/>
          <p:cNvSpPr txBox="1">
            <a:spLocks noChangeArrowheads="1"/>
          </p:cNvSpPr>
          <p:nvPr/>
        </p:nvSpPr>
        <p:spPr bwMode="auto">
          <a:xfrm>
            <a:off x="2734469" y="5338129"/>
            <a:ext cx="724878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latin typeface="Calibri" pitchFamily="34" charset="0"/>
              </a:rPr>
              <a:t>Bits 0-2</a:t>
            </a:r>
          </a:p>
        </p:txBody>
      </p:sp>
      <p:sp>
        <p:nvSpPr>
          <p:cNvPr id="17481" name="Text Box 78"/>
          <p:cNvSpPr txBox="1">
            <a:spLocks noChangeArrowheads="1"/>
          </p:cNvSpPr>
          <p:nvPr/>
        </p:nvSpPr>
        <p:spPr bwMode="auto">
          <a:xfrm>
            <a:off x="2727273" y="5618799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latin typeface="Calibri" pitchFamily="34" charset="0"/>
              </a:rPr>
              <a:t>Bits 16-18</a:t>
            </a:r>
          </a:p>
        </p:txBody>
      </p:sp>
      <p:sp>
        <p:nvSpPr>
          <p:cNvPr id="17482" name="Line 79"/>
          <p:cNvSpPr>
            <a:spLocks noChangeShapeType="1"/>
          </p:cNvSpPr>
          <p:nvPr/>
        </p:nvSpPr>
        <p:spPr bwMode="auto">
          <a:xfrm>
            <a:off x="2799239" y="613156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83" name="Rectangle 80"/>
          <p:cNvSpPr>
            <a:spLocks noChangeArrowheads="1"/>
          </p:cNvSpPr>
          <p:nvPr/>
        </p:nvSpPr>
        <p:spPr bwMode="auto"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7484" name="Rectangle 81"/>
          <p:cNvSpPr>
            <a:spLocks noChangeArrowheads="1"/>
          </p:cNvSpPr>
          <p:nvPr/>
        </p:nvSpPr>
        <p:spPr bwMode="auto">
          <a:xfrm>
            <a:off x="539003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85" name="Rectangle 82"/>
          <p:cNvSpPr>
            <a:spLocks noChangeArrowheads="1"/>
          </p:cNvSpPr>
          <p:nvPr/>
        </p:nvSpPr>
        <p:spPr bwMode="auto"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offset</a:t>
            </a:r>
          </a:p>
        </p:txBody>
      </p:sp>
      <p:sp>
        <p:nvSpPr>
          <p:cNvPr id="17486" name="Rectangle 83"/>
          <p:cNvSpPr>
            <a:spLocks noChangeArrowheads="1"/>
          </p:cNvSpPr>
          <p:nvPr/>
        </p:nvSpPr>
        <p:spPr bwMode="auto"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valB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87" name="Rectangle 84"/>
          <p:cNvSpPr>
            <a:spLocks noChangeArrowheads="1"/>
          </p:cNvSpPr>
          <p:nvPr/>
        </p:nvSpPr>
        <p:spPr bwMode="auto"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valA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88" name="Rectangle 85"/>
          <p:cNvSpPr>
            <a:spLocks noChangeArrowheads="1"/>
          </p:cNvSpPr>
          <p:nvPr/>
        </p:nvSpPr>
        <p:spPr bwMode="auto"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latin typeface="Calibri" pitchFamily="34" charset="0"/>
              </a:rPr>
              <a:t>PC+1</a:t>
            </a:r>
          </a:p>
        </p:txBody>
      </p:sp>
      <p:sp>
        <p:nvSpPr>
          <p:cNvPr id="17489" name="Rectangle 86"/>
          <p:cNvSpPr>
            <a:spLocks noChangeArrowheads="1"/>
          </p:cNvSpPr>
          <p:nvPr/>
        </p:nvSpPr>
        <p:spPr bwMode="auto"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latin typeface="Calibri" pitchFamily="34" charset="0"/>
              </a:rPr>
              <a:t>PC+1</a:t>
            </a:r>
          </a:p>
        </p:txBody>
      </p:sp>
      <p:sp>
        <p:nvSpPr>
          <p:cNvPr id="17490" name="Rectangle 87"/>
          <p:cNvSpPr>
            <a:spLocks noChangeArrowheads="1"/>
          </p:cNvSpPr>
          <p:nvPr/>
        </p:nvSpPr>
        <p:spPr bwMode="auto"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target</a:t>
            </a:r>
          </a:p>
        </p:txBody>
      </p:sp>
      <p:sp>
        <p:nvSpPr>
          <p:cNvPr id="17491" name="Rectangle 88"/>
          <p:cNvSpPr>
            <a:spLocks noChangeArrowheads="1"/>
          </p:cNvSpPr>
          <p:nvPr/>
        </p:nvSpPr>
        <p:spPr bwMode="auto"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360" b="1" dirty="0">
                <a:latin typeface="Calibri" pitchFamily="34" charset="0"/>
              </a:rPr>
              <a:t>result</a:t>
            </a:r>
          </a:p>
        </p:txBody>
      </p:sp>
      <p:sp>
        <p:nvSpPr>
          <p:cNvPr id="17492" name="Rectangle 89"/>
          <p:cNvSpPr>
            <a:spLocks noChangeArrowheads="1"/>
          </p:cNvSpPr>
          <p:nvPr/>
        </p:nvSpPr>
        <p:spPr bwMode="auto"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7493" name="Rectangle 90"/>
          <p:cNvSpPr>
            <a:spLocks noChangeArrowheads="1"/>
          </p:cNvSpPr>
          <p:nvPr/>
        </p:nvSpPr>
        <p:spPr bwMode="auto">
          <a:xfrm>
            <a:off x="798083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94" name="Rectangle 91"/>
          <p:cNvSpPr>
            <a:spLocks noChangeArrowheads="1"/>
          </p:cNvSpPr>
          <p:nvPr/>
        </p:nvSpPr>
        <p:spPr bwMode="auto"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valB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95" name="Line 92"/>
          <p:cNvSpPr>
            <a:spLocks noChangeShapeType="1"/>
          </p:cNvSpPr>
          <p:nvPr/>
        </p:nvSpPr>
        <p:spPr bwMode="auto">
          <a:xfrm>
            <a:off x="5908199" y="5699760"/>
            <a:ext cx="20726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496" name="Rectangle 93"/>
          <p:cNvSpPr>
            <a:spLocks noChangeArrowheads="1"/>
          </p:cNvSpPr>
          <p:nvPr/>
        </p:nvSpPr>
        <p:spPr bwMode="auto"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7497" name="Rectangle 94"/>
          <p:cNvSpPr>
            <a:spLocks noChangeArrowheads="1"/>
          </p:cNvSpPr>
          <p:nvPr/>
        </p:nvSpPr>
        <p:spPr bwMode="auto">
          <a:xfrm>
            <a:off x="979439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7498" name="Rectangle 95"/>
          <p:cNvSpPr>
            <a:spLocks noChangeArrowheads="1"/>
          </p:cNvSpPr>
          <p:nvPr/>
        </p:nvSpPr>
        <p:spPr bwMode="auto"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360" b="1" dirty="0">
                <a:latin typeface="Calibri" pitchFamily="34" charset="0"/>
              </a:rPr>
              <a:t>result</a:t>
            </a:r>
          </a:p>
        </p:txBody>
      </p:sp>
      <p:sp>
        <p:nvSpPr>
          <p:cNvPr id="17499" name="Rectangle 96"/>
          <p:cNvSpPr>
            <a:spLocks noChangeArrowheads="1"/>
          </p:cNvSpPr>
          <p:nvPr/>
        </p:nvSpPr>
        <p:spPr bwMode="auto"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 err="1">
                <a:latin typeface="Calibri" pitchFamily="34" charset="0"/>
              </a:rPr>
              <a:t>mdata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7500" name="Line 97"/>
          <p:cNvSpPr>
            <a:spLocks noChangeShapeType="1"/>
          </p:cNvSpPr>
          <p:nvPr/>
        </p:nvSpPr>
        <p:spPr bwMode="auto">
          <a:xfrm>
            <a:off x="8498999" y="569976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1" name="Line 98"/>
          <p:cNvSpPr>
            <a:spLocks noChangeShapeType="1"/>
          </p:cNvSpPr>
          <p:nvPr/>
        </p:nvSpPr>
        <p:spPr bwMode="auto">
          <a:xfrm flipH="1">
            <a:off x="10571639" y="5095240"/>
            <a:ext cx="60452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2" name="Line 99"/>
          <p:cNvSpPr>
            <a:spLocks noChangeShapeType="1"/>
          </p:cNvSpPr>
          <p:nvPr/>
        </p:nvSpPr>
        <p:spPr bwMode="auto">
          <a:xfrm flipH="1">
            <a:off x="10571639" y="4749800"/>
            <a:ext cx="60452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3" name="Line 100"/>
          <p:cNvSpPr>
            <a:spLocks noChangeShapeType="1"/>
          </p:cNvSpPr>
          <p:nvPr/>
        </p:nvSpPr>
        <p:spPr bwMode="auto">
          <a:xfrm>
            <a:off x="11030427" y="3454400"/>
            <a:ext cx="17272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4" name="Line 101"/>
          <p:cNvSpPr>
            <a:spLocks noChangeShapeType="1"/>
          </p:cNvSpPr>
          <p:nvPr/>
        </p:nvSpPr>
        <p:spPr bwMode="auto">
          <a:xfrm>
            <a:off x="11176159" y="345440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5" name="Line 102"/>
          <p:cNvSpPr>
            <a:spLocks noChangeShapeType="1"/>
          </p:cNvSpPr>
          <p:nvPr/>
        </p:nvSpPr>
        <p:spPr bwMode="auto">
          <a:xfrm flipV="1">
            <a:off x="11176159" y="509524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7506" name="Rectangle 103"/>
          <p:cNvSpPr>
            <a:spLocks noChangeArrowheads="1"/>
          </p:cNvSpPr>
          <p:nvPr/>
        </p:nvSpPr>
        <p:spPr bwMode="auto"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eq</a:t>
            </a:r>
            <a:r>
              <a:rPr lang="en-US" sz="1813" b="1" dirty="0">
                <a:latin typeface="Calibri" pitchFamily="34" charset="0"/>
              </a:rPr>
              <a:t>?</a:t>
            </a:r>
          </a:p>
        </p:txBody>
      </p:sp>
      <p:sp>
        <p:nvSpPr>
          <p:cNvPr id="17507" name="Rectangle 104"/>
          <p:cNvSpPr>
            <a:spLocks noChangeArrowheads="1"/>
          </p:cNvSpPr>
          <p:nvPr/>
        </p:nvSpPr>
        <p:spPr bwMode="auto"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7508" name="Rectangle 105"/>
          <p:cNvSpPr>
            <a:spLocks noChangeArrowheads="1"/>
          </p:cNvSpPr>
          <p:nvPr/>
        </p:nvSpPr>
        <p:spPr bwMode="auto">
          <a:xfrm>
            <a:off x="4440079" y="31953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09" name="Rectangle 106"/>
          <p:cNvSpPr>
            <a:spLocks noChangeArrowheads="1"/>
          </p:cNvSpPr>
          <p:nvPr/>
        </p:nvSpPr>
        <p:spPr bwMode="auto">
          <a:xfrm>
            <a:off x="4440079" y="34544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0" name="Rectangle 107"/>
          <p:cNvSpPr>
            <a:spLocks noChangeArrowheads="1"/>
          </p:cNvSpPr>
          <p:nvPr/>
        </p:nvSpPr>
        <p:spPr bwMode="auto">
          <a:xfrm>
            <a:off x="4440079" y="37134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1" name="Rectangle 108"/>
          <p:cNvSpPr>
            <a:spLocks noChangeArrowheads="1"/>
          </p:cNvSpPr>
          <p:nvPr/>
        </p:nvSpPr>
        <p:spPr bwMode="auto">
          <a:xfrm>
            <a:off x="4440079" y="39725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2" name="Rectangle 109"/>
          <p:cNvSpPr>
            <a:spLocks noChangeArrowheads="1"/>
          </p:cNvSpPr>
          <p:nvPr/>
        </p:nvSpPr>
        <p:spPr bwMode="auto">
          <a:xfrm>
            <a:off x="4440079" y="29362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3" name="Rectangle 110"/>
          <p:cNvSpPr>
            <a:spLocks noChangeArrowheads="1"/>
          </p:cNvSpPr>
          <p:nvPr/>
        </p:nvSpPr>
        <p:spPr bwMode="auto">
          <a:xfrm>
            <a:off x="4440079" y="42316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4" name="Rectangle 111"/>
          <p:cNvSpPr>
            <a:spLocks noChangeArrowheads="1"/>
          </p:cNvSpPr>
          <p:nvPr/>
        </p:nvSpPr>
        <p:spPr bwMode="auto">
          <a:xfrm>
            <a:off x="4440079" y="267716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0</a:t>
            </a:r>
          </a:p>
        </p:txBody>
      </p:sp>
      <p:sp>
        <p:nvSpPr>
          <p:cNvPr id="17515" name="Rectangle 112"/>
          <p:cNvSpPr>
            <a:spLocks noChangeArrowheads="1"/>
          </p:cNvSpPr>
          <p:nvPr/>
        </p:nvSpPr>
        <p:spPr bwMode="auto">
          <a:xfrm>
            <a:off x="4440079" y="44907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7516" name="Rectangle 113"/>
          <p:cNvSpPr>
            <a:spLocks noChangeArrowheads="1"/>
          </p:cNvSpPr>
          <p:nvPr/>
        </p:nvSpPr>
        <p:spPr bwMode="auto">
          <a:xfrm>
            <a:off x="4164807" y="32061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R2</a:t>
            </a:r>
          </a:p>
        </p:txBody>
      </p:sp>
      <p:sp>
        <p:nvSpPr>
          <p:cNvPr id="17517" name="Rectangle 114"/>
          <p:cNvSpPr>
            <a:spLocks noChangeArrowheads="1"/>
          </p:cNvSpPr>
          <p:nvPr/>
        </p:nvSpPr>
        <p:spPr bwMode="auto">
          <a:xfrm>
            <a:off x="4164807" y="34651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R3</a:t>
            </a:r>
          </a:p>
        </p:txBody>
      </p:sp>
      <p:sp>
        <p:nvSpPr>
          <p:cNvPr id="17518" name="Rectangle 115"/>
          <p:cNvSpPr>
            <a:spLocks noChangeArrowheads="1"/>
          </p:cNvSpPr>
          <p:nvPr/>
        </p:nvSpPr>
        <p:spPr bwMode="auto">
          <a:xfrm>
            <a:off x="4164807" y="37242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R4</a:t>
            </a:r>
          </a:p>
        </p:txBody>
      </p:sp>
      <p:sp>
        <p:nvSpPr>
          <p:cNvPr id="17519" name="Rectangle 116"/>
          <p:cNvSpPr>
            <a:spLocks noChangeArrowheads="1"/>
          </p:cNvSpPr>
          <p:nvPr/>
        </p:nvSpPr>
        <p:spPr bwMode="auto">
          <a:xfrm>
            <a:off x="4164807" y="39833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R5</a:t>
            </a:r>
          </a:p>
        </p:txBody>
      </p:sp>
      <p:sp>
        <p:nvSpPr>
          <p:cNvPr id="17520" name="Rectangle 117"/>
          <p:cNvSpPr>
            <a:spLocks noChangeArrowheads="1"/>
          </p:cNvSpPr>
          <p:nvPr/>
        </p:nvSpPr>
        <p:spPr bwMode="auto">
          <a:xfrm>
            <a:off x="4164807" y="29470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R1</a:t>
            </a:r>
          </a:p>
        </p:txBody>
      </p:sp>
      <p:sp>
        <p:nvSpPr>
          <p:cNvPr id="17521" name="Rectangle 118"/>
          <p:cNvSpPr>
            <a:spLocks noChangeArrowheads="1"/>
          </p:cNvSpPr>
          <p:nvPr/>
        </p:nvSpPr>
        <p:spPr bwMode="auto">
          <a:xfrm>
            <a:off x="4164807" y="42424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R6</a:t>
            </a:r>
          </a:p>
        </p:txBody>
      </p:sp>
      <p:sp>
        <p:nvSpPr>
          <p:cNvPr id="17522" name="Rectangle 119"/>
          <p:cNvSpPr>
            <a:spLocks noChangeArrowheads="1"/>
          </p:cNvSpPr>
          <p:nvPr/>
        </p:nvSpPr>
        <p:spPr bwMode="auto">
          <a:xfrm>
            <a:off x="4164807" y="26879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R0</a:t>
            </a:r>
          </a:p>
        </p:txBody>
      </p:sp>
      <p:sp>
        <p:nvSpPr>
          <p:cNvPr id="17523" name="Rectangle 120"/>
          <p:cNvSpPr>
            <a:spLocks noChangeArrowheads="1"/>
          </p:cNvSpPr>
          <p:nvPr/>
        </p:nvSpPr>
        <p:spPr bwMode="auto">
          <a:xfrm>
            <a:off x="4164807" y="45015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R7</a:t>
            </a:r>
          </a:p>
        </p:txBody>
      </p:sp>
      <p:sp>
        <p:nvSpPr>
          <p:cNvPr id="17524" name="Text Box 121"/>
          <p:cNvSpPr txBox="1">
            <a:spLocks noChangeArrowheads="1"/>
          </p:cNvSpPr>
          <p:nvPr/>
        </p:nvSpPr>
        <p:spPr bwMode="auto">
          <a:xfrm>
            <a:off x="3425349" y="3017204"/>
            <a:ext cx="522515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latin typeface="Calibri" pitchFamily="34" charset="0"/>
              </a:rPr>
              <a:t>regA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7525" name="Text Box 122"/>
          <p:cNvSpPr txBox="1">
            <a:spLocks noChangeArrowheads="1"/>
          </p:cNvSpPr>
          <p:nvPr/>
        </p:nvSpPr>
        <p:spPr bwMode="auto">
          <a:xfrm>
            <a:off x="3430747" y="3270886"/>
            <a:ext cx="514500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latin typeface="Calibri" pitchFamily="34" charset="0"/>
              </a:rPr>
              <a:t>regB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7526" name="Text Box 123"/>
          <p:cNvSpPr txBox="1">
            <a:spLocks noChangeArrowheads="1"/>
          </p:cNvSpPr>
          <p:nvPr/>
        </p:nvSpPr>
        <p:spPr bwMode="auto">
          <a:xfrm>
            <a:off x="2723675" y="5872481"/>
            <a:ext cx="901209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>
                <a:latin typeface="Calibri" pitchFamily="34" charset="0"/>
              </a:rPr>
              <a:t>Bits 22-24</a:t>
            </a:r>
          </a:p>
        </p:txBody>
      </p:sp>
      <p:sp>
        <p:nvSpPr>
          <p:cNvPr id="17527" name="Text Box 124"/>
          <p:cNvSpPr txBox="1">
            <a:spLocks noChangeArrowheads="1"/>
          </p:cNvSpPr>
          <p:nvPr/>
        </p:nvSpPr>
        <p:spPr bwMode="auto">
          <a:xfrm>
            <a:off x="10657999" y="4420553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data</a:t>
            </a:r>
          </a:p>
        </p:txBody>
      </p:sp>
      <p:sp>
        <p:nvSpPr>
          <p:cNvPr id="17528" name="Text Box 125"/>
          <p:cNvSpPr txBox="1">
            <a:spLocks noChangeArrowheads="1"/>
          </p:cNvSpPr>
          <p:nvPr/>
        </p:nvSpPr>
        <p:spPr bwMode="auto">
          <a:xfrm>
            <a:off x="10706577" y="4749800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latin typeface="Calibri" pitchFamily="34" charset="0"/>
              </a:rPr>
              <a:t>dest</a:t>
            </a:r>
            <a:endParaRPr lang="en-US" sz="1587" b="1" dirty="0">
              <a:latin typeface="Calibri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9356EA7-8EC2-1744-A620-EC187035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08" y="1258496"/>
            <a:ext cx="2575471" cy="10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3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C29223-A08F-4DDE-8B0A-920F8AE8D83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2799239" y="379984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2799239" y="397256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0583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 flipV="1">
            <a:off x="6825775" y="4393565"/>
            <a:ext cx="133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7376319" y="2936240"/>
            <a:ext cx="60452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0312559" y="569976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8498999" y="5095240"/>
            <a:ext cx="3454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PC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1590199" y="3238500"/>
            <a:ext cx="51816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587" dirty="0" err="1">
                <a:latin typeface="Calibri" pitchFamily="34" charset="0"/>
              </a:rPr>
              <a:t>mem</a:t>
            </a:r>
            <a:endParaRPr lang="en-US" sz="1587" dirty="0">
              <a:latin typeface="Calibri" pitchFamily="34" charset="0"/>
            </a:endParaRP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87" dirty="0">
                <a:latin typeface="Calibri" pitchFamily="34" charset="0"/>
              </a:rPr>
              <a:t>Register file</a:t>
            </a:r>
          </a:p>
          <a:p>
            <a:endParaRPr lang="en-US" sz="1587" dirty="0">
              <a:latin typeface="Calibri" pitchFamily="34" charset="0"/>
            </a:endParaRPr>
          </a:p>
          <a:p>
            <a:endParaRPr lang="en-US" sz="1587" dirty="0">
              <a:latin typeface="Calibri" pitchFamily="34" charset="0"/>
            </a:endParaRPr>
          </a:p>
          <a:p>
            <a:endParaRPr lang="en-US" sz="1587" dirty="0">
              <a:latin typeface="Calibri" pitchFamily="34" charset="0"/>
            </a:endParaRPr>
          </a:p>
        </p:txBody>
      </p:sp>
      <p:sp>
        <p:nvSpPr>
          <p:cNvPr id="18446" name="AutoShape 13"/>
          <p:cNvSpPr>
            <a:spLocks noChangeArrowheads="1"/>
          </p:cNvSpPr>
          <p:nvPr/>
        </p:nvSpPr>
        <p:spPr bwMode="auto">
          <a:xfrm rot="-5400000">
            <a:off x="10290969" y="330327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M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U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X</a:t>
            </a:r>
          </a:p>
        </p:txBody>
      </p:sp>
      <p:grpSp>
        <p:nvGrpSpPr>
          <p:cNvPr id="18447" name="Group 14"/>
          <p:cNvGrpSpPr>
            <a:grpSpLocks/>
          </p:cNvGrpSpPr>
          <p:nvPr/>
        </p:nvGrpSpPr>
        <p:grpSpPr bwMode="auto"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8560" name="Freeform 15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8561" name="Text Box 16"/>
            <p:cNvSpPr txBox="1">
              <a:spLocks noChangeArrowheads="1"/>
            </p:cNvSpPr>
            <p:nvPr/>
          </p:nvSpPr>
          <p:spPr bwMode="auto">
            <a:xfrm>
              <a:off x="96" y="2630"/>
              <a:ext cx="205" cy="5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87" b="1" dirty="0">
                  <a:latin typeface="Calibri" pitchFamily="34" charset="0"/>
                </a:rPr>
                <a:t>A</a:t>
              </a:r>
            </a:p>
            <a:p>
              <a:r>
                <a:rPr lang="en-US" sz="1587" b="1" dirty="0">
                  <a:latin typeface="Calibri" pitchFamily="34" charset="0"/>
                </a:rPr>
                <a:t>L</a:t>
              </a:r>
            </a:p>
            <a:p>
              <a:r>
                <a:rPr lang="en-US" sz="1587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8448" name="AutoShape 17"/>
          <p:cNvSpPr>
            <a:spLocks noChangeArrowheads="1"/>
          </p:cNvSpPr>
          <p:nvPr/>
        </p:nvSpPr>
        <p:spPr bwMode="auto">
          <a:xfrm rot="5400000" flipH="1">
            <a:off x="1093629" y="1187450"/>
            <a:ext cx="86360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133" dirty="0">
                <a:latin typeface="Calibri" pitchFamily="34" charset="0"/>
              </a:rPr>
              <a:t>M</a:t>
            </a:r>
          </a:p>
          <a:p>
            <a:pPr algn="ctr"/>
            <a:r>
              <a:rPr lang="en-US" sz="1133" dirty="0">
                <a:latin typeface="Calibri" pitchFamily="34" charset="0"/>
              </a:rPr>
              <a:t>U</a:t>
            </a:r>
          </a:p>
          <a:p>
            <a:pPr algn="ctr"/>
            <a:r>
              <a:rPr lang="en-US" sz="1133" dirty="0">
                <a:latin typeface="Calibri" pitchFamily="34" charset="0"/>
              </a:rPr>
              <a:t>X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1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8844439" y="3368040"/>
            <a:ext cx="77724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memory</a:t>
            </a:r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8454" name="Group 23"/>
          <p:cNvGrpSpPr>
            <a:grpSpLocks/>
          </p:cNvGrpSpPr>
          <p:nvPr/>
        </p:nvGrpSpPr>
        <p:grpSpPr bwMode="auto"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8558" name="Freeform 24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8559" name="Text Box 25"/>
            <p:cNvSpPr txBox="1">
              <a:spLocks noChangeArrowheads="1"/>
            </p:cNvSpPr>
            <p:nvPr/>
          </p:nvSpPr>
          <p:spPr bwMode="auto">
            <a:xfrm>
              <a:off x="680" y="1346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8455" name="Group 26"/>
          <p:cNvGrpSpPr>
            <a:grpSpLocks/>
          </p:cNvGrpSpPr>
          <p:nvPr/>
        </p:nvGrpSpPr>
        <p:grpSpPr bwMode="auto"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8556" name="Freeform 27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8557" name="Text Box 28"/>
            <p:cNvSpPr txBox="1">
              <a:spLocks noChangeArrowheads="1"/>
            </p:cNvSpPr>
            <p:nvPr/>
          </p:nvSpPr>
          <p:spPr bwMode="auto">
            <a:xfrm>
              <a:off x="680" y="1346"/>
              <a:ext cx="22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8456" name="Line 29"/>
          <p:cNvSpPr>
            <a:spLocks noChangeShapeType="1"/>
          </p:cNvSpPr>
          <p:nvPr/>
        </p:nvSpPr>
        <p:spPr bwMode="auto">
          <a:xfrm>
            <a:off x="2108359" y="3720677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57" name="Line 30"/>
          <p:cNvSpPr>
            <a:spLocks noChangeShapeType="1"/>
          </p:cNvSpPr>
          <p:nvPr/>
        </p:nvSpPr>
        <p:spPr bwMode="auto">
          <a:xfrm>
            <a:off x="2021999" y="250444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58" name="Line 31"/>
          <p:cNvSpPr>
            <a:spLocks noChangeShapeType="1"/>
          </p:cNvSpPr>
          <p:nvPr/>
        </p:nvSpPr>
        <p:spPr bwMode="auto">
          <a:xfrm flipV="1">
            <a:off x="2108359" y="164084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59" name="Line 32"/>
          <p:cNvSpPr>
            <a:spLocks noChangeShapeType="1"/>
          </p:cNvSpPr>
          <p:nvPr/>
        </p:nvSpPr>
        <p:spPr bwMode="auto">
          <a:xfrm flipH="1">
            <a:off x="1708945" y="1640840"/>
            <a:ext cx="485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0" name="Line 33"/>
          <p:cNvSpPr>
            <a:spLocks noChangeShapeType="1"/>
          </p:cNvSpPr>
          <p:nvPr/>
        </p:nvSpPr>
        <p:spPr bwMode="auto">
          <a:xfrm>
            <a:off x="1509237" y="2196783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1" name="Line 34"/>
          <p:cNvSpPr>
            <a:spLocks noChangeShapeType="1"/>
          </p:cNvSpPr>
          <p:nvPr/>
        </p:nvSpPr>
        <p:spPr bwMode="auto">
          <a:xfrm flipV="1">
            <a:off x="1417479" y="3713480"/>
            <a:ext cx="172720" cy="7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2" name="Line 35"/>
          <p:cNvSpPr>
            <a:spLocks noChangeShapeType="1"/>
          </p:cNvSpPr>
          <p:nvPr/>
        </p:nvSpPr>
        <p:spPr bwMode="auto">
          <a:xfrm flipV="1">
            <a:off x="1503839" y="276352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3" name="Line 36"/>
          <p:cNvSpPr>
            <a:spLocks noChangeShapeType="1"/>
          </p:cNvSpPr>
          <p:nvPr/>
        </p:nvSpPr>
        <p:spPr bwMode="auto">
          <a:xfrm>
            <a:off x="1503839" y="276352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4" name="Line 37"/>
          <p:cNvSpPr>
            <a:spLocks noChangeShapeType="1"/>
          </p:cNvSpPr>
          <p:nvPr/>
        </p:nvSpPr>
        <p:spPr bwMode="auto">
          <a:xfrm flipV="1">
            <a:off x="985679" y="1381760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5" name="Line 38"/>
          <p:cNvSpPr>
            <a:spLocks noChangeShapeType="1"/>
          </p:cNvSpPr>
          <p:nvPr/>
        </p:nvSpPr>
        <p:spPr bwMode="auto">
          <a:xfrm>
            <a:off x="985679" y="138176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6" name="Line 39"/>
          <p:cNvSpPr>
            <a:spLocks noChangeShapeType="1"/>
          </p:cNvSpPr>
          <p:nvPr/>
        </p:nvSpPr>
        <p:spPr bwMode="auto">
          <a:xfrm>
            <a:off x="985679" y="371348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7" name="Line 40"/>
          <p:cNvSpPr>
            <a:spLocks noChangeShapeType="1"/>
          </p:cNvSpPr>
          <p:nvPr/>
        </p:nvSpPr>
        <p:spPr bwMode="auto">
          <a:xfrm>
            <a:off x="2712879" y="371348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8" name="Line 41"/>
          <p:cNvSpPr>
            <a:spLocks noChangeShapeType="1"/>
          </p:cNvSpPr>
          <p:nvPr/>
        </p:nvSpPr>
        <p:spPr bwMode="auto">
          <a:xfrm>
            <a:off x="2799239" y="3281680"/>
            <a:ext cx="0" cy="28498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2799239" y="483616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2799239" y="3281680"/>
            <a:ext cx="12090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2799239" y="3540760"/>
            <a:ext cx="12090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4958239" y="4145280"/>
            <a:ext cx="431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4958239" y="34544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5908199" y="4145280"/>
            <a:ext cx="51816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5" name="Line 48"/>
          <p:cNvSpPr>
            <a:spLocks noChangeShapeType="1"/>
          </p:cNvSpPr>
          <p:nvPr/>
        </p:nvSpPr>
        <p:spPr bwMode="auto">
          <a:xfrm>
            <a:off x="5908199" y="3454400"/>
            <a:ext cx="1036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6" name="Line 49"/>
          <p:cNvSpPr>
            <a:spLocks noChangeShapeType="1"/>
          </p:cNvSpPr>
          <p:nvPr/>
        </p:nvSpPr>
        <p:spPr bwMode="auto">
          <a:xfrm flipV="1">
            <a:off x="2712879" y="2504440"/>
            <a:ext cx="267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7" name="Line 50"/>
          <p:cNvSpPr>
            <a:spLocks noChangeShapeType="1"/>
          </p:cNvSpPr>
          <p:nvPr/>
        </p:nvSpPr>
        <p:spPr bwMode="auto">
          <a:xfrm>
            <a:off x="5908199" y="2504440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8" name="Line 51"/>
          <p:cNvSpPr>
            <a:spLocks noChangeShapeType="1"/>
          </p:cNvSpPr>
          <p:nvPr/>
        </p:nvSpPr>
        <p:spPr bwMode="auto">
          <a:xfrm>
            <a:off x="5908199" y="4836160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79" name="Line 52"/>
          <p:cNvSpPr>
            <a:spLocks noChangeShapeType="1"/>
          </p:cNvSpPr>
          <p:nvPr/>
        </p:nvSpPr>
        <p:spPr bwMode="auto">
          <a:xfrm flipV="1">
            <a:off x="6080919" y="1986280"/>
            <a:ext cx="0" cy="28498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0" name="Line 53"/>
          <p:cNvSpPr>
            <a:spLocks noChangeShapeType="1"/>
          </p:cNvSpPr>
          <p:nvPr/>
        </p:nvSpPr>
        <p:spPr bwMode="auto">
          <a:xfrm>
            <a:off x="6080919" y="1986280"/>
            <a:ext cx="34544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1" name="AutoShape 54"/>
          <p:cNvSpPr>
            <a:spLocks noChangeArrowheads="1"/>
          </p:cNvSpPr>
          <p:nvPr/>
        </p:nvSpPr>
        <p:spPr bwMode="auto">
          <a:xfrm rot="-5400000">
            <a:off x="6059329" y="425323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M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U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X</a:t>
            </a:r>
          </a:p>
        </p:txBody>
      </p:sp>
      <p:sp>
        <p:nvSpPr>
          <p:cNvPr id="18482" name="Line 55"/>
          <p:cNvSpPr>
            <a:spLocks noChangeShapeType="1"/>
          </p:cNvSpPr>
          <p:nvPr/>
        </p:nvSpPr>
        <p:spPr bwMode="auto">
          <a:xfrm>
            <a:off x="7489668" y="3886200"/>
            <a:ext cx="4911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3" name="Line 56"/>
          <p:cNvSpPr>
            <a:spLocks noChangeShapeType="1"/>
          </p:cNvSpPr>
          <p:nvPr/>
        </p:nvSpPr>
        <p:spPr bwMode="auto">
          <a:xfrm>
            <a:off x="6858159" y="2245360"/>
            <a:ext cx="11226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4" name="Line 57"/>
          <p:cNvSpPr>
            <a:spLocks noChangeShapeType="1"/>
          </p:cNvSpPr>
          <p:nvPr/>
        </p:nvSpPr>
        <p:spPr bwMode="auto">
          <a:xfrm>
            <a:off x="8498999" y="388620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5" name="Line 58"/>
          <p:cNvSpPr>
            <a:spLocks noChangeShapeType="1"/>
          </p:cNvSpPr>
          <p:nvPr/>
        </p:nvSpPr>
        <p:spPr bwMode="auto">
          <a:xfrm flipV="1">
            <a:off x="8758079" y="3195320"/>
            <a:ext cx="0" cy="6908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6" name="Line 59"/>
          <p:cNvSpPr>
            <a:spLocks noChangeShapeType="1"/>
          </p:cNvSpPr>
          <p:nvPr/>
        </p:nvSpPr>
        <p:spPr bwMode="auto">
          <a:xfrm>
            <a:off x="8758079" y="3195320"/>
            <a:ext cx="1036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7" name="Line 60"/>
          <p:cNvSpPr>
            <a:spLocks noChangeShapeType="1"/>
          </p:cNvSpPr>
          <p:nvPr/>
        </p:nvSpPr>
        <p:spPr bwMode="auto">
          <a:xfrm>
            <a:off x="9621679" y="3799840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8" name="Line 61"/>
          <p:cNvSpPr>
            <a:spLocks noChangeShapeType="1"/>
          </p:cNvSpPr>
          <p:nvPr/>
        </p:nvSpPr>
        <p:spPr bwMode="auto">
          <a:xfrm>
            <a:off x="10312559" y="379984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89" name="Line 62"/>
          <p:cNvSpPr>
            <a:spLocks noChangeShapeType="1"/>
          </p:cNvSpPr>
          <p:nvPr/>
        </p:nvSpPr>
        <p:spPr bwMode="auto">
          <a:xfrm>
            <a:off x="10312559" y="3195320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0" name="Line 63"/>
          <p:cNvSpPr>
            <a:spLocks noChangeShapeType="1"/>
          </p:cNvSpPr>
          <p:nvPr/>
        </p:nvSpPr>
        <p:spPr bwMode="auto">
          <a:xfrm>
            <a:off x="5994559" y="4145280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1" name="Line 64"/>
          <p:cNvSpPr>
            <a:spLocks noChangeShapeType="1"/>
          </p:cNvSpPr>
          <p:nvPr/>
        </p:nvSpPr>
        <p:spPr bwMode="auto">
          <a:xfrm>
            <a:off x="5994559" y="5095240"/>
            <a:ext cx="19862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2" name="Line 65"/>
          <p:cNvSpPr>
            <a:spLocks noChangeShapeType="1"/>
          </p:cNvSpPr>
          <p:nvPr/>
        </p:nvSpPr>
        <p:spPr bwMode="auto">
          <a:xfrm>
            <a:off x="3662839" y="4318000"/>
            <a:ext cx="34544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3" name="Line 66"/>
          <p:cNvSpPr>
            <a:spLocks noChangeShapeType="1"/>
          </p:cNvSpPr>
          <p:nvPr/>
        </p:nvSpPr>
        <p:spPr bwMode="auto">
          <a:xfrm>
            <a:off x="8498999" y="2245360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4" name="Line 67"/>
          <p:cNvSpPr>
            <a:spLocks noChangeShapeType="1"/>
          </p:cNvSpPr>
          <p:nvPr/>
        </p:nvSpPr>
        <p:spPr bwMode="auto">
          <a:xfrm flipV="1">
            <a:off x="8758079" y="1122680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5" name="Line 68"/>
          <p:cNvSpPr>
            <a:spLocks noChangeShapeType="1"/>
          </p:cNvSpPr>
          <p:nvPr/>
        </p:nvSpPr>
        <p:spPr bwMode="auto">
          <a:xfrm flipH="1">
            <a:off x="1714342" y="1122680"/>
            <a:ext cx="7043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496" name="Text Box 69"/>
          <p:cNvSpPr txBox="1">
            <a:spLocks noChangeArrowheads="1"/>
          </p:cNvSpPr>
          <p:nvPr/>
        </p:nvSpPr>
        <p:spPr bwMode="auto">
          <a:xfrm>
            <a:off x="2194720" y="6840432"/>
            <a:ext cx="673133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IF/</a:t>
            </a:r>
          </a:p>
          <a:p>
            <a:r>
              <a:rPr lang="en-US" sz="3389" b="1" dirty="0">
                <a:latin typeface="Calibri" pitchFamily="34" charset="0"/>
              </a:rPr>
              <a:t>ID</a:t>
            </a:r>
          </a:p>
        </p:txBody>
      </p:sp>
      <p:sp>
        <p:nvSpPr>
          <p:cNvPr id="18497" name="Text Box 70"/>
          <p:cNvSpPr txBox="1">
            <a:spLocks noChangeArrowheads="1"/>
          </p:cNvSpPr>
          <p:nvPr/>
        </p:nvSpPr>
        <p:spPr bwMode="auto">
          <a:xfrm>
            <a:off x="5130959" y="6840432"/>
            <a:ext cx="760144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ID/</a:t>
            </a:r>
          </a:p>
          <a:p>
            <a:r>
              <a:rPr lang="en-US" sz="3389" b="1" dirty="0">
                <a:latin typeface="Calibri" pitchFamily="34" charset="0"/>
              </a:rPr>
              <a:t>EX</a:t>
            </a:r>
          </a:p>
        </p:txBody>
      </p:sp>
      <p:sp>
        <p:nvSpPr>
          <p:cNvPr id="18498" name="Text Box 71"/>
          <p:cNvSpPr txBox="1">
            <a:spLocks noChangeArrowheads="1"/>
          </p:cNvSpPr>
          <p:nvPr/>
        </p:nvSpPr>
        <p:spPr bwMode="auto">
          <a:xfrm>
            <a:off x="7640908" y="6840432"/>
            <a:ext cx="1136850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sz="3389" b="1" dirty="0" err="1">
                <a:latin typeface="Calibri" pitchFamily="34" charset="0"/>
              </a:rPr>
              <a:t>Mem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8499" name="Text Box 72"/>
          <p:cNvSpPr txBox="1">
            <a:spLocks noChangeArrowheads="1"/>
          </p:cNvSpPr>
          <p:nvPr/>
        </p:nvSpPr>
        <p:spPr bwMode="auto">
          <a:xfrm>
            <a:off x="9409172" y="6840432"/>
            <a:ext cx="1322798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 err="1">
                <a:latin typeface="Calibri" pitchFamily="34" charset="0"/>
              </a:rPr>
              <a:t>Mem</a:t>
            </a:r>
            <a:r>
              <a:rPr lang="en-US" sz="3389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sz="3389" b="1" dirty="0">
                <a:latin typeface="Calibri" pitchFamily="34" charset="0"/>
              </a:rPr>
              <a:t>WB</a:t>
            </a:r>
          </a:p>
        </p:txBody>
      </p:sp>
      <p:sp>
        <p:nvSpPr>
          <p:cNvPr id="18500" name="Line 73"/>
          <p:cNvSpPr>
            <a:spLocks noChangeShapeType="1"/>
          </p:cNvSpPr>
          <p:nvPr/>
        </p:nvSpPr>
        <p:spPr bwMode="auto">
          <a:xfrm>
            <a:off x="5897404" y="6131560"/>
            <a:ext cx="20726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01" name="Line 74"/>
          <p:cNvSpPr>
            <a:spLocks noChangeShapeType="1"/>
          </p:cNvSpPr>
          <p:nvPr/>
        </p:nvSpPr>
        <p:spPr bwMode="auto">
          <a:xfrm>
            <a:off x="8498999" y="613156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02" name="AutoShape 75"/>
          <p:cNvSpPr>
            <a:spLocks noChangeArrowheads="1"/>
          </p:cNvSpPr>
          <p:nvPr/>
        </p:nvSpPr>
        <p:spPr bwMode="auto">
          <a:xfrm rot="-5400000">
            <a:off x="2669699" y="3781848"/>
            <a:ext cx="604520" cy="215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2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2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20" dirty="0">
                <a:latin typeface="Calibri" pitchFamily="34" charset="0"/>
              </a:rPr>
              <a:t>X</a:t>
            </a:r>
          </a:p>
        </p:txBody>
      </p:sp>
      <p:sp>
        <p:nvSpPr>
          <p:cNvPr id="18503" name="Line 76"/>
          <p:cNvSpPr>
            <a:spLocks noChangeShapeType="1"/>
          </p:cNvSpPr>
          <p:nvPr/>
        </p:nvSpPr>
        <p:spPr bwMode="auto">
          <a:xfrm>
            <a:off x="2799239" y="613156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04" name="Rectangle 77"/>
          <p:cNvSpPr>
            <a:spLocks noChangeArrowheads="1"/>
          </p:cNvSpPr>
          <p:nvPr/>
        </p:nvSpPr>
        <p:spPr bwMode="auto"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8505" name="Rectangle 78"/>
          <p:cNvSpPr>
            <a:spLocks noChangeArrowheads="1"/>
          </p:cNvSpPr>
          <p:nvPr/>
        </p:nvSpPr>
        <p:spPr bwMode="auto">
          <a:xfrm>
            <a:off x="539003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06" name="Rectangle 79"/>
          <p:cNvSpPr>
            <a:spLocks noChangeArrowheads="1"/>
          </p:cNvSpPr>
          <p:nvPr/>
        </p:nvSpPr>
        <p:spPr bwMode="auto"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offset</a:t>
            </a:r>
          </a:p>
        </p:txBody>
      </p:sp>
      <p:sp>
        <p:nvSpPr>
          <p:cNvPr id="18507" name="Rectangle 80"/>
          <p:cNvSpPr>
            <a:spLocks noChangeArrowheads="1"/>
          </p:cNvSpPr>
          <p:nvPr/>
        </p:nvSpPr>
        <p:spPr bwMode="auto"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valB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08" name="Rectangle 81"/>
          <p:cNvSpPr>
            <a:spLocks noChangeArrowheads="1"/>
          </p:cNvSpPr>
          <p:nvPr/>
        </p:nvSpPr>
        <p:spPr bwMode="auto"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valA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09" name="Rectangle 82"/>
          <p:cNvSpPr>
            <a:spLocks noChangeArrowheads="1"/>
          </p:cNvSpPr>
          <p:nvPr/>
        </p:nvSpPr>
        <p:spPr bwMode="auto"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latin typeface="Calibri" pitchFamily="34" charset="0"/>
              </a:rPr>
              <a:t>PC+1</a:t>
            </a:r>
          </a:p>
        </p:txBody>
      </p:sp>
      <p:sp>
        <p:nvSpPr>
          <p:cNvPr id="18510" name="Rectangle 83"/>
          <p:cNvSpPr>
            <a:spLocks noChangeArrowheads="1"/>
          </p:cNvSpPr>
          <p:nvPr/>
        </p:nvSpPr>
        <p:spPr bwMode="auto"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latin typeface="Calibri" pitchFamily="34" charset="0"/>
              </a:rPr>
              <a:t>PC+1</a:t>
            </a:r>
          </a:p>
        </p:txBody>
      </p:sp>
      <p:sp>
        <p:nvSpPr>
          <p:cNvPr id="18511" name="Rectangle 84"/>
          <p:cNvSpPr>
            <a:spLocks noChangeArrowheads="1"/>
          </p:cNvSpPr>
          <p:nvPr/>
        </p:nvSpPr>
        <p:spPr bwMode="auto"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target</a:t>
            </a:r>
          </a:p>
        </p:txBody>
      </p:sp>
      <p:sp>
        <p:nvSpPr>
          <p:cNvPr id="18512" name="Rectangle 85"/>
          <p:cNvSpPr>
            <a:spLocks noChangeArrowheads="1"/>
          </p:cNvSpPr>
          <p:nvPr/>
        </p:nvSpPr>
        <p:spPr bwMode="auto"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360" b="1" dirty="0">
                <a:latin typeface="Calibri" pitchFamily="34" charset="0"/>
              </a:rPr>
              <a:t>result</a:t>
            </a:r>
          </a:p>
        </p:txBody>
      </p:sp>
      <p:sp>
        <p:nvSpPr>
          <p:cNvPr id="18513" name="Rectangle 86"/>
          <p:cNvSpPr>
            <a:spLocks noChangeArrowheads="1"/>
          </p:cNvSpPr>
          <p:nvPr/>
        </p:nvSpPr>
        <p:spPr bwMode="auto"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8514" name="Rectangle 87"/>
          <p:cNvSpPr>
            <a:spLocks noChangeArrowheads="1"/>
          </p:cNvSpPr>
          <p:nvPr/>
        </p:nvSpPr>
        <p:spPr bwMode="auto">
          <a:xfrm>
            <a:off x="798083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15" name="Rectangle 88"/>
          <p:cNvSpPr>
            <a:spLocks noChangeArrowheads="1"/>
          </p:cNvSpPr>
          <p:nvPr/>
        </p:nvSpPr>
        <p:spPr bwMode="auto"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valB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16" name="Line 89"/>
          <p:cNvSpPr>
            <a:spLocks noChangeShapeType="1"/>
          </p:cNvSpPr>
          <p:nvPr/>
        </p:nvSpPr>
        <p:spPr bwMode="auto">
          <a:xfrm>
            <a:off x="5908199" y="5699760"/>
            <a:ext cx="20726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17" name="Rectangle 90"/>
          <p:cNvSpPr>
            <a:spLocks noChangeArrowheads="1"/>
          </p:cNvSpPr>
          <p:nvPr/>
        </p:nvSpPr>
        <p:spPr bwMode="auto"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op</a:t>
            </a:r>
          </a:p>
        </p:txBody>
      </p:sp>
      <p:sp>
        <p:nvSpPr>
          <p:cNvPr id="18518" name="Rectangle 91"/>
          <p:cNvSpPr>
            <a:spLocks noChangeArrowheads="1"/>
          </p:cNvSpPr>
          <p:nvPr/>
        </p:nvSpPr>
        <p:spPr bwMode="auto">
          <a:xfrm>
            <a:off x="9794399" y="544068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dest</a:t>
            </a:r>
            <a:endParaRPr lang="en-US" sz="1813" b="1" dirty="0">
              <a:latin typeface="Calibri" pitchFamily="34" charset="0"/>
            </a:endParaRPr>
          </a:p>
        </p:txBody>
      </p:sp>
      <p:sp>
        <p:nvSpPr>
          <p:cNvPr id="18519" name="Rectangle 92"/>
          <p:cNvSpPr>
            <a:spLocks noChangeArrowheads="1"/>
          </p:cNvSpPr>
          <p:nvPr/>
        </p:nvSpPr>
        <p:spPr bwMode="auto"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360" b="1" dirty="0">
                <a:latin typeface="Calibri" pitchFamily="34" charset="0"/>
              </a:rPr>
              <a:t>result</a:t>
            </a:r>
          </a:p>
        </p:txBody>
      </p:sp>
      <p:sp>
        <p:nvSpPr>
          <p:cNvPr id="18520" name="Rectangle 93"/>
          <p:cNvSpPr>
            <a:spLocks noChangeArrowheads="1"/>
          </p:cNvSpPr>
          <p:nvPr/>
        </p:nvSpPr>
        <p:spPr bwMode="auto"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60" b="1" dirty="0" err="1">
                <a:latin typeface="Calibri" pitchFamily="34" charset="0"/>
              </a:rPr>
              <a:t>mdata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8521" name="Line 94"/>
          <p:cNvSpPr>
            <a:spLocks noChangeShapeType="1"/>
          </p:cNvSpPr>
          <p:nvPr/>
        </p:nvSpPr>
        <p:spPr bwMode="auto">
          <a:xfrm>
            <a:off x="8498999" y="569976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2" name="Line 95"/>
          <p:cNvSpPr>
            <a:spLocks noChangeShapeType="1"/>
          </p:cNvSpPr>
          <p:nvPr/>
        </p:nvSpPr>
        <p:spPr bwMode="auto">
          <a:xfrm flipH="1">
            <a:off x="10571639" y="5095240"/>
            <a:ext cx="60452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3" name="Line 96"/>
          <p:cNvSpPr>
            <a:spLocks noChangeShapeType="1"/>
          </p:cNvSpPr>
          <p:nvPr/>
        </p:nvSpPr>
        <p:spPr bwMode="auto">
          <a:xfrm flipH="1">
            <a:off x="10571639" y="4749800"/>
            <a:ext cx="60452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4" name="Line 97"/>
          <p:cNvSpPr>
            <a:spLocks noChangeShapeType="1"/>
          </p:cNvSpPr>
          <p:nvPr/>
        </p:nvSpPr>
        <p:spPr bwMode="auto">
          <a:xfrm>
            <a:off x="11030427" y="3454400"/>
            <a:ext cx="17272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5" name="Line 98"/>
          <p:cNvSpPr>
            <a:spLocks noChangeShapeType="1"/>
          </p:cNvSpPr>
          <p:nvPr/>
        </p:nvSpPr>
        <p:spPr bwMode="auto">
          <a:xfrm>
            <a:off x="11176159" y="3454400"/>
            <a:ext cx="0" cy="12954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6" name="Line 99"/>
          <p:cNvSpPr>
            <a:spLocks noChangeShapeType="1"/>
          </p:cNvSpPr>
          <p:nvPr/>
        </p:nvSpPr>
        <p:spPr bwMode="auto">
          <a:xfrm flipV="1">
            <a:off x="11176159" y="5095240"/>
            <a:ext cx="0" cy="6045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27" name="Rectangle 100"/>
          <p:cNvSpPr>
            <a:spLocks noChangeArrowheads="1"/>
          </p:cNvSpPr>
          <p:nvPr/>
        </p:nvSpPr>
        <p:spPr bwMode="auto"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 err="1">
                <a:latin typeface="Calibri" pitchFamily="34" charset="0"/>
              </a:rPr>
              <a:t>eq</a:t>
            </a:r>
            <a:r>
              <a:rPr lang="en-US" sz="1813" b="1" dirty="0">
                <a:latin typeface="Calibri" pitchFamily="34" charset="0"/>
              </a:rPr>
              <a:t>?</a:t>
            </a:r>
          </a:p>
        </p:txBody>
      </p:sp>
      <p:sp>
        <p:nvSpPr>
          <p:cNvPr id="18528" name="Rectangle 101"/>
          <p:cNvSpPr>
            <a:spLocks noChangeArrowheads="1"/>
          </p:cNvSpPr>
          <p:nvPr/>
        </p:nvSpPr>
        <p:spPr bwMode="auto"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8529" name="Rectangle 102"/>
          <p:cNvSpPr>
            <a:spLocks noChangeArrowheads="1"/>
          </p:cNvSpPr>
          <p:nvPr/>
        </p:nvSpPr>
        <p:spPr bwMode="auto"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0" name="Rectangle 103"/>
          <p:cNvSpPr>
            <a:spLocks noChangeArrowheads="1"/>
          </p:cNvSpPr>
          <p:nvPr/>
        </p:nvSpPr>
        <p:spPr bwMode="auto"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1" name="Rectangle 104"/>
          <p:cNvSpPr>
            <a:spLocks noChangeArrowheads="1"/>
          </p:cNvSpPr>
          <p:nvPr/>
        </p:nvSpPr>
        <p:spPr bwMode="auto"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2" name="Rectangle 105"/>
          <p:cNvSpPr>
            <a:spLocks noChangeArrowheads="1"/>
          </p:cNvSpPr>
          <p:nvPr/>
        </p:nvSpPr>
        <p:spPr bwMode="auto"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3" name="Rectangle 106"/>
          <p:cNvSpPr>
            <a:spLocks noChangeArrowheads="1"/>
          </p:cNvSpPr>
          <p:nvPr/>
        </p:nvSpPr>
        <p:spPr bwMode="auto"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4" name="Rectangle 107"/>
          <p:cNvSpPr>
            <a:spLocks noChangeArrowheads="1"/>
          </p:cNvSpPr>
          <p:nvPr/>
        </p:nvSpPr>
        <p:spPr bwMode="auto"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5" name="Rectangle 108"/>
          <p:cNvSpPr>
            <a:spLocks noChangeArrowheads="1"/>
          </p:cNvSpPr>
          <p:nvPr/>
        </p:nvSpPr>
        <p:spPr bwMode="auto">
          <a:xfrm>
            <a:off x="4526439" y="2677160"/>
            <a:ext cx="345440" cy="2590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0</a:t>
            </a:r>
          </a:p>
        </p:txBody>
      </p:sp>
      <p:sp>
        <p:nvSpPr>
          <p:cNvPr id="18536" name="Rectangle 109"/>
          <p:cNvSpPr>
            <a:spLocks noChangeArrowheads="1"/>
          </p:cNvSpPr>
          <p:nvPr/>
        </p:nvSpPr>
        <p:spPr bwMode="auto"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</a:rPr>
              <a:t> </a:t>
            </a:r>
          </a:p>
        </p:txBody>
      </p:sp>
      <p:sp>
        <p:nvSpPr>
          <p:cNvPr id="18537" name="Rectangle 110"/>
          <p:cNvSpPr>
            <a:spLocks noChangeArrowheads="1"/>
          </p:cNvSpPr>
          <p:nvPr/>
        </p:nvSpPr>
        <p:spPr bwMode="auto">
          <a:xfrm>
            <a:off x="4251167" y="32061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R2</a:t>
            </a:r>
          </a:p>
        </p:txBody>
      </p:sp>
      <p:sp>
        <p:nvSpPr>
          <p:cNvPr id="18538" name="Rectangle 111"/>
          <p:cNvSpPr>
            <a:spLocks noChangeArrowheads="1"/>
          </p:cNvSpPr>
          <p:nvPr/>
        </p:nvSpPr>
        <p:spPr bwMode="auto">
          <a:xfrm>
            <a:off x="4251167" y="346519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R3</a:t>
            </a:r>
          </a:p>
        </p:txBody>
      </p:sp>
      <p:sp>
        <p:nvSpPr>
          <p:cNvPr id="18539" name="Rectangle 112"/>
          <p:cNvSpPr>
            <a:spLocks noChangeArrowheads="1"/>
          </p:cNvSpPr>
          <p:nvPr/>
        </p:nvSpPr>
        <p:spPr bwMode="auto">
          <a:xfrm>
            <a:off x="4251167" y="372427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R4</a:t>
            </a:r>
          </a:p>
        </p:txBody>
      </p:sp>
      <p:sp>
        <p:nvSpPr>
          <p:cNvPr id="18540" name="Rectangle 113"/>
          <p:cNvSpPr>
            <a:spLocks noChangeArrowheads="1"/>
          </p:cNvSpPr>
          <p:nvPr/>
        </p:nvSpPr>
        <p:spPr bwMode="auto">
          <a:xfrm>
            <a:off x="4251167" y="39833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R5</a:t>
            </a:r>
          </a:p>
        </p:txBody>
      </p:sp>
      <p:sp>
        <p:nvSpPr>
          <p:cNvPr id="18541" name="Rectangle 114"/>
          <p:cNvSpPr>
            <a:spLocks noChangeArrowheads="1"/>
          </p:cNvSpPr>
          <p:nvPr/>
        </p:nvSpPr>
        <p:spPr bwMode="auto">
          <a:xfrm>
            <a:off x="4251167" y="29470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R1</a:t>
            </a:r>
          </a:p>
        </p:txBody>
      </p:sp>
      <p:sp>
        <p:nvSpPr>
          <p:cNvPr id="18542" name="Rectangle 115"/>
          <p:cNvSpPr>
            <a:spLocks noChangeArrowheads="1"/>
          </p:cNvSpPr>
          <p:nvPr/>
        </p:nvSpPr>
        <p:spPr bwMode="auto">
          <a:xfrm>
            <a:off x="4251167" y="424243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R6</a:t>
            </a:r>
          </a:p>
        </p:txBody>
      </p:sp>
      <p:sp>
        <p:nvSpPr>
          <p:cNvPr id="18543" name="Rectangle 116"/>
          <p:cNvSpPr>
            <a:spLocks noChangeArrowheads="1"/>
          </p:cNvSpPr>
          <p:nvPr/>
        </p:nvSpPr>
        <p:spPr bwMode="auto">
          <a:xfrm>
            <a:off x="4251167" y="268795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R0</a:t>
            </a:r>
          </a:p>
        </p:txBody>
      </p:sp>
      <p:sp>
        <p:nvSpPr>
          <p:cNvPr id="18544" name="Rectangle 117"/>
          <p:cNvSpPr>
            <a:spLocks noChangeArrowheads="1"/>
          </p:cNvSpPr>
          <p:nvPr/>
        </p:nvSpPr>
        <p:spPr bwMode="auto">
          <a:xfrm>
            <a:off x="4251167" y="4501515"/>
            <a:ext cx="345440" cy="2590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133" b="1" dirty="0">
                <a:latin typeface="Calibri" pitchFamily="34" charset="0"/>
              </a:rPr>
              <a:t>R7</a:t>
            </a:r>
          </a:p>
        </p:txBody>
      </p:sp>
      <p:sp>
        <p:nvSpPr>
          <p:cNvPr id="18545" name="Text Box 118"/>
          <p:cNvSpPr txBox="1">
            <a:spLocks noChangeArrowheads="1"/>
          </p:cNvSpPr>
          <p:nvPr/>
        </p:nvSpPr>
        <p:spPr bwMode="auto">
          <a:xfrm>
            <a:off x="3425349" y="3017204"/>
            <a:ext cx="522515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latin typeface="Calibri" pitchFamily="34" charset="0"/>
              </a:rPr>
              <a:t>regA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8546" name="Text Box 119"/>
          <p:cNvSpPr txBox="1">
            <a:spLocks noChangeArrowheads="1"/>
          </p:cNvSpPr>
          <p:nvPr/>
        </p:nvSpPr>
        <p:spPr bwMode="auto">
          <a:xfrm>
            <a:off x="3430747" y="3270886"/>
            <a:ext cx="514500" cy="3016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60" b="1" dirty="0" err="1">
                <a:latin typeface="Calibri" pitchFamily="34" charset="0"/>
              </a:rPr>
              <a:t>regB</a:t>
            </a:r>
            <a:endParaRPr lang="en-US" sz="1360" b="1" dirty="0">
              <a:latin typeface="Calibri" pitchFamily="34" charset="0"/>
            </a:endParaRPr>
          </a:p>
        </p:txBody>
      </p:sp>
      <p:sp>
        <p:nvSpPr>
          <p:cNvPr id="18547" name="Text Box 120"/>
          <p:cNvSpPr txBox="1">
            <a:spLocks noChangeArrowheads="1"/>
          </p:cNvSpPr>
          <p:nvPr/>
        </p:nvSpPr>
        <p:spPr bwMode="auto">
          <a:xfrm>
            <a:off x="10657999" y="4420553"/>
            <a:ext cx="562333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data</a:t>
            </a:r>
          </a:p>
        </p:txBody>
      </p:sp>
      <p:sp>
        <p:nvSpPr>
          <p:cNvPr id="18548" name="Text Box 121"/>
          <p:cNvSpPr txBox="1">
            <a:spLocks noChangeArrowheads="1"/>
          </p:cNvSpPr>
          <p:nvPr/>
        </p:nvSpPr>
        <p:spPr bwMode="auto">
          <a:xfrm>
            <a:off x="10706577" y="4749800"/>
            <a:ext cx="546240" cy="3365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 err="1">
                <a:latin typeface="Calibri" pitchFamily="34" charset="0"/>
              </a:rPr>
              <a:t>dest</a:t>
            </a:r>
            <a:endParaRPr lang="en-US" sz="1587" b="1" dirty="0">
              <a:latin typeface="Calibri" pitchFamily="34" charset="0"/>
            </a:endParaRPr>
          </a:p>
        </p:txBody>
      </p:sp>
      <p:sp>
        <p:nvSpPr>
          <p:cNvPr id="18549" name="Rectangle 122"/>
          <p:cNvSpPr>
            <a:spLocks noChangeArrowheads="1"/>
          </p:cNvSpPr>
          <p:nvPr/>
        </p:nvSpPr>
        <p:spPr bwMode="auto"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0" name="Rectangle 123"/>
          <p:cNvSpPr>
            <a:spLocks noChangeArrowheads="1"/>
          </p:cNvSpPr>
          <p:nvPr/>
        </p:nvSpPr>
        <p:spPr bwMode="auto"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1" name="Rectangle 124"/>
          <p:cNvSpPr>
            <a:spLocks noChangeArrowheads="1"/>
          </p:cNvSpPr>
          <p:nvPr/>
        </p:nvSpPr>
        <p:spPr bwMode="auto"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2" name="Line 125"/>
          <p:cNvSpPr>
            <a:spLocks noChangeShapeType="1"/>
          </p:cNvSpPr>
          <p:nvPr/>
        </p:nvSpPr>
        <p:spPr bwMode="auto">
          <a:xfrm>
            <a:off x="3921919" y="3886200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53" name="Freeform 126"/>
          <p:cNvSpPr>
            <a:spLocks/>
          </p:cNvSpPr>
          <p:nvPr/>
        </p:nvSpPr>
        <p:spPr bwMode="auto">
          <a:xfrm>
            <a:off x="3231039" y="3972560"/>
            <a:ext cx="2159000" cy="1914313"/>
          </a:xfrm>
          <a:custGeom>
            <a:avLst/>
            <a:gdLst>
              <a:gd name="T0" fmla="*/ 2147483647 w 1200"/>
              <a:gd name="T1" fmla="*/ 2147483647 h 1064"/>
              <a:gd name="T2" fmla="*/ 2147483647 w 1200"/>
              <a:gd name="T3" fmla="*/ 2147483647 h 1064"/>
              <a:gd name="T4" fmla="*/ 0 w 1200"/>
              <a:gd name="T5" fmla="*/ 0 h 1064"/>
              <a:gd name="T6" fmla="*/ 0 60000 65536"/>
              <a:gd name="T7" fmla="*/ 0 60000 65536"/>
              <a:gd name="T8" fmla="*/ 0 60000 65536"/>
              <a:gd name="T9" fmla="*/ 0 w 1200"/>
              <a:gd name="T10" fmla="*/ 0 h 1064"/>
              <a:gd name="T11" fmla="*/ 1200 w 1200"/>
              <a:gd name="T12" fmla="*/ 1064 h 1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64">
                <a:moveTo>
                  <a:pt x="1200" y="912"/>
                </a:moveTo>
                <a:cubicBezTo>
                  <a:pt x="844" y="988"/>
                  <a:pt x="488" y="1064"/>
                  <a:pt x="288" y="912"/>
                </a:cubicBezTo>
                <a:cubicBezTo>
                  <a:pt x="88" y="760"/>
                  <a:pt x="44" y="380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54" name="Freeform 127"/>
          <p:cNvSpPr>
            <a:spLocks/>
          </p:cNvSpPr>
          <p:nvPr/>
        </p:nvSpPr>
        <p:spPr bwMode="auto">
          <a:xfrm>
            <a:off x="3490119" y="4058920"/>
            <a:ext cx="4490720" cy="1468120"/>
          </a:xfrm>
          <a:custGeom>
            <a:avLst/>
            <a:gdLst>
              <a:gd name="T0" fmla="*/ 2147483647 w 2496"/>
              <a:gd name="T1" fmla="*/ 2147483647 h 816"/>
              <a:gd name="T2" fmla="*/ 2147483647 w 2496"/>
              <a:gd name="T3" fmla="*/ 2147483647 h 816"/>
              <a:gd name="T4" fmla="*/ 2147483647 w 2496"/>
              <a:gd name="T5" fmla="*/ 2147483647 h 816"/>
              <a:gd name="T6" fmla="*/ 2147483647 w 2496"/>
              <a:gd name="T7" fmla="*/ 2147483647 h 816"/>
              <a:gd name="T8" fmla="*/ 0 w 249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6"/>
              <a:gd name="T16" fmla="*/ 0 h 816"/>
              <a:gd name="T17" fmla="*/ 2496 w 24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6" h="816">
                <a:moveTo>
                  <a:pt x="2496" y="816"/>
                </a:moveTo>
                <a:cubicBezTo>
                  <a:pt x="2232" y="772"/>
                  <a:pt x="1968" y="728"/>
                  <a:pt x="1632" y="720"/>
                </a:cubicBezTo>
                <a:cubicBezTo>
                  <a:pt x="1296" y="712"/>
                  <a:pt x="720" y="776"/>
                  <a:pt x="480" y="768"/>
                </a:cubicBezTo>
                <a:cubicBezTo>
                  <a:pt x="240" y="760"/>
                  <a:pt x="272" y="800"/>
                  <a:pt x="192" y="672"/>
                </a:cubicBezTo>
                <a:cubicBezTo>
                  <a:pt x="112" y="544"/>
                  <a:pt x="56" y="272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8555" name="Freeform 128"/>
          <p:cNvSpPr>
            <a:spLocks/>
          </p:cNvSpPr>
          <p:nvPr/>
        </p:nvSpPr>
        <p:spPr bwMode="auto">
          <a:xfrm>
            <a:off x="3835559" y="4058920"/>
            <a:ext cx="5958840" cy="1554480"/>
          </a:xfrm>
          <a:custGeom>
            <a:avLst/>
            <a:gdLst>
              <a:gd name="T0" fmla="*/ 2147483647 w 3312"/>
              <a:gd name="T1" fmla="*/ 2147483647 h 864"/>
              <a:gd name="T2" fmla="*/ 2147483647 w 3312"/>
              <a:gd name="T3" fmla="*/ 2147483647 h 864"/>
              <a:gd name="T4" fmla="*/ 2147483647 w 3312"/>
              <a:gd name="T5" fmla="*/ 2147483647 h 864"/>
              <a:gd name="T6" fmla="*/ 2147483647 w 3312"/>
              <a:gd name="T7" fmla="*/ 2147483647 h 864"/>
              <a:gd name="T8" fmla="*/ 2147483647 w 3312"/>
              <a:gd name="T9" fmla="*/ 2147483647 h 864"/>
              <a:gd name="T10" fmla="*/ 0 w 3312"/>
              <a:gd name="T11" fmla="*/ 0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864"/>
              <a:gd name="T20" fmla="*/ 3312 w 3312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864">
                <a:moveTo>
                  <a:pt x="3312" y="864"/>
                </a:moveTo>
                <a:cubicBezTo>
                  <a:pt x="3160" y="752"/>
                  <a:pt x="3008" y="640"/>
                  <a:pt x="2736" y="576"/>
                </a:cubicBezTo>
                <a:cubicBezTo>
                  <a:pt x="2464" y="512"/>
                  <a:pt x="2072" y="480"/>
                  <a:pt x="1680" y="480"/>
                </a:cubicBezTo>
                <a:cubicBezTo>
                  <a:pt x="1288" y="480"/>
                  <a:pt x="648" y="584"/>
                  <a:pt x="384" y="576"/>
                </a:cubicBezTo>
                <a:cubicBezTo>
                  <a:pt x="120" y="568"/>
                  <a:pt x="160" y="528"/>
                  <a:pt x="96" y="432"/>
                </a:cubicBezTo>
                <a:cubicBezTo>
                  <a:pt x="32" y="336"/>
                  <a:pt x="16" y="168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3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9D354C-B31D-42C5-8F44-BDC6468B68A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1507" name="Oval 2" descr="Weave"/>
          <p:cNvSpPr>
            <a:spLocks noChangeArrowheads="1"/>
          </p:cNvSpPr>
          <p:nvPr/>
        </p:nvSpPr>
        <p:spPr bwMode="auto">
          <a:xfrm>
            <a:off x="3144679" y="863600"/>
            <a:ext cx="5267960" cy="5267960"/>
          </a:xfrm>
          <a:prstGeom prst="ellipse">
            <a:avLst/>
          </a:prstGeom>
          <a:pattFill prst="weave">
            <a:fgClr>
              <a:srgbClr val="FF990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3921919" y="1640840"/>
            <a:ext cx="1295400" cy="863600"/>
          </a:xfrm>
          <a:prstGeom prst="ellipse">
            <a:avLst/>
          </a:prstGeom>
          <a:gradFill rotWithShape="0"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462679" y="1986280"/>
            <a:ext cx="1554480" cy="37998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dirty="0">
                <a:latin typeface="Calibri" pitchFamily="34" charset="0"/>
              </a:rPr>
              <a:t>REG</a:t>
            </a:r>
          </a:p>
          <a:p>
            <a:pPr algn="ctr"/>
            <a:r>
              <a:rPr lang="en-US" sz="1587" dirty="0">
                <a:latin typeface="Calibri" pitchFamily="34" charset="0"/>
              </a:rPr>
              <a:t>file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281079" y="86360"/>
            <a:ext cx="863600" cy="6908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9362599" y="86360"/>
            <a:ext cx="777240" cy="6908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3749199" y="2763520"/>
            <a:ext cx="0" cy="172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3144679" y="4490720"/>
            <a:ext cx="120904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2367440" y="6926792"/>
            <a:ext cx="590226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IF/</a:t>
            </a:r>
          </a:p>
          <a:p>
            <a:r>
              <a:rPr lang="en-US" sz="2800" b="1" dirty="0">
                <a:latin typeface="Calibri" pitchFamily="34" charset="0"/>
              </a:rPr>
              <a:t>ID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9362599" y="6926792"/>
            <a:ext cx="66075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ID/</a:t>
            </a:r>
          </a:p>
          <a:p>
            <a:r>
              <a:rPr lang="en-US" sz="2800" b="1" dirty="0">
                <a:latin typeface="Calibri" pitchFamily="34" charset="0"/>
              </a:rPr>
              <a:t>EX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353719" y="4145280"/>
            <a:ext cx="60452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3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3749199" y="2763520"/>
            <a:ext cx="37134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749199" y="3368040"/>
            <a:ext cx="37134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5217319" y="4145280"/>
            <a:ext cx="60452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6080919" y="4145280"/>
            <a:ext cx="60452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4958239" y="4490720"/>
            <a:ext cx="259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5821839" y="4490720"/>
            <a:ext cx="259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685439" y="4490720"/>
            <a:ext cx="77724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V="1">
            <a:off x="4699159" y="2245360"/>
            <a:ext cx="0" cy="18999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4440079" y="2245360"/>
            <a:ext cx="0" cy="518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4180999" y="1899920"/>
            <a:ext cx="777240" cy="3454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latin typeface="Calibri" pitchFamily="34" charset="0"/>
              </a:rPr>
              <a:t>compare</a:t>
            </a: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 flipV="1">
            <a:off x="4526439" y="949960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91994" y="431800"/>
            <a:ext cx="930062" cy="580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587" b="1" dirty="0">
                <a:latin typeface="Calibri" pitchFamily="34" charset="0"/>
              </a:rPr>
              <a:t>Hazard</a:t>
            </a:r>
          </a:p>
          <a:p>
            <a:pPr algn="ctr"/>
            <a:r>
              <a:rPr lang="en-US" sz="1587" b="1" dirty="0">
                <a:latin typeface="Calibri" pitchFamily="34" charset="0"/>
              </a:rPr>
              <a:t>detected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6339999" y="2245360"/>
            <a:ext cx="102137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regA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6339999" y="2849880"/>
            <a:ext cx="100213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regB</a:t>
            </a:r>
            <a:endParaRPr lang="en-US" sz="3389" b="1" dirty="0">
              <a:latin typeface="Calibri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0959" y="1899920"/>
            <a:ext cx="777240" cy="2245360"/>
            <a:chOff x="2352" y="1008"/>
            <a:chExt cx="432" cy="1248"/>
          </a:xfrm>
        </p:grpSpPr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 flipV="1">
              <a:off x="2640" y="120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41" name="Line 28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42" name="Rectangle 29"/>
            <p:cNvSpPr>
              <a:spLocks noChangeArrowheads="1"/>
            </p:cNvSpPr>
            <p:nvPr/>
          </p:nvSpPr>
          <p:spPr bwMode="auto">
            <a:xfrm>
              <a:off x="2352" y="1008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87" b="1" dirty="0">
                  <a:latin typeface="Calibri" pitchFamily="34" charset="0"/>
                </a:rPr>
                <a:t>compare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21919" y="2849880"/>
            <a:ext cx="1727200" cy="1295400"/>
            <a:chOff x="1680" y="1536"/>
            <a:chExt cx="960" cy="720"/>
          </a:xfrm>
        </p:grpSpPr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35" name="Line 32"/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36" name="Rectangle 33"/>
            <p:cNvSpPr>
              <a:spLocks noChangeArrowheads="1"/>
            </p:cNvSpPr>
            <p:nvPr/>
          </p:nvSpPr>
          <p:spPr bwMode="auto">
            <a:xfrm>
              <a:off x="1680" y="1536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87" b="1" dirty="0">
                  <a:latin typeface="Calibri" pitchFamily="34" charset="0"/>
                </a:rPr>
                <a:t>compare</a:t>
              </a:r>
            </a:p>
          </p:txBody>
        </p:sp>
        <p:sp>
          <p:nvSpPr>
            <p:cNvPr id="21537" name="Line 34"/>
            <p:cNvSpPr>
              <a:spLocks noChangeShapeType="1"/>
            </p:cNvSpPr>
            <p:nvPr/>
          </p:nvSpPr>
          <p:spPr bwMode="auto">
            <a:xfrm flipV="1">
              <a:off x="2496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38" name="Line 35"/>
            <p:cNvSpPr>
              <a:spLocks noChangeShapeType="1"/>
            </p:cNvSpPr>
            <p:nvPr/>
          </p:nvSpPr>
          <p:spPr bwMode="auto">
            <a:xfrm flipV="1">
              <a:off x="2352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1539" name="Rectangle 36"/>
            <p:cNvSpPr>
              <a:spLocks noChangeArrowheads="1"/>
            </p:cNvSpPr>
            <p:nvPr/>
          </p:nvSpPr>
          <p:spPr bwMode="auto">
            <a:xfrm>
              <a:off x="2208" y="1536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87" b="1" dirty="0">
                  <a:latin typeface="Calibri" pitchFamily="34" charset="0"/>
                </a:rPr>
                <a:t>compare</a:t>
              </a:r>
            </a:p>
          </p:txBody>
        </p:sp>
      </p:grpSp>
      <p:sp>
        <p:nvSpPr>
          <p:cNvPr id="21533" name="Text Box 37"/>
          <p:cNvSpPr txBox="1">
            <a:spLocks noChangeArrowheads="1"/>
          </p:cNvSpPr>
          <p:nvPr/>
        </p:nvSpPr>
        <p:spPr bwMode="auto">
          <a:xfrm>
            <a:off x="3835559" y="2331720"/>
            <a:ext cx="404278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0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92EC1D-8E4F-4CCE-9352-87D01B353BD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244759" y="518160"/>
            <a:ext cx="9413240" cy="3972560"/>
          </a:xfrm>
          <a:prstGeom prst="ellipse">
            <a:avLst/>
          </a:prstGeom>
          <a:gradFill rotWithShape="0"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231039" y="1036320"/>
            <a:ext cx="4922520" cy="2936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587" b="1" dirty="0">
              <a:latin typeface="Calibri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821839" y="6822440"/>
            <a:ext cx="69088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3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899319" y="6131560"/>
            <a:ext cx="1036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 flipV="1">
            <a:off x="5605939" y="2144607"/>
            <a:ext cx="0" cy="705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649119" y="1"/>
            <a:ext cx="250444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Hazard detected</a:t>
            </a:r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 rot="16200000" flipV="1">
            <a:off x="5315373" y="2924546"/>
            <a:ext cx="588328" cy="438997"/>
            <a:chOff x="1728" y="1680"/>
            <a:chExt cx="528" cy="384"/>
          </a:xfrm>
        </p:grpSpPr>
        <p:sp>
          <p:nvSpPr>
            <p:cNvPr id="22583" name="Line 9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4" name="Freeform 10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5" name="Freeform 11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6" name="Line 12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7" name="Freeform 13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8" name="Freeform 14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</p:grp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899319" y="5440680"/>
            <a:ext cx="1036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H="1" flipV="1">
            <a:off x="5649119" y="3368040"/>
            <a:ext cx="518160" cy="345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0" name="Line 17"/>
          <p:cNvSpPr>
            <a:spLocks noChangeShapeType="1"/>
          </p:cNvSpPr>
          <p:nvPr/>
        </p:nvSpPr>
        <p:spPr bwMode="auto">
          <a:xfrm flipV="1">
            <a:off x="6339999" y="3368040"/>
            <a:ext cx="86360" cy="345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 flipH="1" flipV="1">
            <a:off x="4699159" y="3368040"/>
            <a:ext cx="172720" cy="20726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 flipV="1">
            <a:off x="5044599" y="3368040"/>
            <a:ext cx="431800" cy="20726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V="1">
            <a:off x="5217319" y="3368040"/>
            <a:ext cx="1036320" cy="20726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grpSp>
        <p:nvGrpSpPr>
          <p:cNvPr id="22544" name="Group 21"/>
          <p:cNvGrpSpPr>
            <a:grpSpLocks/>
          </p:cNvGrpSpPr>
          <p:nvPr/>
        </p:nvGrpSpPr>
        <p:grpSpPr bwMode="auto">
          <a:xfrm rot="16200000" flipV="1">
            <a:off x="4538133" y="2924546"/>
            <a:ext cx="588328" cy="438997"/>
            <a:chOff x="1728" y="1680"/>
            <a:chExt cx="528" cy="384"/>
          </a:xfrm>
        </p:grpSpPr>
        <p:sp>
          <p:nvSpPr>
            <p:cNvPr id="22577" name="Line 22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8" name="Freeform 23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9" name="Freeform 24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0" name="Line 25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1" name="Freeform 26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82" name="Freeform 27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</p:grpSp>
      <p:grpSp>
        <p:nvGrpSpPr>
          <p:cNvPr id="22545" name="Group 28"/>
          <p:cNvGrpSpPr>
            <a:grpSpLocks/>
          </p:cNvGrpSpPr>
          <p:nvPr/>
        </p:nvGrpSpPr>
        <p:grpSpPr bwMode="auto">
          <a:xfrm rot="16200000" flipV="1">
            <a:off x="6092613" y="2924546"/>
            <a:ext cx="588328" cy="438997"/>
            <a:chOff x="1728" y="1680"/>
            <a:chExt cx="528" cy="384"/>
          </a:xfrm>
        </p:grpSpPr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2" name="Freeform 30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3" name="Freeform 31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4" name="Line 32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5" name="Freeform 33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22576" name="Freeform 34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</p:grpSp>
      <p:sp>
        <p:nvSpPr>
          <p:cNvPr id="22546" name="Line 35"/>
          <p:cNvSpPr>
            <a:spLocks noChangeShapeType="1"/>
          </p:cNvSpPr>
          <p:nvPr/>
        </p:nvSpPr>
        <p:spPr bwMode="auto">
          <a:xfrm flipV="1">
            <a:off x="6383179" y="2533227"/>
            <a:ext cx="14393" cy="3310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7" name="Line 36"/>
          <p:cNvSpPr>
            <a:spLocks noChangeShapeType="1"/>
          </p:cNvSpPr>
          <p:nvPr/>
        </p:nvSpPr>
        <p:spPr bwMode="auto">
          <a:xfrm flipV="1">
            <a:off x="4828699" y="2518833"/>
            <a:ext cx="14393" cy="3454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8" name="Line 37"/>
          <p:cNvSpPr>
            <a:spLocks noChangeShapeType="1"/>
          </p:cNvSpPr>
          <p:nvPr/>
        </p:nvSpPr>
        <p:spPr bwMode="auto">
          <a:xfrm rot="16200000" flipV="1">
            <a:off x="4933051" y="2146406"/>
            <a:ext cx="3058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49" name="Freeform 38"/>
          <p:cNvSpPr>
            <a:spLocks/>
          </p:cNvSpPr>
          <p:nvPr/>
        </p:nvSpPr>
        <p:spPr bwMode="auto">
          <a:xfrm rot="16200000" flipV="1">
            <a:off x="4987925" y="1375463"/>
            <a:ext cx="714270" cy="51816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0" name="Freeform 39"/>
          <p:cNvSpPr>
            <a:spLocks/>
          </p:cNvSpPr>
          <p:nvPr/>
        </p:nvSpPr>
        <p:spPr bwMode="auto">
          <a:xfrm rot="-5400000">
            <a:off x="5506085" y="1375463"/>
            <a:ext cx="714270" cy="51816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1" name="Line 40"/>
          <p:cNvSpPr>
            <a:spLocks noChangeShapeType="1"/>
          </p:cNvSpPr>
          <p:nvPr/>
        </p:nvSpPr>
        <p:spPr bwMode="auto">
          <a:xfrm rot="16200000" flipV="1">
            <a:off x="5969371" y="2146406"/>
            <a:ext cx="3058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2" name="Freeform 41"/>
          <p:cNvSpPr>
            <a:spLocks/>
          </p:cNvSpPr>
          <p:nvPr/>
        </p:nvSpPr>
        <p:spPr bwMode="auto">
          <a:xfrm rot="16200000" flipV="1">
            <a:off x="5502487" y="1677723"/>
            <a:ext cx="203306" cy="1036320"/>
          </a:xfrm>
          <a:custGeom>
            <a:avLst/>
            <a:gdLst>
              <a:gd name="T0" fmla="*/ 0 w 96"/>
              <a:gd name="T1" fmla="*/ 2147483647 h 384"/>
              <a:gd name="T2" fmla="*/ 2147483647 w 96"/>
              <a:gd name="T3" fmla="*/ 2147483647 h 384"/>
              <a:gd name="T4" fmla="*/ 0 w 96"/>
              <a:gd name="T5" fmla="*/ 0 h 384"/>
              <a:gd name="T6" fmla="*/ 0 60000 65536"/>
              <a:gd name="T7" fmla="*/ 0 60000 65536"/>
              <a:gd name="T8" fmla="*/ 0 60000 65536"/>
              <a:gd name="T9" fmla="*/ 0 w 96"/>
              <a:gd name="T10" fmla="*/ 0 h 384"/>
              <a:gd name="T11" fmla="*/ 96 w 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384">
                <a:moveTo>
                  <a:pt x="0" y="384"/>
                </a:moveTo>
                <a:cubicBezTo>
                  <a:pt x="48" y="320"/>
                  <a:pt x="96" y="256"/>
                  <a:pt x="96" y="192"/>
                </a:cubicBezTo>
                <a:cubicBezTo>
                  <a:pt x="96" y="128"/>
                  <a:pt x="48" y="6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3" name="Oval 42"/>
          <p:cNvSpPr>
            <a:spLocks noChangeArrowheads="1"/>
          </p:cNvSpPr>
          <p:nvPr/>
        </p:nvSpPr>
        <p:spPr bwMode="auto">
          <a:xfrm>
            <a:off x="5519579" y="1108287"/>
            <a:ext cx="172720" cy="17272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54" name="Line 43"/>
          <p:cNvSpPr>
            <a:spLocks noChangeShapeType="1"/>
          </p:cNvSpPr>
          <p:nvPr/>
        </p:nvSpPr>
        <p:spPr bwMode="auto">
          <a:xfrm flipV="1">
            <a:off x="5605939" y="244687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5" name="Line 44"/>
          <p:cNvSpPr>
            <a:spLocks noChangeShapeType="1"/>
          </p:cNvSpPr>
          <p:nvPr/>
        </p:nvSpPr>
        <p:spPr bwMode="auto">
          <a:xfrm>
            <a:off x="4799912" y="2504440"/>
            <a:ext cx="5037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6" name="Line 45"/>
          <p:cNvSpPr>
            <a:spLocks noChangeShapeType="1"/>
          </p:cNvSpPr>
          <p:nvPr/>
        </p:nvSpPr>
        <p:spPr bwMode="auto">
          <a:xfrm flipV="1">
            <a:off x="5303679" y="2159000"/>
            <a:ext cx="0" cy="3454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7" name="Line 46"/>
          <p:cNvSpPr>
            <a:spLocks noChangeShapeType="1"/>
          </p:cNvSpPr>
          <p:nvPr/>
        </p:nvSpPr>
        <p:spPr bwMode="auto">
          <a:xfrm flipV="1">
            <a:off x="5908199" y="2159000"/>
            <a:ext cx="0" cy="3454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8" name="Line 47"/>
          <p:cNvSpPr>
            <a:spLocks noChangeShapeType="1"/>
          </p:cNvSpPr>
          <p:nvPr/>
        </p:nvSpPr>
        <p:spPr bwMode="auto">
          <a:xfrm flipV="1">
            <a:off x="5908199" y="2504440"/>
            <a:ext cx="5037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59" name="Line 48"/>
          <p:cNvSpPr>
            <a:spLocks noChangeShapeType="1"/>
          </p:cNvSpPr>
          <p:nvPr/>
        </p:nvSpPr>
        <p:spPr bwMode="auto">
          <a:xfrm flipH="1" flipV="1">
            <a:off x="4958239" y="3368040"/>
            <a:ext cx="1036320" cy="345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60" name="Text Box 49"/>
          <p:cNvSpPr txBox="1">
            <a:spLocks noChangeArrowheads="1"/>
          </p:cNvSpPr>
          <p:nvPr/>
        </p:nvSpPr>
        <p:spPr bwMode="auto">
          <a:xfrm>
            <a:off x="6944519" y="4922520"/>
            <a:ext cx="1021370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regA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2561" name="Text Box 50"/>
          <p:cNvSpPr txBox="1">
            <a:spLocks noChangeArrowheads="1"/>
          </p:cNvSpPr>
          <p:nvPr/>
        </p:nvSpPr>
        <p:spPr bwMode="auto">
          <a:xfrm>
            <a:off x="6944519" y="5613400"/>
            <a:ext cx="100213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regB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2562" name="Line 51"/>
          <p:cNvSpPr>
            <a:spLocks noChangeShapeType="1"/>
          </p:cNvSpPr>
          <p:nvPr/>
        </p:nvSpPr>
        <p:spPr bwMode="auto">
          <a:xfrm>
            <a:off x="899319" y="7167880"/>
            <a:ext cx="492252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63" name="Text Box 52"/>
          <p:cNvSpPr txBox="1">
            <a:spLocks noChangeArrowheads="1"/>
          </p:cNvSpPr>
          <p:nvPr/>
        </p:nvSpPr>
        <p:spPr bwMode="auto">
          <a:xfrm>
            <a:off x="3231040" y="1122680"/>
            <a:ext cx="1766253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compare</a:t>
            </a:r>
          </a:p>
        </p:txBody>
      </p:sp>
      <p:sp>
        <p:nvSpPr>
          <p:cNvPr id="22564" name="Text Box 53"/>
          <p:cNvSpPr txBox="1">
            <a:spLocks noChangeArrowheads="1"/>
          </p:cNvSpPr>
          <p:nvPr/>
        </p:nvSpPr>
        <p:spPr bwMode="auto">
          <a:xfrm>
            <a:off x="4594808" y="4796579"/>
            <a:ext cx="1039067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0 1 1</a:t>
            </a:r>
          </a:p>
        </p:txBody>
      </p:sp>
      <p:sp>
        <p:nvSpPr>
          <p:cNvPr id="22565" name="Text Box 54"/>
          <p:cNvSpPr txBox="1">
            <a:spLocks noChangeArrowheads="1"/>
          </p:cNvSpPr>
          <p:nvPr/>
        </p:nvSpPr>
        <p:spPr bwMode="auto">
          <a:xfrm>
            <a:off x="5562760" y="6217920"/>
            <a:ext cx="1039067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0 1 1</a:t>
            </a:r>
          </a:p>
        </p:txBody>
      </p:sp>
      <p:sp>
        <p:nvSpPr>
          <p:cNvPr id="22566" name="Text Box 55"/>
          <p:cNvSpPr txBox="1">
            <a:spLocks noChangeArrowheads="1"/>
          </p:cNvSpPr>
          <p:nvPr/>
        </p:nvSpPr>
        <p:spPr bwMode="auto">
          <a:xfrm>
            <a:off x="4508448" y="2292139"/>
            <a:ext cx="2603598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0       0           0</a:t>
            </a:r>
          </a:p>
        </p:txBody>
      </p:sp>
      <p:sp>
        <p:nvSpPr>
          <p:cNvPr id="22567" name="Text Box 56"/>
          <p:cNvSpPr txBox="1">
            <a:spLocks noChangeArrowheads="1"/>
          </p:cNvSpPr>
          <p:nvPr/>
        </p:nvSpPr>
        <p:spPr bwMode="auto">
          <a:xfrm>
            <a:off x="5181336" y="0"/>
            <a:ext cx="404278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2568" name="Line 57"/>
          <p:cNvSpPr>
            <a:spLocks noChangeShapeType="1"/>
          </p:cNvSpPr>
          <p:nvPr/>
        </p:nvSpPr>
        <p:spPr bwMode="auto">
          <a:xfrm>
            <a:off x="6512719" y="7167880"/>
            <a:ext cx="474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2569" name="Rectangle 58"/>
          <p:cNvSpPr>
            <a:spLocks noChangeArrowheads="1"/>
          </p:cNvSpPr>
          <p:nvPr/>
        </p:nvSpPr>
        <p:spPr bwMode="auto">
          <a:xfrm>
            <a:off x="7030879" y="6822440"/>
            <a:ext cx="69088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70" name="Rectangle 59"/>
          <p:cNvSpPr>
            <a:spLocks noChangeArrowheads="1"/>
          </p:cNvSpPr>
          <p:nvPr/>
        </p:nvSpPr>
        <p:spPr bwMode="auto">
          <a:xfrm>
            <a:off x="8239919" y="6822440"/>
            <a:ext cx="690880" cy="647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01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Hazards</a:t>
            </a:r>
            <a:endParaRPr lang="en-US" sz="2401" dirty="0"/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290B-158E-2E4B-CFB7-8D0ECAB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implementation of LC2K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1EC9-651E-A7D6-79DA-1B4B5407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Break the execution of the instruction into cycles.</a:t>
            </a:r>
          </a:p>
          <a:p>
            <a:pPr lvl="1" eaLnBrk="1" hangingPunct="1"/>
            <a:r>
              <a:rPr lang="en-US" dirty="0"/>
              <a:t>Similar to the multi-cycle datapath</a:t>
            </a:r>
          </a:p>
          <a:p>
            <a:pPr eaLnBrk="1" hangingPunct="1"/>
            <a:r>
              <a:rPr lang="en-US" dirty="0"/>
              <a:t>Design a separate datapath </a:t>
            </a:r>
            <a:r>
              <a:rPr lang="en-US" dirty="0">
                <a:solidFill>
                  <a:srgbClr val="FF0000"/>
                </a:solidFill>
              </a:rPr>
              <a:t>stage</a:t>
            </a:r>
            <a:r>
              <a:rPr lang="en-US" dirty="0"/>
              <a:t> for the execution performed during each cycle.</a:t>
            </a:r>
          </a:p>
          <a:p>
            <a:pPr lvl="1" eaLnBrk="1" hangingPunct="1"/>
            <a:r>
              <a:rPr lang="en-US" dirty="0"/>
              <a:t>Build </a:t>
            </a:r>
            <a:r>
              <a:rPr lang="en-US" dirty="0">
                <a:solidFill>
                  <a:srgbClr val="FF0000"/>
                </a:solidFill>
              </a:rPr>
              <a:t>pipeline registers </a:t>
            </a:r>
            <a:r>
              <a:rPr lang="en-US" dirty="0"/>
              <a:t>to communicate between the stages.</a:t>
            </a:r>
          </a:p>
          <a:p>
            <a:pPr lvl="1" eaLnBrk="1" hangingPunct="1"/>
            <a:r>
              <a:rPr lang="en-US" dirty="0"/>
              <a:t>Whatever is on the left gets written onto the right during the next cycle</a:t>
            </a:r>
          </a:p>
          <a:p>
            <a:pPr lvl="1" eaLnBrk="1" hangingPunct="1"/>
            <a:r>
              <a:rPr lang="en-US" dirty="0" err="1"/>
              <a:t>Kinda</a:t>
            </a:r>
            <a:r>
              <a:rPr lang="en-US" dirty="0"/>
              <a:t> like the </a:t>
            </a:r>
            <a:r>
              <a:rPr lang="en-US" b="1" dirty="0"/>
              <a:t>Instruction Register</a:t>
            </a:r>
            <a:r>
              <a:rPr lang="en-US" dirty="0"/>
              <a:t> in our multi-cycle design, but we'll need one for each stage</a:t>
            </a:r>
          </a:p>
          <a:p>
            <a:pPr lvl="1"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F5657-8D99-CC77-47C9-D051106C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710B02-74A8-490E-ADAF-FEFBE15135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813719" y="40386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99519" y="40386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Inst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mem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099719" y="3886200"/>
            <a:ext cx="838200" cy="1143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2534" name="Freeform 8"/>
          <p:cNvSpPr>
            <a:spLocks/>
          </p:cNvSpPr>
          <p:nvPr/>
        </p:nvSpPr>
        <p:spPr bwMode="auto">
          <a:xfrm rot="-5400000">
            <a:off x="5928519" y="4251325"/>
            <a:ext cx="1371600" cy="488950"/>
          </a:xfrm>
          <a:custGeom>
            <a:avLst/>
            <a:gdLst>
              <a:gd name="T0" fmla="*/ 2147483647 w 672"/>
              <a:gd name="T1" fmla="*/ 2147483647 h 288"/>
              <a:gd name="T2" fmla="*/ 2147483647 w 672"/>
              <a:gd name="T3" fmla="*/ 0 h 288"/>
              <a:gd name="T4" fmla="*/ 2147483647 w 672"/>
              <a:gd name="T5" fmla="*/ 0 h 288"/>
              <a:gd name="T6" fmla="*/ 2147483647 w 672"/>
              <a:gd name="T7" fmla="*/ 2147483647 h 288"/>
              <a:gd name="T8" fmla="*/ 2147483647 w 672"/>
              <a:gd name="T9" fmla="*/ 2147483647 h 288"/>
              <a:gd name="T10" fmla="*/ 2147483647 w 672"/>
              <a:gd name="T11" fmla="*/ 0 h 288"/>
              <a:gd name="T12" fmla="*/ 0 w 672"/>
              <a:gd name="T13" fmla="*/ 0 h 288"/>
              <a:gd name="T14" fmla="*/ 2147483647 w 672"/>
              <a:gd name="T15" fmla="*/ 2147483647 h 288"/>
              <a:gd name="T16" fmla="*/ 2147483647 w 67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72"/>
              <a:gd name="T28" fmla="*/ 0 h 288"/>
              <a:gd name="T29" fmla="*/ 672 w 67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72" h="288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6523832" y="4038601"/>
            <a:ext cx="31931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2118519" y="3124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3185319" y="14478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5166519" y="14478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7071519" y="14478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7757319" y="40386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8976519" y="14478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grpSp>
        <p:nvGrpSpPr>
          <p:cNvPr id="22542" name="Group 17"/>
          <p:cNvGrpSpPr>
            <a:grpSpLocks/>
          </p:cNvGrpSpPr>
          <p:nvPr/>
        </p:nvGrpSpPr>
        <p:grpSpPr bwMode="auto">
          <a:xfrm>
            <a:off x="2575719" y="3124200"/>
            <a:ext cx="452438" cy="762000"/>
            <a:chOff x="624" y="1248"/>
            <a:chExt cx="285" cy="480"/>
          </a:xfrm>
        </p:grpSpPr>
        <p:sp>
          <p:nvSpPr>
            <p:cNvPr id="22619" name="Freeform 1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20" name="Text Box 19"/>
            <p:cNvSpPr txBox="1">
              <a:spLocks noChangeArrowheads="1"/>
            </p:cNvSpPr>
            <p:nvPr/>
          </p:nvSpPr>
          <p:spPr bwMode="auto">
            <a:xfrm>
              <a:off x="680" y="128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22543" name="Group 20"/>
          <p:cNvGrpSpPr>
            <a:grpSpLocks/>
          </p:cNvGrpSpPr>
          <p:nvPr/>
        </p:nvGrpSpPr>
        <p:grpSpPr bwMode="auto">
          <a:xfrm>
            <a:off x="6157119" y="2895600"/>
            <a:ext cx="452438" cy="762000"/>
            <a:chOff x="624" y="1248"/>
            <a:chExt cx="285" cy="480"/>
          </a:xfrm>
        </p:grpSpPr>
        <p:sp>
          <p:nvSpPr>
            <p:cNvPr id="22617" name="Freeform 2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8" name="Text Box 22"/>
            <p:cNvSpPr txBox="1">
              <a:spLocks noChangeArrowheads="1"/>
            </p:cNvSpPr>
            <p:nvPr/>
          </p:nvSpPr>
          <p:spPr bwMode="auto">
            <a:xfrm>
              <a:off x="680" y="128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22544" name="Line 23"/>
          <p:cNvSpPr>
            <a:spLocks noChangeShapeType="1"/>
          </p:cNvSpPr>
          <p:nvPr/>
        </p:nvSpPr>
        <p:spPr bwMode="auto">
          <a:xfrm>
            <a:off x="3032919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5" name="Line 24"/>
          <p:cNvSpPr>
            <a:spLocks noChangeShapeType="1"/>
          </p:cNvSpPr>
          <p:nvPr/>
        </p:nvSpPr>
        <p:spPr bwMode="auto">
          <a:xfrm>
            <a:off x="2956719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6" name="Line 25"/>
          <p:cNvSpPr>
            <a:spLocks noChangeShapeType="1"/>
          </p:cNvSpPr>
          <p:nvPr/>
        </p:nvSpPr>
        <p:spPr bwMode="auto">
          <a:xfrm flipV="1">
            <a:off x="3032919" y="2895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H="1">
            <a:off x="2194719" y="2895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8" name="Line 27"/>
          <p:cNvSpPr>
            <a:spLocks noChangeShapeType="1"/>
          </p:cNvSpPr>
          <p:nvPr/>
        </p:nvSpPr>
        <p:spPr bwMode="auto">
          <a:xfrm>
            <a:off x="2347119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49" name="Line 28"/>
          <p:cNvSpPr>
            <a:spLocks noChangeShapeType="1"/>
          </p:cNvSpPr>
          <p:nvPr/>
        </p:nvSpPr>
        <p:spPr bwMode="auto">
          <a:xfrm>
            <a:off x="2194719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0" name="Line 29"/>
          <p:cNvSpPr>
            <a:spLocks noChangeShapeType="1"/>
          </p:cNvSpPr>
          <p:nvPr/>
        </p:nvSpPr>
        <p:spPr bwMode="auto">
          <a:xfrm flipV="1">
            <a:off x="2347119" y="3733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1" name="Line 30"/>
          <p:cNvSpPr>
            <a:spLocks noChangeShapeType="1"/>
          </p:cNvSpPr>
          <p:nvPr/>
        </p:nvSpPr>
        <p:spPr bwMode="auto">
          <a:xfrm>
            <a:off x="2347119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2" name="Line 31"/>
          <p:cNvSpPr>
            <a:spLocks noChangeShapeType="1"/>
          </p:cNvSpPr>
          <p:nvPr/>
        </p:nvSpPr>
        <p:spPr bwMode="auto">
          <a:xfrm flipV="1">
            <a:off x="1661319" y="26670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3" name="Line 32"/>
          <p:cNvSpPr>
            <a:spLocks noChangeShapeType="1"/>
          </p:cNvSpPr>
          <p:nvPr/>
        </p:nvSpPr>
        <p:spPr bwMode="auto">
          <a:xfrm>
            <a:off x="1661319" y="2667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4" name="Line 33"/>
          <p:cNvSpPr>
            <a:spLocks noChangeShapeType="1"/>
          </p:cNvSpPr>
          <p:nvPr/>
        </p:nvSpPr>
        <p:spPr bwMode="auto">
          <a:xfrm>
            <a:off x="1661319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>
            <a:off x="3490119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>
            <a:off x="3642519" y="39624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3642519" y="525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>
            <a:off x="3642519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59" name="Line 38"/>
          <p:cNvSpPr>
            <a:spLocks noChangeShapeType="1"/>
          </p:cNvSpPr>
          <p:nvPr/>
        </p:nvSpPr>
        <p:spPr bwMode="auto">
          <a:xfrm>
            <a:off x="3642519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0" name="Line 39"/>
          <p:cNvSpPr>
            <a:spLocks noChangeShapeType="1"/>
          </p:cNvSpPr>
          <p:nvPr/>
        </p:nvSpPr>
        <p:spPr bwMode="auto">
          <a:xfrm>
            <a:off x="4937919" y="52578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>
            <a:off x="4937919" y="4724400"/>
            <a:ext cx="228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>
            <a:off x="4937919" y="4114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3" name="Line 42"/>
          <p:cNvSpPr>
            <a:spLocks noChangeShapeType="1"/>
          </p:cNvSpPr>
          <p:nvPr/>
        </p:nvSpPr>
        <p:spPr bwMode="auto">
          <a:xfrm>
            <a:off x="5471319" y="47244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4" name="Line 43"/>
          <p:cNvSpPr>
            <a:spLocks noChangeShapeType="1"/>
          </p:cNvSpPr>
          <p:nvPr/>
        </p:nvSpPr>
        <p:spPr bwMode="auto">
          <a:xfrm>
            <a:off x="5471319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5" name="Line 44"/>
          <p:cNvSpPr>
            <a:spLocks noChangeShapeType="1"/>
          </p:cNvSpPr>
          <p:nvPr/>
        </p:nvSpPr>
        <p:spPr bwMode="auto">
          <a:xfrm>
            <a:off x="3490119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5471319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7" name="Line 46"/>
          <p:cNvSpPr>
            <a:spLocks noChangeShapeType="1"/>
          </p:cNvSpPr>
          <p:nvPr/>
        </p:nvSpPr>
        <p:spPr bwMode="auto">
          <a:xfrm>
            <a:off x="5471319" y="52578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8" name="Line 47"/>
          <p:cNvSpPr>
            <a:spLocks noChangeShapeType="1"/>
          </p:cNvSpPr>
          <p:nvPr/>
        </p:nvSpPr>
        <p:spPr bwMode="auto">
          <a:xfrm flipV="1">
            <a:off x="5776119" y="3048000"/>
            <a:ext cx="0" cy="2209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69" name="Line 48"/>
          <p:cNvSpPr>
            <a:spLocks noChangeShapeType="1"/>
          </p:cNvSpPr>
          <p:nvPr/>
        </p:nvSpPr>
        <p:spPr bwMode="auto">
          <a:xfrm>
            <a:off x="5776119" y="3048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0" name="Line 50"/>
          <p:cNvSpPr>
            <a:spLocks noChangeShapeType="1"/>
          </p:cNvSpPr>
          <p:nvPr/>
        </p:nvSpPr>
        <p:spPr bwMode="auto">
          <a:xfrm flipH="1" flipV="1">
            <a:off x="6233319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1" name="Line 51"/>
          <p:cNvSpPr>
            <a:spLocks noChangeShapeType="1"/>
          </p:cNvSpPr>
          <p:nvPr/>
        </p:nvSpPr>
        <p:spPr bwMode="auto">
          <a:xfrm>
            <a:off x="6842919" y="4419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2" name="Line 52"/>
          <p:cNvSpPr>
            <a:spLocks noChangeShapeType="1"/>
          </p:cNvSpPr>
          <p:nvPr/>
        </p:nvSpPr>
        <p:spPr bwMode="auto">
          <a:xfrm>
            <a:off x="6538119" y="3276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3" name="Line 53"/>
          <p:cNvSpPr>
            <a:spLocks noChangeShapeType="1"/>
          </p:cNvSpPr>
          <p:nvPr/>
        </p:nvSpPr>
        <p:spPr bwMode="auto">
          <a:xfrm>
            <a:off x="7376319" y="441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4" name="Line 54"/>
          <p:cNvSpPr>
            <a:spLocks noChangeShapeType="1"/>
          </p:cNvSpPr>
          <p:nvPr/>
        </p:nvSpPr>
        <p:spPr bwMode="auto">
          <a:xfrm flipV="1">
            <a:off x="7528719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5" name="Line 55"/>
          <p:cNvSpPr>
            <a:spLocks noChangeShapeType="1"/>
          </p:cNvSpPr>
          <p:nvPr/>
        </p:nvSpPr>
        <p:spPr bwMode="auto">
          <a:xfrm>
            <a:off x="7528719" y="3886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6" name="Line 56"/>
          <p:cNvSpPr>
            <a:spLocks noChangeShapeType="1"/>
          </p:cNvSpPr>
          <p:nvPr/>
        </p:nvSpPr>
        <p:spPr bwMode="auto">
          <a:xfrm>
            <a:off x="8595519" y="441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7" name="Line 57"/>
          <p:cNvSpPr>
            <a:spLocks noChangeShapeType="1"/>
          </p:cNvSpPr>
          <p:nvPr/>
        </p:nvSpPr>
        <p:spPr bwMode="auto">
          <a:xfrm>
            <a:off x="9281319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8" name="Line 58"/>
          <p:cNvSpPr>
            <a:spLocks noChangeShapeType="1"/>
          </p:cNvSpPr>
          <p:nvPr/>
        </p:nvSpPr>
        <p:spPr bwMode="auto">
          <a:xfrm>
            <a:off x="9281319" y="3886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79" name="Line 59"/>
          <p:cNvSpPr>
            <a:spLocks noChangeShapeType="1"/>
          </p:cNvSpPr>
          <p:nvPr/>
        </p:nvSpPr>
        <p:spPr bwMode="auto">
          <a:xfrm>
            <a:off x="5623719" y="47244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0" name="Line 60"/>
          <p:cNvSpPr>
            <a:spLocks noChangeShapeType="1"/>
          </p:cNvSpPr>
          <p:nvPr/>
        </p:nvSpPr>
        <p:spPr bwMode="auto">
          <a:xfrm>
            <a:off x="5623719" y="5562600"/>
            <a:ext cx="2133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1" name="Line 61"/>
          <p:cNvSpPr>
            <a:spLocks noChangeShapeType="1"/>
          </p:cNvSpPr>
          <p:nvPr/>
        </p:nvSpPr>
        <p:spPr bwMode="auto">
          <a:xfrm>
            <a:off x="9890919" y="4191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2" name="Line 62"/>
          <p:cNvSpPr>
            <a:spLocks noChangeShapeType="1"/>
          </p:cNvSpPr>
          <p:nvPr/>
        </p:nvSpPr>
        <p:spPr bwMode="auto">
          <a:xfrm>
            <a:off x="10271919" y="41910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3" name="Line 63"/>
          <p:cNvSpPr>
            <a:spLocks noChangeShapeType="1"/>
          </p:cNvSpPr>
          <p:nvPr/>
        </p:nvSpPr>
        <p:spPr bwMode="auto">
          <a:xfrm flipH="1">
            <a:off x="3947319" y="5791200"/>
            <a:ext cx="632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4" name="Line 64"/>
          <p:cNvSpPr>
            <a:spLocks noChangeShapeType="1"/>
          </p:cNvSpPr>
          <p:nvPr/>
        </p:nvSpPr>
        <p:spPr bwMode="auto">
          <a:xfrm flipV="1">
            <a:off x="3947319" y="480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5" name="Line 65"/>
          <p:cNvSpPr>
            <a:spLocks noChangeShapeType="1"/>
          </p:cNvSpPr>
          <p:nvPr/>
        </p:nvSpPr>
        <p:spPr bwMode="auto">
          <a:xfrm>
            <a:off x="3947319" y="4800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6" name="Line 66"/>
          <p:cNvSpPr>
            <a:spLocks noChangeShapeType="1"/>
          </p:cNvSpPr>
          <p:nvPr/>
        </p:nvSpPr>
        <p:spPr bwMode="auto">
          <a:xfrm>
            <a:off x="3871119" y="4495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7" name="Line 67"/>
          <p:cNvSpPr>
            <a:spLocks noChangeShapeType="1"/>
          </p:cNvSpPr>
          <p:nvPr/>
        </p:nvSpPr>
        <p:spPr bwMode="auto">
          <a:xfrm>
            <a:off x="3871119" y="4495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8" name="Line 68"/>
          <p:cNvSpPr>
            <a:spLocks noChangeShapeType="1"/>
          </p:cNvSpPr>
          <p:nvPr/>
        </p:nvSpPr>
        <p:spPr bwMode="auto">
          <a:xfrm>
            <a:off x="3718719" y="6248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89" name="Line 69"/>
          <p:cNvSpPr>
            <a:spLocks noChangeShapeType="1"/>
          </p:cNvSpPr>
          <p:nvPr/>
        </p:nvSpPr>
        <p:spPr bwMode="auto">
          <a:xfrm flipV="1">
            <a:off x="9433719" y="624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0" name="Line 70"/>
          <p:cNvSpPr>
            <a:spLocks noChangeShapeType="1"/>
          </p:cNvSpPr>
          <p:nvPr/>
        </p:nvSpPr>
        <p:spPr bwMode="auto">
          <a:xfrm flipH="1">
            <a:off x="3871119" y="60198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1" name="Line 71"/>
          <p:cNvSpPr>
            <a:spLocks noChangeShapeType="1"/>
          </p:cNvSpPr>
          <p:nvPr/>
        </p:nvSpPr>
        <p:spPr bwMode="auto">
          <a:xfrm flipV="1">
            <a:off x="3718719" y="44958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2" name="Line 72"/>
          <p:cNvSpPr>
            <a:spLocks noChangeShapeType="1"/>
          </p:cNvSpPr>
          <p:nvPr/>
        </p:nvSpPr>
        <p:spPr bwMode="auto">
          <a:xfrm flipH="1">
            <a:off x="3642519" y="4495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3" name="Line 73"/>
          <p:cNvSpPr>
            <a:spLocks noChangeShapeType="1"/>
          </p:cNvSpPr>
          <p:nvPr/>
        </p:nvSpPr>
        <p:spPr bwMode="auto">
          <a:xfrm>
            <a:off x="7376319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4" name="Line 74"/>
          <p:cNvSpPr>
            <a:spLocks noChangeShapeType="1"/>
          </p:cNvSpPr>
          <p:nvPr/>
        </p:nvSpPr>
        <p:spPr bwMode="auto">
          <a:xfrm flipV="1">
            <a:off x="7604919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5" name="Line 75"/>
          <p:cNvSpPr>
            <a:spLocks noChangeShapeType="1"/>
          </p:cNvSpPr>
          <p:nvPr/>
        </p:nvSpPr>
        <p:spPr bwMode="auto">
          <a:xfrm flipH="1">
            <a:off x="2194719" y="24384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6" name="Line 76"/>
          <p:cNvSpPr>
            <a:spLocks noChangeShapeType="1"/>
          </p:cNvSpPr>
          <p:nvPr/>
        </p:nvSpPr>
        <p:spPr bwMode="auto">
          <a:xfrm>
            <a:off x="5471319" y="6248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7" name="Line 77"/>
          <p:cNvSpPr>
            <a:spLocks noChangeShapeType="1"/>
          </p:cNvSpPr>
          <p:nvPr/>
        </p:nvSpPr>
        <p:spPr bwMode="auto">
          <a:xfrm>
            <a:off x="7376319" y="6248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8" name="Line 78"/>
          <p:cNvSpPr>
            <a:spLocks noChangeShapeType="1"/>
          </p:cNvSpPr>
          <p:nvPr/>
        </p:nvSpPr>
        <p:spPr bwMode="auto">
          <a:xfrm>
            <a:off x="9281319" y="6248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599" name="AutoShape 79"/>
          <p:cNvSpPr>
            <a:spLocks noChangeArrowheads="1"/>
          </p:cNvSpPr>
          <p:nvPr/>
        </p:nvSpPr>
        <p:spPr bwMode="auto">
          <a:xfrm rot="-5400000">
            <a:off x="9557544" y="6324600"/>
            <a:ext cx="762000" cy="304800"/>
          </a:xfrm>
          <a:custGeom>
            <a:avLst/>
            <a:gdLst>
              <a:gd name="T0" fmla="*/ 2147483647 w 21600"/>
              <a:gd name="T1" fmla="*/ 428221408 h 21600"/>
              <a:gd name="T2" fmla="*/ 2147483647 w 21600"/>
              <a:gd name="T3" fmla="*/ 856442816 h 21600"/>
              <a:gd name="T4" fmla="*/ 2147483647 w 21600"/>
              <a:gd name="T5" fmla="*/ 42822140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600" name="Line 80"/>
          <p:cNvSpPr>
            <a:spLocks noChangeShapeType="1"/>
          </p:cNvSpPr>
          <p:nvPr/>
        </p:nvSpPr>
        <p:spPr bwMode="auto">
          <a:xfrm>
            <a:off x="9433719" y="6629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01" name="Line 81"/>
          <p:cNvSpPr>
            <a:spLocks noChangeShapeType="1"/>
          </p:cNvSpPr>
          <p:nvPr/>
        </p:nvSpPr>
        <p:spPr bwMode="auto">
          <a:xfrm>
            <a:off x="9433719" y="6248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02" name="Line 82"/>
          <p:cNvSpPr>
            <a:spLocks noChangeShapeType="1"/>
          </p:cNvSpPr>
          <p:nvPr/>
        </p:nvSpPr>
        <p:spPr bwMode="auto">
          <a:xfrm>
            <a:off x="10119519" y="6477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03" name="Line 83"/>
          <p:cNvSpPr>
            <a:spLocks noChangeShapeType="1"/>
          </p:cNvSpPr>
          <p:nvPr/>
        </p:nvSpPr>
        <p:spPr bwMode="auto">
          <a:xfrm>
            <a:off x="9433719" y="6019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04" name="Line 84"/>
          <p:cNvSpPr>
            <a:spLocks noChangeShapeType="1"/>
          </p:cNvSpPr>
          <p:nvPr/>
        </p:nvSpPr>
        <p:spPr bwMode="auto">
          <a:xfrm>
            <a:off x="10271919" y="601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05" name="Text Box 85"/>
          <p:cNvSpPr txBox="1">
            <a:spLocks noChangeArrowheads="1"/>
          </p:cNvSpPr>
          <p:nvPr/>
        </p:nvSpPr>
        <p:spPr bwMode="auto">
          <a:xfrm>
            <a:off x="9414669" y="6037263"/>
            <a:ext cx="335348" cy="2308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0-2</a:t>
            </a:r>
          </a:p>
        </p:txBody>
      </p:sp>
      <p:sp>
        <p:nvSpPr>
          <p:cNvPr id="22606" name="Text Box 86"/>
          <p:cNvSpPr txBox="1">
            <a:spLocks noChangeArrowheads="1"/>
          </p:cNvSpPr>
          <p:nvPr/>
        </p:nvSpPr>
        <p:spPr bwMode="auto">
          <a:xfrm>
            <a:off x="9381332" y="6384925"/>
            <a:ext cx="450764" cy="2308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16-18</a:t>
            </a:r>
          </a:p>
        </p:txBody>
      </p:sp>
      <p:sp>
        <p:nvSpPr>
          <p:cNvPr id="22607" name="Text Box 87"/>
          <p:cNvSpPr txBox="1">
            <a:spLocks noChangeArrowheads="1"/>
          </p:cNvSpPr>
          <p:nvPr/>
        </p:nvSpPr>
        <p:spPr bwMode="auto">
          <a:xfrm>
            <a:off x="2042320" y="1600200"/>
            <a:ext cx="75604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Fetch</a:t>
            </a:r>
          </a:p>
        </p:txBody>
      </p:sp>
      <p:sp>
        <p:nvSpPr>
          <p:cNvPr id="22608" name="Text Box 88"/>
          <p:cNvSpPr txBox="1">
            <a:spLocks noChangeArrowheads="1"/>
          </p:cNvSpPr>
          <p:nvPr/>
        </p:nvSpPr>
        <p:spPr bwMode="auto">
          <a:xfrm>
            <a:off x="3871120" y="1600200"/>
            <a:ext cx="98809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Decode</a:t>
            </a:r>
          </a:p>
        </p:txBody>
      </p:sp>
      <p:sp>
        <p:nvSpPr>
          <p:cNvPr id="22609" name="Text Box 89"/>
          <p:cNvSpPr txBox="1">
            <a:spLocks noChangeArrowheads="1"/>
          </p:cNvSpPr>
          <p:nvPr/>
        </p:nvSpPr>
        <p:spPr bwMode="auto">
          <a:xfrm>
            <a:off x="5699920" y="1600200"/>
            <a:ext cx="10121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Execute</a:t>
            </a:r>
          </a:p>
        </p:txBody>
      </p:sp>
      <p:sp>
        <p:nvSpPr>
          <p:cNvPr id="22610" name="Text Box 90"/>
          <p:cNvSpPr txBox="1">
            <a:spLocks noChangeArrowheads="1"/>
          </p:cNvSpPr>
          <p:nvPr/>
        </p:nvSpPr>
        <p:spPr bwMode="auto">
          <a:xfrm>
            <a:off x="7604919" y="1600200"/>
            <a:ext cx="109953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2611" name="Text Box 91"/>
          <p:cNvSpPr txBox="1">
            <a:spLocks noChangeArrowheads="1"/>
          </p:cNvSpPr>
          <p:nvPr/>
        </p:nvSpPr>
        <p:spPr bwMode="auto">
          <a:xfrm>
            <a:off x="9205119" y="1600200"/>
            <a:ext cx="14478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Writeback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2612" name="Rectangle 9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Our new pipelined datapath</a:t>
            </a:r>
          </a:p>
        </p:txBody>
      </p:sp>
      <p:sp>
        <p:nvSpPr>
          <p:cNvPr id="22613" name="AutoShape 10"/>
          <p:cNvSpPr>
            <a:spLocks noChangeArrowheads="1"/>
          </p:cNvSpPr>
          <p:nvPr/>
        </p:nvSpPr>
        <p:spPr bwMode="auto">
          <a:xfrm rot="5400000" flipH="1">
            <a:off x="1661319" y="2438400"/>
            <a:ext cx="838200" cy="381000"/>
          </a:xfrm>
          <a:custGeom>
            <a:avLst/>
            <a:gdLst>
              <a:gd name="T0" fmla="*/ 2147483647 w 21600"/>
              <a:gd name="T1" fmla="*/ 1045462801 h 21600"/>
              <a:gd name="T2" fmla="*/ 2147483647 w 21600"/>
              <a:gd name="T3" fmla="*/ 2090925601 h 21600"/>
              <a:gd name="T4" fmla="*/ 2147483647 w 21600"/>
              <a:gd name="T5" fmla="*/ 104546280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614" name="Rectangle 6"/>
          <p:cNvSpPr>
            <a:spLocks noChangeArrowheads="1"/>
          </p:cNvSpPr>
          <p:nvPr/>
        </p:nvSpPr>
        <p:spPr bwMode="auto">
          <a:xfrm>
            <a:off x="4023519" y="51054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sp>
        <p:nvSpPr>
          <p:cNvPr id="22615" name="AutoShape 5"/>
          <p:cNvSpPr>
            <a:spLocks noChangeArrowheads="1"/>
          </p:cNvSpPr>
          <p:nvPr/>
        </p:nvSpPr>
        <p:spPr bwMode="auto">
          <a:xfrm rot="-5400000">
            <a:off x="9224169" y="4019550"/>
            <a:ext cx="10668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616" name="AutoShape 49"/>
          <p:cNvSpPr>
            <a:spLocks noChangeArrowheads="1"/>
          </p:cNvSpPr>
          <p:nvPr/>
        </p:nvSpPr>
        <p:spPr bwMode="auto">
          <a:xfrm rot="-5400000">
            <a:off x="5604669" y="48196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12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Stage 1</a:t>
            </a:r>
            <a:r>
              <a:rPr lang="en-US" dirty="0"/>
              <a:t>: Fetch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datapath that can fetch an instruction from memory every cycle.</a:t>
            </a:r>
          </a:p>
          <a:p>
            <a:pPr lvl="1" eaLnBrk="1" hangingPunct="1"/>
            <a:r>
              <a:rPr lang="en-US" dirty="0"/>
              <a:t>Use PC to index memory to read instruction</a:t>
            </a:r>
          </a:p>
          <a:p>
            <a:pPr lvl="1" eaLnBrk="1" hangingPunct="1"/>
            <a:r>
              <a:rPr lang="en-US" dirty="0"/>
              <a:t>Increment the PC (assume no branches for now)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everything needed to complete execution to the </a:t>
            </a:r>
            <a:r>
              <a:rPr lang="en-US" dirty="0">
                <a:solidFill>
                  <a:srgbClr val="FF0000"/>
                </a:solidFill>
              </a:rPr>
              <a:t>pipeline register (IF/ID)</a:t>
            </a:r>
          </a:p>
          <a:p>
            <a:pPr lvl="1" eaLnBrk="1" hangingPunct="1"/>
            <a:r>
              <a:rPr lang="en-US" dirty="0"/>
              <a:t>The next </a:t>
            </a:r>
            <a:r>
              <a:rPr lang="en-US" dirty="0">
                <a:solidFill>
                  <a:srgbClr val="FF0000"/>
                </a:solidFill>
              </a:rPr>
              <a:t>stage</a:t>
            </a:r>
            <a:r>
              <a:rPr lang="en-US" dirty="0"/>
              <a:t> will read this pipeline register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571F43-A285-6CDC-6D06-06519B3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AE620E-7AF2-4C1D-AB34-B4851B9A60BA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067199" y="1442932"/>
            <a:ext cx="3195320" cy="6111769"/>
            <a:chOff x="3984" y="802"/>
            <a:chExt cx="1776" cy="3397"/>
          </a:xfrm>
        </p:grpSpPr>
        <p:sp>
          <p:nvSpPr>
            <p:cNvPr id="24611" name="Rectangle 3"/>
            <p:cNvSpPr>
              <a:spLocks noChangeArrowheads="1"/>
            </p:cNvSpPr>
            <p:nvPr/>
          </p:nvSpPr>
          <p:spPr bwMode="auto">
            <a:xfrm>
              <a:off x="3984" y="802"/>
              <a:ext cx="672" cy="289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87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612" name="Rectangle 4"/>
            <p:cNvSpPr>
              <a:spLocks noChangeArrowheads="1"/>
            </p:cNvSpPr>
            <p:nvPr/>
          </p:nvSpPr>
          <p:spPr bwMode="auto">
            <a:xfrm rot="-5400000">
              <a:off x="3737" y="2738"/>
              <a:ext cx="1166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Instruction</a:t>
              </a:r>
            </a:p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bits</a:t>
              </a:r>
            </a:p>
          </p:txBody>
        </p:sp>
        <p:sp>
          <p:nvSpPr>
            <p:cNvPr id="24613" name="Text Box 5"/>
            <p:cNvSpPr txBox="1">
              <a:spLocks noChangeArrowheads="1"/>
            </p:cNvSpPr>
            <p:nvPr/>
          </p:nvSpPr>
          <p:spPr bwMode="auto">
            <a:xfrm>
              <a:off x="4032" y="3664"/>
              <a:ext cx="1728" cy="5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</a:rPr>
                <a:t>IF / ID </a:t>
              </a:r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</a:rPr>
                <a:t>Pipeline register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021999" y="4084109"/>
            <a:ext cx="6045200" cy="3420216"/>
            <a:chOff x="624" y="2270"/>
            <a:chExt cx="3360" cy="1901"/>
          </a:xfrm>
        </p:grpSpPr>
        <p:sp>
          <p:nvSpPr>
            <p:cNvPr id="24603" name="Rectangle 7"/>
            <p:cNvSpPr>
              <a:spLocks noChangeArrowheads="1"/>
            </p:cNvSpPr>
            <p:nvPr/>
          </p:nvSpPr>
          <p:spPr bwMode="auto">
            <a:xfrm>
              <a:off x="672" y="2443"/>
              <a:ext cx="384" cy="51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</a:rPr>
                <a:t>PC</a:t>
              </a:r>
            </a:p>
          </p:txBody>
        </p:sp>
        <p:sp>
          <p:nvSpPr>
            <p:cNvPr id="24604" name="Rectangle 8"/>
            <p:cNvSpPr>
              <a:spLocks noChangeArrowheads="1"/>
            </p:cNvSpPr>
            <p:nvPr/>
          </p:nvSpPr>
          <p:spPr bwMode="auto">
            <a:xfrm>
              <a:off x="1968" y="2270"/>
              <a:ext cx="1104" cy="151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Instruction</a:t>
              </a:r>
            </a:p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</p:txBody>
        </p:sp>
        <p:sp>
          <p:nvSpPr>
            <p:cNvPr id="24605" name="Line 9"/>
            <p:cNvSpPr>
              <a:spLocks noChangeShapeType="1"/>
            </p:cNvSpPr>
            <p:nvPr/>
          </p:nvSpPr>
          <p:spPr bwMode="auto">
            <a:xfrm>
              <a:off x="3072" y="3091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606" name="Line 10"/>
            <p:cNvSpPr>
              <a:spLocks noChangeShapeType="1"/>
            </p:cNvSpPr>
            <p:nvPr/>
          </p:nvSpPr>
          <p:spPr bwMode="auto">
            <a:xfrm>
              <a:off x="720" y="2961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607" name="Line 11"/>
            <p:cNvSpPr>
              <a:spLocks noChangeShapeType="1"/>
            </p:cNvSpPr>
            <p:nvPr/>
          </p:nvSpPr>
          <p:spPr bwMode="auto">
            <a:xfrm>
              <a:off x="2112" y="3782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608" name="Text Box 12"/>
            <p:cNvSpPr txBox="1">
              <a:spLocks noChangeArrowheads="1"/>
            </p:cNvSpPr>
            <p:nvPr/>
          </p:nvSpPr>
          <p:spPr bwMode="auto">
            <a:xfrm>
              <a:off x="624" y="2788"/>
              <a:ext cx="254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en</a:t>
              </a:r>
            </a:p>
          </p:txBody>
        </p:sp>
        <p:sp>
          <p:nvSpPr>
            <p:cNvPr id="24609" name="Text Box 13"/>
            <p:cNvSpPr txBox="1">
              <a:spLocks noChangeArrowheads="1"/>
            </p:cNvSpPr>
            <p:nvPr/>
          </p:nvSpPr>
          <p:spPr bwMode="auto">
            <a:xfrm>
              <a:off x="2016" y="3565"/>
              <a:ext cx="254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en</a:t>
              </a:r>
            </a:p>
          </p:txBody>
        </p:sp>
        <p:sp>
          <p:nvSpPr>
            <p:cNvPr id="24610" name="Line 14"/>
            <p:cNvSpPr>
              <a:spLocks noChangeShapeType="1"/>
            </p:cNvSpPr>
            <p:nvPr/>
          </p:nvSpPr>
          <p:spPr bwMode="auto">
            <a:xfrm>
              <a:off x="1056" y="2702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503839" y="1520296"/>
            <a:ext cx="5440680" cy="3418417"/>
            <a:chOff x="336" y="845"/>
            <a:chExt cx="3024" cy="1900"/>
          </a:xfrm>
        </p:grpSpPr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1680" y="1450"/>
              <a:ext cx="288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grpSp>
          <p:nvGrpSpPr>
            <p:cNvPr id="24589" name="Group 18"/>
            <p:cNvGrpSpPr>
              <a:grpSpLocks/>
            </p:cNvGrpSpPr>
            <p:nvPr/>
          </p:nvGrpSpPr>
          <p:grpSpPr bwMode="auto">
            <a:xfrm>
              <a:off x="2304" y="1450"/>
              <a:ext cx="432" cy="777"/>
              <a:chOff x="624" y="1248"/>
              <a:chExt cx="240" cy="480"/>
            </a:xfrm>
          </p:grpSpPr>
          <p:sp>
            <p:nvSpPr>
              <p:cNvPr id="24601" name="Freeform 19"/>
              <p:cNvSpPr>
                <a:spLocks/>
              </p:cNvSpPr>
              <p:nvPr/>
            </p:nvSpPr>
            <p:spPr bwMode="auto">
              <a:xfrm>
                <a:off x="624" y="1248"/>
                <a:ext cx="240" cy="48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144 h 480"/>
                  <a:gd name="T4" fmla="*/ 240 w 240"/>
                  <a:gd name="T5" fmla="*/ 336 h 480"/>
                  <a:gd name="T6" fmla="*/ 0 w 240"/>
                  <a:gd name="T7" fmla="*/ 480 h 480"/>
                  <a:gd name="T8" fmla="*/ 0 w 240"/>
                  <a:gd name="T9" fmla="*/ 336 h 480"/>
                  <a:gd name="T10" fmla="*/ 96 w 240"/>
                  <a:gd name="T11" fmla="*/ 240 h 480"/>
                  <a:gd name="T12" fmla="*/ 0 w 240"/>
                  <a:gd name="T13" fmla="*/ 144 h 480"/>
                  <a:gd name="T14" fmla="*/ 0 w 240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480"/>
                  <a:gd name="T26" fmla="*/ 240 w 240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480">
                    <a:moveTo>
                      <a:pt x="0" y="0"/>
                    </a:moveTo>
                    <a:lnTo>
                      <a:pt x="240" y="144"/>
                    </a:lnTo>
                    <a:lnTo>
                      <a:pt x="240" y="336"/>
                    </a:lnTo>
                    <a:lnTo>
                      <a:pt x="0" y="480"/>
                    </a:lnTo>
                    <a:lnTo>
                      <a:pt x="0" y="336"/>
                    </a:lnTo>
                    <a:lnTo>
                      <a:pt x="96" y="240"/>
                    </a:lnTo>
                    <a:lnTo>
                      <a:pt x="0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602" name="Text Box 20"/>
              <p:cNvSpPr txBox="1">
                <a:spLocks noChangeArrowheads="1"/>
              </p:cNvSpPr>
              <p:nvPr/>
            </p:nvSpPr>
            <p:spPr bwMode="auto">
              <a:xfrm>
                <a:off x="680" y="1344"/>
                <a:ext cx="138" cy="19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40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en-US" sz="3173" b="1" dirty="0">
                    <a:solidFill>
                      <a:srgbClr val="00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sp>
          <p:nvSpPr>
            <p:cNvPr id="24590" name="AutoShape 23"/>
            <p:cNvSpPr>
              <a:spLocks noChangeArrowheads="1"/>
            </p:cNvSpPr>
            <p:nvPr/>
          </p:nvSpPr>
          <p:spPr bwMode="auto">
            <a:xfrm rot="5400000" flipH="1">
              <a:off x="429" y="1088"/>
              <a:ext cx="821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9 w 21600"/>
                <a:gd name="T13" fmla="*/ 4500 h 21600"/>
                <a:gd name="T14" fmla="*/ 17101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M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U</a:t>
              </a:r>
            </a:p>
            <a:p>
              <a:pPr algn="ctr"/>
              <a:r>
                <a:rPr lang="en-US" sz="2040" b="1" dirty="0">
                  <a:solidFill>
                    <a:srgbClr val="00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4591" name="Line 24"/>
            <p:cNvSpPr>
              <a:spLocks noChangeShapeType="1"/>
            </p:cNvSpPr>
            <p:nvPr/>
          </p:nvSpPr>
          <p:spPr bwMode="auto">
            <a:xfrm>
              <a:off x="2736" y="183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2" name="Line 25"/>
            <p:cNvSpPr>
              <a:spLocks noChangeShapeType="1"/>
            </p:cNvSpPr>
            <p:nvPr/>
          </p:nvSpPr>
          <p:spPr bwMode="auto">
            <a:xfrm>
              <a:off x="1008" y="1363"/>
              <a:ext cx="23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3" name="Line 26"/>
            <p:cNvSpPr>
              <a:spLocks noChangeShapeType="1"/>
            </p:cNvSpPr>
            <p:nvPr/>
          </p:nvSpPr>
          <p:spPr bwMode="auto">
            <a:xfrm>
              <a:off x="336" y="123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4" name="Line 27"/>
            <p:cNvSpPr>
              <a:spLocks noChangeShapeType="1"/>
            </p:cNvSpPr>
            <p:nvPr/>
          </p:nvSpPr>
          <p:spPr bwMode="auto">
            <a:xfrm>
              <a:off x="336" y="274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5" name="Line 28"/>
            <p:cNvSpPr>
              <a:spLocks noChangeShapeType="1"/>
            </p:cNvSpPr>
            <p:nvPr/>
          </p:nvSpPr>
          <p:spPr bwMode="auto">
            <a:xfrm flipV="1">
              <a:off x="336" y="1234"/>
              <a:ext cx="0" cy="1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6" name="Line 29"/>
            <p:cNvSpPr>
              <a:spLocks noChangeShapeType="1"/>
            </p:cNvSpPr>
            <p:nvPr/>
          </p:nvSpPr>
          <p:spPr bwMode="auto">
            <a:xfrm flipV="1">
              <a:off x="3360" y="1363"/>
              <a:ext cx="0" cy="4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7" name="Line 30"/>
            <p:cNvSpPr>
              <a:spLocks noChangeShapeType="1"/>
            </p:cNvSpPr>
            <p:nvPr/>
          </p:nvSpPr>
          <p:spPr bwMode="auto">
            <a:xfrm>
              <a:off x="816" y="1536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8" name="Line 31"/>
            <p:cNvSpPr>
              <a:spLocks noChangeShapeType="1"/>
            </p:cNvSpPr>
            <p:nvPr/>
          </p:nvSpPr>
          <p:spPr bwMode="auto">
            <a:xfrm>
              <a:off x="1968" y="1579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599" name="Line 32"/>
            <p:cNvSpPr>
              <a:spLocks noChangeShapeType="1"/>
            </p:cNvSpPr>
            <p:nvPr/>
          </p:nvSpPr>
          <p:spPr bwMode="auto">
            <a:xfrm>
              <a:off x="1680" y="209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600" name="Line 33"/>
            <p:cNvSpPr>
              <a:spLocks noChangeShapeType="1"/>
            </p:cNvSpPr>
            <p:nvPr/>
          </p:nvSpPr>
          <p:spPr bwMode="auto">
            <a:xfrm flipV="1">
              <a:off x="1680" y="2098"/>
              <a:ext cx="0" cy="60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330786" name="Line 34"/>
          <p:cNvSpPr>
            <a:spLocks noChangeShapeType="1"/>
          </p:cNvSpPr>
          <p:nvPr/>
        </p:nvSpPr>
        <p:spPr bwMode="auto">
          <a:xfrm>
            <a:off x="2712879" y="1831552"/>
            <a:ext cx="803148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 rot="16200000">
            <a:off x="7662196" y="3719594"/>
            <a:ext cx="4944495" cy="613886"/>
          </a:xfrm>
          <a:prstGeom prst="rect">
            <a:avLst/>
          </a:prstGeom>
          <a:solidFill>
            <a:srgbClr val="339966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FFFFCC"/>
                </a:solidFill>
                <a:latin typeface="Calibri" pitchFamily="34" charset="0"/>
              </a:rPr>
              <a:t>Rest of pipelined </a:t>
            </a:r>
            <a:r>
              <a:rPr lang="en-US" sz="3389" b="1" dirty="0" err="1">
                <a:solidFill>
                  <a:srgbClr val="FFFFCC"/>
                </a:solidFill>
                <a:latin typeface="Calibri" pitchFamily="34" charset="0"/>
              </a:rPr>
              <a:t>datapath</a:t>
            </a:r>
            <a:endParaRPr lang="en-US" sz="3389" b="1" dirty="0">
              <a:solidFill>
                <a:srgbClr val="FFFFCC"/>
              </a:solidFill>
              <a:latin typeface="Calibri" pitchFamily="34" charset="0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944519" y="2063645"/>
            <a:ext cx="2245360" cy="2099627"/>
            <a:chOff x="3360" y="1147"/>
            <a:chExt cx="1248" cy="1167"/>
          </a:xfrm>
        </p:grpSpPr>
        <p:sp>
          <p:nvSpPr>
            <p:cNvPr id="24586" name="Rectangle 37"/>
            <p:cNvSpPr>
              <a:spLocks noChangeArrowheads="1"/>
            </p:cNvSpPr>
            <p:nvPr/>
          </p:nvSpPr>
          <p:spPr bwMode="auto">
            <a:xfrm rot="-5400000">
              <a:off x="3736" y="1443"/>
              <a:ext cx="116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PC + 1</a:t>
              </a:r>
            </a:p>
          </p:txBody>
        </p:sp>
        <p:sp>
          <p:nvSpPr>
            <p:cNvPr id="24587" name="Line 38"/>
            <p:cNvSpPr>
              <a:spLocks noChangeShapeType="1"/>
            </p:cNvSpPr>
            <p:nvPr/>
          </p:nvSpPr>
          <p:spPr bwMode="auto">
            <a:xfrm>
              <a:off x="3360" y="183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4585" name="Rectangle 3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Fetch stage</a:t>
            </a:r>
          </a:p>
        </p:txBody>
      </p:sp>
    </p:spTree>
    <p:extLst>
      <p:ext uri="{BB962C8B-B14F-4D97-AF65-F5344CB8AC3E}">
        <p14:creationId xmlns:p14="http://schemas.microsoft.com/office/powerpoint/2010/main" val="95078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6" grpId="0" animBg="1"/>
      <p:bldP spid="3307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9368FA-3222-466C-9DFC-309950A6F4DE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Stage 2</a:t>
            </a:r>
            <a:r>
              <a:rPr lang="en-US" dirty="0"/>
              <a:t>: Decode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datapath that reads the IF/ID pipeline register, decodes instruction and reads register file (specified by </a:t>
            </a:r>
            <a:r>
              <a:rPr lang="en-US" dirty="0" err="1"/>
              <a:t>regA</a:t>
            </a:r>
            <a:r>
              <a:rPr lang="en-US" dirty="0"/>
              <a:t> and </a:t>
            </a:r>
            <a:r>
              <a:rPr lang="en-US" dirty="0" err="1"/>
              <a:t>regB</a:t>
            </a:r>
            <a:r>
              <a:rPr lang="en-US" dirty="0"/>
              <a:t> of instruction bits).</a:t>
            </a:r>
          </a:p>
          <a:p>
            <a:pPr lvl="1" eaLnBrk="1" hangingPunct="1"/>
            <a:r>
              <a:rPr lang="en-US" dirty="0"/>
              <a:t>Decode is easy, just pass on the opcode and let later stages figure out their own control signals for the instruction.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everything needed to complete execution to the </a:t>
            </a:r>
            <a:r>
              <a:rPr lang="en-US" dirty="0">
                <a:solidFill>
                  <a:srgbClr val="FF0000"/>
                </a:solidFill>
              </a:rPr>
              <a:t>pipeline register (ID/EX)</a:t>
            </a:r>
          </a:p>
          <a:p>
            <a:pPr lvl="1" eaLnBrk="1" hangingPunct="1"/>
            <a:r>
              <a:rPr lang="en-US" dirty="0"/>
              <a:t>Pass on the offset field and both destination register specifiers (or simply pass on the whole instruction!).</a:t>
            </a:r>
          </a:p>
          <a:p>
            <a:pPr lvl="1" eaLnBrk="1" hangingPunct="1"/>
            <a:r>
              <a:rPr lang="en-US" dirty="0"/>
              <a:t>Including PC+1 even though decode didn’t use it.</a:t>
            </a:r>
          </a:p>
        </p:txBody>
      </p:sp>
    </p:spTree>
    <p:extLst>
      <p:ext uri="{BB962C8B-B14F-4D97-AF65-F5344CB8AC3E}">
        <p14:creationId xmlns:p14="http://schemas.microsoft.com/office/powerpoint/2010/main" val="2947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10212</TotalTime>
  <Words>3104</Words>
  <Application>Microsoft Office PowerPoint</Application>
  <PresentationFormat>Custom</PresentationFormat>
  <Paragraphs>1425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Arial Narrow</vt:lpstr>
      <vt:lpstr>Calibri</vt:lpstr>
      <vt:lpstr>Calibri Light</vt:lpstr>
      <vt:lpstr>Century Gothic</vt:lpstr>
      <vt:lpstr>Times New Roman</vt:lpstr>
      <vt:lpstr>Verdana</vt:lpstr>
      <vt:lpstr>Wingdings</vt:lpstr>
      <vt:lpstr>2_Office Theme</vt:lpstr>
      <vt:lpstr>3_Binary Decision Diagrams</vt:lpstr>
      <vt:lpstr>4_Binary Decision Diagrams</vt:lpstr>
      <vt:lpstr>5_Binary Decision Diagrams</vt:lpstr>
      <vt:lpstr>6_Binary Decision Diagrams</vt:lpstr>
      <vt:lpstr>7_Binary Decision Diagrams</vt:lpstr>
      <vt:lpstr>EECS 370 - Lecture 13</vt:lpstr>
      <vt:lpstr>Announcements</vt:lpstr>
      <vt:lpstr>Pipelining</vt:lpstr>
      <vt:lpstr>Pipelining</vt:lpstr>
      <vt:lpstr>Pipelined implementation of LC2K</vt:lpstr>
      <vt:lpstr>Our new pipelined datapath</vt:lpstr>
      <vt:lpstr>Stage 1: Fetch</vt:lpstr>
      <vt:lpstr>Pipeline datapath – Fetch stage</vt:lpstr>
      <vt:lpstr>Stage 2: Decode</vt:lpstr>
      <vt:lpstr>Pipeline datapath – Decode stage</vt:lpstr>
      <vt:lpstr>Stage 3: Execute</vt:lpstr>
      <vt:lpstr>Pipeline datapath – Execute stage</vt:lpstr>
      <vt:lpstr>Stage 4: Memory Operation</vt:lpstr>
      <vt:lpstr>Pipeline datapath – Memory stage</vt:lpstr>
      <vt:lpstr>Stage 5: Write back</vt:lpstr>
      <vt:lpstr>Pipeline datapath – Writeback stage</vt:lpstr>
      <vt:lpstr>Putting all together</vt:lpstr>
      <vt:lpstr>Sample Code (Simple)</vt:lpstr>
      <vt:lpstr>Pipeline datapath</vt:lpstr>
      <vt:lpstr>Time 0 - Initial state</vt:lpstr>
      <vt:lpstr>Time 1 - Fetch: add 1 2 3</vt:lpstr>
      <vt:lpstr>Time 2 - Fetch: nor 4 5 6</vt:lpstr>
      <vt:lpstr>Time 3 - Fetch: lw 2 4 20</vt:lpstr>
      <vt:lpstr>Time 4 - Fetch: add 2 5 5</vt:lpstr>
      <vt:lpstr>Time 5 - Fetch: sw 3 7 10</vt:lpstr>
      <vt:lpstr>Time 6 – no more instructions</vt:lpstr>
      <vt:lpstr>Time 7 – no more instructions</vt:lpstr>
      <vt:lpstr>Time 8 – no more instructions</vt:lpstr>
      <vt:lpstr>Time 9 – no more instructions</vt:lpstr>
      <vt:lpstr>Pipelining - What can go wrong?</vt:lpstr>
      <vt:lpstr>Pipeline function for ADD</vt:lpstr>
      <vt:lpstr>Data Hazards</vt:lpstr>
      <vt:lpstr>Data Hazards</vt:lpstr>
      <vt:lpstr>Definitions</vt:lpstr>
      <vt:lpstr>Class Problem 1</vt:lpstr>
      <vt:lpstr>Class Problem 1</vt:lpstr>
      <vt:lpstr>Three approaches to handling data hazards</vt:lpstr>
      <vt:lpstr>Handling data hazards I: Avoid all hazards</vt:lpstr>
      <vt:lpstr>Problems with this solution</vt:lpstr>
      <vt:lpstr>Handling data hazards II: Detect and stall until ready</vt:lpstr>
      <vt:lpstr>Our pipeline currently does not handle hazards—let’s fix it</vt:lpstr>
      <vt:lpstr>PowerPoint Presentation</vt:lpstr>
      <vt:lpstr>PowerPoint Presentation</vt:lpstr>
      <vt:lpstr>PowerPoint Presentation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390</cp:revision>
  <dcterms:created xsi:type="dcterms:W3CDTF">2020-01-27T04:39:41Z</dcterms:created>
  <dcterms:modified xsi:type="dcterms:W3CDTF">2023-02-16T05:36:13Z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