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5" r:id="rId7"/>
    <p:sldMasterId id="2147483684" r:id="rId8"/>
    <p:sldMasterId id="214748369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</p:sldIdLst>
  <p:sldSz cy="7772400" cx="12161825"/>
  <p:notesSz cx="6858000" cy="9144000"/>
  <p:embeddedFontLst>
    <p:embeddedFont>
      <p:font typeface="Arial Narrow"/>
      <p:regular r:id="rId62"/>
      <p:bold r:id="rId63"/>
      <p:italic r:id="rId64"/>
      <p:boldItalic r:id="rId65"/>
    </p:embeddedFont>
    <p:embeddedFont>
      <p:font typeface="Century Gothic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0" roundtripDataSignature="AMtx7mi4l76rpTUlQ3Ag6cvrYIELqeLD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9072BA-C09D-4085-81BE-7F1CE68F28A6}">
  <a:tblStyle styleId="{F19072BA-C09D-4085-81BE-7F1CE68F28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8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0" Type="http://customschemas.google.com/relationships/presentationmetadata" Target="meta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font" Target="fonts/ArialNarrow-regular.fntdata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font" Target="fonts/ArialNarrow-italic.fntdata"/><Relationship Id="rId63" Type="http://schemas.openxmlformats.org/officeDocument/2006/relationships/font" Target="fonts/ArialNarrow-bold.fntdata"/><Relationship Id="rId22" Type="http://schemas.openxmlformats.org/officeDocument/2006/relationships/slide" Target="slides/slide12.xml"/><Relationship Id="rId66" Type="http://schemas.openxmlformats.org/officeDocument/2006/relationships/font" Target="fonts/CenturyGothic-regular.fntdata"/><Relationship Id="rId21" Type="http://schemas.openxmlformats.org/officeDocument/2006/relationships/slide" Target="slides/slide11.xml"/><Relationship Id="rId65" Type="http://schemas.openxmlformats.org/officeDocument/2006/relationships/font" Target="fonts/ArialNarrow-boldItalic.fntdata"/><Relationship Id="rId24" Type="http://schemas.openxmlformats.org/officeDocument/2006/relationships/slide" Target="slides/slide14.xml"/><Relationship Id="rId68" Type="http://schemas.openxmlformats.org/officeDocument/2006/relationships/font" Target="fonts/CenturyGothic-italic.fntdata"/><Relationship Id="rId23" Type="http://schemas.openxmlformats.org/officeDocument/2006/relationships/slide" Target="slides/slide13.xml"/><Relationship Id="rId67" Type="http://schemas.openxmlformats.org/officeDocument/2006/relationships/font" Target="fonts/CenturyGothic-bold.fntdata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CenturyGothic-boldItalic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10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1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0" name="Google Shape;810;p11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2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Google Shape;856;p12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3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9" name="Google Shape;919;p13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4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Google Shape;929;p14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Enable switches allow for easy "freezing" of register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also need to disable PC to keep us from losing the fetched instruction (since it's not getting stored in IF/ID)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5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7" name="Google Shape;1077;p15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6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0" name="Google Shape;1230;p16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7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5" name="Google Shape;1365;p17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8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1" name="Google Shape;1501;p18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&amp; 2 cycles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the third cycle of adjacent instructions, the value is being written back into the register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1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2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8" name="Google Shape;16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Don't have to worry about breaking old code or noops taking up space in program, but we're still slowing things down with noops</a:t>
            </a:r>
            <a:endParaRPr/>
          </a:p>
        </p:txBody>
      </p:sp>
      <p:sp>
        <p:nvSpPr>
          <p:cNvPr id="1659" name="Google Shape;165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2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2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2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5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9" name="Google Shape;1689;p25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26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6" name="Google Shape;1826;p26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7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2" name="Google Shape;1962;p27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2180270dd9c_0_0:notes"/>
          <p:cNvSpPr/>
          <p:nvPr>
            <p:ph idx="2" type="sldImg"/>
          </p:nvPr>
        </p:nvSpPr>
        <p:spPr>
          <a:xfrm>
            <a:off x="746125" y="685800"/>
            <a:ext cx="536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2180270dd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g2180270dd9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28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5" name="Google Shape;2115;p28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29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7" name="Google Shape;2257;p29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30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0" name="Google Shape;2420;p30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31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8" name="Google Shape;2568;p31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32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1" name="Google Shape;2731;p32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33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2" name="Google Shape;2882;p33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r3 + 10 =  31 	  mem[31] = 99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p34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2" name="Google Shape;3032;p34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r3 + 10 =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35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1" name="Google Shape;3181;p35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p36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3" name="Google Shape;3333;p36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0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3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7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3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3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2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4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9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4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6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4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7" name="Shape 3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4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4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4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46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0" name="Google Shape;3560;p46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47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8" name="Google Shape;3698;p47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48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6" name="Google Shape;3836;p48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p49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8" name="Google Shape;3968;p49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7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0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9" name="Google Shape;4099;p50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6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7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8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9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" type="subTitle"/>
          </p:nvPr>
        </p:nvSpPr>
        <p:spPr>
          <a:xfrm>
            <a:off x="1520230" y="4082310"/>
            <a:ext cx="912137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1pPr>
            <a:lvl2pPr lvl="1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2pPr>
            <a:lvl3pPr lvl="2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sz="1795"/>
            </a:lvl3pPr>
            <a:lvl4pPr lvl="3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4pPr>
            <a:lvl5pPr lvl="4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5pPr>
            <a:lvl6pPr lvl="5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6pPr>
            <a:lvl7pPr lvl="6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7pPr>
            <a:lvl8pPr lvl="7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8pPr>
            <a:lvl9pPr lvl="8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9pPr>
          </a:lstStyle>
          <a:p/>
        </p:txBody>
      </p:sp>
      <p:sp>
        <p:nvSpPr>
          <p:cNvPr id="20" name="Google Shape;20;p52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1" type="body"/>
          </p:nvPr>
        </p:nvSpPr>
        <p:spPr>
          <a:xfrm rot="5400000">
            <a:off x="3615162" y="-709993"/>
            <a:ext cx="4931516" cy="1048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2"/>
          <p:cNvSpPr txBox="1"/>
          <p:nvPr>
            <p:ph type="title"/>
          </p:nvPr>
        </p:nvSpPr>
        <p:spPr>
          <a:xfrm rot="5400000">
            <a:off x="6721138" y="2395985"/>
            <a:ext cx="6586750" cy="2622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1" type="body"/>
          </p:nvPr>
        </p:nvSpPr>
        <p:spPr>
          <a:xfrm rot="5400000">
            <a:off x="1400334" y="-150400"/>
            <a:ext cx="6586750" cy="7715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4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4"/>
          <p:cNvSpPr txBox="1"/>
          <p:nvPr/>
        </p:nvSpPr>
        <p:spPr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2014</a:t>
            </a:r>
            <a:endParaRPr/>
          </a:p>
        </p:txBody>
      </p:sp>
      <p:sp>
        <p:nvSpPr>
          <p:cNvPr id="96" name="Google Shape;96;p64"/>
          <p:cNvSpPr txBox="1"/>
          <p:nvPr/>
        </p:nvSpPr>
        <p:spPr>
          <a:xfrm>
            <a:off x="3900514" y="5008880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4"/>
          <p:cNvSpPr txBox="1"/>
          <p:nvPr/>
        </p:nvSpPr>
        <p:spPr>
          <a:xfrm>
            <a:off x="1097944" y="4096704"/>
            <a:ext cx="101517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Profs. Andrew DeOrio, Jason Mars, and Thomas Wenisch</a:t>
            </a:r>
            <a:endParaRPr/>
          </a:p>
        </p:txBody>
      </p:sp>
      <p:sp>
        <p:nvSpPr>
          <p:cNvPr id="98" name="Google Shape;98;p64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5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65"/>
          <p:cNvSpPr txBox="1"/>
          <p:nvPr/>
        </p:nvSpPr>
        <p:spPr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2015</a:t>
            </a:r>
            <a:endParaRPr/>
          </a:p>
        </p:txBody>
      </p:sp>
      <p:sp>
        <p:nvSpPr>
          <p:cNvPr id="102" name="Google Shape;102;p65"/>
          <p:cNvSpPr txBox="1"/>
          <p:nvPr/>
        </p:nvSpPr>
        <p:spPr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5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5"/>
          <p:cNvSpPr txBox="1"/>
          <p:nvPr/>
        </p:nvSpPr>
        <p:spPr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Ron Dreslinski, Trevor Mudge, and Thomas Wenisch</a:t>
            </a:r>
            <a:endParaRPr/>
          </a:p>
        </p:txBody>
      </p:sp>
      <p:sp>
        <p:nvSpPr>
          <p:cNvPr id="105" name="Google Shape;105;p65"/>
          <p:cNvSpPr txBox="1"/>
          <p:nvPr/>
        </p:nvSpPr>
        <p:spPr>
          <a:xfrm>
            <a:off x="5472827" y="6563362"/>
            <a:ext cx="58782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Dreslinski-Mudge-Wenisch, 2015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6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6"/>
          <p:cNvSpPr txBox="1"/>
          <p:nvPr>
            <p:ph idx="1" type="body"/>
          </p:nvPr>
        </p:nvSpPr>
        <p:spPr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9" name="Google Shape;109;p66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6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7"/>
          <p:cNvSpPr txBox="1"/>
          <p:nvPr>
            <p:ph type="title"/>
          </p:nvPr>
        </p:nvSpPr>
        <p:spPr>
          <a:xfrm>
            <a:off x="960702" y="4994488"/>
            <a:ext cx="10337562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" type="body"/>
          </p:nvPr>
        </p:nvSpPr>
        <p:spPr>
          <a:xfrm>
            <a:off x="960702" y="3294275"/>
            <a:ext cx="10337562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67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7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8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20" name="Google Shape;120;p68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9"/>
          <p:cNvSpPr txBox="1"/>
          <p:nvPr>
            <p:ph type="title"/>
          </p:nvPr>
        </p:nvSpPr>
        <p:spPr>
          <a:xfrm>
            <a:off x="608092" y="311256"/>
            <a:ext cx="10945654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9"/>
          <p:cNvSpPr txBox="1"/>
          <p:nvPr>
            <p:ph idx="1" type="body"/>
          </p:nvPr>
        </p:nvSpPr>
        <p:spPr>
          <a:xfrm>
            <a:off x="608093" y="1739795"/>
            <a:ext cx="5373591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69"/>
          <p:cNvSpPr txBox="1"/>
          <p:nvPr>
            <p:ph idx="2" type="body"/>
          </p:nvPr>
        </p:nvSpPr>
        <p:spPr>
          <a:xfrm>
            <a:off x="608093" y="2464859"/>
            <a:ext cx="5373591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6" name="Google Shape;126;p69"/>
          <p:cNvSpPr txBox="1"/>
          <p:nvPr>
            <p:ph idx="3" type="body"/>
          </p:nvPr>
        </p:nvSpPr>
        <p:spPr>
          <a:xfrm>
            <a:off x="6178047" y="1739795"/>
            <a:ext cx="5375701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69"/>
          <p:cNvSpPr txBox="1"/>
          <p:nvPr>
            <p:ph idx="4" type="body"/>
          </p:nvPr>
        </p:nvSpPr>
        <p:spPr>
          <a:xfrm>
            <a:off x="6178047" y="2464859"/>
            <a:ext cx="5375701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1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1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3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2"/>
          <p:cNvSpPr txBox="1"/>
          <p:nvPr>
            <p:ph type="title"/>
          </p:nvPr>
        </p:nvSpPr>
        <p:spPr>
          <a:xfrm>
            <a:off x="608094" y="309457"/>
            <a:ext cx="4001161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2"/>
          <p:cNvSpPr txBox="1"/>
          <p:nvPr>
            <p:ph idx="1" type="body"/>
          </p:nvPr>
        </p:nvSpPr>
        <p:spPr>
          <a:xfrm>
            <a:off x="4754942" y="309458"/>
            <a:ext cx="6798805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❑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40" name="Google Shape;140;p72"/>
          <p:cNvSpPr txBox="1"/>
          <p:nvPr>
            <p:ph idx="2" type="body"/>
          </p:nvPr>
        </p:nvSpPr>
        <p:spPr>
          <a:xfrm>
            <a:off x="608094" y="1626448"/>
            <a:ext cx="4001161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72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2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3"/>
          <p:cNvSpPr txBox="1"/>
          <p:nvPr>
            <p:ph type="title"/>
          </p:nvPr>
        </p:nvSpPr>
        <p:spPr>
          <a:xfrm>
            <a:off x="2383806" y="5440680"/>
            <a:ext cx="7297103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3"/>
          <p:cNvSpPr/>
          <p:nvPr>
            <p:ph idx="2" type="pic"/>
          </p:nvPr>
        </p:nvSpPr>
        <p:spPr>
          <a:xfrm>
            <a:off x="2383806" y="694478"/>
            <a:ext cx="7297103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73"/>
          <p:cNvSpPr txBox="1"/>
          <p:nvPr>
            <p:ph idx="1" type="body"/>
          </p:nvPr>
        </p:nvSpPr>
        <p:spPr>
          <a:xfrm>
            <a:off x="2383806" y="6082983"/>
            <a:ext cx="7297103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7" name="Google Shape;147;p73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3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4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4"/>
          <p:cNvSpPr txBox="1"/>
          <p:nvPr>
            <p:ph idx="1" type="body"/>
          </p:nvPr>
        </p:nvSpPr>
        <p:spPr>
          <a:xfrm rot="5400000">
            <a:off x="3354245" y="-1218704"/>
            <a:ext cx="5440680" cy="10641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74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4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5"/>
          <p:cNvSpPr txBox="1"/>
          <p:nvPr>
            <p:ph type="title"/>
          </p:nvPr>
        </p:nvSpPr>
        <p:spPr>
          <a:xfrm rot="5400000">
            <a:off x="6836192" y="2252683"/>
            <a:ext cx="6477000" cy="2662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5"/>
          <p:cNvSpPr txBox="1"/>
          <p:nvPr>
            <p:ph idx="1" type="body"/>
          </p:nvPr>
        </p:nvSpPr>
        <p:spPr>
          <a:xfrm rot="5400000">
            <a:off x="1408759" y="-309538"/>
            <a:ext cx="6477000" cy="778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7" name="Google Shape;157;p75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5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6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6"/>
          <p:cNvSpPr/>
          <p:nvPr>
            <p:ph idx="2" type="clipArt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76"/>
          <p:cNvSpPr txBox="1"/>
          <p:nvPr>
            <p:ph idx="1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3" name="Google Shape;163;p76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6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7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77"/>
          <p:cNvSpPr txBox="1"/>
          <p:nvPr>
            <p:ph idx="1" type="body"/>
          </p:nvPr>
        </p:nvSpPr>
        <p:spPr>
          <a:xfrm>
            <a:off x="753782" y="13817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8" name="Google Shape;168;p77"/>
          <p:cNvSpPr txBox="1"/>
          <p:nvPr>
            <p:ph idx="2" type="body"/>
          </p:nvPr>
        </p:nvSpPr>
        <p:spPr>
          <a:xfrm>
            <a:off x="753782" y="41884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9" name="Google Shape;169;p77"/>
          <p:cNvSpPr txBox="1"/>
          <p:nvPr>
            <p:ph idx="3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70" name="Google Shape;170;p77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77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9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79"/>
          <p:cNvSpPr txBox="1"/>
          <p:nvPr/>
        </p:nvSpPr>
        <p:spPr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2015</a:t>
            </a:r>
            <a:endParaRPr/>
          </a:p>
        </p:txBody>
      </p:sp>
      <p:sp>
        <p:nvSpPr>
          <p:cNvPr id="183" name="Google Shape;183;p79"/>
          <p:cNvSpPr txBox="1"/>
          <p:nvPr/>
        </p:nvSpPr>
        <p:spPr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9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79"/>
          <p:cNvSpPr txBox="1"/>
          <p:nvPr/>
        </p:nvSpPr>
        <p:spPr>
          <a:xfrm>
            <a:off x="5472827" y="6563362"/>
            <a:ext cx="58782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Dreslinski-Mudge-Wenisch, 2015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  <p:sp>
        <p:nvSpPr>
          <p:cNvPr id="186" name="Google Shape;186;p79"/>
          <p:cNvSpPr txBox="1"/>
          <p:nvPr/>
        </p:nvSpPr>
        <p:spPr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Ron Dreslinski, Trevor Mudge, and Thomas Wenisch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0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80"/>
          <p:cNvSpPr txBox="1"/>
          <p:nvPr/>
        </p:nvSpPr>
        <p:spPr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Profs. Andrew DeOrio, Jason Mars, and Thomas Wenisch</a:t>
            </a:r>
            <a:endParaRPr/>
          </a:p>
        </p:txBody>
      </p:sp>
      <p:sp>
        <p:nvSpPr>
          <p:cNvPr id="190" name="Google Shape;190;p80"/>
          <p:cNvSpPr txBox="1"/>
          <p:nvPr/>
        </p:nvSpPr>
        <p:spPr>
          <a:xfrm>
            <a:off x="1946739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2014</a:t>
            </a:r>
            <a:endParaRPr/>
          </a:p>
        </p:txBody>
      </p:sp>
      <p:sp>
        <p:nvSpPr>
          <p:cNvPr id="191" name="Google Shape;191;p80"/>
          <p:cNvSpPr txBox="1"/>
          <p:nvPr/>
        </p:nvSpPr>
        <p:spPr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0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80"/>
          <p:cNvSpPr txBox="1"/>
          <p:nvPr/>
        </p:nvSpPr>
        <p:spPr>
          <a:xfrm>
            <a:off x="5472827" y="6563362"/>
            <a:ext cx="58782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DeOrio-Mars-Wenisch, 2014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1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81"/>
          <p:cNvSpPr txBox="1"/>
          <p:nvPr>
            <p:ph idx="1" type="body"/>
          </p:nvPr>
        </p:nvSpPr>
        <p:spPr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7" name="Google Shape;197;p81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81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2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82"/>
          <p:cNvSpPr txBox="1"/>
          <p:nvPr>
            <p:ph idx="1" type="body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02" name="Google Shape;202;p82"/>
          <p:cNvSpPr txBox="1"/>
          <p:nvPr>
            <p:ph idx="2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03" name="Google Shape;203;p82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2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4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3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83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83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4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4"/>
          <p:cNvSpPr/>
          <p:nvPr>
            <p:ph idx="2" type="clipArt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84"/>
          <p:cNvSpPr txBox="1"/>
          <p:nvPr>
            <p:ph idx="1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3" name="Google Shape;213;p84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84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5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85"/>
          <p:cNvSpPr txBox="1"/>
          <p:nvPr>
            <p:ph idx="1" type="body"/>
          </p:nvPr>
        </p:nvSpPr>
        <p:spPr>
          <a:xfrm>
            <a:off x="753782" y="13817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8" name="Google Shape;218;p85"/>
          <p:cNvSpPr txBox="1"/>
          <p:nvPr>
            <p:ph idx="2" type="body"/>
          </p:nvPr>
        </p:nvSpPr>
        <p:spPr>
          <a:xfrm>
            <a:off x="753782" y="41884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9" name="Google Shape;219;p85"/>
          <p:cNvSpPr txBox="1"/>
          <p:nvPr>
            <p:ph idx="3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0" name="Google Shape;220;p85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85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6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86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86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8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88"/>
          <p:cNvSpPr txBox="1"/>
          <p:nvPr/>
        </p:nvSpPr>
        <p:spPr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96"/>
              <a:buFont typeface="Noto Sans Symbols"/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2015</a:t>
            </a:r>
            <a:endParaRPr/>
          </a:p>
        </p:txBody>
      </p:sp>
      <p:sp>
        <p:nvSpPr>
          <p:cNvPr id="237" name="Google Shape;237;p88"/>
          <p:cNvSpPr txBox="1"/>
          <p:nvPr/>
        </p:nvSpPr>
        <p:spPr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8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9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88"/>
          <p:cNvSpPr txBox="1"/>
          <p:nvPr/>
        </p:nvSpPr>
        <p:spPr>
          <a:xfrm>
            <a:off x="5472827" y="6563362"/>
            <a:ext cx="5878222" cy="8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Dreslinski-Mudge-Wenisch, 2015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  <p:sp>
        <p:nvSpPr>
          <p:cNvPr id="240" name="Google Shape;240;p88"/>
          <p:cNvSpPr txBox="1"/>
          <p:nvPr/>
        </p:nvSpPr>
        <p:spPr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15"/>
              <a:buFont typeface="Noto Sans Symbols"/>
              <a:buNone/>
            </a:pPr>
            <a:r>
              <a:rPr b="1" lang="en-US" sz="2394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Ron Dreslinski, Trevor Mudge, and Thomas Wenisch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9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89"/>
          <p:cNvSpPr txBox="1"/>
          <p:nvPr/>
        </p:nvSpPr>
        <p:spPr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15"/>
              <a:buFont typeface="Noto Sans Symbols"/>
              <a:buNone/>
            </a:pPr>
            <a:r>
              <a:rPr b="1" lang="en-US" sz="2394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Profs. Andrew DeOrio, Jason Mars, and Thomas Wenisch</a:t>
            </a:r>
            <a:endParaRPr/>
          </a:p>
        </p:txBody>
      </p:sp>
      <p:sp>
        <p:nvSpPr>
          <p:cNvPr id="244" name="Google Shape;244;p89"/>
          <p:cNvSpPr txBox="1"/>
          <p:nvPr/>
        </p:nvSpPr>
        <p:spPr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96"/>
              <a:buFont typeface="Noto Sans Symbols"/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2014</a:t>
            </a:r>
            <a:endParaRPr/>
          </a:p>
        </p:txBody>
      </p:sp>
      <p:sp>
        <p:nvSpPr>
          <p:cNvPr id="245" name="Google Shape;245;p89"/>
          <p:cNvSpPr txBox="1"/>
          <p:nvPr/>
        </p:nvSpPr>
        <p:spPr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9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9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89"/>
          <p:cNvSpPr txBox="1"/>
          <p:nvPr/>
        </p:nvSpPr>
        <p:spPr>
          <a:xfrm>
            <a:off x="5472827" y="6563362"/>
            <a:ext cx="5878222" cy="8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DeOrio-Mars-Wenisch, 2014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0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90"/>
          <p:cNvSpPr txBox="1"/>
          <p:nvPr>
            <p:ph idx="1" type="body"/>
          </p:nvPr>
        </p:nvSpPr>
        <p:spPr>
          <a:xfrm>
            <a:off x="753782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1" name="Google Shape;251;p90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90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1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91"/>
          <p:cNvSpPr txBox="1"/>
          <p:nvPr>
            <p:ph idx="1" type="body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484" lvl="0" marL="457200" algn="l">
              <a:spcBef>
                <a:spcPts val="559"/>
              </a:spcBef>
              <a:spcAft>
                <a:spcPts val="0"/>
              </a:spcAft>
              <a:buSzPts val="2234"/>
              <a:buChar char="❑"/>
              <a:defRPr sz="2793"/>
            </a:lvl1pPr>
            <a:lvl2pPr indent="-380619" lvl="1" marL="914400" algn="l">
              <a:spcBef>
                <a:spcPts val="479"/>
              </a:spcBef>
              <a:spcAft>
                <a:spcPts val="0"/>
              </a:spcAft>
              <a:buSzPts val="2394"/>
              <a:buFont typeface="Calibri"/>
              <a:buChar char="•"/>
              <a:defRPr sz="2394"/>
            </a:lvl2pPr>
            <a:lvl3pPr indent="-355282" lvl="2" marL="1371600" algn="l">
              <a:spcBef>
                <a:spcPts val="399"/>
              </a:spcBef>
              <a:spcAft>
                <a:spcPts val="0"/>
              </a:spcAft>
              <a:buSzPts val="1995"/>
              <a:buChar char="-"/>
              <a:defRPr sz="1995"/>
            </a:lvl3pPr>
            <a:lvl4pPr indent="-342582" lvl="3" marL="1828800" algn="l">
              <a:spcBef>
                <a:spcPts val="359"/>
              </a:spcBef>
              <a:spcAft>
                <a:spcPts val="0"/>
              </a:spcAft>
              <a:buSzPts val="1795"/>
              <a:buChar char="■"/>
              <a:defRPr sz="1795"/>
            </a:lvl4pPr>
            <a:lvl5pPr indent="-342582" lvl="4" marL="22860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5pPr>
            <a:lvl6pPr indent="-342582" lvl="5" marL="27432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6pPr>
            <a:lvl7pPr indent="-342582" lvl="6" marL="32004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7pPr>
            <a:lvl8pPr indent="-342582" lvl="7" marL="36576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8pPr>
            <a:lvl9pPr indent="-342582" lvl="8" marL="41148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9pPr>
          </a:lstStyle>
          <a:p/>
        </p:txBody>
      </p:sp>
      <p:sp>
        <p:nvSpPr>
          <p:cNvPr id="256" name="Google Shape;256;p91"/>
          <p:cNvSpPr txBox="1"/>
          <p:nvPr>
            <p:ph idx="2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484" lvl="0" marL="457200" algn="l">
              <a:spcBef>
                <a:spcPts val="559"/>
              </a:spcBef>
              <a:spcAft>
                <a:spcPts val="0"/>
              </a:spcAft>
              <a:buSzPts val="2234"/>
              <a:buChar char="❑"/>
              <a:defRPr sz="2793"/>
            </a:lvl1pPr>
            <a:lvl2pPr indent="-380619" lvl="1" marL="914400" algn="l">
              <a:spcBef>
                <a:spcPts val="479"/>
              </a:spcBef>
              <a:spcAft>
                <a:spcPts val="0"/>
              </a:spcAft>
              <a:buSzPts val="2394"/>
              <a:buFont typeface="Calibri"/>
              <a:buChar char="•"/>
              <a:defRPr sz="2394"/>
            </a:lvl2pPr>
            <a:lvl3pPr indent="-355282" lvl="2" marL="1371600" algn="l">
              <a:spcBef>
                <a:spcPts val="399"/>
              </a:spcBef>
              <a:spcAft>
                <a:spcPts val="0"/>
              </a:spcAft>
              <a:buSzPts val="1995"/>
              <a:buChar char="-"/>
              <a:defRPr sz="1995"/>
            </a:lvl3pPr>
            <a:lvl4pPr indent="-342582" lvl="3" marL="1828800" algn="l">
              <a:spcBef>
                <a:spcPts val="359"/>
              </a:spcBef>
              <a:spcAft>
                <a:spcPts val="0"/>
              </a:spcAft>
              <a:buSzPts val="1795"/>
              <a:buChar char="■"/>
              <a:defRPr sz="1795"/>
            </a:lvl4pPr>
            <a:lvl5pPr indent="-342582" lvl="4" marL="22860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5pPr>
            <a:lvl6pPr indent="-342582" lvl="5" marL="27432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6pPr>
            <a:lvl7pPr indent="-342582" lvl="6" marL="32004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7pPr>
            <a:lvl8pPr indent="-342582" lvl="7" marL="36576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8pPr>
            <a:lvl9pPr indent="-342582" lvl="8" marL="41148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9pPr>
          </a:lstStyle>
          <a:p/>
        </p:txBody>
      </p:sp>
      <p:sp>
        <p:nvSpPr>
          <p:cNvPr id="257" name="Google Shape;257;p91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91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2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92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92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3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3"/>
          <p:cNvSpPr/>
          <p:nvPr>
            <p:ph idx="2" type="clipArt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93"/>
          <p:cNvSpPr txBox="1"/>
          <p:nvPr>
            <p:ph idx="1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7" name="Google Shape;267;p93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93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4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94"/>
          <p:cNvSpPr txBox="1"/>
          <p:nvPr>
            <p:ph idx="1" type="body"/>
          </p:nvPr>
        </p:nvSpPr>
        <p:spPr>
          <a:xfrm>
            <a:off x="753782" y="13817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2" name="Google Shape;272;p94"/>
          <p:cNvSpPr txBox="1"/>
          <p:nvPr>
            <p:ph idx="2" type="body"/>
          </p:nvPr>
        </p:nvSpPr>
        <p:spPr>
          <a:xfrm>
            <a:off x="753782" y="41884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3" name="Google Shape;273;p94"/>
          <p:cNvSpPr txBox="1"/>
          <p:nvPr>
            <p:ph idx="3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4" name="Google Shape;274;p94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94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5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95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95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7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97"/>
          <p:cNvSpPr txBox="1"/>
          <p:nvPr/>
        </p:nvSpPr>
        <p:spPr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96"/>
              <a:buFont typeface="Noto Sans Symbols"/>
              <a:buNone/>
            </a:pPr>
            <a:r>
              <a:rPr b="1" lang="en-US" sz="19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2014</a:t>
            </a:r>
            <a:endParaRPr/>
          </a:p>
        </p:txBody>
      </p:sp>
      <p:sp>
        <p:nvSpPr>
          <p:cNvPr id="291" name="Google Shape;291;p97"/>
          <p:cNvSpPr txBox="1"/>
          <p:nvPr/>
        </p:nvSpPr>
        <p:spPr>
          <a:xfrm>
            <a:off x="3903689" y="5008880"/>
            <a:ext cx="4533933" cy="1013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97"/>
          <p:cNvSpPr txBox="1"/>
          <p:nvPr/>
        </p:nvSpPr>
        <p:spPr>
          <a:xfrm>
            <a:off x="1097945" y="4096704"/>
            <a:ext cx="10151756" cy="46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15"/>
              <a:buFont typeface="Noto Sans Symbols"/>
              <a:buNone/>
            </a:pPr>
            <a:r>
              <a:rPr b="1" lang="en-US" sz="2394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Profs. Andrew DeOrio, Jason Mars, and Thomas Wenisch</a:t>
            </a:r>
            <a:endParaRPr/>
          </a:p>
        </p:txBody>
      </p:sp>
      <p:sp>
        <p:nvSpPr>
          <p:cNvPr id="293" name="Google Shape;293;p97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9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8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98"/>
          <p:cNvSpPr txBox="1"/>
          <p:nvPr/>
        </p:nvSpPr>
        <p:spPr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96"/>
              <a:buFont typeface="Noto Sans Symbols"/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2015</a:t>
            </a:r>
            <a:endParaRPr/>
          </a:p>
        </p:txBody>
      </p:sp>
      <p:sp>
        <p:nvSpPr>
          <p:cNvPr id="297" name="Google Shape;297;p98"/>
          <p:cNvSpPr txBox="1"/>
          <p:nvPr/>
        </p:nvSpPr>
        <p:spPr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8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9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98"/>
          <p:cNvSpPr txBox="1"/>
          <p:nvPr/>
        </p:nvSpPr>
        <p:spPr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15"/>
              <a:buFont typeface="Noto Sans Symbols"/>
              <a:buNone/>
            </a:pPr>
            <a:r>
              <a:rPr b="1" lang="en-US" sz="2394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Ron Dreslinski, Trevor Mudge, and Thomas Wenisch</a:t>
            </a:r>
            <a:endParaRPr/>
          </a:p>
        </p:txBody>
      </p:sp>
      <p:sp>
        <p:nvSpPr>
          <p:cNvPr id="300" name="Google Shape;300;p98"/>
          <p:cNvSpPr txBox="1"/>
          <p:nvPr/>
        </p:nvSpPr>
        <p:spPr>
          <a:xfrm>
            <a:off x="5472827" y="6563362"/>
            <a:ext cx="5878222" cy="8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Dreslinski-Mudge-Wenisch, 2015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9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99"/>
          <p:cNvSpPr txBox="1"/>
          <p:nvPr>
            <p:ph idx="1" type="body"/>
          </p:nvPr>
        </p:nvSpPr>
        <p:spPr>
          <a:xfrm>
            <a:off x="753782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4" name="Google Shape;304;p99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99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0"/>
          <p:cNvSpPr txBox="1"/>
          <p:nvPr>
            <p:ph type="title"/>
          </p:nvPr>
        </p:nvSpPr>
        <p:spPr>
          <a:xfrm>
            <a:off x="960702" y="4994488"/>
            <a:ext cx="10337562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99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00"/>
          <p:cNvSpPr txBox="1"/>
          <p:nvPr>
            <p:ph idx="1" type="body"/>
          </p:nvPr>
        </p:nvSpPr>
        <p:spPr>
          <a:xfrm>
            <a:off x="960702" y="3294275"/>
            <a:ext cx="10337562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99"/>
              </a:spcBef>
              <a:spcAft>
                <a:spcPts val="0"/>
              </a:spcAft>
              <a:buSzPts val="1596"/>
              <a:buNone/>
              <a:defRPr sz="1995"/>
            </a:lvl1pPr>
            <a:lvl2pPr indent="-228600" lvl="1" marL="914400" algn="l">
              <a:spcBef>
                <a:spcPts val="359"/>
              </a:spcBef>
              <a:spcAft>
                <a:spcPts val="0"/>
              </a:spcAft>
              <a:buSzPts val="1795"/>
              <a:buFont typeface="Calibri"/>
              <a:buNone/>
              <a:defRPr sz="1795"/>
            </a:lvl2pPr>
            <a:lvl3pPr indent="-228600" lvl="2" marL="1371600" algn="l">
              <a:spcBef>
                <a:spcPts val="319"/>
              </a:spcBef>
              <a:spcAft>
                <a:spcPts val="0"/>
              </a:spcAft>
              <a:buSzPts val="1596"/>
              <a:buNone/>
              <a:defRPr sz="1596"/>
            </a:lvl3pPr>
            <a:lvl4pPr indent="-228600" lvl="3" marL="1828800" algn="l">
              <a:spcBef>
                <a:spcPts val="279"/>
              </a:spcBef>
              <a:spcAft>
                <a:spcPts val="0"/>
              </a:spcAft>
              <a:buSzPts val="1397"/>
              <a:buNone/>
              <a:defRPr sz="1397"/>
            </a:lvl4pPr>
            <a:lvl5pPr indent="-228600" lvl="4" marL="2286000" algn="l">
              <a:spcBef>
                <a:spcPts val="349"/>
              </a:spcBef>
              <a:spcAft>
                <a:spcPts val="0"/>
              </a:spcAft>
              <a:buSzPts val="1397"/>
              <a:buNone/>
              <a:defRPr sz="1397"/>
            </a:lvl5pPr>
            <a:lvl6pPr indent="-228600" lvl="5" marL="2743200" algn="l">
              <a:spcBef>
                <a:spcPts val="349"/>
              </a:spcBef>
              <a:spcAft>
                <a:spcPts val="0"/>
              </a:spcAft>
              <a:buSzPts val="1397"/>
              <a:buNone/>
              <a:defRPr sz="1397"/>
            </a:lvl6pPr>
            <a:lvl7pPr indent="-228600" lvl="6" marL="3200400" algn="l">
              <a:spcBef>
                <a:spcPts val="349"/>
              </a:spcBef>
              <a:spcAft>
                <a:spcPts val="0"/>
              </a:spcAft>
              <a:buSzPts val="1397"/>
              <a:buNone/>
              <a:defRPr sz="1397"/>
            </a:lvl7pPr>
            <a:lvl8pPr indent="-228600" lvl="7" marL="3657600" algn="l">
              <a:spcBef>
                <a:spcPts val="349"/>
              </a:spcBef>
              <a:spcAft>
                <a:spcPts val="0"/>
              </a:spcAft>
              <a:buSzPts val="1397"/>
              <a:buNone/>
              <a:defRPr sz="1397"/>
            </a:lvl8pPr>
            <a:lvl9pPr indent="-228600" lvl="8" marL="4114800" algn="l">
              <a:spcBef>
                <a:spcPts val="349"/>
              </a:spcBef>
              <a:spcAft>
                <a:spcPts val="0"/>
              </a:spcAft>
              <a:buSzPts val="1397"/>
              <a:buNone/>
              <a:defRPr sz="1397"/>
            </a:lvl9pPr>
          </a:lstStyle>
          <a:p/>
        </p:txBody>
      </p:sp>
      <p:sp>
        <p:nvSpPr>
          <p:cNvPr id="309" name="Google Shape;309;p100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00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1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01"/>
          <p:cNvSpPr txBox="1"/>
          <p:nvPr>
            <p:ph idx="1" type="body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484" lvl="0" marL="457200" algn="l">
              <a:spcBef>
                <a:spcPts val="559"/>
              </a:spcBef>
              <a:spcAft>
                <a:spcPts val="0"/>
              </a:spcAft>
              <a:buSzPts val="2234"/>
              <a:buChar char="❑"/>
              <a:defRPr sz="2793"/>
            </a:lvl1pPr>
            <a:lvl2pPr indent="-380619" lvl="1" marL="914400" algn="l">
              <a:spcBef>
                <a:spcPts val="479"/>
              </a:spcBef>
              <a:spcAft>
                <a:spcPts val="0"/>
              </a:spcAft>
              <a:buSzPts val="2394"/>
              <a:buFont typeface="Calibri"/>
              <a:buChar char="•"/>
              <a:defRPr sz="2394"/>
            </a:lvl2pPr>
            <a:lvl3pPr indent="-355282" lvl="2" marL="1371600" algn="l">
              <a:spcBef>
                <a:spcPts val="399"/>
              </a:spcBef>
              <a:spcAft>
                <a:spcPts val="0"/>
              </a:spcAft>
              <a:buSzPts val="1995"/>
              <a:buChar char="-"/>
              <a:defRPr sz="1995"/>
            </a:lvl3pPr>
            <a:lvl4pPr indent="-342582" lvl="3" marL="1828800" algn="l">
              <a:spcBef>
                <a:spcPts val="359"/>
              </a:spcBef>
              <a:spcAft>
                <a:spcPts val="0"/>
              </a:spcAft>
              <a:buSzPts val="1795"/>
              <a:buChar char="■"/>
              <a:defRPr sz="1795"/>
            </a:lvl4pPr>
            <a:lvl5pPr indent="-342582" lvl="4" marL="22860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5pPr>
            <a:lvl6pPr indent="-342582" lvl="5" marL="27432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6pPr>
            <a:lvl7pPr indent="-342582" lvl="6" marL="32004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7pPr>
            <a:lvl8pPr indent="-342582" lvl="7" marL="36576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8pPr>
            <a:lvl9pPr indent="-342582" lvl="8" marL="41148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9pPr>
          </a:lstStyle>
          <a:p/>
        </p:txBody>
      </p:sp>
      <p:sp>
        <p:nvSpPr>
          <p:cNvPr id="314" name="Google Shape;314;p101"/>
          <p:cNvSpPr txBox="1"/>
          <p:nvPr>
            <p:ph idx="2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484" lvl="0" marL="457200" algn="l">
              <a:spcBef>
                <a:spcPts val="559"/>
              </a:spcBef>
              <a:spcAft>
                <a:spcPts val="0"/>
              </a:spcAft>
              <a:buSzPts val="2234"/>
              <a:buChar char="❑"/>
              <a:defRPr sz="2793"/>
            </a:lvl1pPr>
            <a:lvl2pPr indent="-380619" lvl="1" marL="914400" algn="l">
              <a:spcBef>
                <a:spcPts val="479"/>
              </a:spcBef>
              <a:spcAft>
                <a:spcPts val="0"/>
              </a:spcAft>
              <a:buSzPts val="2394"/>
              <a:buFont typeface="Calibri"/>
              <a:buChar char="•"/>
              <a:defRPr sz="2394"/>
            </a:lvl2pPr>
            <a:lvl3pPr indent="-355282" lvl="2" marL="1371600" algn="l">
              <a:spcBef>
                <a:spcPts val="399"/>
              </a:spcBef>
              <a:spcAft>
                <a:spcPts val="0"/>
              </a:spcAft>
              <a:buSzPts val="1995"/>
              <a:buChar char="-"/>
              <a:defRPr sz="1995"/>
            </a:lvl3pPr>
            <a:lvl4pPr indent="-342582" lvl="3" marL="1828800" algn="l">
              <a:spcBef>
                <a:spcPts val="359"/>
              </a:spcBef>
              <a:spcAft>
                <a:spcPts val="0"/>
              </a:spcAft>
              <a:buSzPts val="1795"/>
              <a:buChar char="■"/>
              <a:defRPr sz="1795"/>
            </a:lvl4pPr>
            <a:lvl5pPr indent="-342582" lvl="4" marL="22860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5pPr>
            <a:lvl6pPr indent="-342582" lvl="5" marL="27432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6pPr>
            <a:lvl7pPr indent="-342582" lvl="6" marL="32004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7pPr>
            <a:lvl8pPr indent="-342582" lvl="7" marL="36576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8pPr>
            <a:lvl9pPr indent="-342582" lvl="8" marL="41148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9pPr>
          </a:lstStyle>
          <a:p/>
        </p:txBody>
      </p:sp>
      <p:sp>
        <p:nvSpPr>
          <p:cNvPr id="315" name="Google Shape;315;p101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01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2"/>
          <p:cNvSpPr txBox="1"/>
          <p:nvPr>
            <p:ph type="title"/>
          </p:nvPr>
        </p:nvSpPr>
        <p:spPr>
          <a:xfrm>
            <a:off x="608092" y="311256"/>
            <a:ext cx="10945654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02"/>
          <p:cNvSpPr txBox="1"/>
          <p:nvPr>
            <p:ph idx="1" type="body"/>
          </p:nvPr>
        </p:nvSpPr>
        <p:spPr>
          <a:xfrm>
            <a:off x="608093" y="1739795"/>
            <a:ext cx="5373590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79"/>
              </a:spcBef>
              <a:spcAft>
                <a:spcPts val="0"/>
              </a:spcAft>
              <a:buSzPts val="1915"/>
              <a:buNone/>
              <a:defRPr b="1" sz="2394"/>
            </a:lvl1pPr>
            <a:lvl2pPr indent="-228600" lvl="1" marL="914400" algn="l">
              <a:spcBef>
                <a:spcPts val="399"/>
              </a:spcBef>
              <a:spcAft>
                <a:spcPts val="0"/>
              </a:spcAft>
              <a:buSzPts val="1995"/>
              <a:buFont typeface="Calibri"/>
              <a:buNone/>
              <a:defRPr b="1" sz="1995"/>
            </a:lvl2pPr>
            <a:lvl3pPr indent="-228600" lvl="2" marL="1371600" algn="l">
              <a:spcBef>
                <a:spcPts val="359"/>
              </a:spcBef>
              <a:spcAft>
                <a:spcPts val="0"/>
              </a:spcAft>
              <a:buSzPts val="1795"/>
              <a:buNone/>
              <a:defRPr b="1" sz="1795"/>
            </a:lvl3pPr>
            <a:lvl4pPr indent="-228600" lvl="3" marL="1828800" algn="l">
              <a:spcBef>
                <a:spcPts val="319"/>
              </a:spcBef>
              <a:spcAft>
                <a:spcPts val="0"/>
              </a:spcAft>
              <a:buSzPts val="1596"/>
              <a:buNone/>
              <a:defRPr b="1" sz="1596"/>
            </a:lvl4pPr>
            <a:lvl5pPr indent="-228600" lvl="4" marL="22860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5pPr>
            <a:lvl6pPr indent="-228600" lvl="5" marL="27432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6pPr>
            <a:lvl7pPr indent="-228600" lvl="6" marL="32004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7pPr>
            <a:lvl8pPr indent="-228600" lvl="7" marL="36576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8pPr>
            <a:lvl9pPr indent="-228600" lvl="8" marL="41148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9pPr>
          </a:lstStyle>
          <a:p/>
        </p:txBody>
      </p:sp>
      <p:sp>
        <p:nvSpPr>
          <p:cNvPr id="320" name="Google Shape;320;p102"/>
          <p:cNvSpPr txBox="1"/>
          <p:nvPr>
            <p:ph idx="2" type="body"/>
          </p:nvPr>
        </p:nvSpPr>
        <p:spPr>
          <a:xfrm>
            <a:off x="608093" y="2464859"/>
            <a:ext cx="5373590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215" lvl="0" marL="457200" algn="l">
              <a:spcBef>
                <a:spcPts val="479"/>
              </a:spcBef>
              <a:spcAft>
                <a:spcPts val="0"/>
              </a:spcAft>
              <a:buSzPts val="1915"/>
              <a:buChar char="❑"/>
              <a:defRPr sz="2394"/>
            </a:lvl1pPr>
            <a:lvl2pPr indent="-355282" lvl="1" marL="914400" algn="l">
              <a:spcBef>
                <a:spcPts val="399"/>
              </a:spcBef>
              <a:spcAft>
                <a:spcPts val="0"/>
              </a:spcAft>
              <a:buSzPts val="1995"/>
              <a:buFont typeface="Calibri"/>
              <a:buChar char="•"/>
              <a:defRPr sz="1995"/>
            </a:lvl2pPr>
            <a:lvl3pPr indent="-342582" lvl="2" marL="1371600" algn="l">
              <a:spcBef>
                <a:spcPts val="359"/>
              </a:spcBef>
              <a:spcAft>
                <a:spcPts val="0"/>
              </a:spcAft>
              <a:buSzPts val="1795"/>
              <a:buChar char="-"/>
              <a:defRPr sz="1795"/>
            </a:lvl3pPr>
            <a:lvl4pPr indent="-329946" lvl="3" marL="1828800" algn="l">
              <a:spcBef>
                <a:spcPts val="319"/>
              </a:spcBef>
              <a:spcAft>
                <a:spcPts val="0"/>
              </a:spcAft>
              <a:buSzPts val="1596"/>
              <a:buChar char="■"/>
              <a:defRPr sz="1596"/>
            </a:lvl4pPr>
            <a:lvl5pPr indent="-329945" lvl="4" marL="22860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5pPr>
            <a:lvl6pPr indent="-329945" lvl="5" marL="27432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6pPr>
            <a:lvl7pPr indent="-329945" lvl="6" marL="32004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7pPr>
            <a:lvl8pPr indent="-329946" lvl="7" marL="36576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8pPr>
            <a:lvl9pPr indent="-329946" lvl="8" marL="41148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9pPr>
          </a:lstStyle>
          <a:p/>
        </p:txBody>
      </p:sp>
      <p:sp>
        <p:nvSpPr>
          <p:cNvPr id="321" name="Google Shape;321;p102"/>
          <p:cNvSpPr txBox="1"/>
          <p:nvPr>
            <p:ph idx="3" type="body"/>
          </p:nvPr>
        </p:nvSpPr>
        <p:spPr>
          <a:xfrm>
            <a:off x="6178047" y="1739795"/>
            <a:ext cx="5375701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79"/>
              </a:spcBef>
              <a:spcAft>
                <a:spcPts val="0"/>
              </a:spcAft>
              <a:buSzPts val="1915"/>
              <a:buNone/>
              <a:defRPr b="1" sz="2394"/>
            </a:lvl1pPr>
            <a:lvl2pPr indent="-228600" lvl="1" marL="914400" algn="l">
              <a:spcBef>
                <a:spcPts val="399"/>
              </a:spcBef>
              <a:spcAft>
                <a:spcPts val="0"/>
              </a:spcAft>
              <a:buSzPts val="1995"/>
              <a:buFont typeface="Calibri"/>
              <a:buNone/>
              <a:defRPr b="1" sz="1995"/>
            </a:lvl2pPr>
            <a:lvl3pPr indent="-228600" lvl="2" marL="1371600" algn="l">
              <a:spcBef>
                <a:spcPts val="359"/>
              </a:spcBef>
              <a:spcAft>
                <a:spcPts val="0"/>
              </a:spcAft>
              <a:buSzPts val="1795"/>
              <a:buNone/>
              <a:defRPr b="1" sz="1795"/>
            </a:lvl3pPr>
            <a:lvl4pPr indent="-228600" lvl="3" marL="1828800" algn="l">
              <a:spcBef>
                <a:spcPts val="319"/>
              </a:spcBef>
              <a:spcAft>
                <a:spcPts val="0"/>
              </a:spcAft>
              <a:buSzPts val="1596"/>
              <a:buNone/>
              <a:defRPr b="1" sz="1596"/>
            </a:lvl4pPr>
            <a:lvl5pPr indent="-228600" lvl="4" marL="22860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5pPr>
            <a:lvl6pPr indent="-228600" lvl="5" marL="27432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6pPr>
            <a:lvl7pPr indent="-228600" lvl="6" marL="32004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7pPr>
            <a:lvl8pPr indent="-228600" lvl="7" marL="36576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8pPr>
            <a:lvl9pPr indent="-228600" lvl="8" marL="4114800" algn="l">
              <a:spcBef>
                <a:spcPts val="399"/>
              </a:spcBef>
              <a:spcAft>
                <a:spcPts val="0"/>
              </a:spcAft>
              <a:buSzPts val="1596"/>
              <a:buNone/>
              <a:defRPr b="1" sz="1596"/>
            </a:lvl9pPr>
          </a:lstStyle>
          <a:p/>
        </p:txBody>
      </p:sp>
      <p:sp>
        <p:nvSpPr>
          <p:cNvPr id="322" name="Google Shape;322;p102"/>
          <p:cNvSpPr txBox="1"/>
          <p:nvPr>
            <p:ph idx="4" type="body"/>
          </p:nvPr>
        </p:nvSpPr>
        <p:spPr>
          <a:xfrm>
            <a:off x="6178047" y="2464859"/>
            <a:ext cx="5375701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215" lvl="0" marL="457200" algn="l">
              <a:spcBef>
                <a:spcPts val="479"/>
              </a:spcBef>
              <a:spcAft>
                <a:spcPts val="0"/>
              </a:spcAft>
              <a:buSzPts val="1915"/>
              <a:buChar char="❑"/>
              <a:defRPr sz="2394"/>
            </a:lvl1pPr>
            <a:lvl2pPr indent="-355282" lvl="1" marL="914400" algn="l">
              <a:spcBef>
                <a:spcPts val="399"/>
              </a:spcBef>
              <a:spcAft>
                <a:spcPts val="0"/>
              </a:spcAft>
              <a:buSzPts val="1995"/>
              <a:buFont typeface="Calibri"/>
              <a:buChar char="•"/>
              <a:defRPr sz="1995"/>
            </a:lvl2pPr>
            <a:lvl3pPr indent="-342582" lvl="2" marL="1371600" algn="l">
              <a:spcBef>
                <a:spcPts val="359"/>
              </a:spcBef>
              <a:spcAft>
                <a:spcPts val="0"/>
              </a:spcAft>
              <a:buSzPts val="1795"/>
              <a:buChar char="-"/>
              <a:defRPr sz="1795"/>
            </a:lvl3pPr>
            <a:lvl4pPr indent="-329946" lvl="3" marL="1828800" algn="l">
              <a:spcBef>
                <a:spcPts val="319"/>
              </a:spcBef>
              <a:spcAft>
                <a:spcPts val="0"/>
              </a:spcAft>
              <a:buSzPts val="1596"/>
              <a:buChar char="■"/>
              <a:defRPr sz="1596"/>
            </a:lvl4pPr>
            <a:lvl5pPr indent="-329945" lvl="4" marL="22860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5pPr>
            <a:lvl6pPr indent="-329945" lvl="5" marL="27432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6pPr>
            <a:lvl7pPr indent="-329945" lvl="6" marL="32004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7pPr>
            <a:lvl8pPr indent="-329946" lvl="7" marL="36576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8pPr>
            <a:lvl9pPr indent="-329946" lvl="8" marL="4114800" algn="l">
              <a:spcBef>
                <a:spcPts val="399"/>
              </a:spcBef>
              <a:spcAft>
                <a:spcPts val="0"/>
              </a:spcAft>
              <a:buSzPts val="1596"/>
              <a:buChar char="▪"/>
              <a:defRPr sz="1596"/>
            </a:lvl9pPr>
          </a:lstStyle>
          <a:p/>
        </p:txBody>
      </p:sp>
      <p:sp>
        <p:nvSpPr>
          <p:cNvPr id="323" name="Google Shape;323;p102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02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3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103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03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4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04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 txBox="1"/>
          <p:nvPr>
            <p:ph type="title"/>
          </p:nvPr>
        </p:nvSpPr>
        <p:spPr>
          <a:xfrm>
            <a:off x="829792" y="1937704"/>
            <a:ext cx="10489585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" type="body"/>
          </p:nvPr>
        </p:nvSpPr>
        <p:spPr>
          <a:xfrm>
            <a:off x="829792" y="5201392"/>
            <a:ext cx="10489585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2394"/>
              <a:buNone/>
              <a:defRPr sz="239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995"/>
              <a:buNone/>
              <a:defRPr sz="199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795"/>
              <a:buNone/>
              <a:defRPr sz="179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6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5"/>
          <p:cNvSpPr txBox="1"/>
          <p:nvPr>
            <p:ph type="title"/>
          </p:nvPr>
        </p:nvSpPr>
        <p:spPr>
          <a:xfrm>
            <a:off x="608093" y="309457"/>
            <a:ext cx="4001161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9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05"/>
          <p:cNvSpPr txBox="1"/>
          <p:nvPr>
            <p:ph idx="1" type="body"/>
          </p:nvPr>
        </p:nvSpPr>
        <p:spPr>
          <a:xfrm>
            <a:off x="4754941" y="309458"/>
            <a:ext cx="6798806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0753" lvl="0" marL="457200" algn="l">
              <a:spcBef>
                <a:spcPts val="638"/>
              </a:spcBef>
              <a:spcAft>
                <a:spcPts val="0"/>
              </a:spcAft>
              <a:buSzPts val="2554"/>
              <a:buChar char="❑"/>
              <a:defRPr sz="3192"/>
            </a:lvl1pPr>
            <a:lvl2pPr indent="-405955" lvl="1" marL="914400" algn="l">
              <a:spcBef>
                <a:spcPts val="559"/>
              </a:spcBef>
              <a:spcAft>
                <a:spcPts val="0"/>
              </a:spcAft>
              <a:buSzPts val="2793"/>
              <a:buFont typeface="Calibri"/>
              <a:buChar char="•"/>
              <a:defRPr sz="2793"/>
            </a:lvl2pPr>
            <a:lvl3pPr indent="-380619" lvl="2" marL="1371600" algn="l">
              <a:spcBef>
                <a:spcPts val="479"/>
              </a:spcBef>
              <a:spcAft>
                <a:spcPts val="0"/>
              </a:spcAft>
              <a:buSzPts val="2394"/>
              <a:buChar char="-"/>
              <a:defRPr sz="2394"/>
            </a:lvl3pPr>
            <a:lvl4pPr indent="-355282" lvl="3" marL="1828800" algn="l">
              <a:spcBef>
                <a:spcPts val="399"/>
              </a:spcBef>
              <a:spcAft>
                <a:spcPts val="0"/>
              </a:spcAft>
              <a:buSzPts val="1995"/>
              <a:buChar char="■"/>
              <a:defRPr sz="1995"/>
            </a:lvl4pPr>
            <a:lvl5pPr indent="-355282" lvl="4" marL="2286000" algn="l">
              <a:spcBef>
                <a:spcPts val="499"/>
              </a:spcBef>
              <a:spcAft>
                <a:spcPts val="0"/>
              </a:spcAft>
              <a:buSzPts val="1995"/>
              <a:buChar char="▪"/>
              <a:defRPr sz="1995"/>
            </a:lvl5pPr>
            <a:lvl6pPr indent="-355282" lvl="5" marL="2743200" algn="l">
              <a:spcBef>
                <a:spcPts val="499"/>
              </a:spcBef>
              <a:spcAft>
                <a:spcPts val="0"/>
              </a:spcAft>
              <a:buSzPts val="1995"/>
              <a:buChar char="▪"/>
              <a:defRPr sz="1995"/>
            </a:lvl6pPr>
            <a:lvl7pPr indent="-355282" lvl="6" marL="3200400" algn="l">
              <a:spcBef>
                <a:spcPts val="499"/>
              </a:spcBef>
              <a:spcAft>
                <a:spcPts val="0"/>
              </a:spcAft>
              <a:buSzPts val="1995"/>
              <a:buChar char="▪"/>
              <a:defRPr sz="1995"/>
            </a:lvl7pPr>
            <a:lvl8pPr indent="-355282" lvl="7" marL="3657600" algn="l">
              <a:spcBef>
                <a:spcPts val="499"/>
              </a:spcBef>
              <a:spcAft>
                <a:spcPts val="0"/>
              </a:spcAft>
              <a:buSzPts val="1995"/>
              <a:buChar char="▪"/>
              <a:defRPr sz="1995"/>
            </a:lvl8pPr>
            <a:lvl9pPr indent="-355282" lvl="8" marL="4114800" algn="l">
              <a:spcBef>
                <a:spcPts val="499"/>
              </a:spcBef>
              <a:spcAft>
                <a:spcPts val="0"/>
              </a:spcAft>
              <a:buSzPts val="1995"/>
              <a:buChar char="▪"/>
              <a:defRPr sz="1995"/>
            </a:lvl9pPr>
          </a:lstStyle>
          <a:p/>
        </p:txBody>
      </p:sp>
      <p:sp>
        <p:nvSpPr>
          <p:cNvPr id="335" name="Google Shape;335;p105"/>
          <p:cNvSpPr txBox="1"/>
          <p:nvPr>
            <p:ph idx="2" type="body"/>
          </p:nvPr>
        </p:nvSpPr>
        <p:spPr>
          <a:xfrm>
            <a:off x="608093" y="1626448"/>
            <a:ext cx="4001161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9"/>
              </a:spcBef>
              <a:spcAft>
                <a:spcPts val="0"/>
              </a:spcAft>
              <a:buSzPts val="1118"/>
              <a:buNone/>
              <a:defRPr sz="1397"/>
            </a:lvl1pPr>
            <a:lvl2pPr indent="-228600" lvl="1" marL="914400" algn="l">
              <a:spcBef>
                <a:spcPts val="239"/>
              </a:spcBef>
              <a:spcAft>
                <a:spcPts val="0"/>
              </a:spcAft>
              <a:buSzPts val="1197"/>
              <a:buFont typeface="Calibri"/>
              <a:buNone/>
              <a:defRPr sz="1197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98"/>
              <a:buNone/>
              <a:defRPr sz="897"/>
            </a:lvl4pPr>
            <a:lvl5pPr indent="-228600" lvl="4" marL="22860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5pPr>
            <a:lvl6pPr indent="-228600" lvl="5" marL="27432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6pPr>
            <a:lvl7pPr indent="-228600" lvl="6" marL="32004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7pPr>
            <a:lvl8pPr indent="-228600" lvl="7" marL="36576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8pPr>
            <a:lvl9pPr indent="-228600" lvl="8" marL="41148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9pPr>
          </a:lstStyle>
          <a:p/>
        </p:txBody>
      </p:sp>
      <p:sp>
        <p:nvSpPr>
          <p:cNvPr id="336" name="Google Shape;336;p105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05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6"/>
          <p:cNvSpPr txBox="1"/>
          <p:nvPr>
            <p:ph type="title"/>
          </p:nvPr>
        </p:nvSpPr>
        <p:spPr>
          <a:xfrm>
            <a:off x="2383805" y="5440680"/>
            <a:ext cx="7297103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9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06"/>
          <p:cNvSpPr/>
          <p:nvPr>
            <p:ph idx="2" type="pic"/>
          </p:nvPr>
        </p:nvSpPr>
        <p:spPr>
          <a:xfrm>
            <a:off x="2383805" y="694478"/>
            <a:ext cx="7297103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106"/>
          <p:cNvSpPr txBox="1"/>
          <p:nvPr>
            <p:ph idx="1" type="body"/>
          </p:nvPr>
        </p:nvSpPr>
        <p:spPr>
          <a:xfrm>
            <a:off x="2383805" y="6082983"/>
            <a:ext cx="7297103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9"/>
              </a:spcBef>
              <a:spcAft>
                <a:spcPts val="0"/>
              </a:spcAft>
              <a:buSzPts val="1118"/>
              <a:buNone/>
              <a:defRPr sz="1397"/>
            </a:lvl1pPr>
            <a:lvl2pPr indent="-228600" lvl="1" marL="914400" algn="l">
              <a:spcBef>
                <a:spcPts val="239"/>
              </a:spcBef>
              <a:spcAft>
                <a:spcPts val="0"/>
              </a:spcAft>
              <a:buSzPts val="1197"/>
              <a:buFont typeface="Calibri"/>
              <a:buNone/>
              <a:defRPr sz="1197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98"/>
              <a:buNone/>
              <a:defRPr sz="897"/>
            </a:lvl4pPr>
            <a:lvl5pPr indent="-228600" lvl="4" marL="22860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5pPr>
            <a:lvl6pPr indent="-228600" lvl="5" marL="27432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6pPr>
            <a:lvl7pPr indent="-228600" lvl="6" marL="32004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7pPr>
            <a:lvl8pPr indent="-228600" lvl="7" marL="36576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8pPr>
            <a:lvl9pPr indent="-228600" lvl="8" marL="4114800" algn="l">
              <a:spcBef>
                <a:spcPts val="224"/>
              </a:spcBef>
              <a:spcAft>
                <a:spcPts val="0"/>
              </a:spcAft>
              <a:buSzPts val="898"/>
              <a:buNone/>
              <a:defRPr sz="897"/>
            </a:lvl9pPr>
          </a:lstStyle>
          <a:p/>
        </p:txBody>
      </p:sp>
      <p:sp>
        <p:nvSpPr>
          <p:cNvPr id="342" name="Google Shape;342;p106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06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7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07"/>
          <p:cNvSpPr txBox="1"/>
          <p:nvPr>
            <p:ph idx="1" type="body"/>
          </p:nvPr>
        </p:nvSpPr>
        <p:spPr>
          <a:xfrm rot="5400000">
            <a:off x="3354246" y="-1218704"/>
            <a:ext cx="5440680" cy="10641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7" name="Google Shape;347;p107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07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8"/>
          <p:cNvSpPr txBox="1"/>
          <p:nvPr>
            <p:ph type="title"/>
          </p:nvPr>
        </p:nvSpPr>
        <p:spPr>
          <a:xfrm rot="5400000">
            <a:off x="6836191" y="2252683"/>
            <a:ext cx="6477000" cy="2662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08"/>
          <p:cNvSpPr txBox="1"/>
          <p:nvPr>
            <p:ph idx="1" type="body"/>
          </p:nvPr>
        </p:nvSpPr>
        <p:spPr>
          <a:xfrm rot="5400000">
            <a:off x="1408759" y="-309538"/>
            <a:ext cx="6477000" cy="778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2" name="Google Shape;352;p108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08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9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09"/>
          <p:cNvSpPr/>
          <p:nvPr>
            <p:ph idx="2" type="clipArt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109"/>
          <p:cNvSpPr txBox="1"/>
          <p:nvPr>
            <p:ph idx="1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8" name="Google Shape;358;p109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09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0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10"/>
          <p:cNvSpPr txBox="1"/>
          <p:nvPr>
            <p:ph idx="1" type="body"/>
          </p:nvPr>
        </p:nvSpPr>
        <p:spPr>
          <a:xfrm>
            <a:off x="753782" y="13817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3" name="Google Shape;363;p110"/>
          <p:cNvSpPr txBox="1"/>
          <p:nvPr>
            <p:ph idx="2" type="body"/>
          </p:nvPr>
        </p:nvSpPr>
        <p:spPr>
          <a:xfrm>
            <a:off x="753782" y="41884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4" name="Google Shape;364;p110"/>
          <p:cNvSpPr txBox="1"/>
          <p:nvPr>
            <p:ph idx="3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5" name="Google Shape;365;p110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10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" type="body"/>
          </p:nvPr>
        </p:nvSpPr>
        <p:spPr>
          <a:xfrm>
            <a:off x="836126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2" type="body"/>
          </p:nvPr>
        </p:nvSpPr>
        <p:spPr>
          <a:xfrm>
            <a:off x="6156931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 txBox="1"/>
          <p:nvPr>
            <p:ph type="title"/>
          </p:nvPr>
        </p:nvSpPr>
        <p:spPr>
          <a:xfrm>
            <a:off x="837711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" type="body"/>
          </p:nvPr>
        </p:nvSpPr>
        <p:spPr>
          <a:xfrm>
            <a:off x="837711" y="1905318"/>
            <a:ext cx="5145027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53" name="Google Shape;53;p58"/>
          <p:cNvSpPr txBox="1"/>
          <p:nvPr>
            <p:ph idx="2" type="body"/>
          </p:nvPr>
        </p:nvSpPr>
        <p:spPr>
          <a:xfrm>
            <a:off x="837711" y="2839085"/>
            <a:ext cx="5145027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3" type="body"/>
          </p:nvPr>
        </p:nvSpPr>
        <p:spPr>
          <a:xfrm>
            <a:off x="6156931" y="1905318"/>
            <a:ext cx="517036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55" name="Google Shape;55;p58"/>
          <p:cNvSpPr txBox="1"/>
          <p:nvPr>
            <p:ph idx="4" type="body"/>
          </p:nvPr>
        </p:nvSpPr>
        <p:spPr>
          <a:xfrm>
            <a:off x="6156931" y="2839085"/>
            <a:ext cx="517036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9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9"/>
          <p:cNvSpPr txBox="1"/>
          <p:nvPr>
            <p:ph idx="1" type="body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292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Char char="•"/>
              <a:defRPr sz="3192"/>
            </a:lvl1pPr>
            <a:lvl2pPr indent="-405955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793"/>
              <a:buChar char="•"/>
              <a:defRPr sz="2793"/>
            </a:lvl2pPr>
            <a:lvl3pPr indent="-380619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Char char="•"/>
              <a:defRPr sz="2394"/>
            </a:lvl3pPr>
            <a:lvl4pPr indent="-355282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4pPr>
            <a:lvl5pPr indent="-355282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5pPr>
            <a:lvl6pPr indent="-355282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6pPr>
            <a:lvl7pPr indent="-355282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7pPr>
            <a:lvl8pPr indent="-355282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8pPr>
            <a:lvl9pPr indent="-355282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9pPr>
          </a:lstStyle>
          <a:p/>
        </p:txBody>
      </p:sp>
      <p:sp>
        <p:nvSpPr>
          <p:cNvPr id="62" name="Google Shape;62;p59"/>
          <p:cNvSpPr txBox="1"/>
          <p:nvPr>
            <p:ph idx="2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63" name="Google Shape;63;p59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0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0"/>
          <p:cNvSpPr/>
          <p:nvPr>
            <p:ph idx="2" type="pic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60"/>
          <p:cNvSpPr txBox="1"/>
          <p:nvPr>
            <p:ph idx="1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70" name="Google Shape;70;p60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9"/>
              <a:buFont typeface="Calibri"/>
              <a:buNone/>
              <a:defRPr b="0" i="0" sz="43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1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5955" lvl="0" marL="4572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Font typeface="Arial"/>
              <a:buChar char="•"/>
              <a:defRPr b="0" i="0" sz="2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0619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Font typeface="Arial"/>
              <a:buChar char="•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282" lvl="2" marL="1371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582" lvl="3" marL="1828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582" lvl="4" marL="2286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582" lvl="5" marL="2743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582" lvl="6" marL="3200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582" lvl="7" marL="3657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582" lvl="8" marL="4114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1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1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1"/>
          <p:cNvSpPr/>
          <p:nvPr/>
        </p:nvSpPr>
        <p:spPr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81075" lIns="162150" spcFirstLastPara="1" rIns="162150" wrap="square" tIns="8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3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7" name="Google Shape;87;p63"/>
          <p:cNvSpPr txBox="1"/>
          <p:nvPr>
            <p:ph idx="1" type="body"/>
          </p:nvPr>
        </p:nvSpPr>
        <p:spPr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63"/>
          <p:cNvSpPr/>
          <p:nvPr/>
        </p:nvSpPr>
        <p:spPr>
          <a:xfrm>
            <a:off x="810789" y="1295400"/>
            <a:ext cx="10584600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63"/>
          <p:cNvCxnSpPr/>
          <p:nvPr/>
        </p:nvCxnSpPr>
        <p:spPr>
          <a:xfrm>
            <a:off x="810789" y="6995160"/>
            <a:ext cx="105402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63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63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3"/>
          <p:cNvSpPr/>
          <p:nvPr/>
        </p:nvSpPr>
        <p:spPr>
          <a:xfrm>
            <a:off x="3851250" y="7081522"/>
            <a:ext cx="45606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8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4" name="Google Shape;174;p78"/>
          <p:cNvSpPr txBox="1"/>
          <p:nvPr>
            <p:ph idx="1" type="body"/>
          </p:nvPr>
        </p:nvSpPr>
        <p:spPr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78"/>
          <p:cNvSpPr/>
          <p:nvPr/>
        </p:nvSpPr>
        <p:spPr>
          <a:xfrm>
            <a:off x="810789" y="1295400"/>
            <a:ext cx="10584600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p78"/>
          <p:cNvCxnSpPr/>
          <p:nvPr/>
        </p:nvCxnSpPr>
        <p:spPr>
          <a:xfrm>
            <a:off x="810789" y="6995160"/>
            <a:ext cx="105402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78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78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78"/>
          <p:cNvSpPr/>
          <p:nvPr/>
        </p:nvSpPr>
        <p:spPr>
          <a:xfrm>
            <a:off x="3851250" y="7081522"/>
            <a:ext cx="45606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7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8" name="Google Shape;228;p87"/>
          <p:cNvSpPr txBox="1"/>
          <p:nvPr>
            <p:ph idx="1" type="body"/>
          </p:nvPr>
        </p:nvSpPr>
        <p:spPr>
          <a:xfrm>
            <a:off x="753782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215" lvl="0" marL="457200" marR="0" rtl="0" algn="l">
              <a:spcBef>
                <a:spcPts val="479"/>
              </a:spcBef>
              <a:spcAft>
                <a:spcPts val="0"/>
              </a:spcAft>
              <a:buClr>
                <a:schemeClr val="accent2"/>
              </a:buClr>
              <a:buSzPts val="1915"/>
              <a:buFont typeface="Noto Sans Symbols"/>
              <a:buChar char="❑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282" lvl="1" marL="914400" marR="0" rtl="0" algn="l">
              <a:spcBef>
                <a:spcPts val="399"/>
              </a:spcBef>
              <a:spcAft>
                <a:spcPts val="0"/>
              </a:spcAft>
              <a:buClr>
                <a:schemeClr val="accent2"/>
              </a:buClr>
              <a:buSzPts val="1995"/>
              <a:buFont typeface="Calibri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87"/>
          <p:cNvSpPr/>
          <p:nvPr/>
        </p:nvSpPr>
        <p:spPr>
          <a:xfrm>
            <a:off x="810790" y="1295400"/>
            <a:ext cx="10584601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0" name="Google Shape;230;p87"/>
          <p:cNvCxnSpPr/>
          <p:nvPr/>
        </p:nvCxnSpPr>
        <p:spPr>
          <a:xfrm>
            <a:off x="810789" y="6995160"/>
            <a:ext cx="105402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87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87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87"/>
          <p:cNvSpPr/>
          <p:nvPr/>
        </p:nvSpPr>
        <p:spPr>
          <a:xfrm>
            <a:off x="3851249" y="7081522"/>
            <a:ext cx="4560689" cy="24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6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2" name="Google Shape;282;p96"/>
          <p:cNvSpPr txBox="1"/>
          <p:nvPr>
            <p:ph idx="1" type="body"/>
          </p:nvPr>
        </p:nvSpPr>
        <p:spPr>
          <a:xfrm>
            <a:off x="753782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215" lvl="0" marL="457200" marR="0" rtl="0" algn="l">
              <a:spcBef>
                <a:spcPts val="479"/>
              </a:spcBef>
              <a:spcAft>
                <a:spcPts val="0"/>
              </a:spcAft>
              <a:buClr>
                <a:schemeClr val="accent2"/>
              </a:buClr>
              <a:buSzPts val="1915"/>
              <a:buFont typeface="Noto Sans Symbols"/>
              <a:buChar char="❑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282" lvl="1" marL="914400" marR="0" rtl="0" algn="l">
              <a:spcBef>
                <a:spcPts val="399"/>
              </a:spcBef>
              <a:spcAft>
                <a:spcPts val="0"/>
              </a:spcAft>
              <a:buClr>
                <a:schemeClr val="accent2"/>
              </a:buClr>
              <a:buSzPts val="1995"/>
              <a:buFont typeface="Calibri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96"/>
          <p:cNvSpPr/>
          <p:nvPr/>
        </p:nvSpPr>
        <p:spPr>
          <a:xfrm>
            <a:off x="810790" y="1295400"/>
            <a:ext cx="10584601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4" name="Google Shape;284;p96"/>
          <p:cNvCxnSpPr/>
          <p:nvPr/>
        </p:nvCxnSpPr>
        <p:spPr>
          <a:xfrm>
            <a:off x="810789" y="6995160"/>
            <a:ext cx="105402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96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96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6"/>
          <p:cNvSpPr/>
          <p:nvPr/>
        </p:nvSpPr>
        <p:spPr>
          <a:xfrm>
            <a:off x="3851249" y="7081522"/>
            <a:ext cx="4560689" cy="24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bit.ly/3oXr4Ah" TargetMode="External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lang="en-US"/>
              <a:t>EECS 370 - Lecture 14</a:t>
            </a:r>
            <a:endParaRPr/>
          </a:p>
        </p:txBody>
      </p:sp>
      <p:sp>
        <p:nvSpPr>
          <p:cNvPr id="373" name="Google Shape;373;p1"/>
          <p:cNvSpPr txBox="1"/>
          <p:nvPr>
            <p:ph idx="1" type="subTitle"/>
          </p:nvPr>
        </p:nvSpPr>
        <p:spPr>
          <a:xfrm>
            <a:off x="3152874" y="4047311"/>
            <a:ext cx="585608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Pipelining and Data Hazards II</a:t>
            </a:r>
            <a:endParaRPr/>
          </a:p>
        </p:txBody>
      </p:sp>
      <p:sp>
        <p:nvSpPr>
          <p:cNvPr id="374" name="Google Shape;374;p1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4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pic>
        <p:nvPicPr>
          <p:cNvPr descr="Qr code&#10;&#10;Description automatically generated" id="375" name="Google Shape;3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7824" y="4129278"/>
            <a:ext cx="2432368" cy="243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4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and Q&amp;A Link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10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10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10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10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10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10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3" name="Google Shape;683;p10"/>
          <p:cNvCxnSpPr/>
          <p:nvPr/>
        </p:nvCxnSpPr>
        <p:spPr>
          <a:xfrm>
            <a:off x="10312559" y="5699760"/>
            <a:ext cx="863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10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10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686" name="Google Shape;686;p10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10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10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0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690" name="Google Shape;690;p10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691" name="Google Shape;691;p10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0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693" name="Google Shape;693;p10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0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695" name="Google Shape;695;p10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96" name="Google Shape;696;p10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10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0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699" name="Google Shape;699;p10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0" name="Google Shape;700;p10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701" name="Google Shape;701;p10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0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703" name="Google Shape;703;p10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704" name="Google Shape;704;p10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0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706" name="Google Shape;706;p10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10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10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10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10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10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10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10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10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10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10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10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10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10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10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10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10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10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10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10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10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10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0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10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10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10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0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733" name="Google Shape;733;p10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10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10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10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10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10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10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10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10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10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10"/>
          <p:cNvCxnSpPr/>
          <p:nvPr/>
        </p:nvCxnSpPr>
        <p:spPr>
          <a:xfrm>
            <a:off x="3662839" y="4318000"/>
            <a:ext cx="345440" cy="0"/>
          </a:xfrm>
          <a:prstGeom prst="straightConnector1">
            <a:avLst/>
          </a:prstGeom>
          <a:noFill/>
          <a:ln cap="flat" cmpd="sng" w="5715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10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10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10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10"/>
          <p:cNvSpPr txBox="1"/>
          <p:nvPr/>
        </p:nvSpPr>
        <p:spPr>
          <a:xfrm>
            <a:off x="2194720" y="6840432"/>
            <a:ext cx="67313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748" name="Google Shape;748;p10"/>
          <p:cNvSpPr txBox="1"/>
          <p:nvPr/>
        </p:nvSpPr>
        <p:spPr>
          <a:xfrm>
            <a:off x="5130959" y="6840432"/>
            <a:ext cx="76014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749" name="Google Shape;749;p10"/>
          <p:cNvSpPr txBox="1"/>
          <p:nvPr/>
        </p:nvSpPr>
        <p:spPr>
          <a:xfrm>
            <a:off x="7640908" y="6840432"/>
            <a:ext cx="1136850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0"/>
          <p:cNvSpPr txBox="1"/>
          <p:nvPr/>
        </p:nvSpPr>
        <p:spPr>
          <a:xfrm>
            <a:off x="9409172" y="6840432"/>
            <a:ext cx="1322798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cxnSp>
        <p:nvCxnSpPr>
          <p:cNvPr id="751" name="Google Shape;751;p10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10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10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0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755" name="Google Shape;755;p10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10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endParaRPr/>
          </a:p>
        </p:txBody>
      </p:sp>
      <p:sp>
        <p:nvSpPr>
          <p:cNvPr id="757" name="Google Shape;757;p10"/>
          <p:cNvSpPr/>
          <p:nvPr/>
        </p:nvSpPr>
        <p:spPr>
          <a:xfrm>
            <a:off x="5390039" y="5440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0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/>
          </a:p>
        </p:txBody>
      </p:sp>
      <p:sp>
        <p:nvSpPr>
          <p:cNvPr id="759" name="Google Shape;759;p10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valB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10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valA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10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PC+1</a:t>
            </a:r>
            <a:endParaRPr/>
          </a:p>
        </p:txBody>
      </p:sp>
      <p:sp>
        <p:nvSpPr>
          <p:cNvPr id="762" name="Google Shape;762;p10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PC+1</a:t>
            </a:r>
            <a:endParaRPr/>
          </a:p>
        </p:txBody>
      </p:sp>
      <p:sp>
        <p:nvSpPr>
          <p:cNvPr id="763" name="Google Shape;763;p10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/>
          </a:p>
        </p:txBody>
      </p:sp>
      <p:sp>
        <p:nvSpPr>
          <p:cNvPr id="764" name="Google Shape;764;p10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765" name="Google Shape;765;p10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endParaRPr/>
          </a:p>
        </p:txBody>
      </p:sp>
      <p:sp>
        <p:nvSpPr>
          <p:cNvPr id="766" name="Google Shape;766;p10"/>
          <p:cNvSpPr/>
          <p:nvPr/>
        </p:nvSpPr>
        <p:spPr>
          <a:xfrm>
            <a:off x="7980839" y="5440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10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valB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8" name="Google Shape;768;p10"/>
          <p:cNvCxnSpPr/>
          <p:nvPr/>
        </p:nvCxnSpPr>
        <p:spPr>
          <a:xfrm>
            <a:off x="5908199" y="56997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10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endParaRPr/>
          </a:p>
        </p:txBody>
      </p:sp>
      <p:sp>
        <p:nvSpPr>
          <p:cNvPr id="770" name="Google Shape;770;p10"/>
          <p:cNvSpPr/>
          <p:nvPr/>
        </p:nvSpPr>
        <p:spPr>
          <a:xfrm>
            <a:off x="9794399" y="5440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10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772" name="Google Shape;772;p10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mdata</a:t>
            </a:r>
            <a:endParaRPr b="1" sz="1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10"/>
          <p:cNvCxnSpPr/>
          <p:nvPr/>
        </p:nvCxnSpPr>
        <p:spPr>
          <a:xfrm>
            <a:off x="8498999" y="56997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10"/>
          <p:cNvCxnSpPr/>
          <p:nvPr/>
        </p:nvCxnSpPr>
        <p:spPr>
          <a:xfrm rot="10800000">
            <a:off x="10571639" y="5095240"/>
            <a:ext cx="60452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10"/>
          <p:cNvCxnSpPr/>
          <p:nvPr/>
        </p:nvCxnSpPr>
        <p:spPr>
          <a:xfrm rot="10800000">
            <a:off x="10571639" y="4749800"/>
            <a:ext cx="604520" cy="0"/>
          </a:xfrm>
          <a:prstGeom prst="straightConnector1">
            <a:avLst/>
          </a:prstGeom>
          <a:noFill/>
          <a:ln cap="flat" cmpd="sng" w="5715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10"/>
          <p:cNvCxnSpPr/>
          <p:nvPr/>
        </p:nvCxnSpPr>
        <p:spPr>
          <a:xfrm>
            <a:off x="11030427" y="3454400"/>
            <a:ext cx="172720" cy="0"/>
          </a:xfrm>
          <a:prstGeom prst="straightConnector1">
            <a:avLst/>
          </a:prstGeom>
          <a:noFill/>
          <a:ln cap="flat" cmpd="sng" w="57150">
            <a:solidFill>
              <a:srgbClr val="CC00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0"/>
          <p:cNvCxnSpPr/>
          <p:nvPr/>
        </p:nvCxnSpPr>
        <p:spPr>
          <a:xfrm>
            <a:off x="11176159" y="3454400"/>
            <a:ext cx="0" cy="1295400"/>
          </a:xfrm>
          <a:prstGeom prst="straightConnector1">
            <a:avLst/>
          </a:prstGeom>
          <a:noFill/>
          <a:ln cap="flat" cmpd="sng" w="57150">
            <a:solidFill>
              <a:srgbClr val="CC00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10"/>
          <p:cNvCxnSpPr/>
          <p:nvPr/>
        </p:nvCxnSpPr>
        <p:spPr>
          <a:xfrm rot="10800000">
            <a:off x="11176159" y="5095240"/>
            <a:ext cx="0" cy="60452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10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eq?</a:t>
            </a:r>
            <a:endParaRPr/>
          </a:p>
        </p:txBody>
      </p:sp>
      <p:sp>
        <p:nvSpPr>
          <p:cNvPr id="780" name="Google Shape;780;p10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</p:txBody>
      </p:sp>
      <p:sp>
        <p:nvSpPr>
          <p:cNvPr id="781" name="Google Shape;781;p10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82" name="Google Shape;782;p10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83" name="Google Shape;783;p10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84" name="Google Shape;784;p10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85" name="Google Shape;785;p10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86" name="Google Shape;786;p10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87" name="Google Shape;787;p10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88" name="Google Shape;788;p10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89" name="Google Shape;789;p10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790" name="Google Shape;790;p10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791" name="Google Shape;791;p10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792" name="Google Shape;792;p10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793" name="Google Shape;793;p10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794" name="Google Shape;794;p10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795" name="Google Shape;795;p10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796" name="Google Shape;796;p10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797" name="Google Shape;797;p10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0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0"/>
          <p:cNvSpPr txBox="1"/>
          <p:nvPr/>
        </p:nvSpPr>
        <p:spPr>
          <a:xfrm>
            <a:off x="10657999" y="4420553"/>
            <a:ext cx="562333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800" name="Google Shape;800;p10"/>
          <p:cNvSpPr txBox="1"/>
          <p:nvPr/>
        </p:nvSpPr>
        <p:spPr>
          <a:xfrm>
            <a:off x="10706577" y="4749800"/>
            <a:ext cx="546240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0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0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10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4" name="Google Shape;804;p10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10"/>
          <p:cNvSpPr/>
          <p:nvPr/>
        </p:nvSpPr>
        <p:spPr>
          <a:xfrm>
            <a:off x="3231039" y="3972560"/>
            <a:ext cx="2159000" cy="1914313"/>
          </a:xfrm>
          <a:custGeom>
            <a:rect b="b" l="l" r="r" t="t"/>
            <a:pathLst>
              <a:path extrusionOk="0" h="1064" w="1200">
                <a:moveTo>
                  <a:pt x="1200" y="912"/>
                </a:moveTo>
                <a:cubicBezTo>
                  <a:pt x="844" y="988"/>
                  <a:pt x="488" y="1064"/>
                  <a:pt x="288" y="912"/>
                </a:cubicBezTo>
                <a:cubicBezTo>
                  <a:pt x="88" y="760"/>
                  <a:pt x="44" y="380"/>
                  <a:pt x="0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0"/>
          <p:cNvSpPr/>
          <p:nvPr/>
        </p:nvSpPr>
        <p:spPr>
          <a:xfrm>
            <a:off x="3490119" y="4058920"/>
            <a:ext cx="4490720" cy="1468120"/>
          </a:xfrm>
          <a:custGeom>
            <a:rect b="b" l="l" r="r" t="t"/>
            <a:pathLst>
              <a:path extrusionOk="0" h="816" w="2496">
                <a:moveTo>
                  <a:pt x="2496" y="816"/>
                </a:moveTo>
                <a:cubicBezTo>
                  <a:pt x="2232" y="772"/>
                  <a:pt x="1968" y="728"/>
                  <a:pt x="1632" y="720"/>
                </a:cubicBezTo>
                <a:cubicBezTo>
                  <a:pt x="1296" y="712"/>
                  <a:pt x="720" y="776"/>
                  <a:pt x="480" y="768"/>
                </a:cubicBezTo>
                <a:cubicBezTo>
                  <a:pt x="240" y="760"/>
                  <a:pt x="272" y="800"/>
                  <a:pt x="192" y="672"/>
                </a:cubicBezTo>
                <a:cubicBezTo>
                  <a:pt x="112" y="544"/>
                  <a:pt x="56" y="272"/>
                  <a:pt x="0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0"/>
          <p:cNvSpPr/>
          <p:nvPr/>
        </p:nvSpPr>
        <p:spPr>
          <a:xfrm>
            <a:off x="3835559" y="4058920"/>
            <a:ext cx="5958840" cy="1554480"/>
          </a:xfrm>
          <a:custGeom>
            <a:rect b="b" l="l" r="r" t="t"/>
            <a:pathLst>
              <a:path extrusionOk="0" h="864" w="3312">
                <a:moveTo>
                  <a:pt x="3312" y="864"/>
                </a:moveTo>
                <a:cubicBezTo>
                  <a:pt x="3160" y="752"/>
                  <a:pt x="3008" y="640"/>
                  <a:pt x="2736" y="576"/>
                </a:cubicBezTo>
                <a:cubicBezTo>
                  <a:pt x="2464" y="512"/>
                  <a:pt x="2072" y="480"/>
                  <a:pt x="1680" y="480"/>
                </a:cubicBezTo>
                <a:cubicBezTo>
                  <a:pt x="1288" y="480"/>
                  <a:pt x="648" y="584"/>
                  <a:pt x="384" y="576"/>
                </a:cubicBezTo>
                <a:cubicBezTo>
                  <a:pt x="120" y="568"/>
                  <a:pt x="160" y="528"/>
                  <a:pt x="96" y="432"/>
                </a:cubicBezTo>
                <a:cubicBezTo>
                  <a:pt x="32" y="336"/>
                  <a:pt x="16" y="168"/>
                  <a:pt x="0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1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Weave" id="813" name="Google Shape;813;p11"/>
          <p:cNvSpPr/>
          <p:nvPr/>
        </p:nvSpPr>
        <p:spPr>
          <a:xfrm>
            <a:off x="3144679" y="863600"/>
            <a:ext cx="5267960" cy="526796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1"/>
          <p:cNvSpPr/>
          <p:nvPr/>
        </p:nvSpPr>
        <p:spPr>
          <a:xfrm>
            <a:off x="3921919" y="1640840"/>
            <a:ext cx="1295400" cy="863600"/>
          </a:xfrm>
          <a:prstGeom prst="ellipse">
            <a:avLst/>
          </a:prstGeom>
          <a:gradFill>
            <a:gsLst>
              <a:gs pos="0">
                <a:srgbClr val="765E5E"/>
              </a:gs>
              <a:gs pos="50000">
                <a:srgbClr val="FFCCCC"/>
              </a:gs>
              <a:gs pos="100000">
                <a:srgbClr val="765E5E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1"/>
          <p:cNvSpPr/>
          <p:nvPr/>
        </p:nvSpPr>
        <p:spPr>
          <a:xfrm>
            <a:off x="7462679" y="1986280"/>
            <a:ext cx="1554480" cy="379984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816" name="Google Shape;816;p11"/>
          <p:cNvSpPr/>
          <p:nvPr/>
        </p:nvSpPr>
        <p:spPr>
          <a:xfrm>
            <a:off x="2281079" y="86360"/>
            <a:ext cx="863600" cy="6908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1"/>
          <p:cNvSpPr/>
          <p:nvPr/>
        </p:nvSpPr>
        <p:spPr>
          <a:xfrm>
            <a:off x="9362599" y="86360"/>
            <a:ext cx="777240" cy="6908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8" name="Google Shape;818;p11"/>
          <p:cNvCxnSpPr/>
          <p:nvPr/>
        </p:nvCxnSpPr>
        <p:spPr>
          <a:xfrm>
            <a:off x="3749199" y="2763520"/>
            <a:ext cx="0" cy="1727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11"/>
          <p:cNvCxnSpPr/>
          <p:nvPr/>
        </p:nvCxnSpPr>
        <p:spPr>
          <a:xfrm>
            <a:off x="3144679" y="4490720"/>
            <a:ext cx="120904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11"/>
          <p:cNvSpPr txBox="1"/>
          <p:nvPr/>
        </p:nvSpPr>
        <p:spPr>
          <a:xfrm>
            <a:off x="2367440" y="6926792"/>
            <a:ext cx="5902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821" name="Google Shape;821;p11"/>
          <p:cNvSpPr txBox="1"/>
          <p:nvPr/>
        </p:nvSpPr>
        <p:spPr>
          <a:xfrm>
            <a:off x="9362599" y="6926792"/>
            <a:ext cx="66075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822" name="Google Shape;822;p11"/>
          <p:cNvSpPr/>
          <p:nvPr/>
        </p:nvSpPr>
        <p:spPr>
          <a:xfrm>
            <a:off x="4353719" y="4145280"/>
            <a:ext cx="604520" cy="647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823" name="Google Shape;823;p11"/>
          <p:cNvCxnSpPr/>
          <p:nvPr/>
        </p:nvCxnSpPr>
        <p:spPr>
          <a:xfrm>
            <a:off x="3749199" y="2763520"/>
            <a:ext cx="371348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11"/>
          <p:cNvCxnSpPr/>
          <p:nvPr/>
        </p:nvCxnSpPr>
        <p:spPr>
          <a:xfrm>
            <a:off x="3749199" y="3368040"/>
            <a:ext cx="371348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11"/>
          <p:cNvSpPr/>
          <p:nvPr/>
        </p:nvSpPr>
        <p:spPr>
          <a:xfrm>
            <a:off x="5217319" y="4145280"/>
            <a:ext cx="604520" cy="647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11"/>
          <p:cNvSpPr/>
          <p:nvPr/>
        </p:nvSpPr>
        <p:spPr>
          <a:xfrm>
            <a:off x="6080919" y="4145280"/>
            <a:ext cx="604520" cy="647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7" name="Google Shape;827;p11"/>
          <p:cNvCxnSpPr/>
          <p:nvPr/>
        </p:nvCxnSpPr>
        <p:spPr>
          <a:xfrm>
            <a:off x="4958239" y="4490720"/>
            <a:ext cx="25908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11"/>
          <p:cNvCxnSpPr/>
          <p:nvPr/>
        </p:nvCxnSpPr>
        <p:spPr>
          <a:xfrm>
            <a:off x="5821839" y="4490720"/>
            <a:ext cx="25908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11"/>
          <p:cNvCxnSpPr/>
          <p:nvPr/>
        </p:nvCxnSpPr>
        <p:spPr>
          <a:xfrm>
            <a:off x="6685439" y="4490720"/>
            <a:ext cx="77724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11"/>
          <p:cNvCxnSpPr/>
          <p:nvPr/>
        </p:nvCxnSpPr>
        <p:spPr>
          <a:xfrm rot="10800000">
            <a:off x="4699159" y="2245360"/>
            <a:ext cx="0" cy="18999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11"/>
          <p:cNvCxnSpPr/>
          <p:nvPr/>
        </p:nvCxnSpPr>
        <p:spPr>
          <a:xfrm rot="10800000">
            <a:off x="4440079" y="2245360"/>
            <a:ext cx="0" cy="5181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Google Shape;832;p11"/>
          <p:cNvSpPr/>
          <p:nvPr/>
        </p:nvSpPr>
        <p:spPr>
          <a:xfrm>
            <a:off x="4180999" y="1899920"/>
            <a:ext cx="777240" cy="3454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/>
          </a:p>
        </p:txBody>
      </p:sp>
      <p:cxnSp>
        <p:nvCxnSpPr>
          <p:cNvPr id="833" name="Google Shape;833;p11"/>
          <p:cNvCxnSpPr/>
          <p:nvPr/>
        </p:nvCxnSpPr>
        <p:spPr>
          <a:xfrm rot="10800000">
            <a:off x="4526439" y="94996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11"/>
          <p:cNvSpPr txBox="1"/>
          <p:nvPr/>
        </p:nvSpPr>
        <p:spPr>
          <a:xfrm>
            <a:off x="4091994" y="431800"/>
            <a:ext cx="930062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Hazard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  <a:endParaRPr/>
          </a:p>
        </p:txBody>
      </p:sp>
      <p:sp>
        <p:nvSpPr>
          <p:cNvPr id="835" name="Google Shape;835;p11"/>
          <p:cNvSpPr txBox="1"/>
          <p:nvPr/>
        </p:nvSpPr>
        <p:spPr>
          <a:xfrm>
            <a:off x="6339999" y="2245360"/>
            <a:ext cx="102137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11"/>
          <p:cNvSpPr txBox="1"/>
          <p:nvPr/>
        </p:nvSpPr>
        <p:spPr>
          <a:xfrm>
            <a:off x="6339999" y="2849880"/>
            <a:ext cx="1002134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7" name="Google Shape;837;p11"/>
          <p:cNvGrpSpPr/>
          <p:nvPr/>
        </p:nvGrpSpPr>
        <p:grpSpPr>
          <a:xfrm>
            <a:off x="5130959" y="1899920"/>
            <a:ext cx="777240" cy="2245360"/>
            <a:chOff x="2352" y="1008"/>
            <a:chExt cx="432" cy="1248"/>
          </a:xfrm>
        </p:grpSpPr>
        <p:cxnSp>
          <p:nvCxnSpPr>
            <p:cNvPr id="838" name="Google Shape;838;p11"/>
            <p:cNvCxnSpPr/>
            <p:nvPr/>
          </p:nvCxnSpPr>
          <p:spPr>
            <a:xfrm rot="10800000">
              <a:off x="2640" y="1200"/>
              <a:ext cx="0" cy="105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11"/>
            <p:cNvCxnSpPr/>
            <p:nvPr/>
          </p:nvCxnSpPr>
          <p:spPr>
            <a:xfrm rot="10800000">
              <a:off x="2496" y="1200"/>
              <a:ext cx="0" cy="2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0" name="Google Shape;840;p11"/>
            <p:cNvSpPr/>
            <p:nvPr/>
          </p:nvSpPr>
          <p:spPr>
            <a:xfrm>
              <a:off x="2352" y="1008"/>
              <a:ext cx="432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compare</a:t>
              </a:r>
              <a:endParaRPr/>
            </a:p>
          </p:txBody>
        </p:sp>
      </p:grpSp>
      <p:grpSp>
        <p:nvGrpSpPr>
          <p:cNvPr id="841" name="Google Shape;841;p11"/>
          <p:cNvGrpSpPr/>
          <p:nvPr/>
        </p:nvGrpSpPr>
        <p:grpSpPr>
          <a:xfrm>
            <a:off x="3921919" y="2849880"/>
            <a:ext cx="1727200" cy="1295400"/>
            <a:chOff x="1680" y="1536"/>
            <a:chExt cx="960" cy="720"/>
          </a:xfrm>
        </p:grpSpPr>
        <p:cxnSp>
          <p:nvCxnSpPr>
            <p:cNvPr id="842" name="Google Shape;842;p11"/>
            <p:cNvCxnSpPr/>
            <p:nvPr/>
          </p:nvCxnSpPr>
          <p:spPr>
            <a:xfrm rot="10800000">
              <a:off x="1968" y="1728"/>
              <a:ext cx="0" cy="52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11"/>
            <p:cNvCxnSpPr/>
            <p:nvPr/>
          </p:nvCxnSpPr>
          <p:spPr>
            <a:xfrm rot="10800000">
              <a:off x="1824" y="1728"/>
              <a:ext cx="0" cy="9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4" name="Google Shape;844;p11"/>
            <p:cNvSpPr/>
            <p:nvPr/>
          </p:nvSpPr>
          <p:spPr>
            <a:xfrm>
              <a:off x="1680" y="1536"/>
              <a:ext cx="432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compare</a:t>
              </a:r>
              <a:endParaRPr/>
            </a:p>
          </p:txBody>
        </p:sp>
        <p:cxnSp>
          <p:nvCxnSpPr>
            <p:cNvPr id="845" name="Google Shape;845;p11"/>
            <p:cNvCxnSpPr/>
            <p:nvPr/>
          </p:nvCxnSpPr>
          <p:spPr>
            <a:xfrm rot="10800000">
              <a:off x="2496" y="1728"/>
              <a:ext cx="0" cy="52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11"/>
            <p:cNvCxnSpPr/>
            <p:nvPr/>
          </p:nvCxnSpPr>
          <p:spPr>
            <a:xfrm rot="10800000">
              <a:off x="2352" y="1728"/>
              <a:ext cx="0" cy="9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7" name="Google Shape;847;p11"/>
            <p:cNvSpPr/>
            <p:nvPr/>
          </p:nvSpPr>
          <p:spPr>
            <a:xfrm>
              <a:off x="2208" y="1536"/>
              <a:ext cx="432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compare</a:t>
              </a:r>
              <a:endParaRPr/>
            </a:p>
          </p:txBody>
        </p:sp>
      </p:grpSp>
      <p:sp>
        <p:nvSpPr>
          <p:cNvPr id="848" name="Google Shape;848;p11"/>
          <p:cNvSpPr txBox="1"/>
          <p:nvPr/>
        </p:nvSpPr>
        <p:spPr>
          <a:xfrm>
            <a:off x="3835559" y="2331720"/>
            <a:ext cx="404278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49" name="Google Shape;849;p11"/>
          <p:cNvSpPr txBox="1"/>
          <p:nvPr/>
        </p:nvSpPr>
        <p:spPr>
          <a:xfrm>
            <a:off x="4108786" y="5527040"/>
            <a:ext cx="1827093" cy="1557349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register files support </a:t>
            </a:r>
            <a:r>
              <a:rPr b="1" lang="en-US" sz="1360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forwarding</a:t>
            </a:r>
            <a:r>
              <a:rPr b="1" lang="en-US" sz="136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(meaning we can read and write a register simultaneously)</a:t>
            </a:r>
            <a:endParaRPr sz="136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0" name="Google Shape;850;p11"/>
          <p:cNvSpPr txBox="1"/>
          <p:nvPr/>
        </p:nvSpPr>
        <p:spPr>
          <a:xfrm>
            <a:off x="6293109" y="6154905"/>
            <a:ext cx="1827093" cy="929485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means we don't need to check for hazards on the WB stage</a:t>
            </a:r>
            <a:endParaRPr sz="136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51" name="Google Shape;851;p11"/>
          <p:cNvCxnSpPr>
            <a:stCxn id="850" idx="0"/>
          </p:cNvCxnSpPr>
          <p:nvPr/>
        </p:nvCxnSpPr>
        <p:spPr>
          <a:xfrm rot="10800000">
            <a:off x="6426355" y="4836105"/>
            <a:ext cx="780300" cy="13188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2" name="Google Shape;852;p11"/>
          <p:cNvSpPr txBox="1"/>
          <p:nvPr/>
        </p:nvSpPr>
        <p:spPr>
          <a:xfrm>
            <a:off x="6549133" y="172721"/>
            <a:ext cx="1827093" cy="720197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</a:t>
            </a:r>
            <a:r>
              <a:rPr b="1" lang="en-US" sz="1360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136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136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possible hazards to check for </a:t>
            </a:r>
            <a:endParaRPr sz="136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53" name="Google Shape;853;p11"/>
          <p:cNvCxnSpPr>
            <a:stCxn id="852" idx="1"/>
          </p:cNvCxnSpPr>
          <p:nvPr/>
        </p:nvCxnSpPr>
        <p:spPr>
          <a:xfrm flipH="1">
            <a:off x="5389933" y="532820"/>
            <a:ext cx="1159200" cy="11943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2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12"/>
          <p:cNvSpPr/>
          <p:nvPr/>
        </p:nvSpPr>
        <p:spPr>
          <a:xfrm>
            <a:off x="1244759" y="518160"/>
            <a:ext cx="9413240" cy="3972560"/>
          </a:xfrm>
          <a:prstGeom prst="ellipse">
            <a:avLst/>
          </a:prstGeom>
          <a:gradFill>
            <a:gsLst>
              <a:gs pos="0">
                <a:srgbClr val="765E5E"/>
              </a:gs>
              <a:gs pos="50000">
                <a:srgbClr val="FFCCCC"/>
              </a:gs>
              <a:gs pos="100000">
                <a:srgbClr val="765E5E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2"/>
          <p:cNvSpPr/>
          <p:nvPr/>
        </p:nvSpPr>
        <p:spPr>
          <a:xfrm>
            <a:off x="3231039" y="1036320"/>
            <a:ext cx="4922520" cy="2936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12"/>
          <p:cNvSpPr/>
          <p:nvPr/>
        </p:nvSpPr>
        <p:spPr>
          <a:xfrm>
            <a:off x="5821839" y="6822440"/>
            <a:ext cx="690880" cy="647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862" name="Google Shape;862;p12"/>
          <p:cNvCxnSpPr/>
          <p:nvPr/>
        </p:nvCxnSpPr>
        <p:spPr>
          <a:xfrm>
            <a:off x="899319" y="6131560"/>
            <a:ext cx="10363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12"/>
          <p:cNvCxnSpPr/>
          <p:nvPr/>
        </p:nvCxnSpPr>
        <p:spPr>
          <a:xfrm rot="10800000">
            <a:off x="5605939" y="2144607"/>
            <a:ext cx="0" cy="70527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12"/>
          <p:cNvSpPr txBox="1"/>
          <p:nvPr/>
        </p:nvSpPr>
        <p:spPr>
          <a:xfrm>
            <a:off x="5649119" y="1"/>
            <a:ext cx="2504440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Hazard detected</a:t>
            </a:r>
            <a:endParaRPr/>
          </a:p>
        </p:txBody>
      </p:sp>
      <p:grpSp>
        <p:nvGrpSpPr>
          <p:cNvPr id="865" name="Google Shape;865;p12"/>
          <p:cNvGrpSpPr/>
          <p:nvPr/>
        </p:nvGrpSpPr>
        <p:grpSpPr>
          <a:xfrm flipH="1" rot="5400000">
            <a:off x="5315373" y="2924546"/>
            <a:ext cx="588328" cy="438997"/>
            <a:chOff x="1728" y="1680"/>
            <a:chExt cx="528" cy="384"/>
          </a:xfrm>
        </p:grpSpPr>
        <p:cxnSp>
          <p:nvCxnSpPr>
            <p:cNvPr id="866" name="Google Shape;866;p12"/>
            <p:cNvCxnSpPr/>
            <p:nvPr/>
          </p:nvCxnSpPr>
          <p:spPr>
            <a:xfrm>
              <a:off x="1776" y="2064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7" name="Google Shape;867;p12"/>
            <p:cNvSpPr/>
            <p:nvPr/>
          </p:nvSpPr>
          <p:spPr>
            <a:xfrm>
              <a:off x="1920" y="1872"/>
              <a:ext cx="336" cy="192"/>
            </a:xfrm>
            <a:custGeom>
              <a:rect b="b" l="l" r="r" t="t"/>
              <a:pathLst>
                <a:path extrusionOk="0" h="192" w="288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2"/>
            <p:cNvSpPr/>
            <p:nvPr/>
          </p:nvSpPr>
          <p:spPr>
            <a:xfrm flipH="1" rot="10800000">
              <a:off x="1920" y="1680"/>
              <a:ext cx="336" cy="192"/>
            </a:xfrm>
            <a:custGeom>
              <a:rect b="b" l="l" r="r" t="t"/>
              <a:pathLst>
                <a:path extrusionOk="0" h="192" w="288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9" name="Google Shape;869;p12"/>
            <p:cNvCxnSpPr/>
            <p:nvPr/>
          </p:nvCxnSpPr>
          <p:spPr>
            <a:xfrm>
              <a:off x="1776" y="1680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0" name="Google Shape;870;p12"/>
            <p:cNvSpPr/>
            <p:nvPr/>
          </p:nvSpPr>
          <p:spPr>
            <a:xfrm>
              <a:off x="1776" y="1680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2"/>
            <p:cNvSpPr/>
            <p:nvPr/>
          </p:nvSpPr>
          <p:spPr>
            <a:xfrm>
              <a:off x="1728" y="1680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2" name="Google Shape;872;p12"/>
          <p:cNvCxnSpPr/>
          <p:nvPr/>
        </p:nvCxnSpPr>
        <p:spPr>
          <a:xfrm>
            <a:off x="899319" y="5440680"/>
            <a:ext cx="10363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12"/>
          <p:cNvCxnSpPr/>
          <p:nvPr/>
        </p:nvCxnSpPr>
        <p:spPr>
          <a:xfrm rot="10800000">
            <a:off x="5649119" y="3368040"/>
            <a:ext cx="518160" cy="345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12"/>
          <p:cNvCxnSpPr/>
          <p:nvPr/>
        </p:nvCxnSpPr>
        <p:spPr>
          <a:xfrm flipH="1" rot="10800000">
            <a:off x="6339999" y="3368040"/>
            <a:ext cx="86360" cy="345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12"/>
          <p:cNvCxnSpPr/>
          <p:nvPr/>
        </p:nvCxnSpPr>
        <p:spPr>
          <a:xfrm rot="10800000">
            <a:off x="4699159" y="3368040"/>
            <a:ext cx="172720" cy="207264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12"/>
          <p:cNvCxnSpPr/>
          <p:nvPr/>
        </p:nvCxnSpPr>
        <p:spPr>
          <a:xfrm flipH="1" rot="10800000">
            <a:off x="5044599" y="3368040"/>
            <a:ext cx="431800" cy="207264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12"/>
          <p:cNvCxnSpPr/>
          <p:nvPr/>
        </p:nvCxnSpPr>
        <p:spPr>
          <a:xfrm flipH="1" rot="10800000">
            <a:off x="5217319" y="3368040"/>
            <a:ext cx="1036320" cy="207264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8" name="Google Shape;878;p12"/>
          <p:cNvGrpSpPr/>
          <p:nvPr/>
        </p:nvGrpSpPr>
        <p:grpSpPr>
          <a:xfrm flipH="1" rot="5400000">
            <a:off x="4538133" y="2924546"/>
            <a:ext cx="588328" cy="438997"/>
            <a:chOff x="1728" y="1680"/>
            <a:chExt cx="528" cy="384"/>
          </a:xfrm>
        </p:grpSpPr>
        <p:cxnSp>
          <p:nvCxnSpPr>
            <p:cNvPr id="879" name="Google Shape;879;p12"/>
            <p:cNvCxnSpPr/>
            <p:nvPr/>
          </p:nvCxnSpPr>
          <p:spPr>
            <a:xfrm>
              <a:off x="1776" y="2064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0" name="Google Shape;880;p12"/>
            <p:cNvSpPr/>
            <p:nvPr/>
          </p:nvSpPr>
          <p:spPr>
            <a:xfrm>
              <a:off x="1920" y="1872"/>
              <a:ext cx="336" cy="192"/>
            </a:xfrm>
            <a:custGeom>
              <a:rect b="b" l="l" r="r" t="t"/>
              <a:pathLst>
                <a:path extrusionOk="0" h="192" w="288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2"/>
            <p:cNvSpPr/>
            <p:nvPr/>
          </p:nvSpPr>
          <p:spPr>
            <a:xfrm flipH="1" rot="10800000">
              <a:off x="1920" y="1680"/>
              <a:ext cx="336" cy="192"/>
            </a:xfrm>
            <a:custGeom>
              <a:rect b="b" l="l" r="r" t="t"/>
              <a:pathLst>
                <a:path extrusionOk="0" h="192" w="288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2" name="Google Shape;882;p12"/>
            <p:cNvCxnSpPr/>
            <p:nvPr/>
          </p:nvCxnSpPr>
          <p:spPr>
            <a:xfrm>
              <a:off x="1776" y="1680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3" name="Google Shape;883;p12"/>
            <p:cNvSpPr/>
            <p:nvPr/>
          </p:nvSpPr>
          <p:spPr>
            <a:xfrm>
              <a:off x="1776" y="1680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2"/>
            <p:cNvSpPr/>
            <p:nvPr/>
          </p:nvSpPr>
          <p:spPr>
            <a:xfrm>
              <a:off x="1728" y="1680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12"/>
          <p:cNvGrpSpPr/>
          <p:nvPr/>
        </p:nvGrpSpPr>
        <p:grpSpPr>
          <a:xfrm flipH="1" rot="5400000">
            <a:off x="6092613" y="2924546"/>
            <a:ext cx="588328" cy="438997"/>
            <a:chOff x="1728" y="1680"/>
            <a:chExt cx="528" cy="384"/>
          </a:xfrm>
        </p:grpSpPr>
        <p:cxnSp>
          <p:nvCxnSpPr>
            <p:cNvPr id="886" name="Google Shape;886;p12"/>
            <p:cNvCxnSpPr/>
            <p:nvPr/>
          </p:nvCxnSpPr>
          <p:spPr>
            <a:xfrm>
              <a:off x="1776" y="2064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7" name="Google Shape;887;p12"/>
            <p:cNvSpPr/>
            <p:nvPr/>
          </p:nvSpPr>
          <p:spPr>
            <a:xfrm>
              <a:off x="1920" y="1872"/>
              <a:ext cx="336" cy="192"/>
            </a:xfrm>
            <a:custGeom>
              <a:rect b="b" l="l" r="r" t="t"/>
              <a:pathLst>
                <a:path extrusionOk="0" h="192" w="288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2"/>
            <p:cNvSpPr/>
            <p:nvPr/>
          </p:nvSpPr>
          <p:spPr>
            <a:xfrm flipH="1" rot="10800000">
              <a:off x="1920" y="1680"/>
              <a:ext cx="336" cy="192"/>
            </a:xfrm>
            <a:custGeom>
              <a:rect b="b" l="l" r="r" t="t"/>
              <a:pathLst>
                <a:path extrusionOk="0" h="192" w="288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9" name="Google Shape;889;p12"/>
            <p:cNvCxnSpPr/>
            <p:nvPr/>
          </p:nvCxnSpPr>
          <p:spPr>
            <a:xfrm>
              <a:off x="1776" y="1680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0" name="Google Shape;890;p12"/>
            <p:cNvSpPr/>
            <p:nvPr/>
          </p:nvSpPr>
          <p:spPr>
            <a:xfrm>
              <a:off x="1776" y="1680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2"/>
            <p:cNvSpPr/>
            <p:nvPr/>
          </p:nvSpPr>
          <p:spPr>
            <a:xfrm>
              <a:off x="1728" y="1680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92" name="Google Shape;892;p12"/>
          <p:cNvCxnSpPr/>
          <p:nvPr/>
        </p:nvCxnSpPr>
        <p:spPr>
          <a:xfrm flipH="1" rot="10800000">
            <a:off x="6383179" y="2533227"/>
            <a:ext cx="14393" cy="3310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12"/>
          <p:cNvCxnSpPr/>
          <p:nvPr/>
        </p:nvCxnSpPr>
        <p:spPr>
          <a:xfrm flipH="1" rot="10800000">
            <a:off x="4828699" y="2518833"/>
            <a:ext cx="14393" cy="34544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12"/>
          <p:cNvCxnSpPr/>
          <p:nvPr/>
        </p:nvCxnSpPr>
        <p:spPr>
          <a:xfrm rot="-5400000">
            <a:off x="4933051" y="2146406"/>
            <a:ext cx="30585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12"/>
          <p:cNvSpPr/>
          <p:nvPr/>
        </p:nvSpPr>
        <p:spPr>
          <a:xfrm flipH="1" rot="5400000">
            <a:off x="4987925" y="1375463"/>
            <a:ext cx="714270" cy="518160"/>
          </a:xfrm>
          <a:custGeom>
            <a:rect b="b" l="l" r="r" t="t"/>
            <a:pathLst>
              <a:path extrusionOk="0" h="192" w="288">
                <a:moveTo>
                  <a:pt x="0" y="192"/>
                </a:moveTo>
                <a:cubicBezTo>
                  <a:pt x="48" y="184"/>
                  <a:pt x="96" y="176"/>
                  <a:pt x="144" y="144"/>
                </a:cubicBezTo>
                <a:cubicBezTo>
                  <a:pt x="192" y="112"/>
                  <a:pt x="240" y="56"/>
                  <a:pt x="2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12"/>
          <p:cNvSpPr/>
          <p:nvPr/>
        </p:nvSpPr>
        <p:spPr>
          <a:xfrm rot="-5400000">
            <a:off x="5506085" y="1375463"/>
            <a:ext cx="714270" cy="518160"/>
          </a:xfrm>
          <a:custGeom>
            <a:rect b="b" l="l" r="r" t="t"/>
            <a:pathLst>
              <a:path extrusionOk="0" h="192" w="288">
                <a:moveTo>
                  <a:pt x="0" y="192"/>
                </a:moveTo>
                <a:cubicBezTo>
                  <a:pt x="48" y="184"/>
                  <a:pt x="96" y="176"/>
                  <a:pt x="144" y="144"/>
                </a:cubicBezTo>
                <a:cubicBezTo>
                  <a:pt x="192" y="112"/>
                  <a:pt x="240" y="56"/>
                  <a:pt x="288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7" name="Google Shape;897;p12"/>
          <p:cNvCxnSpPr/>
          <p:nvPr/>
        </p:nvCxnSpPr>
        <p:spPr>
          <a:xfrm rot="-5400000">
            <a:off x="5969371" y="2146406"/>
            <a:ext cx="30585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12"/>
          <p:cNvSpPr/>
          <p:nvPr/>
        </p:nvSpPr>
        <p:spPr>
          <a:xfrm flipH="1" rot="5400000">
            <a:off x="5502487" y="1677723"/>
            <a:ext cx="203306" cy="1036320"/>
          </a:xfrm>
          <a:custGeom>
            <a:rect b="b" l="l" r="r" t="t"/>
            <a:pathLst>
              <a:path extrusionOk="0" h="384" w="96">
                <a:moveTo>
                  <a:pt x="0" y="384"/>
                </a:moveTo>
                <a:cubicBezTo>
                  <a:pt x="48" y="320"/>
                  <a:pt x="96" y="256"/>
                  <a:pt x="96" y="192"/>
                </a:cubicBezTo>
                <a:cubicBezTo>
                  <a:pt x="96" y="128"/>
                  <a:pt x="48" y="64"/>
                  <a:pt x="0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12"/>
          <p:cNvSpPr/>
          <p:nvPr/>
        </p:nvSpPr>
        <p:spPr>
          <a:xfrm>
            <a:off x="5519579" y="1108287"/>
            <a:ext cx="172720" cy="17272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0" name="Google Shape;900;p12"/>
          <p:cNvCxnSpPr/>
          <p:nvPr/>
        </p:nvCxnSpPr>
        <p:spPr>
          <a:xfrm rot="10800000">
            <a:off x="5605939" y="244687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12"/>
          <p:cNvCxnSpPr/>
          <p:nvPr/>
        </p:nvCxnSpPr>
        <p:spPr>
          <a:xfrm>
            <a:off x="4799912" y="2504440"/>
            <a:ext cx="5037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12"/>
          <p:cNvCxnSpPr/>
          <p:nvPr/>
        </p:nvCxnSpPr>
        <p:spPr>
          <a:xfrm rot="10800000">
            <a:off x="5303679" y="2159000"/>
            <a:ext cx="0" cy="34544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12"/>
          <p:cNvCxnSpPr/>
          <p:nvPr/>
        </p:nvCxnSpPr>
        <p:spPr>
          <a:xfrm rot="10800000">
            <a:off x="5908199" y="2159000"/>
            <a:ext cx="0" cy="34544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12"/>
          <p:cNvCxnSpPr/>
          <p:nvPr/>
        </p:nvCxnSpPr>
        <p:spPr>
          <a:xfrm>
            <a:off x="5908199" y="2504440"/>
            <a:ext cx="5037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12"/>
          <p:cNvCxnSpPr/>
          <p:nvPr/>
        </p:nvCxnSpPr>
        <p:spPr>
          <a:xfrm rot="10800000">
            <a:off x="4958239" y="3368040"/>
            <a:ext cx="1036320" cy="345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12"/>
          <p:cNvSpPr txBox="1"/>
          <p:nvPr/>
        </p:nvSpPr>
        <p:spPr>
          <a:xfrm>
            <a:off x="6944519" y="4922520"/>
            <a:ext cx="102137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12"/>
          <p:cNvSpPr txBox="1"/>
          <p:nvPr/>
        </p:nvSpPr>
        <p:spPr>
          <a:xfrm>
            <a:off x="6944519" y="5613400"/>
            <a:ext cx="1002134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8" name="Google Shape;908;p12"/>
          <p:cNvCxnSpPr/>
          <p:nvPr/>
        </p:nvCxnSpPr>
        <p:spPr>
          <a:xfrm>
            <a:off x="899319" y="7167880"/>
            <a:ext cx="492252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12"/>
          <p:cNvSpPr txBox="1"/>
          <p:nvPr/>
        </p:nvSpPr>
        <p:spPr>
          <a:xfrm>
            <a:off x="3231040" y="1122680"/>
            <a:ext cx="1766253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/>
          </a:p>
        </p:txBody>
      </p:sp>
      <p:sp>
        <p:nvSpPr>
          <p:cNvPr id="910" name="Google Shape;910;p12"/>
          <p:cNvSpPr txBox="1"/>
          <p:nvPr/>
        </p:nvSpPr>
        <p:spPr>
          <a:xfrm>
            <a:off x="4594808" y="4796579"/>
            <a:ext cx="1039067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</a:t>
            </a:r>
            <a:endParaRPr/>
          </a:p>
        </p:txBody>
      </p:sp>
      <p:sp>
        <p:nvSpPr>
          <p:cNvPr id="911" name="Google Shape;911;p12"/>
          <p:cNvSpPr txBox="1"/>
          <p:nvPr/>
        </p:nvSpPr>
        <p:spPr>
          <a:xfrm>
            <a:off x="5562760" y="6217920"/>
            <a:ext cx="1039067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</a:t>
            </a:r>
            <a:endParaRPr/>
          </a:p>
        </p:txBody>
      </p:sp>
      <p:sp>
        <p:nvSpPr>
          <p:cNvPr id="912" name="Google Shape;912;p12"/>
          <p:cNvSpPr txBox="1"/>
          <p:nvPr/>
        </p:nvSpPr>
        <p:spPr>
          <a:xfrm>
            <a:off x="4508448" y="2292139"/>
            <a:ext cx="2603598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0       0           0</a:t>
            </a:r>
            <a:endParaRPr/>
          </a:p>
        </p:txBody>
      </p:sp>
      <p:sp>
        <p:nvSpPr>
          <p:cNvPr id="913" name="Google Shape;913;p12"/>
          <p:cNvSpPr txBox="1"/>
          <p:nvPr/>
        </p:nvSpPr>
        <p:spPr>
          <a:xfrm>
            <a:off x="5181336" y="0"/>
            <a:ext cx="404278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914" name="Google Shape;914;p12"/>
          <p:cNvCxnSpPr/>
          <p:nvPr/>
        </p:nvCxnSpPr>
        <p:spPr>
          <a:xfrm>
            <a:off x="6512719" y="7167880"/>
            <a:ext cx="47498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12"/>
          <p:cNvSpPr/>
          <p:nvPr/>
        </p:nvSpPr>
        <p:spPr>
          <a:xfrm>
            <a:off x="7030879" y="6822440"/>
            <a:ext cx="690880" cy="647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2"/>
          <p:cNvSpPr/>
          <p:nvPr/>
        </p:nvSpPr>
        <p:spPr>
          <a:xfrm>
            <a:off x="8239919" y="6822440"/>
            <a:ext cx="690880" cy="647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3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3"/>
          <p:cNvSpPr txBox="1"/>
          <p:nvPr>
            <p:ph idx="4294967295"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23" name="Google Shape;923;p13"/>
          <p:cNvSpPr txBox="1"/>
          <p:nvPr>
            <p:ph idx="4294967295" type="body"/>
          </p:nvPr>
        </p:nvSpPr>
        <p:spPr>
          <a:xfrm>
            <a:off x="836127" y="2069042"/>
            <a:ext cx="10489585" cy="2274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Let’s run this program with a data hazard through our 5-stage pipeline</a:t>
            </a:r>
            <a:br>
              <a:rPr lang="en-US"/>
            </a:br>
            <a:r>
              <a:rPr b="1" lang="en-US"/>
              <a:t>add	1    2    </a:t>
            </a:r>
            <a:r>
              <a:rPr b="1" lang="en-US" u="sng">
                <a:solidFill>
                  <a:srgbClr val="0000FF"/>
                </a:solidFill>
              </a:rPr>
              <a:t>3</a:t>
            </a:r>
            <a:br>
              <a:rPr b="1" lang="en-US" u="sng">
                <a:solidFill>
                  <a:srgbClr val="0000FF"/>
                </a:solidFill>
              </a:rPr>
            </a:br>
            <a:r>
              <a:rPr b="1" lang="en-US"/>
              <a:t>nor	</a:t>
            </a:r>
            <a:r>
              <a:rPr b="1" lang="en-US" u="sng">
                <a:solidFill>
                  <a:srgbClr val="0000FF"/>
                </a:solidFill>
              </a:rPr>
              <a:t>3</a:t>
            </a:r>
            <a:r>
              <a:rPr b="1" lang="en-US"/>
              <a:t>    4    5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We will start at the beginning of cycle 3, where add is in the EX stage, and nor is in the ID stage, about to read a register value</a:t>
            </a:r>
            <a:endParaRPr/>
          </a:p>
        </p:txBody>
      </p:sp>
      <p:graphicFrame>
        <p:nvGraphicFramePr>
          <p:cNvPr id="924" name="Google Shape;924;p13"/>
          <p:cNvGraphicFramePr/>
          <p:nvPr/>
        </p:nvGraphicFramePr>
        <p:xfrm>
          <a:off x="1676559" y="4663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{F19072BA-C09D-4085-81BE-7F1CE68F28A6}</a:tableStyleId>
              </a:tblPr>
              <a:tblGrid>
                <a:gridCol w="1468125"/>
                <a:gridCol w="575725"/>
                <a:gridCol w="575725"/>
                <a:gridCol w="575725"/>
              </a:tblGrid>
              <a:tr h="42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Time:</a:t>
                      </a:r>
                      <a:endParaRPr/>
                    </a:p>
                  </a:txBody>
                  <a:tcPr marT="51825" marB="51825" marR="103625" marL="1036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1 2 3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 3 4 5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25" name="Google Shape;925;p13"/>
          <p:cNvCxnSpPr/>
          <p:nvPr/>
        </p:nvCxnSpPr>
        <p:spPr>
          <a:xfrm flipH="1">
            <a:off x="4612799" y="5833983"/>
            <a:ext cx="1381760" cy="3839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13"/>
          <p:cNvSpPr txBox="1"/>
          <p:nvPr/>
        </p:nvSpPr>
        <p:spPr>
          <a:xfrm>
            <a:off x="5994559" y="5527040"/>
            <a:ext cx="250444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Hazard!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4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2" name="Google Shape;932;p14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933" name="Google Shape;933;p14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4"/>
            <p:cNvSpPr txBox="1"/>
            <p:nvPr/>
          </p:nvSpPr>
          <p:spPr>
            <a:xfrm>
              <a:off x="1248" y="1584"/>
              <a:ext cx="563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Hazard </a:t>
              </a:r>
              <a:endParaRPr/>
            </a:p>
          </p:txBody>
        </p:sp>
      </p:grpSp>
      <p:cxnSp>
        <p:nvCxnSpPr>
          <p:cNvPr id="935" name="Google Shape;935;p14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4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14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14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14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14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1" name="Google Shape;941;p14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14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943" name="Google Shape;943;p14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4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14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4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947" name="Google Shape;947;p14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948" name="Google Shape;948;p14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4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950" name="Google Shape;950;p14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4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952" name="Google Shape;952;p14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53" name="Google Shape;953;p14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14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14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956" name="Google Shape;956;p14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7" name="Google Shape;957;p14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958" name="Google Shape;958;p14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4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960" name="Google Shape;960;p14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961" name="Google Shape;961;p14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4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963" name="Google Shape;963;p14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14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14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14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14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14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14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14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14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14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14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14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14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14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14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14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14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14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14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14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14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14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14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14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14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" name="Google Shape;988;p14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4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990" name="Google Shape;990;p14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14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14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14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14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14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14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14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14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14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14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14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14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14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14"/>
          <p:cNvSpPr txBox="1"/>
          <p:nvPr/>
        </p:nvSpPr>
        <p:spPr>
          <a:xfrm>
            <a:off x="2194720" y="6840432"/>
            <a:ext cx="67313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1005" name="Google Shape;1005;p14"/>
          <p:cNvSpPr txBox="1"/>
          <p:nvPr/>
        </p:nvSpPr>
        <p:spPr>
          <a:xfrm>
            <a:off x="5130959" y="6840432"/>
            <a:ext cx="76014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1006" name="Google Shape;1006;p14"/>
          <p:cNvSpPr txBox="1"/>
          <p:nvPr/>
        </p:nvSpPr>
        <p:spPr>
          <a:xfrm>
            <a:off x="7640908" y="6840432"/>
            <a:ext cx="1136850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14"/>
          <p:cNvSpPr txBox="1"/>
          <p:nvPr/>
        </p:nvSpPr>
        <p:spPr>
          <a:xfrm>
            <a:off x="9409172" y="6840432"/>
            <a:ext cx="1322798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cxnSp>
        <p:nvCxnSpPr>
          <p:cNvPr id="1008" name="Google Shape;1008;p14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14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14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4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012" name="Google Shape;1012;p14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14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1014" name="Google Shape;1014;p14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15" name="Google Shape;1015;p14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16" name="Google Shape;1016;p14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017" name="Google Shape;1017;p14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8" name="Google Shape;1018;p14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9" name="Google Shape;1019;p14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/>
          </a:p>
        </p:txBody>
      </p:sp>
      <p:sp>
        <p:nvSpPr>
          <p:cNvPr id="1020" name="Google Shape;1020;p14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021" name="Google Shape;1021;p14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22" name="Google Shape;1022;p14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valB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14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24" name="Google Shape;1024;p14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025" name="Google Shape;1025;p14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mdata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" name="Google Shape;1026;p14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14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14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eq?</a:t>
            </a:r>
            <a:endParaRPr/>
          </a:p>
        </p:txBody>
      </p:sp>
      <p:sp>
        <p:nvSpPr>
          <p:cNvPr id="1029" name="Google Shape;1029;p14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  3  4  5</a:t>
            </a:r>
            <a:endParaRPr/>
          </a:p>
        </p:txBody>
      </p:sp>
      <p:sp>
        <p:nvSpPr>
          <p:cNvPr id="1030" name="Google Shape;1030;p14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1031" name="Google Shape;1031;p14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1032" name="Google Shape;1032;p14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11  </a:t>
            </a:r>
            <a:endParaRPr/>
          </a:p>
        </p:txBody>
      </p:sp>
      <p:sp>
        <p:nvSpPr>
          <p:cNvPr id="1033" name="Google Shape;1033;p14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1034" name="Google Shape;1034;p14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1035" name="Google Shape;1035;p14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1036" name="Google Shape;1036;p14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37" name="Google Shape;1037;p14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1038" name="Google Shape;1038;p14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039" name="Google Shape;1039;p14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1040" name="Google Shape;1040;p14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1041" name="Google Shape;1041;p14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1042" name="Google Shape;1042;p14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043" name="Google Shape;1043;p14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1044" name="Google Shape;1044;p14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1045" name="Google Shape;1045;p14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1046" name="Google Shape;1046;p14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14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14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14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14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1" name="Google Shape;1051;p14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14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14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14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055" name="Google Shape;1055;p14"/>
          <p:cNvSpPr txBox="1"/>
          <p:nvPr/>
        </p:nvSpPr>
        <p:spPr>
          <a:xfrm>
            <a:off x="3124889" y="2878667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56" name="Google Shape;1056;p14"/>
          <p:cNvSpPr txBox="1"/>
          <p:nvPr/>
        </p:nvSpPr>
        <p:spPr>
          <a:xfrm>
            <a:off x="3026333" y="3546403"/>
            <a:ext cx="42992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7" name="Google Shape;1057;p14"/>
          <p:cNvGrpSpPr/>
          <p:nvPr/>
        </p:nvGrpSpPr>
        <p:grpSpPr>
          <a:xfrm>
            <a:off x="2281079" y="690880"/>
            <a:ext cx="1122680" cy="2245360"/>
            <a:chOff x="1056" y="144"/>
            <a:chExt cx="624" cy="1584"/>
          </a:xfrm>
        </p:grpSpPr>
        <p:sp>
          <p:nvSpPr>
            <p:cNvPr id="1058" name="Google Shape;1058;p14"/>
            <p:cNvSpPr txBox="1"/>
            <p:nvPr/>
          </p:nvSpPr>
          <p:spPr>
            <a:xfrm>
              <a:off x="1056" y="287"/>
              <a:ext cx="20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endParaRPr/>
            </a:p>
          </p:txBody>
        </p:sp>
        <p:grpSp>
          <p:nvGrpSpPr>
            <p:cNvPr id="1059" name="Google Shape;1059;p14"/>
            <p:cNvGrpSpPr/>
            <p:nvPr/>
          </p:nvGrpSpPr>
          <p:grpSpPr>
            <a:xfrm>
              <a:off x="1104" y="144"/>
              <a:ext cx="576" cy="1584"/>
              <a:chOff x="1104" y="144"/>
              <a:chExt cx="576" cy="1584"/>
            </a:xfrm>
          </p:grpSpPr>
          <p:cxnSp>
            <p:nvCxnSpPr>
              <p:cNvPr id="1060" name="Google Shape;1060;p14"/>
              <p:cNvCxnSpPr/>
              <p:nvPr/>
            </p:nvCxnSpPr>
            <p:spPr>
              <a:xfrm rot="10800000">
                <a:off x="1680" y="144"/>
                <a:ext cx="0" cy="158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14"/>
              <p:cNvCxnSpPr/>
              <p:nvPr/>
            </p:nvCxnSpPr>
            <p:spPr>
              <a:xfrm rot="10800000">
                <a:off x="1152" y="144"/>
                <a:ext cx="528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2" name="Google Shape;1062;p14"/>
              <p:cNvCxnSpPr/>
              <p:nvPr/>
            </p:nvCxnSpPr>
            <p:spPr>
              <a:xfrm>
                <a:off x="1152" y="144"/>
                <a:ext cx="0" cy="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3" name="Google Shape;1063;p14"/>
              <p:cNvSpPr/>
              <p:nvPr/>
            </p:nvSpPr>
            <p:spPr>
              <a:xfrm>
                <a:off x="1104" y="192"/>
                <a:ext cx="96" cy="96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4" name="Google Shape;1064;p14"/>
          <p:cNvGrpSpPr/>
          <p:nvPr/>
        </p:nvGrpSpPr>
        <p:grpSpPr>
          <a:xfrm>
            <a:off x="955094" y="690880"/>
            <a:ext cx="1585065" cy="2856002"/>
            <a:chOff x="120" y="144"/>
            <a:chExt cx="1032" cy="1985"/>
          </a:xfrm>
        </p:grpSpPr>
        <p:grpSp>
          <p:nvGrpSpPr>
            <p:cNvPr id="1065" name="Google Shape;1065;p14"/>
            <p:cNvGrpSpPr/>
            <p:nvPr/>
          </p:nvGrpSpPr>
          <p:grpSpPr>
            <a:xfrm>
              <a:off x="120" y="144"/>
              <a:ext cx="1032" cy="1824"/>
              <a:chOff x="120" y="144"/>
              <a:chExt cx="1032" cy="1824"/>
            </a:xfrm>
          </p:grpSpPr>
          <p:cxnSp>
            <p:nvCxnSpPr>
              <p:cNvPr id="1066" name="Google Shape;1066;p14"/>
              <p:cNvCxnSpPr/>
              <p:nvPr/>
            </p:nvCxnSpPr>
            <p:spPr>
              <a:xfrm rot="10800000">
                <a:off x="816" y="144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7" name="Google Shape;1067;p14"/>
              <p:cNvSpPr/>
              <p:nvPr/>
            </p:nvSpPr>
            <p:spPr>
              <a:xfrm>
                <a:off x="120" y="144"/>
                <a:ext cx="696" cy="1728"/>
              </a:xfrm>
              <a:custGeom>
                <a:rect b="b" l="l" r="r" t="t"/>
                <a:pathLst>
                  <a:path extrusionOk="0" h="1824" w="696">
                    <a:moveTo>
                      <a:pt x="168" y="1824"/>
                    </a:moveTo>
                    <a:cubicBezTo>
                      <a:pt x="84" y="1340"/>
                      <a:pt x="0" y="856"/>
                      <a:pt x="24" y="576"/>
                    </a:cubicBezTo>
                    <a:cubicBezTo>
                      <a:pt x="48" y="296"/>
                      <a:pt x="200" y="240"/>
                      <a:pt x="312" y="144"/>
                    </a:cubicBezTo>
                    <a:cubicBezTo>
                      <a:pt x="424" y="48"/>
                      <a:pt x="560" y="24"/>
                      <a:pt x="696" y="0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240" y="1872"/>
                <a:ext cx="96" cy="96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9" name="Google Shape;1069;p14"/>
            <p:cNvSpPr txBox="1"/>
            <p:nvPr/>
          </p:nvSpPr>
          <p:spPr>
            <a:xfrm>
              <a:off x="193" y="1919"/>
              <a:ext cx="23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endParaRPr/>
            </a:p>
          </p:txBody>
        </p:sp>
      </p:grpSp>
      <p:sp>
        <p:nvSpPr>
          <p:cNvPr id="1070" name="Google Shape;1070;p14"/>
          <p:cNvSpPr txBox="1"/>
          <p:nvPr/>
        </p:nvSpPr>
        <p:spPr>
          <a:xfrm>
            <a:off x="4008279" y="172720"/>
            <a:ext cx="352083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half of cycle 3</a:t>
            </a:r>
            <a:endParaRPr/>
          </a:p>
        </p:txBody>
      </p:sp>
      <p:cxnSp>
        <p:nvCxnSpPr>
          <p:cNvPr id="1071" name="Google Shape;1071;p14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2" name="Google Shape;10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494" y="1543826"/>
            <a:ext cx="1520826" cy="411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4"/>
          <p:cNvSpPr/>
          <p:nvPr/>
        </p:nvSpPr>
        <p:spPr>
          <a:xfrm>
            <a:off x="8366919" y="73950"/>
            <a:ext cx="3215243" cy="753012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What's the easiest way to stall a register from updating?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4" name="Google Shape;1074;p14"/>
          <p:cNvSpPr/>
          <p:nvPr/>
        </p:nvSpPr>
        <p:spPr>
          <a:xfrm>
            <a:off x="379513" y="5778925"/>
            <a:ext cx="1584364" cy="1276089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 happens if we only disable IF/ID?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5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0" name="Google Shape;1080;p15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1081" name="Google Shape;1081;p15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5"/>
            <p:cNvSpPr txBox="1"/>
            <p:nvPr/>
          </p:nvSpPr>
          <p:spPr>
            <a:xfrm>
              <a:off x="1248" y="1584"/>
              <a:ext cx="363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Hazard </a:t>
              </a:r>
              <a:endParaRPr/>
            </a:p>
          </p:txBody>
        </p:sp>
      </p:grpSp>
      <p:cxnSp>
        <p:nvCxnSpPr>
          <p:cNvPr id="1083" name="Google Shape;1083;p15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15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15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15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15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8" name="Google Shape;1088;p15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9" name="Google Shape;1089;p15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0" name="Google Shape;1090;p15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091" name="Google Shape;1091;p15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15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15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5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1095" name="Google Shape;1095;p15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1096" name="Google Shape;1096;p15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5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1098" name="Google Shape;1098;p15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5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00" name="Google Shape;1100;p15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01" name="Google Shape;1101;p15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15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15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104" name="Google Shape;1104;p15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5" name="Google Shape;1105;p15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1106" name="Google Shape;1106;p15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5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108" name="Google Shape;1108;p15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1109" name="Google Shape;1109;p15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5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1111" name="Google Shape;1111;p15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15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15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15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15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15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15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15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15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15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15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15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15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15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15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15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15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15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15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15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15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15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15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15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15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15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5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138" name="Google Shape;1138;p15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15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15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15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15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15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15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15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15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15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15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15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15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15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Google Shape;1152;p15"/>
          <p:cNvSpPr txBox="1"/>
          <p:nvPr/>
        </p:nvSpPr>
        <p:spPr>
          <a:xfrm>
            <a:off x="2194720" y="6840432"/>
            <a:ext cx="67313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1153" name="Google Shape;1153;p15"/>
          <p:cNvSpPr txBox="1"/>
          <p:nvPr/>
        </p:nvSpPr>
        <p:spPr>
          <a:xfrm>
            <a:off x="5130959" y="6840432"/>
            <a:ext cx="76014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1154" name="Google Shape;1154;p15"/>
          <p:cNvSpPr txBox="1"/>
          <p:nvPr/>
        </p:nvSpPr>
        <p:spPr>
          <a:xfrm>
            <a:off x="7640908" y="6840432"/>
            <a:ext cx="1136850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5"/>
          <p:cNvSpPr txBox="1"/>
          <p:nvPr/>
        </p:nvSpPr>
        <p:spPr>
          <a:xfrm>
            <a:off x="9409172" y="6840432"/>
            <a:ext cx="1322798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cxnSp>
        <p:nvCxnSpPr>
          <p:cNvPr id="1156" name="Google Shape;1156;p15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15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15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5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160" name="Google Shape;1160;p15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15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15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63" name="Google Shape;1163;p15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64" name="Google Shape;1164;p15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65" name="Google Shape;1165;p15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15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67" name="Google Shape;1167;p15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68" name="Google Shape;1168;p15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169" name="Google Shape;1169;p15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/>
          </a:p>
        </p:txBody>
      </p:sp>
      <p:sp>
        <p:nvSpPr>
          <p:cNvPr id="1170" name="Google Shape;1170;p15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71" name="Google Shape;1171;p15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72" name="Google Shape;1172;p15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173" name="Google Shape;1173;p15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mdata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4" name="Google Shape;1174;p15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15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15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77" name="Google Shape;1177;p15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 3 4 5</a:t>
            </a:r>
            <a:endParaRPr/>
          </a:p>
        </p:txBody>
      </p:sp>
      <p:sp>
        <p:nvSpPr>
          <p:cNvPr id="1178" name="Google Shape;1178;p15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1179" name="Google Shape;1179;p15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1180" name="Google Shape;1180;p15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1181" name="Google Shape;1181;p15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82" name="Google Shape;1182;p15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1183" name="Google Shape;1183;p15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84" name="Google Shape;1184;p15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85" name="Google Shape;1185;p15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86" name="Google Shape;1186;p15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187" name="Google Shape;1187;p15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1188" name="Google Shape;1188;p15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1189" name="Google Shape;1189;p15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1190" name="Google Shape;1190;p15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191" name="Google Shape;1191;p15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1192" name="Google Shape;1192;p15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1193" name="Google Shape;1193;p15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1194" name="Google Shape;1194;p15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15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15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97" name="Google Shape;1197;p15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15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9" name="Google Shape;1199;p15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15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15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15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203" name="Google Shape;1203;p15"/>
          <p:cNvSpPr txBox="1"/>
          <p:nvPr/>
        </p:nvSpPr>
        <p:spPr>
          <a:xfrm>
            <a:off x="3124889" y="2878667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15"/>
          <p:cNvSpPr txBox="1"/>
          <p:nvPr/>
        </p:nvSpPr>
        <p:spPr>
          <a:xfrm>
            <a:off x="3363531" y="3660383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5" name="Google Shape;1205;p15"/>
          <p:cNvGrpSpPr/>
          <p:nvPr/>
        </p:nvGrpSpPr>
        <p:grpSpPr>
          <a:xfrm>
            <a:off x="2281079" y="690880"/>
            <a:ext cx="1122680" cy="2245360"/>
            <a:chOff x="1056" y="144"/>
            <a:chExt cx="624" cy="1584"/>
          </a:xfrm>
        </p:grpSpPr>
        <p:sp>
          <p:nvSpPr>
            <p:cNvPr id="1206" name="Google Shape;1206;p15"/>
            <p:cNvSpPr txBox="1"/>
            <p:nvPr/>
          </p:nvSpPr>
          <p:spPr>
            <a:xfrm>
              <a:off x="1056" y="287"/>
              <a:ext cx="20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endParaRPr/>
            </a:p>
          </p:txBody>
        </p:sp>
        <p:grpSp>
          <p:nvGrpSpPr>
            <p:cNvPr id="1207" name="Google Shape;1207;p15"/>
            <p:cNvGrpSpPr/>
            <p:nvPr/>
          </p:nvGrpSpPr>
          <p:grpSpPr>
            <a:xfrm>
              <a:off x="1104" y="144"/>
              <a:ext cx="576" cy="1584"/>
              <a:chOff x="1104" y="144"/>
              <a:chExt cx="576" cy="1584"/>
            </a:xfrm>
          </p:grpSpPr>
          <p:cxnSp>
            <p:nvCxnSpPr>
              <p:cNvPr id="1208" name="Google Shape;1208;p15"/>
              <p:cNvCxnSpPr/>
              <p:nvPr/>
            </p:nvCxnSpPr>
            <p:spPr>
              <a:xfrm rot="10800000">
                <a:off x="1680" y="144"/>
                <a:ext cx="0" cy="158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>
                <a:off x="1152" y="144"/>
                <a:ext cx="528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>
                <a:off x="1152" y="144"/>
                <a:ext cx="0" cy="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11" name="Google Shape;1211;p15"/>
              <p:cNvSpPr/>
              <p:nvPr/>
            </p:nvSpPr>
            <p:spPr>
              <a:xfrm>
                <a:off x="1104" y="192"/>
                <a:ext cx="96" cy="96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2" name="Google Shape;1212;p15"/>
          <p:cNvGrpSpPr/>
          <p:nvPr/>
        </p:nvGrpSpPr>
        <p:grpSpPr>
          <a:xfrm>
            <a:off x="955094" y="690880"/>
            <a:ext cx="1585065" cy="2856002"/>
            <a:chOff x="120" y="144"/>
            <a:chExt cx="1032" cy="1985"/>
          </a:xfrm>
        </p:grpSpPr>
        <p:grpSp>
          <p:nvGrpSpPr>
            <p:cNvPr id="1213" name="Google Shape;1213;p15"/>
            <p:cNvGrpSpPr/>
            <p:nvPr/>
          </p:nvGrpSpPr>
          <p:grpSpPr>
            <a:xfrm>
              <a:off x="120" y="144"/>
              <a:ext cx="1032" cy="1824"/>
              <a:chOff x="120" y="144"/>
              <a:chExt cx="1032" cy="1824"/>
            </a:xfrm>
          </p:grpSpPr>
          <p:cxnSp>
            <p:nvCxnSpPr>
              <p:cNvPr id="1214" name="Google Shape;1214;p15"/>
              <p:cNvCxnSpPr/>
              <p:nvPr/>
            </p:nvCxnSpPr>
            <p:spPr>
              <a:xfrm rot="10800000">
                <a:off x="816" y="144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15" name="Google Shape;1215;p15"/>
              <p:cNvSpPr/>
              <p:nvPr/>
            </p:nvSpPr>
            <p:spPr>
              <a:xfrm>
                <a:off x="120" y="144"/>
                <a:ext cx="696" cy="1728"/>
              </a:xfrm>
              <a:custGeom>
                <a:rect b="b" l="l" r="r" t="t"/>
                <a:pathLst>
                  <a:path extrusionOk="0" h="1824" w="696">
                    <a:moveTo>
                      <a:pt x="168" y="1824"/>
                    </a:moveTo>
                    <a:cubicBezTo>
                      <a:pt x="84" y="1340"/>
                      <a:pt x="0" y="856"/>
                      <a:pt x="24" y="576"/>
                    </a:cubicBezTo>
                    <a:cubicBezTo>
                      <a:pt x="48" y="296"/>
                      <a:pt x="200" y="240"/>
                      <a:pt x="312" y="144"/>
                    </a:cubicBezTo>
                    <a:cubicBezTo>
                      <a:pt x="424" y="48"/>
                      <a:pt x="560" y="24"/>
                      <a:pt x="696" y="0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5"/>
              <p:cNvSpPr/>
              <p:nvPr/>
            </p:nvSpPr>
            <p:spPr>
              <a:xfrm>
                <a:off x="240" y="1872"/>
                <a:ext cx="96" cy="96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7" name="Google Shape;1217;p15"/>
            <p:cNvSpPr txBox="1"/>
            <p:nvPr/>
          </p:nvSpPr>
          <p:spPr>
            <a:xfrm>
              <a:off x="193" y="1919"/>
              <a:ext cx="23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endParaRPr/>
            </a:p>
          </p:txBody>
        </p:sp>
      </p:grpSp>
      <p:sp>
        <p:nvSpPr>
          <p:cNvPr id="1218" name="Google Shape;1218;p15"/>
          <p:cNvSpPr txBox="1"/>
          <p:nvPr/>
        </p:nvSpPr>
        <p:spPr>
          <a:xfrm>
            <a:off x="4594807" y="46779"/>
            <a:ext cx="352083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half of cycle 4</a:t>
            </a:r>
            <a:endParaRPr/>
          </a:p>
        </p:txBody>
      </p:sp>
      <p:grpSp>
        <p:nvGrpSpPr>
          <p:cNvPr id="1219" name="Google Shape;1219;p15"/>
          <p:cNvGrpSpPr/>
          <p:nvPr/>
        </p:nvGrpSpPr>
        <p:grpSpPr>
          <a:xfrm>
            <a:off x="3331792" y="4490720"/>
            <a:ext cx="2576407" cy="1899920"/>
            <a:chOff x="1352" y="2496"/>
            <a:chExt cx="1432" cy="1056"/>
          </a:xfrm>
        </p:grpSpPr>
        <p:sp>
          <p:nvSpPr>
            <p:cNvPr id="1220" name="Google Shape;1220;p15"/>
            <p:cNvSpPr/>
            <p:nvPr/>
          </p:nvSpPr>
          <p:spPr>
            <a:xfrm>
              <a:off x="1352" y="2496"/>
              <a:ext cx="1144" cy="912"/>
            </a:xfrm>
            <a:custGeom>
              <a:rect b="b" l="l" r="r" t="t"/>
              <a:pathLst>
                <a:path extrusionOk="0" h="912" w="1144">
                  <a:moveTo>
                    <a:pt x="40" y="0"/>
                  </a:moveTo>
                  <a:cubicBezTo>
                    <a:pt x="20" y="212"/>
                    <a:pt x="0" y="424"/>
                    <a:pt x="184" y="576"/>
                  </a:cubicBezTo>
                  <a:cubicBezTo>
                    <a:pt x="368" y="728"/>
                    <a:pt x="756" y="820"/>
                    <a:pt x="1144" y="912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496" y="3312"/>
              <a:ext cx="288" cy="240"/>
            </a:xfrm>
            <a:prstGeom prst="rect">
              <a:avLst/>
            </a:prstGeom>
            <a:solidFill>
              <a:srgbClr val="FF7C8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noop</a:t>
              </a:r>
              <a:endParaRPr b="1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22" name="Google Shape;1222;p15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3" name="Google Shape;1223;p15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11  </a:t>
            </a:r>
            <a:endParaRPr/>
          </a:p>
        </p:txBody>
      </p:sp>
      <p:sp>
        <p:nvSpPr>
          <p:cNvPr id="1224" name="Google Shape;1224;p15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1225" name="Google Shape;1225;p15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1226" name="Google Shape;1226;p15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pic>
        <p:nvPicPr>
          <p:cNvPr id="1227" name="Google Shape;1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494" y="1543826"/>
            <a:ext cx="1520826" cy="41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6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3" name="Google Shape;1233;p16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1234" name="Google Shape;1234;p16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6"/>
            <p:cNvSpPr txBox="1"/>
            <p:nvPr/>
          </p:nvSpPr>
          <p:spPr>
            <a:xfrm>
              <a:off x="1248" y="1584"/>
              <a:ext cx="13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</p:grpSp>
      <p:cxnSp>
        <p:nvCxnSpPr>
          <p:cNvPr id="1236" name="Google Shape;1236;p16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16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16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16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16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1" name="Google Shape;1241;p16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2" name="Google Shape;1242;p16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3" name="Google Shape;1243;p16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244" name="Google Shape;1244;p16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16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6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6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1248" name="Google Shape;1248;p16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1249" name="Google Shape;1249;p16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6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1251" name="Google Shape;1251;p16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6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53" name="Google Shape;1253;p16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54" name="Google Shape;1254;p16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16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16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257" name="Google Shape;1257;p16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8" name="Google Shape;1258;p16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1259" name="Google Shape;1259;p16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6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261" name="Google Shape;1261;p16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1262" name="Google Shape;1262;p16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6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1264" name="Google Shape;1264;p16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16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16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16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16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16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16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16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16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16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16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16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16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16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16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16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16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16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16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16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16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16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16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16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16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16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6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291" name="Google Shape;1291;p16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16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16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16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16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16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16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16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16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16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16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16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16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16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16"/>
          <p:cNvSpPr txBox="1"/>
          <p:nvPr/>
        </p:nvSpPr>
        <p:spPr>
          <a:xfrm>
            <a:off x="2194720" y="6840432"/>
            <a:ext cx="67313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1306" name="Google Shape;1306;p16"/>
          <p:cNvSpPr txBox="1"/>
          <p:nvPr/>
        </p:nvSpPr>
        <p:spPr>
          <a:xfrm>
            <a:off x="5130959" y="6840432"/>
            <a:ext cx="76014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1307" name="Google Shape;1307;p16"/>
          <p:cNvSpPr txBox="1"/>
          <p:nvPr/>
        </p:nvSpPr>
        <p:spPr>
          <a:xfrm>
            <a:off x="7640908" y="6840432"/>
            <a:ext cx="1136850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16"/>
          <p:cNvSpPr txBox="1"/>
          <p:nvPr/>
        </p:nvSpPr>
        <p:spPr>
          <a:xfrm>
            <a:off x="9409172" y="6840432"/>
            <a:ext cx="1322798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cxnSp>
        <p:nvCxnSpPr>
          <p:cNvPr id="1309" name="Google Shape;1309;p16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16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1" name="Google Shape;1311;p16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6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313" name="Google Shape;1313;p16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16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16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16" name="Google Shape;1316;p16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17" name="Google Shape;1317;p16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18" name="Google Shape;1318;p16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6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20" name="Google Shape;1320;p16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6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22" name="Google Shape;1322;p16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 </a:t>
            </a:r>
            <a:endParaRPr/>
          </a:p>
        </p:txBody>
      </p:sp>
      <p:sp>
        <p:nvSpPr>
          <p:cNvPr id="1323" name="Google Shape;1323;p16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24" name="Google Shape;1324;p16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</a:t>
            </a:r>
            <a:endParaRPr/>
          </a:p>
        </p:txBody>
      </p:sp>
      <p:sp>
        <p:nvSpPr>
          <p:cNvPr id="1325" name="Google Shape;1325;p16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326" name="Google Shape;1326;p16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327" name="Google Shape;1327;p16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16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9" name="Google Shape;1329;p16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30" name="Google Shape;1330;p16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 3 4 5</a:t>
            </a:r>
            <a:endParaRPr/>
          </a:p>
        </p:txBody>
      </p:sp>
      <p:sp>
        <p:nvSpPr>
          <p:cNvPr id="1331" name="Google Shape;1331;p16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1332" name="Google Shape;1332;p16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1333" name="Google Shape;1333;p16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1334" name="Google Shape;1334;p16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35" name="Google Shape;1335;p16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1336" name="Google Shape;1336;p16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37" name="Google Shape;1337;p16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38" name="Google Shape;1338;p16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39" name="Google Shape;1339;p16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340" name="Google Shape;1340;p16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1341" name="Google Shape;1341;p16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1342" name="Google Shape;1342;p16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1343" name="Google Shape;1343;p16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344" name="Google Shape;1344;p16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1345" name="Google Shape;1345;p16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1346" name="Google Shape;1346;p16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1347" name="Google Shape;1347;p16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16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16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16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16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2" name="Google Shape;1352;p16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16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16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5" name="Google Shape;1355;p16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356" name="Google Shape;1356;p16"/>
          <p:cNvSpPr txBox="1"/>
          <p:nvPr/>
        </p:nvSpPr>
        <p:spPr>
          <a:xfrm>
            <a:off x="3612275" y="3659472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57" name="Google Shape;1357;p16"/>
          <p:cNvSpPr txBox="1"/>
          <p:nvPr/>
        </p:nvSpPr>
        <p:spPr>
          <a:xfrm>
            <a:off x="4594808" y="46779"/>
            <a:ext cx="26333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cycle 4</a:t>
            </a:r>
            <a:endParaRPr/>
          </a:p>
        </p:txBody>
      </p:sp>
      <p:sp>
        <p:nvSpPr>
          <p:cNvPr id="1358" name="Google Shape;1358;p16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1359" name="Google Shape;1359;p16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1360" name="Google Shape;1360;p16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cxnSp>
        <p:nvCxnSpPr>
          <p:cNvPr id="1361" name="Google Shape;1361;p16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2" name="Google Shape;13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119" y="1543826"/>
            <a:ext cx="1520826" cy="41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7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8" name="Google Shape;1368;p17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1369" name="Google Shape;1369;p17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7"/>
            <p:cNvSpPr txBox="1"/>
            <p:nvPr/>
          </p:nvSpPr>
          <p:spPr>
            <a:xfrm>
              <a:off x="1248" y="1584"/>
              <a:ext cx="587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No Hazard </a:t>
              </a:r>
              <a:endParaRPr/>
            </a:p>
          </p:txBody>
        </p:sp>
      </p:grpSp>
      <p:cxnSp>
        <p:nvCxnSpPr>
          <p:cNvPr id="1371" name="Google Shape;1371;p17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17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17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17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17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p17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7" name="Google Shape;1377;p17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17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379" name="Google Shape;1379;p17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17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17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7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1383" name="Google Shape;1383;p17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1384" name="Google Shape;1384;p17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7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1386" name="Google Shape;1386;p17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7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388" name="Google Shape;1388;p17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89" name="Google Shape;1389;p17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17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17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392" name="Google Shape;1392;p17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3" name="Google Shape;1393;p17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1394" name="Google Shape;1394;p17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17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396" name="Google Shape;1396;p17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1397" name="Google Shape;1397;p17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7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1399" name="Google Shape;1399;p17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17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17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17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17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17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17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17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17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17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17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17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17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17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17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17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17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17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17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17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17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17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17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17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17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17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7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426" name="Google Shape;1426;p17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17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17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17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7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17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17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17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17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17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17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17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17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17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17"/>
          <p:cNvSpPr txBox="1"/>
          <p:nvPr/>
        </p:nvSpPr>
        <p:spPr>
          <a:xfrm>
            <a:off x="2194720" y="6840432"/>
            <a:ext cx="67313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1441" name="Google Shape;1441;p17"/>
          <p:cNvSpPr txBox="1"/>
          <p:nvPr/>
        </p:nvSpPr>
        <p:spPr>
          <a:xfrm>
            <a:off x="5130959" y="6840432"/>
            <a:ext cx="76014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1442" name="Google Shape;1442;p17"/>
          <p:cNvSpPr txBox="1"/>
          <p:nvPr/>
        </p:nvSpPr>
        <p:spPr>
          <a:xfrm>
            <a:off x="7640908" y="6840432"/>
            <a:ext cx="1136850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17"/>
          <p:cNvSpPr txBox="1"/>
          <p:nvPr/>
        </p:nvSpPr>
        <p:spPr>
          <a:xfrm>
            <a:off x="9409172" y="6840432"/>
            <a:ext cx="1322798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cxnSp>
        <p:nvCxnSpPr>
          <p:cNvPr id="1444" name="Google Shape;1444;p17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17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17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7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448" name="Google Shape;1448;p17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9" name="Google Shape;1449;p17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17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51" name="Google Shape;1451;p17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52" name="Google Shape;1452;p17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53" name="Google Shape;1453;p17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17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55" name="Google Shape;1455;p17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17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57" name="Google Shape;1457;p17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 </a:t>
            </a:r>
            <a:endParaRPr/>
          </a:p>
        </p:txBody>
      </p:sp>
      <p:sp>
        <p:nvSpPr>
          <p:cNvPr id="1458" name="Google Shape;1458;p17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59" name="Google Shape;1459;p17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</a:t>
            </a:r>
            <a:endParaRPr/>
          </a:p>
        </p:txBody>
      </p:sp>
      <p:sp>
        <p:nvSpPr>
          <p:cNvPr id="1460" name="Google Shape;1460;p17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461" name="Google Shape;1461;p17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462" name="Google Shape;1462;p17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17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17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65" name="Google Shape;1465;p17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 3 4 5</a:t>
            </a:r>
            <a:endParaRPr/>
          </a:p>
        </p:txBody>
      </p:sp>
      <p:sp>
        <p:nvSpPr>
          <p:cNvPr id="1466" name="Google Shape;1466;p17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1467" name="Google Shape;1467;p17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1468" name="Google Shape;1468;p17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1469" name="Google Shape;1469;p17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70" name="Google Shape;1470;p17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1471" name="Google Shape;1471;p17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72" name="Google Shape;1472;p17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73" name="Google Shape;1473;p17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74" name="Google Shape;1474;p17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475" name="Google Shape;1475;p17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1476" name="Google Shape;1476;p17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1477" name="Google Shape;1477;p17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1478" name="Google Shape;1478;p17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479" name="Google Shape;1479;p17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1480" name="Google Shape;1480;p17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1481" name="Google Shape;1481;p17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1482" name="Google Shape;1482;p17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17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17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17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17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7" name="Google Shape;1487;p17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17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17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17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491" name="Google Shape;1491;p17"/>
          <p:cNvSpPr txBox="1"/>
          <p:nvPr/>
        </p:nvSpPr>
        <p:spPr>
          <a:xfrm>
            <a:off x="3124889" y="2878667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92" name="Google Shape;1492;p17"/>
          <p:cNvSpPr txBox="1"/>
          <p:nvPr/>
        </p:nvSpPr>
        <p:spPr>
          <a:xfrm>
            <a:off x="3632055" y="3654041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93" name="Google Shape;1493;p17"/>
          <p:cNvSpPr txBox="1"/>
          <p:nvPr/>
        </p:nvSpPr>
        <p:spPr>
          <a:xfrm>
            <a:off x="4594807" y="46779"/>
            <a:ext cx="352083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half of cycle 5</a:t>
            </a:r>
            <a:endParaRPr/>
          </a:p>
        </p:txBody>
      </p:sp>
      <p:cxnSp>
        <p:nvCxnSpPr>
          <p:cNvPr id="1494" name="Google Shape;1494;p17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17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1496" name="Google Shape;1496;p17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1497" name="Google Shape;1497;p17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pic>
        <p:nvPicPr>
          <p:cNvPr id="1498" name="Google Shape;14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705" y="1332170"/>
            <a:ext cx="2085716" cy="88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8"/>
          <p:cNvSpPr txBox="1"/>
          <p:nvPr>
            <p:ph idx="12" type="sldNum"/>
          </p:nvPr>
        </p:nvSpPr>
        <p:spPr>
          <a:xfrm>
            <a:off x="867171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4" name="Google Shape;1504;p18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1505" name="Google Shape;1505;p18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18"/>
            <p:cNvSpPr txBox="1"/>
            <p:nvPr/>
          </p:nvSpPr>
          <p:spPr>
            <a:xfrm>
              <a:off x="1248" y="1584"/>
              <a:ext cx="21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</p:grpSp>
      <p:cxnSp>
        <p:nvCxnSpPr>
          <p:cNvPr id="1507" name="Google Shape;1507;p18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18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18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18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18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18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3" name="Google Shape;1513;p18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18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515" name="Google Shape;1515;p18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18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18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8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1519" name="Google Shape;1519;p18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1520" name="Google Shape;1520;p18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18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1522" name="Google Shape;1522;p18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8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524" name="Google Shape;1524;p18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25" name="Google Shape;1525;p18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18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18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528" name="Google Shape;1528;p18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9" name="Google Shape;1529;p18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1530" name="Google Shape;1530;p18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18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532" name="Google Shape;1532;p18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1533" name="Google Shape;1533;p18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18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1535" name="Google Shape;1535;p18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18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18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18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18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18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18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18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18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18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18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18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18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18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18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8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18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18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18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18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18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18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18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8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562" name="Google Shape;1562;p18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18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18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18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18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p18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18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18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18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18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18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18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18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18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6" name="Google Shape;1576;p18"/>
          <p:cNvSpPr txBox="1"/>
          <p:nvPr/>
        </p:nvSpPr>
        <p:spPr>
          <a:xfrm>
            <a:off x="2194720" y="6840432"/>
            <a:ext cx="67313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1577" name="Google Shape;1577;p18"/>
          <p:cNvSpPr txBox="1"/>
          <p:nvPr/>
        </p:nvSpPr>
        <p:spPr>
          <a:xfrm>
            <a:off x="5130959" y="6840432"/>
            <a:ext cx="76014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1578" name="Google Shape;1578;p18"/>
          <p:cNvSpPr txBox="1"/>
          <p:nvPr/>
        </p:nvSpPr>
        <p:spPr>
          <a:xfrm>
            <a:off x="7640908" y="6840432"/>
            <a:ext cx="1136850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9" name="Google Shape;1579;p18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18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1" name="Google Shape;1581;p18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8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583" name="Google Shape;1583;p18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4" name="Google Shape;1584;p18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  <a:endParaRPr/>
          </a:p>
        </p:txBody>
      </p:sp>
      <p:sp>
        <p:nvSpPr>
          <p:cNvPr id="1585" name="Google Shape;1585;p18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86" name="Google Shape;1586;p18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1587" name="Google Shape;1587;p18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1588" name="Google Shape;1588;p18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89" name="Google Shape;1589;p18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90" name="Google Shape;1590;p18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18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92" name="Google Shape;1592;p18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 </a:t>
            </a:r>
            <a:endParaRPr/>
          </a:p>
        </p:txBody>
      </p:sp>
      <p:sp>
        <p:nvSpPr>
          <p:cNvPr id="1593" name="Google Shape;1593;p18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94" name="Google Shape;1594;p18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18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96" name="Google Shape;1596;p18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597" name="Google Shape;1597;p18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18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18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00" name="Google Shape;1600;p18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 6 3 7</a:t>
            </a:r>
            <a:endParaRPr/>
          </a:p>
        </p:txBody>
      </p:sp>
      <p:sp>
        <p:nvSpPr>
          <p:cNvPr id="1601" name="Google Shape;1601;p18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1602" name="Google Shape;1602;p18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99FF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1603" name="Google Shape;1603;p18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11 </a:t>
            </a:r>
            <a:endParaRPr/>
          </a:p>
        </p:txBody>
      </p:sp>
      <p:sp>
        <p:nvSpPr>
          <p:cNvPr id="1604" name="Google Shape;1604;p18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1605" name="Google Shape;1605;p18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1606" name="Google Shape;1606;p18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1607" name="Google Shape;1607;p18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08" name="Google Shape;1608;p18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1609" name="Google Shape;1609;p18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610" name="Google Shape;1610;p18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1611" name="Google Shape;1611;p18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1612" name="Google Shape;1612;p18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1613" name="Google Shape;1613;p18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614" name="Google Shape;1614;p18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1615" name="Google Shape;1615;p18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1616" name="Google Shape;1616;p18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1617" name="Google Shape;1617;p18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18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18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20" name="Google Shape;1620;p18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18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2" name="Google Shape;1622;p18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p18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18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5" name="Google Shape;1625;p18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626" name="Google Shape;1626;p18"/>
          <p:cNvSpPr txBox="1"/>
          <p:nvPr/>
        </p:nvSpPr>
        <p:spPr>
          <a:xfrm>
            <a:off x="4673971" y="86360"/>
            <a:ext cx="26333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cycle 5</a:t>
            </a:r>
            <a:endParaRPr/>
          </a:p>
        </p:txBody>
      </p:sp>
      <p:cxnSp>
        <p:nvCxnSpPr>
          <p:cNvPr id="1627" name="Google Shape;1627;p18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8" name="Google Shape;16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705" y="1332170"/>
            <a:ext cx="2085716" cy="8859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8"/>
          <p:cNvSpPr/>
          <p:nvPr/>
        </p:nvSpPr>
        <p:spPr>
          <a:xfrm>
            <a:off x="7376170" y="5908"/>
            <a:ext cx="3799988" cy="1116749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812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How many cycles of delay can each hazard introduce? (select all that apply)</a:t>
            </a:r>
            <a:endParaRPr sz="1812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0" name="Google Shape;1630;p18"/>
          <p:cNvSpPr txBox="1"/>
          <p:nvPr/>
        </p:nvSpPr>
        <p:spPr>
          <a:xfrm>
            <a:off x="9409172" y="6840432"/>
            <a:ext cx="1322798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Time Graph</a:t>
            </a:r>
            <a:endParaRPr/>
          </a:p>
        </p:txBody>
      </p:sp>
      <p:sp>
        <p:nvSpPr>
          <p:cNvPr id="1636" name="Google Shape;1636;p1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37" name="Google Shape;1637;p19"/>
          <p:cNvGraphicFramePr/>
          <p:nvPr/>
        </p:nvGraphicFramePr>
        <p:xfrm>
          <a:off x="1849279" y="1986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{F19072BA-C09D-4085-81BE-7F1CE68F28A6}</a:tableStyleId>
              </a:tblPr>
              <a:tblGrid>
                <a:gridCol w="14681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</a:tblGrid>
              <a:tr h="42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Time:</a:t>
                      </a:r>
                      <a:endParaRPr/>
                    </a:p>
                  </a:txBody>
                  <a:tcPr marT="51825" marB="51825" marR="103625" marL="1036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1 2 3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 3 4 5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</a:t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</a:t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8" name="Google Shape;1638;p19"/>
          <p:cNvSpPr/>
          <p:nvPr/>
        </p:nvSpPr>
        <p:spPr>
          <a:xfrm>
            <a:off x="4008279" y="2590800"/>
            <a:ext cx="345440" cy="6045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19"/>
          <p:cNvSpPr/>
          <p:nvPr/>
        </p:nvSpPr>
        <p:spPr>
          <a:xfrm>
            <a:off x="3985675" y="3540760"/>
            <a:ext cx="345440" cy="5181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19"/>
          <p:cNvSpPr/>
          <p:nvPr/>
        </p:nvSpPr>
        <p:spPr>
          <a:xfrm>
            <a:off x="4618016" y="2504440"/>
            <a:ext cx="345440" cy="6045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19"/>
          <p:cNvSpPr/>
          <p:nvPr/>
        </p:nvSpPr>
        <p:spPr>
          <a:xfrm>
            <a:off x="4595411" y="3454400"/>
            <a:ext cx="345440" cy="5181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19"/>
          <p:cNvSpPr/>
          <p:nvPr/>
        </p:nvSpPr>
        <p:spPr>
          <a:xfrm>
            <a:off x="5153563" y="2481836"/>
            <a:ext cx="345440" cy="6045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p19"/>
          <p:cNvSpPr/>
          <p:nvPr/>
        </p:nvSpPr>
        <p:spPr>
          <a:xfrm>
            <a:off x="5130959" y="3431796"/>
            <a:ext cx="345440" cy="5181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19"/>
          <p:cNvSpPr/>
          <p:nvPr/>
        </p:nvSpPr>
        <p:spPr>
          <a:xfrm>
            <a:off x="5758083" y="2481836"/>
            <a:ext cx="345440" cy="6045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19"/>
          <p:cNvSpPr/>
          <p:nvPr/>
        </p:nvSpPr>
        <p:spPr>
          <a:xfrm>
            <a:off x="5735479" y="3431796"/>
            <a:ext cx="345440" cy="5181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19"/>
          <p:cNvSpPr/>
          <p:nvPr/>
        </p:nvSpPr>
        <p:spPr>
          <a:xfrm>
            <a:off x="6253639" y="3457877"/>
            <a:ext cx="345440" cy="5181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19"/>
          <p:cNvSpPr/>
          <p:nvPr/>
        </p:nvSpPr>
        <p:spPr>
          <a:xfrm>
            <a:off x="6858159" y="3420783"/>
            <a:ext cx="345440" cy="5181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19"/>
          <p:cNvSpPr/>
          <p:nvPr/>
        </p:nvSpPr>
        <p:spPr>
          <a:xfrm>
            <a:off x="7462679" y="3416147"/>
            <a:ext cx="345440" cy="5181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800" lIns="103625" spcFirstLastPara="1" rIns="103625" wrap="square" tIns="51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382" name="Google Shape;382;p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P2L due Thursday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Midterm Thursday we come back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Tuesday will be review session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No discussion this Friday</a:t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</p:txBody>
      </p:sp>
      <p:sp>
        <p:nvSpPr>
          <p:cNvPr id="383" name="Google Shape;383;p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2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Time Graph</a:t>
            </a:r>
            <a:endParaRPr/>
          </a:p>
        </p:txBody>
      </p:sp>
      <p:sp>
        <p:nvSpPr>
          <p:cNvPr id="1654" name="Google Shape;1654;p2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55" name="Google Shape;1655;p20"/>
          <p:cNvGraphicFramePr/>
          <p:nvPr/>
        </p:nvGraphicFramePr>
        <p:xfrm>
          <a:off x="1849279" y="1986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{F19072BA-C09D-4085-81BE-7F1CE68F28A6}</a:tableStyleId>
              </a:tblPr>
              <a:tblGrid>
                <a:gridCol w="14681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</a:tblGrid>
              <a:tr h="42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Time:</a:t>
                      </a:r>
                      <a:endParaRPr/>
                    </a:p>
                  </a:txBody>
                  <a:tcPr marT="51825" marB="51825" marR="103625" marL="1036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1 2 3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 3 4 5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6 3 7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lw 3 6 10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 6 2 12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662" name="Google Shape;1662;p2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63" name="Google Shape;1663;p21"/>
          <p:cNvGraphicFramePr/>
          <p:nvPr/>
        </p:nvGraphicFramePr>
        <p:xfrm>
          <a:off x="1849279" y="1986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{F19072BA-C09D-4085-81BE-7F1CE68F28A6}</a:tableStyleId>
              </a:tblPr>
              <a:tblGrid>
                <a:gridCol w="14681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</a:tblGrid>
              <a:tr h="42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Time:</a:t>
                      </a:r>
                      <a:endParaRPr/>
                    </a:p>
                  </a:txBody>
                  <a:tcPr marT="51825" marB="51825" marR="103625" marL="1036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1 2 3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 3 4 5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6 3 7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lw 3 6 10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 6 2 12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4" name="Google Shape;1664;p21"/>
          <p:cNvSpPr/>
          <p:nvPr/>
        </p:nvSpPr>
        <p:spPr>
          <a:xfrm>
            <a:off x="6995319" y="129538"/>
            <a:ext cx="4953000" cy="1699262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problems does "detect and stall" fix over "avoid hazards"? (select all)</a:t>
            </a:r>
            <a:endParaRPr/>
          </a:p>
          <a:p>
            <a:pPr indent="-388609" lvl="0" marL="38860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Breaking backwards compatibility</a:t>
            </a:r>
            <a:endParaRPr/>
          </a:p>
          <a:p>
            <a:pPr indent="-388609" lvl="0" marL="38860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Larger programs</a:t>
            </a:r>
            <a:endParaRPr/>
          </a:p>
          <a:p>
            <a:pPr indent="-388609" lvl="0" marL="38860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Slower programs</a:t>
            </a:r>
            <a:endParaRPr/>
          </a:p>
        </p:txBody>
      </p:sp>
      <p:sp>
        <p:nvSpPr>
          <p:cNvPr id="1665" name="Google Shape;1665;p21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2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Problems with detect and stall</a:t>
            </a:r>
            <a:endParaRPr/>
          </a:p>
        </p:txBody>
      </p:sp>
      <p:sp>
        <p:nvSpPr>
          <p:cNvPr id="1671" name="Google Shape;1671;p2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CPI increases every time a hazard is detected!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Is that necessary?  Not always!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Re-route the result of the </a:t>
            </a:r>
            <a:r>
              <a:rPr b="1" lang="en-US"/>
              <a:t>add</a:t>
            </a:r>
            <a:r>
              <a:rPr lang="en-US"/>
              <a:t> to the </a:t>
            </a:r>
            <a:r>
              <a:rPr b="1" lang="en-US"/>
              <a:t>nor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/>
              <a:t>nor</a:t>
            </a:r>
            <a:r>
              <a:rPr lang="en-US"/>
              <a:t> no longer needs to read R3 from reg file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It can get the data later (when it is ready)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This lets us complete the decode this cycle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But we need more control logic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672" name="Google Shape;1672;p2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2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Handling data hazards III: Detect and forward</a:t>
            </a:r>
            <a:endParaRPr/>
          </a:p>
        </p:txBody>
      </p:sp>
      <p:sp>
        <p:nvSpPr>
          <p:cNvPr id="1678" name="Google Shape;1678;p2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/>
              <a:t>Detect: same as detect and stall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Except that all 4 hazards have to be treated differently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12"/>
              <a:buChar char="•"/>
            </a:pPr>
            <a:r>
              <a:rPr lang="en-US" sz="1812"/>
              <a:t>i.e., you can’t logical-OR the 4 hazard signals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/>
              <a:t>Forward: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New </a:t>
            </a:r>
            <a:r>
              <a:rPr lang="en-US" sz="2040">
                <a:solidFill>
                  <a:srgbClr val="FF0000"/>
                </a:solidFill>
              </a:rPr>
              <a:t>bypass datapaths</a:t>
            </a:r>
            <a:r>
              <a:rPr lang="en-US" sz="2040"/>
              <a:t> route computed data to where it is needed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New MUX and control to pick the right data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>
                <a:solidFill>
                  <a:srgbClr val="FF0000"/>
                </a:solidFill>
              </a:rPr>
              <a:t>Beware:</a:t>
            </a:r>
            <a:r>
              <a:rPr lang="en-US" sz="2267"/>
              <a:t> Stalling may still be required even in the presence of forwarding</a:t>
            </a:r>
            <a:endParaRPr/>
          </a:p>
          <a:p>
            <a:pPr indent="-9848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679" name="Google Shape;1679;p2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2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Forwarding example</a:t>
            </a:r>
            <a:endParaRPr/>
          </a:p>
        </p:txBody>
      </p:sp>
      <p:sp>
        <p:nvSpPr>
          <p:cNvPr id="1685" name="Google Shape;1685;p24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We will use this program for the next example</a:t>
            </a:r>
            <a:br>
              <a:rPr lang="en-US"/>
            </a:br>
            <a:r>
              <a:rPr lang="en-US"/>
              <a:t> (same as last pipeline diagram example)</a:t>
            </a:r>
            <a:br>
              <a:rPr lang="en-US"/>
            </a:br>
            <a:br>
              <a:rPr lang="en-US"/>
            </a:br>
            <a:r>
              <a:rPr lang="en-US"/>
              <a:t>	1. add 	1 2 3</a:t>
            </a:r>
            <a:br>
              <a:rPr lang="en-US"/>
            </a:br>
            <a:r>
              <a:rPr lang="en-US"/>
              <a:t>	2. nor 	3 4 5</a:t>
            </a:r>
            <a:br>
              <a:rPr lang="en-US"/>
            </a:br>
            <a:r>
              <a:rPr lang="en-US"/>
              <a:t>	3. add 	6 3 7</a:t>
            </a:r>
            <a:br>
              <a:rPr lang="en-US"/>
            </a:br>
            <a:r>
              <a:rPr lang="en-US"/>
              <a:t>	4. lw 		3 6 10</a:t>
            </a:r>
            <a:br>
              <a:rPr lang="en-US"/>
            </a:br>
            <a:r>
              <a:rPr lang="en-US"/>
              <a:t>	5. sw 		6 2 12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686" name="Google Shape;1686;p2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5"/>
          <p:cNvSpPr txBox="1"/>
          <p:nvPr>
            <p:ph idx="12" type="sldNum"/>
          </p:nvPr>
        </p:nvSpPr>
        <p:spPr>
          <a:xfrm>
            <a:off x="867171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2" name="Google Shape;1692;p25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3" name="Google Shape;1693;p25"/>
          <p:cNvGrpSpPr/>
          <p:nvPr/>
        </p:nvGrpSpPr>
        <p:grpSpPr>
          <a:xfrm>
            <a:off x="2626519" y="2562013"/>
            <a:ext cx="1635443" cy="1928707"/>
            <a:chOff x="1248" y="1570"/>
            <a:chExt cx="816" cy="974"/>
          </a:xfrm>
        </p:grpSpPr>
        <p:sp>
          <p:nvSpPr>
            <p:cNvPr descr="Weave" id="1694" name="Google Shape;1694;p25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5"/>
            <p:cNvSpPr txBox="1"/>
            <p:nvPr/>
          </p:nvSpPr>
          <p:spPr>
            <a:xfrm>
              <a:off x="1248" y="1570"/>
              <a:ext cx="617" cy="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Hazard</a:t>
              </a:r>
              <a:endParaRPr/>
            </a:p>
          </p:txBody>
        </p:sp>
      </p:grpSp>
      <p:cxnSp>
        <p:nvCxnSpPr>
          <p:cNvPr id="1696" name="Google Shape;1696;p25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25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25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25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25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1" name="Google Shape;1701;p25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2" name="Google Shape;1702;p25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25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704" name="Google Shape;1704;p25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p25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p25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25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1708" name="Google Shape;1708;p25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1709" name="Google Shape;1709;p25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5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1711" name="Google Shape;1711;p25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25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13" name="Google Shape;1713;p25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14" name="Google Shape;1714;p25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25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25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717" name="Google Shape;1717;p25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8" name="Google Shape;1718;p25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1719" name="Google Shape;1719;p25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5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721" name="Google Shape;1721;p25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1722" name="Google Shape;1722;p25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5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1724" name="Google Shape;1724;p25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25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25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25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25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25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25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25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25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25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25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25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25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25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25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25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0" name="Google Shape;1740;p25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25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25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25"/>
          <p:cNvCxnSpPr/>
          <p:nvPr/>
        </p:nvCxnSpPr>
        <p:spPr>
          <a:xfrm>
            <a:off x="5908199" y="345440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4" name="Google Shape;1744;p25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Google Shape;1745;p25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25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25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25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9" name="Google Shape;1749;p25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5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751" name="Google Shape;1751;p25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25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25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25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25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25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25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25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25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25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25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25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25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25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25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6" name="Google Shape;1766;p25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5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768" name="Google Shape;1768;p25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9" name="Google Shape;1769;p25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1770" name="Google Shape;1770;p25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71" name="Google Shape;1771;p25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1772" name="Google Shape;1772;p25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1773" name="Google Shape;1773;p25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74" name="Google Shape;1774;p25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75" name="Google Shape;1775;p25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25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77" name="Google Shape;1777;p25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778" name="Google Shape;1778;p25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79" name="Google Shape;1779;p25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780" name="Google Shape;1780;p25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81" name="Google Shape;1781;p25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782" name="Google Shape;1782;p25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3" name="Google Shape;1783;p25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4" name="Google Shape;1784;p25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85" name="Google Shape;1785;p25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   3 4 5</a:t>
            </a:r>
            <a:endParaRPr/>
          </a:p>
        </p:txBody>
      </p:sp>
      <p:sp>
        <p:nvSpPr>
          <p:cNvPr id="1786" name="Google Shape;1786;p25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1787" name="Google Shape;1787;p25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1788" name="Google Shape;1788;p25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1789" name="Google Shape;1789;p25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77 </a:t>
            </a:r>
            <a:endParaRPr/>
          </a:p>
        </p:txBody>
      </p:sp>
      <p:sp>
        <p:nvSpPr>
          <p:cNvPr id="1790" name="Google Shape;1790;p25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1791" name="Google Shape;1791;p25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/>
          </a:p>
        </p:txBody>
      </p:sp>
      <p:sp>
        <p:nvSpPr>
          <p:cNvPr id="1792" name="Google Shape;1792;p25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93" name="Google Shape;1793;p25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794" name="Google Shape;1794;p25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795" name="Google Shape;1795;p25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1796" name="Google Shape;1796;p25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1797" name="Google Shape;1797;p25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1798" name="Google Shape;1798;p25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799" name="Google Shape;1799;p25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1800" name="Google Shape;1800;p25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1801" name="Google Shape;1801;p25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1802" name="Google Shape;1802;p25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25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25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25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25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7" name="Google Shape;1807;p25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25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25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Google Shape;1810;p25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811" name="Google Shape;1811;p25"/>
          <p:cNvSpPr txBox="1"/>
          <p:nvPr/>
        </p:nvSpPr>
        <p:spPr>
          <a:xfrm>
            <a:off x="3124889" y="2878667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grpSp>
        <p:nvGrpSpPr>
          <p:cNvPr id="1812" name="Google Shape;1812;p25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1813" name="Google Shape;1813;p25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fwd</a:t>
              </a:r>
              <a:endParaRPr/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fwd</a:t>
              </a:r>
              <a:endParaRPr/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fwd</a:t>
              </a:r>
              <a:endParaRPr/>
            </a:p>
          </p:txBody>
        </p:sp>
      </p:grpSp>
      <p:sp>
        <p:nvSpPr>
          <p:cNvPr id="1816" name="Google Shape;1816;p25"/>
          <p:cNvSpPr txBox="1"/>
          <p:nvPr/>
        </p:nvSpPr>
        <p:spPr>
          <a:xfrm>
            <a:off x="3101499" y="3661590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17" name="Google Shape;1817;p25"/>
          <p:cNvSpPr txBox="1"/>
          <p:nvPr/>
        </p:nvSpPr>
        <p:spPr>
          <a:xfrm>
            <a:off x="4567820" y="0"/>
            <a:ext cx="352083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half of cycle 3</a:t>
            </a:r>
            <a:endParaRPr/>
          </a:p>
        </p:txBody>
      </p:sp>
      <p:pic>
        <p:nvPicPr>
          <p:cNvPr id="1818" name="Google Shape;18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9" name="Google Shape;1819;p25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0" name="Google Shape;1820;p25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1821" name="Google Shape;1821;p25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1822" name="Google Shape;1822;p25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25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8" name="Google Shape;1828;p26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9" name="Google Shape;1829;p26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1830" name="Google Shape;1830;p26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6"/>
            <p:cNvSpPr txBox="1"/>
            <p:nvPr/>
          </p:nvSpPr>
          <p:spPr>
            <a:xfrm>
              <a:off x="1248" y="1584"/>
              <a:ext cx="11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cxnSp>
        <p:nvCxnSpPr>
          <p:cNvPr id="1832" name="Google Shape;1832;p26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26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26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26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26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7" name="Google Shape;1837;p26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8" name="Google Shape;1838;p26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9" name="Google Shape;1839;p26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840" name="Google Shape;1840;p26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26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Google Shape;1842;p26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26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1844" name="Google Shape;1844;p26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1845" name="Google Shape;1845;p26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6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1847" name="Google Shape;1847;p26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26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849" name="Google Shape;1849;p26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50" name="Google Shape;1850;p26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Google Shape;1851;p26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2" name="Google Shape;1852;p26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853" name="Google Shape;1853;p26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4" name="Google Shape;1854;p26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1855" name="Google Shape;1855;p26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6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857" name="Google Shape;1857;p26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1858" name="Google Shape;1858;p26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6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1860" name="Google Shape;1860;p26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26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26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26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26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26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26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26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26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26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26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26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26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26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26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26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26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26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26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26"/>
          <p:cNvCxnSpPr/>
          <p:nvPr/>
        </p:nvCxnSpPr>
        <p:spPr>
          <a:xfrm>
            <a:off x="5908199" y="345440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26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26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26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26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Google Shape;1884;p26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5" name="Google Shape;1885;p26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26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887" name="Google Shape;1887;p26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8" name="Google Shape;1888;p26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9" name="Google Shape;1889;p26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0" name="Google Shape;1890;p26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1" name="Google Shape;1891;p26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2" name="Google Shape;1892;p26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26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26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5" name="Google Shape;1895;p26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6" name="Google Shape;1896;p26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7" name="Google Shape;1897;p26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8" name="Google Shape;1898;p26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9" name="Google Shape;1899;p26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0" name="Google Shape;1900;p26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1" name="Google Shape;1901;p26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2" name="Google Shape;1902;p26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26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904" name="Google Shape;1904;p26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5" name="Google Shape;1905;p26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  <a:endParaRPr/>
          </a:p>
        </p:txBody>
      </p:sp>
      <p:sp>
        <p:nvSpPr>
          <p:cNvPr id="1906" name="Google Shape;1906;p26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07" name="Google Shape;1907;p26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1908" name="Google Shape;1908;p26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1909" name="Google Shape;1909;p26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10" name="Google Shape;1910;p26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11" name="Google Shape;1911;p26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26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1913" name="Google Shape;1913;p26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1914" name="Google Shape;1914;p26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15" name="Google Shape;1915;p26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916" name="Google Shape;1916;p26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17" name="Google Shape;1917;p26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918" name="Google Shape;1918;p26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26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0" name="Google Shape;1920;p26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21" name="Google Shape;1921;p26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 4 3 7</a:t>
            </a:r>
            <a:endParaRPr/>
          </a:p>
        </p:txBody>
      </p:sp>
      <p:sp>
        <p:nvSpPr>
          <p:cNvPr id="1922" name="Google Shape;1922;p26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1923" name="Google Shape;1923;p26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1924" name="Google Shape;1924;p26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1925" name="Google Shape;1925;p26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77</a:t>
            </a:r>
            <a:endParaRPr/>
          </a:p>
        </p:txBody>
      </p:sp>
      <p:sp>
        <p:nvSpPr>
          <p:cNvPr id="1926" name="Google Shape;1926;p26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1927" name="Google Shape;1927;p26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1928" name="Google Shape;1928;p26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29" name="Google Shape;1929;p26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1930" name="Google Shape;1930;p26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931" name="Google Shape;1931;p26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1932" name="Google Shape;1932;p26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1933" name="Google Shape;1933;p26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1934" name="Google Shape;1934;p26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935" name="Google Shape;1935;p26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1936" name="Google Shape;1936;p26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1937" name="Google Shape;1937;p26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1938" name="Google Shape;1938;p26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26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p26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941" name="Google Shape;1941;p26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26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3" name="Google Shape;1943;p26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4" name="Google Shape;1944;p26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5" name="Google Shape;1945;p26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6" name="Google Shape;1946;p26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947" name="Google Shape;1947;p26"/>
          <p:cNvSpPr txBox="1"/>
          <p:nvPr/>
        </p:nvSpPr>
        <p:spPr>
          <a:xfrm>
            <a:off x="3124889" y="2878667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1948" name="Google Shape;1948;p26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1949" name="Google Shape;1949;p26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H1</a:t>
              </a: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1952" name="Google Shape;1952;p26"/>
          <p:cNvSpPr txBox="1"/>
          <p:nvPr/>
        </p:nvSpPr>
        <p:spPr>
          <a:xfrm>
            <a:off x="3373431" y="3657639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53" name="Google Shape;1953;p26"/>
          <p:cNvSpPr txBox="1"/>
          <p:nvPr/>
        </p:nvSpPr>
        <p:spPr>
          <a:xfrm>
            <a:off x="4945645" y="1"/>
            <a:ext cx="3192673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cycle 3</a:t>
            </a:r>
            <a:endParaRPr/>
          </a:p>
        </p:txBody>
      </p:sp>
      <p:pic>
        <p:nvPicPr>
          <p:cNvPr id="1954" name="Google Shape;19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26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26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1957" name="Google Shape;1957;p26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1958" name="Google Shape;1958;p26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9" name="Google Shape;1959;p26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4" name="Google Shape;1964;p27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27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66" name="Google Shape;1966;p27"/>
          <p:cNvGrpSpPr/>
          <p:nvPr/>
        </p:nvGrpSpPr>
        <p:grpSpPr>
          <a:xfrm>
            <a:off x="2585295" y="2563813"/>
            <a:ext cx="1682065" cy="1926907"/>
            <a:chOff x="1225" y="1570"/>
            <a:chExt cx="839" cy="974"/>
          </a:xfrm>
        </p:grpSpPr>
        <p:sp>
          <p:nvSpPr>
            <p:cNvPr descr="Weave" id="1967" name="Google Shape;1967;p27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7"/>
            <p:cNvSpPr txBox="1"/>
            <p:nvPr/>
          </p:nvSpPr>
          <p:spPr>
            <a:xfrm>
              <a:off x="1225" y="1570"/>
              <a:ext cx="741" cy="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New Hazard</a:t>
              </a:r>
              <a:endParaRPr/>
            </a:p>
          </p:txBody>
        </p:sp>
      </p:grpSp>
      <p:cxnSp>
        <p:nvCxnSpPr>
          <p:cNvPr id="1969" name="Google Shape;1969;p27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0" name="Google Shape;1970;p27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27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27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27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4" name="Google Shape;1974;p27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5" name="Google Shape;1975;p27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6" name="Google Shape;1976;p27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977" name="Google Shape;1977;p27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8" name="Google Shape;1978;p27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27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7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1981" name="Google Shape;1981;p27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1982" name="Google Shape;1982;p27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7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1984" name="Google Shape;1984;p27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7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86" name="Google Shape;1986;p27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87" name="Google Shape;1987;p27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27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27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990" name="Google Shape;1990;p27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1" name="Google Shape;1991;p27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1992" name="Google Shape;1992;p27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7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994" name="Google Shape;1994;p27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1995" name="Google Shape;1995;p27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7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1997" name="Google Shape;1997;p27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8" name="Google Shape;1998;p27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9" name="Google Shape;1999;p27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27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1" name="Google Shape;2001;p27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27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27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27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27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27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27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27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9" name="Google Shape;2009;p27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27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27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27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27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27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27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57150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27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27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27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27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27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27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2" name="Google Shape;2022;p27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27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024" name="Google Shape;2024;p27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27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27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27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27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27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27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27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27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3" name="Google Shape;2033;p27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27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5" name="Google Shape;2035;p27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6" name="Google Shape;2036;p27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7" name="Google Shape;2037;p27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8" name="Google Shape;2038;p27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9" name="Google Shape;2039;p27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27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041" name="Google Shape;2041;p27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2" name="Google Shape;2042;p27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  <a:endParaRPr/>
          </a:p>
        </p:txBody>
      </p:sp>
      <p:sp>
        <p:nvSpPr>
          <p:cNvPr id="2043" name="Google Shape;2043;p27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44" name="Google Shape;2044;p27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2045" name="Google Shape;2045;p27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2046" name="Google Shape;2046;p27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47" name="Google Shape;2047;p27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48" name="Google Shape;2048;p27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27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2050" name="Google Shape;2050;p27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2051" name="Google Shape;2051;p27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52" name="Google Shape;2052;p27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053" name="Google Shape;2053;p27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54" name="Google Shape;2054;p27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055" name="Google Shape;2055;p27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27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7" name="Google Shape;2057;p27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58" name="Google Shape;2058;p27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6 3 7</a:t>
            </a:r>
            <a:endParaRPr/>
          </a:p>
        </p:txBody>
      </p:sp>
      <p:sp>
        <p:nvSpPr>
          <p:cNvPr id="2059" name="Google Shape;2059;p27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2060" name="Google Shape;2060;p27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2061" name="Google Shape;2061;p27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2062" name="Google Shape;2062;p27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77</a:t>
            </a:r>
            <a:endParaRPr/>
          </a:p>
        </p:txBody>
      </p:sp>
      <p:sp>
        <p:nvSpPr>
          <p:cNvPr id="2063" name="Google Shape;2063;p27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2064" name="Google Shape;2064;p27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065" name="Google Shape;2065;p27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66" name="Google Shape;2066;p27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2067" name="Google Shape;2067;p27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068" name="Google Shape;2068;p27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2069" name="Google Shape;2069;p27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2070" name="Google Shape;2070;p27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2071" name="Google Shape;2071;p27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072" name="Google Shape;2072;p27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2073" name="Google Shape;2073;p27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2074" name="Google Shape;2074;p27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2075" name="Google Shape;2075;p27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Google Shape;2076;p27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27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078" name="Google Shape;2078;p27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27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0" name="Google Shape;2080;p27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27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27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3" name="Google Shape;2083;p27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2084" name="Google Shape;2084;p27"/>
          <p:cNvSpPr txBox="1"/>
          <p:nvPr/>
        </p:nvSpPr>
        <p:spPr>
          <a:xfrm>
            <a:off x="3153570" y="3173663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85" name="Google Shape;2085;p27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27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087" name="Google Shape;2087;p27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2088" name="Google Shape;2088;p27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H1</a:t>
              </a: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cxnSp>
        <p:nvCxnSpPr>
          <p:cNvPr id="2091" name="Google Shape;2091;p27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27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27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27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27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6" name="Google Shape;2096;p27"/>
          <p:cNvSpPr txBox="1"/>
          <p:nvPr/>
        </p:nvSpPr>
        <p:spPr>
          <a:xfrm>
            <a:off x="3376666" y="3654878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97" name="Google Shape;2097;p27"/>
          <p:cNvSpPr txBox="1"/>
          <p:nvPr/>
        </p:nvSpPr>
        <p:spPr>
          <a:xfrm>
            <a:off x="4567820" y="0"/>
            <a:ext cx="352083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half of cycle 4</a:t>
            </a:r>
            <a:endParaRPr/>
          </a:p>
        </p:txBody>
      </p:sp>
      <p:sp>
        <p:nvSpPr>
          <p:cNvPr id="2098" name="Google Shape;2098;p27"/>
          <p:cNvSpPr txBox="1"/>
          <p:nvPr/>
        </p:nvSpPr>
        <p:spPr>
          <a:xfrm>
            <a:off x="6107322" y="2638662"/>
            <a:ext cx="623889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2099" name="Google Shape;2099;p27"/>
          <p:cNvSpPr txBox="1"/>
          <p:nvPr/>
        </p:nvSpPr>
        <p:spPr>
          <a:xfrm>
            <a:off x="6024724" y="3574368"/>
            <a:ext cx="623889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100" name="Google Shape;2100;p27"/>
          <p:cNvSpPr/>
          <p:nvPr/>
        </p:nvSpPr>
        <p:spPr>
          <a:xfrm>
            <a:off x="5908199" y="3713480"/>
            <a:ext cx="1626447" cy="2936240"/>
          </a:xfrm>
          <a:custGeom>
            <a:rect b="b" l="l" r="r" t="t"/>
            <a:pathLst>
              <a:path extrusionOk="0" h="1632" w="904">
                <a:moveTo>
                  <a:pt x="0" y="1632"/>
                </a:moveTo>
                <a:cubicBezTo>
                  <a:pt x="364" y="1384"/>
                  <a:pt x="728" y="1136"/>
                  <a:pt x="816" y="864"/>
                </a:cubicBezTo>
                <a:cubicBezTo>
                  <a:pt x="904" y="592"/>
                  <a:pt x="716" y="296"/>
                  <a:pt x="528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1" name="Google Shape;21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102" name="Google Shape;2102;p27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27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2104" name="Google Shape;2104;p27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2105" name="Google Shape;2105;p27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Google Shape;2106;p27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2180270dd9c_0_0"/>
          <p:cNvSpPr txBox="1"/>
          <p:nvPr>
            <p:ph idx="12" type="sldNum"/>
          </p:nvPr>
        </p:nvSpPr>
        <p:spPr>
          <a:xfrm>
            <a:off x="8589298" y="7203864"/>
            <a:ext cx="2736300" cy="4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7" name="Google Shape;2117;p28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28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9" name="Google Shape;2119;p28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2120" name="Google Shape;2120;p28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28"/>
            <p:cNvSpPr txBox="1"/>
            <p:nvPr/>
          </p:nvSpPr>
          <p:spPr>
            <a:xfrm>
              <a:off x="1248" y="1584"/>
              <a:ext cx="29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/>
            </a:p>
          </p:txBody>
        </p:sp>
      </p:grpSp>
      <p:cxnSp>
        <p:nvCxnSpPr>
          <p:cNvPr id="2122" name="Google Shape;2122;p28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Google Shape;2123;p28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4" name="Google Shape;2124;p28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5" name="Google Shape;2125;p28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28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7" name="Google Shape;2127;p28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8" name="Google Shape;2128;p28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9" name="Google Shape;2129;p28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130" name="Google Shape;2130;p28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28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28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28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134" name="Google Shape;2134;p28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2135" name="Google Shape;2135;p28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28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2137" name="Google Shape;2137;p28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28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139" name="Google Shape;2139;p28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40" name="Google Shape;2140;p28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28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28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143" name="Google Shape;2143;p28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4" name="Google Shape;2144;p28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2145" name="Google Shape;2145;p28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28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2147" name="Google Shape;2147;p28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2148" name="Google Shape;2148;p28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28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2150" name="Google Shape;2150;p28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28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28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28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28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28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28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28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8" name="Google Shape;2158;p28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28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0" name="Google Shape;2160;p28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28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28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28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4" name="Google Shape;2164;p28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28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28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28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28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28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28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28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28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28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28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5" name="Google Shape;2175;p28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28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177" name="Google Shape;2177;p28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28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28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28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28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28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28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28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28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28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28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28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28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28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28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2" name="Google Shape;2192;p28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28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194" name="Google Shape;2194;p28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5" name="Google Shape;2195;p28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2196" name="Google Shape;2196;p28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97" name="Google Shape;2197;p28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2198" name="Google Shape;2198;p28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199" name="Google Shape;2199;p28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00" name="Google Shape;2200;p28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01" name="Google Shape;2201;p28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28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-32</a:t>
            </a:r>
            <a:endParaRPr/>
          </a:p>
        </p:txBody>
      </p:sp>
      <p:sp>
        <p:nvSpPr>
          <p:cNvPr id="2203" name="Google Shape;2203;p28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nor  </a:t>
            </a:r>
            <a:endParaRPr/>
          </a:p>
        </p:txBody>
      </p:sp>
      <p:sp>
        <p:nvSpPr>
          <p:cNvPr id="2204" name="Google Shape;2204;p28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05" name="Google Shape;2205;p28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add</a:t>
            </a:r>
            <a:endParaRPr/>
          </a:p>
        </p:txBody>
      </p:sp>
      <p:sp>
        <p:nvSpPr>
          <p:cNvPr id="2206" name="Google Shape;2206;p28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2207" name="Google Shape;2207;p28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208" name="Google Shape;2208;p28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28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0" name="Google Shape;2210;p28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11" name="Google Shape;2211;p28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lw   3 6 10</a:t>
            </a:r>
            <a:endParaRPr/>
          </a:p>
        </p:txBody>
      </p:sp>
      <p:sp>
        <p:nvSpPr>
          <p:cNvPr id="2212" name="Google Shape;2212;p28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2213" name="Google Shape;2213;p28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2214" name="Google Shape;2214;p28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2215" name="Google Shape;2215;p28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77 </a:t>
            </a:r>
            <a:endParaRPr/>
          </a:p>
        </p:txBody>
      </p:sp>
      <p:sp>
        <p:nvSpPr>
          <p:cNvPr id="2216" name="Google Shape;2216;p28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2217" name="Google Shape;2217;p28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218" name="Google Shape;2218;p28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19" name="Google Shape;2219;p28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2220" name="Google Shape;2220;p28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221" name="Google Shape;2221;p28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2222" name="Google Shape;2222;p28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2223" name="Google Shape;2223;p28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2224" name="Google Shape;2224;p28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225" name="Google Shape;2225;p28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2226" name="Google Shape;2226;p28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2227" name="Google Shape;2227;p28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2228" name="Google Shape;2228;p28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28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28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231" name="Google Shape;2231;p28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232" name="Google Shape;2232;p28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3" name="Google Shape;2233;p28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4" name="Google Shape;2234;p28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5" name="Google Shape;2235;p28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2236" name="Google Shape;2236;p28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28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238" name="Google Shape;2238;p28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2239" name="Google Shape;2239;p28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H2 </a:t>
              </a: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H1</a:t>
              </a: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cxnSp>
        <p:nvCxnSpPr>
          <p:cNvPr id="2242" name="Google Shape;2242;p28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3" name="Google Shape;2243;p28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4" name="Google Shape;2244;p28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5" name="Google Shape;2245;p28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6" name="Google Shape;2246;p28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7" name="Google Shape;2247;p28"/>
          <p:cNvSpPr txBox="1"/>
          <p:nvPr/>
        </p:nvSpPr>
        <p:spPr>
          <a:xfrm>
            <a:off x="4567821" y="0"/>
            <a:ext cx="26333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cycle 4</a:t>
            </a:r>
            <a:endParaRPr/>
          </a:p>
        </p:txBody>
      </p:sp>
      <p:pic>
        <p:nvPicPr>
          <p:cNvPr id="2248" name="Google Shape;22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249" name="Google Shape;2249;p28"/>
          <p:cNvSpPr/>
          <p:nvPr/>
        </p:nvSpPr>
        <p:spPr>
          <a:xfrm>
            <a:off x="3400672" y="3759743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250" name="Google Shape;2250;p28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28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2252" name="Google Shape;2252;p28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2253" name="Google Shape;2253;p28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28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Review: Pipelining</a:t>
            </a:r>
            <a:endParaRPr/>
          </a:p>
        </p:txBody>
      </p:sp>
      <p:sp>
        <p:nvSpPr>
          <p:cNvPr id="389" name="Google Shape;389;p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Goal: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Achieve low clock period of multi-cycle processor…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… while maintaining low cycles-per-instruction (CPI) of single cycle processor (close to 1)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Achieve this by overlapping execution of multiple instructions simultaneously</a:t>
            </a:r>
            <a:endParaRPr/>
          </a:p>
        </p:txBody>
      </p:sp>
      <p:sp>
        <p:nvSpPr>
          <p:cNvPr id="390" name="Google Shape;390;p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9" name="Google Shape;2259;p29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0" name="Google Shape;2260;p29"/>
          <p:cNvCxnSpPr/>
          <p:nvPr/>
        </p:nvCxnSpPr>
        <p:spPr>
          <a:xfrm rot="10800000">
            <a:off x="11176159" y="345440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1" name="Google Shape;2261;p29"/>
          <p:cNvCxnSpPr/>
          <p:nvPr/>
        </p:nvCxnSpPr>
        <p:spPr>
          <a:xfrm>
            <a:off x="11003439" y="345440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2" name="Google Shape;2262;p29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29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4" name="Google Shape;2264;p29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2265" name="Google Shape;2265;p29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9"/>
            <p:cNvSpPr txBox="1"/>
            <p:nvPr/>
          </p:nvSpPr>
          <p:spPr>
            <a:xfrm>
              <a:off x="1248" y="1584"/>
              <a:ext cx="29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/>
            </a:p>
          </p:txBody>
        </p:sp>
      </p:grpSp>
      <p:cxnSp>
        <p:nvCxnSpPr>
          <p:cNvPr id="2267" name="Google Shape;2267;p29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29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9" name="Google Shape;2269;p29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0" name="Google Shape;2270;p29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29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2" name="Google Shape;2272;p29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3" name="Google Shape;2273;p29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4" name="Google Shape;2274;p29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275" name="Google Shape;2275;p29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Google Shape;2276;p29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29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29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279" name="Google Shape;2279;p29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2280" name="Google Shape;2280;p29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9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2282" name="Google Shape;2282;p29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29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84" name="Google Shape;2284;p29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85" name="Google Shape;2285;p29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6" name="Google Shape;2286;p29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7" name="Google Shape;2287;p29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288" name="Google Shape;2288;p29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9" name="Google Shape;2289;p29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2290" name="Google Shape;2290;p29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29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2292" name="Google Shape;2292;p29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2293" name="Google Shape;2293;p29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29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2295" name="Google Shape;2295;p29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29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7" name="Google Shape;2297;p29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8" name="Google Shape;2298;p29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9" name="Google Shape;2299;p29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0" name="Google Shape;2300;p29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1" name="Google Shape;2301;p29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2" name="Google Shape;2302;p29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3" name="Google Shape;2303;p29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4" name="Google Shape;2304;p29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5" name="Google Shape;2305;p29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p29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7" name="Google Shape;2307;p29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29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9" name="Google Shape;2309;p29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29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1" name="Google Shape;2311;p29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2" name="Google Shape;2312;p29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3" name="Google Shape;2313;p29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19050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4" name="Google Shape;2314;p29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19050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29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29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29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8" name="Google Shape;2318;p29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9" name="Google Shape;2319;p29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0" name="Google Shape;2320;p29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29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322" name="Google Shape;2322;p29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29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29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29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29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29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29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29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p29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29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29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29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29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29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6" name="Google Shape;2336;p29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29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338" name="Google Shape;2338;p29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9" name="Google Shape;2339;p29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2340" name="Google Shape;2340;p29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341" name="Google Shape;2341;p29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2342" name="Google Shape;2342;p29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343" name="Google Shape;2343;p29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344" name="Google Shape;2344;p29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45" name="Google Shape;2345;p29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p29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-32</a:t>
            </a:r>
            <a:endParaRPr/>
          </a:p>
        </p:txBody>
      </p:sp>
      <p:sp>
        <p:nvSpPr>
          <p:cNvPr id="2347" name="Google Shape;2347;p29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nor  </a:t>
            </a:r>
            <a:endParaRPr/>
          </a:p>
        </p:txBody>
      </p:sp>
      <p:sp>
        <p:nvSpPr>
          <p:cNvPr id="2348" name="Google Shape;2348;p29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349" name="Google Shape;2349;p29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add</a:t>
            </a:r>
            <a:endParaRPr/>
          </a:p>
        </p:txBody>
      </p:sp>
      <p:sp>
        <p:nvSpPr>
          <p:cNvPr id="2350" name="Google Shape;2350;p29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2351" name="Google Shape;2351;p29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352" name="Google Shape;2352;p29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353" name="Google Shape;2353;p29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lw   3 6 10</a:t>
            </a:r>
            <a:endParaRPr/>
          </a:p>
        </p:txBody>
      </p:sp>
      <p:sp>
        <p:nvSpPr>
          <p:cNvPr id="2354" name="Google Shape;2354;p29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2355" name="Google Shape;2355;p29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2356" name="Google Shape;2356;p29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2357" name="Google Shape;2357;p29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77 </a:t>
            </a:r>
            <a:endParaRPr/>
          </a:p>
        </p:txBody>
      </p:sp>
      <p:sp>
        <p:nvSpPr>
          <p:cNvPr id="2358" name="Google Shape;2358;p29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2359" name="Google Shape;2359;p29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360" name="Google Shape;2360;p29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61" name="Google Shape;2361;p29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2362" name="Google Shape;2362;p29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363" name="Google Shape;2363;p29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2364" name="Google Shape;2364;p29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2365" name="Google Shape;2365;p29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2366" name="Google Shape;2366;p29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367" name="Google Shape;2367;p29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2368" name="Google Shape;2368;p29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2369" name="Google Shape;2369;p29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2370" name="Google Shape;2370;p29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29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29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373" name="Google Shape;2373;p29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374" name="Google Shape;2374;p29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375" name="Google Shape;2375;p29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6" name="Google Shape;2376;p29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7" name="Google Shape;2377;p29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2378" name="Google Shape;2378;p29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29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380" name="Google Shape;2380;p29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2381" name="Google Shape;2381;p29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H2 </a:t>
              </a:r>
              <a:endParaRPr/>
            </a:p>
          </p:txBody>
        </p:sp>
        <p:sp>
          <p:nvSpPr>
            <p:cNvPr id="2382" name="Google Shape;2382;p29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H1</a:t>
              </a:r>
              <a:endParaRPr/>
            </a:p>
          </p:txBody>
        </p:sp>
        <p:sp>
          <p:nvSpPr>
            <p:cNvPr id="2383" name="Google Shape;2383;p29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cxnSp>
        <p:nvCxnSpPr>
          <p:cNvPr id="2384" name="Google Shape;2384;p29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5" name="Google Shape;2385;p29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6" name="Google Shape;2386;p29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7" name="Google Shape;2387;p29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8" name="Google Shape;2388;p29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29"/>
          <p:cNvCxnSpPr/>
          <p:nvPr/>
        </p:nvCxnSpPr>
        <p:spPr>
          <a:xfrm>
            <a:off x="5908199" y="673608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0" name="Google Shape;2390;p29"/>
          <p:cNvSpPr txBox="1"/>
          <p:nvPr/>
        </p:nvSpPr>
        <p:spPr>
          <a:xfrm>
            <a:off x="4567820" y="86360"/>
            <a:ext cx="352083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half of cycle 5</a:t>
            </a:r>
            <a:endParaRPr/>
          </a:p>
        </p:txBody>
      </p:sp>
      <p:cxnSp>
        <p:nvCxnSpPr>
          <p:cNvPr id="2391" name="Google Shape;2391;p29"/>
          <p:cNvCxnSpPr/>
          <p:nvPr/>
        </p:nvCxnSpPr>
        <p:spPr>
          <a:xfrm>
            <a:off x="8498999" y="673608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2" name="Google Shape;2392;p29"/>
          <p:cNvSpPr txBox="1"/>
          <p:nvPr/>
        </p:nvSpPr>
        <p:spPr>
          <a:xfrm>
            <a:off x="3124889" y="2878667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393" name="Google Shape;2393;p29"/>
          <p:cNvSpPr txBox="1"/>
          <p:nvPr/>
        </p:nvSpPr>
        <p:spPr>
          <a:xfrm>
            <a:off x="2712880" y="2504440"/>
            <a:ext cx="1188787" cy="3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 Hazard</a:t>
            </a:r>
            <a:endParaRPr/>
          </a:p>
        </p:txBody>
      </p:sp>
      <p:cxnSp>
        <p:nvCxnSpPr>
          <p:cNvPr id="2394" name="Google Shape;2394;p29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95" name="Google Shape;2395;p29"/>
          <p:cNvGrpSpPr/>
          <p:nvPr/>
        </p:nvGrpSpPr>
        <p:grpSpPr>
          <a:xfrm>
            <a:off x="6034142" y="2936240"/>
            <a:ext cx="5142018" cy="2849880"/>
            <a:chOff x="2854" y="1632"/>
            <a:chExt cx="2858" cy="1584"/>
          </a:xfrm>
        </p:grpSpPr>
        <p:cxnSp>
          <p:nvCxnSpPr>
            <p:cNvPr id="2396" name="Google Shape;2396;p29"/>
            <p:cNvCxnSpPr/>
            <p:nvPr/>
          </p:nvCxnSpPr>
          <p:spPr>
            <a:xfrm rot="10800000">
              <a:off x="3024" y="1632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97" name="Google Shape;2397;p29"/>
            <p:cNvGrpSpPr/>
            <p:nvPr/>
          </p:nvGrpSpPr>
          <p:grpSpPr>
            <a:xfrm>
              <a:off x="2854" y="1699"/>
              <a:ext cx="2858" cy="1517"/>
              <a:chOff x="2854" y="1699"/>
              <a:chExt cx="2858" cy="1517"/>
            </a:xfrm>
          </p:grpSpPr>
          <p:grpSp>
            <p:nvGrpSpPr>
              <p:cNvPr id="2398" name="Google Shape;2398;p29"/>
              <p:cNvGrpSpPr/>
              <p:nvPr/>
            </p:nvGrpSpPr>
            <p:grpSpPr>
              <a:xfrm>
                <a:off x="3024" y="1776"/>
                <a:ext cx="2688" cy="1440"/>
                <a:chOff x="3024" y="1776"/>
                <a:chExt cx="2688" cy="1440"/>
              </a:xfrm>
            </p:grpSpPr>
            <p:grpSp>
              <p:nvGrpSpPr>
                <p:cNvPr id="2399" name="Google Shape;2399;p29"/>
                <p:cNvGrpSpPr/>
                <p:nvPr/>
              </p:nvGrpSpPr>
              <p:grpSpPr>
                <a:xfrm>
                  <a:off x="5232" y="1776"/>
                  <a:ext cx="480" cy="1440"/>
                  <a:chOff x="5232" y="1776"/>
                  <a:chExt cx="480" cy="1440"/>
                </a:xfrm>
              </p:grpSpPr>
              <p:cxnSp>
                <p:nvCxnSpPr>
                  <p:cNvPr id="2400" name="Google Shape;2400;p29"/>
                  <p:cNvCxnSpPr/>
                  <p:nvPr/>
                </p:nvCxnSpPr>
                <p:spPr>
                  <a:xfrm>
                    <a:off x="5631" y="1920"/>
                    <a:ext cx="81" cy="0"/>
                  </a:xfrm>
                  <a:prstGeom prst="straightConnector1">
                    <a:avLst/>
                  </a:prstGeom>
                  <a:noFill/>
                  <a:ln cap="flat" cmpd="sng" w="571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01" name="Google Shape;2401;p29"/>
                  <p:cNvCxnSpPr/>
                  <p:nvPr/>
                </p:nvCxnSpPr>
                <p:spPr>
                  <a:xfrm>
                    <a:off x="5232" y="1776"/>
                    <a:ext cx="192" cy="0"/>
                  </a:xfrm>
                  <a:prstGeom prst="straightConnector1">
                    <a:avLst/>
                  </a:prstGeom>
                  <a:noFill/>
                  <a:ln cap="flat" cmpd="sng" w="571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02" name="Google Shape;2402;p29"/>
                  <p:cNvCxnSpPr/>
                  <p:nvPr/>
                </p:nvCxnSpPr>
                <p:spPr>
                  <a:xfrm>
                    <a:off x="5712" y="1920"/>
                    <a:ext cx="0" cy="1296"/>
                  </a:xfrm>
                  <a:prstGeom prst="straightConnector1">
                    <a:avLst/>
                  </a:prstGeom>
                  <a:noFill/>
                  <a:ln cap="flat" cmpd="sng" w="571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2403" name="Google Shape;2403;p29"/>
                <p:cNvCxnSpPr/>
                <p:nvPr/>
              </p:nvCxnSpPr>
              <p:spPr>
                <a:xfrm rot="10800000">
                  <a:off x="3024" y="3216"/>
                  <a:ext cx="2688" cy="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404" name="Google Shape;2404;p29"/>
              <p:cNvCxnSpPr/>
              <p:nvPr/>
            </p:nvCxnSpPr>
            <p:spPr>
              <a:xfrm rot="10800000">
                <a:off x="3024" y="2400"/>
                <a:ext cx="192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5" name="Google Shape;2405;p29"/>
              <p:cNvCxnSpPr/>
              <p:nvPr/>
            </p:nvCxnSpPr>
            <p:spPr>
              <a:xfrm>
                <a:off x="3024" y="2400"/>
                <a:ext cx="0" cy="81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406" name="Google Shape;2406;p29"/>
              <p:cNvGrpSpPr/>
              <p:nvPr/>
            </p:nvGrpSpPr>
            <p:grpSpPr>
              <a:xfrm>
                <a:off x="2854" y="1699"/>
                <a:ext cx="347" cy="759"/>
                <a:chOff x="2854" y="1699"/>
                <a:chExt cx="347" cy="759"/>
              </a:xfrm>
            </p:grpSpPr>
            <p:sp>
              <p:nvSpPr>
                <p:cNvPr id="2407" name="Google Shape;2407;p29"/>
                <p:cNvSpPr txBox="1"/>
                <p:nvPr/>
              </p:nvSpPr>
              <p:spPr>
                <a:xfrm>
                  <a:off x="2854" y="2117"/>
                  <a:ext cx="347" cy="3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389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/>
                </a:p>
              </p:txBody>
            </p:sp>
            <p:sp>
              <p:nvSpPr>
                <p:cNvPr id="2408" name="Google Shape;2408;p29"/>
                <p:cNvSpPr txBox="1"/>
                <p:nvPr/>
              </p:nvSpPr>
              <p:spPr>
                <a:xfrm>
                  <a:off x="2959" y="1699"/>
                  <a:ext cx="225" cy="3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389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  <p:cxnSp>
            <p:nvCxnSpPr>
              <p:cNvPr id="2409" name="Google Shape;2409;p29"/>
              <p:cNvCxnSpPr/>
              <p:nvPr/>
            </p:nvCxnSpPr>
            <p:spPr>
              <a:xfrm>
                <a:off x="3024" y="3216"/>
                <a:ext cx="2688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410" name="Google Shape;2410;p29"/>
            <p:cNvCxnSpPr/>
            <p:nvPr/>
          </p:nvCxnSpPr>
          <p:spPr>
            <a:xfrm rot="10800000">
              <a:off x="3024" y="1632"/>
              <a:ext cx="0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11" name="Google Shape;2411;p29"/>
          <p:cNvSpPr/>
          <p:nvPr/>
        </p:nvSpPr>
        <p:spPr>
          <a:xfrm>
            <a:off x="5908199" y="4836160"/>
            <a:ext cx="1295400" cy="1899920"/>
          </a:xfrm>
          <a:custGeom>
            <a:rect b="b" l="l" r="r" t="t"/>
            <a:pathLst>
              <a:path extrusionOk="0" h="1056" w="720">
                <a:moveTo>
                  <a:pt x="0" y="1056"/>
                </a:moveTo>
                <a:cubicBezTo>
                  <a:pt x="264" y="784"/>
                  <a:pt x="528" y="512"/>
                  <a:pt x="624" y="336"/>
                </a:cubicBezTo>
                <a:cubicBezTo>
                  <a:pt x="720" y="160"/>
                  <a:pt x="648" y="80"/>
                  <a:pt x="576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2" name="Google Shape;24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413" name="Google Shape;2413;p29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4" name="Google Shape;2414;p29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2415" name="Google Shape;2415;p29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2416" name="Google Shape;2416;p29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29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2" name="Google Shape;2422;p30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30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4" name="Google Shape;2424;p30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2425" name="Google Shape;2425;p30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0"/>
            <p:cNvSpPr txBox="1"/>
            <p:nvPr/>
          </p:nvSpPr>
          <p:spPr>
            <a:xfrm>
              <a:off x="1248" y="1584"/>
              <a:ext cx="31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</a:t>
              </a:r>
              <a:endParaRPr/>
            </a:p>
          </p:txBody>
        </p:sp>
      </p:grpSp>
      <p:cxnSp>
        <p:nvCxnSpPr>
          <p:cNvPr id="2427" name="Google Shape;2427;p30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8" name="Google Shape;2428;p30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9" name="Google Shape;2429;p30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0" name="Google Shape;2430;p30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1" name="Google Shape;2431;p30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2" name="Google Shape;2432;p30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3" name="Google Shape;2433;p30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4" name="Google Shape;2434;p30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435" name="Google Shape;2435;p30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p30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7" name="Google Shape;2437;p30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30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439" name="Google Shape;2439;p30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2440" name="Google Shape;2440;p30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0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2442" name="Google Shape;2442;p30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30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44" name="Google Shape;2444;p30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45" name="Google Shape;2445;p30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30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30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448" name="Google Shape;2448;p30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9" name="Google Shape;2449;p30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2450" name="Google Shape;2450;p30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0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2452" name="Google Shape;2452;p30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2453" name="Google Shape;2453;p30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0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2455" name="Google Shape;2455;p30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6" name="Google Shape;2456;p30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7" name="Google Shape;2457;p30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8" name="Google Shape;2458;p30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9" name="Google Shape;2459;p30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30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1" name="Google Shape;2461;p30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30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3" name="Google Shape;2463;p30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30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30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30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30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30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9" name="Google Shape;2469;p30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30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1" name="Google Shape;2471;p30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2" name="Google Shape;2472;p30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3" name="Google Shape;2473;p30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76200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4" name="Google Shape;2474;p30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30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6" name="Google Shape;2476;p30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7" name="Google Shape;2477;p30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8" name="Google Shape;2478;p30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9" name="Google Shape;2479;p30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0" name="Google Shape;2480;p30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30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482" name="Google Shape;2482;p30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3" name="Google Shape;2483;p30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4" name="Google Shape;2484;p30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5" name="Google Shape;2485;p30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6" name="Google Shape;2486;p30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7" name="Google Shape;2487;p30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8" name="Google Shape;2488;p30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9" name="Google Shape;2489;p30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0" name="Google Shape;2490;p30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1" name="Google Shape;2491;p30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2" name="Google Shape;2492;p30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3" name="Google Shape;2493;p30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4" name="Google Shape;2494;p30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5" name="Google Shape;2495;p30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6" name="Google Shape;2496;p30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7" name="Google Shape;2497;p30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30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499" name="Google Shape;2499;p30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0" name="Google Shape;2500;p30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Google Shape;2501;p30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2502" name="Google Shape;2502;p30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503" name="Google Shape;2503;p30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99FF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2504" name="Google Shape;2504;p30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05" name="Google Shape;2505;p30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endParaRPr/>
          </a:p>
        </p:txBody>
      </p:sp>
      <p:sp>
        <p:nvSpPr>
          <p:cNvPr id="2506" name="Google Shape;2506;p30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7" name="Google Shape;2507;p30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99FF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/>
          </a:p>
        </p:txBody>
      </p:sp>
      <p:sp>
        <p:nvSpPr>
          <p:cNvPr id="2508" name="Google Shape;2508;p30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add</a:t>
            </a:r>
            <a:endParaRPr/>
          </a:p>
        </p:txBody>
      </p:sp>
      <p:sp>
        <p:nvSpPr>
          <p:cNvPr id="2509" name="Google Shape;2509;p30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0" name="Google Shape;2510;p30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nor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30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-32</a:t>
            </a:r>
            <a:endParaRPr/>
          </a:p>
        </p:txBody>
      </p:sp>
      <p:sp>
        <p:nvSpPr>
          <p:cNvPr id="2512" name="Google Shape;2512;p30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513" name="Google Shape;2513;p30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30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5" name="Google Shape;2515;p30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6" name="Google Shape;2516;p30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sw    6  2  12</a:t>
            </a:r>
            <a:endParaRPr/>
          </a:p>
        </p:txBody>
      </p:sp>
      <p:sp>
        <p:nvSpPr>
          <p:cNvPr id="2517" name="Google Shape;2517;p30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2518" name="Google Shape;2518;p30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99FF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2519" name="Google Shape;2519;p30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2520" name="Google Shape;2520;p30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77</a:t>
            </a:r>
            <a:endParaRPr/>
          </a:p>
        </p:txBody>
      </p:sp>
      <p:sp>
        <p:nvSpPr>
          <p:cNvPr id="2521" name="Google Shape;2521;p30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2522" name="Google Shape;2522;p30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523" name="Google Shape;2523;p30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24" name="Google Shape;2524;p30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2525" name="Google Shape;2525;p30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526" name="Google Shape;2526;p30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2527" name="Google Shape;2527;p30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2528" name="Google Shape;2528;p30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2529" name="Google Shape;2529;p30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530" name="Google Shape;2530;p30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2531" name="Google Shape;2531;p30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2532" name="Google Shape;2532;p30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2533" name="Google Shape;2533;p30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30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30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Google Shape;2536;p30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37" name="Google Shape;2537;p30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538" name="Google Shape;2538;p30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30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0" name="Google Shape;2540;p30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1" name="Google Shape;2541;p30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2542" name="Google Shape;2542;p30"/>
          <p:cNvSpPr txBox="1"/>
          <p:nvPr/>
        </p:nvSpPr>
        <p:spPr>
          <a:xfrm>
            <a:off x="3124889" y="2878667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43" name="Google Shape;2543;p30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30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545" name="Google Shape;2545;p30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2546" name="Google Shape;2546;p30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H2</a:t>
              </a:r>
              <a:endParaRPr/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H1</a:t>
              </a:r>
              <a:endParaRPr/>
            </a:p>
          </p:txBody>
        </p:sp>
      </p:grpSp>
      <p:cxnSp>
        <p:nvCxnSpPr>
          <p:cNvPr id="2549" name="Google Shape;2549;p30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0" name="Google Shape;2550;p30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1" name="Google Shape;2551;p30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2" name="Google Shape;2552;p30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30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4" name="Google Shape;2554;p30"/>
          <p:cNvSpPr txBox="1"/>
          <p:nvPr/>
        </p:nvSpPr>
        <p:spPr>
          <a:xfrm>
            <a:off x="3092717" y="3609556"/>
            <a:ext cx="42992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2555" name="Google Shape;2555;p30"/>
          <p:cNvGrpSpPr/>
          <p:nvPr/>
        </p:nvGrpSpPr>
        <p:grpSpPr>
          <a:xfrm>
            <a:off x="6339999" y="2936240"/>
            <a:ext cx="345440" cy="2849880"/>
            <a:chOff x="3024" y="1632"/>
            <a:chExt cx="192" cy="1584"/>
          </a:xfrm>
        </p:grpSpPr>
        <p:cxnSp>
          <p:nvCxnSpPr>
            <p:cNvPr id="2556" name="Google Shape;2556;p30"/>
            <p:cNvCxnSpPr/>
            <p:nvPr/>
          </p:nvCxnSpPr>
          <p:spPr>
            <a:xfrm rot="10800000">
              <a:off x="3024" y="1632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7" name="Google Shape;2557;p30"/>
            <p:cNvCxnSpPr/>
            <p:nvPr/>
          </p:nvCxnSpPr>
          <p:spPr>
            <a:xfrm rot="10800000">
              <a:off x="3024" y="2400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8" name="Google Shape;2558;p30"/>
            <p:cNvCxnSpPr/>
            <p:nvPr/>
          </p:nvCxnSpPr>
          <p:spPr>
            <a:xfrm>
              <a:off x="3024" y="1632"/>
              <a:ext cx="0" cy="158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59" name="Google Shape;2559;p30"/>
          <p:cNvSpPr txBox="1"/>
          <p:nvPr/>
        </p:nvSpPr>
        <p:spPr>
          <a:xfrm>
            <a:off x="4871879" y="86360"/>
            <a:ext cx="26333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cycle 5</a:t>
            </a:r>
            <a:endParaRPr/>
          </a:p>
        </p:txBody>
      </p:sp>
      <p:pic>
        <p:nvPicPr>
          <p:cNvPr id="2560" name="Google Shape;25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561" name="Google Shape;2561;p30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30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2563" name="Google Shape;2563;p30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2564" name="Google Shape;2564;p30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30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0" name="Google Shape;2570;p31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1" name="Google Shape;2571;p31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2" name="Google Shape;2572;p31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2573" name="Google Shape;2573;p31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31"/>
            <p:cNvSpPr txBox="1"/>
            <p:nvPr/>
          </p:nvSpPr>
          <p:spPr>
            <a:xfrm>
              <a:off x="1248" y="1584"/>
              <a:ext cx="31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</a:t>
              </a:r>
              <a:endParaRPr/>
            </a:p>
          </p:txBody>
        </p:sp>
      </p:grpSp>
      <p:cxnSp>
        <p:nvCxnSpPr>
          <p:cNvPr id="2575" name="Google Shape;2575;p31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31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31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8" name="Google Shape;2578;p31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9" name="Google Shape;2579;p31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0" name="Google Shape;2580;p31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1" name="Google Shape;2581;p31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2" name="Google Shape;2582;p31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583" name="Google Shape;2583;p31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4" name="Google Shape;2584;p31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5" name="Google Shape;2585;p31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31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587" name="Google Shape;2587;p31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2588" name="Google Shape;2588;p31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1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2590" name="Google Shape;2590;p31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31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592" name="Google Shape;2592;p31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93" name="Google Shape;2593;p31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4" name="Google Shape;2594;p31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5" name="Google Shape;2595;p31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596" name="Google Shape;2596;p31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7" name="Google Shape;2597;p31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2598" name="Google Shape;2598;p31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1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2600" name="Google Shape;2600;p31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2601" name="Google Shape;2601;p31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1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2603" name="Google Shape;2603;p31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4" name="Google Shape;2604;p31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5" name="Google Shape;2605;p31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6" name="Google Shape;2606;p31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7" name="Google Shape;2607;p31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8" name="Google Shape;2608;p31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Google Shape;2609;p31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0" name="Google Shape;2610;p31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31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31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31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4" name="Google Shape;2614;p31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5" name="Google Shape;2615;p31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6" name="Google Shape;2616;p31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7" name="Google Shape;2617;p31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8" name="Google Shape;2618;p31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9" name="Google Shape;2619;p31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0" name="Google Shape;2620;p31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1" name="Google Shape;2621;p31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19050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2" name="Google Shape;2622;p31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57150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3" name="Google Shape;2623;p31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4" name="Google Shape;2624;p31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5" name="Google Shape;2625;p31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6" name="Google Shape;2626;p31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7" name="Google Shape;2627;p31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8" name="Google Shape;2628;p31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31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630" name="Google Shape;2630;p31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1" name="Google Shape;2631;p31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2" name="Google Shape;2632;p31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3" name="Google Shape;2633;p31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4" name="Google Shape;2634;p31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5" name="Google Shape;2635;p31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6" name="Google Shape;2636;p31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7" name="Google Shape;2637;p31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8" name="Google Shape;2638;p31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9" name="Google Shape;2639;p31"/>
          <p:cNvCxnSpPr/>
          <p:nvPr/>
        </p:nvCxnSpPr>
        <p:spPr>
          <a:xfrm>
            <a:off x="3490119" y="457708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0" name="Google Shape;2640;p31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1" name="Google Shape;2641;p31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2" name="Google Shape;2642;p31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3" name="Google Shape;2643;p31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31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5" name="Google Shape;2645;p31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31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647" name="Google Shape;2647;p31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8" name="Google Shape;2648;p31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9" name="Google Shape;2649;p31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2650" name="Google Shape;2650;p31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651" name="Google Shape;2651;p31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2652" name="Google Shape;2652;p31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653" name="Google Shape;2653;p31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endParaRPr/>
          </a:p>
        </p:txBody>
      </p:sp>
      <p:sp>
        <p:nvSpPr>
          <p:cNvPr id="2654" name="Google Shape;2654;p31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5" name="Google Shape;2655;p31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/>
          </a:p>
        </p:txBody>
      </p:sp>
      <p:sp>
        <p:nvSpPr>
          <p:cNvPr id="2656" name="Google Shape;2656;p31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add</a:t>
            </a:r>
            <a:endParaRPr/>
          </a:p>
        </p:txBody>
      </p:sp>
      <p:sp>
        <p:nvSpPr>
          <p:cNvPr id="2657" name="Google Shape;2657;p31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658" name="Google Shape;2658;p31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nor</a:t>
            </a:r>
            <a:endParaRPr/>
          </a:p>
        </p:txBody>
      </p:sp>
      <p:sp>
        <p:nvSpPr>
          <p:cNvPr id="2659" name="Google Shape;2659;p31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-32</a:t>
            </a:r>
            <a:endParaRPr/>
          </a:p>
        </p:txBody>
      </p:sp>
      <p:sp>
        <p:nvSpPr>
          <p:cNvPr id="2660" name="Google Shape;2660;p31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661" name="Google Shape;2661;p31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2" name="Google Shape;2662;p31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3" name="Google Shape;2663;p31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664" name="Google Shape;2664;p31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sw    6  2  12</a:t>
            </a:r>
            <a:endParaRPr/>
          </a:p>
        </p:txBody>
      </p:sp>
      <p:sp>
        <p:nvSpPr>
          <p:cNvPr id="2665" name="Google Shape;2665;p31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2666" name="Google Shape;2666;p31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2667" name="Google Shape;2667;p31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2668" name="Google Shape;2668;p31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77</a:t>
            </a:r>
            <a:endParaRPr/>
          </a:p>
        </p:txBody>
      </p:sp>
      <p:sp>
        <p:nvSpPr>
          <p:cNvPr id="2669" name="Google Shape;2669;p31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2670" name="Google Shape;2670;p31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671" name="Google Shape;2671;p31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672" name="Google Shape;2672;p31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2673" name="Google Shape;2673;p31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674" name="Google Shape;2674;p31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2675" name="Google Shape;2675;p31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2676" name="Google Shape;2676;p31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2677" name="Google Shape;2677;p31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678" name="Google Shape;2678;p31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2679" name="Google Shape;2679;p31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2680" name="Google Shape;2680;p31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2681" name="Google Shape;2681;p31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2" name="Google Shape;2682;p31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3" name="Google Shape;2683;p31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684" name="Google Shape;2684;p31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685" name="Google Shape;2685;p31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686" name="Google Shape;2686;p31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7" name="Google Shape;2687;p31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8" name="Google Shape;2688;p31"/>
          <p:cNvCxnSpPr/>
          <p:nvPr/>
        </p:nvCxnSpPr>
        <p:spPr>
          <a:xfrm rot="10800000">
            <a:off x="3490119" y="4577080"/>
            <a:ext cx="0" cy="120904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9" name="Google Shape;2689;p31"/>
          <p:cNvSpPr txBox="1"/>
          <p:nvPr/>
        </p:nvSpPr>
        <p:spPr>
          <a:xfrm>
            <a:off x="3560287" y="4350386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2690" name="Google Shape;2690;p31"/>
          <p:cNvSpPr txBox="1"/>
          <p:nvPr/>
        </p:nvSpPr>
        <p:spPr>
          <a:xfrm>
            <a:off x="3124889" y="2878667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691" name="Google Shape;2691;p31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31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693" name="Google Shape;2693;p31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2694" name="Google Shape;2694;p31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695" name="Google Shape;2695;p31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H2</a:t>
              </a:r>
              <a:endParaRPr/>
            </a:p>
          </p:txBody>
        </p:sp>
        <p:sp>
          <p:nvSpPr>
            <p:cNvPr id="2696" name="Google Shape;2696;p31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H1</a:t>
              </a:r>
              <a:endParaRPr/>
            </a:p>
          </p:txBody>
        </p:sp>
      </p:grpSp>
      <p:cxnSp>
        <p:nvCxnSpPr>
          <p:cNvPr id="2697" name="Google Shape;2697;p31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8" name="Google Shape;2698;p31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9" name="Google Shape;2699;p31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0" name="Google Shape;2700;p31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1" name="Google Shape;2701;p31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02" name="Google Shape;2702;p31"/>
          <p:cNvGrpSpPr/>
          <p:nvPr/>
        </p:nvGrpSpPr>
        <p:grpSpPr>
          <a:xfrm>
            <a:off x="6339999" y="2936240"/>
            <a:ext cx="345440" cy="2849880"/>
            <a:chOff x="3024" y="1632"/>
            <a:chExt cx="192" cy="1584"/>
          </a:xfrm>
        </p:grpSpPr>
        <p:cxnSp>
          <p:nvCxnSpPr>
            <p:cNvPr id="2703" name="Google Shape;2703;p31"/>
            <p:cNvCxnSpPr/>
            <p:nvPr/>
          </p:nvCxnSpPr>
          <p:spPr>
            <a:xfrm rot="10800000">
              <a:off x="3024" y="1632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4" name="Google Shape;2704;p31"/>
            <p:cNvCxnSpPr/>
            <p:nvPr/>
          </p:nvCxnSpPr>
          <p:spPr>
            <a:xfrm rot="10800000">
              <a:off x="3024" y="2400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5" name="Google Shape;2705;p31"/>
            <p:cNvCxnSpPr/>
            <p:nvPr/>
          </p:nvCxnSpPr>
          <p:spPr>
            <a:xfrm>
              <a:off x="3024" y="1632"/>
              <a:ext cx="0" cy="158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06" name="Google Shape;2706;p31"/>
          <p:cNvSpPr txBox="1"/>
          <p:nvPr/>
        </p:nvSpPr>
        <p:spPr>
          <a:xfrm>
            <a:off x="4612799" y="86360"/>
            <a:ext cx="352083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half of cycle 6</a:t>
            </a:r>
            <a:endParaRPr/>
          </a:p>
        </p:txBody>
      </p:sp>
      <p:sp>
        <p:nvSpPr>
          <p:cNvPr id="2707" name="Google Shape;2707;p31"/>
          <p:cNvSpPr txBox="1"/>
          <p:nvPr/>
        </p:nvSpPr>
        <p:spPr>
          <a:xfrm>
            <a:off x="2953967" y="2504440"/>
            <a:ext cx="856966" cy="3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Hazard</a:t>
            </a:r>
            <a:endParaRPr/>
          </a:p>
        </p:txBody>
      </p:sp>
      <p:sp>
        <p:nvSpPr>
          <p:cNvPr id="2708" name="Google Shape;2708;p31"/>
          <p:cNvSpPr txBox="1"/>
          <p:nvPr/>
        </p:nvSpPr>
        <p:spPr>
          <a:xfrm>
            <a:off x="3126687" y="2810299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grpSp>
        <p:nvGrpSpPr>
          <p:cNvPr id="2709" name="Google Shape;2709;p31"/>
          <p:cNvGrpSpPr/>
          <p:nvPr/>
        </p:nvGrpSpPr>
        <p:grpSpPr>
          <a:xfrm>
            <a:off x="2281079" y="690880"/>
            <a:ext cx="1122680" cy="2245360"/>
            <a:chOff x="1056" y="144"/>
            <a:chExt cx="624" cy="1584"/>
          </a:xfrm>
        </p:grpSpPr>
        <p:sp>
          <p:nvSpPr>
            <p:cNvPr id="2710" name="Google Shape;2710;p31"/>
            <p:cNvSpPr txBox="1"/>
            <p:nvPr/>
          </p:nvSpPr>
          <p:spPr>
            <a:xfrm>
              <a:off x="1056" y="287"/>
              <a:ext cx="20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endParaRPr/>
            </a:p>
          </p:txBody>
        </p:sp>
        <p:grpSp>
          <p:nvGrpSpPr>
            <p:cNvPr id="2711" name="Google Shape;2711;p31"/>
            <p:cNvGrpSpPr/>
            <p:nvPr/>
          </p:nvGrpSpPr>
          <p:grpSpPr>
            <a:xfrm>
              <a:off x="1104" y="144"/>
              <a:ext cx="576" cy="1584"/>
              <a:chOff x="1104" y="144"/>
              <a:chExt cx="576" cy="1584"/>
            </a:xfrm>
          </p:grpSpPr>
          <p:cxnSp>
            <p:nvCxnSpPr>
              <p:cNvPr id="2712" name="Google Shape;2712;p31"/>
              <p:cNvCxnSpPr/>
              <p:nvPr/>
            </p:nvCxnSpPr>
            <p:spPr>
              <a:xfrm rot="10800000">
                <a:off x="1680" y="144"/>
                <a:ext cx="0" cy="158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3" name="Google Shape;2713;p31"/>
              <p:cNvCxnSpPr/>
              <p:nvPr/>
            </p:nvCxnSpPr>
            <p:spPr>
              <a:xfrm rot="10800000">
                <a:off x="1152" y="144"/>
                <a:ext cx="528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4" name="Google Shape;2714;p31"/>
              <p:cNvCxnSpPr/>
              <p:nvPr/>
            </p:nvCxnSpPr>
            <p:spPr>
              <a:xfrm>
                <a:off x="1152" y="144"/>
                <a:ext cx="0" cy="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15" name="Google Shape;2715;p31"/>
              <p:cNvSpPr/>
              <p:nvPr/>
            </p:nvSpPr>
            <p:spPr>
              <a:xfrm>
                <a:off x="1104" y="192"/>
                <a:ext cx="96" cy="96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16" name="Google Shape;2716;p31"/>
          <p:cNvGrpSpPr/>
          <p:nvPr/>
        </p:nvGrpSpPr>
        <p:grpSpPr>
          <a:xfrm>
            <a:off x="955094" y="690880"/>
            <a:ext cx="1585065" cy="2856002"/>
            <a:chOff x="120" y="144"/>
            <a:chExt cx="1032" cy="1985"/>
          </a:xfrm>
        </p:grpSpPr>
        <p:grpSp>
          <p:nvGrpSpPr>
            <p:cNvPr id="2717" name="Google Shape;2717;p31"/>
            <p:cNvGrpSpPr/>
            <p:nvPr/>
          </p:nvGrpSpPr>
          <p:grpSpPr>
            <a:xfrm>
              <a:off x="120" y="144"/>
              <a:ext cx="1032" cy="1824"/>
              <a:chOff x="120" y="144"/>
              <a:chExt cx="1032" cy="1824"/>
            </a:xfrm>
          </p:grpSpPr>
          <p:cxnSp>
            <p:nvCxnSpPr>
              <p:cNvPr id="2718" name="Google Shape;2718;p31"/>
              <p:cNvCxnSpPr/>
              <p:nvPr/>
            </p:nvCxnSpPr>
            <p:spPr>
              <a:xfrm rot="10800000">
                <a:off x="816" y="144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19" name="Google Shape;2719;p31"/>
              <p:cNvSpPr/>
              <p:nvPr/>
            </p:nvSpPr>
            <p:spPr>
              <a:xfrm>
                <a:off x="120" y="144"/>
                <a:ext cx="696" cy="1728"/>
              </a:xfrm>
              <a:custGeom>
                <a:rect b="b" l="l" r="r" t="t"/>
                <a:pathLst>
                  <a:path extrusionOk="0" h="1824" w="696">
                    <a:moveTo>
                      <a:pt x="168" y="1824"/>
                    </a:moveTo>
                    <a:cubicBezTo>
                      <a:pt x="84" y="1340"/>
                      <a:pt x="0" y="856"/>
                      <a:pt x="24" y="576"/>
                    </a:cubicBezTo>
                    <a:cubicBezTo>
                      <a:pt x="48" y="296"/>
                      <a:pt x="200" y="240"/>
                      <a:pt x="312" y="144"/>
                    </a:cubicBezTo>
                    <a:cubicBezTo>
                      <a:pt x="424" y="48"/>
                      <a:pt x="560" y="24"/>
                      <a:pt x="696" y="0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720;p31"/>
              <p:cNvSpPr/>
              <p:nvPr/>
            </p:nvSpPr>
            <p:spPr>
              <a:xfrm>
                <a:off x="240" y="1872"/>
                <a:ext cx="96" cy="96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1" name="Google Shape;2721;p31"/>
            <p:cNvSpPr txBox="1"/>
            <p:nvPr/>
          </p:nvSpPr>
          <p:spPr>
            <a:xfrm>
              <a:off x="193" y="1919"/>
              <a:ext cx="23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endParaRPr/>
            </a:p>
          </p:txBody>
        </p:sp>
      </p:grpSp>
      <p:sp>
        <p:nvSpPr>
          <p:cNvPr id="2722" name="Google Shape;2722;p31"/>
          <p:cNvSpPr/>
          <p:nvPr/>
        </p:nvSpPr>
        <p:spPr>
          <a:xfrm>
            <a:off x="3144679" y="4019338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pic>
        <p:nvPicPr>
          <p:cNvPr id="2723" name="Google Shape;27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815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724" name="Google Shape;2724;p31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5" name="Google Shape;2725;p31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2726" name="Google Shape;2726;p31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2727" name="Google Shape;2727;p31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31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3" name="Google Shape;2733;p32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4" name="Google Shape;2734;p32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35" name="Google Shape;2735;p32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2736" name="Google Shape;2736;p32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32"/>
            <p:cNvSpPr txBox="1"/>
            <p:nvPr/>
          </p:nvSpPr>
          <p:spPr>
            <a:xfrm>
              <a:off x="1248" y="1584"/>
              <a:ext cx="31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</a:t>
              </a:r>
              <a:endParaRPr/>
            </a:p>
          </p:txBody>
        </p:sp>
      </p:grpSp>
      <p:cxnSp>
        <p:nvCxnSpPr>
          <p:cNvPr id="2738" name="Google Shape;2738;p32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9" name="Google Shape;2739;p32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0" name="Google Shape;2740;p32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1" name="Google Shape;2741;p32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2" name="Google Shape;2742;p32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3" name="Google Shape;2743;p32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4" name="Google Shape;2744;p32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5" name="Google Shape;2745;p32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746" name="Google Shape;2746;p32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7" name="Google Shape;2747;p32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8" name="Google Shape;2748;p32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32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750" name="Google Shape;2750;p32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2751" name="Google Shape;2751;p32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2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2753" name="Google Shape;2753;p32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32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755" name="Google Shape;2755;p32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56" name="Google Shape;2756;p32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7" name="Google Shape;2757;p32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8" name="Google Shape;2758;p32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759" name="Google Shape;2759;p32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0" name="Google Shape;2760;p32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2761" name="Google Shape;2761;p32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2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2763" name="Google Shape;2763;p32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2764" name="Google Shape;2764;p32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2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2766" name="Google Shape;2766;p32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7" name="Google Shape;2767;p32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8" name="Google Shape;2768;p32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9" name="Google Shape;2769;p32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0" name="Google Shape;2770;p32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1" name="Google Shape;2771;p32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2" name="Google Shape;2772;p32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3" name="Google Shape;2773;p32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4" name="Google Shape;2774;p32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5" name="Google Shape;2775;p32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6" name="Google Shape;2776;p32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7" name="Google Shape;2777;p32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8" name="Google Shape;2778;p32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9" name="Google Shape;2779;p32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0" name="Google Shape;2780;p32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1" name="Google Shape;2781;p32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2" name="Google Shape;2782;p32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3" name="Google Shape;2783;p32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4" name="Google Shape;2784;p32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5" name="Google Shape;2785;p32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6" name="Google Shape;2786;p32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7" name="Google Shape;2787;p32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8" name="Google Shape;2788;p32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9" name="Google Shape;2789;p32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0" name="Google Shape;2790;p32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1" name="Google Shape;2791;p32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32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793" name="Google Shape;2793;p32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4" name="Google Shape;2794;p32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5" name="Google Shape;2795;p32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6" name="Google Shape;2796;p32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7" name="Google Shape;2797;p32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8" name="Google Shape;2798;p32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9" name="Google Shape;2799;p32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0" name="Google Shape;2800;p32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1" name="Google Shape;2801;p32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2" name="Google Shape;2802;p32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3" name="Google Shape;2803;p32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4" name="Google Shape;2804;p32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32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32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32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8" name="Google Shape;2808;p32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32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810" name="Google Shape;2810;p32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1" name="Google Shape;2811;p32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12" name="Google Shape;2812;p32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813" name="Google Shape;2813;p32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814" name="Google Shape;2814;p32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815" name="Google Shape;2815;p32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16" name="Google Shape;2816;p32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endParaRPr/>
          </a:p>
        </p:txBody>
      </p:sp>
      <p:sp>
        <p:nvSpPr>
          <p:cNvPr id="2817" name="Google Shape;2817;p32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8" name="Google Shape;2818;p32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31</a:t>
            </a:r>
            <a:endParaRPr/>
          </a:p>
        </p:txBody>
      </p:sp>
      <p:sp>
        <p:nvSpPr>
          <p:cNvPr id="2819" name="Google Shape;2819;p32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lw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0" name="Google Shape;2820;p32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821" name="Google Shape;2821;p32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add</a:t>
            </a:r>
            <a:endParaRPr/>
          </a:p>
        </p:txBody>
      </p:sp>
      <p:sp>
        <p:nvSpPr>
          <p:cNvPr id="2822" name="Google Shape;2822;p32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/>
          </a:p>
        </p:txBody>
      </p:sp>
      <p:sp>
        <p:nvSpPr>
          <p:cNvPr id="2823" name="Google Shape;2823;p32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824" name="Google Shape;2824;p32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5" name="Google Shape;2825;p32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6" name="Google Shape;2826;p32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27" name="Google Shape;2827;p32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sw    6  2  12</a:t>
            </a:r>
            <a:endParaRPr/>
          </a:p>
        </p:txBody>
      </p:sp>
      <p:sp>
        <p:nvSpPr>
          <p:cNvPr id="2828" name="Google Shape;2828;p32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2829" name="Google Shape;2829;p32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2830" name="Google Shape;2830;p32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2831" name="Google Shape;2831;p32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-32 </a:t>
            </a:r>
            <a:endParaRPr/>
          </a:p>
        </p:txBody>
      </p:sp>
      <p:sp>
        <p:nvSpPr>
          <p:cNvPr id="2832" name="Google Shape;2832;p32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2833" name="Google Shape;2833;p32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834" name="Google Shape;2834;p32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35" name="Google Shape;2835;p32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2836" name="Google Shape;2836;p32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837" name="Google Shape;2837;p32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2838" name="Google Shape;2838;p32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2839" name="Google Shape;2839;p32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2840" name="Google Shape;2840;p32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841" name="Google Shape;2841;p32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2842" name="Google Shape;2842;p32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2843" name="Google Shape;2843;p32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2844" name="Google Shape;2844;p32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5" name="Google Shape;2845;p32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6" name="Google Shape;2846;p32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7" name="Google Shape;2847;p32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48" name="Google Shape;2848;p32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849" name="Google Shape;2849;p32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0" name="Google Shape;2850;p32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1" name="Google Shape;2851;p32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2" name="Google Shape;2852;p32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2853" name="Google Shape;2853;p32"/>
          <p:cNvSpPr txBox="1"/>
          <p:nvPr/>
        </p:nvSpPr>
        <p:spPr>
          <a:xfrm>
            <a:off x="3124889" y="2878667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54" name="Google Shape;2854;p32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32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856" name="Google Shape;2856;p32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2857" name="Google Shape;2857;p32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858" name="Google Shape;2858;p32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859" name="Google Shape;2859;p32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H2</a:t>
              </a:r>
              <a:endParaRPr/>
            </a:p>
          </p:txBody>
        </p:sp>
      </p:grpSp>
      <p:cxnSp>
        <p:nvCxnSpPr>
          <p:cNvPr id="2860" name="Google Shape;2860;p32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1" name="Google Shape;2861;p32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2" name="Google Shape;2862;p32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3" name="Google Shape;2863;p32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4" name="Google Shape;2864;p32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65" name="Google Shape;2865;p32"/>
          <p:cNvGrpSpPr/>
          <p:nvPr/>
        </p:nvGrpSpPr>
        <p:grpSpPr>
          <a:xfrm>
            <a:off x="6339999" y="2936240"/>
            <a:ext cx="345440" cy="2849880"/>
            <a:chOff x="3024" y="1632"/>
            <a:chExt cx="192" cy="1584"/>
          </a:xfrm>
        </p:grpSpPr>
        <p:cxnSp>
          <p:nvCxnSpPr>
            <p:cNvPr id="2866" name="Google Shape;2866;p32"/>
            <p:cNvCxnSpPr/>
            <p:nvPr/>
          </p:nvCxnSpPr>
          <p:spPr>
            <a:xfrm rot="10800000">
              <a:off x="3024" y="1632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7" name="Google Shape;2867;p32"/>
            <p:cNvCxnSpPr/>
            <p:nvPr/>
          </p:nvCxnSpPr>
          <p:spPr>
            <a:xfrm rot="10800000">
              <a:off x="3024" y="2400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8" name="Google Shape;2868;p32"/>
            <p:cNvCxnSpPr/>
            <p:nvPr/>
          </p:nvCxnSpPr>
          <p:spPr>
            <a:xfrm>
              <a:off x="3024" y="1632"/>
              <a:ext cx="0" cy="158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9" name="Google Shape;2869;p32"/>
          <p:cNvSpPr txBox="1"/>
          <p:nvPr/>
        </p:nvSpPr>
        <p:spPr>
          <a:xfrm>
            <a:off x="4871879" y="86360"/>
            <a:ext cx="26333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cycle 6</a:t>
            </a:r>
            <a:endParaRPr/>
          </a:p>
        </p:txBody>
      </p:sp>
      <p:sp>
        <p:nvSpPr>
          <p:cNvPr id="2870" name="Google Shape;2870;p32"/>
          <p:cNvSpPr txBox="1"/>
          <p:nvPr/>
        </p:nvSpPr>
        <p:spPr>
          <a:xfrm>
            <a:off x="3126688" y="2810299"/>
            <a:ext cx="184731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1" name="Google Shape;2871;p32"/>
          <p:cNvGrpSpPr/>
          <p:nvPr/>
        </p:nvGrpSpPr>
        <p:grpSpPr>
          <a:xfrm>
            <a:off x="3331792" y="4490720"/>
            <a:ext cx="2576407" cy="1899920"/>
            <a:chOff x="1352" y="2496"/>
            <a:chExt cx="1432" cy="1056"/>
          </a:xfrm>
        </p:grpSpPr>
        <p:sp>
          <p:nvSpPr>
            <p:cNvPr id="2872" name="Google Shape;2872;p32"/>
            <p:cNvSpPr/>
            <p:nvPr/>
          </p:nvSpPr>
          <p:spPr>
            <a:xfrm>
              <a:off x="1352" y="2496"/>
              <a:ext cx="1144" cy="912"/>
            </a:xfrm>
            <a:custGeom>
              <a:rect b="b" l="l" r="r" t="t"/>
              <a:pathLst>
                <a:path extrusionOk="0" h="912" w="1144">
                  <a:moveTo>
                    <a:pt x="40" y="0"/>
                  </a:moveTo>
                  <a:cubicBezTo>
                    <a:pt x="20" y="212"/>
                    <a:pt x="0" y="424"/>
                    <a:pt x="184" y="576"/>
                  </a:cubicBezTo>
                  <a:cubicBezTo>
                    <a:pt x="368" y="728"/>
                    <a:pt x="756" y="820"/>
                    <a:pt x="1144" y="912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3" name="Google Shape;2873;p32"/>
            <p:cNvSpPr/>
            <p:nvPr/>
          </p:nvSpPr>
          <p:spPr>
            <a:xfrm>
              <a:off x="2496" y="3312"/>
              <a:ext cx="288" cy="240"/>
            </a:xfrm>
            <a:prstGeom prst="rect">
              <a:avLst/>
            </a:prstGeom>
            <a:solidFill>
              <a:srgbClr val="FF7C8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noop</a:t>
              </a:r>
              <a:endParaRPr b="1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74" name="Google Shape;28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875" name="Google Shape;2875;p32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6" name="Google Shape;2876;p32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2877" name="Google Shape;2877;p32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2878" name="Google Shape;2878;p32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9" name="Google Shape;2879;p32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4" name="Google Shape;2884;p33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5" name="Google Shape;2885;p33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6" name="Google Shape;2886;p33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2887" name="Google Shape;2887;p33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33"/>
            <p:cNvSpPr txBox="1"/>
            <p:nvPr/>
          </p:nvSpPr>
          <p:spPr>
            <a:xfrm>
              <a:off x="1248" y="1584"/>
              <a:ext cx="31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</a:t>
              </a:r>
              <a:endParaRPr/>
            </a:p>
          </p:txBody>
        </p:sp>
      </p:grpSp>
      <p:cxnSp>
        <p:nvCxnSpPr>
          <p:cNvPr id="2889" name="Google Shape;2889;p33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0" name="Google Shape;2890;p33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1" name="Google Shape;2891;p33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2" name="Google Shape;2892;p33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3" name="Google Shape;2893;p33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4" name="Google Shape;2894;p33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5" name="Google Shape;2895;p33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6" name="Google Shape;2896;p33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897" name="Google Shape;2897;p33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8" name="Google Shape;2898;p33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9" name="Google Shape;2899;p33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33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901" name="Google Shape;2901;p33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2902" name="Google Shape;2902;p33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33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2904" name="Google Shape;2904;p33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33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906" name="Google Shape;2906;p33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07" name="Google Shape;2907;p33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8" name="Google Shape;2908;p33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9" name="Google Shape;2909;p33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910" name="Google Shape;2910;p33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1" name="Google Shape;2911;p33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2912" name="Google Shape;2912;p33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33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2914" name="Google Shape;2914;p33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2915" name="Google Shape;2915;p33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33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2917" name="Google Shape;2917;p33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8" name="Google Shape;2918;p33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9" name="Google Shape;2919;p33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0" name="Google Shape;2920;p33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1" name="Google Shape;2921;p33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2" name="Google Shape;2922;p33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3" name="Google Shape;2923;p33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4" name="Google Shape;2924;p33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5" name="Google Shape;2925;p33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6" name="Google Shape;2926;p33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7" name="Google Shape;2927;p33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8" name="Google Shape;2928;p33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9" name="Google Shape;2929;p33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33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1" name="Google Shape;2931;p33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2" name="Google Shape;2932;p33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3" name="Google Shape;2933;p33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4" name="Google Shape;2934;p33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5" name="Google Shape;2935;p33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6" name="Google Shape;2936;p33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7" name="Google Shape;2937;p33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8" name="Google Shape;2938;p33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9" name="Google Shape;2939;p33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0" name="Google Shape;2940;p33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1" name="Google Shape;2941;p33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2" name="Google Shape;2942;p33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33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944" name="Google Shape;2944;p33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5" name="Google Shape;2945;p33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6" name="Google Shape;2946;p33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7" name="Google Shape;2947;p33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8" name="Google Shape;2948;p33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9" name="Google Shape;2949;p33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0" name="Google Shape;2950;p33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1" name="Google Shape;2951;p33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2" name="Google Shape;2952;p33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3" name="Google Shape;2953;p33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4" name="Google Shape;2954;p33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5" name="Google Shape;2955;p33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6" name="Google Shape;2956;p33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7" name="Google Shape;2957;p33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8" name="Google Shape;2958;p33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9" name="Google Shape;2959;p33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33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961" name="Google Shape;2961;p33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2" name="Google Shape;2962;p33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3" name="Google Shape;2963;p33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964" name="Google Shape;2964;p33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965" name="Google Shape;2965;p33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966" name="Google Shape;2966;p33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967" name="Google Shape;2967;p33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endParaRPr/>
          </a:p>
        </p:txBody>
      </p:sp>
      <p:sp>
        <p:nvSpPr>
          <p:cNvPr id="2968" name="Google Shape;2968;p33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9" name="Google Shape;2969;p33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31</a:t>
            </a:r>
            <a:endParaRPr/>
          </a:p>
        </p:txBody>
      </p:sp>
      <p:sp>
        <p:nvSpPr>
          <p:cNvPr id="2970" name="Google Shape;2970;p33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lw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1" name="Google Shape;2971;p33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972" name="Google Shape;2972;p33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add</a:t>
            </a:r>
            <a:endParaRPr/>
          </a:p>
        </p:txBody>
      </p:sp>
      <p:sp>
        <p:nvSpPr>
          <p:cNvPr id="2973" name="Google Shape;2973;p33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/>
          </a:p>
        </p:txBody>
      </p:sp>
      <p:sp>
        <p:nvSpPr>
          <p:cNvPr id="2974" name="Google Shape;2974;p33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975" name="Google Shape;2975;p33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33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7" name="Google Shape;2977;p33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978" name="Google Shape;2978;p33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sw    6  2  12</a:t>
            </a:r>
            <a:endParaRPr/>
          </a:p>
        </p:txBody>
      </p:sp>
      <p:sp>
        <p:nvSpPr>
          <p:cNvPr id="2979" name="Google Shape;2979;p33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2980" name="Google Shape;2980;p33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2981" name="Google Shape;2981;p33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2982" name="Google Shape;2982;p33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-32 </a:t>
            </a:r>
            <a:endParaRPr/>
          </a:p>
        </p:txBody>
      </p:sp>
      <p:sp>
        <p:nvSpPr>
          <p:cNvPr id="2983" name="Google Shape;2983;p33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2984" name="Google Shape;2984;p33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2985" name="Google Shape;2985;p33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86" name="Google Shape;2986;p33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2987" name="Google Shape;2987;p33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988" name="Google Shape;2988;p33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2989" name="Google Shape;2989;p33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2990" name="Google Shape;2990;p33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2991" name="Google Shape;2991;p33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992" name="Google Shape;2992;p33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2993" name="Google Shape;2993;p33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2994" name="Google Shape;2994;p33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2995" name="Google Shape;2995;p33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6" name="Google Shape;2996;p33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7" name="Google Shape;2997;p33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8" name="Google Shape;2998;p33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999" name="Google Shape;2999;p33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000" name="Google Shape;3000;p33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1" name="Google Shape;3001;p33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2" name="Google Shape;3002;p33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3" name="Google Shape;3003;p33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004" name="Google Shape;3004;p33"/>
          <p:cNvSpPr txBox="1"/>
          <p:nvPr/>
        </p:nvSpPr>
        <p:spPr>
          <a:xfrm>
            <a:off x="3124889" y="2878667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005" name="Google Shape;3005;p33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33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007" name="Google Shape;3007;p33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3008" name="Google Shape;3008;p33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009" name="Google Shape;3009;p33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010" name="Google Shape;3010;p33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H2</a:t>
              </a:r>
              <a:endParaRPr/>
            </a:p>
          </p:txBody>
        </p:sp>
      </p:grpSp>
      <p:cxnSp>
        <p:nvCxnSpPr>
          <p:cNvPr id="3011" name="Google Shape;3011;p33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2" name="Google Shape;3012;p33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3" name="Google Shape;3013;p33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4" name="Google Shape;3014;p33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5" name="Google Shape;3015;p33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6" name="Google Shape;3016;p33"/>
          <p:cNvGrpSpPr/>
          <p:nvPr/>
        </p:nvGrpSpPr>
        <p:grpSpPr>
          <a:xfrm>
            <a:off x="6339999" y="2936240"/>
            <a:ext cx="345440" cy="2849880"/>
            <a:chOff x="3024" y="1632"/>
            <a:chExt cx="192" cy="1584"/>
          </a:xfrm>
        </p:grpSpPr>
        <p:cxnSp>
          <p:nvCxnSpPr>
            <p:cNvPr id="3017" name="Google Shape;3017;p33"/>
            <p:cNvCxnSpPr/>
            <p:nvPr/>
          </p:nvCxnSpPr>
          <p:spPr>
            <a:xfrm rot="10800000">
              <a:off x="3024" y="1632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8" name="Google Shape;3018;p33"/>
            <p:cNvCxnSpPr/>
            <p:nvPr/>
          </p:nvCxnSpPr>
          <p:spPr>
            <a:xfrm rot="10800000">
              <a:off x="3024" y="2400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9" name="Google Shape;3019;p33"/>
            <p:cNvCxnSpPr/>
            <p:nvPr/>
          </p:nvCxnSpPr>
          <p:spPr>
            <a:xfrm>
              <a:off x="3024" y="1632"/>
              <a:ext cx="0" cy="158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0" name="Google Shape;3020;p33"/>
          <p:cNvSpPr txBox="1"/>
          <p:nvPr/>
        </p:nvSpPr>
        <p:spPr>
          <a:xfrm>
            <a:off x="4526439" y="86360"/>
            <a:ext cx="352083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half of cycle 7</a:t>
            </a:r>
            <a:endParaRPr/>
          </a:p>
        </p:txBody>
      </p:sp>
      <p:sp>
        <p:nvSpPr>
          <p:cNvPr id="3021" name="Google Shape;3021;p33"/>
          <p:cNvSpPr txBox="1"/>
          <p:nvPr/>
        </p:nvSpPr>
        <p:spPr>
          <a:xfrm>
            <a:off x="2953967" y="2574608"/>
            <a:ext cx="856966" cy="3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Hazard</a:t>
            </a:r>
            <a:endParaRPr/>
          </a:p>
        </p:txBody>
      </p:sp>
      <p:sp>
        <p:nvSpPr>
          <p:cNvPr id="3022" name="Google Shape;3022;p33"/>
          <p:cNvSpPr txBox="1"/>
          <p:nvPr/>
        </p:nvSpPr>
        <p:spPr>
          <a:xfrm>
            <a:off x="3126688" y="2810299"/>
            <a:ext cx="184731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3" name="Google Shape;3023;p33"/>
          <p:cNvSpPr txBox="1"/>
          <p:nvPr/>
        </p:nvSpPr>
        <p:spPr>
          <a:xfrm>
            <a:off x="3213047" y="2936241"/>
            <a:ext cx="33214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3024" name="Google Shape;30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25" name="Google Shape;3025;p33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6" name="Google Shape;3026;p33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3027" name="Google Shape;3027;p33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3028" name="Google Shape;3028;p33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9" name="Google Shape;3029;p33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3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4" name="Google Shape;3034;p34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5" name="Google Shape;3035;p34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36" name="Google Shape;3036;p34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3037" name="Google Shape;3037;p34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8" name="Google Shape;3038;p34"/>
            <p:cNvSpPr txBox="1"/>
            <p:nvPr/>
          </p:nvSpPr>
          <p:spPr>
            <a:xfrm>
              <a:off x="1248" y="1584"/>
              <a:ext cx="31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</a:t>
              </a:r>
              <a:endParaRPr/>
            </a:p>
          </p:txBody>
        </p:sp>
      </p:grpSp>
      <p:cxnSp>
        <p:nvCxnSpPr>
          <p:cNvPr id="3039" name="Google Shape;3039;p34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0" name="Google Shape;3040;p34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1" name="Google Shape;3041;p34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2" name="Google Shape;3042;p34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3" name="Google Shape;3043;p34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4" name="Google Shape;3044;p34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5" name="Google Shape;3045;p34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6" name="Google Shape;3046;p34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3047" name="Google Shape;3047;p34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8" name="Google Shape;3048;p34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9" name="Google Shape;3049;p34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34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051" name="Google Shape;3051;p34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3052" name="Google Shape;3052;p34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3" name="Google Shape;3053;p34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3054" name="Google Shape;3054;p34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34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056" name="Google Shape;3056;p34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57" name="Google Shape;3057;p34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8" name="Google Shape;3058;p34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9" name="Google Shape;3059;p34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060" name="Google Shape;3060;p34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1" name="Google Shape;3061;p34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3062" name="Google Shape;3062;p34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3" name="Google Shape;3063;p34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3064" name="Google Shape;3064;p34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3065" name="Google Shape;3065;p34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6" name="Google Shape;3066;p34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3067" name="Google Shape;3067;p34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8" name="Google Shape;3068;p34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9" name="Google Shape;3069;p34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0" name="Google Shape;3070;p34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1" name="Google Shape;3071;p34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2" name="Google Shape;3072;p34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3" name="Google Shape;3073;p34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4" name="Google Shape;3074;p34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5" name="Google Shape;3075;p34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6" name="Google Shape;3076;p34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7" name="Google Shape;3077;p34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8" name="Google Shape;3078;p34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9" name="Google Shape;3079;p34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0" name="Google Shape;3080;p34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1" name="Google Shape;3081;p34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2" name="Google Shape;3082;p34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3" name="Google Shape;3083;p34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4" name="Google Shape;3084;p34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5" name="Google Shape;3085;p34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6" name="Google Shape;3086;p34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7" name="Google Shape;3087;p34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8" name="Google Shape;3088;p34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9" name="Google Shape;3089;p34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0" name="Google Shape;3090;p34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1" name="Google Shape;3091;p34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2" name="Google Shape;3092;p34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34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094" name="Google Shape;3094;p34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5" name="Google Shape;3095;p34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6" name="Google Shape;3096;p34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7" name="Google Shape;3097;p34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8" name="Google Shape;3098;p34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9" name="Google Shape;3099;p34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0" name="Google Shape;3100;p34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1" name="Google Shape;3101;p34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2" name="Google Shape;3102;p34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3" name="Google Shape;3103;p34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4" name="Google Shape;3104;p34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5" name="Google Shape;3105;p34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6" name="Google Shape;3106;p34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7" name="Google Shape;3107;p34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8" name="Google Shape;3108;p34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9" name="Google Shape;3109;p34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34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111" name="Google Shape;3111;p34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2" name="Google Shape;3112;p34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3" name="Google Shape;3113;p34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12</a:t>
            </a:r>
            <a:endParaRPr/>
          </a:p>
        </p:txBody>
      </p:sp>
      <p:sp>
        <p:nvSpPr>
          <p:cNvPr id="3114" name="Google Shape;3114;p34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 </a:t>
            </a:r>
            <a:endParaRPr/>
          </a:p>
        </p:txBody>
      </p:sp>
      <p:sp>
        <p:nvSpPr>
          <p:cNvPr id="3115" name="Google Shape;3115;p34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endParaRPr/>
          </a:p>
        </p:txBody>
      </p:sp>
      <p:sp>
        <p:nvSpPr>
          <p:cNvPr id="3116" name="Google Shape;3116;p34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endParaRPr/>
          </a:p>
        </p:txBody>
      </p:sp>
      <p:sp>
        <p:nvSpPr>
          <p:cNvPr id="3117" name="Google Shape;3117;p34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118" name="Google Shape;3118;p34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9" name="Google Shape;3119;p34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120" name="Google Shape;3120;p34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1" name="Google Shape;3121;p34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122" name="Google Shape;3122;p34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lw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3" name="Google Shape;3123;p34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24" name="Google Shape;3124;p34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/>
          </a:p>
        </p:txBody>
      </p:sp>
      <p:cxnSp>
        <p:nvCxnSpPr>
          <p:cNvPr id="3125" name="Google Shape;3125;p34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6" name="Google Shape;3126;p34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7" name="Google Shape;3127;p34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28" name="Google Shape;3128;p34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29" name="Google Shape;3129;p34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3130" name="Google Shape;3130;p34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3131" name="Google Shape;3131;p34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3132" name="Google Shape;3132;p34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-32 </a:t>
            </a:r>
            <a:endParaRPr/>
          </a:p>
        </p:txBody>
      </p:sp>
      <p:sp>
        <p:nvSpPr>
          <p:cNvPr id="3133" name="Google Shape;3133;p34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3134" name="Google Shape;3134;p34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3135" name="Google Shape;3135;p34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136" name="Google Shape;3136;p34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/>
          </a:p>
        </p:txBody>
      </p:sp>
      <p:sp>
        <p:nvSpPr>
          <p:cNvPr id="3137" name="Google Shape;3137;p34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138" name="Google Shape;3138;p34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3139" name="Google Shape;3139;p34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3140" name="Google Shape;3140;p34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3141" name="Google Shape;3141;p34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3142" name="Google Shape;3142;p34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3143" name="Google Shape;3143;p34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3144" name="Google Shape;3144;p34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3145" name="Google Shape;3145;p34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6" name="Google Shape;3146;p34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7" name="Google Shape;3147;p34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8" name="Google Shape;3148;p34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149" name="Google Shape;3149;p34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3150" name="Google Shape;3150;p34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1" name="Google Shape;3151;p34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2" name="Google Shape;3152;p34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3" name="Google Shape;3153;p34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154" name="Google Shape;3154;p34"/>
          <p:cNvSpPr txBox="1"/>
          <p:nvPr/>
        </p:nvSpPr>
        <p:spPr>
          <a:xfrm>
            <a:off x="3124889" y="2878667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55" name="Google Shape;3155;p34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34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157" name="Google Shape;3157;p34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3158" name="Google Shape;3158;p34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H3</a:t>
              </a:r>
              <a:endParaRPr/>
            </a:p>
          </p:txBody>
        </p:sp>
        <p:sp>
          <p:nvSpPr>
            <p:cNvPr id="3159" name="Google Shape;3159;p34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160" name="Google Shape;3160;p34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cxnSp>
        <p:nvCxnSpPr>
          <p:cNvPr id="3161" name="Google Shape;3161;p34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2" name="Google Shape;3162;p34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3" name="Google Shape;3163;p34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4" name="Google Shape;3164;p34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5" name="Google Shape;3165;p34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66" name="Google Shape;3166;p34"/>
          <p:cNvGrpSpPr/>
          <p:nvPr/>
        </p:nvGrpSpPr>
        <p:grpSpPr>
          <a:xfrm>
            <a:off x="6339999" y="2936240"/>
            <a:ext cx="345440" cy="2849880"/>
            <a:chOff x="3024" y="1632"/>
            <a:chExt cx="192" cy="1584"/>
          </a:xfrm>
        </p:grpSpPr>
        <p:cxnSp>
          <p:nvCxnSpPr>
            <p:cNvPr id="3167" name="Google Shape;3167;p34"/>
            <p:cNvCxnSpPr/>
            <p:nvPr/>
          </p:nvCxnSpPr>
          <p:spPr>
            <a:xfrm rot="10800000">
              <a:off x="3024" y="1632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8" name="Google Shape;3168;p34"/>
            <p:cNvCxnSpPr/>
            <p:nvPr/>
          </p:nvCxnSpPr>
          <p:spPr>
            <a:xfrm rot="10800000">
              <a:off x="3024" y="2400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9" name="Google Shape;3169;p34"/>
            <p:cNvCxnSpPr/>
            <p:nvPr/>
          </p:nvCxnSpPr>
          <p:spPr>
            <a:xfrm>
              <a:off x="3024" y="1632"/>
              <a:ext cx="0" cy="158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70" name="Google Shape;3170;p34"/>
          <p:cNvSpPr txBox="1"/>
          <p:nvPr/>
        </p:nvSpPr>
        <p:spPr>
          <a:xfrm>
            <a:off x="4871879" y="86360"/>
            <a:ext cx="26333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cycle 7</a:t>
            </a:r>
            <a:endParaRPr/>
          </a:p>
        </p:txBody>
      </p:sp>
      <p:sp>
        <p:nvSpPr>
          <p:cNvPr id="3171" name="Google Shape;3171;p34"/>
          <p:cNvSpPr txBox="1"/>
          <p:nvPr/>
        </p:nvSpPr>
        <p:spPr>
          <a:xfrm>
            <a:off x="3126688" y="2810299"/>
            <a:ext cx="184731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2" name="Google Shape;3172;p34"/>
          <p:cNvSpPr txBox="1"/>
          <p:nvPr/>
        </p:nvSpPr>
        <p:spPr>
          <a:xfrm>
            <a:off x="3213047" y="2810299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173" name="Google Shape;31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3174" name="Google Shape;3174;p34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5" name="Google Shape;3175;p34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3176" name="Google Shape;3176;p34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3177" name="Google Shape;3177;p34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8" name="Google Shape;3178;p34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3" name="Google Shape;3183;p35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4" name="Google Shape;3184;p35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85" name="Google Shape;3185;p35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3186" name="Google Shape;3186;p35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7" name="Google Shape;3187;p35"/>
            <p:cNvSpPr txBox="1"/>
            <p:nvPr/>
          </p:nvSpPr>
          <p:spPr>
            <a:xfrm>
              <a:off x="1248" y="1584"/>
              <a:ext cx="31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</a:t>
              </a:r>
              <a:endParaRPr/>
            </a:p>
          </p:txBody>
        </p:sp>
      </p:grpSp>
      <p:cxnSp>
        <p:nvCxnSpPr>
          <p:cNvPr id="3188" name="Google Shape;3188;p35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9" name="Google Shape;3189;p35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0" name="Google Shape;3190;p35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1" name="Google Shape;3191;p35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2" name="Google Shape;3192;p35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3" name="Google Shape;3193;p35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4" name="Google Shape;3194;p35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5" name="Google Shape;3195;p35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3196" name="Google Shape;3196;p35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7" name="Google Shape;3197;p35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8" name="Google Shape;3198;p35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35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200" name="Google Shape;3200;p35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3201" name="Google Shape;3201;p35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2" name="Google Shape;3202;p35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3203" name="Google Shape;3203;p35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4" name="Google Shape;3204;p35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205" name="Google Shape;3205;p35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06" name="Google Shape;3206;p35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7" name="Google Shape;3207;p35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8" name="Google Shape;3208;p35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209" name="Google Shape;3209;p35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0" name="Google Shape;3210;p35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3211" name="Google Shape;3211;p35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2" name="Google Shape;3212;p35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3213" name="Google Shape;3213;p35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3214" name="Google Shape;3214;p35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5" name="Google Shape;3215;p35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3216" name="Google Shape;3216;p35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7" name="Google Shape;3217;p35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8" name="Google Shape;3218;p35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9" name="Google Shape;3219;p35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0" name="Google Shape;3220;p35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1" name="Google Shape;3221;p35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2" name="Google Shape;3222;p35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3" name="Google Shape;3223;p35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4" name="Google Shape;3224;p35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5" name="Google Shape;3225;p35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6" name="Google Shape;3226;p35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7" name="Google Shape;3227;p35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8" name="Google Shape;3228;p35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35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35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35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35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35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4" name="Google Shape;3234;p35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5" name="Google Shape;3235;p35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6" name="Google Shape;3236;p35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7" name="Google Shape;3237;p35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8" name="Google Shape;3238;p35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9" name="Google Shape;3239;p35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0" name="Google Shape;3240;p35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1" name="Google Shape;3241;p35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2" name="Google Shape;3242;p35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243" name="Google Shape;3243;p35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4" name="Google Shape;3244;p35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5" name="Google Shape;3245;p35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6" name="Google Shape;3246;p35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7" name="Google Shape;3247;p35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8" name="Google Shape;3248;p35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9" name="Google Shape;3249;p35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0" name="Google Shape;3250;p35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1" name="Google Shape;3251;p35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2" name="Google Shape;3252;p35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3" name="Google Shape;3253;p35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4" name="Google Shape;3254;p35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5" name="Google Shape;3255;p35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6" name="Google Shape;3256;p35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7" name="Google Shape;3257;p35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8" name="Google Shape;3258;p35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35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260" name="Google Shape;3260;p35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1" name="Google Shape;3261;p35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2" name="Google Shape;3262;p35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12</a:t>
            </a:r>
            <a:endParaRPr/>
          </a:p>
        </p:txBody>
      </p:sp>
      <p:sp>
        <p:nvSpPr>
          <p:cNvPr id="3263" name="Google Shape;3263;p35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 </a:t>
            </a:r>
            <a:endParaRPr/>
          </a:p>
        </p:txBody>
      </p:sp>
      <p:sp>
        <p:nvSpPr>
          <p:cNvPr id="3264" name="Google Shape;3264;p35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endParaRPr/>
          </a:p>
        </p:txBody>
      </p:sp>
      <p:sp>
        <p:nvSpPr>
          <p:cNvPr id="3265" name="Google Shape;3265;p35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endParaRPr/>
          </a:p>
        </p:txBody>
      </p:sp>
      <p:sp>
        <p:nvSpPr>
          <p:cNvPr id="3266" name="Google Shape;3266;p35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267" name="Google Shape;3267;p35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8" name="Google Shape;3268;p35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269" name="Google Shape;3269;p35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0" name="Google Shape;3270;p35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271" name="Google Shape;3271;p35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lw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2" name="Google Shape;3272;p35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73" name="Google Shape;3273;p35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99</a:t>
            </a:r>
            <a:endParaRPr/>
          </a:p>
        </p:txBody>
      </p:sp>
      <p:cxnSp>
        <p:nvCxnSpPr>
          <p:cNvPr id="3274" name="Google Shape;3274;p35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5" name="Google Shape;3275;p35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6" name="Google Shape;3276;p35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77" name="Google Shape;3277;p35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78" name="Google Shape;3278;p35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3279" name="Google Shape;3279;p35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3280" name="Google Shape;3280;p35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3281" name="Google Shape;3281;p35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-32 </a:t>
            </a:r>
            <a:endParaRPr/>
          </a:p>
        </p:txBody>
      </p:sp>
      <p:sp>
        <p:nvSpPr>
          <p:cNvPr id="3282" name="Google Shape;3282;p35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3283" name="Google Shape;3283;p35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3284" name="Google Shape;3284;p35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285" name="Google Shape;3285;p35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/>
          </a:p>
        </p:txBody>
      </p:sp>
      <p:sp>
        <p:nvSpPr>
          <p:cNvPr id="3286" name="Google Shape;3286;p35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287" name="Google Shape;3287;p35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3288" name="Google Shape;3288;p35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3289" name="Google Shape;3289;p35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3290" name="Google Shape;3290;p35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3291" name="Google Shape;3291;p35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3292" name="Google Shape;3292;p35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3293" name="Google Shape;3293;p35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3294" name="Google Shape;3294;p35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5" name="Google Shape;3295;p35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6" name="Google Shape;3296;p35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7" name="Google Shape;3297;p35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298" name="Google Shape;3298;p35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3299" name="Google Shape;3299;p35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0" name="Google Shape;3300;p35"/>
          <p:cNvCxnSpPr/>
          <p:nvPr/>
        </p:nvCxnSpPr>
        <p:spPr>
          <a:xfrm rot="10800000">
            <a:off x="6339999" y="5786120"/>
            <a:ext cx="483616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1" name="Google Shape;3301;p35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2" name="Google Shape;3302;p35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303" name="Google Shape;3303;p35"/>
          <p:cNvSpPr txBox="1"/>
          <p:nvPr/>
        </p:nvSpPr>
        <p:spPr>
          <a:xfrm>
            <a:off x="3124889" y="2878667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304" name="Google Shape;3304;p35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35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306" name="Google Shape;3306;p35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3307" name="Google Shape;3307;p35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H3</a:t>
              </a:r>
              <a:endParaRPr/>
            </a:p>
          </p:txBody>
        </p:sp>
        <p:sp>
          <p:nvSpPr>
            <p:cNvPr id="3308" name="Google Shape;3308;p35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309" name="Google Shape;3309;p35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cxnSp>
        <p:nvCxnSpPr>
          <p:cNvPr id="3310" name="Google Shape;3310;p35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1" name="Google Shape;3311;p35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2" name="Google Shape;3312;p35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3" name="Google Shape;3313;p35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4" name="Google Shape;3314;p35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5" name="Google Shape;3315;p35"/>
          <p:cNvCxnSpPr/>
          <p:nvPr/>
        </p:nvCxnSpPr>
        <p:spPr>
          <a:xfrm rot="10800000">
            <a:off x="6339999" y="2936240"/>
            <a:ext cx="34544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6" name="Google Shape;3316;p35"/>
          <p:cNvCxnSpPr/>
          <p:nvPr/>
        </p:nvCxnSpPr>
        <p:spPr>
          <a:xfrm rot="10800000">
            <a:off x="6339999" y="43180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7" name="Google Shape;3317;p35"/>
          <p:cNvSpPr txBox="1"/>
          <p:nvPr/>
        </p:nvSpPr>
        <p:spPr>
          <a:xfrm>
            <a:off x="4567820" y="86360"/>
            <a:ext cx="352083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half of cycle 8</a:t>
            </a:r>
            <a:endParaRPr/>
          </a:p>
        </p:txBody>
      </p:sp>
      <p:sp>
        <p:nvSpPr>
          <p:cNvPr id="3318" name="Google Shape;3318;p35"/>
          <p:cNvSpPr txBox="1"/>
          <p:nvPr/>
        </p:nvSpPr>
        <p:spPr>
          <a:xfrm>
            <a:off x="3126688" y="2810299"/>
            <a:ext cx="184731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9" name="Google Shape;3319;p35"/>
          <p:cNvSpPr txBox="1"/>
          <p:nvPr/>
        </p:nvSpPr>
        <p:spPr>
          <a:xfrm>
            <a:off x="3213047" y="2810299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320" name="Google Shape;3320;p35"/>
          <p:cNvCxnSpPr/>
          <p:nvPr/>
        </p:nvCxnSpPr>
        <p:spPr>
          <a:xfrm>
            <a:off x="3490119" y="5786120"/>
            <a:ext cx="28498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21" name="Google Shape;3321;p35"/>
          <p:cNvGrpSpPr/>
          <p:nvPr/>
        </p:nvGrpSpPr>
        <p:grpSpPr>
          <a:xfrm>
            <a:off x="6304018" y="2574609"/>
            <a:ext cx="440796" cy="3211512"/>
            <a:chOff x="3004" y="1431"/>
            <a:chExt cx="245" cy="1785"/>
          </a:xfrm>
        </p:grpSpPr>
        <p:cxnSp>
          <p:nvCxnSpPr>
            <p:cNvPr id="3322" name="Google Shape;3322;p35"/>
            <p:cNvCxnSpPr/>
            <p:nvPr/>
          </p:nvCxnSpPr>
          <p:spPr>
            <a:xfrm>
              <a:off x="3024" y="1632"/>
              <a:ext cx="0" cy="1584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3" name="Google Shape;3323;p35"/>
            <p:cNvSpPr txBox="1"/>
            <p:nvPr/>
          </p:nvSpPr>
          <p:spPr>
            <a:xfrm>
              <a:off x="3014" y="1431"/>
              <a:ext cx="235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99</a:t>
              </a:r>
              <a:endParaRPr/>
            </a:p>
          </p:txBody>
        </p:sp>
        <p:sp>
          <p:nvSpPr>
            <p:cNvPr id="3324" name="Google Shape;3324;p35"/>
            <p:cNvSpPr txBox="1"/>
            <p:nvPr/>
          </p:nvSpPr>
          <p:spPr>
            <a:xfrm>
              <a:off x="3004" y="2488"/>
              <a:ext cx="235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/>
            </a:p>
          </p:txBody>
        </p:sp>
      </p:grpSp>
      <p:pic>
        <p:nvPicPr>
          <p:cNvPr id="3325" name="Google Shape;33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3326" name="Google Shape;3326;p35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7" name="Google Shape;3327;p35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3328" name="Google Shape;3328;p35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3329" name="Google Shape;3329;p35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0" name="Google Shape;3330;p35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4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5" name="Google Shape;3335;p36"/>
          <p:cNvCxnSpPr/>
          <p:nvPr/>
        </p:nvCxnSpPr>
        <p:spPr>
          <a:xfrm>
            <a:off x="7721759" y="388620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6" name="Google Shape;3336;p36"/>
          <p:cNvCxnSpPr/>
          <p:nvPr/>
        </p:nvCxnSpPr>
        <p:spPr>
          <a:xfrm>
            <a:off x="7030879" y="33680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37" name="Google Shape;3337;p36"/>
          <p:cNvGrpSpPr/>
          <p:nvPr/>
        </p:nvGrpSpPr>
        <p:grpSpPr>
          <a:xfrm>
            <a:off x="2626519" y="2590800"/>
            <a:ext cx="1635443" cy="1899920"/>
            <a:chOff x="1248" y="1584"/>
            <a:chExt cx="816" cy="960"/>
          </a:xfrm>
        </p:grpSpPr>
        <p:sp>
          <p:nvSpPr>
            <p:cNvPr descr="Weave" id="3338" name="Google Shape;3338;p36"/>
            <p:cNvSpPr/>
            <p:nvPr/>
          </p:nvSpPr>
          <p:spPr>
            <a:xfrm>
              <a:off x="1248" y="1728"/>
              <a:ext cx="816" cy="816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6"/>
            <p:cNvSpPr txBox="1"/>
            <p:nvPr/>
          </p:nvSpPr>
          <p:spPr>
            <a:xfrm>
              <a:off x="1248" y="1584"/>
              <a:ext cx="312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6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</a:t>
              </a:r>
              <a:endParaRPr/>
            </a:p>
          </p:txBody>
        </p:sp>
      </p:grpSp>
      <p:cxnSp>
        <p:nvCxnSpPr>
          <p:cNvPr id="3340" name="Google Shape;3340;p36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1" name="Google Shape;3341;p36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2" name="Google Shape;3342;p36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3" name="Google Shape;3343;p36"/>
          <p:cNvCxnSpPr/>
          <p:nvPr/>
        </p:nvCxnSpPr>
        <p:spPr>
          <a:xfrm rot="10800000">
            <a:off x="7030880" y="4404360"/>
            <a:ext cx="21949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4" name="Google Shape;3344;p36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5" name="Google Shape;3345;p36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6" name="Google Shape;3346;p36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7" name="Google Shape;3347;p36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3348" name="Google Shape;3348;p36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9" name="Google Shape;3349;p36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0" name="Google Shape;3350;p36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36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352" name="Google Shape;3352;p36"/>
          <p:cNvGrpSpPr/>
          <p:nvPr/>
        </p:nvGrpSpPr>
        <p:grpSpPr>
          <a:xfrm>
            <a:off x="7203599" y="3108960"/>
            <a:ext cx="578117" cy="1554480"/>
            <a:chOff x="-72" y="2365"/>
            <a:chExt cx="373" cy="1056"/>
          </a:xfrm>
        </p:grpSpPr>
        <p:sp>
          <p:nvSpPr>
            <p:cNvPr id="3353" name="Google Shape;3353;p36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6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3355" name="Google Shape;3355;p36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36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357" name="Google Shape;3357;p36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58" name="Google Shape;3358;p36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9" name="Google Shape;3359;p36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0" name="Google Shape;3360;p36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361" name="Google Shape;3361;p36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2" name="Google Shape;3362;p36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3363" name="Google Shape;3363;p36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6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3365" name="Google Shape;3365;p36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3366" name="Google Shape;3366;p36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7" name="Google Shape;3367;p36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3368" name="Google Shape;3368;p36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9" name="Google Shape;3369;p36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0" name="Google Shape;3370;p36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1" name="Google Shape;3371;p36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2" name="Google Shape;3372;p36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3" name="Google Shape;3373;p36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4" name="Google Shape;3374;p36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5" name="Google Shape;3375;p36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6" name="Google Shape;3376;p36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7" name="Google Shape;3377;p36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8" name="Google Shape;3378;p36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9" name="Google Shape;3379;p36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0" name="Google Shape;3380;p36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1" name="Google Shape;3381;p36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2" name="Google Shape;3382;p36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3" name="Google Shape;3383;p36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4" name="Google Shape;3384;p36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5" name="Google Shape;3385;p36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6" name="Google Shape;3386;p36"/>
          <p:cNvCxnSpPr/>
          <p:nvPr/>
        </p:nvCxnSpPr>
        <p:spPr>
          <a:xfrm>
            <a:off x="5908199" y="414528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7" name="Google Shape;3387;p36"/>
          <p:cNvCxnSpPr/>
          <p:nvPr/>
        </p:nvCxnSpPr>
        <p:spPr>
          <a:xfrm>
            <a:off x="5908199" y="35407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8" name="Google Shape;3388;p36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9" name="Google Shape;3389;p36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0" name="Google Shape;3390;p36"/>
          <p:cNvCxnSpPr/>
          <p:nvPr/>
        </p:nvCxnSpPr>
        <p:spPr>
          <a:xfrm>
            <a:off x="5908199" y="483616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1" name="Google Shape;3391;p36"/>
          <p:cNvCxnSpPr/>
          <p:nvPr/>
        </p:nvCxnSpPr>
        <p:spPr>
          <a:xfrm rot="10800000">
            <a:off x="616727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2" name="Google Shape;3392;p36"/>
          <p:cNvCxnSpPr/>
          <p:nvPr/>
        </p:nvCxnSpPr>
        <p:spPr>
          <a:xfrm>
            <a:off x="6167279" y="198628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3" name="Google Shape;3393;p36"/>
          <p:cNvSpPr/>
          <p:nvPr/>
        </p:nvSpPr>
        <p:spPr>
          <a:xfrm rot="-5400000">
            <a:off x="631840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36"/>
          <p:cNvSpPr txBox="1"/>
          <p:nvPr/>
        </p:nvSpPr>
        <p:spPr>
          <a:xfrm>
            <a:off x="6685430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395" name="Google Shape;3395;p36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6" name="Google Shape;3396;p36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7" name="Google Shape;3397;p36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8" name="Google Shape;3398;p36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9" name="Google Shape;3399;p36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0" name="Google Shape;3400;p36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1" name="Google Shape;3401;p36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2" name="Google Shape;3402;p36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3" name="Google Shape;3403;p36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4" name="Google Shape;3404;p36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5" name="Google Shape;3405;p36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6" name="Google Shape;3406;p36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7" name="Google Shape;3407;p36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8" name="Google Shape;3408;p36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9" name="Google Shape;3409;p36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0" name="Google Shape;3410;p36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1" name="Google Shape;3411;p36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412" name="Google Shape;3412;p36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3" name="Google Shape;3413;p36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14" name="Google Shape;3414;p36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415" name="Google Shape;3415;p36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416" name="Google Shape;3416;p36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417" name="Google Shape;3417;p36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18" name="Google Shape;3418;p36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419" name="Google Shape;3419;p36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0" name="Google Shape;3420;p36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111 </a:t>
            </a:r>
            <a:endParaRPr/>
          </a:p>
        </p:txBody>
      </p:sp>
      <p:sp>
        <p:nvSpPr>
          <p:cNvPr id="3421" name="Google Shape;3421;p36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sw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2" name="Google Shape;3422;p36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423" name="Google Shape;3423;p36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4" name="Google Shape;3424;p36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25" name="Google Shape;3425;p36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cxnSp>
        <p:nvCxnSpPr>
          <p:cNvPr id="3426" name="Google Shape;3426;p36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7" name="Google Shape;3427;p36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8" name="Google Shape;3428;p36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29" name="Google Shape;3429;p36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30" name="Google Shape;3430;p36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3431" name="Google Shape;3431;p36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/>
          </a:p>
        </p:txBody>
      </p:sp>
      <p:sp>
        <p:nvSpPr>
          <p:cNvPr id="3432" name="Google Shape;3432;p36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3433" name="Google Shape;3433;p36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-32 </a:t>
            </a:r>
            <a:endParaRPr/>
          </a:p>
        </p:txBody>
      </p:sp>
      <p:sp>
        <p:nvSpPr>
          <p:cNvPr id="3434" name="Google Shape;3434;p36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3435" name="Google Shape;3435;p36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99</a:t>
            </a:r>
            <a:endParaRPr/>
          </a:p>
        </p:txBody>
      </p:sp>
      <p:sp>
        <p:nvSpPr>
          <p:cNvPr id="3436" name="Google Shape;3436;p36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437" name="Google Shape;3437;p36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/>
          </a:p>
        </p:txBody>
      </p:sp>
      <p:sp>
        <p:nvSpPr>
          <p:cNvPr id="3438" name="Google Shape;3438;p36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439" name="Google Shape;3439;p36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3440" name="Google Shape;3440;p36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3441" name="Google Shape;3441;p36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3442" name="Google Shape;3442;p36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3443" name="Google Shape;3443;p36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3444" name="Google Shape;3444;p36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3445" name="Google Shape;3445;p36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3446" name="Google Shape;3446;p36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7" name="Google Shape;3447;p36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8" name="Google Shape;3448;p36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9" name="Google Shape;3449;p36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450" name="Google Shape;3450;p36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451" name="Google Shape;3451;p36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2" name="Google Shape;3452;p36"/>
          <p:cNvCxnSpPr/>
          <p:nvPr/>
        </p:nvCxnSpPr>
        <p:spPr>
          <a:xfrm rot="10800000">
            <a:off x="6339999" y="5786120"/>
            <a:ext cx="4836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3" name="Google Shape;3453;p36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4" name="Google Shape;3454;p36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455" name="Google Shape;3455;p36"/>
          <p:cNvSpPr txBox="1"/>
          <p:nvPr/>
        </p:nvSpPr>
        <p:spPr>
          <a:xfrm>
            <a:off x="3124889" y="2878667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56" name="Google Shape;3456;p36"/>
          <p:cNvSpPr/>
          <p:nvPr/>
        </p:nvSpPr>
        <p:spPr>
          <a:xfrm rot="-5400000">
            <a:off x="6318409" y="31305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36"/>
          <p:cNvSpPr txBox="1"/>
          <p:nvPr/>
        </p:nvSpPr>
        <p:spPr>
          <a:xfrm>
            <a:off x="6685430" y="27635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458" name="Google Shape;3458;p36"/>
          <p:cNvGrpSpPr/>
          <p:nvPr/>
        </p:nvGrpSpPr>
        <p:grpSpPr>
          <a:xfrm>
            <a:off x="5390039" y="6477000"/>
            <a:ext cx="4922520" cy="431800"/>
            <a:chOff x="2496" y="3600"/>
            <a:chExt cx="2736" cy="240"/>
          </a:xfrm>
        </p:grpSpPr>
        <p:sp>
          <p:nvSpPr>
            <p:cNvPr id="3459" name="Google Shape;3459;p36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3460" name="Google Shape;3460;p36"/>
            <p:cNvSpPr/>
            <p:nvPr/>
          </p:nvSpPr>
          <p:spPr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H3 </a:t>
              </a:r>
              <a:endParaRPr/>
            </a:p>
          </p:txBody>
        </p:sp>
        <p:sp>
          <p:nvSpPr>
            <p:cNvPr id="3461" name="Google Shape;3461;p36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cxnSp>
        <p:nvCxnSpPr>
          <p:cNvPr id="3462" name="Google Shape;3462;p36"/>
          <p:cNvCxnSpPr/>
          <p:nvPr/>
        </p:nvCxnSpPr>
        <p:spPr>
          <a:xfrm rot="10800000">
            <a:off x="6512719" y="319532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3" name="Google Shape;3463;p36"/>
          <p:cNvCxnSpPr/>
          <p:nvPr/>
        </p:nvCxnSpPr>
        <p:spPr>
          <a:xfrm rot="10800000">
            <a:off x="651271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4" name="Google Shape;3464;p36"/>
          <p:cNvCxnSpPr/>
          <p:nvPr/>
        </p:nvCxnSpPr>
        <p:spPr>
          <a:xfrm>
            <a:off x="6512719" y="319532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5" name="Google Shape;3465;p36"/>
          <p:cNvCxnSpPr/>
          <p:nvPr/>
        </p:nvCxnSpPr>
        <p:spPr>
          <a:xfrm>
            <a:off x="6512719" y="5527040"/>
            <a:ext cx="215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6" name="Google Shape;3466;p36"/>
          <p:cNvCxnSpPr/>
          <p:nvPr/>
        </p:nvCxnSpPr>
        <p:spPr>
          <a:xfrm rot="10800000">
            <a:off x="8671719" y="3886200"/>
            <a:ext cx="0" cy="16408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7" name="Google Shape;3467;p36"/>
          <p:cNvCxnSpPr/>
          <p:nvPr/>
        </p:nvCxnSpPr>
        <p:spPr>
          <a:xfrm rot="10800000">
            <a:off x="6339999" y="29362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8" name="Google Shape;3468;p36"/>
          <p:cNvCxnSpPr/>
          <p:nvPr/>
        </p:nvCxnSpPr>
        <p:spPr>
          <a:xfrm rot="10800000">
            <a:off x="6339999" y="43180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9" name="Google Shape;3469;p36"/>
          <p:cNvCxnSpPr/>
          <p:nvPr/>
        </p:nvCxnSpPr>
        <p:spPr>
          <a:xfrm>
            <a:off x="6339999" y="293624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0" name="Google Shape;3470;p36"/>
          <p:cNvSpPr txBox="1"/>
          <p:nvPr/>
        </p:nvSpPr>
        <p:spPr>
          <a:xfrm>
            <a:off x="5019411" y="86360"/>
            <a:ext cx="26333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cycle 8</a:t>
            </a:r>
            <a:endParaRPr/>
          </a:p>
        </p:txBody>
      </p:sp>
      <p:sp>
        <p:nvSpPr>
          <p:cNvPr id="3471" name="Google Shape;3471;p36"/>
          <p:cNvSpPr txBox="1"/>
          <p:nvPr/>
        </p:nvSpPr>
        <p:spPr>
          <a:xfrm>
            <a:off x="3126688" y="2810299"/>
            <a:ext cx="184731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8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2" name="Google Shape;3472;p36"/>
          <p:cNvSpPr txBox="1"/>
          <p:nvPr/>
        </p:nvSpPr>
        <p:spPr>
          <a:xfrm>
            <a:off x="3213047" y="2810299"/>
            <a:ext cx="28245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473" name="Google Shape;3473;p36"/>
          <p:cNvCxnSpPr/>
          <p:nvPr/>
        </p:nvCxnSpPr>
        <p:spPr>
          <a:xfrm>
            <a:off x="3490119" y="5786120"/>
            <a:ext cx="28498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74" name="Google Shape;34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013" y="1217382"/>
            <a:ext cx="1525785" cy="1116857"/>
          </a:xfrm>
          <a:prstGeom prst="rect">
            <a:avLst/>
          </a:prstGeom>
          <a:noFill/>
          <a:ln>
            <a:noFill/>
          </a:ln>
        </p:spPr>
      </p:pic>
      <p:sp>
        <p:nvSpPr>
          <p:cNvPr id="3475" name="Google Shape;3475;p36"/>
          <p:cNvSpPr txBox="1"/>
          <p:nvPr>
            <p:ph idx="12" type="sldNum"/>
          </p:nvPr>
        </p:nvSpPr>
        <p:spPr>
          <a:xfrm>
            <a:off x="8715984" y="7077922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6" name="Google Shape;3476;p36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3477" name="Google Shape;3477;p36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3478" name="Google Shape;3478;p36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9" name="Google Shape;3479;p36"/>
          <p:cNvSpPr txBox="1"/>
          <p:nvPr/>
        </p:nvSpPr>
        <p:spPr>
          <a:xfrm>
            <a:off x="9477307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3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Time Graph</a:t>
            </a:r>
            <a:endParaRPr/>
          </a:p>
        </p:txBody>
      </p:sp>
      <p:sp>
        <p:nvSpPr>
          <p:cNvPr id="3485" name="Google Shape;3485;p3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486" name="Google Shape;3486;p37"/>
          <p:cNvGraphicFramePr/>
          <p:nvPr/>
        </p:nvGraphicFramePr>
        <p:xfrm>
          <a:off x="1849279" y="1986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{F19072BA-C09D-4085-81BE-7F1CE68F28A6}</a:tableStyleId>
              </a:tblPr>
              <a:tblGrid>
                <a:gridCol w="14681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</a:tblGrid>
              <a:tr h="42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Time:</a:t>
                      </a:r>
                      <a:endParaRPr/>
                    </a:p>
                  </a:txBody>
                  <a:tcPr marT="51825" marB="51825" marR="103625" marL="1036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1 2 3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 3 4 5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6 3 7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lw 3 6 10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 6 2 12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3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Time Graph</a:t>
            </a:r>
            <a:endParaRPr/>
          </a:p>
        </p:txBody>
      </p:sp>
      <p:sp>
        <p:nvSpPr>
          <p:cNvPr id="3492" name="Google Shape;3492;p3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493" name="Google Shape;3493;p38"/>
          <p:cNvGraphicFramePr/>
          <p:nvPr/>
        </p:nvGraphicFramePr>
        <p:xfrm>
          <a:off x="1849279" y="1986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{F19072BA-C09D-4085-81BE-7F1CE68F28A6}</a:tableStyleId>
              </a:tblPr>
              <a:tblGrid>
                <a:gridCol w="14681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  <a:gridCol w="575725"/>
              </a:tblGrid>
              <a:tr h="42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Time:</a:t>
                      </a:r>
                      <a:endParaRPr/>
                    </a:p>
                  </a:txBody>
                  <a:tcPr marT="51825" marB="51825" marR="103625" marL="1036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51825" marB="51825" marR="103625" marL="10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1 2 3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 3 4 5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6 3 7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lw 3 6 10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 6 2 12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</a:t>
                      </a:r>
                      <a:endParaRPr/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8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825" marB="51825" marR="103625" marL="1036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"/>
          <p:cNvSpPr/>
          <p:nvPr/>
        </p:nvSpPr>
        <p:spPr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397" name="Google Shape;397;p4"/>
          <p:cNvSpPr/>
          <p:nvPr/>
        </p:nvSpPr>
        <p:spPr>
          <a:xfrm>
            <a:off x="2021999" y="3540760"/>
            <a:ext cx="60452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"/>
          <p:cNvSpPr/>
          <p:nvPr/>
        </p:nvSpPr>
        <p:spPr>
          <a:xfrm>
            <a:off x="3835559" y="3368040"/>
            <a:ext cx="949960" cy="1295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399" name="Google Shape;399;p4"/>
          <p:cNvSpPr/>
          <p:nvPr/>
        </p:nvSpPr>
        <p:spPr>
          <a:xfrm rot="-5400000">
            <a:off x="9686449" y="347599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"/>
          <p:cNvSpPr txBox="1"/>
          <p:nvPr/>
        </p:nvSpPr>
        <p:spPr>
          <a:xfrm>
            <a:off x="10053455" y="310894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01" name="Google Shape;401;p4"/>
          <p:cNvSpPr/>
          <p:nvPr/>
        </p:nvSpPr>
        <p:spPr>
          <a:xfrm>
            <a:off x="3835559" y="4749800"/>
            <a:ext cx="949960" cy="3454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</a:t>
            </a: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2" name="Google Shape;402;p4"/>
          <p:cNvGrpSpPr/>
          <p:nvPr/>
        </p:nvGrpSpPr>
        <p:grpSpPr>
          <a:xfrm>
            <a:off x="6426359" y="3281680"/>
            <a:ext cx="598586" cy="1554480"/>
            <a:chOff x="-72" y="2365"/>
            <a:chExt cx="387" cy="1056"/>
          </a:xfrm>
        </p:grpSpPr>
        <p:sp>
          <p:nvSpPr>
            <p:cNvPr id="403" name="Google Shape;403;p4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 txBox="1"/>
            <p:nvPr/>
          </p:nvSpPr>
          <p:spPr>
            <a:xfrm>
              <a:off x="97" y="2608"/>
              <a:ext cx="218" cy="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405" name="Google Shape;405;p4"/>
          <p:cNvSpPr/>
          <p:nvPr/>
        </p:nvSpPr>
        <p:spPr>
          <a:xfrm flipH="1" rot="5400000">
            <a:off x="1093629" y="136017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"/>
          <p:cNvSpPr txBox="1"/>
          <p:nvPr/>
        </p:nvSpPr>
        <p:spPr>
          <a:xfrm flipH="1">
            <a:off x="1331115" y="11226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07" name="Google Shape;407;p4"/>
          <p:cNvSpPr/>
          <p:nvPr/>
        </p:nvSpPr>
        <p:spPr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8" name="Google Shape;408;p4"/>
          <p:cNvSpPr/>
          <p:nvPr/>
        </p:nvSpPr>
        <p:spPr>
          <a:xfrm>
            <a:off x="2799239" y="1036320"/>
            <a:ext cx="345440" cy="5613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"/>
          <p:cNvSpPr/>
          <p:nvPr/>
        </p:nvSpPr>
        <p:spPr>
          <a:xfrm>
            <a:off x="5044599" y="1036320"/>
            <a:ext cx="345440" cy="5613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"/>
          <p:cNvSpPr/>
          <p:nvPr/>
        </p:nvSpPr>
        <p:spPr>
          <a:xfrm>
            <a:off x="7203599" y="1036320"/>
            <a:ext cx="345440" cy="5613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"/>
          <p:cNvSpPr/>
          <p:nvPr/>
        </p:nvSpPr>
        <p:spPr>
          <a:xfrm>
            <a:off x="7980839" y="3540760"/>
            <a:ext cx="94996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412" name="Google Shape;412;p4"/>
          <p:cNvSpPr/>
          <p:nvPr/>
        </p:nvSpPr>
        <p:spPr>
          <a:xfrm>
            <a:off x="9362599" y="1036320"/>
            <a:ext cx="345440" cy="5613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p4"/>
          <p:cNvGrpSpPr/>
          <p:nvPr/>
        </p:nvGrpSpPr>
        <p:grpSpPr>
          <a:xfrm>
            <a:off x="2108361" y="2245360"/>
            <a:ext cx="487575" cy="863600"/>
            <a:chOff x="624" y="1248"/>
            <a:chExt cx="271" cy="480"/>
          </a:xfrm>
        </p:grpSpPr>
        <p:sp>
          <p:nvSpPr>
            <p:cNvPr id="414" name="Google Shape;414;p4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"/>
            <p:cNvSpPr txBox="1"/>
            <p:nvPr/>
          </p:nvSpPr>
          <p:spPr>
            <a:xfrm>
              <a:off x="680" y="1311"/>
              <a:ext cx="215" cy="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7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6167281" y="1986280"/>
            <a:ext cx="487575" cy="863600"/>
            <a:chOff x="624" y="1248"/>
            <a:chExt cx="271" cy="480"/>
          </a:xfrm>
        </p:grpSpPr>
        <p:sp>
          <p:nvSpPr>
            <p:cNvPr id="417" name="Google Shape;417;p4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"/>
            <p:cNvSpPr txBox="1"/>
            <p:nvPr/>
          </p:nvSpPr>
          <p:spPr>
            <a:xfrm>
              <a:off x="680" y="1311"/>
              <a:ext cx="215" cy="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7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419" name="Google Shape;419;p4"/>
          <p:cNvCxnSpPr/>
          <p:nvPr/>
        </p:nvCxnSpPr>
        <p:spPr>
          <a:xfrm>
            <a:off x="2626519" y="388620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"/>
          <p:cNvCxnSpPr/>
          <p:nvPr/>
        </p:nvCxnSpPr>
        <p:spPr>
          <a:xfrm>
            <a:off x="2540159" y="26771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"/>
          <p:cNvCxnSpPr/>
          <p:nvPr/>
        </p:nvCxnSpPr>
        <p:spPr>
          <a:xfrm rot="10800000">
            <a:off x="2626519" y="181356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"/>
          <p:cNvCxnSpPr/>
          <p:nvPr/>
        </p:nvCxnSpPr>
        <p:spPr>
          <a:xfrm rot="10800000">
            <a:off x="1676559" y="1813560"/>
            <a:ext cx="9499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"/>
          <p:cNvCxnSpPr/>
          <p:nvPr/>
        </p:nvCxnSpPr>
        <p:spPr>
          <a:xfrm>
            <a:off x="1849279" y="241808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4"/>
          <p:cNvCxnSpPr/>
          <p:nvPr/>
        </p:nvCxnSpPr>
        <p:spPr>
          <a:xfrm>
            <a:off x="167655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4"/>
          <p:cNvCxnSpPr/>
          <p:nvPr/>
        </p:nvCxnSpPr>
        <p:spPr>
          <a:xfrm rot="10800000">
            <a:off x="1849279" y="293624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"/>
          <p:cNvCxnSpPr/>
          <p:nvPr/>
        </p:nvCxnSpPr>
        <p:spPr>
          <a:xfrm>
            <a:off x="1849279" y="293624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"/>
          <p:cNvCxnSpPr/>
          <p:nvPr/>
        </p:nvCxnSpPr>
        <p:spPr>
          <a:xfrm rot="10800000">
            <a:off x="1072039" y="155448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"/>
          <p:cNvCxnSpPr/>
          <p:nvPr/>
        </p:nvCxnSpPr>
        <p:spPr>
          <a:xfrm>
            <a:off x="1072039" y="155448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"/>
          <p:cNvCxnSpPr/>
          <p:nvPr/>
        </p:nvCxnSpPr>
        <p:spPr>
          <a:xfrm>
            <a:off x="1072039" y="388620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"/>
          <p:cNvCxnSpPr/>
          <p:nvPr/>
        </p:nvCxnSpPr>
        <p:spPr>
          <a:xfrm>
            <a:off x="3144679" y="388620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"/>
          <p:cNvCxnSpPr/>
          <p:nvPr/>
        </p:nvCxnSpPr>
        <p:spPr>
          <a:xfrm>
            <a:off x="3317399" y="3454400"/>
            <a:ext cx="0" cy="14681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"/>
          <p:cNvCxnSpPr/>
          <p:nvPr/>
        </p:nvCxnSpPr>
        <p:spPr>
          <a:xfrm>
            <a:off x="3317399" y="492252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4"/>
          <p:cNvCxnSpPr/>
          <p:nvPr/>
        </p:nvCxnSpPr>
        <p:spPr>
          <a:xfrm>
            <a:off x="3317399" y="345440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4"/>
          <p:cNvCxnSpPr/>
          <p:nvPr/>
        </p:nvCxnSpPr>
        <p:spPr>
          <a:xfrm>
            <a:off x="3317399" y="371348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4"/>
          <p:cNvCxnSpPr/>
          <p:nvPr/>
        </p:nvCxnSpPr>
        <p:spPr>
          <a:xfrm>
            <a:off x="4785519" y="492252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"/>
          <p:cNvCxnSpPr/>
          <p:nvPr/>
        </p:nvCxnSpPr>
        <p:spPr>
          <a:xfrm>
            <a:off x="4785519" y="431800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"/>
          <p:cNvCxnSpPr/>
          <p:nvPr/>
        </p:nvCxnSpPr>
        <p:spPr>
          <a:xfrm>
            <a:off x="4785519" y="362712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"/>
          <p:cNvCxnSpPr/>
          <p:nvPr/>
        </p:nvCxnSpPr>
        <p:spPr>
          <a:xfrm>
            <a:off x="5390039" y="431800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"/>
          <p:cNvCxnSpPr/>
          <p:nvPr/>
        </p:nvCxnSpPr>
        <p:spPr>
          <a:xfrm>
            <a:off x="5390039" y="36271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"/>
          <p:cNvCxnSpPr/>
          <p:nvPr/>
        </p:nvCxnSpPr>
        <p:spPr>
          <a:xfrm>
            <a:off x="3144679" y="2677160"/>
            <a:ext cx="18999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"/>
          <p:cNvCxnSpPr/>
          <p:nvPr/>
        </p:nvCxnSpPr>
        <p:spPr>
          <a:xfrm>
            <a:off x="5390039" y="2677160"/>
            <a:ext cx="777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"/>
          <p:cNvCxnSpPr/>
          <p:nvPr/>
        </p:nvCxnSpPr>
        <p:spPr>
          <a:xfrm>
            <a:off x="5390039" y="492252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"/>
          <p:cNvCxnSpPr/>
          <p:nvPr/>
        </p:nvCxnSpPr>
        <p:spPr>
          <a:xfrm rot="10800000">
            <a:off x="5735479" y="2159000"/>
            <a:ext cx="0" cy="276352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"/>
          <p:cNvCxnSpPr/>
          <p:nvPr/>
        </p:nvCxnSpPr>
        <p:spPr>
          <a:xfrm>
            <a:off x="5735479" y="215900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4"/>
          <p:cNvSpPr/>
          <p:nvPr/>
        </p:nvSpPr>
        <p:spPr>
          <a:xfrm rot="-5400000">
            <a:off x="5541169" y="44259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"/>
          <p:cNvSpPr txBox="1"/>
          <p:nvPr/>
        </p:nvSpPr>
        <p:spPr>
          <a:xfrm>
            <a:off x="5908180" y="40589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47" name="Google Shape;447;p4"/>
          <p:cNvCxnSpPr/>
          <p:nvPr/>
        </p:nvCxnSpPr>
        <p:spPr>
          <a:xfrm rot="10800000">
            <a:off x="625363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"/>
          <p:cNvCxnSpPr/>
          <p:nvPr/>
        </p:nvCxnSpPr>
        <p:spPr>
          <a:xfrm>
            <a:off x="6944519" y="39725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"/>
          <p:cNvCxnSpPr/>
          <p:nvPr/>
        </p:nvCxnSpPr>
        <p:spPr>
          <a:xfrm>
            <a:off x="6599079" y="2418080"/>
            <a:ext cx="6045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"/>
          <p:cNvCxnSpPr/>
          <p:nvPr/>
        </p:nvCxnSpPr>
        <p:spPr>
          <a:xfrm>
            <a:off x="7549039" y="397256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"/>
          <p:cNvCxnSpPr/>
          <p:nvPr/>
        </p:nvCxnSpPr>
        <p:spPr>
          <a:xfrm rot="10800000">
            <a:off x="7721759" y="3368040"/>
            <a:ext cx="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"/>
          <p:cNvCxnSpPr/>
          <p:nvPr/>
        </p:nvCxnSpPr>
        <p:spPr>
          <a:xfrm>
            <a:off x="7721759" y="3368040"/>
            <a:ext cx="16408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"/>
          <p:cNvCxnSpPr/>
          <p:nvPr/>
        </p:nvCxnSpPr>
        <p:spPr>
          <a:xfrm>
            <a:off x="8930799" y="397256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"/>
          <p:cNvCxnSpPr/>
          <p:nvPr/>
        </p:nvCxnSpPr>
        <p:spPr>
          <a:xfrm>
            <a:off x="9708039" y="39725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"/>
          <p:cNvCxnSpPr/>
          <p:nvPr/>
        </p:nvCxnSpPr>
        <p:spPr>
          <a:xfrm>
            <a:off x="9708039" y="33680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4"/>
          <p:cNvCxnSpPr/>
          <p:nvPr/>
        </p:nvCxnSpPr>
        <p:spPr>
          <a:xfrm>
            <a:off x="5562759" y="431800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"/>
          <p:cNvCxnSpPr/>
          <p:nvPr/>
        </p:nvCxnSpPr>
        <p:spPr>
          <a:xfrm>
            <a:off x="5562759" y="5267960"/>
            <a:ext cx="24180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"/>
          <p:cNvCxnSpPr/>
          <p:nvPr/>
        </p:nvCxnSpPr>
        <p:spPr>
          <a:xfrm>
            <a:off x="10398919" y="362712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"/>
          <p:cNvCxnSpPr/>
          <p:nvPr/>
        </p:nvCxnSpPr>
        <p:spPr>
          <a:xfrm>
            <a:off x="10830719" y="3627120"/>
            <a:ext cx="0" cy="215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"/>
          <p:cNvCxnSpPr/>
          <p:nvPr/>
        </p:nvCxnSpPr>
        <p:spPr>
          <a:xfrm rot="10800000">
            <a:off x="3662839" y="5786120"/>
            <a:ext cx="71678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"/>
          <p:cNvCxnSpPr/>
          <p:nvPr/>
        </p:nvCxnSpPr>
        <p:spPr>
          <a:xfrm rot="10800000">
            <a:off x="366283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4"/>
          <p:cNvCxnSpPr/>
          <p:nvPr/>
        </p:nvCxnSpPr>
        <p:spPr>
          <a:xfrm>
            <a:off x="3662839" y="440436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"/>
          <p:cNvCxnSpPr/>
          <p:nvPr/>
        </p:nvCxnSpPr>
        <p:spPr>
          <a:xfrm>
            <a:off x="3576479" y="405892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"/>
          <p:cNvCxnSpPr/>
          <p:nvPr/>
        </p:nvCxnSpPr>
        <p:spPr>
          <a:xfrm>
            <a:off x="3576479" y="4058920"/>
            <a:ext cx="0" cy="19862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4"/>
          <p:cNvCxnSpPr/>
          <p:nvPr/>
        </p:nvCxnSpPr>
        <p:spPr>
          <a:xfrm>
            <a:off x="3403759" y="6304280"/>
            <a:ext cx="16408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"/>
          <p:cNvCxnSpPr/>
          <p:nvPr/>
        </p:nvCxnSpPr>
        <p:spPr>
          <a:xfrm rot="10800000">
            <a:off x="9880759" y="6304280"/>
            <a:ext cx="0" cy="2590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"/>
          <p:cNvCxnSpPr/>
          <p:nvPr/>
        </p:nvCxnSpPr>
        <p:spPr>
          <a:xfrm rot="10800000">
            <a:off x="3576479" y="6045200"/>
            <a:ext cx="63042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"/>
          <p:cNvCxnSpPr/>
          <p:nvPr/>
        </p:nvCxnSpPr>
        <p:spPr>
          <a:xfrm rot="10800000">
            <a:off x="3403759" y="4058920"/>
            <a:ext cx="0" cy="22453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4"/>
          <p:cNvCxnSpPr/>
          <p:nvPr/>
        </p:nvCxnSpPr>
        <p:spPr>
          <a:xfrm rot="10800000">
            <a:off x="3317399" y="40589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"/>
          <p:cNvCxnSpPr/>
          <p:nvPr/>
        </p:nvCxnSpPr>
        <p:spPr>
          <a:xfrm>
            <a:off x="7549039" y="241808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"/>
          <p:cNvCxnSpPr/>
          <p:nvPr/>
        </p:nvCxnSpPr>
        <p:spPr>
          <a:xfrm rot="10800000">
            <a:off x="7808119" y="129540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"/>
          <p:cNvCxnSpPr/>
          <p:nvPr/>
        </p:nvCxnSpPr>
        <p:spPr>
          <a:xfrm rot="10800000">
            <a:off x="1676559" y="1295400"/>
            <a:ext cx="61315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4"/>
          <p:cNvSpPr txBox="1"/>
          <p:nvPr/>
        </p:nvSpPr>
        <p:spPr>
          <a:xfrm>
            <a:off x="2712879" y="6642524"/>
            <a:ext cx="86360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IF/ID</a:t>
            </a:r>
            <a:endParaRPr/>
          </a:p>
        </p:txBody>
      </p:sp>
      <p:sp>
        <p:nvSpPr>
          <p:cNvPr id="474" name="Google Shape;474;p4"/>
          <p:cNvSpPr txBox="1"/>
          <p:nvPr/>
        </p:nvSpPr>
        <p:spPr>
          <a:xfrm>
            <a:off x="4871880" y="6642524"/>
            <a:ext cx="805029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ID/EX</a:t>
            </a:r>
            <a:endParaRPr/>
          </a:p>
        </p:txBody>
      </p:sp>
      <p:sp>
        <p:nvSpPr>
          <p:cNvPr id="475" name="Google Shape;475;p4"/>
          <p:cNvSpPr txBox="1"/>
          <p:nvPr/>
        </p:nvSpPr>
        <p:spPr>
          <a:xfrm>
            <a:off x="6774104" y="6642524"/>
            <a:ext cx="1143262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EX/Mem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"/>
          <p:cNvSpPr txBox="1"/>
          <p:nvPr/>
        </p:nvSpPr>
        <p:spPr>
          <a:xfrm>
            <a:off x="8924577" y="6642524"/>
            <a:ext cx="1253869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Mem/WB</a:t>
            </a:r>
            <a:endParaRPr/>
          </a:p>
        </p:txBody>
      </p:sp>
      <p:cxnSp>
        <p:nvCxnSpPr>
          <p:cNvPr id="477" name="Google Shape;477;p4"/>
          <p:cNvCxnSpPr/>
          <p:nvPr/>
        </p:nvCxnSpPr>
        <p:spPr>
          <a:xfrm>
            <a:off x="5390039" y="6304280"/>
            <a:ext cx="18135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"/>
          <p:cNvCxnSpPr/>
          <p:nvPr/>
        </p:nvCxnSpPr>
        <p:spPr>
          <a:xfrm>
            <a:off x="7549039" y="6304280"/>
            <a:ext cx="18135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"/>
          <p:cNvCxnSpPr/>
          <p:nvPr/>
        </p:nvCxnSpPr>
        <p:spPr>
          <a:xfrm>
            <a:off x="9708039" y="630428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"/>
          <p:cNvSpPr/>
          <p:nvPr/>
        </p:nvSpPr>
        <p:spPr>
          <a:xfrm rot="-5400000">
            <a:off x="10010299" y="6347460"/>
            <a:ext cx="690880" cy="259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"/>
          <p:cNvSpPr txBox="1"/>
          <p:nvPr/>
        </p:nvSpPr>
        <p:spPr>
          <a:xfrm>
            <a:off x="10226175" y="6131550"/>
            <a:ext cx="259080" cy="69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82" name="Google Shape;482;p4"/>
          <p:cNvCxnSpPr/>
          <p:nvPr/>
        </p:nvCxnSpPr>
        <p:spPr>
          <a:xfrm>
            <a:off x="9880759" y="65633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"/>
          <p:cNvCxnSpPr/>
          <p:nvPr/>
        </p:nvCxnSpPr>
        <p:spPr>
          <a:xfrm>
            <a:off x="9880759" y="630428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"/>
          <p:cNvCxnSpPr/>
          <p:nvPr/>
        </p:nvCxnSpPr>
        <p:spPr>
          <a:xfrm>
            <a:off x="10458292" y="6428423"/>
            <a:ext cx="37242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"/>
          <p:cNvCxnSpPr/>
          <p:nvPr/>
        </p:nvCxnSpPr>
        <p:spPr>
          <a:xfrm>
            <a:off x="9880759" y="6045200"/>
            <a:ext cx="9499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"/>
          <p:cNvCxnSpPr/>
          <p:nvPr/>
        </p:nvCxnSpPr>
        <p:spPr>
          <a:xfrm>
            <a:off x="10830719" y="6045200"/>
            <a:ext cx="0" cy="3832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"/>
          <p:cNvSpPr txBox="1"/>
          <p:nvPr/>
        </p:nvSpPr>
        <p:spPr>
          <a:xfrm>
            <a:off x="9859169" y="6086581"/>
            <a:ext cx="377026" cy="266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0-2</a:t>
            </a:r>
            <a:endParaRPr/>
          </a:p>
        </p:txBody>
      </p:sp>
      <p:sp>
        <p:nvSpPr>
          <p:cNvPr id="488" name="Google Shape;488;p4"/>
          <p:cNvSpPr txBox="1"/>
          <p:nvPr/>
        </p:nvSpPr>
        <p:spPr>
          <a:xfrm>
            <a:off x="9788614" y="6324071"/>
            <a:ext cx="508473" cy="266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-18</a:t>
            </a:r>
            <a:endParaRPr/>
          </a:p>
        </p:txBody>
      </p:sp>
      <p:sp>
        <p:nvSpPr>
          <p:cNvPr id="489" name="Google Shape;489;p4"/>
          <p:cNvSpPr txBox="1"/>
          <p:nvPr>
            <p:ph idx="4294967295" type="title"/>
          </p:nvPr>
        </p:nvSpPr>
        <p:spPr>
          <a:xfrm>
            <a:off x="706586" y="-34186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Review: New Datapath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3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Next time</a:t>
            </a:r>
            <a:endParaRPr/>
          </a:p>
        </p:txBody>
      </p:sp>
      <p:sp>
        <p:nvSpPr>
          <p:cNvPr id="3499" name="Google Shape;3499;p3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Control hazards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02"/>
              <a:buChar char="•"/>
            </a:pPr>
            <a:r>
              <a:rPr lang="en-US" sz="2002"/>
              <a:t>How do branches work with pipelining?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Lingering questions / feedback? I'll include an anonymous form at the end of every lecture: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https://bit.ly/3oXr4Ah</a:t>
            </a:r>
            <a:endParaRPr sz="2800"/>
          </a:p>
          <a:p>
            <a:pPr indent="-502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500" name="Google Shape;3500;p3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1" name="Google Shape;350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p4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Extra Slides</a:t>
            </a:r>
            <a:endParaRPr/>
          </a:p>
        </p:txBody>
      </p:sp>
      <p:sp>
        <p:nvSpPr>
          <p:cNvPr id="3507" name="Google Shape;3507;p40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673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3508" name="Google Shape;3508;p4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4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Other issues</a:t>
            </a:r>
            <a:endParaRPr/>
          </a:p>
        </p:txBody>
      </p:sp>
      <p:sp>
        <p:nvSpPr>
          <p:cNvPr id="3514" name="Google Shape;3514;p41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What other instruction(s) have we been ignoring so far??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Branches!! (Let's not worry about jumps yet)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Sequence for BEQ: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Fetch: read instruction from memory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Decode: read source operands from registers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Execute:  calculate target address and test for equality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Memory: </a:t>
            </a:r>
            <a:r>
              <a:rPr b="1" lang="en-US" u="sng">
                <a:solidFill>
                  <a:schemeClr val="accent1"/>
                </a:solidFill>
              </a:rPr>
              <a:t>Send target to PC</a:t>
            </a:r>
            <a:r>
              <a:rPr lang="en-US"/>
              <a:t> if test is equal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Writeback: nothing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•"/>
            </a:pPr>
            <a:r>
              <a:rPr b="1" lang="en-US" u="sng">
                <a:solidFill>
                  <a:schemeClr val="accent1"/>
                </a:solidFill>
              </a:rPr>
              <a:t>Branch Outcomes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Not Taken</a:t>
            </a:r>
            <a:endParaRPr/>
          </a:p>
          <a:p>
            <a:pPr indent="-228028" lvl="3" marL="1596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/>
              <a:t>PC = PC + 1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Taken</a:t>
            </a:r>
            <a:endParaRPr/>
          </a:p>
          <a:p>
            <a:pPr indent="-228028" lvl="3" marL="1596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/>
              <a:t>PC = Branch Target Address</a:t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</p:txBody>
      </p:sp>
      <p:sp>
        <p:nvSpPr>
          <p:cNvPr id="3515" name="Google Shape;3515;p4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9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p4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Control Hazards</a:t>
            </a:r>
            <a:endParaRPr/>
          </a:p>
        </p:txBody>
      </p:sp>
      <p:sp>
        <p:nvSpPr>
          <p:cNvPr id="3521" name="Google Shape;3521;p4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2" name="Google Shape;3522;p42"/>
          <p:cNvSpPr txBox="1"/>
          <p:nvPr/>
        </p:nvSpPr>
        <p:spPr>
          <a:xfrm>
            <a:off x="4787319" y="1899920"/>
            <a:ext cx="2347604" cy="94426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beq	1   1  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	3</a:t>
            </a:r>
            <a:r>
              <a:rPr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4   5</a:t>
            </a:r>
            <a:endParaRPr/>
          </a:p>
        </p:txBody>
      </p:sp>
      <p:cxnSp>
        <p:nvCxnSpPr>
          <p:cNvPr id="3523" name="Google Shape;3523;p42"/>
          <p:cNvCxnSpPr/>
          <p:nvPr/>
        </p:nvCxnSpPr>
        <p:spPr>
          <a:xfrm>
            <a:off x="3058319" y="3713480"/>
            <a:ext cx="734060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24" name="Google Shape;3524;p42"/>
          <p:cNvSpPr txBox="1"/>
          <p:nvPr/>
        </p:nvSpPr>
        <p:spPr>
          <a:xfrm>
            <a:off x="2799240" y="3195320"/>
            <a:ext cx="863223" cy="525692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cxnSp>
        <p:nvCxnSpPr>
          <p:cNvPr id="3525" name="Google Shape;3525;p42"/>
          <p:cNvCxnSpPr/>
          <p:nvPr/>
        </p:nvCxnSpPr>
        <p:spPr>
          <a:xfrm>
            <a:off x="392191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6" name="Google Shape;3526;p42"/>
          <p:cNvCxnSpPr/>
          <p:nvPr/>
        </p:nvCxnSpPr>
        <p:spPr>
          <a:xfrm>
            <a:off x="504459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7" name="Google Shape;3527;p42"/>
          <p:cNvCxnSpPr/>
          <p:nvPr/>
        </p:nvCxnSpPr>
        <p:spPr>
          <a:xfrm>
            <a:off x="608091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8" name="Google Shape;3528;p42"/>
          <p:cNvCxnSpPr/>
          <p:nvPr/>
        </p:nvCxnSpPr>
        <p:spPr>
          <a:xfrm>
            <a:off x="728995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9" name="Google Shape;3529;p42"/>
          <p:cNvCxnSpPr/>
          <p:nvPr/>
        </p:nvCxnSpPr>
        <p:spPr>
          <a:xfrm>
            <a:off x="841263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0" name="Google Shape;3530;p42"/>
          <p:cNvCxnSpPr/>
          <p:nvPr/>
        </p:nvCxnSpPr>
        <p:spPr>
          <a:xfrm>
            <a:off x="944895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31" name="Google Shape;3531;p42"/>
          <p:cNvSpPr txBox="1"/>
          <p:nvPr/>
        </p:nvSpPr>
        <p:spPr>
          <a:xfrm>
            <a:off x="3137483" y="4231640"/>
            <a:ext cx="5391707" cy="42104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     decode    execute   </a:t>
            </a:r>
            <a:r>
              <a:rPr b="1" lang="en-US" sz="204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r>
              <a:rPr b="1" lang="en-US" sz="20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writeback</a:t>
            </a:r>
            <a:endParaRPr/>
          </a:p>
        </p:txBody>
      </p:sp>
      <p:sp>
        <p:nvSpPr>
          <p:cNvPr id="3532" name="Google Shape;3532;p42"/>
          <p:cNvSpPr txBox="1"/>
          <p:nvPr/>
        </p:nvSpPr>
        <p:spPr>
          <a:xfrm>
            <a:off x="4177401" y="5008880"/>
            <a:ext cx="3008041" cy="42104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</a:t>
            </a:r>
            <a:r>
              <a:rPr b="1" lang="en-US" sz="20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decode    execute</a:t>
            </a:r>
            <a:endParaRPr/>
          </a:p>
        </p:txBody>
      </p:sp>
      <p:sp>
        <p:nvSpPr>
          <p:cNvPr id="3533" name="Google Shape;3533;p42"/>
          <p:cNvSpPr txBox="1"/>
          <p:nvPr/>
        </p:nvSpPr>
        <p:spPr>
          <a:xfrm>
            <a:off x="1833088" y="4080510"/>
            <a:ext cx="928947" cy="665282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beq</a:t>
            </a:r>
            <a:endParaRPr/>
          </a:p>
        </p:txBody>
      </p:sp>
      <p:sp>
        <p:nvSpPr>
          <p:cNvPr id="3534" name="Google Shape;3534;p42"/>
          <p:cNvSpPr txBox="1"/>
          <p:nvPr/>
        </p:nvSpPr>
        <p:spPr>
          <a:xfrm>
            <a:off x="1851079" y="4836160"/>
            <a:ext cx="954595" cy="665282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endParaRPr/>
          </a:p>
        </p:txBody>
      </p:sp>
      <p:sp>
        <p:nvSpPr>
          <p:cNvPr id="3535" name="Google Shape;3535;p42"/>
          <p:cNvSpPr/>
          <p:nvPr/>
        </p:nvSpPr>
        <p:spPr>
          <a:xfrm rot="4103676">
            <a:off x="5313542" y="4104913"/>
            <a:ext cx="304800" cy="151615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6" name="Google Shape;3536;p42"/>
          <p:cNvSpPr/>
          <p:nvPr/>
        </p:nvSpPr>
        <p:spPr>
          <a:xfrm>
            <a:off x="7874253" y="4644867"/>
            <a:ext cx="3215243" cy="117782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 hazard! We don't know what to fetch until the memory stage, but we have to do SOMETHING now!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p4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Approaches to handling control hazards</a:t>
            </a:r>
            <a:endParaRPr/>
          </a:p>
        </p:txBody>
      </p:sp>
      <p:sp>
        <p:nvSpPr>
          <p:cNvPr id="3542" name="Google Shape;3542;p4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3 strategies – similar to handling data hazards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/>
              <a:t>Avoid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Make sure there are no hazards in code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/>
              <a:t>Detect and stall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Delay fetch until branch resolved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/>
              <a:t>Speculate and squash-if-wrong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Guess outcome of branch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Fetch instructions assuming we're right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Stop them if they shouldn't have been executed</a:t>
            </a:r>
            <a:endParaRPr/>
          </a:p>
        </p:txBody>
      </p:sp>
      <p:sp>
        <p:nvSpPr>
          <p:cNvPr id="3543" name="Google Shape;3543;p4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4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Avoiding Control Hazards</a:t>
            </a:r>
            <a:endParaRPr/>
          </a:p>
        </p:txBody>
      </p:sp>
      <p:sp>
        <p:nvSpPr>
          <p:cNvPr id="3549" name="Google Shape;3549;p44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Don't have branch instructions!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Possible, but not practical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ARM offers </a:t>
            </a:r>
            <a:r>
              <a:rPr b="1" lang="en-US"/>
              <a:t>predicated </a:t>
            </a:r>
            <a:r>
              <a:rPr lang="en-US"/>
              <a:t>instructions (instructions that throw away result if some condition is not met)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Allows replacement of if/else conditions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Hard to use for everything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Not covered more in this class</a:t>
            </a:r>
            <a:endParaRPr/>
          </a:p>
        </p:txBody>
      </p:sp>
      <p:sp>
        <p:nvSpPr>
          <p:cNvPr id="3550" name="Google Shape;3550;p4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4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p4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Detect and Stall</a:t>
            </a:r>
            <a:endParaRPr/>
          </a:p>
        </p:txBody>
      </p:sp>
      <p:sp>
        <p:nvSpPr>
          <p:cNvPr id="3556" name="Google Shape;3556;p45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Detection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Wait until decode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Check if opcode == beq or jalr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Stall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Keep current instruction in fetch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Insert noops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Pass noop to decode stage, not execute!</a:t>
            </a:r>
            <a:endParaRPr/>
          </a:p>
        </p:txBody>
      </p:sp>
      <p:sp>
        <p:nvSpPr>
          <p:cNvPr id="3557" name="Google Shape;3557;p4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46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3" name="Google Shape;3563;p46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4" name="Google Shape;3564;p46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5" name="Google Shape;3565;p46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6" name="Google Shape;3566;p46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7" name="Google Shape;3567;p46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8" name="Google Shape;3568;p46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9" name="Google Shape;3569;p46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0" name="Google Shape;3570;p46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3571" name="Google Shape;3571;p46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2" name="Google Shape;3572;p46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3" name="Google Shape;3573;p46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46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575" name="Google Shape;3575;p46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3576" name="Google Shape;3576;p46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7" name="Google Shape;3577;p46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3578" name="Google Shape;3578;p46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46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580" name="Google Shape;3580;p46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81" name="Google Shape;3581;p46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2" name="Google Shape;3582;p46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3" name="Google Shape;3583;p46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584" name="Google Shape;3584;p46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5" name="Google Shape;3585;p46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3586" name="Google Shape;3586;p46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7" name="Google Shape;3587;p46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3588" name="Google Shape;3588;p46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3589" name="Google Shape;3589;p46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0" name="Google Shape;3590;p46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3591" name="Google Shape;3591;p46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2" name="Google Shape;3592;p46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3" name="Google Shape;3593;p46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4" name="Google Shape;3594;p46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5" name="Google Shape;3595;p46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6" name="Google Shape;3596;p46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7" name="Google Shape;3597;p46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8" name="Google Shape;3598;p46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9" name="Google Shape;3599;p46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0" name="Google Shape;3600;p46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1" name="Google Shape;3601;p46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2" name="Google Shape;3602;p46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3" name="Google Shape;3603;p46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4" name="Google Shape;3604;p46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5" name="Google Shape;3605;p46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6" name="Google Shape;3606;p46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7" name="Google Shape;3607;p46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8" name="Google Shape;3608;p46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9" name="Google Shape;3609;p46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0" name="Google Shape;3610;p46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1" name="Google Shape;3611;p46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2" name="Google Shape;3612;p46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3" name="Google Shape;3613;p46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4" name="Google Shape;3614;p46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5" name="Google Shape;3615;p46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6" name="Google Shape;3616;p46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46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618" name="Google Shape;3618;p46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9" name="Google Shape;3619;p46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0" name="Google Shape;3620;p46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1" name="Google Shape;3621;p46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2" name="Google Shape;3622;p46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3" name="Google Shape;3623;p46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4" name="Google Shape;3624;p46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5" name="Google Shape;3625;p46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6" name="Google Shape;3626;p46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7" name="Google Shape;3627;p46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8" name="Google Shape;3628;p46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9" name="Google Shape;3629;p46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0" name="Google Shape;3630;p46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1" name="Google Shape;3631;p46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2" name="Google Shape;3632;p46"/>
          <p:cNvSpPr txBox="1"/>
          <p:nvPr/>
        </p:nvSpPr>
        <p:spPr>
          <a:xfrm>
            <a:off x="2194720" y="6840432"/>
            <a:ext cx="6481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3633" name="Google Shape;3633;p46"/>
          <p:cNvSpPr txBox="1"/>
          <p:nvPr/>
        </p:nvSpPr>
        <p:spPr>
          <a:xfrm>
            <a:off x="5130959" y="6840432"/>
            <a:ext cx="728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3634" name="Google Shape;3634;p46"/>
          <p:cNvSpPr txBox="1"/>
          <p:nvPr/>
        </p:nvSpPr>
        <p:spPr>
          <a:xfrm>
            <a:off x="7667358" y="6840432"/>
            <a:ext cx="10839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5" name="Google Shape;3635;p46"/>
          <p:cNvSpPr txBox="1"/>
          <p:nvPr/>
        </p:nvSpPr>
        <p:spPr>
          <a:xfrm>
            <a:off x="9440431" y="6840432"/>
            <a:ext cx="1260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cxnSp>
        <p:nvCxnSpPr>
          <p:cNvPr id="3636" name="Google Shape;3636;p46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7" name="Google Shape;3637;p46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8" name="Google Shape;3638;p46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9" name="Google Shape;3639;p46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640" name="Google Shape;3640;p46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1" name="Google Shape;3641;p46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2" name="Google Shape;3642;p46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43" name="Google Shape;3643;p46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44" name="Google Shape;3644;p46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45" name="Google Shape;3645;p46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6" name="Google Shape;3646;p46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7" name="Google Shape;3647;p46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8" name="Google Shape;3648;p46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49" name="Google Shape;3649;p46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50" name="Google Shape;3650;p46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51" name="Google Shape;3651;p46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52" name="Google Shape;3652;p46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3" name="Google Shape;3653;p46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654" name="Google Shape;3654;p46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5" name="Google Shape;3655;p46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6" name="Google Shape;3656;p46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57" name="Google Shape;3657;p46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8" name="Google Shape;3658;p46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3659" name="Google Shape;3659;p46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3660" name="Google Shape;3660;p46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3661" name="Google Shape;3661;p46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62" name="Google Shape;3662;p46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3663" name="Google Shape;3663;p46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64" name="Google Shape;3664;p46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65" name="Google Shape;3665;p46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66" name="Google Shape;3666;p46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667" name="Google Shape;3667;p46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3668" name="Google Shape;3668;p46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3669" name="Google Shape;3669;p46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3670" name="Google Shape;3670;p46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3671" name="Google Shape;3671;p46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3672" name="Google Shape;3672;p46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3673" name="Google Shape;3673;p46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3674" name="Google Shape;3674;p46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5" name="Google Shape;3675;p46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6" name="Google Shape;3676;p46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7" name="Google Shape;3677;p46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8" name="Google Shape;3678;p46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9" name="Google Shape;3679;p46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0" name="Google Shape;3680;p46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1" name="Google Shape;3681;p46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2" name="Google Shape;3682;p46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3683" name="Google Shape;3683;p46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4" name="Google Shape;3684;p46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3685" name="Google Shape;3685;p46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3686" name="Google Shape;3686;p46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cxnSp>
        <p:nvCxnSpPr>
          <p:cNvPr id="3687" name="Google Shape;3687;p46"/>
          <p:cNvCxnSpPr/>
          <p:nvPr/>
        </p:nvCxnSpPr>
        <p:spPr>
          <a:xfrm rot="10800000">
            <a:off x="3403759" y="690879"/>
            <a:ext cx="0" cy="513079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8" name="Google Shape;3688;p46"/>
          <p:cNvCxnSpPr/>
          <p:nvPr/>
        </p:nvCxnSpPr>
        <p:spPr>
          <a:xfrm rot="10800000">
            <a:off x="2453799" y="690880"/>
            <a:ext cx="94996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89" name="Google Shape;3689;p46"/>
          <p:cNvGrpSpPr/>
          <p:nvPr/>
        </p:nvGrpSpPr>
        <p:grpSpPr>
          <a:xfrm>
            <a:off x="955094" y="690880"/>
            <a:ext cx="1585065" cy="2624356"/>
            <a:chOff x="120" y="144"/>
            <a:chExt cx="1032" cy="1824"/>
          </a:xfrm>
        </p:grpSpPr>
        <p:cxnSp>
          <p:nvCxnSpPr>
            <p:cNvPr id="3690" name="Google Shape;3690;p46"/>
            <p:cNvCxnSpPr/>
            <p:nvPr/>
          </p:nvCxnSpPr>
          <p:spPr>
            <a:xfrm rot="10800000">
              <a:off x="816" y="144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91" name="Google Shape;3691;p46"/>
            <p:cNvSpPr/>
            <p:nvPr/>
          </p:nvSpPr>
          <p:spPr>
            <a:xfrm>
              <a:off x="120" y="144"/>
              <a:ext cx="696" cy="1728"/>
            </a:xfrm>
            <a:custGeom>
              <a:rect b="b" l="l" r="r" t="t"/>
              <a:pathLst>
                <a:path extrusionOk="0" h="1824" w="696">
                  <a:moveTo>
                    <a:pt x="168" y="1824"/>
                  </a:moveTo>
                  <a:cubicBezTo>
                    <a:pt x="84" y="1340"/>
                    <a:pt x="0" y="856"/>
                    <a:pt x="24" y="576"/>
                  </a:cubicBezTo>
                  <a:cubicBezTo>
                    <a:pt x="48" y="296"/>
                    <a:pt x="200" y="240"/>
                    <a:pt x="312" y="144"/>
                  </a:cubicBezTo>
                  <a:cubicBezTo>
                    <a:pt x="424" y="48"/>
                    <a:pt x="560" y="24"/>
                    <a:pt x="696" y="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2" name="Google Shape;3692;p46"/>
            <p:cNvSpPr/>
            <p:nvPr/>
          </p:nvSpPr>
          <p:spPr>
            <a:xfrm>
              <a:off x="240" y="1872"/>
              <a:ext cx="96" cy="96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3" name="Google Shape;3693;p46"/>
          <p:cNvSpPr/>
          <p:nvPr/>
        </p:nvSpPr>
        <p:spPr>
          <a:xfrm>
            <a:off x="3122667" y="5821679"/>
            <a:ext cx="626531" cy="626531"/>
          </a:xfrm>
          <a:prstGeom prst="ellipse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sp>
        <p:nvSpPr>
          <p:cNvPr id="3694" name="Google Shape;3694;p46"/>
          <p:cNvSpPr/>
          <p:nvPr/>
        </p:nvSpPr>
        <p:spPr>
          <a:xfrm>
            <a:off x="2410619" y="4595072"/>
            <a:ext cx="761048" cy="1658885"/>
          </a:xfrm>
          <a:custGeom>
            <a:rect b="b" l="l" r="r" t="t"/>
            <a:pathLst>
              <a:path extrusionOk="0" h="5608" w="5294">
                <a:moveTo>
                  <a:pt x="5293" y="5504"/>
                </a:moveTo>
                <a:lnTo>
                  <a:pt x="4982" y="5555"/>
                </a:lnTo>
                <a:lnTo>
                  <a:pt x="4670" y="5593"/>
                </a:lnTo>
                <a:lnTo>
                  <a:pt x="4357" y="5607"/>
                </a:lnTo>
                <a:lnTo>
                  <a:pt x="4200" y="5601"/>
                </a:lnTo>
                <a:lnTo>
                  <a:pt x="4042" y="5584"/>
                </a:lnTo>
                <a:lnTo>
                  <a:pt x="3884" y="5554"/>
                </a:lnTo>
                <a:lnTo>
                  <a:pt x="3725" y="5511"/>
                </a:lnTo>
                <a:lnTo>
                  <a:pt x="3565" y="5451"/>
                </a:lnTo>
                <a:lnTo>
                  <a:pt x="3404" y="5375"/>
                </a:lnTo>
                <a:lnTo>
                  <a:pt x="3243" y="5281"/>
                </a:lnTo>
                <a:lnTo>
                  <a:pt x="3080" y="5166"/>
                </a:lnTo>
                <a:lnTo>
                  <a:pt x="2917" y="5029"/>
                </a:lnTo>
                <a:lnTo>
                  <a:pt x="2752" y="4869"/>
                </a:lnTo>
                <a:lnTo>
                  <a:pt x="2586" y="4685"/>
                </a:lnTo>
                <a:lnTo>
                  <a:pt x="2419" y="4478"/>
                </a:lnTo>
                <a:lnTo>
                  <a:pt x="2081" y="3999"/>
                </a:lnTo>
                <a:lnTo>
                  <a:pt x="1740" y="3446"/>
                </a:lnTo>
                <a:lnTo>
                  <a:pt x="1396" y="2832"/>
                </a:lnTo>
                <a:lnTo>
                  <a:pt x="700" y="1465"/>
                </a:lnTo>
                <a:lnTo>
                  <a:pt x="0" y="0"/>
                </a:lnTo>
              </a:path>
            </a:pathLst>
          </a:custGeom>
          <a:noFill/>
          <a:ln cap="flat" cmpd="sng" w="572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5" name="Google Shape;3695;p46"/>
          <p:cNvSpPr/>
          <p:nvPr/>
        </p:nvSpPr>
        <p:spPr>
          <a:xfrm>
            <a:off x="208599" y="5427261"/>
            <a:ext cx="1737864" cy="1138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beq disables PC update and inserts noop into IF/ID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47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1" name="Google Shape;3701;p47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2" name="Google Shape;3702;p47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3" name="Google Shape;3703;p47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4" name="Google Shape;3704;p47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5" name="Google Shape;3705;p47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6" name="Google Shape;3706;p47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7" name="Google Shape;3707;p47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8" name="Google Shape;3708;p47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3709" name="Google Shape;3709;p47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0" name="Google Shape;3710;p47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1" name="Google Shape;3711;p47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2" name="Google Shape;3712;p47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713" name="Google Shape;3713;p47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3714" name="Google Shape;3714;p47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5" name="Google Shape;3715;p47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3716" name="Google Shape;3716;p47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7" name="Google Shape;3717;p47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718" name="Google Shape;3718;p47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719" name="Google Shape;3719;p47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0" name="Google Shape;3720;p47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1" name="Google Shape;3721;p47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722" name="Google Shape;3722;p47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3" name="Google Shape;3723;p47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3724" name="Google Shape;3724;p47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47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3726" name="Google Shape;3726;p47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3727" name="Google Shape;3727;p47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47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3729" name="Google Shape;3729;p47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0" name="Google Shape;3730;p47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1" name="Google Shape;3731;p47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2" name="Google Shape;3732;p47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3" name="Google Shape;3733;p47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4" name="Google Shape;3734;p47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5" name="Google Shape;3735;p47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6" name="Google Shape;3736;p47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7" name="Google Shape;3737;p47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8" name="Google Shape;3738;p47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9" name="Google Shape;3739;p47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0" name="Google Shape;3740;p47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1" name="Google Shape;3741;p47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2" name="Google Shape;3742;p47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3" name="Google Shape;3743;p47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4" name="Google Shape;3744;p47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5" name="Google Shape;3745;p47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6" name="Google Shape;3746;p47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7" name="Google Shape;3747;p47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8" name="Google Shape;3748;p47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9" name="Google Shape;3749;p47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0" name="Google Shape;3750;p47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1" name="Google Shape;3751;p47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2" name="Google Shape;3752;p47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3" name="Google Shape;3753;p47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4" name="Google Shape;3754;p47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5" name="Google Shape;3755;p47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756" name="Google Shape;3756;p47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7" name="Google Shape;3757;p47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8" name="Google Shape;3758;p47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9" name="Google Shape;3759;p47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0" name="Google Shape;3760;p47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1" name="Google Shape;3761;p47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2" name="Google Shape;3762;p47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3" name="Google Shape;3763;p47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4" name="Google Shape;3764;p47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5" name="Google Shape;3765;p47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6" name="Google Shape;3766;p47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7" name="Google Shape;3767;p47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8" name="Google Shape;3768;p47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9" name="Google Shape;3769;p47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0" name="Google Shape;3770;p47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1" name="Google Shape;3771;p47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2" name="Google Shape;3772;p47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3" name="Google Shape;3773;p47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774" name="Google Shape;3774;p47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5" name="Google Shape;3775;p47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6" name="Google Shape;3776;p47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77" name="Google Shape;3777;p47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78" name="Google Shape;3778;p47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79" name="Google Shape;3779;p47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0" name="Google Shape;3780;p47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1" name="Google Shape;3781;p47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2" name="Google Shape;3782;p47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83" name="Google Shape;3783;p47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84" name="Google Shape;3784;p47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85" name="Google Shape;3785;p47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86" name="Google Shape;3786;p47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7" name="Google Shape;3787;p47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788" name="Google Shape;3788;p47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9" name="Google Shape;3789;p47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0" name="Google Shape;3790;p47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91" name="Google Shape;3791;p47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2" name="Google Shape;3792;p47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3793" name="Google Shape;3793;p47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3794" name="Google Shape;3794;p47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3795" name="Google Shape;3795;p47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96" name="Google Shape;3796;p47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3797" name="Google Shape;3797;p47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98" name="Google Shape;3798;p47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799" name="Google Shape;3799;p47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800" name="Google Shape;3800;p47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801" name="Google Shape;3801;p47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3802" name="Google Shape;3802;p47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3803" name="Google Shape;3803;p47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3804" name="Google Shape;3804;p47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3805" name="Google Shape;3805;p47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3806" name="Google Shape;3806;p47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3807" name="Google Shape;3807;p47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3808" name="Google Shape;3808;p47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9" name="Google Shape;3809;p47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0" name="Google Shape;3810;p47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1" name="Google Shape;3811;p47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2" name="Google Shape;3812;p47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3" name="Google Shape;3813;p47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4" name="Google Shape;3814;p47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5" name="Google Shape;3815;p47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6" name="Google Shape;3816;p47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3817" name="Google Shape;3817;p47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8" name="Google Shape;3818;p47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3819" name="Google Shape;3819;p47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3820" name="Google Shape;3820;p47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cxnSp>
        <p:nvCxnSpPr>
          <p:cNvPr id="3821" name="Google Shape;3821;p47"/>
          <p:cNvCxnSpPr/>
          <p:nvPr/>
        </p:nvCxnSpPr>
        <p:spPr>
          <a:xfrm rot="10800000">
            <a:off x="6233319" y="690878"/>
            <a:ext cx="0" cy="544068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2" name="Google Shape;3822;p47"/>
          <p:cNvCxnSpPr/>
          <p:nvPr/>
        </p:nvCxnSpPr>
        <p:spPr>
          <a:xfrm rot="10800000">
            <a:off x="2453799" y="690880"/>
            <a:ext cx="37795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23" name="Google Shape;3823;p47"/>
          <p:cNvGrpSpPr/>
          <p:nvPr/>
        </p:nvGrpSpPr>
        <p:grpSpPr>
          <a:xfrm>
            <a:off x="955094" y="690880"/>
            <a:ext cx="1585065" cy="2624356"/>
            <a:chOff x="120" y="144"/>
            <a:chExt cx="1032" cy="1824"/>
          </a:xfrm>
        </p:grpSpPr>
        <p:cxnSp>
          <p:nvCxnSpPr>
            <p:cNvPr id="3824" name="Google Shape;3824;p47"/>
            <p:cNvCxnSpPr/>
            <p:nvPr/>
          </p:nvCxnSpPr>
          <p:spPr>
            <a:xfrm rot="10800000">
              <a:off x="816" y="144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25" name="Google Shape;3825;p47"/>
            <p:cNvSpPr/>
            <p:nvPr/>
          </p:nvSpPr>
          <p:spPr>
            <a:xfrm>
              <a:off x="120" y="144"/>
              <a:ext cx="696" cy="1728"/>
            </a:xfrm>
            <a:custGeom>
              <a:rect b="b" l="l" r="r" t="t"/>
              <a:pathLst>
                <a:path extrusionOk="0" h="1824" w="696">
                  <a:moveTo>
                    <a:pt x="168" y="1824"/>
                  </a:moveTo>
                  <a:cubicBezTo>
                    <a:pt x="84" y="1340"/>
                    <a:pt x="0" y="856"/>
                    <a:pt x="24" y="576"/>
                  </a:cubicBezTo>
                  <a:cubicBezTo>
                    <a:pt x="48" y="296"/>
                    <a:pt x="200" y="240"/>
                    <a:pt x="312" y="144"/>
                  </a:cubicBezTo>
                  <a:cubicBezTo>
                    <a:pt x="424" y="48"/>
                    <a:pt x="560" y="24"/>
                    <a:pt x="696" y="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6" name="Google Shape;3826;p47"/>
            <p:cNvSpPr/>
            <p:nvPr/>
          </p:nvSpPr>
          <p:spPr>
            <a:xfrm>
              <a:off x="240" y="1872"/>
              <a:ext cx="96" cy="96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7" name="Google Shape;3827;p47"/>
          <p:cNvSpPr/>
          <p:nvPr/>
        </p:nvSpPr>
        <p:spPr>
          <a:xfrm>
            <a:off x="3122667" y="5821679"/>
            <a:ext cx="626531" cy="626531"/>
          </a:xfrm>
          <a:prstGeom prst="ellipse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sp>
        <p:nvSpPr>
          <p:cNvPr id="3828" name="Google Shape;3828;p47"/>
          <p:cNvSpPr/>
          <p:nvPr/>
        </p:nvSpPr>
        <p:spPr>
          <a:xfrm>
            <a:off x="2410618" y="4595072"/>
            <a:ext cx="2979419" cy="1739155"/>
          </a:xfrm>
          <a:custGeom>
            <a:rect b="b" l="l" r="r" t="t"/>
            <a:pathLst>
              <a:path extrusionOk="0" h="5608" w="5294">
                <a:moveTo>
                  <a:pt x="5293" y="5504"/>
                </a:moveTo>
                <a:lnTo>
                  <a:pt x="4982" y="5555"/>
                </a:lnTo>
                <a:lnTo>
                  <a:pt x="4670" y="5593"/>
                </a:lnTo>
                <a:lnTo>
                  <a:pt x="4357" y="5607"/>
                </a:lnTo>
                <a:lnTo>
                  <a:pt x="4200" y="5601"/>
                </a:lnTo>
                <a:lnTo>
                  <a:pt x="4042" y="5584"/>
                </a:lnTo>
                <a:lnTo>
                  <a:pt x="3884" y="5554"/>
                </a:lnTo>
                <a:lnTo>
                  <a:pt x="3725" y="5511"/>
                </a:lnTo>
                <a:lnTo>
                  <a:pt x="3565" y="5451"/>
                </a:lnTo>
                <a:lnTo>
                  <a:pt x="3404" y="5375"/>
                </a:lnTo>
                <a:lnTo>
                  <a:pt x="3243" y="5281"/>
                </a:lnTo>
                <a:lnTo>
                  <a:pt x="3080" y="5166"/>
                </a:lnTo>
                <a:lnTo>
                  <a:pt x="2917" y="5029"/>
                </a:lnTo>
                <a:lnTo>
                  <a:pt x="2752" y="4869"/>
                </a:lnTo>
                <a:lnTo>
                  <a:pt x="2586" y="4685"/>
                </a:lnTo>
                <a:lnTo>
                  <a:pt x="2419" y="4478"/>
                </a:lnTo>
                <a:lnTo>
                  <a:pt x="2081" y="3999"/>
                </a:lnTo>
                <a:lnTo>
                  <a:pt x="1740" y="3446"/>
                </a:lnTo>
                <a:lnTo>
                  <a:pt x="1396" y="2832"/>
                </a:lnTo>
                <a:lnTo>
                  <a:pt x="700" y="1465"/>
                </a:lnTo>
                <a:lnTo>
                  <a:pt x="0" y="0"/>
                </a:lnTo>
              </a:path>
            </a:pathLst>
          </a:custGeom>
          <a:noFill/>
          <a:ln cap="flat" cmpd="sng" w="572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9" name="Google Shape;3829;p47"/>
          <p:cNvSpPr txBox="1"/>
          <p:nvPr/>
        </p:nvSpPr>
        <p:spPr>
          <a:xfrm>
            <a:off x="2347120" y="6992832"/>
            <a:ext cx="5322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3830" name="Google Shape;3830;p47"/>
          <p:cNvSpPr txBox="1"/>
          <p:nvPr/>
        </p:nvSpPr>
        <p:spPr>
          <a:xfrm>
            <a:off x="5283359" y="6992832"/>
            <a:ext cx="593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3831" name="Google Shape;3831;p47"/>
          <p:cNvSpPr txBox="1"/>
          <p:nvPr/>
        </p:nvSpPr>
        <p:spPr>
          <a:xfrm>
            <a:off x="7931967" y="6992832"/>
            <a:ext cx="859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2" name="Google Shape;3832;p47"/>
          <p:cNvSpPr txBox="1"/>
          <p:nvPr/>
        </p:nvSpPr>
        <p:spPr>
          <a:xfrm>
            <a:off x="9726681" y="6992832"/>
            <a:ext cx="9925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sp>
        <p:nvSpPr>
          <p:cNvPr id="3833" name="Google Shape;3833;p47"/>
          <p:cNvSpPr/>
          <p:nvPr/>
        </p:nvSpPr>
        <p:spPr>
          <a:xfrm>
            <a:off x="6044338" y="6260646"/>
            <a:ext cx="1737864" cy="1138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beq disables PC update and inserts noop into IF/ID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p48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9" name="Google Shape;3839;p48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0" name="Google Shape;3840;p48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1" name="Google Shape;3841;p48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2" name="Google Shape;3842;p48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3" name="Google Shape;3843;p48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4" name="Google Shape;3844;p48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5" name="Google Shape;3845;p48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6" name="Google Shape;3846;p48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3847" name="Google Shape;3847;p48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8" name="Google Shape;3848;p48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9" name="Google Shape;3849;p48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48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851" name="Google Shape;3851;p48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3852" name="Google Shape;3852;p48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3" name="Google Shape;3853;p48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3854" name="Google Shape;3854;p48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5" name="Google Shape;3855;p48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856" name="Google Shape;3856;p48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57" name="Google Shape;3857;p48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8" name="Google Shape;3858;p48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9" name="Google Shape;3859;p48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860" name="Google Shape;3860;p48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1" name="Google Shape;3861;p48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3862" name="Google Shape;3862;p48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3" name="Google Shape;3863;p48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3864" name="Google Shape;3864;p48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3865" name="Google Shape;3865;p48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48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3867" name="Google Shape;3867;p48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8" name="Google Shape;3868;p48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9" name="Google Shape;3869;p48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0" name="Google Shape;3870;p48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1" name="Google Shape;3871;p48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2" name="Google Shape;3872;p48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3" name="Google Shape;3873;p48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4" name="Google Shape;3874;p48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5" name="Google Shape;3875;p48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6" name="Google Shape;3876;p48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7" name="Google Shape;3877;p48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8" name="Google Shape;3878;p48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9" name="Google Shape;3879;p48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0" name="Google Shape;3880;p48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1" name="Google Shape;3881;p48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2" name="Google Shape;3882;p48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3" name="Google Shape;3883;p48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4" name="Google Shape;3884;p48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5" name="Google Shape;3885;p48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6" name="Google Shape;3886;p48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7" name="Google Shape;3887;p48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8" name="Google Shape;3888;p48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9" name="Google Shape;3889;p48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0" name="Google Shape;3890;p48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1" name="Google Shape;3891;p48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2" name="Google Shape;3892;p48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Google Shape;3893;p48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894" name="Google Shape;3894;p48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5" name="Google Shape;3895;p48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6" name="Google Shape;3896;p48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7" name="Google Shape;3897;p48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8" name="Google Shape;3898;p48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9" name="Google Shape;3899;p48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0" name="Google Shape;3900;p48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1" name="Google Shape;3901;p48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2" name="Google Shape;3902;p48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3" name="Google Shape;3903;p48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4" name="Google Shape;3904;p48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5" name="Google Shape;3905;p48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6" name="Google Shape;3906;p48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7" name="Google Shape;3907;p48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8" name="Google Shape;3908;p48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9" name="Google Shape;3909;p48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0" name="Google Shape;3910;p48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48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912" name="Google Shape;3912;p48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3" name="Google Shape;3913;p48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4" name="Google Shape;3914;p48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15" name="Google Shape;3915;p48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16" name="Google Shape;3916;p48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17" name="Google Shape;3917;p48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8" name="Google Shape;3918;p48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9" name="Google Shape;3919;p48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0" name="Google Shape;3920;p48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21" name="Google Shape;3921;p48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beq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2" name="Google Shape;3922;p48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23" name="Google Shape;3923;p48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24" name="Google Shape;3924;p48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5" name="Google Shape;3925;p48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926" name="Google Shape;3926;p48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7" name="Google Shape;3927;p48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8" name="Google Shape;3928;p48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29" name="Google Shape;3929;p48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0" name="Google Shape;3930;p48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3931" name="Google Shape;3931;p48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3932" name="Google Shape;3932;p48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3933" name="Google Shape;3933;p48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34" name="Google Shape;3934;p48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3935" name="Google Shape;3935;p48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36" name="Google Shape;3936;p48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937" name="Google Shape;3937;p48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38" name="Google Shape;3938;p48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939" name="Google Shape;3939;p48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3940" name="Google Shape;3940;p48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3941" name="Google Shape;3941;p48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3942" name="Google Shape;3942;p48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3943" name="Google Shape;3943;p48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3944" name="Google Shape;3944;p48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3945" name="Google Shape;3945;p48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3946" name="Google Shape;3946;p48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7" name="Google Shape;3947;p48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8" name="Google Shape;3948;p48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9" name="Google Shape;3949;p48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0" name="Google Shape;3950;p48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1" name="Google Shape;3951;p48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2" name="Google Shape;3952;p48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3" name="Google Shape;3953;p48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4" name="Google Shape;3954;p48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3955" name="Google Shape;3955;p48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6" name="Google Shape;3956;p48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3957" name="Google Shape;3957;p48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3958" name="Google Shape;3958;p48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3959" name="Google Shape;3959;p48"/>
          <p:cNvSpPr/>
          <p:nvPr/>
        </p:nvSpPr>
        <p:spPr>
          <a:xfrm>
            <a:off x="3122667" y="5821679"/>
            <a:ext cx="626531" cy="626531"/>
          </a:xfrm>
          <a:prstGeom prst="ellipse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sp>
        <p:nvSpPr>
          <p:cNvPr id="3960" name="Google Shape;3960;p48"/>
          <p:cNvSpPr/>
          <p:nvPr/>
        </p:nvSpPr>
        <p:spPr>
          <a:xfrm>
            <a:off x="2410619" y="4595073"/>
            <a:ext cx="5521348" cy="1572044"/>
          </a:xfrm>
          <a:custGeom>
            <a:rect b="b" l="l" r="r" t="t"/>
            <a:pathLst>
              <a:path extrusionOk="0" h="5608" w="5294">
                <a:moveTo>
                  <a:pt x="5293" y="5504"/>
                </a:moveTo>
                <a:lnTo>
                  <a:pt x="4982" y="5555"/>
                </a:lnTo>
                <a:lnTo>
                  <a:pt x="4670" y="5593"/>
                </a:lnTo>
                <a:lnTo>
                  <a:pt x="4357" y="5607"/>
                </a:lnTo>
                <a:lnTo>
                  <a:pt x="4200" y="5601"/>
                </a:lnTo>
                <a:lnTo>
                  <a:pt x="4042" y="5584"/>
                </a:lnTo>
                <a:lnTo>
                  <a:pt x="3884" y="5554"/>
                </a:lnTo>
                <a:lnTo>
                  <a:pt x="3725" y="5511"/>
                </a:lnTo>
                <a:lnTo>
                  <a:pt x="3565" y="5451"/>
                </a:lnTo>
                <a:lnTo>
                  <a:pt x="3404" y="5375"/>
                </a:lnTo>
                <a:lnTo>
                  <a:pt x="3243" y="5281"/>
                </a:lnTo>
                <a:lnTo>
                  <a:pt x="3080" y="5166"/>
                </a:lnTo>
                <a:lnTo>
                  <a:pt x="2917" y="5029"/>
                </a:lnTo>
                <a:lnTo>
                  <a:pt x="2752" y="4869"/>
                </a:lnTo>
                <a:lnTo>
                  <a:pt x="2586" y="4685"/>
                </a:lnTo>
                <a:lnTo>
                  <a:pt x="2419" y="4478"/>
                </a:lnTo>
                <a:lnTo>
                  <a:pt x="2081" y="3999"/>
                </a:lnTo>
                <a:lnTo>
                  <a:pt x="1740" y="3446"/>
                </a:lnTo>
                <a:lnTo>
                  <a:pt x="1396" y="2832"/>
                </a:lnTo>
                <a:lnTo>
                  <a:pt x="700" y="1465"/>
                </a:lnTo>
                <a:lnTo>
                  <a:pt x="0" y="0"/>
                </a:lnTo>
              </a:path>
            </a:pathLst>
          </a:custGeom>
          <a:noFill/>
          <a:ln cap="flat" cmpd="sng" w="572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1" name="Google Shape;3961;p48"/>
          <p:cNvSpPr txBox="1"/>
          <p:nvPr/>
        </p:nvSpPr>
        <p:spPr>
          <a:xfrm>
            <a:off x="2347120" y="6992832"/>
            <a:ext cx="5322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3962" name="Google Shape;3962;p48"/>
          <p:cNvSpPr txBox="1"/>
          <p:nvPr/>
        </p:nvSpPr>
        <p:spPr>
          <a:xfrm>
            <a:off x="5283359" y="6992832"/>
            <a:ext cx="593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3963" name="Google Shape;3963;p48"/>
          <p:cNvSpPr txBox="1"/>
          <p:nvPr/>
        </p:nvSpPr>
        <p:spPr>
          <a:xfrm>
            <a:off x="7931967" y="6992832"/>
            <a:ext cx="859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4" name="Google Shape;3964;p48"/>
          <p:cNvSpPr txBox="1"/>
          <p:nvPr/>
        </p:nvSpPr>
        <p:spPr>
          <a:xfrm>
            <a:off x="9726681" y="6992832"/>
            <a:ext cx="9925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sp>
        <p:nvSpPr>
          <p:cNvPr id="3965" name="Google Shape;3965;p48"/>
          <p:cNvSpPr/>
          <p:nvPr/>
        </p:nvSpPr>
        <p:spPr>
          <a:xfrm>
            <a:off x="10398918" y="35109"/>
            <a:ext cx="1737864" cy="1138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beq DOESN'T disable PC and sends target, but still inserts NOOP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"/>
          <p:cNvSpPr txBox="1"/>
          <p:nvPr>
            <p:ph idx="4294967295"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Review: Sample Code (Simple)</a:t>
            </a:r>
            <a:endParaRPr/>
          </a:p>
        </p:txBody>
      </p:sp>
      <p:sp>
        <p:nvSpPr>
          <p:cNvPr id="496" name="Google Shape;496;p5"/>
          <p:cNvSpPr txBox="1"/>
          <p:nvPr>
            <p:ph idx="4294967295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rPr lang="en-US"/>
              <a:t>Let’s run the following code on pipelined LC2K: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   add	1    2    3       ;  reg 3 = reg 1 + reg 2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   nor	4    5    6       ;  reg 6 = reg 4 nor reg 5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   lw	2    4    20     ;  reg 4 =  Mem[reg2+20]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   add	2    5    5       ;  reg 5 = reg 2 + reg 5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   sw    	3    7    10     ;  Mem[reg3+10] =reg 7</a:t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49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1" name="Google Shape;3971;p49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2" name="Google Shape;3972;p49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3" name="Google Shape;3973;p49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4" name="Google Shape;3974;p49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5" name="Google Shape;3975;p49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6" name="Google Shape;3976;p49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7" name="Google Shape;3977;p49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8" name="Google Shape;3978;p49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3979" name="Google Shape;3979;p49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0" name="Google Shape;3980;p49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1" name="Google Shape;3981;p49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2" name="Google Shape;3982;p49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3983" name="Google Shape;3983;p49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3984" name="Google Shape;3984;p49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5" name="Google Shape;3985;p49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3986" name="Google Shape;3986;p49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7" name="Google Shape;3987;p49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988" name="Google Shape;3988;p49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989" name="Google Shape;3989;p49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0" name="Google Shape;3990;p49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1" name="Google Shape;3991;p49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992" name="Google Shape;3992;p49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3" name="Google Shape;3993;p49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3994" name="Google Shape;3994;p49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5" name="Google Shape;3995;p49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3996" name="Google Shape;3996;p49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3997" name="Google Shape;3997;p49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8" name="Google Shape;3998;p49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3999" name="Google Shape;3999;p49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0" name="Google Shape;4000;p49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1" name="Google Shape;4001;p49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2" name="Google Shape;4002;p49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3" name="Google Shape;4003;p49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4" name="Google Shape;4004;p49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5" name="Google Shape;4005;p49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6" name="Google Shape;4006;p49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7" name="Google Shape;4007;p49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8" name="Google Shape;4008;p49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9" name="Google Shape;4009;p49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0" name="Google Shape;4010;p49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1" name="Google Shape;4011;p49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2" name="Google Shape;4012;p49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3" name="Google Shape;4013;p49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4" name="Google Shape;4014;p49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5" name="Google Shape;4015;p49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6" name="Google Shape;4016;p49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7" name="Google Shape;4017;p49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8" name="Google Shape;4018;p49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9" name="Google Shape;4019;p49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0" name="Google Shape;4020;p49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1" name="Google Shape;4021;p49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2" name="Google Shape;4022;p49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3" name="Google Shape;4023;p49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4" name="Google Shape;4024;p49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5" name="Google Shape;4025;p49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026" name="Google Shape;4026;p49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7" name="Google Shape;4027;p49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8" name="Google Shape;4028;p49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9" name="Google Shape;4029;p49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0" name="Google Shape;4030;p49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1" name="Google Shape;4031;p49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2" name="Google Shape;4032;p49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3" name="Google Shape;4033;p49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4" name="Google Shape;4034;p49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5" name="Google Shape;4035;p49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6" name="Google Shape;4036;p49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7" name="Google Shape;4037;p49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8" name="Google Shape;4038;p49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9" name="Google Shape;4039;p49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0" name="Google Shape;4040;p49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p49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2" name="Google Shape;4042;p49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3" name="Google Shape;4043;p49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044" name="Google Shape;4044;p49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5" name="Google Shape;4045;p49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6" name="Google Shape;4046;p49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47" name="Google Shape;4047;p49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48" name="Google Shape;4048;p49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49" name="Google Shape;4049;p49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0" name="Google Shape;4050;p49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1" name="Google Shape;4051;p49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2" name="Google Shape;4052;p49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53" name="Google Shape;4053;p49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4" name="Google Shape;4054;p49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55" name="Google Shape;4055;p49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beq </a:t>
            </a:r>
            <a:endParaRPr/>
          </a:p>
        </p:txBody>
      </p:sp>
      <p:sp>
        <p:nvSpPr>
          <p:cNvPr id="4056" name="Google Shape;4056;p49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7" name="Google Shape;4057;p49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058" name="Google Shape;4058;p49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9" name="Google Shape;4059;p49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0" name="Google Shape;4060;p49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61" name="Google Shape;4061;p49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2" name="Google Shape;4062;p49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4063" name="Google Shape;4063;p49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4064" name="Google Shape;4064;p49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4065" name="Google Shape;4065;p49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66" name="Google Shape;4066;p49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4067" name="Google Shape;4067;p49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68" name="Google Shape;4068;p49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069" name="Google Shape;4069;p49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70" name="Google Shape;4070;p49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4071" name="Google Shape;4071;p49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4072" name="Google Shape;4072;p49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4073" name="Google Shape;4073;p49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4074" name="Google Shape;4074;p49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4075" name="Google Shape;4075;p49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4076" name="Google Shape;4076;p49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4077" name="Google Shape;4077;p49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4078" name="Google Shape;4078;p49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9" name="Google Shape;4079;p49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0" name="Google Shape;4080;p49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1" name="Google Shape;4081;p49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2" name="Google Shape;4082;p49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3" name="Google Shape;4083;p49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4" name="Google Shape;4084;p49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5" name="Google Shape;4085;p49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6" name="Google Shape;4086;p49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4087" name="Google Shape;4087;p49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8" name="Google Shape;4088;p49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4089" name="Google Shape;4089;p49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4090" name="Google Shape;4090;p49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4091" name="Google Shape;4091;p49"/>
          <p:cNvSpPr/>
          <p:nvPr/>
        </p:nvSpPr>
        <p:spPr>
          <a:xfrm>
            <a:off x="3122667" y="5821679"/>
            <a:ext cx="626531" cy="626531"/>
          </a:xfrm>
          <a:prstGeom prst="ellipse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sp>
        <p:nvSpPr>
          <p:cNvPr id="4092" name="Google Shape;4092;p49"/>
          <p:cNvSpPr txBox="1"/>
          <p:nvPr/>
        </p:nvSpPr>
        <p:spPr>
          <a:xfrm>
            <a:off x="2347120" y="6992832"/>
            <a:ext cx="5322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4093" name="Google Shape;4093;p49"/>
          <p:cNvSpPr txBox="1"/>
          <p:nvPr/>
        </p:nvSpPr>
        <p:spPr>
          <a:xfrm>
            <a:off x="5283359" y="6992832"/>
            <a:ext cx="593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4094" name="Google Shape;4094;p49"/>
          <p:cNvSpPr txBox="1"/>
          <p:nvPr/>
        </p:nvSpPr>
        <p:spPr>
          <a:xfrm>
            <a:off x="7931967" y="6992832"/>
            <a:ext cx="859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5" name="Google Shape;4095;p49"/>
          <p:cNvSpPr txBox="1"/>
          <p:nvPr/>
        </p:nvSpPr>
        <p:spPr>
          <a:xfrm>
            <a:off x="9726681" y="6992832"/>
            <a:ext cx="9925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sp>
        <p:nvSpPr>
          <p:cNvPr id="4096" name="Google Shape;4096;p49"/>
          <p:cNvSpPr/>
          <p:nvPr/>
        </p:nvSpPr>
        <p:spPr>
          <a:xfrm>
            <a:off x="10390370" y="70216"/>
            <a:ext cx="1737864" cy="1138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PC is now sent to memory, everything moves forward as normal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p50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2" name="Google Shape;4102;p50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3" name="Google Shape;4103;p50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4" name="Google Shape;4104;p50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5" name="Google Shape;4105;p50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6" name="Google Shape;4106;p50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7" name="Google Shape;4107;p50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8" name="Google Shape;4108;p50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9" name="Google Shape;4109;p50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4110" name="Google Shape;4110;p50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1" name="Google Shape;4111;p50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2" name="Google Shape;4112;p50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3" name="Google Shape;4113;p50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4114" name="Google Shape;4114;p50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4115" name="Google Shape;4115;p50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6" name="Google Shape;4116;p50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4117" name="Google Shape;4117;p50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8" name="Google Shape;4118;p50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119" name="Google Shape;4119;p50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20" name="Google Shape;4120;p50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1" name="Google Shape;4121;p50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2" name="Google Shape;4122;p50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4123" name="Google Shape;4123;p50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4" name="Google Shape;4124;p50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4125" name="Google Shape;4125;p50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6" name="Google Shape;4126;p50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4127" name="Google Shape;4127;p50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4128" name="Google Shape;4128;p50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9" name="Google Shape;4129;p50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4130" name="Google Shape;4130;p50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1" name="Google Shape;4131;p50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2" name="Google Shape;4132;p50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3" name="Google Shape;4133;p50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4" name="Google Shape;4134;p50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5" name="Google Shape;4135;p50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6" name="Google Shape;4136;p50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7" name="Google Shape;4137;p50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8" name="Google Shape;4138;p50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9" name="Google Shape;4139;p50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0" name="Google Shape;4140;p50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1" name="Google Shape;4141;p50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2" name="Google Shape;4142;p50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3" name="Google Shape;4143;p50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4" name="Google Shape;4144;p50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5" name="Google Shape;4145;p50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6" name="Google Shape;4146;p50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7" name="Google Shape;4147;p50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8" name="Google Shape;4148;p50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9" name="Google Shape;4149;p50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0" name="Google Shape;4150;p50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1" name="Google Shape;4151;p50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2" name="Google Shape;4152;p50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3" name="Google Shape;4153;p50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4" name="Google Shape;4154;p50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5" name="Google Shape;4155;p50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6" name="Google Shape;4156;p50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157" name="Google Shape;4157;p50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8" name="Google Shape;4158;p50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9" name="Google Shape;4159;p50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0" name="Google Shape;4160;p50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1" name="Google Shape;4161;p50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2" name="Google Shape;4162;p50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3" name="Google Shape;4163;p50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4" name="Google Shape;4164;p50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5" name="Google Shape;4165;p50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6" name="Google Shape;4166;p50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7" name="Google Shape;4167;p50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8" name="Google Shape;4168;p50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9" name="Google Shape;4169;p50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0" name="Google Shape;4170;p50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1" name="Google Shape;4171;p50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2" name="Google Shape;4172;p50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3" name="Google Shape;4173;p50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4" name="Google Shape;4174;p50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175" name="Google Shape;4175;p50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6" name="Google Shape;4176;p50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7" name="Google Shape;4177;p50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78" name="Google Shape;4178;p50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79" name="Google Shape;4179;p50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80" name="Google Shape;4180;p50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1" name="Google Shape;4181;p50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2" name="Google Shape;4182;p50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3" name="Google Shape;4183;p50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84" name="Google Shape;4184;p50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noop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5" name="Google Shape;4185;p50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86" name="Google Shape;4186;p50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noop </a:t>
            </a:r>
            <a:endParaRPr/>
          </a:p>
        </p:txBody>
      </p:sp>
      <p:sp>
        <p:nvSpPr>
          <p:cNvPr id="4187" name="Google Shape;4187;p50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8" name="Google Shape;4188;p50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189" name="Google Shape;4189;p50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0" name="Google Shape;4190;p50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1" name="Google Shape;4191;p50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92" name="Google Shape;4192;p50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4193" name="Google Shape;4193;p50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4194" name="Google Shape;4194;p50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4195" name="Google Shape;4195;p50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4196" name="Google Shape;4196;p50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97" name="Google Shape;4197;p50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4198" name="Google Shape;4198;p50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99" name="Google Shape;4199;p50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200" name="Google Shape;4200;p50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201" name="Google Shape;4201;p50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4202" name="Google Shape;4202;p50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4203" name="Google Shape;4203;p50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4204" name="Google Shape;4204;p50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4205" name="Google Shape;4205;p50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4206" name="Google Shape;4206;p50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4207" name="Google Shape;4207;p50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4208" name="Google Shape;4208;p50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4209" name="Google Shape;4209;p50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0" name="Google Shape;4210;p50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1" name="Google Shape;4211;p50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2" name="Google Shape;4212;p50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3" name="Google Shape;4213;p50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4" name="Google Shape;4214;p50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5" name="Google Shape;4215;p50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6" name="Google Shape;4216;p50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7" name="Google Shape;4217;p50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4218" name="Google Shape;4218;p50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9" name="Google Shape;4219;p50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4220" name="Google Shape;4220;p50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4221" name="Google Shape;4221;p50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4222" name="Google Shape;4222;p50"/>
          <p:cNvSpPr/>
          <p:nvPr/>
        </p:nvSpPr>
        <p:spPr>
          <a:xfrm>
            <a:off x="3122667" y="5821679"/>
            <a:ext cx="626531" cy="626531"/>
          </a:xfrm>
          <a:prstGeom prst="ellipse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sp>
        <p:nvSpPr>
          <p:cNvPr id="4223" name="Google Shape;4223;p50"/>
          <p:cNvSpPr txBox="1"/>
          <p:nvPr/>
        </p:nvSpPr>
        <p:spPr>
          <a:xfrm>
            <a:off x="2347120" y="6992832"/>
            <a:ext cx="5322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4224" name="Google Shape;4224;p50"/>
          <p:cNvSpPr txBox="1"/>
          <p:nvPr/>
        </p:nvSpPr>
        <p:spPr>
          <a:xfrm>
            <a:off x="5283359" y="6992832"/>
            <a:ext cx="593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4225" name="Google Shape;4225;p50"/>
          <p:cNvSpPr txBox="1"/>
          <p:nvPr/>
        </p:nvSpPr>
        <p:spPr>
          <a:xfrm>
            <a:off x="7931967" y="6992832"/>
            <a:ext cx="859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6" name="Google Shape;4226;p50"/>
          <p:cNvSpPr txBox="1"/>
          <p:nvPr/>
        </p:nvSpPr>
        <p:spPr>
          <a:xfrm>
            <a:off x="9726681" y="6992832"/>
            <a:ext cx="9925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6"/>
          <p:cNvSpPr txBox="1"/>
          <p:nvPr>
            <p:ph idx="4294967295" type="title"/>
          </p:nvPr>
        </p:nvSpPr>
        <p:spPr>
          <a:xfrm>
            <a:off x="1503839" y="-8095"/>
            <a:ext cx="8715163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Data Hazards</a:t>
            </a:r>
            <a:endParaRPr/>
          </a:p>
        </p:txBody>
      </p:sp>
      <p:sp>
        <p:nvSpPr>
          <p:cNvPr id="503" name="Google Shape;503;p6"/>
          <p:cNvSpPr txBox="1"/>
          <p:nvPr/>
        </p:nvSpPr>
        <p:spPr>
          <a:xfrm>
            <a:off x="4871880" y="1899921"/>
            <a:ext cx="2353529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	1   2   </a:t>
            </a:r>
            <a:r>
              <a:rPr b="1" lang="en-US" sz="3389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  	</a:t>
            </a:r>
            <a:r>
              <a:rPr b="1" lang="en-US" sz="3389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4   5</a:t>
            </a:r>
            <a:endParaRPr/>
          </a:p>
        </p:txBody>
      </p:sp>
      <p:cxnSp>
        <p:nvCxnSpPr>
          <p:cNvPr id="504" name="Google Shape;504;p6"/>
          <p:cNvCxnSpPr/>
          <p:nvPr/>
        </p:nvCxnSpPr>
        <p:spPr>
          <a:xfrm>
            <a:off x="3144679" y="3713480"/>
            <a:ext cx="73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6"/>
          <p:cNvSpPr txBox="1"/>
          <p:nvPr/>
        </p:nvSpPr>
        <p:spPr>
          <a:xfrm>
            <a:off x="2885600" y="3195320"/>
            <a:ext cx="1015021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cxnSp>
        <p:nvCxnSpPr>
          <p:cNvPr id="506" name="Google Shape;506;p6"/>
          <p:cNvCxnSpPr/>
          <p:nvPr/>
        </p:nvCxnSpPr>
        <p:spPr>
          <a:xfrm>
            <a:off x="4008279" y="3713480"/>
            <a:ext cx="0" cy="172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6"/>
          <p:cNvCxnSpPr/>
          <p:nvPr/>
        </p:nvCxnSpPr>
        <p:spPr>
          <a:xfrm>
            <a:off x="5130959" y="3713480"/>
            <a:ext cx="0" cy="172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"/>
          <p:cNvCxnSpPr/>
          <p:nvPr/>
        </p:nvCxnSpPr>
        <p:spPr>
          <a:xfrm>
            <a:off x="6167279" y="3713480"/>
            <a:ext cx="0" cy="172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6"/>
          <p:cNvCxnSpPr/>
          <p:nvPr/>
        </p:nvCxnSpPr>
        <p:spPr>
          <a:xfrm>
            <a:off x="7376319" y="3713480"/>
            <a:ext cx="0" cy="172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6"/>
          <p:cNvCxnSpPr/>
          <p:nvPr/>
        </p:nvCxnSpPr>
        <p:spPr>
          <a:xfrm>
            <a:off x="8498999" y="3713480"/>
            <a:ext cx="0" cy="172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6"/>
          <p:cNvCxnSpPr/>
          <p:nvPr/>
        </p:nvCxnSpPr>
        <p:spPr>
          <a:xfrm>
            <a:off x="9535319" y="3713480"/>
            <a:ext cx="0" cy="172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6"/>
          <p:cNvSpPr txBox="1"/>
          <p:nvPr/>
        </p:nvSpPr>
        <p:spPr>
          <a:xfrm>
            <a:off x="3231039" y="4231640"/>
            <a:ext cx="5250605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   decode    execute   memory    </a:t>
            </a:r>
            <a:r>
              <a:rPr b="1" lang="en-US" sz="204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writeback</a:t>
            </a:r>
            <a:endParaRPr b="1" sz="2040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6"/>
          <p:cNvSpPr txBox="1"/>
          <p:nvPr/>
        </p:nvSpPr>
        <p:spPr>
          <a:xfrm>
            <a:off x="4181000" y="5008880"/>
            <a:ext cx="5369227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    </a:t>
            </a:r>
            <a:r>
              <a:rPr b="1" lang="en-US" sz="204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r>
              <a:rPr b="1" lang="en-US" sz="204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execute     memory   writeback</a:t>
            </a:r>
            <a:endParaRPr b="1" sz="2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6"/>
          <p:cNvSpPr txBox="1"/>
          <p:nvPr/>
        </p:nvSpPr>
        <p:spPr>
          <a:xfrm>
            <a:off x="1917648" y="4080511"/>
            <a:ext cx="914033" cy="65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515" name="Google Shape;515;p6"/>
          <p:cNvSpPr txBox="1"/>
          <p:nvPr/>
        </p:nvSpPr>
        <p:spPr>
          <a:xfrm>
            <a:off x="1935639" y="4922521"/>
            <a:ext cx="849913" cy="65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  <a:endParaRPr/>
          </a:p>
        </p:txBody>
      </p:sp>
      <p:sp>
        <p:nvSpPr>
          <p:cNvPr id="516" name="Google Shape;516;p6"/>
          <p:cNvSpPr txBox="1"/>
          <p:nvPr/>
        </p:nvSpPr>
        <p:spPr>
          <a:xfrm>
            <a:off x="2453800" y="6131560"/>
            <a:ext cx="9557873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 careful, nor will read a stale value of </a:t>
            </a:r>
            <a:r>
              <a:rPr b="1" lang="en-US" sz="3389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register 3</a:t>
            </a:r>
            <a:endParaRPr/>
          </a:p>
        </p:txBody>
      </p:sp>
      <p:cxnSp>
        <p:nvCxnSpPr>
          <p:cNvPr id="517" name="Google Shape;517;p6"/>
          <p:cNvCxnSpPr/>
          <p:nvPr/>
        </p:nvCxnSpPr>
        <p:spPr>
          <a:xfrm flipH="1">
            <a:off x="6080919" y="4663440"/>
            <a:ext cx="1727200" cy="34544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6"/>
          <p:cNvSpPr txBox="1"/>
          <p:nvPr/>
        </p:nvSpPr>
        <p:spPr>
          <a:xfrm>
            <a:off x="7721759" y="2677160"/>
            <a:ext cx="31089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Read-after-write (RAW) Dependency</a:t>
            </a:r>
            <a:endParaRPr/>
          </a:p>
        </p:txBody>
      </p:sp>
      <p:cxnSp>
        <p:nvCxnSpPr>
          <p:cNvPr id="519" name="Google Shape;519;p6"/>
          <p:cNvCxnSpPr/>
          <p:nvPr/>
        </p:nvCxnSpPr>
        <p:spPr>
          <a:xfrm rot="10800000">
            <a:off x="7203599" y="2245360"/>
            <a:ext cx="518160" cy="690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6"/>
          <p:cNvCxnSpPr/>
          <p:nvPr/>
        </p:nvCxnSpPr>
        <p:spPr>
          <a:xfrm rot="10800000">
            <a:off x="6167279" y="2936238"/>
            <a:ext cx="1554480" cy="1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6"/>
          <p:cNvSpPr txBox="1"/>
          <p:nvPr/>
        </p:nvSpPr>
        <p:spPr>
          <a:xfrm>
            <a:off x="7894479" y="4577080"/>
            <a:ext cx="1436996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Hazard</a:t>
            </a:r>
            <a:endParaRPr/>
          </a:p>
        </p:txBody>
      </p:sp>
      <p:sp>
        <p:nvSpPr>
          <p:cNvPr id="522" name="Google Shape;522;p6"/>
          <p:cNvSpPr txBox="1"/>
          <p:nvPr/>
        </p:nvSpPr>
        <p:spPr>
          <a:xfrm>
            <a:off x="1702372" y="2091212"/>
            <a:ext cx="1842347" cy="668068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registers</a:t>
            </a:r>
            <a:br>
              <a:rPr lang="en-US" sz="12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read /sourced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“decode” stage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 txBox="1"/>
          <p:nvPr>
            <p:ph idx="4294967295"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Three approaches to handling data hazards</a:t>
            </a:r>
            <a:endParaRPr/>
          </a:p>
        </p:txBody>
      </p:sp>
      <p:sp>
        <p:nvSpPr>
          <p:cNvPr id="529" name="Google Shape;529;p7"/>
          <p:cNvSpPr txBox="1"/>
          <p:nvPr>
            <p:ph idx="4294967295" type="body"/>
          </p:nvPr>
        </p:nvSpPr>
        <p:spPr>
          <a:xfrm>
            <a:off x="1541622" y="1899920"/>
            <a:ext cx="9067800" cy="492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Avoid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Make sure there are no hazards in the code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Detect and Stall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If hazards exist, stall the processor until they go away.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Detect and Forward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If hazards exist, fix up the pipeline to get the correct value (if possible)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8"/>
          <p:cNvSpPr txBox="1"/>
          <p:nvPr>
            <p:ph idx="4294967295"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Handling data hazards II: Detect and stall until ready</a:t>
            </a:r>
            <a:endParaRPr/>
          </a:p>
        </p:txBody>
      </p:sp>
      <p:sp>
        <p:nvSpPr>
          <p:cNvPr id="536" name="Google Shape;536;p8"/>
          <p:cNvSpPr txBox="1"/>
          <p:nvPr>
            <p:ph idx="4294967295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Detect: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Compare regA with previous DestRegs 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3 bit operand fields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Compare regB with previous DestRegs 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3 bit operand fields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Stall: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Keep current instructions in fetch and decode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Pass a noop to execute</a:t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How do we modify the pipeline to do this?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"/>
          <p:cNvSpPr txBox="1"/>
          <p:nvPr>
            <p:ph type="title"/>
          </p:nvPr>
        </p:nvSpPr>
        <p:spPr>
          <a:xfrm>
            <a:off x="899319" y="-86360"/>
            <a:ext cx="10967720" cy="680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Our pipeline currently does not handle hazards—let’s fix it</a:t>
            </a:r>
            <a:endParaRPr/>
          </a:p>
        </p:txBody>
      </p:sp>
      <p:sp>
        <p:nvSpPr>
          <p:cNvPr id="542" name="Google Shape;542;p9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9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9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9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9"/>
          <p:cNvCxnSpPr/>
          <p:nvPr/>
        </p:nvCxnSpPr>
        <p:spPr>
          <a:xfrm>
            <a:off x="10312559" y="5699760"/>
            <a:ext cx="863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9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9"/>
          <p:cNvCxnSpPr/>
          <p:nvPr/>
        </p:nvCxnSpPr>
        <p:spPr>
          <a:xfrm>
            <a:off x="3835559" y="5699760"/>
            <a:ext cx="15544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9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550" name="Google Shape;550;p9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9"/>
          <p:cNvSpPr/>
          <p:nvPr/>
        </p:nvSpPr>
        <p:spPr>
          <a:xfrm rot="-5400000">
            <a:off x="336057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9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9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555" name="Google Shape;555;p9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9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557" name="Google Shape;557;p9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59" name="Google Shape;559;p9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0" name="Google Shape;560;p9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9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9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563" name="Google Shape;563;p9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4" name="Google Shape;564;p9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565" name="Google Shape;565;p9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9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567" name="Google Shape;567;p9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568" name="Google Shape;568;p9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9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570" name="Google Shape;570;p9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9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9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9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9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9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9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9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9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9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9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9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9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9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9"/>
          <p:cNvCxnSpPr/>
          <p:nvPr/>
        </p:nvCxnSpPr>
        <p:spPr>
          <a:xfrm>
            <a:off x="2799239" y="328168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9"/>
          <p:cNvCxnSpPr/>
          <p:nvPr/>
        </p:nvCxnSpPr>
        <p:spPr>
          <a:xfrm>
            <a:off x="2799239" y="35407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9"/>
          <p:cNvCxnSpPr/>
          <p:nvPr/>
        </p:nvCxnSpPr>
        <p:spPr>
          <a:xfrm>
            <a:off x="487187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9"/>
          <p:cNvCxnSpPr/>
          <p:nvPr/>
        </p:nvCxnSpPr>
        <p:spPr>
          <a:xfrm>
            <a:off x="4871879" y="345440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9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9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9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9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9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9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9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9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9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597" name="Google Shape;597;p9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9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9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9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9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9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9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9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9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9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9"/>
          <p:cNvCxnSpPr/>
          <p:nvPr/>
        </p:nvCxnSpPr>
        <p:spPr>
          <a:xfrm>
            <a:off x="3576479" y="4231640"/>
            <a:ext cx="345440" cy="0"/>
          </a:xfrm>
          <a:prstGeom prst="straightConnector1">
            <a:avLst/>
          </a:prstGeom>
          <a:noFill/>
          <a:ln cap="flat" cmpd="sng" w="5715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9"/>
          <p:cNvCxnSpPr/>
          <p:nvPr/>
        </p:nvCxnSpPr>
        <p:spPr>
          <a:xfrm>
            <a:off x="3576479" y="3886200"/>
            <a:ext cx="34544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9"/>
          <p:cNvCxnSpPr/>
          <p:nvPr/>
        </p:nvCxnSpPr>
        <p:spPr>
          <a:xfrm>
            <a:off x="2799239" y="5613400"/>
            <a:ext cx="86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9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9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9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9"/>
          <p:cNvSpPr txBox="1"/>
          <p:nvPr/>
        </p:nvSpPr>
        <p:spPr>
          <a:xfrm>
            <a:off x="2194720" y="6840432"/>
            <a:ext cx="67313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614" name="Google Shape;614;p9"/>
          <p:cNvSpPr txBox="1"/>
          <p:nvPr/>
        </p:nvSpPr>
        <p:spPr>
          <a:xfrm>
            <a:off x="5130959" y="6840432"/>
            <a:ext cx="76014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615" name="Google Shape;615;p9"/>
          <p:cNvSpPr txBox="1"/>
          <p:nvPr/>
        </p:nvSpPr>
        <p:spPr>
          <a:xfrm>
            <a:off x="7640908" y="6840432"/>
            <a:ext cx="1136850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3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9"/>
          <p:cNvSpPr txBox="1"/>
          <p:nvPr/>
        </p:nvSpPr>
        <p:spPr>
          <a:xfrm>
            <a:off x="9409172" y="6840432"/>
            <a:ext cx="1322798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8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cxnSp>
        <p:nvCxnSpPr>
          <p:cNvPr id="617" name="Google Shape;617;p9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9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9"/>
          <p:cNvCxnSpPr/>
          <p:nvPr/>
        </p:nvCxnSpPr>
        <p:spPr>
          <a:xfrm>
            <a:off x="2799239" y="5872480"/>
            <a:ext cx="86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9"/>
          <p:cNvSpPr/>
          <p:nvPr/>
        </p:nvSpPr>
        <p:spPr>
          <a:xfrm rot="-5400000">
            <a:off x="3468529" y="5634990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9"/>
          <p:cNvSpPr txBox="1"/>
          <p:nvPr/>
        </p:nvSpPr>
        <p:spPr>
          <a:xfrm>
            <a:off x="3662835" y="544066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622" name="Google Shape;622;p9"/>
          <p:cNvSpPr txBox="1"/>
          <p:nvPr/>
        </p:nvSpPr>
        <p:spPr>
          <a:xfrm>
            <a:off x="2734469" y="5338129"/>
            <a:ext cx="724878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0-2</a:t>
            </a:r>
            <a:endParaRPr/>
          </a:p>
        </p:txBody>
      </p:sp>
      <p:sp>
        <p:nvSpPr>
          <p:cNvPr id="623" name="Google Shape;623;p9"/>
          <p:cNvSpPr txBox="1"/>
          <p:nvPr/>
        </p:nvSpPr>
        <p:spPr>
          <a:xfrm>
            <a:off x="2727273" y="5618799"/>
            <a:ext cx="901209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16-18</a:t>
            </a:r>
            <a:endParaRPr/>
          </a:p>
        </p:txBody>
      </p:sp>
      <p:cxnSp>
        <p:nvCxnSpPr>
          <p:cNvPr id="624" name="Google Shape;624;p9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9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endParaRPr/>
          </a:p>
        </p:txBody>
      </p:sp>
      <p:sp>
        <p:nvSpPr>
          <p:cNvPr id="626" name="Google Shape;626;p9"/>
          <p:cNvSpPr/>
          <p:nvPr/>
        </p:nvSpPr>
        <p:spPr>
          <a:xfrm>
            <a:off x="5390039" y="5440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9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/>
          </a:p>
        </p:txBody>
      </p:sp>
      <p:sp>
        <p:nvSpPr>
          <p:cNvPr id="628" name="Google Shape;628;p9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valB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9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valA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9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PC+1</a:t>
            </a:r>
            <a:endParaRPr/>
          </a:p>
        </p:txBody>
      </p:sp>
      <p:sp>
        <p:nvSpPr>
          <p:cNvPr id="631" name="Google Shape;631;p9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PC+1</a:t>
            </a:r>
            <a:endParaRPr/>
          </a:p>
        </p:txBody>
      </p:sp>
      <p:sp>
        <p:nvSpPr>
          <p:cNvPr id="632" name="Google Shape;632;p9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/>
          </a:p>
        </p:txBody>
      </p:sp>
      <p:sp>
        <p:nvSpPr>
          <p:cNvPr id="633" name="Google Shape;633;p9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634" name="Google Shape;634;p9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endParaRPr/>
          </a:p>
        </p:txBody>
      </p:sp>
      <p:sp>
        <p:nvSpPr>
          <p:cNvPr id="635" name="Google Shape;635;p9"/>
          <p:cNvSpPr/>
          <p:nvPr/>
        </p:nvSpPr>
        <p:spPr>
          <a:xfrm>
            <a:off x="7980839" y="5440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9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valB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Google Shape;637;p9"/>
          <p:cNvCxnSpPr/>
          <p:nvPr/>
        </p:nvCxnSpPr>
        <p:spPr>
          <a:xfrm>
            <a:off x="5908199" y="56997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9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endParaRPr/>
          </a:p>
        </p:txBody>
      </p:sp>
      <p:sp>
        <p:nvSpPr>
          <p:cNvPr id="639" name="Google Shape;639;p9"/>
          <p:cNvSpPr/>
          <p:nvPr/>
        </p:nvSpPr>
        <p:spPr>
          <a:xfrm>
            <a:off x="9794399" y="5440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9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641" name="Google Shape;641;p9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mdata</a:t>
            </a:r>
            <a:endParaRPr b="1" sz="1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9"/>
          <p:cNvCxnSpPr/>
          <p:nvPr/>
        </p:nvCxnSpPr>
        <p:spPr>
          <a:xfrm>
            <a:off x="8498999" y="56997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9"/>
          <p:cNvCxnSpPr/>
          <p:nvPr/>
        </p:nvCxnSpPr>
        <p:spPr>
          <a:xfrm rot="10800000">
            <a:off x="10571639" y="5095240"/>
            <a:ext cx="60452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9"/>
          <p:cNvCxnSpPr/>
          <p:nvPr/>
        </p:nvCxnSpPr>
        <p:spPr>
          <a:xfrm rot="10800000">
            <a:off x="10571639" y="4749800"/>
            <a:ext cx="604520" cy="0"/>
          </a:xfrm>
          <a:prstGeom prst="straightConnector1">
            <a:avLst/>
          </a:prstGeom>
          <a:noFill/>
          <a:ln cap="flat" cmpd="sng" w="5715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9"/>
          <p:cNvCxnSpPr/>
          <p:nvPr/>
        </p:nvCxnSpPr>
        <p:spPr>
          <a:xfrm>
            <a:off x="11030427" y="3454400"/>
            <a:ext cx="172720" cy="0"/>
          </a:xfrm>
          <a:prstGeom prst="straightConnector1">
            <a:avLst/>
          </a:prstGeom>
          <a:noFill/>
          <a:ln cap="flat" cmpd="sng" w="57150">
            <a:solidFill>
              <a:srgbClr val="CC00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9"/>
          <p:cNvCxnSpPr/>
          <p:nvPr/>
        </p:nvCxnSpPr>
        <p:spPr>
          <a:xfrm>
            <a:off x="11176159" y="3454400"/>
            <a:ext cx="0" cy="1295400"/>
          </a:xfrm>
          <a:prstGeom prst="straightConnector1">
            <a:avLst/>
          </a:prstGeom>
          <a:noFill/>
          <a:ln cap="flat" cmpd="sng" w="57150">
            <a:solidFill>
              <a:srgbClr val="CC00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9"/>
          <p:cNvCxnSpPr/>
          <p:nvPr/>
        </p:nvCxnSpPr>
        <p:spPr>
          <a:xfrm rot="10800000">
            <a:off x="11176159" y="5095240"/>
            <a:ext cx="0" cy="60452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9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eq?</a:t>
            </a:r>
            <a:endParaRPr/>
          </a:p>
        </p:txBody>
      </p:sp>
      <p:sp>
        <p:nvSpPr>
          <p:cNvPr id="649" name="Google Shape;649;p9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</p:txBody>
      </p:sp>
      <p:sp>
        <p:nvSpPr>
          <p:cNvPr id="650" name="Google Shape;650;p9"/>
          <p:cNvSpPr/>
          <p:nvPr/>
        </p:nvSpPr>
        <p:spPr>
          <a:xfrm>
            <a:off x="444007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51" name="Google Shape;651;p9"/>
          <p:cNvSpPr/>
          <p:nvPr/>
        </p:nvSpPr>
        <p:spPr>
          <a:xfrm>
            <a:off x="444007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52" name="Google Shape;652;p9"/>
          <p:cNvSpPr/>
          <p:nvPr/>
        </p:nvSpPr>
        <p:spPr>
          <a:xfrm>
            <a:off x="444007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53" name="Google Shape;653;p9"/>
          <p:cNvSpPr/>
          <p:nvPr/>
        </p:nvSpPr>
        <p:spPr>
          <a:xfrm>
            <a:off x="444007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54" name="Google Shape;654;p9"/>
          <p:cNvSpPr/>
          <p:nvPr/>
        </p:nvSpPr>
        <p:spPr>
          <a:xfrm>
            <a:off x="444007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55" name="Google Shape;655;p9"/>
          <p:cNvSpPr/>
          <p:nvPr/>
        </p:nvSpPr>
        <p:spPr>
          <a:xfrm>
            <a:off x="444007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56" name="Google Shape;656;p9"/>
          <p:cNvSpPr/>
          <p:nvPr/>
        </p:nvSpPr>
        <p:spPr>
          <a:xfrm>
            <a:off x="444007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57" name="Google Shape;657;p9"/>
          <p:cNvSpPr/>
          <p:nvPr/>
        </p:nvSpPr>
        <p:spPr>
          <a:xfrm>
            <a:off x="444007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58" name="Google Shape;658;p9"/>
          <p:cNvSpPr/>
          <p:nvPr/>
        </p:nvSpPr>
        <p:spPr>
          <a:xfrm>
            <a:off x="416480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659" name="Google Shape;659;p9"/>
          <p:cNvSpPr/>
          <p:nvPr/>
        </p:nvSpPr>
        <p:spPr>
          <a:xfrm>
            <a:off x="416480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660" name="Google Shape;660;p9"/>
          <p:cNvSpPr/>
          <p:nvPr/>
        </p:nvSpPr>
        <p:spPr>
          <a:xfrm>
            <a:off x="416480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661" name="Google Shape;661;p9"/>
          <p:cNvSpPr/>
          <p:nvPr/>
        </p:nvSpPr>
        <p:spPr>
          <a:xfrm>
            <a:off x="416480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662" name="Google Shape;662;p9"/>
          <p:cNvSpPr/>
          <p:nvPr/>
        </p:nvSpPr>
        <p:spPr>
          <a:xfrm>
            <a:off x="416480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663" name="Google Shape;663;p9"/>
          <p:cNvSpPr/>
          <p:nvPr/>
        </p:nvSpPr>
        <p:spPr>
          <a:xfrm>
            <a:off x="416480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664" name="Google Shape;664;p9"/>
          <p:cNvSpPr/>
          <p:nvPr/>
        </p:nvSpPr>
        <p:spPr>
          <a:xfrm>
            <a:off x="416480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665" name="Google Shape;665;p9"/>
          <p:cNvSpPr/>
          <p:nvPr/>
        </p:nvSpPr>
        <p:spPr>
          <a:xfrm>
            <a:off x="416480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666" name="Google Shape;666;p9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9"/>
          <p:cNvSpPr txBox="1"/>
          <p:nvPr/>
        </p:nvSpPr>
        <p:spPr>
          <a:xfrm>
            <a:off x="2723675" y="5872481"/>
            <a:ext cx="901209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22-24</a:t>
            </a:r>
            <a:endParaRPr/>
          </a:p>
        </p:txBody>
      </p:sp>
      <p:sp>
        <p:nvSpPr>
          <p:cNvPr id="669" name="Google Shape;669;p9"/>
          <p:cNvSpPr txBox="1"/>
          <p:nvPr/>
        </p:nvSpPr>
        <p:spPr>
          <a:xfrm>
            <a:off x="10657999" y="4420553"/>
            <a:ext cx="562333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670" name="Google Shape;670;p9"/>
          <p:cNvSpPr txBox="1"/>
          <p:nvPr/>
        </p:nvSpPr>
        <p:spPr>
          <a:xfrm>
            <a:off x="10706577" y="4749800"/>
            <a:ext cx="546240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sz="15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1" name="Google Shape;6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208" y="1258496"/>
            <a:ext cx="2575471" cy="103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2020-01-27T04:39:41Z</dcterms:created>
  <dc:creator>Jon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