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</p:sldIdLst>
  <p:sldSz cy="7772400" cx="12161825"/>
  <p:notesSz cx="6858000" cy="9144000"/>
  <p:embeddedFontLst>
    <p:embeddedFont>
      <p:font typeface="Garamond"/>
      <p:regular r:id="rId43"/>
      <p:bold r:id="rId44"/>
      <p:italic r:id="rId45"/>
      <p:boldItalic r:id="rId46"/>
    </p:embeddedFont>
    <p:embeddedFont>
      <p:font typeface="Arial Narrow"/>
      <p:regular r:id="rId47"/>
      <p:bold r:id="rId48"/>
      <p:italic r:id="rId49"/>
      <p:boldItalic r:id="rId50"/>
    </p:embeddedFont>
    <p:embeddedFont>
      <p:font typeface="Tahoma"/>
      <p:regular r:id="rId51"/>
      <p:bold r:id="rId52"/>
    </p:embeddedFont>
    <p:embeddedFont>
      <p:font typeface="Century Gothic"/>
      <p:regular r:id="rId53"/>
      <p:bold r:id="rId54"/>
      <p:italic r:id="rId55"/>
      <p:boldItalic r:id="rId5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448">
          <p15:clr>
            <a:srgbClr val="A4A3A4"/>
          </p15:clr>
        </p15:guide>
        <p15:guide id="2" pos="3831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57" roundtripDataSignature="AMtx7mgezFQXYQJkamB0lVJa0Fknm/4rO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8F8945B-E101-479B-B00A-89A59F143356}">
  <a:tblStyle styleId="{E8F8945B-E101-479B-B00A-89A59F143356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>
          <a:top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</a:tcBdr>
      </a:tcStyle>
    </a:band1H>
    <a:band2H>
      <a:tcTxStyle/>
    </a:band2H>
    <a:band1V>
      <a:tcTxStyle/>
      <a:tcStyle>
        <a:tcBdr>
          <a:left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right>
        </a:tcBdr>
      </a:tcStyle>
    </a:band1V>
    <a:band2V>
      <a:tcTxStyle/>
      <a:tcStyle>
        <a:tcBdr>
          <a:left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right>
        </a:tcBdr>
      </a:tcStyle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508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</a:tcBdr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dk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448" orient="horz"/>
        <p:guide pos="3831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font" Target="fonts/Garamond-bold.fntdata"/><Relationship Id="rId43" Type="http://schemas.openxmlformats.org/officeDocument/2006/relationships/font" Target="fonts/Garamond-regular.fntdata"/><Relationship Id="rId46" Type="http://schemas.openxmlformats.org/officeDocument/2006/relationships/font" Target="fonts/Garamond-boldItalic.fntdata"/><Relationship Id="rId45" Type="http://schemas.openxmlformats.org/officeDocument/2006/relationships/font" Target="fonts/Garamond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font" Target="fonts/ArialNarrow-bold.fntdata"/><Relationship Id="rId47" Type="http://schemas.openxmlformats.org/officeDocument/2006/relationships/font" Target="fonts/ArialNarrow-regular.fntdata"/><Relationship Id="rId49" Type="http://schemas.openxmlformats.org/officeDocument/2006/relationships/font" Target="fonts/ArialNarrow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Tahoma-regular.fntdata"/><Relationship Id="rId50" Type="http://schemas.openxmlformats.org/officeDocument/2006/relationships/font" Target="fonts/ArialNarrow-boldItalic.fntdata"/><Relationship Id="rId53" Type="http://schemas.openxmlformats.org/officeDocument/2006/relationships/font" Target="fonts/CenturyGothic-regular.fntdata"/><Relationship Id="rId52" Type="http://schemas.openxmlformats.org/officeDocument/2006/relationships/font" Target="fonts/Tahoma-bold.fntdata"/><Relationship Id="rId11" Type="http://schemas.openxmlformats.org/officeDocument/2006/relationships/slide" Target="slides/slide5.xml"/><Relationship Id="rId55" Type="http://schemas.openxmlformats.org/officeDocument/2006/relationships/font" Target="fonts/CenturyGothic-italic.fntdata"/><Relationship Id="rId10" Type="http://schemas.openxmlformats.org/officeDocument/2006/relationships/slide" Target="slides/slide4.xml"/><Relationship Id="rId54" Type="http://schemas.openxmlformats.org/officeDocument/2006/relationships/font" Target="fonts/CenturyGothic-bold.fntdata"/><Relationship Id="rId13" Type="http://schemas.openxmlformats.org/officeDocument/2006/relationships/slide" Target="slides/slide7.xml"/><Relationship Id="rId57" Type="http://customschemas.google.com/relationships/presentationmetadata" Target="metadata"/><Relationship Id="rId12" Type="http://schemas.openxmlformats.org/officeDocument/2006/relationships/slide" Target="slides/slide6.xml"/><Relationship Id="rId56" Type="http://schemas.openxmlformats.org/officeDocument/2006/relationships/font" Target="fonts/CenturyGothic-bold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1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1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1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1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1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1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1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1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1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1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1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1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1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1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1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1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746125" y="685800"/>
            <a:ext cx="5365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7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7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7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7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7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7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7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7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7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1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1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1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1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1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1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1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1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:notes"/>
          <p:cNvSpPr/>
          <p:nvPr>
            <p:ph idx="2" type="sldImg"/>
          </p:nvPr>
        </p:nvSpPr>
        <p:spPr>
          <a:xfrm>
            <a:off x="746125" y="685800"/>
            <a:ext cx="5365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" name="Google Shape;8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0:notes"/>
          <p:cNvSpPr/>
          <p:nvPr>
            <p:ph idx="2" type="sldImg"/>
          </p:nvPr>
        </p:nvSpPr>
        <p:spPr>
          <a:xfrm>
            <a:off x="841375" y="720725"/>
            <a:ext cx="563245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1" name="Google Shape;261;p10:notes"/>
          <p:cNvSpPr txBox="1"/>
          <p:nvPr>
            <p:ph idx="1" type="body"/>
          </p:nvPr>
        </p:nvSpPr>
        <p:spPr>
          <a:xfrm>
            <a:off x="536575" y="4530725"/>
            <a:ext cx="6248400" cy="42640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11:notes"/>
          <p:cNvSpPr/>
          <p:nvPr>
            <p:ph idx="2" type="sldImg"/>
          </p:nvPr>
        </p:nvSpPr>
        <p:spPr>
          <a:xfrm>
            <a:off x="841375" y="720725"/>
            <a:ext cx="563245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93" name="Google Shape;393;p11:notes"/>
          <p:cNvSpPr txBox="1"/>
          <p:nvPr>
            <p:ph idx="1" type="body"/>
          </p:nvPr>
        </p:nvSpPr>
        <p:spPr>
          <a:xfrm>
            <a:off x="536575" y="4530725"/>
            <a:ext cx="6248400" cy="42640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12:notes"/>
          <p:cNvSpPr/>
          <p:nvPr>
            <p:ph idx="2" type="sldImg"/>
          </p:nvPr>
        </p:nvSpPr>
        <p:spPr>
          <a:xfrm>
            <a:off x="841375" y="720725"/>
            <a:ext cx="563245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27" name="Google Shape;527;p12:notes"/>
          <p:cNvSpPr txBox="1"/>
          <p:nvPr>
            <p:ph idx="1" type="body"/>
          </p:nvPr>
        </p:nvSpPr>
        <p:spPr>
          <a:xfrm>
            <a:off x="536575" y="4530725"/>
            <a:ext cx="6248400" cy="42640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1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FFFFFF"/>
                </a:solidFill>
              </a:rPr>
              <a:t>‹#›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658" name="Google Shape;658;p13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59" name="Google Shape;659;p13:notes"/>
          <p:cNvSpPr txBox="1"/>
          <p:nvPr>
            <p:ph idx="1" type="body"/>
          </p:nvPr>
        </p:nvSpPr>
        <p:spPr>
          <a:xfrm>
            <a:off x="536575" y="4530726"/>
            <a:ext cx="6248400" cy="4264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1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66" name="Google Shape;666;p14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67" name="Google Shape;667;p14:notes"/>
          <p:cNvSpPr txBox="1"/>
          <p:nvPr>
            <p:ph idx="1" type="body"/>
          </p:nvPr>
        </p:nvSpPr>
        <p:spPr>
          <a:xfrm>
            <a:off x="536575" y="4530726"/>
            <a:ext cx="6248400" cy="4264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1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4" name="Google Shape;674;p15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75" name="Google Shape;675;p15:notes"/>
          <p:cNvSpPr txBox="1"/>
          <p:nvPr>
            <p:ph idx="1" type="body"/>
          </p:nvPr>
        </p:nvSpPr>
        <p:spPr>
          <a:xfrm>
            <a:off x="536575" y="4530726"/>
            <a:ext cx="6248400" cy="4264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1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2" name="Google Shape;682;p16:notes"/>
          <p:cNvSpPr/>
          <p:nvPr>
            <p:ph idx="2" type="sldImg"/>
          </p:nvPr>
        </p:nvSpPr>
        <p:spPr>
          <a:xfrm>
            <a:off x="841375" y="720725"/>
            <a:ext cx="563245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83" name="Google Shape;683;p16:notes"/>
          <p:cNvSpPr txBox="1"/>
          <p:nvPr>
            <p:ph idx="1" type="body"/>
          </p:nvPr>
        </p:nvSpPr>
        <p:spPr>
          <a:xfrm>
            <a:off x="536575" y="4530726"/>
            <a:ext cx="6248400" cy="4264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CPI = 1 + 0.10*0.20*1 + 0.25*0.20*3</a:t>
            </a:r>
            <a:endParaRPr/>
          </a:p>
          <a:p>
            <a:pPr indent="0" lvl="0" marL="0" marR="0" rtl="0" algn="l">
              <a:spcBef>
                <a:spcPts val="449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CPI = 1 + 0.02 + 0.15</a:t>
            </a:r>
            <a:endParaRPr/>
          </a:p>
          <a:p>
            <a:pPr indent="0" lvl="0" marL="0" marR="0" rtl="0" algn="l">
              <a:spcBef>
                <a:spcPts val="449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CPI = 1.17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1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0" name="Google Shape;690;p17:notes"/>
          <p:cNvSpPr/>
          <p:nvPr>
            <p:ph idx="2" type="sldImg"/>
          </p:nvPr>
        </p:nvSpPr>
        <p:spPr>
          <a:xfrm>
            <a:off x="841375" y="720725"/>
            <a:ext cx="563245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91" name="Google Shape;691;p17:notes"/>
          <p:cNvSpPr txBox="1"/>
          <p:nvPr>
            <p:ph idx="1" type="body"/>
          </p:nvPr>
        </p:nvSpPr>
        <p:spPr>
          <a:xfrm>
            <a:off x="536575" y="4530726"/>
            <a:ext cx="6248400" cy="4264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CPI = 1 + 0.10*0.20*1 + 0.25*0.20*3</a:t>
            </a:r>
            <a:endParaRPr/>
          </a:p>
          <a:p>
            <a:pPr indent="0" lvl="0" marL="0" marR="0" rtl="0" algn="l">
              <a:spcBef>
                <a:spcPts val="449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CPI = 1 + 0.02 + 0.15</a:t>
            </a:r>
            <a:endParaRPr/>
          </a:p>
          <a:p>
            <a:pPr indent="0" lvl="0" marL="0" marR="0" rtl="0" algn="l">
              <a:spcBef>
                <a:spcPts val="449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CPI = 1.17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1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9" name="Google Shape;699;p18:notes"/>
          <p:cNvSpPr/>
          <p:nvPr>
            <p:ph idx="2" type="sldImg"/>
          </p:nvPr>
        </p:nvSpPr>
        <p:spPr>
          <a:xfrm>
            <a:off x="841375" y="720725"/>
            <a:ext cx="563245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00" name="Google Shape;700;p18:notes"/>
          <p:cNvSpPr txBox="1"/>
          <p:nvPr>
            <p:ph idx="1" type="body"/>
          </p:nvPr>
        </p:nvSpPr>
        <p:spPr>
          <a:xfrm>
            <a:off x="536575" y="4530726"/>
            <a:ext cx="6248400" cy="4264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1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7" name="Google Shape;707;p19:notes"/>
          <p:cNvSpPr/>
          <p:nvPr>
            <p:ph idx="2" type="sldImg"/>
          </p:nvPr>
        </p:nvSpPr>
        <p:spPr>
          <a:xfrm>
            <a:off x="841375" y="720725"/>
            <a:ext cx="563245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08" name="Google Shape;708;p19:notes"/>
          <p:cNvSpPr txBox="1"/>
          <p:nvPr>
            <p:ph idx="1" type="body"/>
          </p:nvPr>
        </p:nvSpPr>
        <p:spPr>
          <a:xfrm>
            <a:off x="536575" y="4530726"/>
            <a:ext cx="6248400" cy="4264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Cycle time might go up a bit as we are doing more in EX.</a:t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2:notes"/>
          <p:cNvSpPr/>
          <p:nvPr>
            <p:ph idx="2" type="sldImg"/>
          </p:nvPr>
        </p:nvSpPr>
        <p:spPr>
          <a:xfrm>
            <a:off x="746125" y="685800"/>
            <a:ext cx="5365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6" name="Google Shape;716;p20:notes"/>
          <p:cNvSpPr/>
          <p:nvPr>
            <p:ph idx="2" type="sldImg"/>
          </p:nvPr>
        </p:nvSpPr>
        <p:spPr>
          <a:xfrm>
            <a:off x="746125" y="685800"/>
            <a:ext cx="5365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3" name="Google Shape;723;p21:notes"/>
          <p:cNvSpPr/>
          <p:nvPr>
            <p:ph idx="2" type="sldImg"/>
          </p:nvPr>
        </p:nvSpPr>
        <p:spPr>
          <a:xfrm>
            <a:off x="746125" y="685800"/>
            <a:ext cx="5365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9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1" name="Google Shape;731;p22:notes"/>
          <p:cNvSpPr/>
          <p:nvPr>
            <p:ph idx="2" type="sldImg"/>
          </p:nvPr>
        </p:nvSpPr>
        <p:spPr>
          <a:xfrm>
            <a:off x="746125" y="685800"/>
            <a:ext cx="5365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9" name="Google Shape;739;p23:notes"/>
          <p:cNvSpPr/>
          <p:nvPr>
            <p:ph idx="2" type="sldImg"/>
          </p:nvPr>
        </p:nvSpPr>
        <p:spPr>
          <a:xfrm>
            <a:off x="746125" y="685800"/>
            <a:ext cx="5365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p2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FFFFFF"/>
                </a:solidFill>
              </a:rPr>
              <a:t>‹#›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748" name="Google Shape;748;p24:notes"/>
          <p:cNvSpPr/>
          <p:nvPr>
            <p:ph idx="2" type="sldImg"/>
          </p:nvPr>
        </p:nvSpPr>
        <p:spPr>
          <a:xfrm>
            <a:off x="841375" y="720725"/>
            <a:ext cx="563245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49" name="Google Shape;749;p24:notes"/>
          <p:cNvSpPr txBox="1"/>
          <p:nvPr>
            <p:ph idx="1" type="body"/>
          </p:nvPr>
        </p:nvSpPr>
        <p:spPr>
          <a:xfrm>
            <a:off x="536575" y="4530725"/>
            <a:ext cx="6248400" cy="4264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2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4" name="Google Shape;874;p25:notes"/>
          <p:cNvSpPr/>
          <p:nvPr>
            <p:ph idx="2" type="sldImg"/>
          </p:nvPr>
        </p:nvSpPr>
        <p:spPr>
          <a:xfrm>
            <a:off x="746125" y="685800"/>
            <a:ext cx="5365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6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p26:notes"/>
          <p:cNvSpPr/>
          <p:nvPr>
            <p:ph idx="2" type="sldImg"/>
          </p:nvPr>
        </p:nvSpPr>
        <p:spPr>
          <a:xfrm>
            <a:off x="746125" y="685800"/>
            <a:ext cx="5365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8" name="Google Shape;918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Dynamic has access to more information and can change if condition changes – it should be more accurate (at the cost of extra hardware / power)</a:t>
            </a:r>
            <a:endParaRPr/>
          </a:p>
        </p:txBody>
      </p:sp>
      <p:sp>
        <p:nvSpPr>
          <p:cNvPr id="919" name="Google Shape;919;p2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5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7" name="Google Shape;927;p27:notes"/>
          <p:cNvSpPr/>
          <p:nvPr>
            <p:ph idx="2" type="sldImg"/>
          </p:nvPr>
        </p:nvSpPr>
        <p:spPr>
          <a:xfrm>
            <a:off x="746125" y="685800"/>
            <a:ext cx="5365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2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4" name="Google Shape;934;p28:notes"/>
          <p:cNvSpPr/>
          <p:nvPr>
            <p:ph idx="2" type="sldImg"/>
          </p:nvPr>
        </p:nvSpPr>
        <p:spPr>
          <a:xfrm>
            <a:off x="746125" y="685800"/>
            <a:ext cx="5365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9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Google Shape;940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1" name="Google Shape;941;p29:notes"/>
          <p:cNvSpPr/>
          <p:nvPr>
            <p:ph idx="2" type="sldImg"/>
          </p:nvPr>
        </p:nvSpPr>
        <p:spPr>
          <a:xfrm>
            <a:off x="746125" y="685800"/>
            <a:ext cx="5365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3:notes"/>
          <p:cNvSpPr/>
          <p:nvPr>
            <p:ph idx="2" type="sldImg"/>
          </p:nvPr>
        </p:nvSpPr>
        <p:spPr>
          <a:xfrm>
            <a:off x="746125" y="685800"/>
            <a:ext cx="5365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Google Shape;962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3" name="Google Shape;963;p30:notes"/>
          <p:cNvSpPr/>
          <p:nvPr>
            <p:ph idx="2" type="sldImg"/>
          </p:nvPr>
        </p:nvSpPr>
        <p:spPr>
          <a:xfrm>
            <a:off x="746125" y="685800"/>
            <a:ext cx="5365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8" name="Shape 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Google Shape;969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0" name="Google Shape;970;p31:notes"/>
          <p:cNvSpPr/>
          <p:nvPr>
            <p:ph idx="2" type="sldImg"/>
          </p:nvPr>
        </p:nvSpPr>
        <p:spPr>
          <a:xfrm>
            <a:off x="746125" y="685800"/>
            <a:ext cx="5365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3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Google Shape;1004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5" name="Google Shape;1005;p32:notes"/>
          <p:cNvSpPr/>
          <p:nvPr>
            <p:ph idx="2" type="sldImg"/>
          </p:nvPr>
        </p:nvSpPr>
        <p:spPr>
          <a:xfrm>
            <a:off x="746125" y="685800"/>
            <a:ext cx="5365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6" name="Shape 1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" name="Google Shape;1097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8" name="Google Shape;1098;p33:notes"/>
          <p:cNvSpPr/>
          <p:nvPr>
            <p:ph idx="2" type="sldImg"/>
          </p:nvPr>
        </p:nvSpPr>
        <p:spPr>
          <a:xfrm>
            <a:off x="746125" y="685800"/>
            <a:ext cx="5365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3" name="Shape 1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4" name="Google Shape;1104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5" name="Google Shape;1105;p34:notes"/>
          <p:cNvSpPr/>
          <p:nvPr>
            <p:ph idx="2" type="sldImg"/>
          </p:nvPr>
        </p:nvSpPr>
        <p:spPr>
          <a:xfrm>
            <a:off x="746125" y="685800"/>
            <a:ext cx="5365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2" name="Shape 1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3" name="Google Shape;1113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4" name="Google Shape;1114;p35:notes"/>
          <p:cNvSpPr/>
          <p:nvPr>
            <p:ph idx="2" type="sldImg"/>
          </p:nvPr>
        </p:nvSpPr>
        <p:spPr>
          <a:xfrm>
            <a:off x="746125" y="685800"/>
            <a:ext cx="5365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9" name="Shape 1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0" name="Google Shape;1120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1" name="Google Shape;1121;p36:notes"/>
          <p:cNvSpPr/>
          <p:nvPr>
            <p:ph idx="2" type="sldImg"/>
          </p:nvPr>
        </p:nvSpPr>
        <p:spPr>
          <a:xfrm>
            <a:off x="746125" y="685800"/>
            <a:ext cx="5365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4:notes"/>
          <p:cNvSpPr/>
          <p:nvPr>
            <p:ph idx="2" type="sldImg"/>
          </p:nvPr>
        </p:nvSpPr>
        <p:spPr>
          <a:xfrm>
            <a:off x="746125" y="685800"/>
            <a:ext cx="5365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5:notes"/>
          <p:cNvSpPr/>
          <p:nvPr>
            <p:ph idx="2" type="sldImg"/>
          </p:nvPr>
        </p:nvSpPr>
        <p:spPr>
          <a:xfrm>
            <a:off x="746125" y="685800"/>
            <a:ext cx="5365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6:notes"/>
          <p:cNvSpPr/>
          <p:nvPr>
            <p:ph idx="2" type="sldImg"/>
          </p:nvPr>
        </p:nvSpPr>
        <p:spPr>
          <a:xfrm>
            <a:off x="746125" y="685800"/>
            <a:ext cx="5365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7:notes"/>
          <p:cNvSpPr/>
          <p:nvPr>
            <p:ph idx="2" type="sldImg"/>
          </p:nvPr>
        </p:nvSpPr>
        <p:spPr>
          <a:xfrm>
            <a:off x="746125" y="685800"/>
            <a:ext cx="5365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8:notes"/>
          <p:cNvSpPr/>
          <p:nvPr>
            <p:ph idx="2" type="sldImg"/>
          </p:nvPr>
        </p:nvSpPr>
        <p:spPr>
          <a:xfrm>
            <a:off x="746125" y="685800"/>
            <a:ext cx="5365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9:notes"/>
          <p:cNvSpPr/>
          <p:nvPr>
            <p:ph idx="2" type="sldImg"/>
          </p:nvPr>
        </p:nvSpPr>
        <p:spPr>
          <a:xfrm>
            <a:off x="746125" y="685800"/>
            <a:ext cx="5365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8"/>
          <p:cNvSpPr txBox="1"/>
          <p:nvPr>
            <p:ph type="ctrTitle"/>
          </p:nvPr>
        </p:nvSpPr>
        <p:spPr>
          <a:xfrm>
            <a:off x="1520230" y="1272011"/>
            <a:ext cx="9121379" cy="270594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85"/>
              <a:buFont typeface="Calibri"/>
              <a:buNone/>
              <a:defRPr sz="5985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8"/>
          <p:cNvSpPr txBox="1"/>
          <p:nvPr>
            <p:ph idx="1" type="subTitle"/>
          </p:nvPr>
        </p:nvSpPr>
        <p:spPr>
          <a:xfrm>
            <a:off x="1520230" y="4082310"/>
            <a:ext cx="9121379" cy="1876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2394"/>
              <a:buNone/>
              <a:defRPr sz="2394"/>
            </a:lvl1pPr>
            <a:lvl2pPr lvl="1" algn="ctr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995"/>
              <a:buNone/>
              <a:defRPr sz="1995"/>
            </a:lvl2pPr>
            <a:lvl3pPr lvl="2" algn="ctr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795"/>
              <a:buNone/>
              <a:defRPr sz="1795"/>
            </a:lvl3pPr>
            <a:lvl4pPr lvl="3" algn="ctr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596"/>
              <a:buNone/>
              <a:defRPr sz="1596"/>
            </a:lvl4pPr>
            <a:lvl5pPr lvl="4" algn="ctr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596"/>
              <a:buNone/>
              <a:defRPr sz="1596"/>
            </a:lvl5pPr>
            <a:lvl6pPr lvl="5" algn="ctr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596"/>
              <a:buNone/>
              <a:defRPr sz="1596"/>
            </a:lvl6pPr>
            <a:lvl7pPr lvl="6" algn="ctr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596"/>
              <a:buNone/>
              <a:defRPr sz="1596"/>
            </a:lvl7pPr>
            <a:lvl8pPr lvl="7" algn="ctr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596"/>
              <a:buNone/>
              <a:defRPr sz="1596"/>
            </a:lvl8pPr>
            <a:lvl9pPr lvl="8" algn="ctr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596"/>
              <a:buNone/>
              <a:defRPr sz="1596"/>
            </a:lvl9pPr>
          </a:lstStyle>
          <a:p/>
        </p:txBody>
      </p:sp>
      <p:sp>
        <p:nvSpPr>
          <p:cNvPr id="20" name="Google Shape;20;p38"/>
          <p:cNvSpPr txBox="1"/>
          <p:nvPr>
            <p:ph idx="10" type="dt"/>
          </p:nvPr>
        </p:nvSpPr>
        <p:spPr>
          <a:xfrm>
            <a:off x="836126" y="7203864"/>
            <a:ext cx="2736414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8"/>
          <p:cNvSpPr txBox="1"/>
          <p:nvPr>
            <p:ph idx="11" type="ftr"/>
          </p:nvPr>
        </p:nvSpPr>
        <p:spPr>
          <a:xfrm>
            <a:off x="4028609" y="7203864"/>
            <a:ext cx="4104620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7"/>
          <p:cNvSpPr txBox="1"/>
          <p:nvPr>
            <p:ph type="title"/>
          </p:nvPr>
        </p:nvSpPr>
        <p:spPr>
          <a:xfrm>
            <a:off x="836127" y="413809"/>
            <a:ext cx="10489585" cy="15023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47"/>
          <p:cNvSpPr txBox="1"/>
          <p:nvPr>
            <p:ph idx="1" type="body"/>
          </p:nvPr>
        </p:nvSpPr>
        <p:spPr>
          <a:xfrm rot="5400000">
            <a:off x="3615162" y="-709993"/>
            <a:ext cx="4931516" cy="104895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p47"/>
          <p:cNvSpPr txBox="1"/>
          <p:nvPr>
            <p:ph idx="10" type="dt"/>
          </p:nvPr>
        </p:nvSpPr>
        <p:spPr>
          <a:xfrm>
            <a:off x="836126" y="7203864"/>
            <a:ext cx="2736414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47"/>
          <p:cNvSpPr txBox="1"/>
          <p:nvPr>
            <p:ph idx="11" type="ftr"/>
          </p:nvPr>
        </p:nvSpPr>
        <p:spPr>
          <a:xfrm>
            <a:off x="4028609" y="7203864"/>
            <a:ext cx="4104620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47"/>
          <p:cNvSpPr txBox="1"/>
          <p:nvPr>
            <p:ph idx="12" type="sldNum"/>
          </p:nvPr>
        </p:nvSpPr>
        <p:spPr>
          <a:xfrm>
            <a:off x="8589298" y="7203864"/>
            <a:ext cx="2736414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8"/>
          <p:cNvSpPr txBox="1"/>
          <p:nvPr>
            <p:ph type="title"/>
          </p:nvPr>
        </p:nvSpPr>
        <p:spPr>
          <a:xfrm rot="5400000">
            <a:off x="6721138" y="2395985"/>
            <a:ext cx="6586750" cy="2622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48"/>
          <p:cNvSpPr txBox="1"/>
          <p:nvPr>
            <p:ph idx="1" type="body"/>
          </p:nvPr>
        </p:nvSpPr>
        <p:spPr>
          <a:xfrm rot="5400000">
            <a:off x="1400334" y="-150400"/>
            <a:ext cx="6586750" cy="77151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48"/>
          <p:cNvSpPr txBox="1"/>
          <p:nvPr>
            <p:ph idx="10" type="dt"/>
          </p:nvPr>
        </p:nvSpPr>
        <p:spPr>
          <a:xfrm>
            <a:off x="836126" y="7203864"/>
            <a:ext cx="2736414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48"/>
          <p:cNvSpPr txBox="1"/>
          <p:nvPr>
            <p:ph idx="11" type="ftr"/>
          </p:nvPr>
        </p:nvSpPr>
        <p:spPr>
          <a:xfrm>
            <a:off x="4028609" y="7203864"/>
            <a:ext cx="4104620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48"/>
          <p:cNvSpPr txBox="1"/>
          <p:nvPr>
            <p:ph idx="12" type="sldNum"/>
          </p:nvPr>
        </p:nvSpPr>
        <p:spPr>
          <a:xfrm>
            <a:off x="8589298" y="7203864"/>
            <a:ext cx="2736414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9"/>
          <p:cNvSpPr txBox="1"/>
          <p:nvPr>
            <p:ph type="title"/>
          </p:nvPr>
        </p:nvSpPr>
        <p:spPr>
          <a:xfrm>
            <a:off x="836127" y="413809"/>
            <a:ext cx="10489585" cy="15023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9"/>
          <p:cNvSpPr txBox="1"/>
          <p:nvPr>
            <p:ph idx="1" type="body"/>
          </p:nvPr>
        </p:nvSpPr>
        <p:spPr>
          <a:xfrm>
            <a:off x="836127" y="2069042"/>
            <a:ext cx="10489585" cy="49315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39"/>
          <p:cNvSpPr txBox="1"/>
          <p:nvPr>
            <p:ph idx="10" type="dt"/>
          </p:nvPr>
        </p:nvSpPr>
        <p:spPr>
          <a:xfrm>
            <a:off x="836126" y="7203864"/>
            <a:ext cx="2736414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9"/>
          <p:cNvSpPr txBox="1"/>
          <p:nvPr>
            <p:ph idx="11" type="ftr"/>
          </p:nvPr>
        </p:nvSpPr>
        <p:spPr>
          <a:xfrm>
            <a:off x="4028609" y="7203864"/>
            <a:ext cx="4104620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9"/>
          <p:cNvSpPr txBox="1"/>
          <p:nvPr>
            <p:ph idx="12" type="sldNum"/>
          </p:nvPr>
        </p:nvSpPr>
        <p:spPr>
          <a:xfrm>
            <a:off x="8589298" y="7203864"/>
            <a:ext cx="2736414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0"/>
          <p:cNvSpPr txBox="1"/>
          <p:nvPr>
            <p:ph idx="10" type="dt"/>
          </p:nvPr>
        </p:nvSpPr>
        <p:spPr>
          <a:xfrm>
            <a:off x="836126" y="7203864"/>
            <a:ext cx="2736414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0"/>
          <p:cNvSpPr txBox="1"/>
          <p:nvPr>
            <p:ph idx="11" type="ftr"/>
          </p:nvPr>
        </p:nvSpPr>
        <p:spPr>
          <a:xfrm>
            <a:off x="4028609" y="7203864"/>
            <a:ext cx="4104620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0"/>
          <p:cNvSpPr txBox="1"/>
          <p:nvPr>
            <p:ph idx="12" type="sldNum"/>
          </p:nvPr>
        </p:nvSpPr>
        <p:spPr>
          <a:xfrm>
            <a:off x="8589298" y="7203864"/>
            <a:ext cx="2736414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1"/>
          <p:cNvSpPr txBox="1"/>
          <p:nvPr>
            <p:ph type="title"/>
          </p:nvPr>
        </p:nvSpPr>
        <p:spPr>
          <a:xfrm>
            <a:off x="829792" y="1937704"/>
            <a:ext cx="10489585" cy="32331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85"/>
              <a:buFont typeface="Calibri"/>
              <a:buNone/>
              <a:defRPr sz="5985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1"/>
          <p:cNvSpPr txBox="1"/>
          <p:nvPr>
            <p:ph idx="1" type="body"/>
          </p:nvPr>
        </p:nvSpPr>
        <p:spPr>
          <a:xfrm>
            <a:off x="829792" y="5201392"/>
            <a:ext cx="10489585" cy="17002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rgbClr val="888888"/>
              </a:buClr>
              <a:buSzPts val="2394"/>
              <a:buNone/>
              <a:defRPr sz="2394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888888"/>
              </a:buClr>
              <a:buSzPts val="1995"/>
              <a:buNone/>
              <a:defRPr sz="1995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888888"/>
              </a:buClr>
              <a:buSzPts val="1795"/>
              <a:buNone/>
              <a:defRPr sz="1795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888888"/>
              </a:buClr>
              <a:buSzPts val="1596"/>
              <a:buNone/>
              <a:defRPr sz="1596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888888"/>
              </a:buClr>
              <a:buSzPts val="1596"/>
              <a:buNone/>
              <a:defRPr sz="1596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888888"/>
              </a:buClr>
              <a:buSzPts val="1596"/>
              <a:buNone/>
              <a:defRPr sz="1596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888888"/>
              </a:buClr>
              <a:buSzPts val="1596"/>
              <a:buNone/>
              <a:defRPr sz="1596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888888"/>
              </a:buClr>
              <a:buSzPts val="1596"/>
              <a:buNone/>
              <a:defRPr sz="1596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888888"/>
              </a:buClr>
              <a:buSzPts val="1596"/>
              <a:buNone/>
              <a:defRPr sz="1596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5" name="Google Shape;35;p41"/>
          <p:cNvSpPr txBox="1"/>
          <p:nvPr>
            <p:ph idx="10" type="dt"/>
          </p:nvPr>
        </p:nvSpPr>
        <p:spPr>
          <a:xfrm>
            <a:off x="836126" y="7203864"/>
            <a:ext cx="2736414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41"/>
          <p:cNvSpPr txBox="1"/>
          <p:nvPr>
            <p:ph idx="11" type="ftr"/>
          </p:nvPr>
        </p:nvSpPr>
        <p:spPr>
          <a:xfrm>
            <a:off x="4028609" y="7203864"/>
            <a:ext cx="4104620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41"/>
          <p:cNvSpPr txBox="1"/>
          <p:nvPr>
            <p:ph idx="12" type="sldNum"/>
          </p:nvPr>
        </p:nvSpPr>
        <p:spPr>
          <a:xfrm>
            <a:off x="8589298" y="7203864"/>
            <a:ext cx="2736414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42"/>
          <p:cNvSpPr txBox="1"/>
          <p:nvPr>
            <p:ph type="title"/>
          </p:nvPr>
        </p:nvSpPr>
        <p:spPr>
          <a:xfrm>
            <a:off x="836127" y="413809"/>
            <a:ext cx="10489585" cy="15023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42"/>
          <p:cNvSpPr txBox="1"/>
          <p:nvPr>
            <p:ph idx="1" type="body"/>
          </p:nvPr>
        </p:nvSpPr>
        <p:spPr>
          <a:xfrm>
            <a:off x="836126" y="2069042"/>
            <a:ext cx="5168781" cy="49315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42"/>
          <p:cNvSpPr txBox="1"/>
          <p:nvPr>
            <p:ph idx="2" type="body"/>
          </p:nvPr>
        </p:nvSpPr>
        <p:spPr>
          <a:xfrm>
            <a:off x="6156931" y="2069042"/>
            <a:ext cx="5168781" cy="49315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42"/>
          <p:cNvSpPr txBox="1"/>
          <p:nvPr>
            <p:ph idx="10" type="dt"/>
          </p:nvPr>
        </p:nvSpPr>
        <p:spPr>
          <a:xfrm>
            <a:off x="836126" y="7203864"/>
            <a:ext cx="2736414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42"/>
          <p:cNvSpPr txBox="1"/>
          <p:nvPr>
            <p:ph idx="11" type="ftr"/>
          </p:nvPr>
        </p:nvSpPr>
        <p:spPr>
          <a:xfrm>
            <a:off x="4028609" y="7203864"/>
            <a:ext cx="4104620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42"/>
          <p:cNvSpPr txBox="1"/>
          <p:nvPr>
            <p:ph idx="12" type="sldNum"/>
          </p:nvPr>
        </p:nvSpPr>
        <p:spPr>
          <a:xfrm>
            <a:off x="8589298" y="7203864"/>
            <a:ext cx="2736414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3"/>
          <p:cNvSpPr txBox="1"/>
          <p:nvPr>
            <p:ph type="title"/>
          </p:nvPr>
        </p:nvSpPr>
        <p:spPr>
          <a:xfrm>
            <a:off x="837711" y="413809"/>
            <a:ext cx="10489585" cy="15023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43"/>
          <p:cNvSpPr txBox="1"/>
          <p:nvPr>
            <p:ph idx="1" type="body"/>
          </p:nvPr>
        </p:nvSpPr>
        <p:spPr>
          <a:xfrm>
            <a:off x="837711" y="1905318"/>
            <a:ext cx="5145027" cy="9337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2394"/>
              <a:buNone/>
              <a:defRPr b="1" sz="2394"/>
            </a:lvl1pPr>
            <a:lvl2pPr indent="-228600" lvl="1" marL="9144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995"/>
              <a:buNone/>
              <a:defRPr b="1" sz="1995"/>
            </a:lvl2pPr>
            <a:lvl3pPr indent="-228600" lvl="2" marL="13716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795"/>
              <a:buNone/>
              <a:defRPr b="1" sz="1795"/>
            </a:lvl3pPr>
            <a:lvl4pPr indent="-228600" lvl="3" marL="18288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596"/>
              <a:buNone/>
              <a:defRPr b="1" sz="1596"/>
            </a:lvl4pPr>
            <a:lvl5pPr indent="-228600" lvl="4" marL="22860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596"/>
              <a:buNone/>
              <a:defRPr b="1" sz="1596"/>
            </a:lvl5pPr>
            <a:lvl6pPr indent="-228600" lvl="5" marL="27432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596"/>
              <a:buNone/>
              <a:defRPr b="1" sz="1596"/>
            </a:lvl6pPr>
            <a:lvl7pPr indent="-228600" lvl="6" marL="32004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596"/>
              <a:buNone/>
              <a:defRPr b="1" sz="1596"/>
            </a:lvl7pPr>
            <a:lvl8pPr indent="-228600" lvl="7" marL="36576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596"/>
              <a:buNone/>
              <a:defRPr b="1" sz="1596"/>
            </a:lvl8pPr>
            <a:lvl9pPr indent="-228600" lvl="8" marL="41148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596"/>
              <a:buNone/>
              <a:defRPr b="1" sz="1596"/>
            </a:lvl9pPr>
          </a:lstStyle>
          <a:p/>
        </p:txBody>
      </p:sp>
      <p:sp>
        <p:nvSpPr>
          <p:cNvPr id="48" name="Google Shape;48;p43"/>
          <p:cNvSpPr txBox="1"/>
          <p:nvPr>
            <p:ph idx="2" type="body"/>
          </p:nvPr>
        </p:nvSpPr>
        <p:spPr>
          <a:xfrm>
            <a:off x="837711" y="2839085"/>
            <a:ext cx="5145027" cy="41758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43"/>
          <p:cNvSpPr txBox="1"/>
          <p:nvPr>
            <p:ph idx="3" type="body"/>
          </p:nvPr>
        </p:nvSpPr>
        <p:spPr>
          <a:xfrm>
            <a:off x="6156931" y="1905318"/>
            <a:ext cx="5170365" cy="9337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2394"/>
              <a:buNone/>
              <a:defRPr b="1" sz="2394"/>
            </a:lvl1pPr>
            <a:lvl2pPr indent="-228600" lvl="1" marL="9144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995"/>
              <a:buNone/>
              <a:defRPr b="1" sz="1995"/>
            </a:lvl2pPr>
            <a:lvl3pPr indent="-228600" lvl="2" marL="13716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795"/>
              <a:buNone/>
              <a:defRPr b="1" sz="1795"/>
            </a:lvl3pPr>
            <a:lvl4pPr indent="-228600" lvl="3" marL="18288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596"/>
              <a:buNone/>
              <a:defRPr b="1" sz="1596"/>
            </a:lvl4pPr>
            <a:lvl5pPr indent="-228600" lvl="4" marL="22860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596"/>
              <a:buNone/>
              <a:defRPr b="1" sz="1596"/>
            </a:lvl5pPr>
            <a:lvl6pPr indent="-228600" lvl="5" marL="27432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596"/>
              <a:buNone/>
              <a:defRPr b="1" sz="1596"/>
            </a:lvl6pPr>
            <a:lvl7pPr indent="-228600" lvl="6" marL="32004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596"/>
              <a:buNone/>
              <a:defRPr b="1" sz="1596"/>
            </a:lvl7pPr>
            <a:lvl8pPr indent="-228600" lvl="7" marL="36576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596"/>
              <a:buNone/>
              <a:defRPr b="1" sz="1596"/>
            </a:lvl8pPr>
            <a:lvl9pPr indent="-228600" lvl="8" marL="41148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596"/>
              <a:buNone/>
              <a:defRPr b="1" sz="1596"/>
            </a:lvl9pPr>
          </a:lstStyle>
          <a:p/>
        </p:txBody>
      </p:sp>
      <p:sp>
        <p:nvSpPr>
          <p:cNvPr id="50" name="Google Shape;50;p43"/>
          <p:cNvSpPr txBox="1"/>
          <p:nvPr>
            <p:ph idx="4" type="body"/>
          </p:nvPr>
        </p:nvSpPr>
        <p:spPr>
          <a:xfrm>
            <a:off x="6156931" y="2839085"/>
            <a:ext cx="5170365" cy="41758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43"/>
          <p:cNvSpPr txBox="1"/>
          <p:nvPr>
            <p:ph idx="10" type="dt"/>
          </p:nvPr>
        </p:nvSpPr>
        <p:spPr>
          <a:xfrm>
            <a:off x="836126" y="7203864"/>
            <a:ext cx="2736414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43"/>
          <p:cNvSpPr txBox="1"/>
          <p:nvPr>
            <p:ph idx="11" type="ftr"/>
          </p:nvPr>
        </p:nvSpPr>
        <p:spPr>
          <a:xfrm>
            <a:off x="4028609" y="7203864"/>
            <a:ext cx="4104620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43"/>
          <p:cNvSpPr txBox="1"/>
          <p:nvPr>
            <p:ph idx="12" type="sldNum"/>
          </p:nvPr>
        </p:nvSpPr>
        <p:spPr>
          <a:xfrm>
            <a:off x="8589298" y="7203864"/>
            <a:ext cx="2736414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4"/>
          <p:cNvSpPr txBox="1"/>
          <p:nvPr>
            <p:ph type="title"/>
          </p:nvPr>
        </p:nvSpPr>
        <p:spPr>
          <a:xfrm>
            <a:off x="836127" y="413809"/>
            <a:ext cx="10489585" cy="15023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44"/>
          <p:cNvSpPr txBox="1"/>
          <p:nvPr>
            <p:ph idx="10" type="dt"/>
          </p:nvPr>
        </p:nvSpPr>
        <p:spPr>
          <a:xfrm>
            <a:off x="836126" y="7203864"/>
            <a:ext cx="2736414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44"/>
          <p:cNvSpPr txBox="1"/>
          <p:nvPr>
            <p:ph idx="11" type="ftr"/>
          </p:nvPr>
        </p:nvSpPr>
        <p:spPr>
          <a:xfrm>
            <a:off x="4028609" y="7203864"/>
            <a:ext cx="4104620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44"/>
          <p:cNvSpPr txBox="1"/>
          <p:nvPr>
            <p:ph idx="12" type="sldNum"/>
          </p:nvPr>
        </p:nvSpPr>
        <p:spPr>
          <a:xfrm>
            <a:off x="8589298" y="7203864"/>
            <a:ext cx="2736414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5"/>
          <p:cNvSpPr txBox="1"/>
          <p:nvPr>
            <p:ph type="title"/>
          </p:nvPr>
        </p:nvSpPr>
        <p:spPr>
          <a:xfrm>
            <a:off x="837711" y="518160"/>
            <a:ext cx="3922509" cy="18135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92"/>
              <a:buFont typeface="Calibri"/>
              <a:buNone/>
              <a:defRPr sz="3192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45"/>
          <p:cNvSpPr txBox="1"/>
          <p:nvPr>
            <p:ph idx="1" type="body"/>
          </p:nvPr>
        </p:nvSpPr>
        <p:spPr>
          <a:xfrm>
            <a:off x="5170365" y="1119082"/>
            <a:ext cx="6156930" cy="55234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292" lvl="0" marL="45720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3192"/>
              <a:buChar char="•"/>
              <a:defRPr sz="3192"/>
            </a:lvl1pPr>
            <a:lvl2pPr indent="-405955" lvl="1" marL="9144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2793"/>
              <a:buChar char="•"/>
              <a:defRPr sz="2793"/>
            </a:lvl2pPr>
            <a:lvl3pPr indent="-380619" lvl="2" marL="13716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2394"/>
              <a:buChar char="•"/>
              <a:defRPr sz="2394"/>
            </a:lvl3pPr>
            <a:lvl4pPr indent="-355282" lvl="3" marL="18288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995"/>
              <a:buChar char="•"/>
              <a:defRPr sz="1995"/>
            </a:lvl4pPr>
            <a:lvl5pPr indent="-355282" lvl="4" marL="22860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995"/>
              <a:buChar char="•"/>
              <a:defRPr sz="1995"/>
            </a:lvl5pPr>
            <a:lvl6pPr indent="-355282" lvl="5" marL="27432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995"/>
              <a:buChar char="•"/>
              <a:defRPr sz="1995"/>
            </a:lvl6pPr>
            <a:lvl7pPr indent="-355282" lvl="6" marL="32004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995"/>
              <a:buChar char="•"/>
              <a:defRPr sz="1995"/>
            </a:lvl7pPr>
            <a:lvl8pPr indent="-355282" lvl="7" marL="36576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995"/>
              <a:buChar char="•"/>
              <a:defRPr sz="1995"/>
            </a:lvl8pPr>
            <a:lvl9pPr indent="-355282" lvl="8" marL="41148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995"/>
              <a:buChar char="•"/>
              <a:defRPr sz="1995"/>
            </a:lvl9pPr>
          </a:lstStyle>
          <a:p/>
        </p:txBody>
      </p:sp>
      <p:sp>
        <p:nvSpPr>
          <p:cNvPr id="62" name="Google Shape;62;p45"/>
          <p:cNvSpPr txBox="1"/>
          <p:nvPr>
            <p:ph idx="2" type="body"/>
          </p:nvPr>
        </p:nvSpPr>
        <p:spPr>
          <a:xfrm>
            <a:off x="837711" y="2331720"/>
            <a:ext cx="3922509" cy="43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1596"/>
              <a:buNone/>
              <a:defRPr sz="1596"/>
            </a:lvl1pPr>
            <a:lvl2pPr indent="-228600" lvl="1" marL="9144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397"/>
              <a:buNone/>
              <a:defRPr sz="1397"/>
            </a:lvl2pPr>
            <a:lvl3pPr indent="-228600" lvl="2" marL="13716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197"/>
              <a:buNone/>
              <a:defRPr sz="1197"/>
            </a:lvl3pPr>
            <a:lvl4pPr indent="-228600" lvl="3" marL="18288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998"/>
              <a:buNone/>
              <a:defRPr sz="997"/>
            </a:lvl4pPr>
            <a:lvl5pPr indent="-228600" lvl="4" marL="22860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998"/>
              <a:buNone/>
              <a:defRPr sz="997"/>
            </a:lvl5pPr>
            <a:lvl6pPr indent="-228600" lvl="5" marL="27432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998"/>
              <a:buNone/>
              <a:defRPr sz="997"/>
            </a:lvl6pPr>
            <a:lvl7pPr indent="-228600" lvl="6" marL="32004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998"/>
              <a:buNone/>
              <a:defRPr sz="997"/>
            </a:lvl7pPr>
            <a:lvl8pPr indent="-228600" lvl="7" marL="36576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998"/>
              <a:buNone/>
              <a:defRPr sz="997"/>
            </a:lvl8pPr>
            <a:lvl9pPr indent="-228600" lvl="8" marL="41148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998"/>
              <a:buNone/>
              <a:defRPr sz="997"/>
            </a:lvl9pPr>
          </a:lstStyle>
          <a:p/>
        </p:txBody>
      </p:sp>
      <p:sp>
        <p:nvSpPr>
          <p:cNvPr id="63" name="Google Shape;63;p45"/>
          <p:cNvSpPr txBox="1"/>
          <p:nvPr>
            <p:ph idx="10" type="dt"/>
          </p:nvPr>
        </p:nvSpPr>
        <p:spPr>
          <a:xfrm>
            <a:off x="836126" y="7203864"/>
            <a:ext cx="2736414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45"/>
          <p:cNvSpPr txBox="1"/>
          <p:nvPr>
            <p:ph idx="11" type="ftr"/>
          </p:nvPr>
        </p:nvSpPr>
        <p:spPr>
          <a:xfrm>
            <a:off x="4028609" y="7203864"/>
            <a:ext cx="4104620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45"/>
          <p:cNvSpPr txBox="1"/>
          <p:nvPr>
            <p:ph idx="12" type="sldNum"/>
          </p:nvPr>
        </p:nvSpPr>
        <p:spPr>
          <a:xfrm>
            <a:off x="8589298" y="7203864"/>
            <a:ext cx="2736414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46"/>
          <p:cNvSpPr txBox="1"/>
          <p:nvPr>
            <p:ph type="title"/>
          </p:nvPr>
        </p:nvSpPr>
        <p:spPr>
          <a:xfrm>
            <a:off x="837711" y="518160"/>
            <a:ext cx="3922509" cy="18135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92"/>
              <a:buFont typeface="Calibri"/>
              <a:buNone/>
              <a:defRPr sz="3192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46"/>
          <p:cNvSpPr/>
          <p:nvPr>
            <p:ph idx="2" type="pic"/>
          </p:nvPr>
        </p:nvSpPr>
        <p:spPr>
          <a:xfrm>
            <a:off x="5170365" y="1119082"/>
            <a:ext cx="6156930" cy="5523442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46"/>
          <p:cNvSpPr txBox="1"/>
          <p:nvPr>
            <p:ph idx="1" type="body"/>
          </p:nvPr>
        </p:nvSpPr>
        <p:spPr>
          <a:xfrm>
            <a:off x="837711" y="2331720"/>
            <a:ext cx="3922509" cy="43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1596"/>
              <a:buNone/>
              <a:defRPr sz="1596"/>
            </a:lvl1pPr>
            <a:lvl2pPr indent="-228600" lvl="1" marL="9144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397"/>
              <a:buNone/>
              <a:defRPr sz="1397"/>
            </a:lvl2pPr>
            <a:lvl3pPr indent="-228600" lvl="2" marL="13716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197"/>
              <a:buNone/>
              <a:defRPr sz="1197"/>
            </a:lvl3pPr>
            <a:lvl4pPr indent="-228600" lvl="3" marL="18288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998"/>
              <a:buNone/>
              <a:defRPr sz="997"/>
            </a:lvl4pPr>
            <a:lvl5pPr indent="-228600" lvl="4" marL="22860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998"/>
              <a:buNone/>
              <a:defRPr sz="997"/>
            </a:lvl5pPr>
            <a:lvl6pPr indent="-228600" lvl="5" marL="27432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998"/>
              <a:buNone/>
              <a:defRPr sz="997"/>
            </a:lvl6pPr>
            <a:lvl7pPr indent="-228600" lvl="6" marL="32004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998"/>
              <a:buNone/>
              <a:defRPr sz="997"/>
            </a:lvl7pPr>
            <a:lvl8pPr indent="-228600" lvl="7" marL="36576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998"/>
              <a:buNone/>
              <a:defRPr sz="997"/>
            </a:lvl8pPr>
            <a:lvl9pPr indent="-228600" lvl="8" marL="41148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998"/>
              <a:buNone/>
              <a:defRPr sz="997"/>
            </a:lvl9pPr>
          </a:lstStyle>
          <a:p/>
        </p:txBody>
      </p:sp>
      <p:sp>
        <p:nvSpPr>
          <p:cNvPr id="70" name="Google Shape;70;p46"/>
          <p:cNvSpPr txBox="1"/>
          <p:nvPr>
            <p:ph idx="10" type="dt"/>
          </p:nvPr>
        </p:nvSpPr>
        <p:spPr>
          <a:xfrm>
            <a:off x="836126" y="7203864"/>
            <a:ext cx="2736414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46"/>
          <p:cNvSpPr txBox="1"/>
          <p:nvPr>
            <p:ph idx="11" type="ftr"/>
          </p:nvPr>
        </p:nvSpPr>
        <p:spPr>
          <a:xfrm>
            <a:off x="4028609" y="7203864"/>
            <a:ext cx="4104620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46"/>
          <p:cNvSpPr txBox="1"/>
          <p:nvPr>
            <p:ph idx="12" type="sldNum"/>
          </p:nvPr>
        </p:nvSpPr>
        <p:spPr>
          <a:xfrm>
            <a:off x="8589298" y="7203864"/>
            <a:ext cx="2736414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7"/>
          <p:cNvSpPr txBox="1"/>
          <p:nvPr>
            <p:ph type="title"/>
          </p:nvPr>
        </p:nvSpPr>
        <p:spPr>
          <a:xfrm>
            <a:off x="836127" y="413809"/>
            <a:ext cx="10489585" cy="15023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89"/>
              <a:buFont typeface="Calibri"/>
              <a:buNone/>
              <a:defRPr b="0" i="0" sz="438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37"/>
          <p:cNvSpPr txBox="1"/>
          <p:nvPr>
            <p:ph idx="1" type="body"/>
          </p:nvPr>
        </p:nvSpPr>
        <p:spPr>
          <a:xfrm>
            <a:off x="836127" y="2069042"/>
            <a:ext cx="10489585" cy="49315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5955" lvl="0" marL="457200" marR="0" rtl="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2793"/>
              <a:buFont typeface="Arial"/>
              <a:buChar char="•"/>
              <a:defRPr b="0" i="0" sz="279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0619" lvl="1" marL="91440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2394"/>
              <a:buFont typeface="Arial"/>
              <a:buChar char="•"/>
              <a:defRPr b="0" i="0" sz="239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282" lvl="2" marL="137160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995"/>
              <a:buFont typeface="Arial"/>
              <a:buChar char="•"/>
              <a:defRPr b="0" i="0" sz="199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582" lvl="3" marL="182880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795"/>
              <a:buFont typeface="Arial"/>
              <a:buChar char="•"/>
              <a:defRPr b="0" i="0" sz="179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582" lvl="4" marL="228600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795"/>
              <a:buFont typeface="Arial"/>
              <a:buChar char="•"/>
              <a:defRPr b="0" i="0" sz="179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582" lvl="5" marL="274320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795"/>
              <a:buFont typeface="Arial"/>
              <a:buChar char="•"/>
              <a:defRPr b="0" i="0" sz="179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582" lvl="6" marL="320040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795"/>
              <a:buFont typeface="Arial"/>
              <a:buChar char="•"/>
              <a:defRPr b="0" i="0" sz="179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582" lvl="7" marL="365760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795"/>
              <a:buFont typeface="Arial"/>
              <a:buChar char="•"/>
              <a:defRPr b="0" i="0" sz="179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582" lvl="8" marL="411480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795"/>
              <a:buFont typeface="Arial"/>
              <a:buChar char="•"/>
              <a:defRPr b="0" i="0" sz="179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37"/>
          <p:cNvSpPr txBox="1"/>
          <p:nvPr>
            <p:ph idx="10" type="dt"/>
          </p:nvPr>
        </p:nvSpPr>
        <p:spPr>
          <a:xfrm>
            <a:off x="836126" y="7203864"/>
            <a:ext cx="2736414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97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1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1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1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1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1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1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1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1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37"/>
          <p:cNvSpPr txBox="1"/>
          <p:nvPr>
            <p:ph idx="11" type="ftr"/>
          </p:nvPr>
        </p:nvSpPr>
        <p:spPr>
          <a:xfrm>
            <a:off x="4028609" y="7203864"/>
            <a:ext cx="4104620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97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1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1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1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1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1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1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1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1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37"/>
          <p:cNvSpPr txBox="1"/>
          <p:nvPr>
            <p:ph idx="12" type="sldNum"/>
          </p:nvPr>
        </p:nvSpPr>
        <p:spPr>
          <a:xfrm>
            <a:off x="8589298" y="7203864"/>
            <a:ext cx="2736414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97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97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97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97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97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97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97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97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97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37"/>
          <p:cNvSpPr/>
          <p:nvPr/>
        </p:nvSpPr>
        <p:spPr>
          <a:xfrm>
            <a:off x="0" y="7079126"/>
            <a:ext cx="12161838" cy="693278"/>
          </a:xfrm>
          <a:prstGeom prst="rect">
            <a:avLst/>
          </a:prstGeom>
          <a:solidFill>
            <a:srgbClr val="10253F"/>
          </a:solidFill>
          <a:ln>
            <a:noFill/>
          </a:ln>
          <a:effectLst>
            <a:outerShdw blurRad="40000" rotWithShape="0" dir="5400000" dist="23000">
              <a:srgbClr val="808080">
                <a:alpha val="34901"/>
              </a:srgbClr>
            </a:outerShdw>
          </a:effectLst>
        </p:spPr>
        <p:txBody>
          <a:bodyPr anchorCtr="0" anchor="ctr" bIns="81075" lIns="162150" spcFirstLastPara="1" rIns="162150" wrap="square" tIns="810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34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" name="Google Shape;16;p3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369501" y="7154690"/>
            <a:ext cx="641875" cy="520558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hackaday.com/2018/11/21/creating-black-holes-division-by-zero-in-practice/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vhosts.eecs.umich.edu/370simulators/pipeline/simulator.html" TargetMode="Externa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4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s://bit.ly/3oXr4Ah" TargetMode="External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"/>
          <p:cNvSpPr txBox="1"/>
          <p:nvPr>
            <p:ph type="ctrTitle"/>
          </p:nvPr>
        </p:nvSpPr>
        <p:spPr>
          <a:xfrm>
            <a:off x="1520230" y="1272011"/>
            <a:ext cx="9121379" cy="270594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00"/>
              <a:buFont typeface="Calibri"/>
              <a:buNone/>
            </a:pPr>
            <a:r>
              <a:rPr lang="en-US"/>
              <a:t>EECS 370 - Lecture 15</a:t>
            </a:r>
            <a:endParaRPr/>
          </a:p>
        </p:txBody>
      </p:sp>
      <p:sp>
        <p:nvSpPr>
          <p:cNvPr id="91" name="Google Shape;91;p1"/>
          <p:cNvSpPr txBox="1"/>
          <p:nvPr>
            <p:ph idx="1" type="subTitle"/>
          </p:nvPr>
        </p:nvSpPr>
        <p:spPr>
          <a:xfrm>
            <a:off x="3152874" y="4047311"/>
            <a:ext cx="5856089" cy="1876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</a:pPr>
            <a:r>
              <a:rPr lang="en-US" sz="4400"/>
              <a:t>Control Hazards</a:t>
            </a:r>
            <a:endParaRPr/>
          </a:p>
        </p:txBody>
      </p:sp>
      <p:sp>
        <p:nvSpPr>
          <p:cNvPr id="92" name="Google Shape;92;p1"/>
          <p:cNvSpPr txBox="1"/>
          <p:nvPr/>
        </p:nvSpPr>
        <p:spPr>
          <a:xfrm>
            <a:off x="965302" y="7166080"/>
            <a:ext cx="7905194" cy="60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340" u="none" cap="none" strike="noStrike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rPr>
              <a:t>Live Poll + Q&amp;A: slido.com #eecs370</a:t>
            </a:r>
            <a:endParaRPr/>
          </a:p>
        </p:txBody>
      </p:sp>
      <p:pic>
        <p:nvPicPr>
          <p:cNvPr descr="Qr code&#10;&#10;Description automatically generated" id="93" name="Google Shape;93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57824" y="4129278"/>
            <a:ext cx="2432368" cy="2432368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"/>
          <p:cNvSpPr txBox="1"/>
          <p:nvPr/>
        </p:nvSpPr>
        <p:spPr>
          <a:xfrm>
            <a:off x="8747919" y="7162566"/>
            <a:ext cx="3274679" cy="60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334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Poll and Q&amp;A Link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0"/>
          <p:cNvSpPr txBox="1"/>
          <p:nvPr>
            <p:ph idx="12" type="sldNum"/>
          </p:nvPr>
        </p:nvSpPr>
        <p:spPr>
          <a:xfrm>
            <a:off x="836126" y="7203864"/>
            <a:ext cx="2736414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9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197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4" name="Google Shape;264;p10"/>
          <p:cNvCxnSpPr/>
          <p:nvPr/>
        </p:nvCxnSpPr>
        <p:spPr>
          <a:xfrm>
            <a:off x="2799239" y="3799840"/>
            <a:ext cx="8636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5" name="Google Shape;265;p10"/>
          <p:cNvCxnSpPr/>
          <p:nvPr/>
        </p:nvCxnSpPr>
        <p:spPr>
          <a:xfrm>
            <a:off x="2799239" y="3972560"/>
            <a:ext cx="8636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6" name="Google Shape;266;p10"/>
          <p:cNvCxnSpPr/>
          <p:nvPr/>
        </p:nvCxnSpPr>
        <p:spPr>
          <a:xfrm>
            <a:off x="3058319" y="3886200"/>
            <a:ext cx="8636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7" name="Google Shape;267;p10"/>
          <p:cNvCxnSpPr/>
          <p:nvPr/>
        </p:nvCxnSpPr>
        <p:spPr>
          <a:xfrm rot="10800000">
            <a:off x="6825775" y="4393565"/>
            <a:ext cx="133138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8" name="Google Shape;268;p10"/>
          <p:cNvCxnSpPr/>
          <p:nvPr/>
        </p:nvCxnSpPr>
        <p:spPr>
          <a:xfrm flipH="1" rot="10800000">
            <a:off x="7376319" y="2936240"/>
            <a:ext cx="604520" cy="60452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9" name="Google Shape;269;p10"/>
          <p:cNvSpPr/>
          <p:nvPr/>
        </p:nvSpPr>
        <p:spPr>
          <a:xfrm>
            <a:off x="7980839" y="863600"/>
            <a:ext cx="518160" cy="60452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89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70" name="Google Shape;270;p10"/>
          <p:cNvCxnSpPr/>
          <p:nvPr/>
        </p:nvCxnSpPr>
        <p:spPr>
          <a:xfrm>
            <a:off x="8498999" y="5095240"/>
            <a:ext cx="345440" cy="0"/>
          </a:xfrm>
          <a:prstGeom prst="straightConnector1">
            <a:avLst/>
          </a:prstGeom>
          <a:noFill/>
          <a:ln cap="flat" cmpd="sng" w="28575">
            <a:solidFill>
              <a:srgbClr val="00CC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1" name="Google Shape;271;p10"/>
          <p:cNvSpPr/>
          <p:nvPr/>
        </p:nvSpPr>
        <p:spPr>
          <a:xfrm>
            <a:off x="1072039" y="3324860"/>
            <a:ext cx="345440" cy="77724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8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PC</a:t>
            </a:r>
            <a:endParaRPr/>
          </a:p>
        </p:txBody>
      </p:sp>
      <p:sp>
        <p:nvSpPr>
          <p:cNvPr id="272" name="Google Shape;272;p10"/>
          <p:cNvSpPr/>
          <p:nvPr/>
        </p:nvSpPr>
        <p:spPr>
          <a:xfrm>
            <a:off x="1590199" y="3238500"/>
            <a:ext cx="518160" cy="94996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8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Inst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8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mem</a:t>
            </a:r>
            <a:endParaRPr sz="1587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p10"/>
          <p:cNvSpPr/>
          <p:nvPr/>
        </p:nvSpPr>
        <p:spPr>
          <a:xfrm rot="-5400000">
            <a:off x="3446939" y="3238500"/>
            <a:ext cx="2072640" cy="94996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8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Register file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87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87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87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p10"/>
          <p:cNvSpPr/>
          <p:nvPr/>
        </p:nvSpPr>
        <p:spPr>
          <a:xfrm rot="-5400000">
            <a:off x="10290969" y="3303270"/>
            <a:ext cx="1122680" cy="3886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10"/>
          <p:cNvSpPr txBox="1"/>
          <p:nvPr/>
        </p:nvSpPr>
        <p:spPr>
          <a:xfrm>
            <a:off x="10657980" y="2936220"/>
            <a:ext cx="388620" cy="1122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8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8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8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/>
          </a:p>
        </p:txBody>
      </p:sp>
      <p:grpSp>
        <p:nvGrpSpPr>
          <p:cNvPr id="276" name="Google Shape;276;p10"/>
          <p:cNvGrpSpPr/>
          <p:nvPr/>
        </p:nvGrpSpPr>
        <p:grpSpPr>
          <a:xfrm>
            <a:off x="6944519" y="3108960"/>
            <a:ext cx="578117" cy="1554480"/>
            <a:chOff x="-72" y="2365"/>
            <a:chExt cx="373" cy="1056"/>
          </a:xfrm>
        </p:grpSpPr>
        <p:sp>
          <p:nvSpPr>
            <p:cNvPr id="277" name="Google Shape;277;p10"/>
            <p:cNvSpPr/>
            <p:nvPr/>
          </p:nvSpPr>
          <p:spPr>
            <a:xfrm rot="-5400000">
              <a:off x="-421" y="2714"/>
              <a:ext cx="1056" cy="358"/>
            </a:xfrm>
            <a:custGeom>
              <a:rect b="b" l="l" r="r" t="t"/>
              <a:pathLst>
                <a:path extrusionOk="0" h="288" w="672">
                  <a:moveTo>
                    <a:pt x="480" y="288"/>
                  </a:moveTo>
                  <a:lnTo>
                    <a:pt x="672" y="0"/>
                  </a:lnTo>
                  <a:lnTo>
                    <a:pt x="432" y="0"/>
                  </a:lnTo>
                  <a:lnTo>
                    <a:pt x="384" y="96"/>
                  </a:lnTo>
                  <a:lnTo>
                    <a:pt x="288" y="96"/>
                  </a:lnTo>
                  <a:lnTo>
                    <a:pt x="240" y="0"/>
                  </a:lnTo>
                  <a:lnTo>
                    <a:pt x="0" y="0"/>
                  </a:lnTo>
                  <a:lnTo>
                    <a:pt x="192" y="288"/>
                  </a:lnTo>
                  <a:lnTo>
                    <a:pt x="480" y="288"/>
                  </a:lnTo>
                  <a:close/>
                </a:path>
              </a:pathLst>
            </a:custGeom>
            <a:solidFill>
              <a:schemeClr val="accen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389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10"/>
            <p:cNvSpPr txBox="1"/>
            <p:nvPr/>
          </p:nvSpPr>
          <p:spPr>
            <a:xfrm>
              <a:off x="96" y="2630"/>
              <a:ext cx="205" cy="5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587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587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L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587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U</a:t>
              </a:r>
              <a:endParaRPr/>
            </a:p>
          </p:txBody>
        </p:sp>
      </p:grpSp>
      <p:sp>
        <p:nvSpPr>
          <p:cNvPr id="279" name="Google Shape;279;p10"/>
          <p:cNvSpPr/>
          <p:nvPr/>
        </p:nvSpPr>
        <p:spPr>
          <a:xfrm flipH="1" rot="5400000">
            <a:off x="1093629" y="1187450"/>
            <a:ext cx="863600" cy="3886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10"/>
          <p:cNvSpPr txBox="1"/>
          <p:nvPr/>
        </p:nvSpPr>
        <p:spPr>
          <a:xfrm flipH="1">
            <a:off x="1331115" y="949960"/>
            <a:ext cx="388620" cy="8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33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33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33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/>
          </a:p>
        </p:txBody>
      </p:sp>
      <p:sp>
        <p:nvSpPr>
          <p:cNvPr id="281" name="Google Shape;281;p10"/>
          <p:cNvSpPr/>
          <p:nvPr/>
        </p:nvSpPr>
        <p:spPr>
          <a:xfrm>
            <a:off x="1244759" y="2072640"/>
            <a:ext cx="259080" cy="25908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282" name="Google Shape;282;p10"/>
          <p:cNvSpPr/>
          <p:nvPr/>
        </p:nvSpPr>
        <p:spPr>
          <a:xfrm>
            <a:off x="2194719" y="906780"/>
            <a:ext cx="518160" cy="600202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89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p10"/>
          <p:cNvSpPr/>
          <p:nvPr/>
        </p:nvSpPr>
        <p:spPr>
          <a:xfrm>
            <a:off x="5390039" y="863600"/>
            <a:ext cx="518160" cy="60452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89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p10"/>
          <p:cNvSpPr/>
          <p:nvPr/>
        </p:nvSpPr>
        <p:spPr>
          <a:xfrm>
            <a:off x="8844439" y="3368040"/>
            <a:ext cx="777240" cy="189992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8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8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memory</a:t>
            </a:r>
            <a:endParaRPr/>
          </a:p>
        </p:txBody>
      </p:sp>
      <p:sp>
        <p:nvSpPr>
          <p:cNvPr id="285" name="Google Shape;285;p10"/>
          <p:cNvSpPr/>
          <p:nvPr/>
        </p:nvSpPr>
        <p:spPr>
          <a:xfrm>
            <a:off x="9794399" y="863600"/>
            <a:ext cx="518160" cy="60452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89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86" name="Google Shape;286;p10"/>
          <p:cNvGrpSpPr/>
          <p:nvPr/>
        </p:nvGrpSpPr>
        <p:grpSpPr>
          <a:xfrm>
            <a:off x="1590199" y="2072641"/>
            <a:ext cx="501968" cy="863600"/>
            <a:chOff x="624" y="1248"/>
            <a:chExt cx="279" cy="480"/>
          </a:xfrm>
        </p:grpSpPr>
        <p:sp>
          <p:nvSpPr>
            <p:cNvPr id="287" name="Google Shape;287;p10"/>
            <p:cNvSpPr/>
            <p:nvPr/>
          </p:nvSpPr>
          <p:spPr>
            <a:xfrm>
              <a:off x="624" y="1248"/>
              <a:ext cx="240" cy="480"/>
            </a:xfrm>
            <a:custGeom>
              <a:rect b="b" l="l" r="r" t="t"/>
              <a:pathLst>
                <a:path extrusionOk="0" h="480" w="240">
                  <a:moveTo>
                    <a:pt x="0" y="0"/>
                  </a:moveTo>
                  <a:lnTo>
                    <a:pt x="240" y="144"/>
                  </a:lnTo>
                  <a:lnTo>
                    <a:pt x="240" y="336"/>
                  </a:lnTo>
                  <a:lnTo>
                    <a:pt x="0" y="480"/>
                  </a:lnTo>
                  <a:lnTo>
                    <a:pt x="0" y="336"/>
                  </a:lnTo>
                  <a:lnTo>
                    <a:pt x="96" y="240"/>
                  </a:lnTo>
                  <a:lnTo>
                    <a:pt x="0" y="1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389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10"/>
            <p:cNvSpPr txBox="1"/>
            <p:nvPr/>
          </p:nvSpPr>
          <p:spPr>
            <a:xfrm>
              <a:off x="680" y="1346"/>
              <a:ext cx="223" cy="3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389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+</a:t>
              </a:r>
              <a:endParaRPr/>
            </a:p>
          </p:txBody>
        </p:sp>
      </p:grpSp>
      <p:grpSp>
        <p:nvGrpSpPr>
          <p:cNvPr id="289" name="Google Shape;289;p10"/>
          <p:cNvGrpSpPr/>
          <p:nvPr/>
        </p:nvGrpSpPr>
        <p:grpSpPr>
          <a:xfrm>
            <a:off x="6426359" y="1813561"/>
            <a:ext cx="501968" cy="863600"/>
            <a:chOff x="624" y="1248"/>
            <a:chExt cx="279" cy="480"/>
          </a:xfrm>
        </p:grpSpPr>
        <p:sp>
          <p:nvSpPr>
            <p:cNvPr id="290" name="Google Shape;290;p10"/>
            <p:cNvSpPr/>
            <p:nvPr/>
          </p:nvSpPr>
          <p:spPr>
            <a:xfrm>
              <a:off x="624" y="1248"/>
              <a:ext cx="240" cy="480"/>
            </a:xfrm>
            <a:custGeom>
              <a:rect b="b" l="l" r="r" t="t"/>
              <a:pathLst>
                <a:path extrusionOk="0" h="480" w="240">
                  <a:moveTo>
                    <a:pt x="0" y="0"/>
                  </a:moveTo>
                  <a:lnTo>
                    <a:pt x="240" y="144"/>
                  </a:lnTo>
                  <a:lnTo>
                    <a:pt x="240" y="336"/>
                  </a:lnTo>
                  <a:lnTo>
                    <a:pt x="0" y="480"/>
                  </a:lnTo>
                  <a:lnTo>
                    <a:pt x="0" y="336"/>
                  </a:lnTo>
                  <a:lnTo>
                    <a:pt x="96" y="240"/>
                  </a:lnTo>
                  <a:lnTo>
                    <a:pt x="0" y="1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389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291;p10"/>
            <p:cNvSpPr txBox="1"/>
            <p:nvPr/>
          </p:nvSpPr>
          <p:spPr>
            <a:xfrm>
              <a:off x="680" y="1346"/>
              <a:ext cx="223" cy="3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389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+</a:t>
              </a:r>
              <a:endParaRPr/>
            </a:p>
          </p:txBody>
        </p:sp>
      </p:grpSp>
      <p:cxnSp>
        <p:nvCxnSpPr>
          <p:cNvPr id="292" name="Google Shape;292;p10"/>
          <p:cNvCxnSpPr/>
          <p:nvPr/>
        </p:nvCxnSpPr>
        <p:spPr>
          <a:xfrm>
            <a:off x="2108359" y="3720677"/>
            <a:ext cx="8636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3" name="Google Shape;293;p10"/>
          <p:cNvCxnSpPr/>
          <p:nvPr/>
        </p:nvCxnSpPr>
        <p:spPr>
          <a:xfrm>
            <a:off x="2021999" y="2504440"/>
            <a:ext cx="17272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4" name="Google Shape;294;p10"/>
          <p:cNvCxnSpPr/>
          <p:nvPr/>
        </p:nvCxnSpPr>
        <p:spPr>
          <a:xfrm rot="10800000">
            <a:off x="2108359" y="1640840"/>
            <a:ext cx="0" cy="863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5" name="Google Shape;295;p10"/>
          <p:cNvCxnSpPr/>
          <p:nvPr/>
        </p:nvCxnSpPr>
        <p:spPr>
          <a:xfrm rot="10800000">
            <a:off x="1708945" y="1640840"/>
            <a:ext cx="485775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6" name="Google Shape;296;p10"/>
          <p:cNvCxnSpPr/>
          <p:nvPr/>
        </p:nvCxnSpPr>
        <p:spPr>
          <a:xfrm>
            <a:off x="1509237" y="2196783"/>
            <a:ext cx="8636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7" name="Google Shape;297;p10"/>
          <p:cNvCxnSpPr/>
          <p:nvPr/>
        </p:nvCxnSpPr>
        <p:spPr>
          <a:xfrm flipH="1" rot="10800000">
            <a:off x="1417479" y="3713480"/>
            <a:ext cx="172720" cy="7197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8" name="Google Shape;298;p10"/>
          <p:cNvCxnSpPr/>
          <p:nvPr/>
        </p:nvCxnSpPr>
        <p:spPr>
          <a:xfrm rot="10800000">
            <a:off x="1503839" y="2763520"/>
            <a:ext cx="0" cy="94996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9" name="Google Shape;299;p10"/>
          <p:cNvCxnSpPr/>
          <p:nvPr/>
        </p:nvCxnSpPr>
        <p:spPr>
          <a:xfrm>
            <a:off x="1503839" y="2763520"/>
            <a:ext cx="8636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0" name="Google Shape;300;p10"/>
          <p:cNvCxnSpPr/>
          <p:nvPr/>
        </p:nvCxnSpPr>
        <p:spPr>
          <a:xfrm rot="10800000">
            <a:off x="985679" y="1381760"/>
            <a:ext cx="0" cy="233172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1" name="Google Shape;301;p10"/>
          <p:cNvCxnSpPr/>
          <p:nvPr/>
        </p:nvCxnSpPr>
        <p:spPr>
          <a:xfrm>
            <a:off x="985679" y="1381760"/>
            <a:ext cx="34544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2" name="Google Shape;302;p10"/>
          <p:cNvCxnSpPr/>
          <p:nvPr/>
        </p:nvCxnSpPr>
        <p:spPr>
          <a:xfrm>
            <a:off x="985679" y="3713480"/>
            <a:ext cx="8636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3" name="Google Shape;303;p10"/>
          <p:cNvCxnSpPr/>
          <p:nvPr/>
        </p:nvCxnSpPr>
        <p:spPr>
          <a:xfrm>
            <a:off x="2712879" y="3713480"/>
            <a:ext cx="8636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4" name="Google Shape;304;p10"/>
          <p:cNvCxnSpPr/>
          <p:nvPr/>
        </p:nvCxnSpPr>
        <p:spPr>
          <a:xfrm>
            <a:off x="2799239" y="3281680"/>
            <a:ext cx="0" cy="284988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5" name="Google Shape;305;p10"/>
          <p:cNvCxnSpPr/>
          <p:nvPr/>
        </p:nvCxnSpPr>
        <p:spPr>
          <a:xfrm>
            <a:off x="2799239" y="4836160"/>
            <a:ext cx="2590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6" name="Google Shape;306;p10"/>
          <p:cNvCxnSpPr/>
          <p:nvPr/>
        </p:nvCxnSpPr>
        <p:spPr>
          <a:xfrm>
            <a:off x="2799239" y="3281680"/>
            <a:ext cx="120904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7" name="Google Shape;307;p10"/>
          <p:cNvCxnSpPr/>
          <p:nvPr/>
        </p:nvCxnSpPr>
        <p:spPr>
          <a:xfrm>
            <a:off x="2799239" y="3540760"/>
            <a:ext cx="120904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8" name="Google Shape;308;p10"/>
          <p:cNvCxnSpPr/>
          <p:nvPr/>
        </p:nvCxnSpPr>
        <p:spPr>
          <a:xfrm>
            <a:off x="4958239" y="4145280"/>
            <a:ext cx="431800" cy="0"/>
          </a:xfrm>
          <a:prstGeom prst="straightConnector1">
            <a:avLst/>
          </a:prstGeom>
          <a:noFill/>
          <a:ln cap="flat" cmpd="sng" w="28575">
            <a:solidFill>
              <a:srgbClr val="00CC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9" name="Google Shape;309;p10"/>
          <p:cNvCxnSpPr/>
          <p:nvPr/>
        </p:nvCxnSpPr>
        <p:spPr>
          <a:xfrm>
            <a:off x="4958239" y="3454400"/>
            <a:ext cx="431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0" name="Google Shape;310;p10"/>
          <p:cNvCxnSpPr/>
          <p:nvPr/>
        </p:nvCxnSpPr>
        <p:spPr>
          <a:xfrm>
            <a:off x="5908199" y="4145280"/>
            <a:ext cx="518160" cy="0"/>
          </a:xfrm>
          <a:prstGeom prst="straightConnector1">
            <a:avLst/>
          </a:prstGeom>
          <a:noFill/>
          <a:ln cap="flat" cmpd="sng" w="28575">
            <a:solidFill>
              <a:srgbClr val="00CC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1" name="Google Shape;311;p10"/>
          <p:cNvCxnSpPr/>
          <p:nvPr/>
        </p:nvCxnSpPr>
        <p:spPr>
          <a:xfrm>
            <a:off x="5908199" y="3454400"/>
            <a:ext cx="103632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2" name="Google Shape;312;p10"/>
          <p:cNvCxnSpPr/>
          <p:nvPr/>
        </p:nvCxnSpPr>
        <p:spPr>
          <a:xfrm>
            <a:off x="2712879" y="2504440"/>
            <a:ext cx="267716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3" name="Google Shape;313;p10"/>
          <p:cNvCxnSpPr/>
          <p:nvPr/>
        </p:nvCxnSpPr>
        <p:spPr>
          <a:xfrm>
            <a:off x="5908199" y="2504440"/>
            <a:ext cx="51816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4" name="Google Shape;314;p10"/>
          <p:cNvCxnSpPr/>
          <p:nvPr/>
        </p:nvCxnSpPr>
        <p:spPr>
          <a:xfrm>
            <a:off x="5908199" y="4836160"/>
            <a:ext cx="518160" cy="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5" name="Google Shape;315;p10"/>
          <p:cNvCxnSpPr/>
          <p:nvPr/>
        </p:nvCxnSpPr>
        <p:spPr>
          <a:xfrm rot="10800000">
            <a:off x="6080919" y="1986280"/>
            <a:ext cx="0" cy="284988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6" name="Google Shape;316;p10"/>
          <p:cNvCxnSpPr/>
          <p:nvPr/>
        </p:nvCxnSpPr>
        <p:spPr>
          <a:xfrm>
            <a:off x="6080919" y="1986280"/>
            <a:ext cx="345440" cy="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7" name="Google Shape;317;p10"/>
          <p:cNvSpPr/>
          <p:nvPr/>
        </p:nvSpPr>
        <p:spPr>
          <a:xfrm rot="-5400000">
            <a:off x="6059329" y="4253230"/>
            <a:ext cx="1122680" cy="3886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10"/>
          <p:cNvSpPr txBox="1"/>
          <p:nvPr/>
        </p:nvSpPr>
        <p:spPr>
          <a:xfrm>
            <a:off x="6426355" y="3886195"/>
            <a:ext cx="388620" cy="1122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8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8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8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/>
          </a:p>
        </p:txBody>
      </p:sp>
      <p:cxnSp>
        <p:nvCxnSpPr>
          <p:cNvPr id="319" name="Google Shape;319;p10"/>
          <p:cNvCxnSpPr/>
          <p:nvPr/>
        </p:nvCxnSpPr>
        <p:spPr>
          <a:xfrm>
            <a:off x="7489668" y="3886200"/>
            <a:ext cx="491172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0" name="Google Shape;320;p10"/>
          <p:cNvCxnSpPr/>
          <p:nvPr/>
        </p:nvCxnSpPr>
        <p:spPr>
          <a:xfrm>
            <a:off x="6858159" y="2245360"/>
            <a:ext cx="112268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1" name="Google Shape;321;p10"/>
          <p:cNvCxnSpPr/>
          <p:nvPr/>
        </p:nvCxnSpPr>
        <p:spPr>
          <a:xfrm>
            <a:off x="8498999" y="3886200"/>
            <a:ext cx="34544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2" name="Google Shape;322;p10"/>
          <p:cNvCxnSpPr/>
          <p:nvPr/>
        </p:nvCxnSpPr>
        <p:spPr>
          <a:xfrm rot="10800000">
            <a:off x="8758079" y="3195320"/>
            <a:ext cx="0" cy="69088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3" name="Google Shape;323;p10"/>
          <p:cNvCxnSpPr/>
          <p:nvPr/>
        </p:nvCxnSpPr>
        <p:spPr>
          <a:xfrm>
            <a:off x="8758079" y="3195320"/>
            <a:ext cx="103632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4" name="Google Shape;324;p10"/>
          <p:cNvCxnSpPr/>
          <p:nvPr/>
        </p:nvCxnSpPr>
        <p:spPr>
          <a:xfrm>
            <a:off x="9621679" y="3799840"/>
            <a:ext cx="17272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5" name="Google Shape;325;p10"/>
          <p:cNvCxnSpPr/>
          <p:nvPr/>
        </p:nvCxnSpPr>
        <p:spPr>
          <a:xfrm>
            <a:off x="10312559" y="3799840"/>
            <a:ext cx="34544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6" name="Google Shape;326;p10"/>
          <p:cNvCxnSpPr/>
          <p:nvPr/>
        </p:nvCxnSpPr>
        <p:spPr>
          <a:xfrm>
            <a:off x="10312559" y="3195320"/>
            <a:ext cx="34544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7" name="Google Shape;327;p10"/>
          <p:cNvCxnSpPr/>
          <p:nvPr/>
        </p:nvCxnSpPr>
        <p:spPr>
          <a:xfrm>
            <a:off x="5994559" y="4145280"/>
            <a:ext cx="0" cy="949960"/>
          </a:xfrm>
          <a:prstGeom prst="straightConnector1">
            <a:avLst/>
          </a:prstGeom>
          <a:noFill/>
          <a:ln cap="flat" cmpd="sng" w="28575">
            <a:solidFill>
              <a:srgbClr val="00CC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8" name="Google Shape;328;p10"/>
          <p:cNvCxnSpPr/>
          <p:nvPr/>
        </p:nvCxnSpPr>
        <p:spPr>
          <a:xfrm>
            <a:off x="5994559" y="5095240"/>
            <a:ext cx="1986280" cy="0"/>
          </a:xfrm>
          <a:prstGeom prst="straightConnector1">
            <a:avLst/>
          </a:prstGeom>
          <a:noFill/>
          <a:ln cap="flat" cmpd="sng" w="28575">
            <a:solidFill>
              <a:srgbClr val="00CC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9" name="Google Shape;329;p10"/>
          <p:cNvCxnSpPr/>
          <p:nvPr/>
        </p:nvCxnSpPr>
        <p:spPr>
          <a:xfrm>
            <a:off x="3490119" y="4404360"/>
            <a:ext cx="51816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0" name="Google Shape;330;p10"/>
          <p:cNvCxnSpPr/>
          <p:nvPr/>
        </p:nvCxnSpPr>
        <p:spPr>
          <a:xfrm>
            <a:off x="8498999" y="2245360"/>
            <a:ext cx="25908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1" name="Google Shape;331;p10"/>
          <p:cNvCxnSpPr/>
          <p:nvPr/>
        </p:nvCxnSpPr>
        <p:spPr>
          <a:xfrm rot="10800000">
            <a:off x="8758079" y="1122680"/>
            <a:ext cx="0" cy="112268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2" name="Google Shape;332;p10"/>
          <p:cNvCxnSpPr/>
          <p:nvPr/>
        </p:nvCxnSpPr>
        <p:spPr>
          <a:xfrm rot="10800000">
            <a:off x="1714342" y="1122680"/>
            <a:ext cx="7043737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3" name="Google Shape;333;p10"/>
          <p:cNvCxnSpPr/>
          <p:nvPr/>
        </p:nvCxnSpPr>
        <p:spPr>
          <a:xfrm>
            <a:off x="5897404" y="6131560"/>
            <a:ext cx="207264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4" name="Google Shape;334;p10"/>
          <p:cNvCxnSpPr/>
          <p:nvPr/>
        </p:nvCxnSpPr>
        <p:spPr>
          <a:xfrm>
            <a:off x="8498999" y="6131560"/>
            <a:ext cx="12954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5" name="Google Shape;335;p10"/>
          <p:cNvSpPr/>
          <p:nvPr/>
        </p:nvSpPr>
        <p:spPr>
          <a:xfrm rot="-5400000">
            <a:off x="2669699" y="3781848"/>
            <a:ext cx="604520" cy="2159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10"/>
          <p:cNvSpPr txBox="1"/>
          <p:nvPr/>
        </p:nvSpPr>
        <p:spPr>
          <a:xfrm>
            <a:off x="2863985" y="3587515"/>
            <a:ext cx="215900" cy="604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2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2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2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/>
          </a:p>
        </p:txBody>
      </p:sp>
      <p:cxnSp>
        <p:nvCxnSpPr>
          <p:cNvPr id="337" name="Google Shape;337;p10"/>
          <p:cNvCxnSpPr/>
          <p:nvPr/>
        </p:nvCxnSpPr>
        <p:spPr>
          <a:xfrm>
            <a:off x="2799239" y="6131560"/>
            <a:ext cx="2590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8" name="Google Shape;338;p10"/>
          <p:cNvSpPr/>
          <p:nvPr/>
        </p:nvSpPr>
        <p:spPr>
          <a:xfrm>
            <a:off x="5390039" y="5958840"/>
            <a:ext cx="518160" cy="43180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beq</a:t>
            </a:r>
            <a:endParaRPr b="1" sz="1812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9" name="Google Shape;339;p10"/>
          <p:cNvSpPr/>
          <p:nvPr/>
        </p:nvSpPr>
        <p:spPr>
          <a:xfrm>
            <a:off x="5390039" y="4663440"/>
            <a:ext cx="518160" cy="43180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6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340" name="Google Shape;340;p10"/>
          <p:cNvSpPr/>
          <p:nvPr/>
        </p:nvSpPr>
        <p:spPr>
          <a:xfrm>
            <a:off x="5390039" y="3972560"/>
            <a:ext cx="518160" cy="43180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341" name="Google Shape;341;p10"/>
          <p:cNvSpPr/>
          <p:nvPr/>
        </p:nvSpPr>
        <p:spPr>
          <a:xfrm>
            <a:off x="5390039" y="3281680"/>
            <a:ext cx="518160" cy="43180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342" name="Google Shape;342;p10"/>
          <p:cNvSpPr/>
          <p:nvPr/>
        </p:nvSpPr>
        <p:spPr>
          <a:xfrm>
            <a:off x="5390039" y="2331720"/>
            <a:ext cx="518160" cy="43180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87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" name="Google Shape;343;p10"/>
          <p:cNvSpPr/>
          <p:nvPr/>
        </p:nvSpPr>
        <p:spPr>
          <a:xfrm>
            <a:off x="2194719" y="2331720"/>
            <a:ext cx="518160" cy="43180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87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Google Shape;344;p10"/>
          <p:cNvSpPr/>
          <p:nvPr/>
        </p:nvSpPr>
        <p:spPr>
          <a:xfrm>
            <a:off x="7980839" y="2072640"/>
            <a:ext cx="518160" cy="43180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6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" name="Google Shape;345;p10"/>
          <p:cNvSpPr/>
          <p:nvPr/>
        </p:nvSpPr>
        <p:spPr>
          <a:xfrm>
            <a:off x="7980839" y="3627120"/>
            <a:ext cx="518160" cy="43180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346" name="Google Shape;346;p10"/>
          <p:cNvSpPr/>
          <p:nvPr/>
        </p:nvSpPr>
        <p:spPr>
          <a:xfrm>
            <a:off x="7980839" y="5958840"/>
            <a:ext cx="518160" cy="43180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347" name="Google Shape;347;p10"/>
          <p:cNvSpPr/>
          <p:nvPr/>
        </p:nvSpPr>
        <p:spPr>
          <a:xfrm>
            <a:off x="7980839" y="4922520"/>
            <a:ext cx="518160" cy="43180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348" name="Google Shape;348;p10"/>
          <p:cNvSpPr/>
          <p:nvPr/>
        </p:nvSpPr>
        <p:spPr>
          <a:xfrm>
            <a:off x="9794399" y="5958840"/>
            <a:ext cx="518160" cy="43180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349" name="Google Shape;349;p10"/>
          <p:cNvSpPr/>
          <p:nvPr/>
        </p:nvSpPr>
        <p:spPr>
          <a:xfrm>
            <a:off x="9794399" y="3022600"/>
            <a:ext cx="518160" cy="43180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12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0" name="Google Shape;350;p10"/>
          <p:cNvSpPr/>
          <p:nvPr/>
        </p:nvSpPr>
        <p:spPr>
          <a:xfrm>
            <a:off x="9794399" y="3627120"/>
            <a:ext cx="518160" cy="43180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6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cxnSp>
        <p:nvCxnSpPr>
          <p:cNvPr id="351" name="Google Shape;351;p10"/>
          <p:cNvCxnSpPr/>
          <p:nvPr/>
        </p:nvCxnSpPr>
        <p:spPr>
          <a:xfrm>
            <a:off x="11030428" y="3454400"/>
            <a:ext cx="145732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2" name="Google Shape;352;p10"/>
          <p:cNvCxnSpPr/>
          <p:nvPr/>
        </p:nvCxnSpPr>
        <p:spPr>
          <a:xfrm>
            <a:off x="11176159" y="3454400"/>
            <a:ext cx="0" cy="233172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3" name="Google Shape;353;p10"/>
          <p:cNvSpPr/>
          <p:nvPr/>
        </p:nvSpPr>
        <p:spPr>
          <a:xfrm>
            <a:off x="7980839" y="2763520"/>
            <a:ext cx="518160" cy="43180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354" name="Google Shape;354;p10"/>
          <p:cNvSpPr/>
          <p:nvPr/>
        </p:nvSpPr>
        <p:spPr>
          <a:xfrm rot="5400000">
            <a:off x="1590199" y="3454400"/>
            <a:ext cx="1727200" cy="51816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sub</a:t>
            </a:r>
            <a:endParaRPr/>
          </a:p>
        </p:txBody>
      </p:sp>
      <p:sp>
        <p:nvSpPr>
          <p:cNvPr id="355" name="Google Shape;355;p10"/>
          <p:cNvSpPr/>
          <p:nvPr/>
        </p:nvSpPr>
        <p:spPr>
          <a:xfrm>
            <a:off x="4526439" y="3195320"/>
            <a:ext cx="345440" cy="25908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7</a:t>
            </a:r>
            <a:endParaRPr/>
          </a:p>
        </p:txBody>
      </p:sp>
      <p:sp>
        <p:nvSpPr>
          <p:cNvPr id="356" name="Google Shape;356;p10"/>
          <p:cNvSpPr/>
          <p:nvPr/>
        </p:nvSpPr>
        <p:spPr>
          <a:xfrm>
            <a:off x="4526439" y="3454400"/>
            <a:ext cx="345440" cy="25908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10</a:t>
            </a:r>
            <a:endParaRPr/>
          </a:p>
        </p:txBody>
      </p:sp>
      <p:sp>
        <p:nvSpPr>
          <p:cNvPr id="357" name="Google Shape;357;p10"/>
          <p:cNvSpPr/>
          <p:nvPr/>
        </p:nvSpPr>
        <p:spPr>
          <a:xfrm>
            <a:off x="4526439" y="3713480"/>
            <a:ext cx="345440" cy="25908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11</a:t>
            </a:r>
            <a:endParaRPr/>
          </a:p>
        </p:txBody>
      </p:sp>
      <p:sp>
        <p:nvSpPr>
          <p:cNvPr id="358" name="Google Shape;358;p10"/>
          <p:cNvSpPr/>
          <p:nvPr/>
        </p:nvSpPr>
        <p:spPr>
          <a:xfrm>
            <a:off x="4526439" y="3972560"/>
            <a:ext cx="345440" cy="25908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359" name="Google Shape;359;p10"/>
          <p:cNvSpPr/>
          <p:nvPr/>
        </p:nvSpPr>
        <p:spPr>
          <a:xfrm>
            <a:off x="4526439" y="2936240"/>
            <a:ext cx="345440" cy="25908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14</a:t>
            </a:r>
            <a:endParaRPr/>
          </a:p>
        </p:txBody>
      </p:sp>
      <p:sp>
        <p:nvSpPr>
          <p:cNvPr id="360" name="Google Shape;360;p10"/>
          <p:cNvSpPr/>
          <p:nvPr/>
        </p:nvSpPr>
        <p:spPr>
          <a:xfrm>
            <a:off x="4526439" y="4231640"/>
            <a:ext cx="345440" cy="25908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361" name="Google Shape;361;p10"/>
          <p:cNvSpPr/>
          <p:nvPr/>
        </p:nvSpPr>
        <p:spPr>
          <a:xfrm>
            <a:off x="4526439" y="2677160"/>
            <a:ext cx="345440" cy="25908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362" name="Google Shape;362;p10"/>
          <p:cNvSpPr/>
          <p:nvPr/>
        </p:nvSpPr>
        <p:spPr>
          <a:xfrm>
            <a:off x="4526439" y="4490720"/>
            <a:ext cx="345440" cy="25908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363" name="Google Shape;363;p10"/>
          <p:cNvSpPr/>
          <p:nvPr/>
        </p:nvSpPr>
        <p:spPr>
          <a:xfrm>
            <a:off x="4251167" y="3206115"/>
            <a:ext cx="345440" cy="259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33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R2</a:t>
            </a:r>
            <a:endParaRPr/>
          </a:p>
        </p:txBody>
      </p:sp>
      <p:sp>
        <p:nvSpPr>
          <p:cNvPr id="364" name="Google Shape;364;p10"/>
          <p:cNvSpPr/>
          <p:nvPr/>
        </p:nvSpPr>
        <p:spPr>
          <a:xfrm>
            <a:off x="4251167" y="3465195"/>
            <a:ext cx="345440" cy="259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33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R3</a:t>
            </a:r>
            <a:endParaRPr/>
          </a:p>
        </p:txBody>
      </p:sp>
      <p:sp>
        <p:nvSpPr>
          <p:cNvPr id="365" name="Google Shape;365;p10"/>
          <p:cNvSpPr/>
          <p:nvPr/>
        </p:nvSpPr>
        <p:spPr>
          <a:xfrm>
            <a:off x="4251167" y="3724275"/>
            <a:ext cx="345440" cy="259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33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R4</a:t>
            </a:r>
            <a:endParaRPr/>
          </a:p>
        </p:txBody>
      </p:sp>
      <p:sp>
        <p:nvSpPr>
          <p:cNvPr id="366" name="Google Shape;366;p10"/>
          <p:cNvSpPr/>
          <p:nvPr/>
        </p:nvSpPr>
        <p:spPr>
          <a:xfrm>
            <a:off x="4251167" y="3983355"/>
            <a:ext cx="345440" cy="259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33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R5</a:t>
            </a:r>
            <a:endParaRPr/>
          </a:p>
        </p:txBody>
      </p:sp>
      <p:sp>
        <p:nvSpPr>
          <p:cNvPr id="367" name="Google Shape;367;p10"/>
          <p:cNvSpPr/>
          <p:nvPr/>
        </p:nvSpPr>
        <p:spPr>
          <a:xfrm>
            <a:off x="4251167" y="2947035"/>
            <a:ext cx="345440" cy="259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33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R1</a:t>
            </a:r>
            <a:endParaRPr/>
          </a:p>
        </p:txBody>
      </p:sp>
      <p:sp>
        <p:nvSpPr>
          <p:cNvPr id="368" name="Google Shape;368;p10"/>
          <p:cNvSpPr/>
          <p:nvPr/>
        </p:nvSpPr>
        <p:spPr>
          <a:xfrm>
            <a:off x="4251167" y="4242435"/>
            <a:ext cx="345440" cy="259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33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R6</a:t>
            </a:r>
            <a:endParaRPr/>
          </a:p>
        </p:txBody>
      </p:sp>
      <p:sp>
        <p:nvSpPr>
          <p:cNvPr id="369" name="Google Shape;369;p10"/>
          <p:cNvSpPr/>
          <p:nvPr/>
        </p:nvSpPr>
        <p:spPr>
          <a:xfrm>
            <a:off x="4251167" y="2687955"/>
            <a:ext cx="345440" cy="259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33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R0</a:t>
            </a:r>
            <a:endParaRPr/>
          </a:p>
        </p:txBody>
      </p:sp>
      <p:sp>
        <p:nvSpPr>
          <p:cNvPr id="370" name="Google Shape;370;p10"/>
          <p:cNvSpPr/>
          <p:nvPr/>
        </p:nvSpPr>
        <p:spPr>
          <a:xfrm>
            <a:off x="4251167" y="4501515"/>
            <a:ext cx="345440" cy="259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33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R7</a:t>
            </a:r>
            <a:endParaRPr/>
          </a:p>
        </p:txBody>
      </p:sp>
      <p:sp>
        <p:nvSpPr>
          <p:cNvPr id="371" name="Google Shape;371;p10"/>
          <p:cNvSpPr txBox="1"/>
          <p:nvPr/>
        </p:nvSpPr>
        <p:spPr>
          <a:xfrm>
            <a:off x="3425349" y="3017204"/>
            <a:ext cx="522515" cy="3016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6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regA</a:t>
            </a:r>
            <a:endParaRPr b="1" sz="136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2" name="Google Shape;372;p10"/>
          <p:cNvSpPr txBox="1"/>
          <p:nvPr/>
        </p:nvSpPr>
        <p:spPr>
          <a:xfrm>
            <a:off x="3430747" y="3270886"/>
            <a:ext cx="514500" cy="3016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6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regB</a:t>
            </a:r>
            <a:endParaRPr b="1" sz="136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3" name="Google Shape;373;p10"/>
          <p:cNvSpPr/>
          <p:nvPr/>
        </p:nvSpPr>
        <p:spPr>
          <a:xfrm>
            <a:off x="3144679" y="3756660"/>
            <a:ext cx="259080" cy="25908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89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4" name="Google Shape;374;p10"/>
          <p:cNvSpPr/>
          <p:nvPr/>
        </p:nvSpPr>
        <p:spPr>
          <a:xfrm>
            <a:off x="3403759" y="3756660"/>
            <a:ext cx="259080" cy="25908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89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5" name="Google Shape;375;p10"/>
          <p:cNvSpPr/>
          <p:nvPr/>
        </p:nvSpPr>
        <p:spPr>
          <a:xfrm>
            <a:off x="3662839" y="3756660"/>
            <a:ext cx="259080" cy="25908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89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76" name="Google Shape;376;p10"/>
          <p:cNvCxnSpPr/>
          <p:nvPr/>
        </p:nvCxnSpPr>
        <p:spPr>
          <a:xfrm>
            <a:off x="3921919" y="3886200"/>
            <a:ext cx="8636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7" name="Google Shape;377;p10"/>
          <p:cNvCxnSpPr/>
          <p:nvPr/>
        </p:nvCxnSpPr>
        <p:spPr>
          <a:xfrm rot="10800000">
            <a:off x="3490119" y="5786120"/>
            <a:ext cx="768604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8" name="Google Shape;378;p10"/>
          <p:cNvCxnSpPr/>
          <p:nvPr/>
        </p:nvCxnSpPr>
        <p:spPr>
          <a:xfrm rot="10800000">
            <a:off x="3490119" y="4404360"/>
            <a:ext cx="0" cy="138176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9" name="Google Shape;379;p10"/>
          <p:cNvSpPr txBox="1"/>
          <p:nvPr/>
        </p:nvSpPr>
        <p:spPr>
          <a:xfrm>
            <a:off x="3403759" y="4145281"/>
            <a:ext cx="508344" cy="3016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6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endParaRPr/>
          </a:p>
        </p:txBody>
      </p:sp>
      <p:cxnSp>
        <p:nvCxnSpPr>
          <p:cNvPr id="380" name="Google Shape;380;p10"/>
          <p:cNvCxnSpPr/>
          <p:nvPr/>
        </p:nvCxnSpPr>
        <p:spPr>
          <a:xfrm>
            <a:off x="3490119" y="4404360"/>
            <a:ext cx="51816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1" name="Google Shape;381;p10"/>
          <p:cNvSpPr/>
          <p:nvPr/>
        </p:nvSpPr>
        <p:spPr>
          <a:xfrm>
            <a:off x="4526439" y="3972560"/>
            <a:ext cx="345440" cy="25908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77 </a:t>
            </a:r>
            <a:endParaRPr/>
          </a:p>
        </p:txBody>
      </p:sp>
      <p:sp>
        <p:nvSpPr>
          <p:cNvPr id="382" name="Google Shape;382;p10"/>
          <p:cNvSpPr/>
          <p:nvPr/>
        </p:nvSpPr>
        <p:spPr>
          <a:xfrm>
            <a:off x="4526439" y="4231640"/>
            <a:ext cx="345440" cy="25908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1</a:t>
            </a:r>
            <a:endParaRPr/>
          </a:p>
        </p:txBody>
      </p:sp>
      <p:sp>
        <p:nvSpPr>
          <p:cNvPr id="383" name="Google Shape;383;p10"/>
          <p:cNvSpPr/>
          <p:nvPr/>
        </p:nvSpPr>
        <p:spPr>
          <a:xfrm>
            <a:off x="4526439" y="4490720"/>
            <a:ext cx="345440" cy="25908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8</a:t>
            </a:r>
            <a:endParaRPr/>
          </a:p>
        </p:txBody>
      </p:sp>
      <p:sp>
        <p:nvSpPr>
          <p:cNvPr id="384" name="Google Shape;384;p10"/>
          <p:cNvSpPr/>
          <p:nvPr/>
        </p:nvSpPr>
        <p:spPr>
          <a:xfrm>
            <a:off x="3122667" y="5821679"/>
            <a:ext cx="626531" cy="626531"/>
          </a:xfrm>
          <a:prstGeom prst="ellipse">
            <a:avLst/>
          </a:prstGeom>
          <a:solidFill>
            <a:srgbClr val="A3B2C1"/>
          </a:solidFill>
          <a:ln cap="flat" cmpd="sng" w="284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3025" lIns="102000" spcFirstLastPara="1" rIns="102000" wrap="square" tIns="53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Control</a:t>
            </a:r>
            <a:endParaRPr/>
          </a:p>
        </p:txBody>
      </p:sp>
      <p:sp>
        <p:nvSpPr>
          <p:cNvPr id="385" name="Google Shape;385;p10"/>
          <p:cNvSpPr txBox="1"/>
          <p:nvPr/>
        </p:nvSpPr>
        <p:spPr>
          <a:xfrm>
            <a:off x="2347120" y="6992832"/>
            <a:ext cx="532262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IF/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ID</a:t>
            </a:r>
            <a:endParaRPr/>
          </a:p>
        </p:txBody>
      </p:sp>
      <p:sp>
        <p:nvSpPr>
          <p:cNvPr id="386" name="Google Shape;386;p10"/>
          <p:cNvSpPr txBox="1"/>
          <p:nvPr/>
        </p:nvSpPr>
        <p:spPr>
          <a:xfrm>
            <a:off x="5283359" y="6992832"/>
            <a:ext cx="593432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ID/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</a:t>
            </a:r>
            <a:endParaRPr/>
          </a:p>
        </p:txBody>
      </p:sp>
      <p:sp>
        <p:nvSpPr>
          <p:cNvPr id="387" name="Google Shape;387;p10"/>
          <p:cNvSpPr txBox="1"/>
          <p:nvPr/>
        </p:nvSpPr>
        <p:spPr>
          <a:xfrm>
            <a:off x="7931967" y="6992832"/>
            <a:ext cx="85953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EX/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Mem</a:t>
            </a:r>
            <a:endParaRPr b="1"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8" name="Google Shape;388;p10"/>
          <p:cNvSpPr txBox="1"/>
          <p:nvPr/>
        </p:nvSpPr>
        <p:spPr>
          <a:xfrm>
            <a:off x="9726681" y="6992832"/>
            <a:ext cx="992579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Mem/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WB</a:t>
            </a:r>
            <a:endParaRPr/>
          </a:p>
        </p:txBody>
      </p:sp>
      <p:sp>
        <p:nvSpPr>
          <p:cNvPr id="389" name="Google Shape;389;p10"/>
          <p:cNvSpPr txBox="1"/>
          <p:nvPr/>
        </p:nvSpPr>
        <p:spPr>
          <a:xfrm>
            <a:off x="7132526" y="2809217"/>
            <a:ext cx="749411" cy="386103"/>
          </a:xfrm>
          <a:prstGeom prst="rect">
            <a:avLst/>
          </a:prstGeom>
          <a:noFill/>
          <a:ln>
            <a:noFill/>
          </a:ln>
        </p:spPr>
        <p:txBody>
          <a:bodyPr anchorCtr="0" anchor="t" bIns="53025" lIns="102000" spcFirstLastPara="1" rIns="102000" wrap="square" tIns="530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equal</a:t>
            </a:r>
            <a:endParaRPr/>
          </a:p>
        </p:txBody>
      </p:sp>
      <p:sp>
        <p:nvSpPr>
          <p:cNvPr id="390" name="Google Shape;390;p10"/>
          <p:cNvSpPr/>
          <p:nvPr/>
        </p:nvSpPr>
        <p:spPr>
          <a:xfrm>
            <a:off x="10390370" y="70216"/>
            <a:ext cx="1737864" cy="691782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Resolve branch in execute stage</a:t>
            </a:r>
            <a:endParaRPr sz="14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11"/>
          <p:cNvSpPr txBox="1"/>
          <p:nvPr>
            <p:ph idx="12" type="sldNum"/>
          </p:nvPr>
        </p:nvSpPr>
        <p:spPr>
          <a:xfrm>
            <a:off x="836126" y="7203864"/>
            <a:ext cx="2736414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9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197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96" name="Google Shape;396;p11"/>
          <p:cNvCxnSpPr/>
          <p:nvPr/>
        </p:nvCxnSpPr>
        <p:spPr>
          <a:xfrm>
            <a:off x="2799239" y="3799840"/>
            <a:ext cx="8636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7" name="Google Shape;397;p11"/>
          <p:cNvCxnSpPr/>
          <p:nvPr/>
        </p:nvCxnSpPr>
        <p:spPr>
          <a:xfrm>
            <a:off x="2799239" y="3972560"/>
            <a:ext cx="8636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8" name="Google Shape;398;p11"/>
          <p:cNvCxnSpPr/>
          <p:nvPr/>
        </p:nvCxnSpPr>
        <p:spPr>
          <a:xfrm>
            <a:off x="3058319" y="3886200"/>
            <a:ext cx="8636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9" name="Google Shape;399;p11"/>
          <p:cNvCxnSpPr/>
          <p:nvPr/>
        </p:nvCxnSpPr>
        <p:spPr>
          <a:xfrm rot="10800000">
            <a:off x="6825775" y="4393565"/>
            <a:ext cx="133138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0" name="Google Shape;400;p11"/>
          <p:cNvCxnSpPr/>
          <p:nvPr/>
        </p:nvCxnSpPr>
        <p:spPr>
          <a:xfrm flipH="1" rot="10800000">
            <a:off x="7376319" y="2936240"/>
            <a:ext cx="604520" cy="60452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1" name="Google Shape;401;p11"/>
          <p:cNvSpPr/>
          <p:nvPr/>
        </p:nvSpPr>
        <p:spPr>
          <a:xfrm>
            <a:off x="7980839" y="863600"/>
            <a:ext cx="518160" cy="60452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89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02" name="Google Shape;402;p11"/>
          <p:cNvCxnSpPr/>
          <p:nvPr/>
        </p:nvCxnSpPr>
        <p:spPr>
          <a:xfrm>
            <a:off x="8498999" y="5095240"/>
            <a:ext cx="345440" cy="0"/>
          </a:xfrm>
          <a:prstGeom prst="straightConnector1">
            <a:avLst/>
          </a:prstGeom>
          <a:noFill/>
          <a:ln cap="flat" cmpd="sng" w="28575">
            <a:solidFill>
              <a:srgbClr val="00CC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3" name="Google Shape;403;p11"/>
          <p:cNvSpPr/>
          <p:nvPr/>
        </p:nvSpPr>
        <p:spPr>
          <a:xfrm>
            <a:off x="1072039" y="3324860"/>
            <a:ext cx="345440" cy="77724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8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PC</a:t>
            </a:r>
            <a:endParaRPr/>
          </a:p>
        </p:txBody>
      </p:sp>
      <p:sp>
        <p:nvSpPr>
          <p:cNvPr id="404" name="Google Shape;404;p11"/>
          <p:cNvSpPr/>
          <p:nvPr/>
        </p:nvSpPr>
        <p:spPr>
          <a:xfrm>
            <a:off x="1590199" y="3238500"/>
            <a:ext cx="518160" cy="94996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8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Inst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8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mem</a:t>
            </a:r>
            <a:endParaRPr sz="1587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5" name="Google Shape;405;p11"/>
          <p:cNvSpPr/>
          <p:nvPr/>
        </p:nvSpPr>
        <p:spPr>
          <a:xfrm rot="-5400000">
            <a:off x="3446939" y="3238500"/>
            <a:ext cx="2072640" cy="94996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8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Register file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87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87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87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6" name="Google Shape;406;p11"/>
          <p:cNvSpPr/>
          <p:nvPr/>
        </p:nvSpPr>
        <p:spPr>
          <a:xfrm rot="-5400000">
            <a:off x="10290969" y="3303270"/>
            <a:ext cx="1122680" cy="3886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11"/>
          <p:cNvSpPr txBox="1"/>
          <p:nvPr/>
        </p:nvSpPr>
        <p:spPr>
          <a:xfrm>
            <a:off x="10657980" y="2936220"/>
            <a:ext cx="388620" cy="1122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8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8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8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/>
          </a:p>
        </p:txBody>
      </p:sp>
      <p:grpSp>
        <p:nvGrpSpPr>
          <p:cNvPr id="408" name="Google Shape;408;p11"/>
          <p:cNvGrpSpPr/>
          <p:nvPr/>
        </p:nvGrpSpPr>
        <p:grpSpPr>
          <a:xfrm>
            <a:off x="6944519" y="3108960"/>
            <a:ext cx="578117" cy="1554480"/>
            <a:chOff x="-72" y="2365"/>
            <a:chExt cx="373" cy="1056"/>
          </a:xfrm>
        </p:grpSpPr>
        <p:sp>
          <p:nvSpPr>
            <p:cNvPr id="409" name="Google Shape;409;p11"/>
            <p:cNvSpPr/>
            <p:nvPr/>
          </p:nvSpPr>
          <p:spPr>
            <a:xfrm rot="-5400000">
              <a:off x="-421" y="2714"/>
              <a:ext cx="1056" cy="358"/>
            </a:xfrm>
            <a:custGeom>
              <a:rect b="b" l="l" r="r" t="t"/>
              <a:pathLst>
                <a:path extrusionOk="0" h="288" w="672">
                  <a:moveTo>
                    <a:pt x="480" y="288"/>
                  </a:moveTo>
                  <a:lnTo>
                    <a:pt x="672" y="0"/>
                  </a:lnTo>
                  <a:lnTo>
                    <a:pt x="432" y="0"/>
                  </a:lnTo>
                  <a:lnTo>
                    <a:pt x="384" y="96"/>
                  </a:lnTo>
                  <a:lnTo>
                    <a:pt x="288" y="96"/>
                  </a:lnTo>
                  <a:lnTo>
                    <a:pt x="240" y="0"/>
                  </a:lnTo>
                  <a:lnTo>
                    <a:pt x="0" y="0"/>
                  </a:lnTo>
                  <a:lnTo>
                    <a:pt x="192" y="288"/>
                  </a:lnTo>
                  <a:lnTo>
                    <a:pt x="480" y="288"/>
                  </a:lnTo>
                  <a:close/>
                </a:path>
              </a:pathLst>
            </a:custGeom>
            <a:solidFill>
              <a:schemeClr val="accen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389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Google Shape;410;p11"/>
            <p:cNvSpPr txBox="1"/>
            <p:nvPr/>
          </p:nvSpPr>
          <p:spPr>
            <a:xfrm>
              <a:off x="96" y="2630"/>
              <a:ext cx="205" cy="5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587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587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L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587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U</a:t>
              </a:r>
              <a:endParaRPr/>
            </a:p>
          </p:txBody>
        </p:sp>
      </p:grpSp>
      <p:sp>
        <p:nvSpPr>
          <p:cNvPr id="411" name="Google Shape;411;p11"/>
          <p:cNvSpPr/>
          <p:nvPr/>
        </p:nvSpPr>
        <p:spPr>
          <a:xfrm flipH="1" rot="5400000">
            <a:off x="1093629" y="1187450"/>
            <a:ext cx="863600" cy="3886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11"/>
          <p:cNvSpPr txBox="1"/>
          <p:nvPr/>
        </p:nvSpPr>
        <p:spPr>
          <a:xfrm flipH="1">
            <a:off x="1331115" y="949960"/>
            <a:ext cx="388620" cy="8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33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33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33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/>
          </a:p>
        </p:txBody>
      </p:sp>
      <p:sp>
        <p:nvSpPr>
          <p:cNvPr id="413" name="Google Shape;413;p11"/>
          <p:cNvSpPr/>
          <p:nvPr/>
        </p:nvSpPr>
        <p:spPr>
          <a:xfrm>
            <a:off x="1244759" y="2072640"/>
            <a:ext cx="259080" cy="25908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414" name="Google Shape;414;p11"/>
          <p:cNvSpPr/>
          <p:nvPr/>
        </p:nvSpPr>
        <p:spPr>
          <a:xfrm>
            <a:off x="2194719" y="906780"/>
            <a:ext cx="518160" cy="600202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89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5" name="Google Shape;415;p11"/>
          <p:cNvSpPr/>
          <p:nvPr/>
        </p:nvSpPr>
        <p:spPr>
          <a:xfrm>
            <a:off x="5390039" y="863600"/>
            <a:ext cx="518160" cy="60452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89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6" name="Google Shape;416;p11"/>
          <p:cNvSpPr/>
          <p:nvPr/>
        </p:nvSpPr>
        <p:spPr>
          <a:xfrm>
            <a:off x="8844439" y="3368040"/>
            <a:ext cx="777240" cy="189992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8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8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memory</a:t>
            </a:r>
            <a:endParaRPr/>
          </a:p>
        </p:txBody>
      </p:sp>
      <p:sp>
        <p:nvSpPr>
          <p:cNvPr id="417" name="Google Shape;417;p11"/>
          <p:cNvSpPr/>
          <p:nvPr/>
        </p:nvSpPr>
        <p:spPr>
          <a:xfrm>
            <a:off x="9794399" y="863600"/>
            <a:ext cx="518160" cy="60452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89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18" name="Google Shape;418;p11"/>
          <p:cNvGrpSpPr/>
          <p:nvPr/>
        </p:nvGrpSpPr>
        <p:grpSpPr>
          <a:xfrm>
            <a:off x="1590199" y="2072641"/>
            <a:ext cx="501968" cy="863600"/>
            <a:chOff x="624" y="1248"/>
            <a:chExt cx="279" cy="480"/>
          </a:xfrm>
        </p:grpSpPr>
        <p:sp>
          <p:nvSpPr>
            <p:cNvPr id="419" name="Google Shape;419;p11"/>
            <p:cNvSpPr/>
            <p:nvPr/>
          </p:nvSpPr>
          <p:spPr>
            <a:xfrm>
              <a:off x="624" y="1248"/>
              <a:ext cx="240" cy="480"/>
            </a:xfrm>
            <a:custGeom>
              <a:rect b="b" l="l" r="r" t="t"/>
              <a:pathLst>
                <a:path extrusionOk="0" h="480" w="240">
                  <a:moveTo>
                    <a:pt x="0" y="0"/>
                  </a:moveTo>
                  <a:lnTo>
                    <a:pt x="240" y="144"/>
                  </a:lnTo>
                  <a:lnTo>
                    <a:pt x="240" y="336"/>
                  </a:lnTo>
                  <a:lnTo>
                    <a:pt x="0" y="480"/>
                  </a:lnTo>
                  <a:lnTo>
                    <a:pt x="0" y="336"/>
                  </a:lnTo>
                  <a:lnTo>
                    <a:pt x="96" y="240"/>
                  </a:lnTo>
                  <a:lnTo>
                    <a:pt x="0" y="1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389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420;p11"/>
            <p:cNvSpPr txBox="1"/>
            <p:nvPr/>
          </p:nvSpPr>
          <p:spPr>
            <a:xfrm>
              <a:off x="680" y="1346"/>
              <a:ext cx="223" cy="3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389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+</a:t>
              </a:r>
              <a:endParaRPr/>
            </a:p>
          </p:txBody>
        </p:sp>
      </p:grpSp>
      <p:grpSp>
        <p:nvGrpSpPr>
          <p:cNvPr id="421" name="Google Shape;421;p11"/>
          <p:cNvGrpSpPr/>
          <p:nvPr/>
        </p:nvGrpSpPr>
        <p:grpSpPr>
          <a:xfrm>
            <a:off x="6426359" y="1813561"/>
            <a:ext cx="501968" cy="863600"/>
            <a:chOff x="624" y="1248"/>
            <a:chExt cx="279" cy="480"/>
          </a:xfrm>
        </p:grpSpPr>
        <p:sp>
          <p:nvSpPr>
            <p:cNvPr id="422" name="Google Shape;422;p11"/>
            <p:cNvSpPr/>
            <p:nvPr/>
          </p:nvSpPr>
          <p:spPr>
            <a:xfrm>
              <a:off x="624" y="1248"/>
              <a:ext cx="240" cy="480"/>
            </a:xfrm>
            <a:custGeom>
              <a:rect b="b" l="l" r="r" t="t"/>
              <a:pathLst>
                <a:path extrusionOk="0" h="480" w="240">
                  <a:moveTo>
                    <a:pt x="0" y="0"/>
                  </a:moveTo>
                  <a:lnTo>
                    <a:pt x="240" y="144"/>
                  </a:lnTo>
                  <a:lnTo>
                    <a:pt x="240" y="336"/>
                  </a:lnTo>
                  <a:lnTo>
                    <a:pt x="0" y="480"/>
                  </a:lnTo>
                  <a:lnTo>
                    <a:pt x="0" y="336"/>
                  </a:lnTo>
                  <a:lnTo>
                    <a:pt x="96" y="240"/>
                  </a:lnTo>
                  <a:lnTo>
                    <a:pt x="0" y="1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389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" name="Google Shape;423;p11"/>
            <p:cNvSpPr txBox="1"/>
            <p:nvPr/>
          </p:nvSpPr>
          <p:spPr>
            <a:xfrm>
              <a:off x="680" y="1346"/>
              <a:ext cx="223" cy="3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389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+</a:t>
              </a:r>
              <a:endParaRPr/>
            </a:p>
          </p:txBody>
        </p:sp>
      </p:grpSp>
      <p:cxnSp>
        <p:nvCxnSpPr>
          <p:cNvPr id="424" name="Google Shape;424;p11"/>
          <p:cNvCxnSpPr/>
          <p:nvPr/>
        </p:nvCxnSpPr>
        <p:spPr>
          <a:xfrm>
            <a:off x="2108359" y="3720677"/>
            <a:ext cx="8636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5" name="Google Shape;425;p11"/>
          <p:cNvCxnSpPr/>
          <p:nvPr/>
        </p:nvCxnSpPr>
        <p:spPr>
          <a:xfrm>
            <a:off x="2021999" y="2504440"/>
            <a:ext cx="17272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6" name="Google Shape;426;p11"/>
          <p:cNvCxnSpPr/>
          <p:nvPr/>
        </p:nvCxnSpPr>
        <p:spPr>
          <a:xfrm rot="10800000">
            <a:off x="2108359" y="1640840"/>
            <a:ext cx="0" cy="863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7" name="Google Shape;427;p11"/>
          <p:cNvCxnSpPr/>
          <p:nvPr/>
        </p:nvCxnSpPr>
        <p:spPr>
          <a:xfrm rot="10800000">
            <a:off x="1708945" y="1640840"/>
            <a:ext cx="485775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8" name="Google Shape;428;p11"/>
          <p:cNvCxnSpPr/>
          <p:nvPr/>
        </p:nvCxnSpPr>
        <p:spPr>
          <a:xfrm>
            <a:off x="1509237" y="2196783"/>
            <a:ext cx="8636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9" name="Google Shape;429;p11"/>
          <p:cNvCxnSpPr/>
          <p:nvPr/>
        </p:nvCxnSpPr>
        <p:spPr>
          <a:xfrm flipH="1" rot="10800000">
            <a:off x="1417479" y="3713480"/>
            <a:ext cx="172720" cy="7197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0" name="Google Shape;430;p11"/>
          <p:cNvCxnSpPr/>
          <p:nvPr/>
        </p:nvCxnSpPr>
        <p:spPr>
          <a:xfrm rot="10800000">
            <a:off x="1503839" y="2763520"/>
            <a:ext cx="0" cy="94996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1" name="Google Shape;431;p11"/>
          <p:cNvCxnSpPr/>
          <p:nvPr/>
        </p:nvCxnSpPr>
        <p:spPr>
          <a:xfrm>
            <a:off x="1503839" y="2763520"/>
            <a:ext cx="8636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2" name="Google Shape;432;p11"/>
          <p:cNvCxnSpPr/>
          <p:nvPr/>
        </p:nvCxnSpPr>
        <p:spPr>
          <a:xfrm rot="10800000">
            <a:off x="985679" y="1381760"/>
            <a:ext cx="0" cy="233172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3" name="Google Shape;433;p11"/>
          <p:cNvCxnSpPr/>
          <p:nvPr/>
        </p:nvCxnSpPr>
        <p:spPr>
          <a:xfrm>
            <a:off x="985679" y="1381760"/>
            <a:ext cx="34544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4" name="Google Shape;434;p11"/>
          <p:cNvCxnSpPr/>
          <p:nvPr/>
        </p:nvCxnSpPr>
        <p:spPr>
          <a:xfrm>
            <a:off x="985679" y="3713480"/>
            <a:ext cx="8636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5" name="Google Shape;435;p11"/>
          <p:cNvCxnSpPr/>
          <p:nvPr/>
        </p:nvCxnSpPr>
        <p:spPr>
          <a:xfrm>
            <a:off x="2712879" y="3713480"/>
            <a:ext cx="8636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6" name="Google Shape;436;p11"/>
          <p:cNvCxnSpPr/>
          <p:nvPr/>
        </p:nvCxnSpPr>
        <p:spPr>
          <a:xfrm>
            <a:off x="2799239" y="3281680"/>
            <a:ext cx="0" cy="284988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7" name="Google Shape;437;p11"/>
          <p:cNvCxnSpPr/>
          <p:nvPr/>
        </p:nvCxnSpPr>
        <p:spPr>
          <a:xfrm>
            <a:off x="2799239" y="4836160"/>
            <a:ext cx="2590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8" name="Google Shape;438;p11"/>
          <p:cNvCxnSpPr/>
          <p:nvPr/>
        </p:nvCxnSpPr>
        <p:spPr>
          <a:xfrm>
            <a:off x="2799239" y="3281680"/>
            <a:ext cx="120904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9" name="Google Shape;439;p11"/>
          <p:cNvCxnSpPr/>
          <p:nvPr/>
        </p:nvCxnSpPr>
        <p:spPr>
          <a:xfrm>
            <a:off x="2799239" y="3540760"/>
            <a:ext cx="120904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0" name="Google Shape;440;p11"/>
          <p:cNvCxnSpPr/>
          <p:nvPr/>
        </p:nvCxnSpPr>
        <p:spPr>
          <a:xfrm>
            <a:off x="4958239" y="4145280"/>
            <a:ext cx="431800" cy="0"/>
          </a:xfrm>
          <a:prstGeom prst="straightConnector1">
            <a:avLst/>
          </a:prstGeom>
          <a:noFill/>
          <a:ln cap="flat" cmpd="sng" w="28575">
            <a:solidFill>
              <a:srgbClr val="00CC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1" name="Google Shape;441;p11"/>
          <p:cNvCxnSpPr/>
          <p:nvPr/>
        </p:nvCxnSpPr>
        <p:spPr>
          <a:xfrm>
            <a:off x="4958239" y="3454400"/>
            <a:ext cx="431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2" name="Google Shape;442;p11"/>
          <p:cNvCxnSpPr/>
          <p:nvPr/>
        </p:nvCxnSpPr>
        <p:spPr>
          <a:xfrm>
            <a:off x="5908199" y="4145280"/>
            <a:ext cx="518160" cy="0"/>
          </a:xfrm>
          <a:prstGeom prst="straightConnector1">
            <a:avLst/>
          </a:prstGeom>
          <a:noFill/>
          <a:ln cap="flat" cmpd="sng" w="28575">
            <a:solidFill>
              <a:srgbClr val="00CC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3" name="Google Shape;443;p11"/>
          <p:cNvCxnSpPr/>
          <p:nvPr/>
        </p:nvCxnSpPr>
        <p:spPr>
          <a:xfrm>
            <a:off x="5908199" y="3454400"/>
            <a:ext cx="103632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4" name="Google Shape;444;p11"/>
          <p:cNvCxnSpPr/>
          <p:nvPr/>
        </p:nvCxnSpPr>
        <p:spPr>
          <a:xfrm>
            <a:off x="2712879" y="2504440"/>
            <a:ext cx="267716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5" name="Google Shape;445;p11"/>
          <p:cNvCxnSpPr/>
          <p:nvPr/>
        </p:nvCxnSpPr>
        <p:spPr>
          <a:xfrm>
            <a:off x="5908199" y="2504440"/>
            <a:ext cx="51816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6" name="Google Shape;446;p11"/>
          <p:cNvCxnSpPr/>
          <p:nvPr/>
        </p:nvCxnSpPr>
        <p:spPr>
          <a:xfrm>
            <a:off x="5908199" y="4836160"/>
            <a:ext cx="518160" cy="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7" name="Google Shape;447;p11"/>
          <p:cNvCxnSpPr/>
          <p:nvPr/>
        </p:nvCxnSpPr>
        <p:spPr>
          <a:xfrm rot="10800000">
            <a:off x="6080919" y="1986280"/>
            <a:ext cx="0" cy="284988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8" name="Google Shape;448;p11"/>
          <p:cNvCxnSpPr/>
          <p:nvPr/>
        </p:nvCxnSpPr>
        <p:spPr>
          <a:xfrm>
            <a:off x="6080919" y="1986280"/>
            <a:ext cx="345440" cy="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9" name="Google Shape;449;p11"/>
          <p:cNvSpPr/>
          <p:nvPr/>
        </p:nvSpPr>
        <p:spPr>
          <a:xfrm rot="-5400000">
            <a:off x="6059329" y="4253230"/>
            <a:ext cx="1122680" cy="3886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11"/>
          <p:cNvSpPr txBox="1"/>
          <p:nvPr/>
        </p:nvSpPr>
        <p:spPr>
          <a:xfrm>
            <a:off x="6426355" y="3886195"/>
            <a:ext cx="388620" cy="1122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8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8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8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/>
          </a:p>
        </p:txBody>
      </p:sp>
      <p:cxnSp>
        <p:nvCxnSpPr>
          <p:cNvPr id="451" name="Google Shape;451;p11"/>
          <p:cNvCxnSpPr/>
          <p:nvPr/>
        </p:nvCxnSpPr>
        <p:spPr>
          <a:xfrm>
            <a:off x="7489668" y="3886200"/>
            <a:ext cx="491172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2" name="Google Shape;452;p11"/>
          <p:cNvCxnSpPr/>
          <p:nvPr/>
        </p:nvCxnSpPr>
        <p:spPr>
          <a:xfrm>
            <a:off x="6858159" y="2245360"/>
            <a:ext cx="112268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3" name="Google Shape;453;p11"/>
          <p:cNvCxnSpPr/>
          <p:nvPr/>
        </p:nvCxnSpPr>
        <p:spPr>
          <a:xfrm>
            <a:off x="8498999" y="3886200"/>
            <a:ext cx="34544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4" name="Google Shape;454;p11"/>
          <p:cNvCxnSpPr/>
          <p:nvPr/>
        </p:nvCxnSpPr>
        <p:spPr>
          <a:xfrm rot="10800000">
            <a:off x="8758079" y="3195320"/>
            <a:ext cx="0" cy="69088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5" name="Google Shape;455;p11"/>
          <p:cNvCxnSpPr/>
          <p:nvPr/>
        </p:nvCxnSpPr>
        <p:spPr>
          <a:xfrm>
            <a:off x="8758079" y="3195320"/>
            <a:ext cx="103632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6" name="Google Shape;456;p11"/>
          <p:cNvCxnSpPr/>
          <p:nvPr/>
        </p:nvCxnSpPr>
        <p:spPr>
          <a:xfrm>
            <a:off x="9621679" y="3799840"/>
            <a:ext cx="17272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7" name="Google Shape;457;p11"/>
          <p:cNvCxnSpPr/>
          <p:nvPr/>
        </p:nvCxnSpPr>
        <p:spPr>
          <a:xfrm>
            <a:off x="10312559" y="3799840"/>
            <a:ext cx="34544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8" name="Google Shape;458;p11"/>
          <p:cNvCxnSpPr/>
          <p:nvPr/>
        </p:nvCxnSpPr>
        <p:spPr>
          <a:xfrm>
            <a:off x="10312559" y="3195320"/>
            <a:ext cx="34544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9" name="Google Shape;459;p11"/>
          <p:cNvCxnSpPr/>
          <p:nvPr/>
        </p:nvCxnSpPr>
        <p:spPr>
          <a:xfrm>
            <a:off x="5994559" y="4145280"/>
            <a:ext cx="0" cy="949960"/>
          </a:xfrm>
          <a:prstGeom prst="straightConnector1">
            <a:avLst/>
          </a:prstGeom>
          <a:noFill/>
          <a:ln cap="flat" cmpd="sng" w="28575">
            <a:solidFill>
              <a:srgbClr val="00CC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0" name="Google Shape;460;p11"/>
          <p:cNvCxnSpPr/>
          <p:nvPr/>
        </p:nvCxnSpPr>
        <p:spPr>
          <a:xfrm>
            <a:off x="5994559" y="5095240"/>
            <a:ext cx="1986280" cy="0"/>
          </a:xfrm>
          <a:prstGeom prst="straightConnector1">
            <a:avLst/>
          </a:prstGeom>
          <a:noFill/>
          <a:ln cap="flat" cmpd="sng" w="28575">
            <a:solidFill>
              <a:srgbClr val="00CC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1" name="Google Shape;461;p11"/>
          <p:cNvCxnSpPr/>
          <p:nvPr/>
        </p:nvCxnSpPr>
        <p:spPr>
          <a:xfrm>
            <a:off x="3490119" y="4404360"/>
            <a:ext cx="51816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2" name="Google Shape;462;p11"/>
          <p:cNvCxnSpPr/>
          <p:nvPr/>
        </p:nvCxnSpPr>
        <p:spPr>
          <a:xfrm>
            <a:off x="8498999" y="2245360"/>
            <a:ext cx="25908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3" name="Google Shape;463;p11"/>
          <p:cNvCxnSpPr/>
          <p:nvPr/>
        </p:nvCxnSpPr>
        <p:spPr>
          <a:xfrm rot="10800000">
            <a:off x="8758079" y="1122680"/>
            <a:ext cx="0" cy="112268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4" name="Google Shape;464;p11"/>
          <p:cNvCxnSpPr/>
          <p:nvPr/>
        </p:nvCxnSpPr>
        <p:spPr>
          <a:xfrm rot="10800000">
            <a:off x="1714342" y="1122680"/>
            <a:ext cx="7043737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5" name="Google Shape;465;p11"/>
          <p:cNvCxnSpPr/>
          <p:nvPr/>
        </p:nvCxnSpPr>
        <p:spPr>
          <a:xfrm>
            <a:off x="5897404" y="6131560"/>
            <a:ext cx="207264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6" name="Google Shape;466;p11"/>
          <p:cNvCxnSpPr/>
          <p:nvPr/>
        </p:nvCxnSpPr>
        <p:spPr>
          <a:xfrm>
            <a:off x="8498999" y="6131560"/>
            <a:ext cx="1295400" cy="0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7" name="Google Shape;467;p11"/>
          <p:cNvSpPr/>
          <p:nvPr/>
        </p:nvSpPr>
        <p:spPr>
          <a:xfrm rot="-5400000">
            <a:off x="2669699" y="3781848"/>
            <a:ext cx="604520" cy="2159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p11"/>
          <p:cNvSpPr txBox="1"/>
          <p:nvPr/>
        </p:nvSpPr>
        <p:spPr>
          <a:xfrm>
            <a:off x="2863985" y="3587515"/>
            <a:ext cx="215900" cy="604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2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2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2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/>
          </a:p>
        </p:txBody>
      </p:sp>
      <p:cxnSp>
        <p:nvCxnSpPr>
          <p:cNvPr id="469" name="Google Shape;469;p11"/>
          <p:cNvCxnSpPr/>
          <p:nvPr/>
        </p:nvCxnSpPr>
        <p:spPr>
          <a:xfrm>
            <a:off x="2799239" y="6131560"/>
            <a:ext cx="2590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0" name="Google Shape;470;p11"/>
          <p:cNvSpPr/>
          <p:nvPr/>
        </p:nvSpPr>
        <p:spPr>
          <a:xfrm>
            <a:off x="5390039" y="5958840"/>
            <a:ext cx="518160" cy="43180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sub</a:t>
            </a:r>
            <a:endParaRPr/>
          </a:p>
        </p:txBody>
      </p:sp>
      <p:sp>
        <p:nvSpPr>
          <p:cNvPr id="471" name="Google Shape;471;p11"/>
          <p:cNvSpPr/>
          <p:nvPr/>
        </p:nvSpPr>
        <p:spPr>
          <a:xfrm>
            <a:off x="5390039" y="4663440"/>
            <a:ext cx="518160" cy="43180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6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472" name="Google Shape;472;p11"/>
          <p:cNvSpPr/>
          <p:nvPr/>
        </p:nvSpPr>
        <p:spPr>
          <a:xfrm>
            <a:off x="5390039" y="3972560"/>
            <a:ext cx="518160" cy="43180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473" name="Google Shape;473;p11"/>
          <p:cNvSpPr/>
          <p:nvPr/>
        </p:nvSpPr>
        <p:spPr>
          <a:xfrm>
            <a:off x="5390039" y="3281680"/>
            <a:ext cx="518160" cy="43180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474" name="Google Shape;474;p11"/>
          <p:cNvSpPr/>
          <p:nvPr/>
        </p:nvSpPr>
        <p:spPr>
          <a:xfrm>
            <a:off x="5390039" y="2331720"/>
            <a:ext cx="518160" cy="43180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87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5" name="Google Shape;475;p11"/>
          <p:cNvSpPr/>
          <p:nvPr/>
        </p:nvSpPr>
        <p:spPr>
          <a:xfrm>
            <a:off x="2194719" y="2331720"/>
            <a:ext cx="518160" cy="43180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87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6" name="Google Shape;476;p11"/>
          <p:cNvSpPr/>
          <p:nvPr/>
        </p:nvSpPr>
        <p:spPr>
          <a:xfrm>
            <a:off x="7980839" y="2072640"/>
            <a:ext cx="518160" cy="43180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6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7" name="Google Shape;477;p11"/>
          <p:cNvSpPr/>
          <p:nvPr/>
        </p:nvSpPr>
        <p:spPr>
          <a:xfrm>
            <a:off x="7980839" y="3627120"/>
            <a:ext cx="518160" cy="43180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478" name="Google Shape;478;p11"/>
          <p:cNvSpPr/>
          <p:nvPr/>
        </p:nvSpPr>
        <p:spPr>
          <a:xfrm>
            <a:off x="7980839" y="5958840"/>
            <a:ext cx="518160" cy="43180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beq</a:t>
            </a:r>
            <a:endParaRPr b="1" sz="1812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9" name="Google Shape;479;p11"/>
          <p:cNvSpPr/>
          <p:nvPr/>
        </p:nvSpPr>
        <p:spPr>
          <a:xfrm>
            <a:off x="7980839" y="4922520"/>
            <a:ext cx="518160" cy="43180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480" name="Google Shape;480;p11"/>
          <p:cNvSpPr/>
          <p:nvPr/>
        </p:nvSpPr>
        <p:spPr>
          <a:xfrm>
            <a:off x="9794399" y="5958840"/>
            <a:ext cx="518160" cy="43180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481" name="Google Shape;481;p11"/>
          <p:cNvSpPr/>
          <p:nvPr/>
        </p:nvSpPr>
        <p:spPr>
          <a:xfrm>
            <a:off x="9794399" y="3022600"/>
            <a:ext cx="518160" cy="43180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12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2" name="Google Shape;482;p11"/>
          <p:cNvSpPr/>
          <p:nvPr/>
        </p:nvSpPr>
        <p:spPr>
          <a:xfrm>
            <a:off x="9794399" y="3627120"/>
            <a:ext cx="518160" cy="43180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6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cxnSp>
        <p:nvCxnSpPr>
          <p:cNvPr id="483" name="Google Shape;483;p11"/>
          <p:cNvCxnSpPr/>
          <p:nvPr/>
        </p:nvCxnSpPr>
        <p:spPr>
          <a:xfrm>
            <a:off x="11030428" y="3454400"/>
            <a:ext cx="145732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4" name="Google Shape;484;p11"/>
          <p:cNvCxnSpPr/>
          <p:nvPr/>
        </p:nvCxnSpPr>
        <p:spPr>
          <a:xfrm>
            <a:off x="11176159" y="3454400"/>
            <a:ext cx="0" cy="233172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5" name="Google Shape;485;p11"/>
          <p:cNvSpPr/>
          <p:nvPr/>
        </p:nvSpPr>
        <p:spPr>
          <a:xfrm>
            <a:off x="7980839" y="2763520"/>
            <a:ext cx="518160" cy="43180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486" name="Google Shape;486;p11"/>
          <p:cNvSpPr/>
          <p:nvPr/>
        </p:nvSpPr>
        <p:spPr>
          <a:xfrm rot="5400000">
            <a:off x="1590199" y="3454400"/>
            <a:ext cx="1727200" cy="51816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add</a:t>
            </a:r>
            <a:endParaRPr/>
          </a:p>
        </p:txBody>
      </p:sp>
      <p:sp>
        <p:nvSpPr>
          <p:cNvPr id="487" name="Google Shape;487;p11"/>
          <p:cNvSpPr/>
          <p:nvPr/>
        </p:nvSpPr>
        <p:spPr>
          <a:xfrm>
            <a:off x="4526439" y="3195320"/>
            <a:ext cx="345440" cy="25908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7</a:t>
            </a:r>
            <a:endParaRPr/>
          </a:p>
        </p:txBody>
      </p:sp>
      <p:sp>
        <p:nvSpPr>
          <p:cNvPr id="488" name="Google Shape;488;p11"/>
          <p:cNvSpPr/>
          <p:nvPr/>
        </p:nvSpPr>
        <p:spPr>
          <a:xfrm>
            <a:off x="4526439" y="3454400"/>
            <a:ext cx="345440" cy="25908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10</a:t>
            </a:r>
            <a:endParaRPr/>
          </a:p>
        </p:txBody>
      </p:sp>
      <p:sp>
        <p:nvSpPr>
          <p:cNvPr id="489" name="Google Shape;489;p11"/>
          <p:cNvSpPr/>
          <p:nvPr/>
        </p:nvSpPr>
        <p:spPr>
          <a:xfrm>
            <a:off x="4526439" y="3713480"/>
            <a:ext cx="345440" cy="25908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11</a:t>
            </a:r>
            <a:endParaRPr/>
          </a:p>
        </p:txBody>
      </p:sp>
      <p:sp>
        <p:nvSpPr>
          <p:cNvPr id="490" name="Google Shape;490;p11"/>
          <p:cNvSpPr/>
          <p:nvPr/>
        </p:nvSpPr>
        <p:spPr>
          <a:xfrm>
            <a:off x="4526439" y="3972560"/>
            <a:ext cx="345440" cy="25908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491" name="Google Shape;491;p11"/>
          <p:cNvSpPr/>
          <p:nvPr/>
        </p:nvSpPr>
        <p:spPr>
          <a:xfrm>
            <a:off x="4526439" y="2936240"/>
            <a:ext cx="345440" cy="25908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14</a:t>
            </a:r>
            <a:endParaRPr/>
          </a:p>
        </p:txBody>
      </p:sp>
      <p:sp>
        <p:nvSpPr>
          <p:cNvPr id="492" name="Google Shape;492;p11"/>
          <p:cNvSpPr/>
          <p:nvPr/>
        </p:nvSpPr>
        <p:spPr>
          <a:xfrm>
            <a:off x="4526439" y="4231640"/>
            <a:ext cx="345440" cy="25908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493" name="Google Shape;493;p11"/>
          <p:cNvSpPr/>
          <p:nvPr/>
        </p:nvSpPr>
        <p:spPr>
          <a:xfrm>
            <a:off x="4526439" y="2677160"/>
            <a:ext cx="345440" cy="25908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494" name="Google Shape;494;p11"/>
          <p:cNvSpPr/>
          <p:nvPr/>
        </p:nvSpPr>
        <p:spPr>
          <a:xfrm>
            <a:off x="4526439" y="4490720"/>
            <a:ext cx="345440" cy="25908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495" name="Google Shape;495;p11"/>
          <p:cNvSpPr/>
          <p:nvPr/>
        </p:nvSpPr>
        <p:spPr>
          <a:xfrm>
            <a:off x="4251167" y="3206115"/>
            <a:ext cx="345440" cy="259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33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R2</a:t>
            </a:r>
            <a:endParaRPr/>
          </a:p>
        </p:txBody>
      </p:sp>
      <p:sp>
        <p:nvSpPr>
          <p:cNvPr id="496" name="Google Shape;496;p11"/>
          <p:cNvSpPr/>
          <p:nvPr/>
        </p:nvSpPr>
        <p:spPr>
          <a:xfrm>
            <a:off x="4251167" y="3465195"/>
            <a:ext cx="345440" cy="259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33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R3</a:t>
            </a:r>
            <a:endParaRPr/>
          </a:p>
        </p:txBody>
      </p:sp>
      <p:sp>
        <p:nvSpPr>
          <p:cNvPr id="497" name="Google Shape;497;p11"/>
          <p:cNvSpPr/>
          <p:nvPr/>
        </p:nvSpPr>
        <p:spPr>
          <a:xfrm>
            <a:off x="4251167" y="3724275"/>
            <a:ext cx="345440" cy="259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33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R4</a:t>
            </a:r>
            <a:endParaRPr/>
          </a:p>
        </p:txBody>
      </p:sp>
      <p:sp>
        <p:nvSpPr>
          <p:cNvPr id="498" name="Google Shape;498;p11"/>
          <p:cNvSpPr/>
          <p:nvPr/>
        </p:nvSpPr>
        <p:spPr>
          <a:xfrm>
            <a:off x="4251167" y="3983355"/>
            <a:ext cx="345440" cy="259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33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R5</a:t>
            </a:r>
            <a:endParaRPr/>
          </a:p>
        </p:txBody>
      </p:sp>
      <p:sp>
        <p:nvSpPr>
          <p:cNvPr id="499" name="Google Shape;499;p11"/>
          <p:cNvSpPr/>
          <p:nvPr/>
        </p:nvSpPr>
        <p:spPr>
          <a:xfrm>
            <a:off x="4251167" y="2947035"/>
            <a:ext cx="345440" cy="259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33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R1</a:t>
            </a:r>
            <a:endParaRPr/>
          </a:p>
        </p:txBody>
      </p:sp>
      <p:sp>
        <p:nvSpPr>
          <p:cNvPr id="500" name="Google Shape;500;p11"/>
          <p:cNvSpPr/>
          <p:nvPr/>
        </p:nvSpPr>
        <p:spPr>
          <a:xfrm>
            <a:off x="4251167" y="4242435"/>
            <a:ext cx="345440" cy="259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33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R6</a:t>
            </a:r>
            <a:endParaRPr/>
          </a:p>
        </p:txBody>
      </p:sp>
      <p:sp>
        <p:nvSpPr>
          <p:cNvPr id="501" name="Google Shape;501;p11"/>
          <p:cNvSpPr/>
          <p:nvPr/>
        </p:nvSpPr>
        <p:spPr>
          <a:xfrm>
            <a:off x="4251167" y="2687955"/>
            <a:ext cx="345440" cy="259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33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R0</a:t>
            </a:r>
            <a:endParaRPr/>
          </a:p>
        </p:txBody>
      </p:sp>
      <p:sp>
        <p:nvSpPr>
          <p:cNvPr id="502" name="Google Shape;502;p11"/>
          <p:cNvSpPr/>
          <p:nvPr/>
        </p:nvSpPr>
        <p:spPr>
          <a:xfrm>
            <a:off x="4251167" y="4501515"/>
            <a:ext cx="345440" cy="259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33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R7</a:t>
            </a:r>
            <a:endParaRPr/>
          </a:p>
        </p:txBody>
      </p:sp>
      <p:sp>
        <p:nvSpPr>
          <p:cNvPr id="503" name="Google Shape;503;p11"/>
          <p:cNvSpPr txBox="1"/>
          <p:nvPr/>
        </p:nvSpPr>
        <p:spPr>
          <a:xfrm>
            <a:off x="3425349" y="3017204"/>
            <a:ext cx="522515" cy="3016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6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regA</a:t>
            </a:r>
            <a:endParaRPr b="1" sz="136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4" name="Google Shape;504;p11"/>
          <p:cNvSpPr txBox="1"/>
          <p:nvPr/>
        </p:nvSpPr>
        <p:spPr>
          <a:xfrm>
            <a:off x="3430747" y="3270886"/>
            <a:ext cx="514500" cy="3016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6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regB</a:t>
            </a:r>
            <a:endParaRPr b="1" sz="136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5" name="Google Shape;505;p11"/>
          <p:cNvSpPr/>
          <p:nvPr/>
        </p:nvSpPr>
        <p:spPr>
          <a:xfrm>
            <a:off x="3144679" y="3756660"/>
            <a:ext cx="259080" cy="25908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89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6" name="Google Shape;506;p11"/>
          <p:cNvSpPr/>
          <p:nvPr/>
        </p:nvSpPr>
        <p:spPr>
          <a:xfrm>
            <a:off x="3403759" y="3756660"/>
            <a:ext cx="259080" cy="25908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89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7" name="Google Shape;507;p11"/>
          <p:cNvSpPr/>
          <p:nvPr/>
        </p:nvSpPr>
        <p:spPr>
          <a:xfrm>
            <a:off x="3662839" y="3756660"/>
            <a:ext cx="259080" cy="25908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89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08" name="Google Shape;508;p11"/>
          <p:cNvCxnSpPr/>
          <p:nvPr/>
        </p:nvCxnSpPr>
        <p:spPr>
          <a:xfrm>
            <a:off x="3921919" y="3886200"/>
            <a:ext cx="8636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9" name="Google Shape;509;p11"/>
          <p:cNvCxnSpPr/>
          <p:nvPr/>
        </p:nvCxnSpPr>
        <p:spPr>
          <a:xfrm rot="10800000">
            <a:off x="3490119" y="5786120"/>
            <a:ext cx="768604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0" name="Google Shape;510;p11"/>
          <p:cNvCxnSpPr/>
          <p:nvPr/>
        </p:nvCxnSpPr>
        <p:spPr>
          <a:xfrm rot="10800000">
            <a:off x="3490119" y="4404360"/>
            <a:ext cx="0" cy="138176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1" name="Google Shape;511;p11"/>
          <p:cNvSpPr txBox="1"/>
          <p:nvPr/>
        </p:nvSpPr>
        <p:spPr>
          <a:xfrm>
            <a:off x="3403759" y="4145281"/>
            <a:ext cx="508344" cy="3016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6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endParaRPr/>
          </a:p>
        </p:txBody>
      </p:sp>
      <p:cxnSp>
        <p:nvCxnSpPr>
          <p:cNvPr id="512" name="Google Shape;512;p11"/>
          <p:cNvCxnSpPr/>
          <p:nvPr/>
        </p:nvCxnSpPr>
        <p:spPr>
          <a:xfrm>
            <a:off x="3490119" y="4404360"/>
            <a:ext cx="51816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3" name="Google Shape;513;p11"/>
          <p:cNvSpPr/>
          <p:nvPr/>
        </p:nvSpPr>
        <p:spPr>
          <a:xfrm>
            <a:off x="4526439" y="3972560"/>
            <a:ext cx="345440" cy="25908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77 </a:t>
            </a:r>
            <a:endParaRPr/>
          </a:p>
        </p:txBody>
      </p:sp>
      <p:sp>
        <p:nvSpPr>
          <p:cNvPr id="514" name="Google Shape;514;p11"/>
          <p:cNvSpPr/>
          <p:nvPr/>
        </p:nvSpPr>
        <p:spPr>
          <a:xfrm>
            <a:off x="4526439" y="4231640"/>
            <a:ext cx="345440" cy="25908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1</a:t>
            </a:r>
            <a:endParaRPr/>
          </a:p>
        </p:txBody>
      </p:sp>
      <p:sp>
        <p:nvSpPr>
          <p:cNvPr id="515" name="Google Shape;515;p11"/>
          <p:cNvSpPr/>
          <p:nvPr/>
        </p:nvSpPr>
        <p:spPr>
          <a:xfrm>
            <a:off x="4526439" y="4490720"/>
            <a:ext cx="345440" cy="25908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8</a:t>
            </a:r>
            <a:endParaRPr/>
          </a:p>
        </p:txBody>
      </p:sp>
      <p:sp>
        <p:nvSpPr>
          <p:cNvPr id="516" name="Google Shape;516;p11"/>
          <p:cNvSpPr/>
          <p:nvPr/>
        </p:nvSpPr>
        <p:spPr>
          <a:xfrm>
            <a:off x="3122667" y="5821679"/>
            <a:ext cx="626531" cy="626531"/>
          </a:xfrm>
          <a:prstGeom prst="ellipse">
            <a:avLst/>
          </a:prstGeom>
          <a:solidFill>
            <a:srgbClr val="A3B2C1"/>
          </a:solidFill>
          <a:ln cap="flat" cmpd="sng" w="284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3025" lIns="102000" spcFirstLastPara="1" rIns="102000" wrap="square" tIns="53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Control</a:t>
            </a:r>
            <a:endParaRPr/>
          </a:p>
        </p:txBody>
      </p:sp>
      <p:sp>
        <p:nvSpPr>
          <p:cNvPr id="517" name="Google Shape;517;p11"/>
          <p:cNvSpPr txBox="1"/>
          <p:nvPr/>
        </p:nvSpPr>
        <p:spPr>
          <a:xfrm>
            <a:off x="2347120" y="6992832"/>
            <a:ext cx="532262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IF/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ID</a:t>
            </a:r>
            <a:endParaRPr/>
          </a:p>
        </p:txBody>
      </p:sp>
      <p:sp>
        <p:nvSpPr>
          <p:cNvPr id="518" name="Google Shape;518;p11"/>
          <p:cNvSpPr txBox="1"/>
          <p:nvPr/>
        </p:nvSpPr>
        <p:spPr>
          <a:xfrm>
            <a:off x="5283359" y="6992832"/>
            <a:ext cx="593432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ID/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</a:t>
            </a:r>
            <a:endParaRPr/>
          </a:p>
        </p:txBody>
      </p:sp>
      <p:sp>
        <p:nvSpPr>
          <p:cNvPr id="519" name="Google Shape;519;p11"/>
          <p:cNvSpPr txBox="1"/>
          <p:nvPr/>
        </p:nvSpPr>
        <p:spPr>
          <a:xfrm>
            <a:off x="7931967" y="6992832"/>
            <a:ext cx="85953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EX/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Mem</a:t>
            </a:r>
            <a:endParaRPr b="1"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0" name="Google Shape;520;p11"/>
          <p:cNvSpPr txBox="1"/>
          <p:nvPr/>
        </p:nvSpPr>
        <p:spPr>
          <a:xfrm>
            <a:off x="9726681" y="6992832"/>
            <a:ext cx="992579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Mem/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WB</a:t>
            </a:r>
            <a:endParaRPr/>
          </a:p>
        </p:txBody>
      </p:sp>
      <p:sp>
        <p:nvSpPr>
          <p:cNvPr id="521" name="Google Shape;521;p11"/>
          <p:cNvSpPr/>
          <p:nvPr/>
        </p:nvSpPr>
        <p:spPr>
          <a:xfrm>
            <a:off x="8428247" y="3098377"/>
            <a:ext cx="871381" cy="3110015"/>
          </a:xfrm>
          <a:custGeom>
            <a:rect b="b" l="l" r="r" t="t"/>
            <a:pathLst>
              <a:path extrusionOk="0" h="6157" w="2305">
                <a:moveTo>
                  <a:pt x="0" y="0"/>
                </a:moveTo>
                <a:lnTo>
                  <a:pt x="671" y="365"/>
                </a:lnTo>
                <a:lnTo>
                  <a:pt x="1091" y="655"/>
                </a:lnTo>
                <a:lnTo>
                  <a:pt x="1470" y="955"/>
                </a:lnTo>
                <a:lnTo>
                  <a:pt x="1640" y="1111"/>
                </a:lnTo>
                <a:lnTo>
                  <a:pt x="1794" y="1271"/>
                </a:lnTo>
                <a:lnTo>
                  <a:pt x="1932" y="1436"/>
                </a:lnTo>
                <a:lnTo>
                  <a:pt x="2051" y="1605"/>
                </a:lnTo>
                <a:lnTo>
                  <a:pt x="2149" y="1781"/>
                </a:lnTo>
                <a:lnTo>
                  <a:pt x="2225" y="1962"/>
                </a:lnTo>
                <a:lnTo>
                  <a:pt x="2277" y="2150"/>
                </a:lnTo>
                <a:lnTo>
                  <a:pt x="2304" y="2345"/>
                </a:lnTo>
                <a:lnTo>
                  <a:pt x="2304" y="2547"/>
                </a:lnTo>
                <a:lnTo>
                  <a:pt x="2278" y="2756"/>
                </a:lnTo>
                <a:lnTo>
                  <a:pt x="2229" y="2972"/>
                </a:lnTo>
                <a:lnTo>
                  <a:pt x="2157" y="3193"/>
                </a:lnTo>
                <a:lnTo>
                  <a:pt x="2065" y="3420"/>
                </a:lnTo>
                <a:lnTo>
                  <a:pt x="1954" y="3653"/>
                </a:lnTo>
                <a:lnTo>
                  <a:pt x="1682" y="4131"/>
                </a:lnTo>
                <a:lnTo>
                  <a:pt x="1356" y="4624"/>
                </a:lnTo>
                <a:lnTo>
                  <a:pt x="989" y="5128"/>
                </a:lnTo>
                <a:lnTo>
                  <a:pt x="187" y="6156"/>
                </a:lnTo>
              </a:path>
            </a:pathLst>
          </a:custGeom>
          <a:noFill/>
          <a:ln cap="flat" cmpd="sng" w="57225">
            <a:solidFill>
              <a:srgbClr val="00B050"/>
            </a:solidFill>
            <a:prstDash val="solid"/>
            <a:round/>
            <a:headEnd len="med" w="med" type="none"/>
            <a:tailEnd len="med" w="med" type="triangl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89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2" name="Google Shape;522;p11"/>
          <p:cNvSpPr/>
          <p:nvPr/>
        </p:nvSpPr>
        <p:spPr>
          <a:xfrm>
            <a:off x="2603130" y="3105575"/>
            <a:ext cx="5744739" cy="971550"/>
          </a:xfrm>
          <a:custGeom>
            <a:rect b="b" l="l" r="r" t="t"/>
            <a:pathLst>
              <a:path extrusionOk="0" h="2386" w="10797">
                <a:moveTo>
                  <a:pt x="10796" y="0"/>
                </a:moveTo>
                <a:lnTo>
                  <a:pt x="9329" y="768"/>
                </a:lnTo>
                <a:lnTo>
                  <a:pt x="7878" y="1461"/>
                </a:lnTo>
                <a:lnTo>
                  <a:pt x="7163" y="1757"/>
                </a:lnTo>
                <a:lnTo>
                  <a:pt x="6457" y="2006"/>
                </a:lnTo>
                <a:lnTo>
                  <a:pt x="5762" y="2200"/>
                </a:lnTo>
                <a:lnTo>
                  <a:pt x="5080" y="2328"/>
                </a:lnTo>
                <a:lnTo>
                  <a:pt x="4745" y="2365"/>
                </a:lnTo>
                <a:lnTo>
                  <a:pt x="4412" y="2385"/>
                </a:lnTo>
                <a:lnTo>
                  <a:pt x="3758" y="2377"/>
                </a:lnTo>
                <a:lnTo>
                  <a:pt x="3115" y="2314"/>
                </a:lnTo>
                <a:lnTo>
                  <a:pt x="2480" y="2203"/>
                </a:lnTo>
                <a:lnTo>
                  <a:pt x="1854" y="2055"/>
                </a:lnTo>
                <a:lnTo>
                  <a:pt x="1233" y="1880"/>
                </a:lnTo>
                <a:lnTo>
                  <a:pt x="0" y="1482"/>
                </a:lnTo>
              </a:path>
            </a:pathLst>
          </a:custGeom>
          <a:noFill/>
          <a:ln cap="flat" cmpd="sng" w="57225">
            <a:solidFill>
              <a:srgbClr val="00B050"/>
            </a:solidFill>
            <a:prstDash val="solid"/>
            <a:round/>
            <a:headEnd len="med" w="med" type="none"/>
            <a:tailEnd len="med" w="med" type="triangl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89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3" name="Google Shape;523;p11"/>
          <p:cNvSpPr/>
          <p:nvPr/>
        </p:nvSpPr>
        <p:spPr>
          <a:xfrm>
            <a:off x="5871492" y="3105575"/>
            <a:ext cx="2476378" cy="3110017"/>
          </a:xfrm>
          <a:custGeom>
            <a:rect b="b" l="l" r="r" t="t"/>
            <a:pathLst>
              <a:path extrusionOk="0" h="6986" w="5082">
                <a:moveTo>
                  <a:pt x="5081" y="0"/>
                </a:moveTo>
                <a:lnTo>
                  <a:pt x="4524" y="1845"/>
                </a:lnTo>
                <a:lnTo>
                  <a:pt x="3956" y="3565"/>
                </a:lnTo>
                <a:lnTo>
                  <a:pt x="3666" y="4340"/>
                </a:lnTo>
                <a:lnTo>
                  <a:pt x="3369" y="5038"/>
                </a:lnTo>
                <a:lnTo>
                  <a:pt x="3065" y="5642"/>
                </a:lnTo>
                <a:lnTo>
                  <a:pt x="2910" y="5905"/>
                </a:lnTo>
                <a:lnTo>
                  <a:pt x="2752" y="6138"/>
                </a:lnTo>
                <a:lnTo>
                  <a:pt x="2587" y="6338"/>
                </a:lnTo>
                <a:lnTo>
                  <a:pt x="2409" y="6505"/>
                </a:lnTo>
                <a:lnTo>
                  <a:pt x="2223" y="6640"/>
                </a:lnTo>
                <a:lnTo>
                  <a:pt x="2029" y="6747"/>
                </a:lnTo>
                <a:lnTo>
                  <a:pt x="1831" y="6829"/>
                </a:lnTo>
                <a:lnTo>
                  <a:pt x="1630" y="6890"/>
                </a:lnTo>
                <a:lnTo>
                  <a:pt x="1429" y="6932"/>
                </a:lnTo>
                <a:lnTo>
                  <a:pt x="1230" y="6959"/>
                </a:lnTo>
                <a:lnTo>
                  <a:pt x="849" y="6978"/>
                </a:lnTo>
                <a:lnTo>
                  <a:pt x="504" y="6972"/>
                </a:lnTo>
                <a:lnTo>
                  <a:pt x="215" y="6966"/>
                </a:lnTo>
                <a:lnTo>
                  <a:pt x="97" y="6971"/>
                </a:lnTo>
                <a:lnTo>
                  <a:pt x="0" y="6985"/>
                </a:lnTo>
              </a:path>
            </a:pathLst>
          </a:custGeom>
          <a:noFill/>
          <a:ln cap="flat" cmpd="sng" w="57225">
            <a:solidFill>
              <a:srgbClr val="00B050"/>
            </a:solidFill>
            <a:prstDash val="solid"/>
            <a:round/>
            <a:headEnd len="med" w="med" type="none"/>
            <a:tailEnd len="med" w="med" type="triangl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89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4" name="Google Shape;524;p11"/>
          <p:cNvSpPr/>
          <p:nvPr/>
        </p:nvSpPr>
        <p:spPr>
          <a:xfrm>
            <a:off x="10390370" y="70216"/>
            <a:ext cx="1737864" cy="1138824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Send target to PC in Mem stage, squash previous 3 instructions</a:t>
            </a:r>
            <a:endParaRPr sz="14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12"/>
          <p:cNvSpPr txBox="1"/>
          <p:nvPr>
            <p:ph idx="12" type="sldNum"/>
          </p:nvPr>
        </p:nvSpPr>
        <p:spPr>
          <a:xfrm>
            <a:off x="836126" y="7203864"/>
            <a:ext cx="2736414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9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197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30" name="Google Shape;530;p12"/>
          <p:cNvCxnSpPr/>
          <p:nvPr/>
        </p:nvCxnSpPr>
        <p:spPr>
          <a:xfrm>
            <a:off x="2799239" y="3799840"/>
            <a:ext cx="8636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1" name="Google Shape;531;p12"/>
          <p:cNvCxnSpPr/>
          <p:nvPr/>
        </p:nvCxnSpPr>
        <p:spPr>
          <a:xfrm>
            <a:off x="2799239" y="3972560"/>
            <a:ext cx="8636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2" name="Google Shape;532;p12"/>
          <p:cNvCxnSpPr/>
          <p:nvPr/>
        </p:nvCxnSpPr>
        <p:spPr>
          <a:xfrm>
            <a:off x="3058319" y="3886200"/>
            <a:ext cx="8636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3" name="Google Shape;533;p12"/>
          <p:cNvCxnSpPr/>
          <p:nvPr/>
        </p:nvCxnSpPr>
        <p:spPr>
          <a:xfrm rot="10800000">
            <a:off x="6825775" y="4393565"/>
            <a:ext cx="133138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4" name="Google Shape;534;p12"/>
          <p:cNvCxnSpPr/>
          <p:nvPr/>
        </p:nvCxnSpPr>
        <p:spPr>
          <a:xfrm flipH="1" rot="10800000">
            <a:off x="7376319" y="2936240"/>
            <a:ext cx="604520" cy="60452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35" name="Google Shape;535;p12"/>
          <p:cNvSpPr/>
          <p:nvPr/>
        </p:nvSpPr>
        <p:spPr>
          <a:xfrm>
            <a:off x="7980839" y="863600"/>
            <a:ext cx="518160" cy="60452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89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36" name="Google Shape;536;p12"/>
          <p:cNvCxnSpPr/>
          <p:nvPr/>
        </p:nvCxnSpPr>
        <p:spPr>
          <a:xfrm>
            <a:off x="8498999" y="5095240"/>
            <a:ext cx="345440" cy="0"/>
          </a:xfrm>
          <a:prstGeom prst="straightConnector1">
            <a:avLst/>
          </a:prstGeom>
          <a:noFill/>
          <a:ln cap="flat" cmpd="sng" w="28575">
            <a:solidFill>
              <a:srgbClr val="00CC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37" name="Google Shape;537;p12"/>
          <p:cNvSpPr/>
          <p:nvPr/>
        </p:nvSpPr>
        <p:spPr>
          <a:xfrm>
            <a:off x="1072039" y="3324860"/>
            <a:ext cx="345440" cy="77724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8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PC</a:t>
            </a:r>
            <a:endParaRPr/>
          </a:p>
        </p:txBody>
      </p:sp>
      <p:sp>
        <p:nvSpPr>
          <p:cNvPr id="538" name="Google Shape;538;p12"/>
          <p:cNvSpPr/>
          <p:nvPr/>
        </p:nvSpPr>
        <p:spPr>
          <a:xfrm>
            <a:off x="1590199" y="3238500"/>
            <a:ext cx="518160" cy="94996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8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Inst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8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mem</a:t>
            </a:r>
            <a:endParaRPr sz="1587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9" name="Google Shape;539;p12"/>
          <p:cNvSpPr/>
          <p:nvPr/>
        </p:nvSpPr>
        <p:spPr>
          <a:xfrm rot="-5400000">
            <a:off x="3446939" y="3238500"/>
            <a:ext cx="2072640" cy="94996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8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Register file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87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87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87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0" name="Google Shape;540;p12"/>
          <p:cNvSpPr/>
          <p:nvPr/>
        </p:nvSpPr>
        <p:spPr>
          <a:xfrm rot="-5400000">
            <a:off x="10290969" y="3303270"/>
            <a:ext cx="1122680" cy="3886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1" name="Google Shape;541;p12"/>
          <p:cNvSpPr txBox="1"/>
          <p:nvPr/>
        </p:nvSpPr>
        <p:spPr>
          <a:xfrm>
            <a:off x="10657980" y="2936220"/>
            <a:ext cx="388620" cy="1122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8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8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8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/>
          </a:p>
        </p:txBody>
      </p:sp>
      <p:grpSp>
        <p:nvGrpSpPr>
          <p:cNvPr id="542" name="Google Shape;542;p12"/>
          <p:cNvGrpSpPr/>
          <p:nvPr/>
        </p:nvGrpSpPr>
        <p:grpSpPr>
          <a:xfrm>
            <a:off x="6944519" y="3108960"/>
            <a:ext cx="578117" cy="1554480"/>
            <a:chOff x="-72" y="2365"/>
            <a:chExt cx="373" cy="1056"/>
          </a:xfrm>
        </p:grpSpPr>
        <p:sp>
          <p:nvSpPr>
            <p:cNvPr id="543" name="Google Shape;543;p12"/>
            <p:cNvSpPr/>
            <p:nvPr/>
          </p:nvSpPr>
          <p:spPr>
            <a:xfrm rot="-5400000">
              <a:off x="-421" y="2714"/>
              <a:ext cx="1056" cy="358"/>
            </a:xfrm>
            <a:custGeom>
              <a:rect b="b" l="l" r="r" t="t"/>
              <a:pathLst>
                <a:path extrusionOk="0" h="288" w="672">
                  <a:moveTo>
                    <a:pt x="480" y="288"/>
                  </a:moveTo>
                  <a:lnTo>
                    <a:pt x="672" y="0"/>
                  </a:lnTo>
                  <a:lnTo>
                    <a:pt x="432" y="0"/>
                  </a:lnTo>
                  <a:lnTo>
                    <a:pt x="384" y="96"/>
                  </a:lnTo>
                  <a:lnTo>
                    <a:pt x="288" y="96"/>
                  </a:lnTo>
                  <a:lnTo>
                    <a:pt x="240" y="0"/>
                  </a:lnTo>
                  <a:lnTo>
                    <a:pt x="0" y="0"/>
                  </a:lnTo>
                  <a:lnTo>
                    <a:pt x="192" y="288"/>
                  </a:lnTo>
                  <a:lnTo>
                    <a:pt x="480" y="288"/>
                  </a:lnTo>
                  <a:close/>
                </a:path>
              </a:pathLst>
            </a:custGeom>
            <a:solidFill>
              <a:schemeClr val="accen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389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4" name="Google Shape;544;p12"/>
            <p:cNvSpPr txBox="1"/>
            <p:nvPr/>
          </p:nvSpPr>
          <p:spPr>
            <a:xfrm>
              <a:off x="96" y="2630"/>
              <a:ext cx="205" cy="5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587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587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L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587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U</a:t>
              </a:r>
              <a:endParaRPr/>
            </a:p>
          </p:txBody>
        </p:sp>
      </p:grpSp>
      <p:sp>
        <p:nvSpPr>
          <p:cNvPr id="545" name="Google Shape;545;p12"/>
          <p:cNvSpPr/>
          <p:nvPr/>
        </p:nvSpPr>
        <p:spPr>
          <a:xfrm flipH="1" rot="5400000">
            <a:off x="1093629" y="1187450"/>
            <a:ext cx="863600" cy="3886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6" name="Google Shape;546;p12"/>
          <p:cNvSpPr txBox="1"/>
          <p:nvPr/>
        </p:nvSpPr>
        <p:spPr>
          <a:xfrm flipH="1">
            <a:off x="1331115" y="949960"/>
            <a:ext cx="388620" cy="8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33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33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33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/>
          </a:p>
        </p:txBody>
      </p:sp>
      <p:sp>
        <p:nvSpPr>
          <p:cNvPr id="547" name="Google Shape;547;p12"/>
          <p:cNvSpPr/>
          <p:nvPr/>
        </p:nvSpPr>
        <p:spPr>
          <a:xfrm>
            <a:off x="1244759" y="2072640"/>
            <a:ext cx="259080" cy="25908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548" name="Google Shape;548;p12"/>
          <p:cNvSpPr/>
          <p:nvPr/>
        </p:nvSpPr>
        <p:spPr>
          <a:xfrm>
            <a:off x="2194719" y="906780"/>
            <a:ext cx="518160" cy="600202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89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9" name="Google Shape;549;p12"/>
          <p:cNvSpPr/>
          <p:nvPr/>
        </p:nvSpPr>
        <p:spPr>
          <a:xfrm>
            <a:off x="5390039" y="863600"/>
            <a:ext cx="518160" cy="60452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89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0" name="Google Shape;550;p12"/>
          <p:cNvSpPr/>
          <p:nvPr/>
        </p:nvSpPr>
        <p:spPr>
          <a:xfrm>
            <a:off x="9794399" y="863600"/>
            <a:ext cx="518160" cy="60452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89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51" name="Google Shape;551;p12"/>
          <p:cNvGrpSpPr/>
          <p:nvPr/>
        </p:nvGrpSpPr>
        <p:grpSpPr>
          <a:xfrm>
            <a:off x="1590199" y="2072641"/>
            <a:ext cx="501968" cy="863600"/>
            <a:chOff x="624" y="1248"/>
            <a:chExt cx="279" cy="480"/>
          </a:xfrm>
        </p:grpSpPr>
        <p:sp>
          <p:nvSpPr>
            <p:cNvPr id="552" name="Google Shape;552;p12"/>
            <p:cNvSpPr/>
            <p:nvPr/>
          </p:nvSpPr>
          <p:spPr>
            <a:xfrm>
              <a:off x="624" y="1248"/>
              <a:ext cx="240" cy="480"/>
            </a:xfrm>
            <a:custGeom>
              <a:rect b="b" l="l" r="r" t="t"/>
              <a:pathLst>
                <a:path extrusionOk="0" h="480" w="240">
                  <a:moveTo>
                    <a:pt x="0" y="0"/>
                  </a:moveTo>
                  <a:lnTo>
                    <a:pt x="240" y="144"/>
                  </a:lnTo>
                  <a:lnTo>
                    <a:pt x="240" y="336"/>
                  </a:lnTo>
                  <a:lnTo>
                    <a:pt x="0" y="480"/>
                  </a:lnTo>
                  <a:lnTo>
                    <a:pt x="0" y="336"/>
                  </a:lnTo>
                  <a:lnTo>
                    <a:pt x="96" y="240"/>
                  </a:lnTo>
                  <a:lnTo>
                    <a:pt x="0" y="1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389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3" name="Google Shape;553;p12"/>
            <p:cNvSpPr txBox="1"/>
            <p:nvPr/>
          </p:nvSpPr>
          <p:spPr>
            <a:xfrm>
              <a:off x="680" y="1346"/>
              <a:ext cx="223" cy="3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389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+</a:t>
              </a:r>
              <a:endParaRPr/>
            </a:p>
          </p:txBody>
        </p:sp>
      </p:grpSp>
      <p:grpSp>
        <p:nvGrpSpPr>
          <p:cNvPr id="554" name="Google Shape;554;p12"/>
          <p:cNvGrpSpPr/>
          <p:nvPr/>
        </p:nvGrpSpPr>
        <p:grpSpPr>
          <a:xfrm>
            <a:off x="6426359" y="1813561"/>
            <a:ext cx="501968" cy="863600"/>
            <a:chOff x="624" y="1248"/>
            <a:chExt cx="279" cy="480"/>
          </a:xfrm>
        </p:grpSpPr>
        <p:sp>
          <p:nvSpPr>
            <p:cNvPr id="555" name="Google Shape;555;p12"/>
            <p:cNvSpPr/>
            <p:nvPr/>
          </p:nvSpPr>
          <p:spPr>
            <a:xfrm>
              <a:off x="624" y="1248"/>
              <a:ext cx="240" cy="480"/>
            </a:xfrm>
            <a:custGeom>
              <a:rect b="b" l="l" r="r" t="t"/>
              <a:pathLst>
                <a:path extrusionOk="0" h="480" w="240">
                  <a:moveTo>
                    <a:pt x="0" y="0"/>
                  </a:moveTo>
                  <a:lnTo>
                    <a:pt x="240" y="144"/>
                  </a:lnTo>
                  <a:lnTo>
                    <a:pt x="240" y="336"/>
                  </a:lnTo>
                  <a:lnTo>
                    <a:pt x="0" y="480"/>
                  </a:lnTo>
                  <a:lnTo>
                    <a:pt x="0" y="336"/>
                  </a:lnTo>
                  <a:lnTo>
                    <a:pt x="96" y="240"/>
                  </a:lnTo>
                  <a:lnTo>
                    <a:pt x="0" y="1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389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6" name="Google Shape;556;p12"/>
            <p:cNvSpPr txBox="1"/>
            <p:nvPr/>
          </p:nvSpPr>
          <p:spPr>
            <a:xfrm>
              <a:off x="680" y="1346"/>
              <a:ext cx="223" cy="3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389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+</a:t>
              </a:r>
              <a:endParaRPr/>
            </a:p>
          </p:txBody>
        </p:sp>
      </p:grpSp>
      <p:cxnSp>
        <p:nvCxnSpPr>
          <p:cNvPr id="557" name="Google Shape;557;p12"/>
          <p:cNvCxnSpPr/>
          <p:nvPr/>
        </p:nvCxnSpPr>
        <p:spPr>
          <a:xfrm>
            <a:off x="2108359" y="3720677"/>
            <a:ext cx="8636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8" name="Google Shape;558;p12"/>
          <p:cNvCxnSpPr/>
          <p:nvPr/>
        </p:nvCxnSpPr>
        <p:spPr>
          <a:xfrm>
            <a:off x="2021999" y="2504440"/>
            <a:ext cx="17272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9" name="Google Shape;559;p12"/>
          <p:cNvCxnSpPr/>
          <p:nvPr/>
        </p:nvCxnSpPr>
        <p:spPr>
          <a:xfrm rot="10800000">
            <a:off x="2108359" y="1640840"/>
            <a:ext cx="0" cy="863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0" name="Google Shape;560;p12"/>
          <p:cNvCxnSpPr/>
          <p:nvPr/>
        </p:nvCxnSpPr>
        <p:spPr>
          <a:xfrm rot="10800000">
            <a:off x="1708945" y="1640840"/>
            <a:ext cx="485775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1" name="Google Shape;561;p12"/>
          <p:cNvCxnSpPr/>
          <p:nvPr/>
        </p:nvCxnSpPr>
        <p:spPr>
          <a:xfrm>
            <a:off x="1509237" y="2196783"/>
            <a:ext cx="8636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2" name="Google Shape;562;p12"/>
          <p:cNvCxnSpPr/>
          <p:nvPr/>
        </p:nvCxnSpPr>
        <p:spPr>
          <a:xfrm flipH="1" rot="10800000">
            <a:off x="1417479" y="3713480"/>
            <a:ext cx="172720" cy="7197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3" name="Google Shape;563;p12"/>
          <p:cNvCxnSpPr/>
          <p:nvPr/>
        </p:nvCxnSpPr>
        <p:spPr>
          <a:xfrm rot="10800000">
            <a:off x="1503839" y="2763520"/>
            <a:ext cx="0" cy="94996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4" name="Google Shape;564;p12"/>
          <p:cNvCxnSpPr/>
          <p:nvPr/>
        </p:nvCxnSpPr>
        <p:spPr>
          <a:xfrm>
            <a:off x="1503839" y="2763520"/>
            <a:ext cx="8636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5" name="Google Shape;565;p12"/>
          <p:cNvCxnSpPr/>
          <p:nvPr/>
        </p:nvCxnSpPr>
        <p:spPr>
          <a:xfrm rot="10800000">
            <a:off x="985679" y="1381760"/>
            <a:ext cx="0" cy="233172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6" name="Google Shape;566;p12"/>
          <p:cNvCxnSpPr/>
          <p:nvPr/>
        </p:nvCxnSpPr>
        <p:spPr>
          <a:xfrm>
            <a:off x="985679" y="1381760"/>
            <a:ext cx="34544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7" name="Google Shape;567;p12"/>
          <p:cNvCxnSpPr/>
          <p:nvPr/>
        </p:nvCxnSpPr>
        <p:spPr>
          <a:xfrm>
            <a:off x="985679" y="3713480"/>
            <a:ext cx="8636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8" name="Google Shape;568;p12"/>
          <p:cNvCxnSpPr/>
          <p:nvPr/>
        </p:nvCxnSpPr>
        <p:spPr>
          <a:xfrm>
            <a:off x="2712879" y="3713480"/>
            <a:ext cx="8636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9" name="Google Shape;569;p12"/>
          <p:cNvCxnSpPr/>
          <p:nvPr/>
        </p:nvCxnSpPr>
        <p:spPr>
          <a:xfrm>
            <a:off x="2799239" y="3281680"/>
            <a:ext cx="0" cy="284988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0" name="Google Shape;570;p12"/>
          <p:cNvCxnSpPr/>
          <p:nvPr/>
        </p:nvCxnSpPr>
        <p:spPr>
          <a:xfrm>
            <a:off x="2799239" y="4836160"/>
            <a:ext cx="2590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1" name="Google Shape;571;p12"/>
          <p:cNvCxnSpPr/>
          <p:nvPr/>
        </p:nvCxnSpPr>
        <p:spPr>
          <a:xfrm>
            <a:off x="2799239" y="3281680"/>
            <a:ext cx="120904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2" name="Google Shape;572;p12"/>
          <p:cNvCxnSpPr/>
          <p:nvPr/>
        </p:nvCxnSpPr>
        <p:spPr>
          <a:xfrm>
            <a:off x="2799239" y="3540760"/>
            <a:ext cx="120904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3" name="Google Shape;573;p12"/>
          <p:cNvCxnSpPr/>
          <p:nvPr/>
        </p:nvCxnSpPr>
        <p:spPr>
          <a:xfrm>
            <a:off x="4958239" y="4145280"/>
            <a:ext cx="431800" cy="0"/>
          </a:xfrm>
          <a:prstGeom prst="straightConnector1">
            <a:avLst/>
          </a:prstGeom>
          <a:noFill/>
          <a:ln cap="flat" cmpd="sng" w="28575">
            <a:solidFill>
              <a:srgbClr val="00CC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4" name="Google Shape;574;p12"/>
          <p:cNvCxnSpPr/>
          <p:nvPr/>
        </p:nvCxnSpPr>
        <p:spPr>
          <a:xfrm>
            <a:off x="4958239" y="3454400"/>
            <a:ext cx="431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5" name="Google Shape;575;p12"/>
          <p:cNvCxnSpPr/>
          <p:nvPr/>
        </p:nvCxnSpPr>
        <p:spPr>
          <a:xfrm>
            <a:off x="5908199" y="4145280"/>
            <a:ext cx="518160" cy="0"/>
          </a:xfrm>
          <a:prstGeom prst="straightConnector1">
            <a:avLst/>
          </a:prstGeom>
          <a:noFill/>
          <a:ln cap="flat" cmpd="sng" w="28575">
            <a:solidFill>
              <a:srgbClr val="00CC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6" name="Google Shape;576;p12"/>
          <p:cNvCxnSpPr/>
          <p:nvPr/>
        </p:nvCxnSpPr>
        <p:spPr>
          <a:xfrm>
            <a:off x="5908199" y="3454400"/>
            <a:ext cx="103632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7" name="Google Shape;577;p12"/>
          <p:cNvCxnSpPr/>
          <p:nvPr/>
        </p:nvCxnSpPr>
        <p:spPr>
          <a:xfrm>
            <a:off x="2712879" y="2504440"/>
            <a:ext cx="267716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8" name="Google Shape;578;p12"/>
          <p:cNvCxnSpPr/>
          <p:nvPr/>
        </p:nvCxnSpPr>
        <p:spPr>
          <a:xfrm>
            <a:off x="5908199" y="2504440"/>
            <a:ext cx="51816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9" name="Google Shape;579;p12"/>
          <p:cNvCxnSpPr/>
          <p:nvPr/>
        </p:nvCxnSpPr>
        <p:spPr>
          <a:xfrm>
            <a:off x="5908199" y="4836160"/>
            <a:ext cx="518160" cy="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0" name="Google Shape;580;p12"/>
          <p:cNvCxnSpPr/>
          <p:nvPr/>
        </p:nvCxnSpPr>
        <p:spPr>
          <a:xfrm rot="10800000">
            <a:off x="6080919" y="1986280"/>
            <a:ext cx="0" cy="284988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1" name="Google Shape;581;p12"/>
          <p:cNvCxnSpPr/>
          <p:nvPr/>
        </p:nvCxnSpPr>
        <p:spPr>
          <a:xfrm>
            <a:off x="6080919" y="1986280"/>
            <a:ext cx="345440" cy="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2" name="Google Shape;582;p12"/>
          <p:cNvSpPr/>
          <p:nvPr/>
        </p:nvSpPr>
        <p:spPr>
          <a:xfrm rot="-5400000">
            <a:off x="6059329" y="4253230"/>
            <a:ext cx="1122680" cy="3886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3" name="Google Shape;583;p12"/>
          <p:cNvSpPr txBox="1"/>
          <p:nvPr/>
        </p:nvSpPr>
        <p:spPr>
          <a:xfrm>
            <a:off x="6426355" y="3886195"/>
            <a:ext cx="388620" cy="1122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8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8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8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/>
          </a:p>
        </p:txBody>
      </p:sp>
      <p:cxnSp>
        <p:nvCxnSpPr>
          <p:cNvPr id="584" name="Google Shape;584;p12"/>
          <p:cNvCxnSpPr/>
          <p:nvPr/>
        </p:nvCxnSpPr>
        <p:spPr>
          <a:xfrm>
            <a:off x="7489668" y="3886200"/>
            <a:ext cx="491172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5" name="Google Shape;585;p12"/>
          <p:cNvCxnSpPr/>
          <p:nvPr/>
        </p:nvCxnSpPr>
        <p:spPr>
          <a:xfrm>
            <a:off x="6858159" y="2245360"/>
            <a:ext cx="112268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6" name="Google Shape;586;p12"/>
          <p:cNvCxnSpPr/>
          <p:nvPr/>
        </p:nvCxnSpPr>
        <p:spPr>
          <a:xfrm>
            <a:off x="8498999" y="3886200"/>
            <a:ext cx="34544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7" name="Google Shape;587;p12"/>
          <p:cNvCxnSpPr/>
          <p:nvPr/>
        </p:nvCxnSpPr>
        <p:spPr>
          <a:xfrm rot="10800000">
            <a:off x="8758079" y="3195320"/>
            <a:ext cx="0" cy="69088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8" name="Google Shape;588;p12"/>
          <p:cNvCxnSpPr/>
          <p:nvPr/>
        </p:nvCxnSpPr>
        <p:spPr>
          <a:xfrm>
            <a:off x="8758079" y="3195320"/>
            <a:ext cx="103632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9" name="Google Shape;589;p12"/>
          <p:cNvCxnSpPr/>
          <p:nvPr/>
        </p:nvCxnSpPr>
        <p:spPr>
          <a:xfrm>
            <a:off x="9621679" y="3799840"/>
            <a:ext cx="17272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0" name="Google Shape;590;p12"/>
          <p:cNvCxnSpPr/>
          <p:nvPr/>
        </p:nvCxnSpPr>
        <p:spPr>
          <a:xfrm>
            <a:off x="10312559" y="3799840"/>
            <a:ext cx="34544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1" name="Google Shape;591;p12"/>
          <p:cNvCxnSpPr/>
          <p:nvPr/>
        </p:nvCxnSpPr>
        <p:spPr>
          <a:xfrm>
            <a:off x="10312559" y="3195320"/>
            <a:ext cx="34544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2" name="Google Shape;592;p12"/>
          <p:cNvCxnSpPr/>
          <p:nvPr/>
        </p:nvCxnSpPr>
        <p:spPr>
          <a:xfrm>
            <a:off x="5994559" y="4145280"/>
            <a:ext cx="0" cy="949960"/>
          </a:xfrm>
          <a:prstGeom prst="straightConnector1">
            <a:avLst/>
          </a:prstGeom>
          <a:noFill/>
          <a:ln cap="flat" cmpd="sng" w="28575">
            <a:solidFill>
              <a:srgbClr val="00CC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3" name="Google Shape;593;p12"/>
          <p:cNvCxnSpPr/>
          <p:nvPr/>
        </p:nvCxnSpPr>
        <p:spPr>
          <a:xfrm>
            <a:off x="5994559" y="5095240"/>
            <a:ext cx="1986280" cy="0"/>
          </a:xfrm>
          <a:prstGeom prst="straightConnector1">
            <a:avLst/>
          </a:prstGeom>
          <a:noFill/>
          <a:ln cap="flat" cmpd="sng" w="28575">
            <a:solidFill>
              <a:srgbClr val="00CC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4" name="Google Shape;594;p12"/>
          <p:cNvCxnSpPr/>
          <p:nvPr/>
        </p:nvCxnSpPr>
        <p:spPr>
          <a:xfrm>
            <a:off x="3490119" y="4404360"/>
            <a:ext cx="51816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5" name="Google Shape;595;p12"/>
          <p:cNvCxnSpPr/>
          <p:nvPr/>
        </p:nvCxnSpPr>
        <p:spPr>
          <a:xfrm>
            <a:off x="8498999" y="2245360"/>
            <a:ext cx="25908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6" name="Google Shape;596;p12"/>
          <p:cNvCxnSpPr/>
          <p:nvPr/>
        </p:nvCxnSpPr>
        <p:spPr>
          <a:xfrm rot="10800000">
            <a:off x="8758079" y="1122680"/>
            <a:ext cx="0" cy="112268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7" name="Google Shape;597;p12"/>
          <p:cNvCxnSpPr/>
          <p:nvPr/>
        </p:nvCxnSpPr>
        <p:spPr>
          <a:xfrm rot="10800000">
            <a:off x="1714342" y="1122680"/>
            <a:ext cx="7043737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8" name="Google Shape;598;p12"/>
          <p:cNvCxnSpPr/>
          <p:nvPr/>
        </p:nvCxnSpPr>
        <p:spPr>
          <a:xfrm>
            <a:off x="5897404" y="6131560"/>
            <a:ext cx="207264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9" name="Google Shape;599;p12"/>
          <p:cNvCxnSpPr/>
          <p:nvPr/>
        </p:nvCxnSpPr>
        <p:spPr>
          <a:xfrm>
            <a:off x="8498999" y="6131560"/>
            <a:ext cx="12954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00" name="Google Shape;600;p12"/>
          <p:cNvSpPr/>
          <p:nvPr/>
        </p:nvSpPr>
        <p:spPr>
          <a:xfrm rot="-5400000">
            <a:off x="2669699" y="3781848"/>
            <a:ext cx="604520" cy="2159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1" name="Google Shape;601;p12"/>
          <p:cNvSpPr txBox="1"/>
          <p:nvPr/>
        </p:nvSpPr>
        <p:spPr>
          <a:xfrm>
            <a:off x="2863985" y="3587515"/>
            <a:ext cx="215900" cy="604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2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2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2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/>
          </a:p>
        </p:txBody>
      </p:sp>
      <p:cxnSp>
        <p:nvCxnSpPr>
          <p:cNvPr id="602" name="Google Shape;602;p12"/>
          <p:cNvCxnSpPr/>
          <p:nvPr/>
        </p:nvCxnSpPr>
        <p:spPr>
          <a:xfrm>
            <a:off x="2799239" y="6131560"/>
            <a:ext cx="2590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03" name="Google Shape;603;p12"/>
          <p:cNvSpPr/>
          <p:nvPr/>
        </p:nvSpPr>
        <p:spPr>
          <a:xfrm>
            <a:off x="5390039" y="5958840"/>
            <a:ext cx="518160" cy="43180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noop</a:t>
            </a:r>
            <a:endParaRPr b="1"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4" name="Google Shape;604;p12"/>
          <p:cNvSpPr/>
          <p:nvPr/>
        </p:nvSpPr>
        <p:spPr>
          <a:xfrm>
            <a:off x="5390039" y="4663440"/>
            <a:ext cx="518160" cy="43180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6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605" name="Google Shape;605;p12"/>
          <p:cNvSpPr/>
          <p:nvPr/>
        </p:nvSpPr>
        <p:spPr>
          <a:xfrm>
            <a:off x="5390039" y="3972560"/>
            <a:ext cx="518160" cy="43180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606" name="Google Shape;606;p12"/>
          <p:cNvSpPr/>
          <p:nvPr/>
        </p:nvSpPr>
        <p:spPr>
          <a:xfrm>
            <a:off x="5390039" y="3281680"/>
            <a:ext cx="518160" cy="43180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607" name="Google Shape;607;p12"/>
          <p:cNvSpPr/>
          <p:nvPr/>
        </p:nvSpPr>
        <p:spPr>
          <a:xfrm>
            <a:off x="5390039" y="2331720"/>
            <a:ext cx="518160" cy="43180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87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8" name="Google Shape;608;p12"/>
          <p:cNvSpPr/>
          <p:nvPr/>
        </p:nvSpPr>
        <p:spPr>
          <a:xfrm>
            <a:off x="2194719" y="2331720"/>
            <a:ext cx="518160" cy="43180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87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9" name="Google Shape;609;p12"/>
          <p:cNvSpPr/>
          <p:nvPr/>
        </p:nvSpPr>
        <p:spPr>
          <a:xfrm>
            <a:off x="7980839" y="2072640"/>
            <a:ext cx="518160" cy="43180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6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0" name="Google Shape;610;p12"/>
          <p:cNvSpPr/>
          <p:nvPr/>
        </p:nvSpPr>
        <p:spPr>
          <a:xfrm>
            <a:off x="7980839" y="3627120"/>
            <a:ext cx="518160" cy="43180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611" name="Google Shape;611;p12"/>
          <p:cNvSpPr/>
          <p:nvPr/>
        </p:nvSpPr>
        <p:spPr>
          <a:xfrm>
            <a:off x="7980839" y="5958840"/>
            <a:ext cx="518160" cy="43180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noop</a:t>
            </a:r>
            <a:endParaRPr b="1"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2" name="Google Shape;612;p12"/>
          <p:cNvSpPr/>
          <p:nvPr/>
        </p:nvSpPr>
        <p:spPr>
          <a:xfrm>
            <a:off x="7980839" y="4922520"/>
            <a:ext cx="518160" cy="43180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613" name="Google Shape;613;p12"/>
          <p:cNvSpPr/>
          <p:nvPr/>
        </p:nvSpPr>
        <p:spPr>
          <a:xfrm>
            <a:off x="9794399" y="5958840"/>
            <a:ext cx="518160" cy="43180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beq </a:t>
            </a:r>
            <a:endParaRPr/>
          </a:p>
        </p:txBody>
      </p:sp>
      <p:sp>
        <p:nvSpPr>
          <p:cNvPr id="614" name="Google Shape;614;p12"/>
          <p:cNvSpPr/>
          <p:nvPr/>
        </p:nvSpPr>
        <p:spPr>
          <a:xfrm>
            <a:off x="9794399" y="3022600"/>
            <a:ext cx="518160" cy="43180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12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5" name="Google Shape;615;p12"/>
          <p:cNvSpPr/>
          <p:nvPr/>
        </p:nvSpPr>
        <p:spPr>
          <a:xfrm>
            <a:off x="9794399" y="3627120"/>
            <a:ext cx="518160" cy="43180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6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cxnSp>
        <p:nvCxnSpPr>
          <p:cNvPr id="616" name="Google Shape;616;p12"/>
          <p:cNvCxnSpPr/>
          <p:nvPr/>
        </p:nvCxnSpPr>
        <p:spPr>
          <a:xfrm>
            <a:off x="11030428" y="3454400"/>
            <a:ext cx="145732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7" name="Google Shape;617;p12"/>
          <p:cNvCxnSpPr/>
          <p:nvPr/>
        </p:nvCxnSpPr>
        <p:spPr>
          <a:xfrm>
            <a:off x="11176159" y="3454400"/>
            <a:ext cx="0" cy="233172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18" name="Google Shape;618;p12"/>
          <p:cNvSpPr/>
          <p:nvPr/>
        </p:nvSpPr>
        <p:spPr>
          <a:xfrm>
            <a:off x="7980839" y="2763520"/>
            <a:ext cx="518160" cy="43180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12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9" name="Google Shape;619;p12"/>
          <p:cNvSpPr/>
          <p:nvPr/>
        </p:nvSpPr>
        <p:spPr>
          <a:xfrm rot="5400000">
            <a:off x="1590199" y="3454400"/>
            <a:ext cx="1727200" cy="51816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noop</a:t>
            </a:r>
            <a:endParaRPr b="1"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0" name="Google Shape;620;p12"/>
          <p:cNvSpPr/>
          <p:nvPr/>
        </p:nvSpPr>
        <p:spPr>
          <a:xfrm>
            <a:off x="4526439" y="3195320"/>
            <a:ext cx="345440" cy="25908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7</a:t>
            </a:r>
            <a:endParaRPr/>
          </a:p>
        </p:txBody>
      </p:sp>
      <p:sp>
        <p:nvSpPr>
          <p:cNvPr id="621" name="Google Shape;621;p12"/>
          <p:cNvSpPr/>
          <p:nvPr/>
        </p:nvSpPr>
        <p:spPr>
          <a:xfrm>
            <a:off x="4526439" y="3454400"/>
            <a:ext cx="345440" cy="25908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10</a:t>
            </a:r>
            <a:endParaRPr/>
          </a:p>
        </p:txBody>
      </p:sp>
      <p:sp>
        <p:nvSpPr>
          <p:cNvPr id="622" name="Google Shape;622;p12"/>
          <p:cNvSpPr/>
          <p:nvPr/>
        </p:nvSpPr>
        <p:spPr>
          <a:xfrm>
            <a:off x="4526439" y="3713480"/>
            <a:ext cx="345440" cy="25908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11</a:t>
            </a:r>
            <a:endParaRPr/>
          </a:p>
        </p:txBody>
      </p:sp>
      <p:sp>
        <p:nvSpPr>
          <p:cNvPr id="623" name="Google Shape;623;p12"/>
          <p:cNvSpPr/>
          <p:nvPr/>
        </p:nvSpPr>
        <p:spPr>
          <a:xfrm>
            <a:off x="4526439" y="3972560"/>
            <a:ext cx="345440" cy="25908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624" name="Google Shape;624;p12"/>
          <p:cNvSpPr/>
          <p:nvPr/>
        </p:nvSpPr>
        <p:spPr>
          <a:xfrm>
            <a:off x="4526439" y="2936240"/>
            <a:ext cx="345440" cy="25908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14</a:t>
            </a:r>
            <a:endParaRPr/>
          </a:p>
        </p:txBody>
      </p:sp>
      <p:sp>
        <p:nvSpPr>
          <p:cNvPr id="625" name="Google Shape;625;p12"/>
          <p:cNvSpPr/>
          <p:nvPr/>
        </p:nvSpPr>
        <p:spPr>
          <a:xfrm>
            <a:off x="4526439" y="4231640"/>
            <a:ext cx="345440" cy="25908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626" name="Google Shape;626;p12"/>
          <p:cNvSpPr/>
          <p:nvPr/>
        </p:nvSpPr>
        <p:spPr>
          <a:xfrm>
            <a:off x="4526439" y="2677160"/>
            <a:ext cx="345440" cy="25908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627" name="Google Shape;627;p12"/>
          <p:cNvSpPr/>
          <p:nvPr/>
        </p:nvSpPr>
        <p:spPr>
          <a:xfrm>
            <a:off x="4526439" y="4490720"/>
            <a:ext cx="345440" cy="25908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628" name="Google Shape;628;p12"/>
          <p:cNvSpPr/>
          <p:nvPr/>
        </p:nvSpPr>
        <p:spPr>
          <a:xfrm>
            <a:off x="4251167" y="3206115"/>
            <a:ext cx="345440" cy="259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33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R2</a:t>
            </a:r>
            <a:endParaRPr/>
          </a:p>
        </p:txBody>
      </p:sp>
      <p:sp>
        <p:nvSpPr>
          <p:cNvPr id="629" name="Google Shape;629;p12"/>
          <p:cNvSpPr/>
          <p:nvPr/>
        </p:nvSpPr>
        <p:spPr>
          <a:xfrm>
            <a:off x="4251167" y="3465195"/>
            <a:ext cx="345440" cy="259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33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R3</a:t>
            </a:r>
            <a:endParaRPr/>
          </a:p>
        </p:txBody>
      </p:sp>
      <p:sp>
        <p:nvSpPr>
          <p:cNvPr id="630" name="Google Shape;630;p12"/>
          <p:cNvSpPr/>
          <p:nvPr/>
        </p:nvSpPr>
        <p:spPr>
          <a:xfrm>
            <a:off x="4251167" y="3724275"/>
            <a:ext cx="345440" cy="259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33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R4</a:t>
            </a:r>
            <a:endParaRPr/>
          </a:p>
        </p:txBody>
      </p:sp>
      <p:sp>
        <p:nvSpPr>
          <p:cNvPr id="631" name="Google Shape;631;p12"/>
          <p:cNvSpPr/>
          <p:nvPr/>
        </p:nvSpPr>
        <p:spPr>
          <a:xfrm>
            <a:off x="4251167" y="3983355"/>
            <a:ext cx="345440" cy="259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33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R5</a:t>
            </a:r>
            <a:endParaRPr/>
          </a:p>
        </p:txBody>
      </p:sp>
      <p:sp>
        <p:nvSpPr>
          <p:cNvPr id="632" name="Google Shape;632;p12"/>
          <p:cNvSpPr/>
          <p:nvPr/>
        </p:nvSpPr>
        <p:spPr>
          <a:xfrm>
            <a:off x="4251167" y="2947035"/>
            <a:ext cx="345440" cy="259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33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R1</a:t>
            </a:r>
            <a:endParaRPr/>
          </a:p>
        </p:txBody>
      </p:sp>
      <p:sp>
        <p:nvSpPr>
          <p:cNvPr id="633" name="Google Shape;633;p12"/>
          <p:cNvSpPr/>
          <p:nvPr/>
        </p:nvSpPr>
        <p:spPr>
          <a:xfrm>
            <a:off x="4251167" y="4242435"/>
            <a:ext cx="345440" cy="259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33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R6</a:t>
            </a:r>
            <a:endParaRPr/>
          </a:p>
        </p:txBody>
      </p:sp>
      <p:sp>
        <p:nvSpPr>
          <p:cNvPr id="634" name="Google Shape;634;p12"/>
          <p:cNvSpPr/>
          <p:nvPr/>
        </p:nvSpPr>
        <p:spPr>
          <a:xfrm>
            <a:off x="4251167" y="2687955"/>
            <a:ext cx="345440" cy="259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33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R0</a:t>
            </a:r>
            <a:endParaRPr/>
          </a:p>
        </p:txBody>
      </p:sp>
      <p:sp>
        <p:nvSpPr>
          <p:cNvPr id="635" name="Google Shape;635;p12"/>
          <p:cNvSpPr/>
          <p:nvPr/>
        </p:nvSpPr>
        <p:spPr>
          <a:xfrm>
            <a:off x="4251167" y="4501515"/>
            <a:ext cx="345440" cy="259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33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R7</a:t>
            </a:r>
            <a:endParaRPr/>
          </a:p>
        </p:txBody>
      </p:sp>
      <p:sp>
        <p:nvSpPr>
          <p:cNvPr id="636" name="Google Shape;636;p12"/>
          <p:cNvSpPr txBox="1"/>
          <p:nvPr/>
        </p:nvSpPr>
        <p:spPr>
          <a:xfrm>
            <a:off x="3425349" y="3017204"/>
            <a:ext cx="522515" cy="3016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6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regA</a:t>
            </a:r>
            <a:endParaRPr b="1" sz="136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7" name="Google Shape;637;p12"/>
          <p:cNvSpPr txBox="1"/>
          <p:nvPr/>
        </p:nvSpPr>
        <p:spPr>
          <a:xfrm>
            <a:off x="3430747" y="3270886"/>
            <a:ext cx="514500" cy="3016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6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regB</a:t>
            </a:r>
            <a:endParaRPr b="1" sz="136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8" name="Google Shape;638;p12"/>
          <p:cNvSpPr/>
          <p:nvPr/>
        </p:nvSpPr>
        <p:spPr>
          <a:xfrm>
            <a:off x="3144679" y="3756660"/>
            <a:ext cx="259080" cy="25908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89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9" name="Google Shape;639;p12"/>
          <p:cNvSpPr/>
          <p:nvPr/>
        </p:nvSpPr>
        <p:spPr>
          <a:xfrm>
            <a:off x="3403759" y="3756660"/>
            <a:ext cx="259080" cy="25908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89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0" name="Google Shape;640;p12"/>
          <p:cNvSpPr/>
          <p:nvPr/>
        </p:nvSpPr>
        <p:spPr>
          <a:xfrm>
            <a:off x="3662839" y="3756660"/>
            <a:ext cx="259080" cy="25908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89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41" name="Google Shape;641;p12"/>
          <p:cNvCxnSpPr/>
          <p:nvPr/>
        </p:nvCxnSpPr>
        <p:spPr>
          <a:xfrm>
            <a:off x="3921919" y="3886200"/>
            <a:ext cx="8636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2" name="Google Shape;642;p12"/>
          <p:cNvCxnSpPr/>
          <p:nvPr/>
        </p:nvCxnSpPr>
        <p:spPr>
          <a:xfrm rot="10800000">
            <a:off x="3490119" y="5786120"/>
            <a:ext cx="768604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3" name="Google Shape;643;p12"/>
          <p:cNvCxnSpPr/>
          <p:nvPr/>
        </p:nvCxnSpPr>
        <p:spPr>
          <a:xfrm rot="10800000">
            <a:off x="3490119" y="4404360"/>
            <a:ext cx="0" cy="138176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44" name="Google Shape;644;p12"/>
          <p:cNvSpPr txBox="1"/>
          <p:nvPr/>
        </p:nvSpPr>
        <p:spPr>
          <a:xfrm>
            <a:off x="3403759" y="4145281"/>
            <a:ext cx="508344" cy="3016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6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endParaRPr/>
          </a:p>
        </p:txBody>
      </p:sp>
      <p:cxnSp>
        <p:nvCxnSpPr>
          <p:cNvPr id="645" name="Google Shape;645;p12"/>
          <p:cNvCxnSpPr/>
          <p:nvPr/>
        </p:nvCxnSpPr>
        <p:spPr>
          <a:xfrm>
            <a:off x="3490119" y="4404360"/>
            <a:ext cx="51816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46" name="Google Shape;646;p12"/>
          <p:cNvSpPr/>
          <p:nvPr/>
        </p:nvSpPr>
        <p:spPr>
          <a:xfrm>
            <a:off x="4526439" y="3972560"/>
            <a:ext cx="345440" cy="25908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77 </a:t>
            </a:r>
            <a:endParaRPr/>
          </a:p>
        </p:txBody>
      </p:sp>
      <p:sp>
        <p:nvSpPr>
          <p:cNvPr id="647" name="Google Shape;647;p12"/>
          <p:cNvSpPr/>
          <p:nvPr/>
        </p:nvSpPr>
        <p:spPr>
          <a:xfrm>
            <a:off x="4526439" y="4231640"/>
            <a:ext cx="345440" cy="25908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1</a:t>
            </a:r>
            <a:endParaRPr/>
          </a:p>
        </p:txBody>
      </p:sp>
      <p:sp>
        <p:nvSpPr>
          <p:cNvPr id="648" name="Google Shape;648;p12"/>
          <p:cNvSpPr/>
          <p:nvPr/>
        </p:nvSpPr>
        <p:spPr>
          <a:xfrm>
            <a:off x="4526439" y="4490720"/>
            <a:ext cx="345440" cy="25908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8</a:t>
            </a:r>
            <a:endParaRPr/>
          </a:p>
        </p:txBody>
      </p:sp>
      <p:sp>
        <p:nvSpPr>
          <p:cNvPr id="649" name="Google Shape;649;p12"/>
          <p:cNvSpPr/>
          <p:nvPr/>
        </p:nvSpPr>
        <p:spPr>
          <a:xfrm>
            <a:off x="3122667" y="5821679"/>
            <a:ext cx="626531" cy="626531"/>
          </a:xfrm>
          <a:prstGeom prst="ellipse">
            <a:avLst/>
          </a:prstGeom>
          <a:solidFill>
            <a:srgbClr val="A3B2C1"/>
          </a:solidFill>
          <a:ln cap="flat" cmpd="sng" w="284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3025" lIns="102000" spcFirstLastPara="1" rIns="102000" wrap="square" tIns="53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Control</a:t>
            </a:r>
            <a:endParaRPr/>
          </a:p>
        </p:txBody>
      </p:sp>
      <p:sp>
        <p:nvSpPr>
          <p:cNvPr id="650" name="Google Shape;650;p12"/>
          <p:cNvSpPr txBox="1"/>
          <p:nvPr/>
        </p:nvSpPr>
        <p:spPr>
          <a:xfrm>
            <a:off x="2347120" y="6992832"/>
            <a:ext cx="532262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IF/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ID</a:t>
            </a:r>
            <a:endParaRPr/>
          </a:p>
        </p:txBody>
      </p:sp>
      <p:sp>
        <p:nvSpPr>
          <p:cNvPr id="651" name="Google Shape;651;p12"/>
          <p:cNvSpPr txBox="1"/>
          <p:nvPr/>
        </p:nvSpPr>
        <p:spPr>
          <a:xfrm>
            <a:off x="5283359" y="6992832"/>
            <a:ext cx="593432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ID/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</a:t>
            </a:r>
            <a:endParaRPr/>
          </a:p>
        </p:txBody>
      </p:sp>
      <p:sp>
        <p:nvSpPr>
          <p:cNvPr id="652" name="Google Shape;652;p12"/>
          <p:cNvSpPr txBox="1"/>
          <p:nvPr/>
        </p:nvSpPr>
        <p:spPr>
          <a:xfrm>
            <a:off x="7931967" y="6992832"/>
            <a:ext cx="85953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EX/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Mem</a:t>
            </a:r>
            <a:endParaRPr b="1"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3" name="Google Shape;653;p12"/>
          <p:cNvSpPr txBox="1"/>
          <p:nvPr/>
        </p:nvSpPr>
        <p:spPr>
          <a:xfrm>
            <a:off x="9726681" y="6992832"/>
            <a:ext cx="992579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Mem/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WB</a:t>
            </a:r>
            <a:endParaRPr/>
          </a:p>
        </p:txBody>
      </p:sp>
      <p:sp>
        <p:nvSpPr>
          <p:cNvPr id="654" name="Google Shape;654;p12"/>
          <p:cNvSpPr/>
          <p:nvPr/>
        </p:nvSpPr>
        <p:spPr>
          <a:xfrm>
            <a:off x="8844439" y="3368040"/>
            <a:ext cx="777240" cy="189992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8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8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memory</a:t>
            </a:r>
            <a:endParaRPr/>
          </a:p>
        </p:txBody>
      </p:sp>
      <p:sp>
        <p:nvSpPr>
          <p:cNvPr id="655" name="Google Shape;655;p12"/>
          <p:cNvSpPr/>
          <p:nvPr/>
        </p:nvSpPr>
        <p:spPr>
          <a:xfrm>
            <a:off x="10390370" y="70216"/>
            <a:ext cx="1737864" cy="879744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 noops inserted, correct PC being sent to memory</a:t>
            </a:r>
            <a:endParaRPr sz="14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13"/>
          <p:cNvSpPr txBox="1"/>
          <p:nvPr/>
        </p:nvSpPr>
        <p:spPr>
          <a:xfrm>
            <a:off x="8326279" y="7077922"/>
            <a:ext cx="2418080" cy="539750"/>
          </a:xfrm>
          <a:prstGeom prst="rect">
            <a:avLst/>
          </a:prstGeom>
          <a:noFill/>
          <a:ln>
            <a:noFill/>
          </a:ln>
        </p:spPr>
        <p:txBody>
          <a:bodyPr anchorCtr="0" anchor="t" bIns="53025" lIns="102000" spcFirstLastPara="1" rIns="102000" wrap="square" tIns="530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587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587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62" name="Google Shape;662;p13"/>
          <p:cNvSpPr txBox="1"/>
          <p:nvPr/>
        </p:nvSpPr>
        <p:spPr>
          <a:xfrm>
            <a:off x="1503839" y="0"/>
            <a:ext cx="86360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173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What can go wrong?</a:t>
            </a:r>
            <a:endParaRPr/>
          </a:p>
        </p:txBody>
      </p:sp>
      <p:sp>
        <p:nvSpPr>
          <p:cNvPr id="663" name="Google Shape;663;p13"/>
          <p:cNvSpPr txBox="1"/>
          <p:nvPr/>
        </p:nvSpPr>
        <p:spPr>
          <a:xfrm>
            <a:off x="1762919" y="1640840"/>
            <a:ext cx="8636000" cy="4663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8313" lvl="0" marL="468313" marR="0" rt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176"/>
              <a:buFont typeface="Noto Sans Symbols"/>
              <a:buChar char="❑"/>
            </a:pPr>
            <a:r>
              <a:rPr lang="en-US" sz="2720">
                <a:solidFill>
                  <a:srgbClr val="FF0000"/>
                </a:solidFill>
                <a:latin typeface="Arial Narrow"/>
                <a:ea typeface="Arial Narrow"/>
                <a:cs typeface="Arial Narrow"/>
                <a:sym typeface="Arial Narrow"/>
              </a:rPr>
              <a:t>Data hazards</a:t>
            </a:r>
            <a:r>
              <a:rPr lang="en-US" sz="272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: since register reads occur in stage 2 and register writes occur in stage 5 it is possible to read the wrong value if is about to be written.</a:t>
            </a:r>
            <a:endParaRPr/>
          </a:p>
          <a:p>
            <a:pPr indent="-330136" lvl="0" marL="468313" marR="0" rtl="0" algn="l">
              <a:spcBef>
                <a:spcPts val="567"/>
              </a:spcBef>
              <a:spcAft>
                <a:spcPts val="0"/>
              </a:spcAft>
              <a:buClr>
                <a:srgbClr val="CC0000"/>
              </a:buClr>
              <a:buSzPts val="2176"/>
              <a:buFont typeface="Noto Sans Symbols"/>
              <a:buNone/>
            </a:pPr>
            <a:r>
              <a:t/>
            </a:r>
            <a:endParaRPr sz="2720">
              <a:solidFill>
                <a:srgbClr val="FF00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-468313" lvl="0" marL="468313" marR="0" rtl="0" algn="l">
              <a:spcBef>
                <a:spcPts val="567"/>
              </a:spcBef>
              <a:spcAft>
                <a:spcPts val="0"/>
              </a:spcAft>
              <a:buClr>
                <a:srgbClr val="CC0000"/>
              </a:buClr>
              <a:buSzPts val="2176"/>
              <a:buFont typeface="Noto Sans Symbols"/>
              <a:buChar char="❑"/>
            </a:pPr>
            <a:r>
              <a:rPr lang="en-US" sz="2720">
                <a:solidFill>
                  <a:srgbClr val="FF0000"/>
                </a:solidFill>
                <a:latin typeface="Arial Narrow"/>
                <a:ea typeface="Arial Narrow"/>
                <a:cs typeface="Arial Narrow"/>
                <a:sym typeface="Arial Narrow"/>
              </a:rPr>
              <a:t>Control hazards</a:t>
            </a:r>
            <a:r>
              <a:rPr lang="en-US" sz="272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: A branch instruction may change the PC, but not until stage 4.  What do we fetch before that?</a:t>
            </a:r>
            <a:endParaRPr/>
          </a:p>
          <a:p>
            <a:pPr indent="-330136" lvl="0" marL="468313" marR="0" rtl="0" algn="l">
              <a:spcBef>
                <a:spcPts val="567"/>
              </a:spcBef>
              <a:spcAft>
                <a:spcPts val="0"/>
              </a:spcAft>
              <a:buClr>
                <a:srgbClr val="CC0000"/>
              </a:buClr>
              <a:buSzPts val="2176"/>
              <a:buFont typeface="Noto Sans Symbols"/>
              <a:buNone/>
            </a:pPr>
            <a:r>
              <a:t/>
            </a:r>
            <a:endParaRPr sz="2720">
              <a:solidFill>
                <a:srgbClr val="FF00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-468313" lvl="0" marL="468313" marR="0" rtl="0" algn="l">
              <a:spcBef>
                <a:spcPts val="567"/>
              </a:spcBef>
              <a:spcAft>
                <a:spcPts val="0"/>
              </a:spcAft>
              <a:buClr>
                <a:srgbClr val="CC0000"/>
              </a:buClr>
              <a:buSzPts val="2176"/>
              <a:buFont typeface="Noto Sans Symbols"/>
              <a:buChar char="❑"/>
            </a:pPr>
            <a:r>
              <a:rPr lang="en-US" sz="2720">
                <a:solidFill>
                  <a:srgbClr val="FF0000"/>
                </a:solidFill>
                <a:latin typeface="Arial Narrow"/>
                <a:ea typeface="Arial Narrow"/>
                <a:cs typeface="Arial Narrow"/>
                <a:sym typeface="Arial Narrow"/>
              </a:rPr>
              <a:t>Exceptions</a:t>
            </a:r>
            <a:r>
              <a:rPr lang="en-US" sz="272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: How do you handle exceptions in a pipelined processor with 5 instructions in flight?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14"/>
          <p:cNvSpPr txBox="1"/>
          <p:nvPr/>
        </p:nvSpPr>
        <p:spPr>
          <a:xfrm>
            <a:off x="8326279" y="7077922"/>
            <a:ext cx="2418080" cy="539750"/>
          </a:xfrm>
          <a:prstGeom prst="rect">
            <a:avLst/>
          </a:prstGeom>
          <a:noFill/>
          <a:ln>
            <a:noFill/>
          </a:ln>
        </p:spPr>
        <p:txBody>
          <a:bodyPr anchorCtr="0" anchor="t" bIns="53025" lIns="102000" spcFirstLastPara="1" rIns="102000" wrap="square" tIns="530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87"/>
              <a:buFont typeface="Times New Roman"/>
              <a:buNone/>
            </a:pPr>
            <a:fld id="{00000000-1234-1234-1234-123412341234}" type="slidenum">
              <a:rPr lang="en-US" sz="1587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587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0" name="Google Shape;670;p14"/>
          <p:cNvSpPr txBox="1"/>
          <p:nvPr/>
        </p:nvSpPr>
        <p:spPr>
          <a:xfrm>
            <a:off x="1550617" y="345440"/>
            <a:ext cx="9067800" cy="9499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73"/>
              <a:buFont typeface="Arial Narrow"/>
              <a:buNone/>
            </a:pPr>
            <a:r>
              <a:rPr b="1" lang="en-US" sz="3173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Exceptions</a:t>
            </a:r>
            <a:endParaRPr/>
          </a:p>
        </p:txBody>
      </p:sp>
      <p:sp>
        <p:nvSpPr>
          <p:cNvPr id="671" name="Google Shape;671;p14"/>
          <p:cNvSpPr txBox="1"/>
          <p:nvPr/>
        </p:nvSpPr>
        <p:spPr>
          <a:xfrm>
            <a:off x="1762919" y="1554480"/>
            <a:ext cx="8808720" cy="5095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8313" lvl="0" marL="46831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176"/>
              <a:buFont typeface="Noto Sans Symbols"/>
              <a:buChar char="❑"/>
            </a:pPr>
            <a:r>
              <a:rPr lang="en-US" sz="272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Exception: when something unexpected happens during program execution.</a:t>
            </a:r>
            <a:endParaRPr/>
          </a:p>
          <a:p>
            <a:pPr indent="-436563" lvl="1" marL="906463" marR="0" rtl="0" algn="l">
              <a:lnSpc>
                <a:spcPct val="90000"/>
              </a:lnSpc>
              <a:spcBef>
                <a:spcPts val="680"/>
              </a:spcBef>
              <a:spcAft>
                <a:spcPts val="0"/>
              </a:spcAft>
              <a:buClr>
                <a:srgbClr val="CC0000"/>
              </a:buClr>
              <a:buSzPts val="2720"/>
              <a:buFont typeface="Noto Sans Symbols"/>
              <a:buChar char="▪"/>
            </a:pPr>
            <a:r>
              <a:rPr b="0" i="0" lang="en-US" sz="272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Example: divide by zero.</a:t>
            </a:r>
            <a:endParaRPr/>
          </a:p>
          <a:p>
            <a:pPr indent="-436563" lvl="1" marL="906463" marR="0" rtl="0" algn="l">
              <a:lnSpc>
                <a:spcPct val="90000"/>
              </a:lnSpc>
              <a:spcBef>
                <a:spcPts val="680"/>
              </a:spcBef>
              <a:spcAft>
                <a:spcPts val="0"/>
              </a:spcAft>
              <a:buClr>
                <a:srgbClr val="CC0000"/>
              </a:buClr>
              <a:buSzPts val="2720"/>
              <a:buFont typeface="Noto Sans Symbols"/>
              <a:buChar char="▪"/>
            </a:pPr>
            <a:r>
              <a:rPr b="0" i="0" lang="en-US" sz="272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The situation is more complex than the hardware can handle</a:t>
            </a:r>
            <a:endParaRPr/>
          </a:p>
          <a:p>
            <a:pPr indent="-393700" lvl="2" marL="1303338" marR="0" rtl="0" algn="l">
              <a:lnSpc>
                <a:spcPct val="90000"/>
              </a:lnSpc>
              <a:spcBef>
                <a:spcPts val="680"/>
              </a:spcBef>
              <a:spcAft>
                <a:spcPts val="0"/>
              </a:spcAft>
              <a:buClr>
                <a:srgbClr val="CC0000"/>
              </a:buClr>
              <a:buSzPts val="2720"/>
              <a:buFont typeface="Noto Sans Symbols"/>
              <a:buChar char="▪"/>
            </a:pPr>
            <a:r>
              <a:rPr b="0" i="0" lang="en-US" sz="272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So the hardware branches to a function, an “exception handler” which is code to try to deal with the problem.</a:t>
            </a:r>
            <a:endParaRPr/>
          </a:p>
          <a:p>
            <a:pPr indent="-468313" lvl="0" marL="468313" marR="0" rtl="0" algn="l">
              <a:lnSpc>
                <a:spcPct val="90000"/>
              </a:lnSpc>
              <a:spcBef>
                <a:spcPts val="680"/>
              </a:spcBef>
              <a:spcAft>
                <a:spcPts val="0"/>
              </a:spcAft>
              <a:buClr>
                <a:srgbClr val="CC0000"/>
              </a:buClr>
              <a:buSzPts val="2176"/>
              <a:buFont typeface="Noto Sans Symbols"/>
              <a:buChar char="❑"/>
            </a:pPr>
            <a:r>
              <a:rPr lang="en-US" sz="272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The exact way to set up such an exception handler will vary by ISA.</a:t>
            </a:r>
            <a:endParaRPr/>
          </a:p>
          <a:p>
            <a:pPr indent="-436563" lvl="1" marL="906463" marR="0" rtl="0" algn="l">
              <a:lnSpc>
                <a:spcPct val="90000"/>
              </a:lnSpc>
              <a:spcBef>
                <a:spcPts val="680"/>
              </a:spcBef>
              <a:spcAft>
                <a:spcPts val="0"/>
              </a:spcAft>
              <a:buClr>
                <a:srgbClr val="CC0000"/>
              </a:buClr>
              <a:buSzPts val="2720"/>
              <a:buFont typeface="Noto Sans Symbols"/>
              <a:buChar char="▪"/>
            </a:pPr>
            <a:r>
              <a:rPr b="0" i="0" lang="en-US" sz="272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With C on x86 you would use &lt;signal.h&gt; functions to handle the “SIGFPE” signal.</a:t>
            </a:r>
            <a:endParaRPr/>
          </a:p>
          <a:p>
            <a:pPr indent="-436563" lvl="1" marL="906463" marR="0" rtl="0" algn="l">
              <a:lnSpc>
                <a:spcPct val="90000"/>
              </a:lnSpc>
              <a:spcBef>
                <a:spcPts val="680"/>
              </a:spcBef>
              <a:spcAft>
                <a:spcPts val="0"/>
              </a:spcAft>
              <a:buClr>
                <a:srgbClr val="CC0000"/>
              </a:buClr>
              <a:buSzPts val="2720"/>
              <a:buFont typeface="Noto Sans Symbols"/>
              <a:buChar char="▪"/>
            </a:pPr>
            <a:r>
              <a:rPr b="0" i="0" lang="en-US" sz="272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There is a pretty good </a:t>
            </a:r>
            <a:r>
              <a:rPr b="0" i="0" lang="en-US" sz="2720" u="sng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Hackaday article</a:t>
            </a:r>
            <a:r>
              <a:rPr b="0" i="0" lang="en-US" sz="272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 on this if you want to learn more.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15"/>
          <p:cNvSpPr txBox="1"/>
          <p:nvPr/>
        </p:nvSpPr>
        <p:spPr>
          <a:xfrm>
            <a:off x="8326279" y="7077922"/>
            <a:ext cx="2418080" cy="539750"/>
          </a:xfrm>
          <a:prstGeom prst="rect">
            <a:avLst/>
          </a:prstGeom>
          <a:noFill/>
          <a:ln>
            <a:noFill/>
          </a:ln>
        </p:spPr>
        <p:txBody>
          <a:bodyPr anchorCtr="0" anchor="t" bIns="53025" lIns="102000" spcFirstLastPara="1" rIns="102000" wrap="square" tIns="530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87"/>
              <a:buFont typeface="Times New Roman"/>
              <a:buNone/>
            </a:pPr>
            <a:fld id="{00000000-1234-1234-1234-123412341234}" type="slidenum">
              <a:rPr lang="en-US" sz="1587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587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8" name="Google Shape;678;p15"/>
          <p:cNvSpPr txBox="1"/>
          <p:nvPr/>
        </p:nvSpPr>
        <p:spPr>
          <a:xfrm>
            <a:off x="1550617" y="345440"/>
            <a:ext cx="9067800" cy="9499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73"/>
              <a:buFont typeface="Arial Narrow"/>
              <a:buNone/>
            </a:pPr>
            <a:r>
              <a:rPr b="1" lang="en-US" sz="3173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Exceptions and Pipelining</a:t>
            </a:r>
            <a:endParaRPr/>
          </a:p>
        </p:txBody>
      </p:sp>
      <p:sp>
        <p:nvSpPr>
          <p:cNvPr id="679" name="Google Shape;679;p15"/>
          <p:cNvSpPr txBox="1"/>
          <p:nvPr/>
        </p:nvSpPr>
        <p:spPr>
          <a:xfrm>
            <a:off x="1762919" y="1554480"/>
            <a:ext cx="8808720" cy="5095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8313" lvl="0" marL="46831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176"/>
              <a:buFont typeface="Noto Sans Symbols"/>
              <a:buChar char="❑"/>
            </a:pPr>
            <a:r>
              <a:rPr lang="en-US" sz="272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The hardware branches to the “exception handler”</a:t>
            </a:r>
            <a:endParaRPr/>
          </a:p>
          <a:p>
            <a:pPr indent="-436563" lvl="1" marL="906463" marR="0" rtl="0" algn="l">
              <a:lnSpc>
                <a:spcPct val="90000"/>
              </a:lnSpc>
              <a:spcBef>
                <a:spcPts val="680"/>
              </a:spcBef>
              <a:spcAft>
                <a:spcPts val="0"/>
              </a:spcAft>
              <a:buClr>
                <a:srgbClr val="CC0000"/>
              </a:buClr>
              <a:buSzPts val="2720"/>
              <a:buFont typeface="Noto Sans Symbols"/>
              <a:buChar char="▪"/>
            </a:pPr>
            <a:r>
              <a:rPr b="0" i="0" lang="en-US" sz="272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This means that any instruction which can “throw” an exception </a:t>
            </a:r>
            <a:r>
              <a:rPr b="0" i="1" lang="en-US" sz="272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could</a:t>
            </a:r>
            <a:r>
              <a:rPr b="0" i="0" lang="en-US" sz="272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 be a branch.</a:t>
            </a:r>
            <a:endParaRPr/>
          </a:p>
          <a:p>
            <a:pPr indent="-436563" lvl="1" marL="906463" marR="0" rtl="0" algn="l">
              <a:lnSpc>
                <a:spcPct val="90000"/>
              </a:lnSpc>
              <a:spcBef>
                <a:spcPts val="680"/>
              </a:spcBef>
              <a:spcAft>
                <a:spcPts val="0"/>
              </a:spcAft>
              <a:buClr>
                <a:srgbClr val="CC0000"/>
              </a:buClr>
              <a:buSzPts val="2720"/>
              <a:buFont typeface="Noto Sans Symbols"/>
              <a:buChar char="▪"/>
            </a:pPr>
            <a:r>
              <a:rPr b="0" i="0" lang="en-US" sz="272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Throwing an exception should be rare (“exceptional”)</a:t>
            </a:r>
            <a:endParaRPr/>
          </a:p>
          <a:p>
            <a:pPr indent="-330136" lvl="0" marL="468313" marR="0" rtl="0" algn="l">
              <a:lnSpc>
                <a:spcPct val="90000"/>
              </a:lnSpc>
              <a:spcBef>
                <a:spcPts val="680"/>
              </a:spcBef>
              <a:spcAft>
                <a:spcPts val="0"/>
              </a:spcAft>
              <a:buClr>
                <a:srgbClr val="CC0000"/>
              </a:buClr>
              <a:buSzPts val="2176"/>
              <a:buFont typeface="Noto Sans Symbols"/>
              <a:buNone/>
            </a:pPr>
            <a:r>
              <a:t/>
            </a:r>
            <a:endParaRPr sz="2720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-468313" lvl="0" marL="468313" marR="0" rtl="0" algn="l">
              <a:lnSpc>
                <a:spcPct val="90000"/>
              </a:lnSpc>
              <a:spcBef>
                <a:spcPts val="680"/>
              </a:spcBef>
              <a:spcAft>
                <a:spcPts val="0"/>
              </a:spcAft>
              <a:buClr>
                <a:srgbClr val="CC0000"/>
              </a:buClr>
              <a:buSzPts val="2176"/>
              <a:buFont typeface="Noto Sans Symbols"/>
              <a:buChar char="❑"/>
            </a:pPr>
            <a:r>
              <a:rPr lang="en-US" sz="272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So we would treat it much like a branch we predicted as “not taken”</a:t>
            </a:r>
            <a:endParaRPr/>
          </a:p>
          <a:p>
            <a:pPr indent="-436563" lvl="1" marL="906463" marR="0" rtl="0" algn="l">
              <a:lnSpc>
                <a:spcPct val="90000"/>
              </a:lnSpc>
              <a:spcBef>
                <a:spcPts val="680"/>
              </a:spcBef>
              <a:spcAft>
                <a:spcPts val="0"/>
              </a:spcAft>
              <a:buClr>
                <a:srgbClr val="CC0000"/>
              </a:buClr>
              <a:buSzPts val="2720"/>
              <a:buFont typeface="Noto Sans Symbols"/>
              <a:buChar char="▪"/>
            </a:pPr>
            <a:r>
              <a:rPr b="0" i="0" lang="en-US" sz="272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Squash instructions behind it and then branch</a:t>
            </a:r>
            <a:endParaRPr/>
          </a:p>
          <a:p>
            <a:pPr indent="-436563" lvl="1" marL="906463" marR="0" rtl="0" algn="l">
              <a:lnSpc>
                <a:spcPct val="90000"/>
              </a:lnSpc>
              <a:spcBef>
                <a:spcPts val="680"/>
              </a:spcBef>
              <a:spcAft>
                <a:spcPts val="0"/>
              </a:spcAft>
              <a:buClr>
                <a:srgbClr val="CC0000"/>
              </a:buClr>
              <a:buSzPts val="2720"/>
              <a:buFont typeface="Noto Sans Symbols"/>
              <a:buChar char="▪"/>
            </a:pPr>
            <a:r>
              <a:rPr b="0" i="0" lang="en-US" sz="272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It will introduce stalls, but since it should be rare, we don’t worry about it.</a:t>
            </a:r>
            <a:endParaRPr/>
          </a:p>
          <a:p>
            <a:pPr indent="-393700" lvl="2" marL="1303338" marR="0" rtl="0" algn="l">
              <a:lnSpc>
                <a:spcPct val="90000"/>
              </a:lnSpc>
              <a:spcBef>
                <a:spcPts val="680"/>
              </a:spcBef>
              <a:spcAft>
                <a:spcPts val="0"/>
              </a:spcAft>
              <a:buClr>
                <a:srgbClr val="CC0000"/>
              </a:buClr>
              <a:buSzPts val="2720"/>
              <a:buFont typeface="Noto Sans Symbols"/>
              <a:buChar char="▪"/>
            </a:pPr>
            <a:r>
              <a:rPr b="0" i="0" lang="en-US" sz="272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“Make the common case fast”.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16"/>
          <p:cNvSpPr txBox="1"/>
          <p:nvPr/>
        </p:nvSpPr>
        <p:spPr>
          <a:xfrm>
            <a:off x="8326279" y="7077922"/>
            <a:ext cx="2418080" cy="539750"/>
          </a:xfrm>
          <a:prstGeom prst="rect">
            <a:avLst/>
          </a:prstGeom>
          <a:noFill/>
          <a:ln>
            <a:noFill/>
          </a:ln>
        </p:spPr>
        <p:txBody>
          <a:bodyPr anchorCtr="0" anchor="t" bIns="53025" lIns="102000" spcFirstLastPara="1" rIns="102000" wrap="square" tIns="530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87"/>
              <a:buFont typeface="Calibri"/>
              <a:buNone/>
            </a:pPr>
            <a:fld id="{00000000-1234-1234-1234-123412341234}" type="slidenum">
              <a:rPr lang="en-US" sz="158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587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6" name="Google Shape;686;p16"/>
          <p:cNvSpPr txBox="1"/>
          <p:nvPr/>
        </p:nvSpPr>
        <p:spPr>
          <a:xfrm>
            <a:off x="1849279" y="3598"/>
            <a:ext cx="86360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73"/>
              <a:buFont typeface="Calibri"/>
              <a:buNone/>
            </a:pPr>
            <a:r>
              <a:rPr b="1" lang="en-US" sz="3173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Classic performance problem</a:t>
            </a:r>
            <a:endParaRPr/>
          </a:p>
        </p:txBody>
      </p:sp>
      <p:sp>
        <p:nvSpPr>
          <p:cNvPr id="687" name="Google Shape;687;p16"/>
          <p:cNvSpPr txBox="1"/>
          <p:nvPr/>
        </p:nvSpPr>
        <p:spPr>
          <a:xfrm>
            <a:off x="1503839" y="1381760"/>
            <a:ext cx="9154160" cy="4663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8313" lvl="0" marL="46831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14"/>
              <a:buFont typeface="Noto Sans Symbols"/>
              <a:buChar char="❑"/>
            </a:pPr>
            <a:r>
              <a:rPr lang="en-US" sz="226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Program with following instruction breakdown:</a:t>
            </a:r>
            <a:endParaRPr/>
          </a:p>
          <a:p>
            <a:pPr indent="-468313" lvl="0" marL="468313" marR="0" rtl="0" algn="l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None/>
            </a:pPr>
            <a:r>
              <a:rPr lang="en-US" sz="226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lw		10%</a:t>
            </a:r>
            <a:endParaRPr/>
          </a:p>
          <a:p>
            <a:pPr indent="-468313" lvl="0" marL="468313" marR="0" rtl="0" algn="l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None/>
            </a:pPr>
            <a:r>
              <a:rPr lang="en-US" sz="226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sw		15%</a:t>
            </a:r>
            <a:endParaRPr/>
          </a:p>
          <a:p>
            <a:pPr indent="-468313" lvl="0" marL="468313" marR="0" rtl="0" algn="l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None/>
            </a:pPr>
            <a:r>
              <a:rPr lang="en-US" sz="226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beq		25%</a:t>
            </a:r>
            <a:endParaRPr/>
          </a:p>
          <a:p>
            <a:pPr indent="-468313" lvl="0" marL="468313" marR="0" rtl="0" algn="l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None/>
            </a:pPr>
            <a:r>
              <a:rPr lang="en-US" sz="226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R-type	50%</a:t>
            </a:r>
            <a:endParaRPr/>
          </a:p>
          <a:p>
            <a:pPr indent="-468313" lvl="0" marL="468313" marR="0" rtl="0" algn="l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rgbClr val="CC0000"/>
              </a:buClr>
              <a:buSzPts val="1814"/>
              <a:buFont typeface="Noto Sans Symbols"/>
              <a:buChar char="❑"/>
            </a:pPr>
            <a:r>
              <a:rPr lang="en-US" sz="226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Speculate “always not-taken” and squash.  </a:t>
            </a:r>
            <a:r>
              <a:rPr lang="en-US" sz="204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80% of branches not-taken</a:t>
            </a:r>
            <a:endParaRPr/>
          </a:p>
          <a:p>
            <a:pPr indent="-468313" lvl="0" marL="468313" marR="0" rtl="0" algn="l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rgbClr val="CC0000"/>
              </a:buClr>
              <a:buSzPts val="1814"/>
              <a:buFont typeface="Noto Sans Symbols"/>
              <a:buChar char="❑"/>
            </a:pPr>
            <a:r>
              <a:rPr lang="en-US" sz="226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Full forwarding to execute stage.  </a:t>
            </a:r>
            <a:r>
              <a:rPr lang="en-US" sz="204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20% of loads stall for 1 cycle</a:t>
            </a:r>
            <a:endParaRPr/>
          </a:p>
          <a:p>
            <a:pPr indent="-468313" lvl="0" marL="468313" marR="0" rtl="0" algn="l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rgbClr val="CC0000"/>
              </a:buClr>
              <a:buSzPts val="1814"/>
              <a:buFont typeface="Noto Sans Symbols"/>
              <a:buChar char="❑"/>
            </a:pPr>
            <a:r>
              <a:rPr lang="en-US" sz="226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What is the CPI of the program?</a:t>
            </a:r>
            <a:endParaRPr/>
          </a:p>
          <a:p>
            <a:pPr indent="-468313" lvl="0" marL="468313" marR="0" rtl="0" algn="l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rgbClr val="CC0000"/>
              </a:buClr>
              <a:buSzPts val="1814"/>
              <a:buFont typeface="Noto Sans Symbols"/>
              <a:buChar char="❑"/>
            </a:pPr>
            <a:r>
              <a:rPr lang="en-US" sz="226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What is the total execution time if cycle time is 100MHz?</a:t>
            </a:r>
            <a:endParaRPr/>
          </a:p>
          <a:p>
            <a:pPr indent="-468313" lvl="0" marL="468313" marR="0" rtl="0" algn="l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None/>
            </a:pPr>
            <a:r>
              <a:t/>
            </a:r>
            <a:endParaRPr sz="2267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17"/>
          <p:cNvSpPr txBox="1"/>
          <p:nvPr/>
        </p:nvSpPr>
        <p:spPr>
          <a:xfrm>
            <a:off x="8326279" y="7077922"/>
            <a:ext cx="2418080" cy="539750"/>
          </a:xfrm>
          <a:prstGeom prst="rect">
            <a:avLst/>
          </a:prstGeom>
          <a:noFill/>
          <a:ln>
            <a:noFill/>
          </a:ln>
        </p:spPr>
        <p:txBody>
          <a:bodyPr anchorCtr="0" anchor="t" bIns="53025" lIns="102000" spcFirstLastPara="1" rIns="102000" wrap="square" tIns="530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87"/>
              <a:buFont typeface="Calibri"/>
              <a:buNone/>
            </a:pPr>
            <a:fld id="{00000000-1234-1234-1234-123412341234}" type="slidenum">
              <a:rPr lang="en-US" sz="158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587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4" name="Google Shape;694;p17"/>
          <p:cNvSpPr txBox="1"/>
          <p:nvPr/>
        </p:nvSpPr>
        <p:spPr>
          <a:xfrm>
            <a:off x="1849279" y="3598"/>
            <a:ext cx="86360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73"/>
              <a:buFont typeface="Calibri"/>
              <a:buNone/>
            </a:pPr>
            <a:r>
              <a:rPr b="1" lang="en-US" sz="3173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Classic performance problem</a:t>
            </a:r>
            <a:endParaRPr/>
          </a:p>
        </p:txBody>
      </p:sp>
      <p:sp>
        <p:nvSpPr>
          <p:cNvPr id="695" name="Google Shape;695;p17"/>
          <p:cNvSpPr txBox="1"/>
          <p:nvPr/>
        </p:nvSpPr>
        <p:spPr>
          <a:xfrm>
            <a:off x="1503839" y="1381760"/>
            <a:ext cx="9154160" cy="4663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8313" lvl="0" marL="46831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14"/>
              <a:buFont typeface="Noto Sans Symbols"/>
              <a:buChar char="❑"/>
            </a:pPr>
            <a:r>
              <a:rPr lang="en-US" sz="226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Program with following instruction breakdown:</a:t>
            </a:r>
            <a:endParaRPr/>
          </a:p>
          <a:p>
            <a:pPr indent="-468313" lvl="0" marL="468313" marR="0" rtl="0" algn="l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None/>
            </a:pPr>
            <a:r>
              <a:rPr lang="en-US" sz="226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lw		10%</a:t>
            </a:r>
            <a:endParaRPr/>
          </a:p>
          <a:p>
            <a:pPr indent="-468313" lvl="0" marL="468313" marR="0" rtl="0" algn="l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None/>
            </a:pPr>
            <a:r>
              <a:rPr lang="en-US" sz="226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sw		15%</a:t>
            </a:r>
            <a:endParaRPr/>
          </a:p>
          <a:p>
            <a:pPr indent="-468313" lvl="0" marL="468313" marR="0" rtl="0" algn="l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None/>
            </a:pPr>
            <a:r>
              <a:rPr lang="en-US" sz="226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beq		25%</a:t>
            </a:r>
            <a:endParaRPr/>
          </a:p>
          <a:p>
            <a:pPr indent="-468313" lvl="0" marL="468313" marR="0" rtl="0" algn="l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None/>
            </a:pPr>
            <a:r>
              <a:rPr lang="en-US" sz="226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R-type	50%</a:t>
            </a:r>
            <a:endParaRPr/>
          </a:p>
          <a:p>
            <a:pPr indent="-468313" lvl="0" marL="468313" marR="0" rtl="0" algn="l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rgbClr val="CC0000"/>
              </a:buClr>
              <a:buSzPts val="1814"/>
              <a:buFont typeface="Noto Sans Symbols"/>
              <a:buChar char="❑"/>
            </a:pPr>
            <a:r>
              <a:rPr lang="en-US" sz="226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Speculate “always not-taken” and squash.  </a:t>
            </a:r>
            <a:r>
              <a:rPr lang="en-US" sz="204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80% of branches not-taken</a:t>
            </a:r>
            <a:endParaRPr/>
          </a:p>
          <a:p>
            <a:pPr indent="-468313" lvl="0" marL="468313" marR="0" rtl="0" algn="l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rgbClr val="CC0000"/>
              </a:buClr>
              <a:buSzPts val="1814"/>
              <a:buFont typeface="Noto Sans Symbols"/>
              <a:buChar char="❑"/>
            </a:pPr>
            <a:r>
              <a:rPr lang="en-US" sz="226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Full forwarding to execute stage.  </a:t>
            </a:r>
            <a:r>
              <a:rPr lang="en-US" sz="204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20% of loads stall for 1 cycle</a:t>
            </a:r>
            <a:endParaRPr/>
          </a:p>
          <a:p>
            <a:pPr indent="-468313" lvl="0" marL="468313" marR="0" rtl="0" algn="l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rgbClr val="CC0000"/>
              </a:buClr>
              <a:buSzPts val="1814"/>
              <a:buFont typeface="Noto Sans Symbols"/>
              <a:buChar char="❑"/>
            </a:pPr>
            <a:r>
              <a:rPr lang="en-US" sz="226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What is the CPI of the program?</a:t>
            </a:r>
            <a:endParaRPr/>
          </a:p>
          <a:p>
            <a:pPr indent="-468313" lvl="0" marL="468313" marR="0" rtl="0" algn="l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rgbClr val="CC0000"/>
              </a:buClr>
              <a:buSzPts val="1814"/>
              <a:buFont typeface="Noto Sans Symbols"/>
              <a:buChar char="❑"/>
            </a:pPr>
            <a:r>
              <a:rPr lang="en-US" sz="226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What is the total execution time if cycle time is 100MHz?</a:t>
            </a:r>
            <a:endParaRPr/>
          </a:p>
          <a:p>
            <a:pPr indent="-468313" lvl="0" marL="468313" marR="0" rtl="0" algn="l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None/>
            </a:pPr>
            <a:r>
              <a:t/>
            </a:r>
            <a:endParaRPr sz="2267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6" name="Google Shape;696;p17"/>
          <p:cNvSpPr txBox="1"/>
          <p:nvPr/>
        </p:nvSpPr>
        <p:spPr>
          <a:xfrm>
            <a:off x="1676559" y="5095240"/>
            <a:ext cx="9067800" cy="15404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4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CPI = 1 + 0.10 (loads) * 0.20 (load use stall)*1  </a:t>
            </a:r>
            <a:endParaRPr/>
          </a:p>
          <a:p>
            <a:pPr indent="0" lvl="0" marL="0" marR="0" rtl="0" algn="l">
              <a:spcBef>
                <a:spcPts val="510"/>
              </a:spcBef>
              <a:spcAft>
                <a:spcPts val="0"/>
              </a:spcAft>
              <a:buNone/>
            </a:pPr>
            <a:r>
              <a:rPr b="1" lang="en-US" sz="204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          + 0.25 (branch) * 0.20 (miss rate)*3</a:t>
            </a:r>
            <a:endParaRPr/>
          </a:p>
          <a:p>
            <a:pPr indent="0" lvl="0" marL="0" marR="0" rtl="0" algn="l">
              <a:spcBef>
                <a:spcPts val="510"/>
              </a:spcBef>
              <a:spcAft>
                <a:spcPts val="0"/>
              </a:spcAft>
              <a:buNone/>
            </a:pPr>
            <a:r>
              <a:rPr b="1" lang="en-US" sz="204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CPI = 1 + 0.02 + 0.15 = 1.17</a:t>
            </a:r>
            <a:endParaRPr/>
          </a:p>
          <a:p>
            <a:pPr indent="0" lvl="0" marL="0" marR="0" rtl="0" algn="l">
              <a:spcBef>
                <a:spcPts val="510"/>
              </a:spcBef>
              <a:spcAft>
                <a:spcPts val="0"/>
              </a:spcAft>
              <a:buNone/>
            </a:pPr>
            <a:r>
              <a:rPr b="1" lang="en-US" sz="204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Time =  1.17 * 10ns =11.7ns per instruction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18"/>
          <p:cNvSpPr txBox="1"/>
          <p:nvPr/>
        </p:nvSpPr>
        <p:spPr>
          <a:xfrm>
            <a:off x="8326279" y="7077922"/>
            <a:ext cx="2418080" cy="539750"/>
          </a:xfrm>
          <a:prstGeom prst="rect">
            <a:avLst/>
          </a:prstGeom>
          <a:noFill/>
          <a:ln>
            <a:noFill/>
          </a:ln>
        </p:spPr>
        <p:txBody>
          <a:bodyPr anchorCtr="0" anchor="t" bIns="53025" lIns="102000" spcFirstLastPara="1" rIns="102000" wrap="square" tIns="530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87"/>
              <a:buFont typeface="Calibri"/>
              <a:buNone/>
            </a:pPr>
            <a:fld id="{00000000-1234-1234-1234-123412341234}" type="slidenum">
              <a:rPr lang="en-US" sz="158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587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3" name="Google Shape;703;p18"/>
          <p:cNvSpPr txBox="1"/>
          <p:nvPr/>
        </p:nvSpPr>
        <p:spPr>
          <a:xfrm>
            <a:off x="1550617" y="345440"/>
            <a:ext cx="9067800" cy="9499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73"/>
              <a:buFont typeface="Calibri"/>
              <a:buNone/>
            </a:pPr>
            <a:r>
              <a:rPr b="1" lang="en-US" sz="3173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Classic performance problem (cont.)</a:t>
            </a:r>
            <a:endParaRPr/>
          </a:p>
        </p:txBody>
      </p:sp>
      <p:sp>
        <p:nvSpPr>
          <p:cNvPr id="704" name="Google Shape;704;p18"/>
          <p:cNvSpPr txBox="1"/>
          <p:nvPr/>
        </p:nvSpPr>
        <p:spPr>
          <a:xfrm>
            <a:off x="1762919" y="1727200"/>
            <a:ext cx="8636000" cy="4663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8313" lvl="0" marL="468313" marR="0" rt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176"/>
              <a:buFont typeface="Noto Sans Symbols"/>
              <a:buChar char="❑"/>
            </a:pPr>
            <a:r>
              <a:rPr lang="en-US" sz="272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Assume branches are resolved at Execute?</a:t>
            </a:r>
            <a:endParaRPr/>
          </a:p>
          <a:p>
            <a:pPr indent="-436563" lvl="1" marL="906463" marR="0" rtl="0" algn="l">
              <a:spcBef>
                <a:spcPts val="567"/>
              </a:spcBef>
              <a:spcAft>
                <a:spcPts val="0"/>
              </a:spcAft>
              <a:buClr>
                <a:srgbClr val="CC0000"/>
              </a:buClr>
              <a:buSzPts val="2267"/>
              <a:buFont typeface="Arial Narrow"/>
              <a:buChar char="•"/>
            </a:pPr>
            <a:r>
              <a:rPr b="0" i="0" lang="en-US" sz="2267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What is the CPI?</a:t>
            </a:r>
            <a:endParaRPr/>
          </a:p>
          <a:p>
            <a:pPr indent="-436563" lvl="1" marL="906463" marR="0" rtl="0" algn="l">
              <a:spcBef>
                <a:spcPts val="567"/>
              </a:spcBef>
              <a:spcAft>
                <a:spcPts val="0"/>
              </a:spcAft>
              <a:buClr>
                <a:srgbClr val="CC0000"/>
              </a:buClr>
              <a:buSzPts val="2267"/>
              <a:buFont typeface="Arial Narrow"/>
              <a:buChar char="•"/>
            </a:pPr>
            <a:r>
              <a:rPr b="0" i="0" lang="en-US" sz="2267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What happens to cycle time?</a:t>
            </a:r>
            <a:endParaRPr/>
          </a:p>
          <a:p>
            <a:pPr indent="-436563" lvl="1" marL="906463" marR="0" rtl="0" algn="l">
              <a:spcBef>
                <a:spcPts val="567"/>
              </a:spcBef>
              <a:spcAft>
                <a:spcPts val="0"/>
              </a:spcAft>
              <a:buClr>
                <a:srgbClr val="CC0000"/>
              </a:buClr>
              <a:buSzPts val="2267"/>
              <a:buFont typeface="Arial Narrow"/>
              <a:buChar char="•"/>
            </a:pPr>
            <a:r>
              <a:rPr b="0" i="0" lang="en-US" sz="2267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What is the total execution time?</a:t>
            </a:r>
            <a:endParaRPr/>
          </a:p>
          <a:p>
            <a:pPr indent="0" lvl="1" marL="532538" marR="0" rtl="0" algn="l">
              <a:spcBef>
                <a:spcPts val="567"/>
              </a:spcBef>
              <a:spcAft>
                <a:spcPts val="0"/>
              </a:spcAft>
              <a:buNone/>
            </a:pPr>
            <a:r>
              <a:t/>
            </a:r>
            <a:endParaRPr b="0" i="0" sz="2267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136" lvl="0" marL="468313" marR="0" rtl="0" algn="l">
              <a:spcBef>
                <a:spcPts val="680"/>
              </a:spcBef>
              <a:spcAft>
                <a:spcPts val="0"/>
              </a:spcAft>
              <a:buClr>
                <a:srgbClr val="CC0000"/>
              </a:buClr>
              <a:buSzPts val="2176"/>
              <a:buFont typeface="Noto Sans Symbols"/>
              <a:buNone/>
            </a:pPr>
            <a:r>
              <a:t/>
            </a:r>
            <a:endParaRPr sz="272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136" lvl="0" marL="468313" marR="0" rtl="0" algn="l">
              <a:spcBef>
                <a:spcPts val="680"/>
              </a:spcBef>
              <a:spcAft>
                <a:spcPts val="0"/>
              </a:spcAft>
              <a:buClr>
                <a:srgbClr val="CC0000"/>
              </a:buClr>
              <a:buSzPts val="2176"/>
              <a:buFont typeface="Noto Sans Symbols"/>
              <a:buNone/>
            </a:pPr>
            <a:r>
              <a:t/>
            </a:r>
            <a:endParaRPr sz="272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19"/>
          <p:cNvSpPr txBox="1"/>
          <p:nvPr/>
        </p:nvSpPr>
        <p:spPr>
          <a:xfrm>
            <a:off x="8326279" y="7077922"/>
            <a:ext cx="2418080" cy="539750"/>
          </a:xfrm>
          <a:prstGeom prst="rect">
            <a:avLst/>
          </a:prstGeom>
          <a:noFill/>
          <a:ln>
            <a:noFill/>
          </a:ln>
        </p:spPr>
        <p:txBody>
          <a:bodyPr anchorCtr="0" anchor="t" bIns="53025" lIns="102000" spcFirstLastPara="1" rIns="102000" wrap="square" tIns="530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87"/>
              <a:buFont typeface="Calibri"/>
              <a:buNone/>
            </a:pPr>
            <a:fld id="{00000000-1234-1234-1234-123412341234}" type="slidenum">
              <a:rPr lang="en-US" sz="158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587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1" name="Google Shape;711;p19"/>
          <p:cNvSpPr txBox="1"/>
          <p:nvPr/>
        </p:nvSpPr>
        <p:spPr>
          <a:xfrm>
            <a:off x="1550617" y="345440"/>
            <a:ext cx="9067800" cy="9499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73"/>
              <a:buFont typeface="Calibri"/>
              <a:buNone/>
            </a:pPr>
            <a:r>
              <a:rPr b="1" lang="en-US" sz="3173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Classic performance problem (cont.)</a:t>
            </a:r>
            <a:endParaRPr/>
          </a:p>
        </p:txBody>
      </p:sp>
      <p:sp>
        <p:nvSpPr>
          <p:cNvPr id="712" name="Google Shape;712;p19"/>
          <p:cNvSpPr txBox="1"/>
          <p:nvPr/>
        </p:nvSpPr>
        <p:spPr>
          <a:xfrm>
            <a:off x="1762919" y="1727200"/>
            <a:ext cx="8636000" cy="4663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8313" lvl="0" marL="468313" marR="0" rt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176"/>
              <a:buFont typeface="Noto Sans Symbols"/>
              <a:buChar char="❑"/>
            </a:pPr>
            <a:r>
              <a:rPr lang="en-US" sz="272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Assume branches are resolved at Execute?</a:t>
            </a:r>
            <a:endParaRPr/>
          </a:p>
          <a:p>
            <a:pPr indent="-436563" lvl="1" marL="906463" marR="0" rtl="0" algn="l">
              <a:spcBef>
                <a:spcPts val="567"/>
              </a:spcBef>
              <a:spcAft>
                <a:spcPts val="0"/>
              </a:spcAft>
              <a:buClr>
                <a:srgbClr val="CC0000"/>
              </a:buClr>
              <a:buSzPts val="2267"/>
              <a:buFont typeface="Arial Narrow"/>
              <a:buChar char="•"/>
            </a:pPr>
            <a:r>
              <a:rPr b="0" i="0" lang="en-US" sz="2267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What is the CPI?</a:t>
            </a:r>
            <a:endParaRPr/>
          </a:p>
          <a:p>
            <a:pPr indent="-436563" lvl="1" marL="906463" marR="0" rtl="0" algn="l">
              <a:spcBef>
                <a:spcPts val="567"/>
              </a:spcBef>
              <a:spcAft>
                <a:spcPts val="0"/>
              </a:spcAft>
              <a:buClr>
                <a:srgbClr val="CC0000"/>
              </a:buClr>
              <a:buSzPts val="2267"/>
              <a:buFont typeface="Arial Narrow"/>
              <a:buChar char="•"/>
            </a:pPr>
            <a:r>
              <a:rPr b="0" i="0" lang="en-US" sz="2267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What happens to cycle time?</a:t>
            </a:r>
            <a:endParaRPr/>
          </a:p>
          <a:p>
            <a:pPr indent="0" lvl="1" marL="532538" marR="0" rtl="0" algn="l">
              <a:spcBef>
                <a:spcPts val="567"/>
              </a:spcBef>
              <a:spcAft>
                <a:spcPts val="0"/>
              </a:spcAft>
              <a:buNone/>
            </a:pPr>
            <a:r>
              <a:t/>
            </a:r>
            <a:endParaRPr b="0" i="0" sz="2267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136" lvl="0" marL="468313" marR="0" rtl="0" algn="l">
              <a:spcBef>
                <a:spcPts val="680"/>
              </a:spcBef>
              <a:spcAft>
                <a:spcPts val="0"/>
              </a:spcAft>
              <a:buClr>
                <a:srgbClr val="CC0000"/>
              </a:buClr>
              <a:buSzPts val="2176"/>
              <a:buFont typeface="Noto Sans Symbols"/>
              <a:buNone/>
            </a:pPr>
            <a:r>
              <a:t/>
            </a:r>
            <a:endParaRPr sz="272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136" lvl="0" marL="468313" marR="0" rtl="0" algn="l">
              <a:spcBef>
                <a:spcPts val="680"/>
              </a:spcBef>
              <a:spcAft>
                <a:spcPts val="0"/>
              </a:spcAft>
              <a:buClr>
                <a:srgbClr val="CC0000"/>
              </a:buClr>
              <a:buSzPts val="2176"/>
              <a:buFont typeface="Noto Sans Symbols"/>
              <a:buNone/>
            </a:pPr>
            <a:r>
              <a:t/>
            </a:r>
            <a:endParaRPr sz="272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3" name="Google Shape;713;p19"/>
          <p:cNvSpPr txBox="1"/>
          <p:nvPr/>
        </p:nvSpPr>
        <p:spPr>
          <a:xfrm>
            <a:off x="1849279" y="3627120"/>
            <a:ext cx="9067800" cy="11623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4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CPI = 1 + 0.10 (loads) *0.20 (load use stall)*1</a:t>
            </a:r>
            <a:endParaRPr/>
          </a:p>
          <a:p>
            <a:pPr indent="0" lvl="0" marL="0" marR="0" rtl="0" algn="l">
              <a:spcBef>
                <a:spcPts val="510"/>
              </a:spcBef>
              <a:spcAft>
                <a:spcPts val="0"/>
              </a:spcAft>
              <a:buNone/>
            </a:pPr>
            <a:r>
              <a:rPr b="1" lang="en-US" sz="204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           + 0.25 (branch) * 0.20 (miss rate)*</a:t>
            </a:r>
            <a:r>
              <a:rPr b="1" lang="en-US" sz="204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  <a:p>
            <a:pPr indent="0" lvl="0" marL="0" marR="0" rtl="0" algn="l">
              <a:spcBef>
                <a:spcPts val="510"/>
              </a:spcBef>
              <a:spcAft>
                <a:spcPts val="0"/>
              </a:spcAft>
              <a:buNone/>
            </a:pPr>
            <a:r>
              <a:rPr b="1" lang="en-US" sz="204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CPI = 1 + 0.02 + 0.1 = 1.12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"/>
          <p:cNvSpPr txBox="1"/>
          <p:nvPr>
            <p:ph type="title"/>
          </p:nvPr>
        </p:nvSpPr>
        <p:spPr>
          <a:xfrm>
            <a:off x="836127" y="413809"/>
            <a:ext cx="10489585" cy="15023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Calibri"/>
              <a:buNone/>
            </a:pPr>
            <a:r>
              <a:rPr lang="en-US"/>
              <a:t>Announcements</a:t>
            </a:r>
            <a:endParaRPr/>
          </a:p>
        </p:txBody>
      </p:sp>
      <p:sp>
        <p:nvSpPr>
          <p:cNvPr id="100" name="Google Shape;100;p2"/>
          <p:cNvSpPr txBox="1"/>
          <p:nvPr>
            <p:ph idx="1" type="body"/>
          </p:nvPr>
        </p:nvSpPr>
        <p:spPr>
          <a:xfrm>
            <a:off x="836127" y="2069042"/>
            <a:ext cx="10489585" cy="49315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029" lvl="0" marL="228029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</a:pPr>
            <a:r>
              <a:rPr lang="en-US"/>
              <a:t>2L deadline pushed until Tuesday after break</a:t>
            </a:r>
            <a:endParaRPr/>
          </a:p>
          <a:p>
            <a:pPr indent="-228029" lvl="1" marL="684086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</a:pPr>
            <a:r>
              <a:rPr lang="en-US"/>
              <a:t>(I wouldn’t recommend putting it off until you get back… post-break brain usually takes a couple days to get back in the swing of things)</a:t>
            </a:r>
            <a:endParaRPr/>
          </a:p>
          <a:p>
            <a:pPr indent="-228029" lvl="0" marL="228029" rtl="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</a:pPr>
            <a:r>
              <a:rPr lang="en-US"/>
              <a:t>Exam Thursday after break</a:t>
            </a:r>
            <a:endParaRPr/>
          </a:p>
          <a:p>
            <a:pPr indent="-228029" lvl="1" marL="684086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</a:pPr>
            <a:r>
              <a:rPr lang="en-US"/>
              <a:t>Sample exams on website</a:t>
            </a:r>
            <a:endParaRPr/>
          </a:p>
          <a:p>
            <a:pPr indent="-228029" lvl="0" marL="228029" rtl="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</a:pPr>
            <a:r>
              <a:rPr b="1" lang="en-US"/>
              <a:t>Review lecture on Tuesday, no lecture Thursday</a:t>
            </a:r>
            <a:endParaRPr/>
          </a:p>
          <a:p>
            <a:pPr indent="-76009" lvl="1" marL="684086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2394"/>
              <a:buNone/>
            </a:pPr>
            <a:r>
              <a:t/>
            </a:r>
            <a:endParaRPr/>
          </a:p>
        </p:txBody>
      </p:sp>
      <p:sp>
        <p:nvSpPr>
          <p:cNvPr id="101" name="Google Shape;101;p2"/>
          <p:cNvSpPr txBox="1"/>
          <p:nvPr>
            <p:ph idx="12" type="sldNum"/>
          </p:nvPr>
        </p:nvSpPr>
        <p:spPr>
          <a:xfrm>
            <a:off x="8589298" y="7203864"/>
            <a:ext cx="2736414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20"/>
          <p:cNvSpPr txBox="1"/>
          <p:nvPr/>
        </p:nvSpPr>
        <p:spPr>
          <a:xfrm>
            <a:off x="1541622" y="1381760"/>
            <a:ext cx="9067800" cy="5440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8313" lvl="0" marL="468313" marR="0" rt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176"/>
              <a:buFont typeface="Noto Sans Symbols"/>
              <a:buChar char="❑"/>
            </a:pPr>
            <a:r>
              <a:rPr lang="en-US" sz="272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Assume the setup of the previous problem.</a:t>
            </a:r>
            <a:endParaRPr/>
          </a:p>
          <a:p>
            <a:pPr indent="-468313" lvl="0" marL="468313" marR="0" rtl="0" algn="l">
              <a:spcBef>
                <a:spcPts val="680"/>
              </a:spcBef>
              <a:spcAft>
                <a:spcPts val="0"/>
              </a:spcAft>
              <a:buClr>
                <a:srgbClr val="CC0000"/>
              </a:buClr>
              <a:buSzPts val="2176"/>
              <a:buFont typeface="Noto Sans Symbols"/>
              <a:buChar char="❑"/>
            </a:pPr>
            <a:r>
              <a:rPr lang="en-US" sz="272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What if we have a 10 stage pipeline?</a:t>
            </a:r>
            <a:endParaRPr/>
          </a:p>
          <a:p>
            <a:pPr indent="-436563" lvl="1" marL="906463" marR="0" rtl="0" algn="l">
              <a:spcBef>
                <a:spcPts val="567"/>
              </a:spcBef>
              <a:spcAft>
                <a:spcPts val="0"/>
              </a:spcAft>
              <a:buClr>
                <a:srgbClr val="CC0000"/>
              </a:buClr>
              <a:buSzPts val="2267"/>
              <a:buFont typeface="Arial Narrow"/>
              <a:buChar char="•"/>
            </a:pPr>
            <a:r>
              <a:rPr b="0" i="0" lang="en-US" sz="2267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Instructions are fetched at stage 1.</a:t>
            </a:r>
            <a:endParaRPr/>
          </a:p>
          <a:p>
            <a:pPr indent="-436563" lvl="1" marL="906463" marR="0" rtl="0" algn="l">
              <a:spcBef>
                <a:spcPts val="567"/>
              </a:spcBef>
              <a:spcAft>
                <a:spcPts val="0"/>
              </a:spcAft>
              <a:buClr>
                <a:srgbClr val="CC0000"/>
              </a:buClr>
              <a:buSzPts val="2267"/>
              <a:buFont typeface="Arial Narrow"/>
              <a:buChar char="•"/>
            </a:pPr>
            <a:r>
              <a:rPr b="0" i="0" lang="en-US" sz="2267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Register file is read at stage 3.</a:t>
            </a:r>
            <a:endParaRPr/>
          </a:p>
          <a:p>
            <a:pPr indent="-436563" lvl="1" marL="906463" marR="0" rtl="0" algn="l">
              <a:spcBef>
                <a:spcPts val="567"/>
              </a:spcBef>
              <a:spcAft>
                <a:spcPts val="0"/>
              </a:spcAft>
              <a:buClr>
                <a:srgbClr val="CC0000"/>
              </a:buClr>
              <a:buSzPts val="2267"/>
              <a:buFont typeface="Arial Narrow"/>
              <a:buChar char="•"/>
            </a:pPr>
            <a:r>
              <a:rPr b="0" i="0" lang="en-US" sz="2267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Execution begins at stage 5.</a:t>
            </a:r>
            <a:endParaRPr/>
          </a:p>
          <a:p>
            <a:pPr indent="-436563" lvl="1" marL="906463" marR="0" rtl="0" algn="l">
              <a:spcBef>
                <a:spcPts val="567"/>
              </a:spcBef>
              <a:spcAft>
                <a:spcPts val="0"/>
              </a:spcAft>
              <a:buClr>
                <a:srgbClr val="CC0000"/>
              </a:buClr>
              <a:buSzPts val="2267"/>
              <a:buFont typeface="Arial Narrow"/>
              <a:buChar char="•"/>
            </a:pPr>
            <a:r>
              <a:rPr b="0" i="0" lang="en-US" sz="2267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Branches are resolved at stage 7.</a:t>
            </a:r>
            <a:endParaRPr/>
          </a:p>
          <a:p>
            <a:pPr indent="-436563" lvl="1" marL="906463" marR="0" rtl="0" algn="l">
              <a:spcBef>
                <a:spcPts val="567"/>
              </a:spcBef>
              <a:spcAft>
                <a:spcPts val="0"/>
              </a:spcAft>
              <a:buClr>
                <a:srgbClr val="CC0000"/>
              </a:buClr>
              <a:buSzPts val="2267"/>
              <a:buFont typeface="Arial Narrow"/>
              <a:buChar char="•"/>
            </a:pPr>
            <a:r>
              <a:rPr b="0" i="0" lang="en-US" sz="2267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Memory access is complete in stage 9.</a:t>
            </a:r>
            <a:endParaRPr/>
          </a:p>
          <a:p>
            <a:pPr indent="-468313" lvl="0" marL="468313" marR="0" rtl="0" algn="l">
              <a:spcBef>
                <a:spcPts val="680"/>
              </a:spcBef>
              <a:spcAft>
                <a:spcPts val="0"/>
              </a:spcAft>
              <a:buClr>
                <a:srgbClr val="CC0000"/>
              </a:buClr>
              <a:buSzPts val="2176"/>
              <a:buFont typeface="Noto Sans Symbols"/>
              <a:buChar char="❑"/>
            </a:pPr>
            <a:r>
              <a:rPr lang="en-US" sz="272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What’s the CPI of the program?</a:t>
            </a:r>
            <a:endParaRPr/>
          </a:p>
          <a:p>
            <a:pPr indent="-468313" lvl="0" marL="468313" marR="0" rtl="0" algn="l">
              <a:spcBef>
                <a:spcPts val="680"/>
              </a:spcBef>
              <a:spcAft>
                <a:spcPts val="0"/>
              </a:spcAft>
              <a:buClr>
                <a:srgbClr val="CC0000"/>
              </a:buClr>
              <a:buSzPts val="2176"/>
              <a:buFont typeface="Noto Sans Symbols"/>
              <a:buChar char="❑"/>
            </a:pPr>
            <a:r>
              <a:rPr lang="en-US" sz="272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If the clock rate was doubled by doubling the pipeline depth, is performance also doubled?</a:t>
            </a:r>
            <a:endParaRPr/>
          </a:p>
        </p:txBody>
      </p:sp>
      <p:sp>
        <p:nvSpPr>
          <p:cNvPr id="719" name="Google Shape;719;p20"/>
          <p:cNvSpPr/>
          <p:nvPr/>
        </p:nvSpPr>
        <p:spPr>
          <a:xfrm>
            <a:off x="1566177" y="690881"/>
            <a:ext cx="5504840" cy="5302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46"/>
              <a:buFont typeface="Calibri"/>
              <a:buNone/>
            </a:pPr>
            <a:r>
              <a:rPr b="1" lang="en-US" sz="2846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Performance with deeper pipelines</a:t>
            </a:r>
            <a:endParaRPr/>
          </a:p>
        </p:txBody>
      </p:sp>
      <p:sp>
        <p:nvSpPr>
          <p:cNvPr id="720" name="Google Shape;720;p20"/>
          <p:cNvSpPr txBox="1"/>
          <p:nvPr/>
        </p:nvSpPr>
        <p:spPr>
          <a:xfrm>
            <a:off x="8326279" y="7077922"/>
            <a:ext cx="2418080" cy="539750"/>
          </a:xfrm>
          <a:prstGeom prst="rect">
            <a:avLst/>
          </a:prstGeom>
          <a:noFill/>
          <a:ln>
            <a:noFill/>
          </a:ln>
        </p:spPr>
        <p:txBody>
          <a:bodyPr anchorCtr="0" anchor="t" bIns="53025" lIns="102000" spcFirstLastPara="1" rIns="102000" wrap="square" tIns="530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87"/>
              <a:buFont typeface="Calibri"/>
              <a:buNone/>
            </a:pPr>
            <a:fld id="{00000000-1234-1234-1234-123412341234}" type="slidenum">
              <a:rPr lang="en-US" sz="158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587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21"/>
          <p:cNvSpPr txBox="1"/>
          <p:nvPr/>
        </p:nvSpPr>
        <p:spPr>
          <a:xfrm>
            <a:off x="1541622" y="1381760"/>
            <a:ext cx="9067800" cy="5440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8313" lvl="0" marL="468313" marR="0" rt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176"/>
              <a:buFont typeface="Noto Sans Symbols"/>
              <a:buChar char="❑"/>
            </a:pPr>
            <a:r>
              <a:rPr lang="en-US" sz="272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Assume the setup of the previous problem.</a:t>
            </a:r>
            <a:endParaRPr/>
          </a:p>
          <a:p>
            <a:pPr indent="-468313" lvl="0" marL="468313" marR="0" rtl="0" algn="l">
              <a:spcBef>
                <a:spcPts val="680"/>
              </a:spcBef>
              <a:spcAft>
                <a:spcPts val="0"/>
              </a:spcAft>
              <a:buClr>
                <a:srgbClr val="CC0000"/>
              </a:buClr>
              <a:buSzPts val="2176"/>
              <a:buFont typeface="Noto Sans Symbols"/>
              <a:buChar char="❑"/>
            </a:pPr>
            <a:r>
              <a:rPr lang="en-US" sz="272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What if we have a 10 stage pipeline?</a:t>
            </a:r>
            <a:endParaRPr/>
          </a:p>
          <a:p>
            <a:pPr indent="-436563" lvl="1" marL="906463" marR="0" rtl="0" algn="l">
              <a:spcBef>
                <a:spcPts val="567"/>
              </a:spcBef>
              <a:spcAft>
                <a:spcPts val="0"/>
              </a:spcAft>
              <a:buClr>
                <a:srgbClr val="CC0000"/>
              </a:buClr>
              <a:buSzPts val="2267"/>
              <a:buFont typeface="Arial Narrow"/>
              <a:buChar char="•"/>
            </a:pPr>
            <a:r>
              <a:rPr b="0" i="0" lang="en-US" sz="2267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Instructions are fetched at stage 1.</a:t>
            </a:r>
            <a:endParaRPr/>
          </a:p>
          <a:p>
            <a:pPr indent="-436563" lvl="1" marL="906463" marR="0" rtl="0" algn="l">
              <a:spcBef>
                <a:spcPts val="567"/>
              </a:spcBef>
              <a:spcAft>
                <a:spcPts val="0"/>
              </a:spcAft>
              <a:buClr>
                <a:srgbClr val="CC0000"/>
              </a:buClr>
              <a:buSzPts val="2267"/>
              <a:buFont typeface="Arial Narrow"/>
              <a:buChar char="•"/>
            </a:pPr>
            <a:r>
              <a:rPr b="0" i="0" lang="en-US" sz="2267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Register file is read at stage 3.</a:t>
            </a:r>
            <a:endParaRPr/>
          </a:p>
          <a:p>
            <a:pPr indent="-436563" lvl="1" marL="906463" marR="0" rtl="0" algn="l">
              <a:spcBef>
                <a:spcPts val="567"/>
              </a:spcBef>
              <a:spcAft>
                <a:spcPts val="0"/>
              </a:spcAft>
              <a:buClr>
                <a:srgbClr val="CC0000"/>
              </a:buClr>
              <a:buSzPts val="2267"/>
              <a:buFont typeface="Arial Narrow"/>
              <a:buChar char="•"/>
            </a:pPr>
            <a:r>
              <a:rPr b="0" i="0" lang="en-US" sz="2267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Execution begins at stage 5.</a:t>
            </a:r>
            <a:endParaRPr/>
          </a:p>
          <a:p>
            <a:pPr indent="-436563" lvl="1" marL="906463" marR="0" rtl="0" algn="l">
              <a:spcBef>
                <a:spcPts val="567"/>
              </a:spcBef>
              <a:spcAft>
                <a:spcPts val="0"/>
              </a:spcAft>
              <a:buClr>
                <a:srgbClr val="CC0000"/>
              </a:buClr>
              <a:buSzPts val="2267"/>
              <a:buFont typeface="Arial Narrow"/>
              <a:buChar char="•"/>
            </a:pPr>
            <a:r>
              <a:rPr b="0" i="0" lang="en-US" sz="2267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Branches are resolved at stage 7.</a:t>
            </a:r>
            <a:endParaRPr/>
          </a:p>
          <a:p>
            <a:pPr indent="-436563" lvl="1" marL="906463" marR="0" rtl="0" algn="l">
              <a:spcBef>
                <a:spcPts val="567"/>
              </a:spcBef>
              <a:spcAft>
                <a:spcPts val="0"/>
              </a:spcAft>
              <a:buClr>
                <a:srgbClr val="CC0000"/>
              </a:buClr>
              <a:buSzPts val="2267"/>
              <a:buFont typeface="Arial Narrow"/>
              <a:buChar char="•"/>
            </a:pPr>
            <a:r>
              <a:rPr b="0" i="0" lang="en-US" sz="2267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Memory access is complete in stage 9.</a:t>
            </a:r>
            <a:endParaRPr/>
          </a:p>
          <a:p>
            <a:pPr indent="-468313" lvl="0" marL="468313" marR="0" rtl="0" algn="l">
              <a:spcBef>
                <a:spcPts val="680"/>
              </a:spcBef>
              <a:spcAft>
                <a:spcPts val="0"/>
              </a:spcAft>
              <a:buClr>
                <a:srgbClr val="CC0000"/>
              </a:buClr>
              <a:buSzPts val="2176"/>
              <a:buFont typeface="Noto Sans Symbols"/>
              <a:buChar char="❑"/>
            </a:pPr>
            <a:r>
              <a:rPr lang="en-US" sz="272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What’s the CPI of the program?</a:t>
            </a:r>
            <a:endParaRPr/>
          </a:p>
          <a:p>
            <a:pPr indent="-468313" lvl="0" marL="468313" marR="0" rtl="0" algn="l">
              <a:spcBef>
                <a:spcPts val="680"/>
              </a:spcBef>
              <a:spcAft>
                <a:spcPts val="0"/>
              </a:spcAft>
              <a:buClr>
                <a:srgbClr val="CC0000"/>
              </a:buClr>
              <a:buSzPts val="2176"/>
              <a:buFont typeface="Noto Sans Symbols"/>
              <a:buChar char="❑"/>
            </a:pPr>
            <a:r>
              <a:rPr lang="en-US" sz="272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If the clock rate was doubled by doubling the pipeline depth, is performance also doubled?</a:t>
            </a:r>
            <a:endParaRPr/>
          </a:p>
        </p:txBody>
      </p:sp>
      <p:sp>
        <p:nvSpPr>
          <p:cNvPr id="726" name="Google Shape;726;p21"/>
          <p:cNvSpPr txBox="1"/>
          <p:nvPr/>
        </p:nvSpPr>
        <p:spPr>
          <a:xfrm>
            <a:off x="2021999" y="5872480"/>
            <a:ext cx="9067800" cy="11623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4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CPI = 1 + 0.10 (loads) *0.20 (load use stall)*</a:t>
            </a:r>
            <a:r>
              <a:rPr b="1" lang="en-US" sz="204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b="1" lang="en-US" sz="204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+ 0.25 (branch) * 0.20 (N stalls)*</a:t>
            </a:r>
            <a:r>
              <a:rPr b="1" lang="en-US" sz="204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  <a:p>
            <a:pPr indent="0" lvl="0" marL="0" marR="0" rtl="0" algn="l">
              <a:spcBef>
                <a:spcPts val="510"/>
              </a:spcBef>
              <a:spcAft>
                <a:spcPts val="0"/>
              </a:spcAft>
              <a:buNone/>
            </a:pPr>
            <a:r>
              <a:rPr b="1" lang="en-US" sz="204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CPI = 1 + 0.08 + 0.30 = 1.38</a:t>
            </a:r>
            <a:endParaRPr/>
          </a:p>
          <a:p>
            <a:pPr indent="0" lvl="0" marL="0" marR="0" rtl="0" algn="l">
              <a:spcBef>
                <a:spcPts val="510"/>
              </a:spcBef>
              <a:spcAft>
                <a:spcPts val="0"/>
              </a:spcAft>
              <a:buNone/>
            </a:pPr>
            <a:r>
              <a:rPr b="1" lang="en-US" sz="204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Time = 1.38 * 5ns = 6.9 ns per instruction</a:t>
            </a:r>
            <a:endParaRPr/>
          </a:p>
        </p:txBody>
      </p:sp>
      <p:sp>
        <p:nvSpPr>
          <p:cNvPr id="727" name="Google Shape;727;p21"/>
          <p:cNvSpPr/>
          <p:nvPr/>
        </p:nvSpPr>
        <p:spPr>
          <a:xfrm>
            <a:off x="1566177" y="690881"/>
            <a:ext cx="5504840" cy="5302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46"/>
              <a:buFont typeface="Calibri"/>
              <a:buNone/>
            </a:pPr>
            <a:r>
              <a:rPr b="1" lang="en-US" sz="2846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Performance with deeper pipelines</a:t>
            </a:r>
            <a:endParaRPr/>
          </a:p>
        </p:txBody>
      </p:sp>
      <p:sp>
        <p:nvSpPr>
          <p:cNvPr id="728" name="Google Shape;728;p21"/>
          <p:cNvSpPr txBox="1"/>
          <p:nvPr/>
        </p:nvSpPr>
        <p:spPr>
          <a:xfrm>
            <a:off x="8326279" y="7077922"/>
            <a:ext cx="2418080" cy="539750"/>
          </a:xfrm>
          <a:prstGeom prst="rect">
            <a:avLst/>
          </a:prstGeom>
          <a:noFill/>
          <a:ln>
            <a:noFill/>
          </a:ln>
        </p:spPr>
        <p:txBody>
          <a:bodyPr anchorCtr="0" anchor="t" bIns="53025" lIns="102000" spcFirstLastPara="1" rIns="102000" wrap="square" tIns="530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87"/>
              <a:buFont typeface="Calibri"/>
              <a:buNone/>
            </a:pPr>
            <a:fld id="{00000000-1234-1234-1234-123412341234}" type="slidenum">
              <a:rPr lang="en-US" sz="158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587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22"/>
          <p:cNvSpPr txBox="1"/>
          <p:nvPr>
            <p:ph type="title"/>
          </p:nvPr>
        </p:nvSpPr>
        <p:spPr>
          <a:xfrm>
            <a:off x="836127" y="413809"/>
            <a:ext cx="10489585" cy="15023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Calibri"/>
              <a:buNone/>
            </a:pPr>
            <a:r>
              <a:rPr lang="en-US"/>
              <a:t>Can We Improve Branch Performance?</a:t>
            </a:r>
            <a:endParaRPr/>
          </a:p>
        </p:txBody>
      </p:sp>
      <p:sp>
        <p:nvSpPr>
          <p:cNvPr id="734" name="Google Shape;734;p22"/>
          <p:cNvSpPr txBox="1"/>
          <p:nvPr>
            <p:ph idx="1" type="body"/>
          </p:nvPr>
        </p:nvSpPr>
        <p:spPr>
          <a:xfrm>
            <a:off x="836127" y="2069042"/>
            <a:ext cx="10489585" cy="49315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029" lvl="0" marL="228029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</a:pPr>
            <a:r>
              <a:rPr lang="en-US"/>
              <a:t>CPI increases every time a branch is taken!</a:t>
            </a:r>
            <a:endParaRPr/>
          </a:p>
          <a:p>
            <a:pPr indent="-228029" lvl="1" marL="684086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</a:pPr>
            <a:r>
              <a:rPr lang="en-US"/>
              <a:t>About 50%-66% of time</a:t>
            </a:r>
            <a:endParaRPr/>
          </a:p>
          <a:p>
            <a:pPr indent="-228029" lvl="0" marL="228029" rtl="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</a:pPr>
            <a:r>
              <a:rPr lang="en-US"/>
              <a:t>Is that necessary?</a:t>
            </a:r>
            <a:endParaRPr/>
          </a:p>
          <a:p>
            <a:pPr indent="-50673" lvl="0" marL="228029" rtl="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2793"/>
              <a:buNone/>
            </a:pPr>
            <a:r>
              <a:t/>
            </a:r>
            <a:endParaRPr/>
          </a:p>
          <a:p>
            <a:pPr indent="-228029" lvl="0" marL="228029" rtl="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</a:pPr>
            <a:r>
              <a:rPr b="1" lang="en-US"/>
              <a:t>No!</a:t>
            </a:r>
            <a:r>
              <a:rPr lang="en-US"/>
              <a:t> We can try to predict when branch is taken</a:t>
            </a:r>
            <a:endParaRPr/>
          </a:p>
          <a:p>
            <a:pPr indent="-228029" lvl="1" marL="684086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</a:pPr>
            <a:r>
              <a:rPr lang="en-US"/>
              <a:t>But we would need to send target PC to memory before decoding branch</a:t>
            </a:r>
            <a:endParaRPr/>
          </a:p>
          <a:p>
            <a:pPr indent="-228029" lvl="1" marL="684086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</a:pPr>
            <a:r>
              <a:rPr lang="en-US"/>
              <a:t>How do we:</a:t>
            </a:r>
            <a:endParaRPr/>
          </a:p>
          <a:p>
            <a:pPr indent="-457200" lvl="2" marL="1369314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AutoNum type="arabicPeriod"/>
            </a:pPr>
            <a:r>
              <a:rPr lang="en-US"/>
              <a:t>Know an instruction is a branch before decoding?</a:t>
            </a:r>
            <a:endParaRPr/>
          </a:p>
          <a:p>
            <a:pPr indent="-457200" lvl="2" marL="1369314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AutoNum type="arabicPeriod"/>
            </a:pPr>
            <a:r>
              <a:rPr lang="en-US"/>
              <a:t>Reliably guess whether it should be taken?</a:t>
            </a:r>
            <a:endParaRPr/>
          </a:p>
          <a:p>
            <a:pPr indent="-457200" lvl="2" marL="1369314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AutoNum type="arabicPeriod"/>
            </a:pPr>
            <a:r>
              <a:rPr lang="en-US"/>
              <a:t>Figure out the target PC before executing the branch?</a:t>
            </a:r>
            <a:endParaRPr/>
          </a:p>
          <a:p>
            <a:pPr indent="-330517" lvl="2" marL="1369314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995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735" name="Google Shape;735;p22"/>
          <p:cNvSpPr txBox="1"/>
          <p:nvPr>
            <p:ph idx="12" type="sldNum"/>
          </p:nvPr>
        </p:nvSpPr>
        <p:spPr>
          <a:xfrm>
            <a:off x="8589298" y="7203864"/>
            <a:ext cx="2736414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36" name="Google Shape;736;p22"/>
          <p:cNvSpPr/>
          <p:nvPr/>
        </p:nvSpPr>
        <p:spPr>
          <a:xfrm>
            <a:off x="12481719" y="228600"/>
            <a:ext cx="4478924" cy="2292725"/>
          </a:xfrm>
          <a:prstGeom prst="rect">
            <a:avLst/>
          </a:prstGeom>
          <a:solidFill>
            <a:srgbClr val="F5ACE5"/>
          </a:solidFill>
          <a:ln cap="rnd" cmpd="sng" w="9525">
            <a:solidFill>
              <a:srgbClr val="E833BF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5400">
              <a:srgbClr val="000000">
                <a:alpha val="24705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 u="sng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Poll:</a:t>
            </a:r>
            <a:r>
              <a:rPr b="1" lang="en-US" sz="16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If you had to guess, in real programs, what's the ratio of taken to not-taken branches?</a:t>
            </a:r>
            <a:endParaRPr/>
          </a:p>
          <a:p>
            <a:pPr indent="-388609" lvl="0" marL="388609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AutoNum type="alphaLcParenR"/>
            </a:pPr>
            <a:r>
              <a:rPr lang="en-US" sz="16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Very rarely taken</a:t>
            </a:r>
            <a:endParaRPr/>
          </a:p>
          <a:p>
            <a:pPr indent="-388609" lvl="0" marL="388609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AutoNum type="alphaLcParenR"/>
            </a:pPr>
            <a:r>
              <a:rPr lang="en-US" sz="16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Slightly biased towards not taken</a:t>
            </a:r>
            <a:endParaRPr/>
          </a:p>
          <a:p>
            <a:pPr indent="-388609" lvl="0" marL="388609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AutoNum type="alphaLcParenR"/>
            </a:pPr>
            <a:r>
              <a:rPr lang="en-US" sz="16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Slightly biased towards taken</a:t>
            </a:r>
            <a:endParaRPr/>
          </a:p>
          <a:p>
            <a:pPr indent="-388609" lvl="0" marL="388609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AutoNum type="alphaLcParenR"/>
            </a:pPr>
            <a:r>
              <a:rPr lang="en-US" sz="16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Very rarely not taken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23"/>
          <p:cNvSpPr txBox="1"/>
          <p:nvPr>
            <p:ph type="title"/>
          </p:nvPr>
        </p:nvSpPr>
        <p:spPr>
          <a:xfrm>
            <a:off x="836127" y="413809"/>
            <a:ext cx="10489585" cy="15023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Calibri"/>
              <a:buNone/>
            </a:pPr>
            <a:r>
              <a:rPr lang="en-US"/>
              <a:t>Sometimes predict taken?</a:t>
            </a:r>
            <a:endParaRPr/>
          </a:p>
        </p:txBody>
      </p:sp>
      <p:sp>
        <p:nvSpPr>
          <p:cNvPr id="742" name="Google Shape;742;p23"/>
          <p:cNvSpPr txBox="1"/>
          <p:nvPr>
            <p:ph idx="1" type="body"/>
          </p:nvPr>
        </p:nvSpPr>
        <p:spPr>
          <a:xfrm>
            <a:off x="836127" y="2069042"/>
            <a:ext cx="10489585" cy="49315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029" lvl="0" marL="228029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</a:pPr>
            <a:r>
              <a:rPr lang="en-US"/>
              <a:t>When fetching an instruction, need to predict 3 things:</a:t>
            </a:r>
            <a:endParaRPr/>
          </a:p>
          <a:p>
            <a:pPr indent="-457199" lvl="1" marL="975343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FF0000"/>
              </a:buClr>
              <a:buSzPts val="2300"/>
              <a:buFont typeface="Calibri"/>
              <a:buAutoNum type="arabicPeriod"/>
            </a:pPr>
            <a:r>
              <a:rPr lang="en-US">
                <a:solidFill>
                  <a:srgbClr val="FF0000"/>
                </a:solidFill>
              </a:rPr>
              <a:t>Whether the fetched instruction is a branch</a:t>
            </a:r>
            <a:endParaRPr/>
          </a:p>
          <a:p>
            <a:pPr indent="-457199" lvl="1" marL="975343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FF0000"/>
              </a:buClr>
              <a:buSzPts val="2300"/>
              <a:buFont typeface="Calibri"/>
              <a:buAutoNum type="arabicPeriod"/>
            </a:pPr>
            <a:r>
              <a:rPr lang="en-US">
                <a:solidFill>
                  <a:srgbClr val="FF0000"/>
                </a:solidFill>
              </a:rPr>
              <a:t>Branch direction (if conditional)</a:t>
            </a:r>
            <a:endParaRPr/>
          </a:p>
          <a:p>
            <a:pPr indent="-457199" lvl="1" marL="975343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FF0000"/>
              </a:buClr>
              <a:buSzPts val="2300"/>
              <a:buFont typeface="Calibri"/>
              <a:buAutoNum type="arabicPeriod"/>
            </a:pPr>
            <a:r>
              <a:rPr lang="en-US">
                <a:solidFill>
                  <a:srgbClr val="FF0000"/>
                </a:solidFill>
              </a:rPr>
              <a:t>Branch target address (if direction is taken)</a:t>
            </a:r>
            <a:endParaRPr/>
          </a:p>
          <a:p>
            <a:pPr indent="-305180" lvl="1" marL="975343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2394"/>
              <a:buFont typeface="Calibri"/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  <a:p>
            <a:pPr indent="-457200" lvl="0" marL="519287" rtl="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</a:pPr>
            <a:r>
              <a:rPr lang="en-US"/>
              <a:t>Observation: Target address remains the same for conditional branch across multiple executions</a:t>
            </a:r>
            <a:endParaRPr/>
          </a:p>
          <a:p>
            <a:pPr indent="-457199" lvl="1" marL="975343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</a:pPr>
            <a:r>
              <a:rPr lang="en-US"/>
              <a:t>Idea: store the target address of branch once we execute it, along with PC of instruction</a:t>
            </a:r>
            <a:endParaRPr/>
          </a:p>
          <a:p>
            <a:pPr indent="-457199" lvl="1" marL="975343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</a:pPr>
            <a:r>
              <a:rPr lang="en-US"/>
              <a:t>Called Branch Target Buffer (BTB)</a:t>
            </a:r>
            <a:endParaRPr/>
          </a:p>
          <a:p>
            <a:pPr indent="-305181" lvl="1" marL="913257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2394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743" name="Google Shape;743;p23"/>
          <p:cNvSpPr txBox="1"/>
          <p:nvPr>
            <p:ph idx="12" type="sldNum"/>
          </p:nvPr>
        </p:nvSpPr>
        <p:spPr>
          <a:xfrm>
            <a:off x="8589298" y="7203864"/>
            <a:ext cx="2736414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BTB Burrito - Photos at Restaurants in Ann Arbor, MI - hankr" id="744" name="Google Shape;744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23919" y="5852826"/>
            <a:ext cx="2619375" cy="1743075"/>
          </a:xfrm>
          <a:prstGeom prst="rect">
            <a:avLst/>
          </a:prstGeom>
          <a:noFill/>
          <a:ln>
            <a:noFill/>
          </a:ln>
        </p:spPr>
      </p:pic>
      <p:sp>
        <p:nvSpPr>
          <p:cNvPr id="745" name="Google Shape;745;p23"/>
          <p:cNvSpPr/>
          <p:nvPr/>
        </p:nvSpPr>
        <p:spPr>
          <a:xfrm>
            <a:off x="9357519" y="5867400"/>
            <a:ext cx="914400" cy="685800"/>
          </a:xfrm>
          <a:prstGeom prst="cloud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1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??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50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p24"/>
          <p:cNvSpPr txBox="1"/>
          <p:nvPr/>
        </p:nvSpPr>
        <p:spPr>
          <a:xfrm>
            <a:off x="8326279" y="7077922"/>
            <a:ext cx="2418080" cy="539750"/>
          </a:xfrm>
          <a:prstGeom prst="rect">
            <a:avLst/>
          </a:prstGeom>
          <a:noFill/>
          <a:ln>
            <a:noFill/>
          </a:ln>
        </p:spPr>
        <p:txBody>
          <a:bodyPr anchorCtr="0" anchor="t" bIns="53025" lIns="102000" spcFirstLastPara="1" rIns="102000" wrap="square" tIns="530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587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587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52" name="Google Shape;752;p24"/>
          <p:cNvSpPr/>
          <p:nvPr/>
        </p:nvSpPr>
        <p:spPr>
          <a:xfrm>
            <a:off x="1244759" y="3540760"/>
            <a:ext cx="431800" cy="777240"/>
          </a:xfrm>
          <a:prstGeom prst="rect">
            <a:avLst/>
          </a:prstGeom>
          <a:solidFill>
            <a:srgbClr val="A3B2C1"/>
          </a:solidFill>
          <a:ln cap="flat" cmpd="sng" w="284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3025" lIns="102000" spcFirstLastPara="1" rIns="102000" wrap="square" tIns="53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87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PC</a:t>
            </a:r>
            <a:endParaRPr/>
          </a:p>
        </p:txBody>
      </p:sp>
      <p:sp>
        <p:nvSpPr>
          <p:cNvPr id="753" name="Google Shape;753;p24"/>
          <p:cNvSpPr/>
          <p:nvPr/>
        </p:nvSpPr>
        <p:spPr>
          <a:xfrm>
            <a:off x="2021999" y="3540760"/>
            <a:ext cx="604520" cy="949960"/>
          </a:xfrm>
          <a:prstGeom prst="rect">
            <a:avLst/>
          </a:prstGeom>
          <a:solidFill>
            <a:srgbClr val="DDDDDD"/>
          </a:solidFill>
          <a:ln cap="flat" cmpd="sng" w="284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3025" lIns="102000" spcFirstLastPara="1" rIns="102000" wrap="square" tIns="53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87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Inst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87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mem</a:t>
            </a:r>
            <a:endParaRPr/>
          </a:p>
        </p:txBody>
      </p:sp>
      <p:sp>
        <p:nvSpPr>
          <p:cNvPr id="754" name="Google Shape;754;p24"/>
          <p:cNvSpPr/>
          <p:nvPr/>
        </p:nvSpPr>
        <p:spPr>
          <a:xfrm>
            <a:off x="4353719" y="3368040"/>
            <a:ext cx="518160" cy="1295400"/>
          </a:xfrm>
          <a:prstGeom prst="rect">
            <a:avLst/>
          </a:prstGeom>
          <a:solidFill>
            <a:srgbClr val="DDDDDD"/>
          </a:solidFill>
          <a:ln cap="flat" cmpd="sng" w="284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3025" lIns="102000" spcFirstLastPara="1" rIns="102000" wrap="square" tIns="53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87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REG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87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file</a:t>
            </a:r>
            <a:endParaRPr/>
          </a:p>
        </p:txBody>
      </p:sp>
      <p:sp>
        <p:nvSpPr>
          <p:cNvPr id="755" name="Google Shape;755;p24"/>
          <p:cNvSpPr/>
          <p:nvPr/>
        </p:nvSpPr>
        <p:spPr>
          <a:xfrm rot="-5400000">
            <a:off x="9686449" y="3475990"/>
            <a:ext cx="1122680" cy="3886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F9966"/>
          </a:solidFill>
          <a:ln cap="flat" cmpd="sng" w="284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6" name="Google Shape;756;p24"/>
          <p:cNvSpPr txBox="1"/>
          <p:nvPr/>
        </p:nvSpPr>
        <p:spPr>
          <a:xfrm>
            <a:off x="10053455" y="3108945"/>
            <a:ext cx="388620" cy="1122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025" lIns="102000" spcFirstLastPara="1" rIns="102000" wrap="square" tIns="53025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87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endParaRPr/>
          </a:p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87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endParaRPr/>
          </a:p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87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/>
          </a:p>
        </p:txBody>
      </p:sp>
      <p:grpSp>
        <p:nvGrpSpPr>
          <p:cNvPr id="757" name="Google Shape;757;p24"/>
          <p:cNvGrpSpPr/>
          <p:nvPr/>
        </p:nvGrpSpPr>
        <p:grpSpPr>
          <a:xfrm>
            <a:off x="6426358" y="3281681"/>
            <a:ext cx="615315" cy="1552681"/>
            <a:chOff x="3072" y="1824"/>
            <a:chExt cx="342" cy="863"/>
          </a:xfrm>
        </p:grpSpPr>
        <p:sp>
          <p:nvSpPr>
            <p:cNvPr id="758" name="Google Shape;758;p24"/>
            <p:cNvSpPr/>
            <p:nvPr/>
          </p:nvSpPr>
          <p:spPr>
            <a:xfrm rot="-5400000">
              <a:off x="2794" y="2102"/>
              <a:ext cx="863" cy="307"/>
            </a:xfrm>
            <a:custGeom>
              <a:rect b="b" l="l" r="r" t="t"/>
              <a:pathLst>
                <a:path extrusionOk="0" h="288" w="672">
                  <a:moveTo>
                    <a:pt x="480" y="288"/>
                  </a:moveTo>
                  <a:lnTo>
                    <a:pt x="672" y="0"/>
                  </a:lnTo>
                  <a:lnTo>
                    <a:pt x="432" y="0"/>
                  </a:lnTo>
                  <a:lnTo>
                    <a:pt x="384" y="96"/>
                  </a:lnTo>
                  <a:lnTo>
                    <a:pt x="288" y="96"/>
                  </a:lnTo>
                  <a:lnTo>
                    <a:pt x="240" y="0"/>
                  </a:lnTo>
                  <a:lnTo>
                    <a:pt x="0" y="0"/>
                  </a:lnTo>
                  <a:lnTo>
                    <a:pt x="192" y="288"/>
                  </a:lnTo>
                  <a:lnTo>
                    <a:pt x="480" y="288"/>
                  </a:lnTo>
                  <a:close/>
                </a:path>
              </a:pathLst>
            </a:custGeom>
            <a:solidFill>
              <a:srgbClr val="A3B2C1"/>
            </a:solidFill>
            <a:ln cap="flat" cmpd="sng" w="284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389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59" name="Google Shape;759;p24"/>
            <p:cNvSpPr txBox="1"/>
            <p:nvPr/>
          </p:nvSpPr>
          <p:spPr>
            <a:xfrm>
              <a:off x="3218" y="2041"/>
              <a:ext cx="196" cy="4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53025" lIns="102000" spcFirstLastPara="1" rIns="102000" wrap="square" tIns="5302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587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587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587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U</a:t>
              </a:r>
              <a:endParaRPr/>
            </a:p>
          </p:txBody>
        </p:sp>
      </p:grpSp>
      <p:sp>
        <p:nvSpPr>
          <p:cNvPr id="760" name="Google Shape;760;p24"/>
          <p:cNvSpPr/>
          <p:nvPr/>
        </p:nvSpPr>
        <p:spPr>
          <a:xfrm flipH="1" rot="5400000">
            <a:off x="1084634" y="1360170"/>
            <a:ext cx="863600" cy="3886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F9966"/>
          </a:solidFill>
          <a:ln cap="flat" cmpd="sng" w="284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1" name="Google Shape;761;p24"/>
          <p:cNvSpPr txBox="1"/>
          <p:nvPr/>
        </p:nvSpPr>
        <p:spPr>
          <a:xfrm flipH="1" rot="-5400000">
            <a:off x="1084625" y="1360150"/>
            <a:ext cx="863600" cy="3886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89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2" name="Google Shape;762;p24"/>
          <p:cNvSpPr/>
          <p:nvPr/>
        </p:nvSpPr>
        <p:spPr>
          <a:xfrm>
            <a:off x="1590199" y="2245360"/>
            <a:ext cx="259080" cy="259080"/>
          </a:xfrm>
          <a:prstGeom prst="rect">
            <a:avLst/>
          </a:prstGeom>
          <a:solidFill>
            <a:srgbClr val="A3B2C1"/>
          </a:solidFill>
          <a:ln cap="flat" cmpd="sng" w="284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3025" lIns="102000" spcFirstLastPara="1" rIns="102000" wrap="square" tIns="53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763" name="Google Shape;763;p24"/>
          <p:cNvSpPr/>
          <p:nvPr/>
        </p:nvSpPr>
        <p:spPr>
          <a:xfrm>
            <a:off x="2799239" y="172720"/>
            <a:ext cx="345440" cy="6477000"/>
          </a:xfrm>
          <a:prstGeom prst="rect">
            <a:avLst/>
          </a:prstGeom>
          <a:solidFill>
            <a:srgbClr val="A3B2C1"/>
          </a:solidFill>
          <a:ln cap="flat" cmpd="sng" w="284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89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4" name="Google Shape;764;p24"/>
          <p:cNvSpPr/>
          <p:nvPr/>
        </p:nvSpPr>
        <p:spPr>
          <a:xfrm>
            <a:off x="5044599" y="172720"/>
            <a:ext cx="345440" cy="6477000"/>
          </a:xfrm>
          <a:prstGeom prst="rect">
            <a:avLst/>
          </a:prstGeom>
          <a:solidFill>
            <a:srgbClr val="A3B2C1"/>
          </a:solidFill>
          <a:ln cap="flat" cmpd="sng" w="284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89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5" name="Google Shape;765;p24"/>
          <p:cNvSpPr/>
          <p:nvPr/>
        </p:nvSpPr>
        <p:spPr>
          <a:xfrm>
            <a:off x="7203599" y="172720"/>
            <a:ext cx="345440" cy="6477000"/>
          </a:xfrm>
          <a:prstGeom prst="rect">
            <a:avLst/>
          </a:prstGeom>
          <a:solidFill>
            <a:srgbClr val="A3B2C1"/>
          </a:solidFill>
          <a:ln cap="flat" cmpd="sng" w="284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89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6" name="Google Shape;766;p24"/>
          <p:cNvSpPr/>
          <p:nvPr/>
        </p:nvSpPr>
        <p:spPr>
          <a:xfrm>
            <a:off x="7980839" y="3540760"/>
            <a:ext cx="949960" cy="1899920"/>
          </a:xfrm>
          <a:prstGeom prst="rect">
            <a:avLst/>
          </a:prstGeom>
          <a:solidFill>
            <a:srgbClr val="DDDDDD"/>
          </a:solidFill>
          <a:ln cap="flat" cmpd="sng" w="284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3025" lIns="102000" spcFirstLastPara="1" rIns="102000" wrap="square" tIns="53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87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87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memory</a:t>
            </a:r>
            <a:endParaRPr/>
          </a:p>
        </p:txBody>
      </p:sp>
      <p:sp>
        <p:nvSpPr>
          <p:cNvPr id="767" name="Google Shape;767;p24"/>
          <p:cNvSpPr/>
          <p:nvPr/>
        </p:nvSpPr>
        <p:spPr>
          <a:xfrm>
            <a:off x="9362599" y="172720"/>
            <a:ext cx="345440" cy="6477000"/>
          </a:xfrm>
          <a:prstGeom prst="rect">
            <a:avLst/>
          </a:prstGeom>
          <a:solidFill>
            <a:srgbClr val="A3B2C1"/>
          </a:solidFill>
          <a:ln cap="flat" cmpd="sng" w="284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89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768" name="Google Shape;768;p24"/>
          <p:cNvGrpSpPr/>
          <p:nvPr/>
        </p:nvGrpSpPr>
        <p:grpSpPr>
          <a:xfrm>
            <a:off x="2108358" y="2245361"/>
            <a:ext cx="507365" cy="861801"/>
            <a:chOff x="672" y="1248"/>
            <a:chExt cx="282" cy="479"/>
          </a:xfrm>
        </p:grpSpPr>
        <p:sp>
          <p:nvSpPr>
            <p:cNvPr id="769" name="Google Shape;769;p24"/>
            <p:cNvSpPr/>
            <p:nvPr/>
          </p:nvSpPr>
          <p:spPr>
            <a:xfrm>
              <a:off x="672" y="1248"/>
              <a:ext cx="239" cy="479"/>
            </a:xfrm>
            <a:custGeom>
              <a:rect b="b" l="l" r="r" t="t"/>
              <a:pathLst>
                <a:path extrusionOk="0" h="480" w="240">
                  <a:moveTo>
                    <a:pt x="0" y="0"/>
                  </a:moveTo>
                  <a:lnTo>
                    <a:pt x="240" y="144"/>
                  </a:lnTo>
                  <a:lnTo>
                    <a:pt x="240" y="336"/>
                  </a:lnTo>
                  <a:lnTo>
                    <a:pt x="0" y="480"/>
                  </a:lnTo>
                  <a:lnTo>
                    <a:pt x="0" y="336"/>
                  </a:lnTo>
                  <a:lnTo>
                    <a:pt x="96" y="240"/>
                  </a:lnTo>
                  <a:lnTo>
                    <a:pt x="0" y="1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B2C1"/>
            </a:solidFill>
            <a:ln cap="flat" cmpd="sng" w="284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389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70" name="Google Shape;770;p24"/>
            <p:cNvSpPr txBox="1"/>
            <p:nvPr/>
          </p:nvSpPr>
          <p:spPr>
            <a:xfrm>
              <a:off x="729" y="1346"/>
              <a:ext cx="225" cy="2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53025" lIns="102000" spcFirstLastPara="1" rIns="102000" wrap="square" tIns="5302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72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+</a:t>
              </a:r>
              <a:endParaRPr/>
            </a:p>
          </p:txBody>
        </p:sp>
      </p:grpSp>
      <p:grpSp>
        <p:nvGrpSpPr>
          <p:cNvPr id="771" name="Google Shape;771;p24"/>
          <p:cNvGrpSpPr/>
          <p:nvPr/>
        </p:nvGrpSpPr>
        <p:grpSpPr>
          <a:xfrm>
            <a:off x="6167274" y="1986281"/>
            <a:ext cx="507365" cy="861801"/>
            <a:chOff x="2928" y="1104"/>
            <a:chExt cx="282" cy="479"/>
          </a:xfrm>
        </p:grpSpPr>
        <p:sp>
          <p:nvSpPr>
            <p:cNvPr id="772" name="Google Shape;772;p24"/>
            <p:cNvSpPr/>
            <p:nvPr/>
          </p:nvSpPr>
          <p:spPr>
            <a:xfrm>
              <a:off x="2928" y="1104"/>
              <a:ext cx="239" cy="479"/>
            </a:xfrm>
            <a:custGeom>
              <a:rect b="b" l="l" r="r" t="t"/>
              <a:pathLst>
                <a:path extrusionOk="0" h="480" w="240">
                  <a:moveTo>
                    <a:pt x="0" y="0"/>
                  </a:moveTo>
                  <a:lnTo>
                    <a:pt x="240" y="144"/>
                  </a:lnTo>
                  <a:lnTo>
                    <a:pt x="240" y="336"/>
                  </a:lnTo>
                  <a:lnTo>
                    <a:pt x="0" y="480"/>
                  </a:lnTo>
                  <a:lnTo>
                    <a:pt x="0" y="336"/>
                  </a:lnTo>
                  <a:lnTo>
                    <a:pt x="96" y="240"/>
                  </a:lnTo>
                  <a:lnTo>
                    <a:pt x="0" y="1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B2C1"/>
            </a:solidFill>
            <a:ln cap="flat" cmpd="sng" w="284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389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73" name="Google Shape;773;p24"/>
            <p:cNvSpPr txBox="1"/>
            <p:nvPr/>
          </p:nvSpPr>
          <p:spPr>
            <a:xfrm>
              <a:off x="2985" y="1202"/>
              <a:ext cx="225" cy="2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53025" lIns="102000" spcFirstLastPara="1" rIns="102000" wrap="square" tIns="5302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72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+</a:t>
              </a:r>
              <a:endParaRPr/>
            </a:p>
          </p:txBody>
        </p:sp>
      </p:grpSp>
      <p:cxnSp>
        <p:nvCxnSpPr>
          <p:cNvPr id="774" name="Google Shape;774;p24"/>
          <p:cNvCxnSpPr/>
          <p:nvPr/>
        </p:nvCxnSpPr>
        <p:spPr>
          <a:xfrm>
            <a:off x="2626519" y="3886200"/>
            <a:ext cx="172720" cy="1800"/>
          </a:xfrm>
          <a:prstGeom prst="straightConnector1">
            <a:avLst/>
          </a:prstGeom>
          <a:noFill/>
          <a:ln cap="flat" cmpd="sng" w="284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775" name="Google Shape;775;p24"/>
          <p:cNvCxnSpPr/>
          <p:nvPr/>
        </p:nvCxnSpPr>
        <p:spPr>
          <a:xfrm>
            <a:off x="2540159" y="2677160"/>
            <a:ext cx="259080" cy="1800"/>
          </a:xfrm>
          <a:prstGeom prst="straightConnector1">
            <a:avLst/>
          </a:prstGeom>
          <a:noFill/>
          <a:ln cap="flat" cmpd="sng" w="284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776" name="Google Shape;776;p24"/>
          <p:cNvCxnSpPr/>
          <p:nvPr/>
        </p:nvCxnSpPr>
        <p:spPr>
          <a:xfrm flipH="1" rot="10800000">
            <a:off x="2626519" y="1811762"/>
            <a:ext cx="1800" cy="867198"/>
          </a:xfrm>
          <a:prstGeom prst="straightConnector1">
            <a:avLst/>
          </a:prstGeom>
          <a:noFill/>
          <a:ln cap="flat" cmpd="sng" w="284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777" name="Google Shape;777;p24"/>
          <p:cNvCxnSpPr/>
          <p:nvPr/>
        </p:nvCxnSpPr>
        <p:spPr>
          <a:xfrm flipH="1">
            <a:off x="1674761" y="1813560"/>
            <a:ext cx="953558" cy="1800"/>
          </a:xfrm>
          <a:prstGeom prst="straightConnector1">
            <a:avLst/>
          </a:prstGeom>
          <a:noFill/>
          <a:ln cap="flat" cmpd="sng" w="284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778" name="Google Shape;778;p24"/>
          <p:cNvCxnSpPr/>
          <p:nvPr/>
        </p:nvCxnSpPr>
        <p:spPr>
          <a:xfrm>
            <a:off x="1849279" y="2418080"/>
            <a:ext cx="259080" cy="1800"/>
          </a:xfrm>
          <a:prstGeom prst="straightConnector1">
            <a:avLst/>
          </a:prstGeom>
          <a:noFill/>
          <a:ln cap="flat" cmpd="sng" w="284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779" name="Google Shape;779;p24"/>
          <p:cNvCxnSpPr/>
          <p:nvPr/>
        </p:nvCxnSpPr>
        <p:spPr>
          <a:xfrm>
            <a:off x="1676559" y="3886200"/>
            <a:ext cx="345440" cy="1800"/>
          </a:xfrm>
          <a:prstGeom prst="straightConnector1">
            <a:avLst/>
          </a:prstGeom>
          <a:noFill/>
          <a:ln cap="flat" cmpd="sng" w="284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780" name="Google Shape;780;p24"/>
          <p:cNvCxnSpPr/>
          <p:nvPr/>
        </p:nvCxnSpPr>
        <p:spPr>
          <a:xfrm flipH="1" rot="10800000">
            <a:off x="1849279" y="2934442"/>
            <a:ext cx="1800" cy="953558"/>
          </a:xfrm>
          <a:prstGeom prst="straightConnector1">
            <a:avLst/>
          </a:prstGeom>
          <a:noFill/>
          <a:ln cap="flat" cmpd="sng" w="284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781" name="Google Shape;781;p24"/>
          <p:cNvCxnSpPr/>
          <p:nvPr/>
        </p:nvCxnSpPr>
        <p:spPr>
          <a:xfrm>
            <a:off x="1849279" y="2936240"/>
            <a:ext cx="259080" cy="1800"/>
          </a:xfrm>
          <a:prstGeom prst="straightConnector1">
            <a:avLst/>
          </a:prstGeom>
          <a:noFill/>
          <a:ln cap="flat" cmpd="sng" w="284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782" name="Google Shape;782;p24"/>
          <p:cNvCxnSpPr/>
          <p:nvPr/>
        </p:nvCxnSpPr>
        <p:spPr>
          <a:xfrm flipH="1" rot="10800000">
            <a:off x="1072039" y="1552682"/>
            <a:ext cx="1800" cy="2335318"/>
          </a:xfrm>
          <a:prstGeom prst="straightConnector1">
            <a:avLst/>
          </a:prstGeom>
          <a:noFill/>
          <a:ln cap="flat" cmpd="sng" w="284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783" name="Google Shape;783;p24"/>
          <p:cNvCxnSpPr/>
          <p:nvPr/>
        </p:nvCxnSpPr>
        <p:spPr>
          <a:xfrm>
            <a:off x="1072039" y="1554480"/>
            <a:ext cx="259080" cy="1800"/>
          </a:xfrm>
          <a:prstGeom prst="straightConnector1">
            <a:avLst/>
          </a:prstGeom>
          <a:noFill/>
          <a:ln cap="flat" cmpd="sng" w="284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784" name="Google Shape;784;p24"/>
          <p:cNvCxnSpPr/>
          <p:nvPr/>
        </p:nvCxnSpPr>
        <p:spPr>
          <a:xfrm>
            <a:off x="1072039" y="3886200"/>
            <a:ext cx="172720" cy="1800"/>
          </a:xfrm>
          <a:prstGeom prst="straightConnector1">
            <a:avLst/>
          </a:prstGeom>
          <a:noFill/>
          <a:ln cap="flat" cmpd="sng" w="284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785" name="Google Shape;785;p24"/>
          <p:cNvCxnSpPr/>
          <p:nvPr/>
        </p:nvCxnSpPr>
        <p:spPr>
          <a:xfrm>
            <a:off x="3144679" y="3886200"/>
            <a:ext cx="172720" cy="1800"/>
          </a:xfrm>
          <a:prstGeom prst="straightConnector1">
            <a:avLst/>
          </a:prstGeom>
          <a:noFill/>
          <a:ln cap="flat" cmpd="sng" w="284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786" name="Google Shape;786;p24"/>
          <p:cNvCxnSpPr/>
          <p:nvPr/>
        </p:nvCxnSpPr>
        <p:spPr>
          <a:xfrm>
            <a:off x="3317399" y="3454400"/>
            <a:ext cx="1800" cy="2763520"/>
          </a:xfrm>
          <a:prstGeom prst="straightConnector1">
            <a:avLst/>
          </a:prstGeom>
          <a:noFill/>
          <a:ln cap="flat" cmpd="sng" w="284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787" name="Google Shape;787;p24"/>
          <p:cNvCxnSpPr/>
          <p:nvPr/>
        </p:nvCxnSpPr>
        <p:spPr>
          <a:xfrm>
            <a:off x="3317399" y="4922520"/>
            <a:ext cx="1727200" cy="1800"/>
          </a:xfrm>
          <a:prstGeom prst="straightConnector1">
            <a:avLst/>
          </a:prstGeom>
          <a:noFill/>
          <a:ln cap="flat" cmpd="sng" w="284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788" name="Google Shape;788;p24"/>
          <p:cNvCxnSpPr/>
          <p:nvPr/>
        </p:nvCxnSpPr>
        <p:spPr>
          <a:xfrm>
            <a:off x="3317399" y="3454400"/>
            <a:ext cx="1036320" cy="1800"/>
          </a:xfrm>
          <a:prstGeom prst="straightConnector1">
            <a:avLst/>
          </a:prstGeom>
          <a:noFill/>
          <a:ln cap="flat" cmpd="sng" w="284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789" name="Google Shape;789;p24"/>
          <p:cNvCxnSpPr/>
          <p:nvPr/>
        </p:nvCxnSpPr>
        <p:spPr>
          <a:xfrm>
            <a:off x="3317399" y="3713480"/>
            <a:ext cx="1036320" cy="1800"/>
          </a:xfrm>
          <a:prstGeom prst="straightConnector1">
            <a:avLst/>
          </a:prstGeom>
          <a:noFill/>
          <a:ln cap="flat" cmpd="sng" w="284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790" name="Google Shape;790;p24"/>
          <p:cNvCxnSpPr/>
          <p:nvPr/>
        </p:nvCxnSpPr>
        <p:spPr>
          <a:xfrm>
            <a:off x="4871879" y="4318000"/>
            <a:ext cx="172720" cy="1800"/>
          </a:xfrm>
          <a:prstGeom prst="straightConnector1">
            <a:avLst/>
          </a:prstGeom>
          <a:noFill/>
          <a:ln cap="flat" cmpd="sng" w="28425">
            <a:solidFill>
              <a:srgbClr val="00CC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791" name="Google Shape;791;p24"/>
          <p:cNvCxnSpPr/>
          <p:nvPr/>
        </p:nvCxnSpPr>
        <p:spPr>
          <a:xfrm>
            <a:off x="4871879" y="3627120"/>
            <a:ext cx="172720" cy="1800"/>
          </a:xfrm>
          <a:prstGeom prst="straightConnector1">
            <a:avLst/>
          </a:prstGeom>
          <a:noFill/>
          <a:ln cap="flat" cmpd="sng" w="284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792" name="Google Shape;792;p24"/>
          <p:cNvCxnSpPr/>
          <p:nvPr/>
        </p:nvCxnSpPr>
        <p:spPr>
          <a:xfrm>
            <a:off x="5390039" y="4318000"/>
            <a:ext cx="777240" cy="1800"/>
          </a:xfrm>
          <a:prstGeom prst="straightConnector1">
            <a:avLst/>
          </a:prstGeom>
          <a:noFill/>
          <a:ln cap="flat" cmpd="sng" w="28425">
            <a:solidFill>
              <a:srgbClr val="00CC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793" name="Google Shape;793;p24"/>
          <p:cNvCxnSpPr/>
          <p:nvPr/>
        </p:nvCxnSpPr>
        <p:spPr>
          <a:xfrm>
            <a:off x="5390039" y="3627120"/>
            <a:ext cx="1036320" cy="1800"/>
          </a:xfrm>
          <a:prstGeom prst="straightConnector1">
            <a:avLst/>
          </a:prstGeom>
          <a:noFill/>
          <a:ln cap="flat" cmpd="sng" w="284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794" name="Google Shape;794;p24"/>
          <p:cNvCxnSpPr/>
          <p:nvPr/>
        </p:nvCxnSpPr>
        <p:spPr>
          <a:xfrm>
            <a:off x="3144679" y="2677160"/>
            <a:ext cx="1899920" cy="1800"/>
          </a:xfrm>
          <a:prstGeom prst="straightConnector1">
            <a:avLst/>
          </a:prstGeom>
          <a:noFill/>
          <a:ln cap="flat" cmpd="sng" w="284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795" name="Google Shape;795;p24"/>
          <p:cNvCxnSpPr/>
          <p:nvPr/>
        </p:nvCxnSpPr>
        <p:spPr>
          <a:xfrm>
            <a:off x="5390039" y="2677160"/>
            <a:ext cx="777240" cy="1800"/>
          </a:xfrm>
          <a:prstGeom prst="straightConnector1">
            <a:avLst/>
          </a:prstGeom>
          <a:noFill/>
          <a:ln cap="flat" cmpd="sng" w="284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796" name="Google Shape;796;p24"/>
          <p:cNvCxnSpPr/>
          <p:nvPr/>
        </p:nvCxnSpPr>
        <p:spPr>
          <a:xfrm>
            <a:off x="5390039" y="4922520"/>
            <a:ext cx="518160" cy="1800"/>
          </a:xfrm>
          <a:prstGeom prst="straightConnector1">
            <a:avLst/>
          </a:prstGeom>
          <a:noFill/>
          <a:ln cap="flat" cmpd="sng" w="28425">
            <a:solidFill>
              <a:srgbClr val="0000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797" name="Google Shape;797;p24"/>
          <p:cNvCxnSpPr/>
          <p:nvPr/>
        </p:nvCxnSpPr>
        <p:spPr>
          <a:xfrm flipH="1" rot="10800000">
            <a:off x="5735479" y="2157202"/>
            <a:ext cx="1800" cy="2767118"/>
          </a:xfrm>
          <a:prstGeom prst="straightConnector1">
            <a:avLst/>
          </a:prstGeom>
          <a:noFill/>
          <a:ln cap="flat" cmpd="sng" w="28425">
            <a:solidFill>
              <a:srgbClr val="0000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798" name="Google Shape;798;p24"/>
          <p:cNvCxnSpPr/>
          <p:nvPr/>
        </p:nvCxnSpPr>
        <p:spPr>
          <a:xfrm>
            <a:off x="5735479" y="2159000"/>
            <a:ext cx="431800" cy="1800"/>
          </a:xfrm>
          <a:prstGeom prst="straightConnector1">
            <a:avLst/>
          </a:prstGeom>
          <a:noFill/>
          <a:ln cap="flat" cmpd="sng" w="28425">
            <a:solidFill>
              <a:srgbClr val="0000FF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799" name="Google Shape;799;p24"/>
          <p:cNvSpPr/>
          <p:nvPr/>
        </p:nvSpPr>
        <p:spPr>
          <a:xfrm rot="-5400000">
            <a:off x="5541169" y="4425950"/>
            <a:ext cx="1122680" cy="3886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F9966"/>
          </a:solidFill>
          <a:ln cap="flat" cmpd="sng" w="284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0" name="Google Shape;800;p24"/>
          <p:cNvSpPr txBox="1"/>
          <p:nvPr/>
        </p:nvSpPr>
        <p:spPr>
          <a:xfrm>
            <a:off x="5908180" y="4058920"/>
            <a:ext cx="388620" cy="1122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025" lIns="102000" spcFirstLastPara="1" rIns="102000" wrap="square" tIns="53025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87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endParaRPr/>
          </a:p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87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endParaRPr/>
          </a:p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87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/>
          </a:p>
        </p:txBody>
      </p:sp>
      <p:cxnSp>
        <p:nvCxnSpPr>
          <p:cNvPr id="801" name="Google Shape;801;p24"/>
          <p:cNvCxnSpPr/>
          <p:nvPr/>
        </p:nvCxnSpPr>
        <p:spPr>
          <a:xfrm flipH="1">
            <a:off x="6251841" y="4577080"/>
            <a:ext cx="176318" cy="1800"/>
          </a:xfrm>
          <a:prstGeom prst="straightConnector1">
            <a:avLst/>
          </a:prstGeom>
          <a:noFill/>
          <a:ln cap="flat" cmpd="sng" w="284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802" name="Google Shape;802;p24"/>
          <p:cNvCxnSpPr/>
          <p:nvPr/>
        </p:nvCxnSpPr>
        <p:spPr>
          <a:xfrm>
            <a:off x="6944519" y="3972560"/>
            <a:ext cx="259080" cy="1800"/>
          </a:xfrm>
          <a:prstGeom prst="straightConnector1">
            <a:avLst/>
          </a:prstGeom>
          <a:noFill/>
          <a:ln cap="flat" cmpd="sng" w="284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803" name="Google Shape;803;p24"/>
          <p:cNvCxnSpPr/>
          <p:nvPr/>
        </p:nvCxnSpPr>
        <p:spPr>
          <a:xfrm>
            <a:off x="6599079" y="2418080"/>
            <a:ext cx="604520" cy="1800"/>
          </a:xfrm>
          <a:prstGeom prst="straightConnector1">
            <a:avLst/>
          </a:prstGeom>
          <a:noFill/>
          <a:ln cap="flat" cmpd="sng" w="284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804" name="Google Shape;804;p24"/>
          <p:cNvCxnSpPr/>
          <p:nvPr/>
        </p:nvCxnSpPr>
        <p:spPr>
          <a:xfrm>
            <a:off x="7549039" y="3972560"/>
            <a:ext cx="431800" cy="1800"/>
          </a:xfrm>
          <a:prstGeom prst="straightConnector1">
            <a:avLst/>
          </a:prstGeom>
          <a:noFill/>
          <a:ln cap="flat" cmpd="sng" w="284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805" name="Google Shape;805;p24"/>
          <p:cNvCxnSpPr/>
          <p:nvPr/>
        </p:nvCxnSpPr>
        <p:spPr>
          <a:xfrm flipH="1" rot="10800000">
            <a:off x="7721759" y="3366242"/>
            <a:ext cx="1800" cy="608118"/>
          </a:xfrm>
          <a:prstGeom prst="straightConnector1">
            <a:avLst/>
          </a:prstGeom>
          <a:noFill/>
          <a:ln cap="flat" cmpd="sng" w="284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806" name="Google Shape;806;p24"/>
          <p:cNvCxnSpPr/>
          <p:nvPr/>
        </p:nvCxnSpPr>
        <p:spPr>
          <a:xfrm>
            <a:off x="7721759" y="3368040"/>
            <a:ext cx="1640840" cy="1800"/>
          </a:xfrm>
          <a:prstGeom prst="straightConnector1">
            <a:avLst/>
          </a:prstGeom>
          <a:noFill/>
          <a:ln cap="flat" cmpd="sng" w="284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807" name="Google Shape;807;p24"/>
          <p:cNvCxnSpPr/>
          <p:nvPr/>
        </p:nvCxnSpPr>
        <p:spPr>
          <a:xfrm>
            <a:off x="8930799" y="3972560"/>
            <a:ext cx="431800" cy="1800"/>
          </a:xfrm>
          <a:prstGeom prst="straightConnector1">
            <a:avLst/>
          </a:prstGeom>
          <a:noFill/>
          <a:ln cap="flat" cmpd="sng" w="284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808" name="Google Shape;808;p24"/>
          <p:cNvCxnSpPr/>
          <p:nvPr/>
        </p:nvCxnSpPr>
        <p:spPr>
          <a:xfrm>
            <a:off x="9708039" y="3972560"/>
            <a:ext cx="345440" cy="1800"/>
          </a:xfrm>
          <a:prstGeom prst="straightConnector1">
            <a:avLst/>
          </a:prstGeom>
          <a:noFill/>
          <a:ln cap="flat" cmpd="sng" w="284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809" name="Google Shape;809;p24"/>
          <p:cNvCxnSpPr/>
          <p:nvPr/>
        </p:nvCxnSpPr>
        <p:spPr>
          <a:xfrm>
            <a:off x="9708039" y="3368040"/>
            <a:ext cx="345440" cy="1800"/>
          </a:xfrm>
          <a:prstGeom prst="straightConnector1">
            <a:avLst/>
          </a:prstGeom>
          <a:noFill/>
          <a:ln cap="flat" cmpd="sng" w="284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810" name="Google Shape;810;p24"/>
          <p:cNvCxnSpPr/>
          <p:nvPr/>
        </p:nvCxnSpPr>
        <p:spPr>
          <a:xfrm>
            <a:off x="5562759" y="4318000"/>
            <a:ext cx="1800" cy="949960"/>
          </a:xfrm>
          <a:prstGeom prst="straightConnector1">
            <a:avLst/>
          </a:prstGeom>
          <a:noFill/>
          <a:ln cap="flat" cmpd="sng" w="28425">
            <a:solidFill>
              <a:srgbClr val="00CC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811" name="Google Shape;811;p24"/>
          <p:cNvCxnSpPr/>
          <p:nvPr/>
        </p:nvCxnSpPr>
        <p:spPr>
          <a:xfrm>
            <a:off x="5562759" y="5267960"/>
            <a:ext cx="2418080" cy="1800"/>
          </a:xfrm>
          <a:prstGeom prst="straightConnector1">
            <a:avLst/>
          </a:prstGeom>
          <a:noFill/>
          <a:ln cap="flat" cmpd="sng" w="28425">
            <a:solidFill>
              <a:srgbClr val="00CC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812" name="Google Shape;812;p24"/>
          <p:cNvCxnSpPr/>
          <p:nvPr/>
        </p:nvCxnSpPr>
        <p:spPr>
          <a:xfrm>
            <a:off x="10398919" y="3627120"/>
            <a:ext cx="431800" cy="1800"/>
          </a:xfrm>
          <a:prstGeom prst="straightConnector1">
            <a:avLst/>
          </a:prstGeom>
          <a:noFill/>
          <a:ln cap="flat" cmpd="sng" w="28425">
            <a:solidFill>
              <a:srgbClr val="FF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813" name="Google Shape;813;p24"/>
          <p:cNvCxnSpPr/>
          <p:nvPr/>
        </p:nvCxnSpPr>
        <p:spPr>
          <a:xfrm>
            <a:off x="10830719" y="3627120"/>
            <a:ext cx="1800" cy="2159000"/>
          </a:xfrm>
          <a:prstGeom prst="straightConnector1">
            <a:avLst/>
          </a:prstGeom>
          <a:noFill/>
          <a:ln cap="flat" cmpd="sng" w="28425">
            <a:solidFill>
              <a:srgbClr val="FF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814" name="Google Shape;814;p24"/>
          <p:cNvCxnSpPr/>
          <p:nvPr/>
        </p:nvCxnSpPr>
        <p:spPr>
          <a:xfrm flipH="1">
            <a:off x="4092841" y="5786120"/>
            <a:ext cx="6739678" cy="1800"/>
          </a:xfrm>
          <a:prstGeom prst="straightConnector1">
            <a:avLst/>
          </a:prstGeom>
          <a:noFill/>
          <a:ln cap="flat" cmpd="sng" w="28425">
            <a:solidFill>
              <a:srgbClr val="FF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815" name="Google Shape;815;p24"/>
          <p:cNvCxnSpPr/>
          <p:nvPr/>
        </p:nvCxnSpPr>
        <p:spPr>
          <a:xfrm flipH="1" rot="10800000">
            <a:off x="4094639" y="4402562"/>
            <a:ext cx="1800" cy="1385358"/>
          </a:xfrm>
          <a:prstGeom prst="straightConnector1">
            <a:avLst/>
          </a:prstGeom>
          <a:noFill/>
          <a:ln cap="flat" cmpd="sng" w="28425">
            <a:solidFill>
              <a:srgbClr val="FF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816" name="Google Shape;816;p24"/>
          <p:cNvCxnSpPr/>
          <p:nvPr/>
        </p:nvCxnSpPr>
        <p:spPr>
          <a:xfrm>
            <a:off x="4094639" y="4404360"/>
            <a:ext cx="259080" cy="1800"/>
          </a:xfrm>
          <a:prstGeom prst="straightConnector1">
            <a:avLst/>
          </a:prstGeom>
          <a:noFill/>
          <a:ln cap="flat" cmpd="sng" w="28425">
            <a:solidFill>
              <a:srgbClr val="FF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817" name="Google Shape;817;p24"/>
          <p:cNvCxnSpPr/>
          <p:nvPr/>
        </p:nvCxnSpPr>
        <p:spPr>
          <a:xfrm>
            <a:off x="4180999" y="4058920"/>
            <a:ext cx="172720" cy="1800"/>
          </a:xfrm>
          <a:prstGeom prst="straightConnector1">
            <a:avLst/>
          </a:prstGeom>
          <a:noFill/>
          <a:ln cap="flat" cmpd="sng" w="284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818" name="Google Shape;818;p24"/>
          <p:cNvCxnSpPr/>
          <p:nvPr/>
        </p:nvCxnSpPr>
        <p:spPr>
          <a:xfrm flipH="1">
            <a:off x="3315601" y="4058920"/>
            <a:ext cx="89958" cy="1800"/>
          </a:xfrm>
          <a:prstGeom prst="straightConnector1">
            <a:avLst/>
          </a:prstGeom>
          <a:noFill/>
          <a:ln cap="flat" cmpd="sng" w="284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819" name="Google Shape;819;p24"/>
          <p:cNvCxnSpPr/>
          <p:nvPr/>
        </p:nvCxnSpPr>
        <p:spPr>
          <a:xfrm>
            <a:off x="7549039" y="2418080"/>
            <a:ext cx="259080" cy="1800"/>
          </a:xfrm>
          <a:prstGeom prst="straightConnector1">
            <a:avLst/>
          </a:prstGeom>
          <a:noFill/>
          <a:ln cap="flat" cmpd="sng" w="284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820" name="Google Shape;820;p24"/>
          <p:cNvCxnSpPr/>
          <p:nvPr/>
        </p:nvCxnSpPr>
        <p:spPr>
          <a:xfrm flipH="1" rot="10800000">
            <a:off x="7808119" y="1293602"/>
            <a:ext cx="1800" cy="1126278"/>
          </a:xfrm>
          <a:prstGeom prst="straightConnector1">
            <a:avLst/>
          </a:prstGeom>
          <a:noFill/>
          <a:ln cap="flat" cmpd="sng" w="284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821" name="Google Shape;821;p24"/>
          <p:cNvCxnSpPr/>
          <p:nvPr/>
        </p:nvCxnSpPr>
        <p:spPr>
          <a:xfrm flipH="1">
            <a:off x="1674761" y="1295400"/>
            <a:ext cx="6135158" cy="1800"/>
          </a:xfrm>
          <a:prstGeom prst="straightConnector1">
            <a:avLst/>
          </a:prstGeom>
          <a:noFill/>
          <a:ln cap="flat" cmpd="sng" w="284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822" name="Google Shape;822;p24"/>
          <p:cNvSpPr txBox="1"/>
          <p:nvPr/>
        </p:nvSpPr>
        <p:spPr>
          <a:xfrm>
            <a:off x="2714680" y="6563360"/>
            <a:ext cx="651627" cy="944268"/>
          </a:xfrm>
          <a:prstGeom prst="rect">
            <a:avLst/>
          </a:prstGeom>
          <a:noFill/>
          <a:ln>
            <a:noFill/>
          </a:ln>
        </p:spPr>
        <p:txBody>
          <a:bodyPr anchorCtr="0" anchor="t" bIns="53025" lIns="102000" spcFirstLastPara="1" rIns="102000" wrap="square" tIns="530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2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IF/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2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</a:t>
            </a:r>
            <a:endParaRPr/>
          </a:p>
        </p:txBody>
      </p:sp>
      <p:sp>
        <p:nvSpPr>
          <p:cNvPr id="823" name="Google Shape;823;p24"/>
          <p:cNvSpPr txBox="1"/>
          <p:nvPr/>
        </p:nvSpPr>
        <p:spPr>
          <a:xfrm>
            <a:off x="4873679" y="6563360"/>
            <a:ext cx="690099" cy="944268"/>
          </a:xfrm>
          <a:prstGeom prst="rect">
            <a:avLst/>
          </a:prstGeom>
          <a:noFill/>
          <a:ln>
            <a:noFill/>
          </a:ln>
        </p:spPr>
        <p:txBody>
          <a:bodyPr anchorCtr="0" anchor="t" bIns="53025" lIns="102000" spcFirstLastPara="1" rIns="102000" wrap="square" tIns="530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2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ID/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2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</a:t>
            </a:r>
            <a:endParaRPr/>
          </a:p>
        </p:txBody>
      </p:sp>
      <p:sp>
        <p:nvSpPr>
          <p:cNvPr id="824" name="Google Shape;824;p24"/>
          <p:cNvSpPr txBox="1"/>
          <p:nvPr/>
        </p:nvSpPr>
        <p:spPr>
          <a:xfrm>
            <a:off x="6854714" y="6563360"/>
            <a:ext cx="980242" cy="944268"/>
          </a:xfrm>
          <a:prstGeom prst="rect">
            <a:avLst/>
          </a:prstGeom>
          <a:noFill/>
          <a:ln>
            <a:noFill/>
          </a:ln>
        </p:spPr>
        <p:txBody>
          <a:bodyPr anchorCtr="0" anchor="t" bIns="53025" lIns="102000" spcFirstLastPara="1" rIns="102000" wrap="square" tIns="5302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2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EX/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2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Mem</a:t>
            </a:r>
            <a:endParaRPr/>
          </a:p>
        </p:txBody>
      </p:sp>
      <p:sp>
        <p:nvSpPr>
          <p:cNvPr id="825" name="Google Shape;825;p24"/>
          <p:cNvSpPr txBox="1"/>
          <p:nvPr/>
        </p:nvSpPr>
        <p:spPr>
          <a:xfrm>
            <a:off x="9014200" y="6563360"/>
            <a:ext cx="1076422" cy="944268"/>
          </a:xfrm>
          <a:prstGeom prst="rect">
            <a:avLst/>
          </a:prstGeom>
          <a:noFill/>
          <a:ln>
            <a:noFill/>
          </a:ln>
        </p:spPr>
        <p:txBody>
          <a:bodyPr anchorCtr="0" anchor="t" bIns="53025" lIns="102000" spcFirstLastPara="1" rIns="102000" wrap="square" tIns="5302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2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Mem/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2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WB</a:t>
            </a:r>
            <a:endParaRPr/>
          </a:p>
        </p:txBody>
      </p:sp>
      <p:sp>
        <p:nvSpPr>
          <p:cNvPr id="826" name="Google Shape;826;p24"/>
          <p:cNvSpPr txBox="1"/>
          <p:nvPr/>
        </p:nvSpPr>
        <p:spPr>
          <a:xfrm>
            <a:off x="4987145" y="4735407"/>
            <a:ext cx="494533" cy="525692"/>
          </a:xfrm>
          <a:prstGeom prst="rect">
            <a:avLst/>
          </a:prstGeom>
          <a:noFill/>
          <a:ln>
            <a:noFill/>
          </a:ln>
        </p:spPr>
        <p:txBody>
          <a:bodyPr anchorCtr="0" anchor="t" bIns="53025" lIns="102000" spcFirstLastPara="1" rIns="102000" wrap="square" tIns="5302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6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sign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6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ext</a:t>
            </a:r>
            <a:endParaRPr/>
          </a:p>
        </p:txBody>
      </p:sp>
      <p:sp>
        <p:nvSpPr>
          <p:cNvPr id="827" name="Google Shape;827;p24"/>
          <p:cNvSpPr/>
          <p:nvPr/>
        </p:nvSpPr>
        <p:spPr>
          <a:xfrm>
            <a:off x="3403759" y="3929380"/>
            <a:ext cx="259080" cy="259080"/>
          </a:xfrm>
          <a:prstGeom prst="rect">
            <a:avLst/>
          </a:prstGeom>
          <a:solidFill>
            <a:srgbClr val="A3B2C1"/>
          </a:solidFill>
          <a:ln cap="flat" cmpd="sng" w="284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89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28" name="Google Shape;828;p24"/>
          <p:cNvSpPr/>
          <p:nvPr/>
        </p:nvSpPr>
        <p:spPr>
          <a:xfrm>
            <a:off x="3662839" y="3929380"/>
            <a:ext cx="259080" cy="259080"/>
          </a:xfrm>
          <a:prstGeom prst="rect">
            <a:avLst/>
          </a:prstGeom>
          <a:solidFill>
            <a:srgbClr val="A3B2C1"/>
          </a:solidFill>
          <a:ln cap="flat" cmpd="sng" w="284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89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29" name="Google Shape;829;p24"/>
          <p:cNvSpPr/>
          <p:nvPr/>
        </p:nvSpPr>
        <p:spPr>
          <a:xfrm>
            <a:off x="3921919" y="3929380"/>
            <a:ext cx="259080" cy="259080"/>
          </a:xfrm>
          <a:prstGeom prst="rect">
            <a:avLst/>
          </a:prstGeom>
          <a:solidFill>
            <a:srgbClr val="A3B2C1"/>
          </a:solidFill>
          <a:ln cap="flat" cmpd="sng" w="284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89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30" name="Google Shape;830;p24"/>
          <p:cNvSpPr/>
          <p:nvPr/>
        </p:nvSpPr>
        <p:spPr>
          <a:xfrm>
            <a:off x="3403759" y="5786120"/>
            <a:ext cx="777240" cy="777240"/>
          </a:xfrm>
          <a:prstGeom prst="ellipse">
            <a:avLst/>
          </a:prstGeom>
          <a:solidFill>
            <a:srgbClr val="A3B2C1"/>
          </a:solidFill>
          <a:ln cap="flat" cmpd="sng" w="284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3025" lIns="102000" spcFirstLastPara="1" rIns="102000" wrap="square" tIns="53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87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Control</a:t>
            </a:r>
            <a:endParaRPr/>
          </a:p>
        </p:txBody>
      </p:sp>
      <p:cxnSp>
        <p:nvCxnSpPr>
          <p:cNvPr id="831" name="Google Shape;831;p24"/>
          <p:cNvCxnSpPr/>
          <p:nvPr/>
        </p:nvCxnSpPr>
        <p:spPr>
          <a:xfrm>
            <a:off x="3317399" y="6217920"/>
            <a:ext cx="86360" cy="1800"/>
          </a:xfrm>
          <a:prstGeom prst="straightConnector1">
            <a:avLst/>
          </a:prstGeom>
          <a:noFill/>
          <a:ln cap="flat" cmpd="sng" w="284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832" name="Google Shape;832;p24"/>
          <p:cNvCxnSpPr/>
          <p:nvPr/>
        </p:nvCxnSpPr>
        <p:spPr>
          <a:xfrm>
            <a:off x="4180999" y="6217920"/>
            <a:ext cx="863600" cy="1800"/>
          </a:xfrm>
          <a:prstGeom prst="straightConnector1">
            <a:avLst/>
          </a:prstGeom>
          <a:noFill/>
          <a:ln cap="flat" cmpd="sng" w="284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833" name="Google Shape;833;p24"/>
          <p:cNvCxnSpPr/>
          <p:nvPr/>
        </p:nvCxnSpPr>
        <p:spPr>
          <a:xfrm>
            <a:off x="5390039" y="6217920"/>
            <a:ext cx="1813560" cy="1800"/>
          </a:xfrm>
          <a:prstGeom prst="straightConnector1">
            <a:avLst/>
          </a:prstGeom>
          <a:noFill/>
          <a:ln cap="flat" cmpd="sng" w="284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834" name="Google Shape;834;p24"/>
          <p:cNvCxnSpPr/>
          <p:nvPr/>
        </p:nvCxnSpPr>
        <p:spPr>
          <a:xfrm>
            <a:off x="7549039" y="6217920"/>
            <a:ext cx="1813560" cy="1800"/>
          </a:xfrm>
          <a:prstGeom prst="straightConnector1">
            <a:avLst/>
          </a:prstGeom>
          <a:noFill/>
          <a:ln cap="flat" cmpd="sng" w="284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835" name="Google Shape;835;p24"/>
          <p:cNvSpPr/>
          <p:nvPr/>
        </p:nvSpPr>
        <p:spPr>
          <a:xfrm>
            <a:off x="1572208" y="4922520"/>
            <a:ext cx="449792" cy="345440"/>
          </a:xfrm>
          <a:prstGeom prst="rect">
            <a:avLst/>
          </a:prstGeom>
          <a:solidFill>
            <a:srgbClr val="A3B2C1"/>
          </a:solidFill>
          <a:ln cap="flat" cmpd="sng" w="284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89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36" name="Google Shape;836;p24"/>
          <p:cNvSpPr/>
          <p:nvPr/>
        </p:nvSpPr>
        <p:spPr>
          <a:xfrm>
            <a:off x="2021999" y="4922520"/>
            <a:ext cx="604520" cy="345440"/>
          </a:xfrm>
          <a:prstGeom prst="rect">
            <a:avLst/>
          </a:prstGeom>
          <a:solidFill>
            <a:srgbClr val="A3B2C1"/>
          </a:solidFill>
          <a:ln cap="flat" cmpd="sng" w="284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89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837" name="Google Shape;837;p24"/>
          <p:cNvGrpSpPr/>
          <p:nvPr/>
        </p:nvGrpSpPr>
        <p:grpSpPr>
          <a:xfrm>
            <a:off x="1232165" y="3195321"/>
            <a:ext cx="7342399" cy="1811761"/>
            <a:chOff x="185" y="1776"/>
            <a:chExt cx="4081" cy="1007"/>
          </a:xfrm>
        </p:grpSpPr>
        <p:cxnSp>
          <p:nvCxnSpPr>
            <p:cNvPr id="838" name="Google Shape;838;p24"/>
            <p:cNvCxnSpPr/>
            <p:nvPr/>
          </p:nvCxnSpPr>
          <p:spPr>
            <a:xfrm>
              <a:off x="528" y="1776"/>
              <a:ext cx="527" cy="0"/>
            </a:xfrm>
            <a:prstGeom prst="straightConnector1">
              <a:avLst/>
            </a:prstGeom>
            <a:noFill/>
            <a:ln cap="flat" cmpd="sng" w="57225">
              <a:solidFill>
                <a:srgbClr val="0000FF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839" name="Google Shape;839;p24"/>
            <p:cNvCxnSpPr/>
            <p:nvPr/>
          </p:nvCxnSpPr>
          <p:spPr>
            <a:xfrm>
              <a:off x="1248" y="1776"/>
              <a:ext cx="1055" cy="0"/>
            </a:xfrm>
            <a:prstGeom prst="straightConnector1">
              <a:avLst/>
            </a:prstGeom>
            <a:noFill/>
            <a:ln cap="flat" cmpd="sng" w="57225">
              <a:solidFill>
                <a:srgbClr val="0000FF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840" name="Google Shape;840;p24"/>
            <p:cNvCxnSpPr/>
            <p:nvPr/>
          </p:nvCxnSpPr>
          <p:spPr>
            <a:xfrm>
              <a:off x="2496" y="1776"/>
              <a:ext cx="1007" cy="0"/>
            </a:xfrm>
            <a:prstGeom prst="straightConnector1">
              <a:avLst/>
            </a:prstGeom>
            <a:noFill/>
            <a:ln cap="flat" cmpd="sng" w="57225">
              <a:solidFill>
                <a:srgbClr val="0000FF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841" name="Google Shape;841;p24"/>
            <p:cNvCxnSpPr/>
            <p:nvPr/>
          </p:nvCxnSpPr>
          <p:spPr>
            <a:xfrm>
              <a:off x="432" y="2160"/>
              <a:ext cx="95" cy="0"/>
            </a:xfrm>
            <a:prstGeom prst="straightConnector1">
              <a:avLst/>
            </a:prstGeom>
            <a:noFill/>
            <a:ln cap="flat" cmpd="sng" w="57225">
              <a:solidFill>
                <a:srgbClr val="0000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842" name="Google Shape;842;p24"/>
            <p:cNvCxnSpPr/>
            <p:nvPr/>
          </p:nvCxnSpPr>
          <p:spPr>
            <a:xfrm>
              <a:off x="528" y="1776"/>
              <a:ext cx="0" cy="383"/>
            </a:xfrm>
            <a:prstGeom prst="straightConnector1">
              <a:avLst/>
            </a:prstGeom>
            <a:noFill/>
            <a:ln cap="flat" cmpd="sng" w="57225">
              <a:solidFill>
                <a:srgbClr val="0000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843" name="Google Shape;843;p24"/>
            <p:cNvSpPr/>
            <p:nvPr/>
          </p:nvSpPr>
          <p:spPr>
            <a:xfrm>
              <a:off x="185" y="1776"/>
              <a:ext cx="4081" cy="1007"/>
            </a:xfrm>
            <a:custGeom>
              <a:rect b="b" l="l" r="r" t="t"/>
              <a:pathLst>
                <a:path extrusionOk="0" h="4447" w="17999">
                  <a:moveTo>
                    <a:pt x="15481" y="0"/>
                  </a:moveTo>
                  <a:lnTo>
                    <a:pt x="16819" y="112"/>
                  </a:lnTo>
                  <a:lnTo>
                    <a:pt x="17367" y="181"/>
                  </a:lnTo>
                  <a:lnTo>
                    <a:pt x="17590" y="220"/>
                  </a:lnTo>
                  <a:lnTo>
                    <a:pt x="17770" y="264"/>
                  </a:lnTo>
                  <a:lnTo>
                    <a:pt x="17842" y="288"/>
                  </a:lnTo>
                  <a:lnTo>
                    <a:pt x="17902" y="313"/>
                  </a:lnTo>
                  <a:lnTo>
                    <a:pt x="17948" y="340"/>
                  </a:lnTo>
                  <a:lnTo>
                    <a:pt x="17965" y="353"/>
                  </a:lnTo>
                  <a:lnTo>
                    <a:pt x="17979" y="368"/>
                  </a:lnTo>
                  <a:lnTo>
                    <a:pt x="17989" y="382"/>
                  </a:lnTo>
                  <a:lnTo>
                    <a:pt x="17996" y="397"/>
                  </a:lnTo>
                  <a:lnTo>
                    <a:pt x="17998" y="412"/>
                  </a:lnTo>
                  <a:lnTo>
                    <a:pt x="17996" y="428"/>
                  </a:lnTo>
                  <a:lnTo>
                    <a:pt x="17990" y="444"/>
                  </a:lnTo>
                  <a:lnTo>
                    <a:pt x="17980" y="461"/>
                  </a:lnTo>
                  <a:lnTo>
                    <a:pt x="17947" y="496"/>
                  </a:lnTo>
                  <a:lnTo>
                    <a:pt x="17895" y="532"/>
                  </a:lnTo>
                  <a:lnTo>
                    <a:pt x="17825" y="571"/>
                  </a:lnTo>
                  <a:lnTo>
                    <a:pt x="17624" y="654"/>
                  </a:lnTo>
                  <a:lnTo>
                    <a:pt x="17339" y="745"/>
                  </a:lnTo>
                  <a:lnTo>
                    <a:pt x="16963" y="846"/>
                  </a:lnTo>
                  <a:lnTo>
                    <a:pt x="15780" y="1093"/>
                  </a:lnTo>
                  <a:lnTo>
                    <a:pt x="14044" y="1397"/>
                  </a:lnTo>
                  <a:lnTo>
                    <a:pt x="9620" y="2103"/>
                  </a:lnTo>
                  <a:lnTo>
                    <a:pt x="5110" y="2816"/>
                  </a:lnTo>
                  <a:lnTo>
                    <a:pt x="1933" y="3387"/>
                  </a:lnTo>
                  <a:lnTo>
                    <a:pt x="1069" y="3595"/>
                  </a:lnTo>
                  <a:lnTo>
                    <a:pt x="487" y="3773"/>
                  </a:lnTo>
                  <a:lnTo>
                    <a:pt x="289" y="3852"/>
                  </a:lnTo>
                  <a:lnTo>
                    <a:pt x="147" y="3925"/>
                  </a:lnTo>
                  <a:lnTo>
                    <a:pt x="95" y="3960"/>
                  </a:lnTo>
                  <a:lnTo>
                    <a:pt x="55" y="3993"/>
                  </a:lnTo>
                  <a:lnTo>
                    <a:pt x="26" y="4025"/>
                  </a:lnTo>
                  <a:lnTo>
                    <a:pt x="8" y="4055"/>
                  </a:lnTo>
                  <a:lnTo>
                    <a:pt x="3" y="4070"/>
                  </a:lnTo>
                  <a:lnTo>
                    <a:pt x="0" y="4085"/>
                  </a:lnTo>
                  <a:lnTo>
                    <a:pt x="0" y="4099"/>
                  </a:lnTo>
                  <a:lnTo>
                    <a:pt x="2" y="4114"/>
                  </a:lnTo>
                  <a:lnTo>
                    <a:pt x="6" y="4128"/>
                  </a:lnTo>
                  <a:lnTo>
                    <a:pt x="12" y="4141"/>
                  </a:lnTo>
                  <a:lnTo>
                    <a:pt x="31" y="4168"/>
                  </a:lnTo>
                  <a:lnTo>
                    <a:pt x="57" y="4194"/>
                  </a:lnTo>
                  <a:lnTo>
                    <a:pt x="90" y="4219"/>
                  </a:lnTo>
                  <a:lnTo>
                    <a:pt x="174" y="4268"/>
                  </a:lnTo>
                  <a:lnTo>
                    <a:pt x="279" y="4314"/>
                  </a:lnTo>
                  <a:lnTo>
                    <a:pt x="398" y="4359"/>
                  </a:lnTo>
                  <a:lnTo>
                    <a:pt x="663" y="4446"/>
                  </a:lnTo>
                </a:path>
              </a:pathLst>
            </a:custGeom>
            <a:noFill/>
            <a:ln cap="flat" cmpd="sng" w="57225">
              <a:solidFill>
                <a:srgbClr val="0000FF"/>
              </a:solidFill>
              <a:prstDash val="solid"/>
              <a:round/>
              <a:headEnd len="med" w="med" type="none"/>
              <a:tailEnd len="med" w="med" type="triangl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389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844" name="Google Shape;844;p24"/>
          <p:cNvSpPr txBox="1"/>
          <p:nvPr/>
        </p:nvSpPr>
        <p:spPr>
          <a:xfrm>
            <a:off x="1419279" y="6649720"/>
            <a:ext cx="749411" cy="525692"/>
          </a:xfrm>
          <a:prstGeom prst="rect">
            <a:avLst/>
          </a:prstGeom>
          <a:noFill/>
          <a:ln>
            <a:noFill/>
          </a:ln>
        </p:spPr>
        <p:txBody>
          <a:bodyPr anchorCtr="0" anchor="t" bIns="53025" lIns="102000" spcFirstLastPara="1" rIns="102000" wrap="square" tIns="530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2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beq</a:t>
            </a:r>
            <a:endParaRPr/>
          </a:p>
        </p:txBody>
      </p:sp>
      <p:sp>
        <p:nvSpPr>
          <p:cNvPr id="845" name="Google Shape;845;p24"/>
          <p:cNvSpPr/>
          <p:nvPr/>
        </p:nvSpPr>
        <p:spPr>
          <a:xfrm>
            <a:off x="1014466" y="5962439"/>
            <a:ext cx="719667" cy="1437535"/>
          </a:xfrm>
          <a:custGeom>
            <a:rect b="b" l="l" r="r" t="t"/>
            <a:pathLst>
              <a:path extrusionOk="0" h="3524" w="1765">
                <a:moveTo>
                  <a:pt x="1764" y="3238"/>
                </a:moveTo>
                <a:lnTo>
                  <a:pt x="1319" y="3411"/>
                </a:lnTo>
                <a:lnTo>
                  <a:pt x="1105" y="3476"/>
                </a:lnTo>
                <a:lnTo>
                  <a:pt x="1003" y="3500"/>
                </a:lnTo>
                <a:lnTo>
                  <a:pt x="903" y="3516"/>
                </a:lnTo>
                <a:lnTo>
                  <a:pt x="807" y="3523"/>
                </a:lnTo>
                <a:lnTo>
                  <a:pt x="716" y="3520"/>
                </a:lnTo>
                <a:lnTo>
                  <a:pt x="629" y="3506"/>
                </a:lnTo>
                <a:lnTo>
                  <a:pt x="547" y="3481"/>
                </a:lnTo>
                <a:lnTo>
                  <a:pt x="508" y="3463"/>
                </a:lnTo>
                <a:lnTo>
                  <a:pt x="471" y="3442"/>
                </a:lnTo>
                <a:lnTo>
                  <a:pt x="435" y="3418"/>
                </a:lnTo>
                <a:lnTo>
                  <a:pt x="401" y="3390"/>
                </a:lnTo>
                <a:lnTo>
                  <a:pt x="368" y="3358"/>
                </a:lnTo>
                <a:lnTo>
                  <a:pt x="337" y="3322"/>
                </a:lnTo>
                <a:lnTo>
                  <a:pt x="281" y="3238"/>
                </a:lnTo>
                <a:lnTo>
                  <a:pt x="230" y="3128"/>
                </a:lnTo>
                <a:lnTo>
                  <a:pt x="185" y="2989"/>
                </a:lnTo>
                <a:lnTo>
                  <a:pt x="144" y="2823"/>
                </a:lnTo>
                <a:lnTo>
                  <a:pt x="109" y="2636"/>
                </a:lnTo>
                <a:lnTo>
                  <a:pt x="53" y="2213"/>
                </a:lnTo>
                <a:lnTo>
                  <a:pt x="16" y="1756"/>
                </a:lnTo>
                <a:lnTo>
                  <a:pt x="0" y="1298"/>
                </a:lnTo>
                <a:lnTo>
                  <a:pt x="3" y="876"/>
                </a:lnTo>
                <a:lnTo>
                  <a:pt x="27" y="523"/>
                </a:lnTo>
                <a:lnTo>
                  <a:pt x="46" y="383"/>
                </a:lnTo>
                <a:lnTo>
                  <a:pt x="70" y="274"/>
                </a:lnTo>
                <a:lnTo>
                  <a:pt x="84" y="230"/>
                </a:lnTo>
                <a:lnTo>
                  <a:pt x="102" y="190"/>
                </a:lnTo>
                <a:lnTo>
                  <a:pt x="122" y="154"/>
                </a:lnTo>
                <a:lnTo>
                  <a:pt x="145" y="123"/>
                </a:lnTo>
                <a:lnTo>
                  <a:pt x="171" y="96"/>
                </a:lnTo>
                <a:lnTo>
                  <a:pt x="198" y="72"/>
                </a:lnTo>
                <a:lnTo>
                  <a:pt x="228" y="52"/>
                </a:lnTo>
                <a:lnTo>
                  <a:pt x="260" y="35"/>
                </a:lnTo>
                <a:lnTo>
                  <a:pt x="293" y="22"/>
                </a:lnTo>
                <a:lnTo>
                  <a:pt x="328" y="12"/>
                </a:lnTo>
                <a:lnTo>
                  <a:pt x="364" y="5"/>
                </a:lnTo>
                <a:lnTo>
                  <a:pt x="401" y="1"/>
                </a:lnTo>
                <a:lnTo>
                  <a:pt x="479" y="0"/>
                </a:lnTo>
                <a:lnTo>
                  <a:pt x="559" y="9"/>
                </a:lnTo>
                <a:lnTo>
                  <a:pt x="640" y="26"/>
                </a:lnTo>
                <a:lnTo>
                  <a:pt x="721" y="50"/>
                </a:lnTo>
                <a:lnTo>
                  <a:pt x="801" y="80"/>
                </a:lnTo>
                <a:lnTo>
                  <a:pt x="878" y="115"/>
                </a:lnTo>
                <a:lnTo>
                  <a:pt x="950" y="153"/>
                </a:lnTo>
                <a:lnTo>
                  <a:pt x="1017" y="192"/>
                </a:lnTo>
                <a:lnTo>
                  <a:pt x="1077" y="233"/>
                </a:lnTo>
                <a:lnTo>
                  <a:pt x="1128" y="274"/>
                </a:lnTo>
                <a:lnTo>
                  <a:pt x="1150" y="295"/>
                </a:lnTo>
                <a:lnTo>
                  <a:pt x="1172" y="320"/>
                </a:lnTo>
                <a:lnTo>
                  <a:pt x="1214" y="380"/>
                </a:lnTo>
                <a:lnTo>
                  <a:pt x="1252" y="451"/>
                </a:lnTo>
                <a:lnTo>
                  <a:pt x="1288" y="531"/>
                </a:lnTo>
                <a:lnTo>
                  <a:pt x="1352" y="712"/>
                </a:lnTo>
                <a:lnTo>
                  <a:pt x="1406" y="908"/>
                </a:lnTo>
                <a:lnTo>
                  <a:pt x="1490" y="1285"/>
                </a:lnTo>
                <a:lnTo>
                  <a:pt x="1523" y="1437"/>
                </a:lnTo>
                <a:lnTo>
                  <a:pt x="1552" y="1544"/>
                </a:lnTo>
              </a:path>
            </a:pathLst>
          </a:custGeom>
          <a:noFill/>
          <a:ln cap="flat" cmpd="sng" w="284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89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6" name="Google Shape;846;p24"/>
          <p:cNvSpPr/>
          <p:nvPr/>
        </p:nvSpPr>
        <p:spPr>
          <a:xfrm>
            <a:off x="1590199" y="4922520"/>
            <a:ext cx="449792" cy="345440"/>
          </a:xfrm>
          <a:prstGeom prst="rect">
            <a:avLst/>
          </a:prstGeom>
          <a:solidFill>
            <a:srgbClr val="CC0000"/>
          </a:solidFill>
          <a:ln cap="flat" cmpd="sng" w="284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3025" lIns="102000" spcFirstLastPara="1" rIns="102000" wrap="square" tIns="53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bpc</a:t>
            </a:r>
            <a:endParaRPr/>
          </a:p>
        </p:txBody>
      </p:sp>
      <p:grpSp>
        <p:nvGrpSpPr>
          <p:cNvPr id="847" name="Google Shape;847;p24"/>
          <p:cNvGrpSpPr/>
          <p:nvPr/>
        </p:nvGrpSpPr>
        <p:grpSpPr>
          <a:xfrm>
            <a:off x="1027060" y="1111885"/>
            <a:ext cx="6788256" cy="4256829"/>
            <a:chOff x="71" y="618"/>
            <a:chExt cx="3773" cy="2366"/>
          </a:xfrm>
        </p:grpSpPr>
        <p:grpSp>
          <p:nvGrpSpPr>
            <p:cNvPr id="848" name="Google Shape;848;p24"/>
            <p:cNvGrpSpPr/>
            <p:nvPr/>
          </p:nvGrpSpPr>
          <p:grpSpPr>
            <a:xfrm>
              <a:off x="100" y="618"/>
              <a:ext cx="3744" cy="1542"/>
              <a:chOff x="100" y="618"/>
              <a:chExt cx="3744" cy="1542"/>
            </a:xfrm>
          </p:grpSpPr>
          <p:cxnSp>
            <p:nvCxnSpPr>
              <p:cNvPr id="849" name="Google Shape;849;p24"/>
              <p:cNvCxnSpPr/>
              <p:nvPr/>
            </p:nvCxnSpPr>
            <p:spPr>
              <a:xfrm>
                <a:off x="3700" y="1344"/>
                <a:ext cx="143" cy="0"/>
              </a:xfrm>
              <a:prstGeom prst="straightConnector1">
                <a:avLst/>
              </a:prstGeom>
              <a:noFill/>
              <a:ln cap="flat" cmpd="sng" w="57225">
                <a:solidFill>
                  <a:srgbClr val="0000FF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850" name="Google Shape;850;p24"/>
              <p:cNvCxnSpPr/>
              <p:nvPr/>
            </p:nvCxnSpPr>
            <p:spPr>
              <a:xfrm rot="10800000">
                <a:off x="3844" y="719"/>
                <a:ext cx="0" cy="625"/>
              </a:xfrm>
              <a:prstGeom prst="straightConnector1">
                <a:avLst/>
              </a:prstGeom>
              <a:noFill/>
              <a:ln cap="flat" cmpd="sng" w="57225">
                <a:solidFill>
                  <a:srgbClr val="0000FF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851" name="Google Shape;851;p24"/>
              <p:cNvCxnSpPr/>
              <p:nvPr/>
            </p:nvCxnSpPr>
            <p:spPr>
              <a:xfrm rot="10800000">
                <a:off x="435" y="720"/>
                <a:ext cx="3409" cy="0"/>
              </a:xfrm>
              <a:prstGeom prst="straightConnector1">
                <a:avLst/>
              </a:prstGeom>
              <a:noFill/>
              <a:ln cap="flat" cmpd="sng" w="57225">
                <a:solidFill>
                  <a:srgbClr val="0000FF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852" name="Google Shape;852;p24"/>
              <p:cNvSpPr/>
              <p:nvPr/>
            </p:nvSpPr>
            <p:spPr>
              <a:xfrm flipH="1" rot="5400000">
                <a:off x="107" y="756"/>
                <a:ext cx="479" cy="215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CC0000"/>
              </a:solidFill>
              <a:ln cap="flat" cmpd="sng" w="57225">
                <a:solidFill>
                  <a:srgbClr val="0000F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3" name="Google Shape;853;p24"/>
              <p:cNvSpPr txBox="1"/>
              <p:nvPr/>
            </p:nvSpPr>
            <p:spPr>
              <a:xfrm flipH="1" rot="-5400000">
                <a:off x="100" y="750"/>
                <a:ext cx="479" cy="21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389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cxnSp>
            <p:nvCxnSpPr>
              <p:cNvPr id="854" name="Google Shape;854;p24"/>
              <p:cNvCxnSpPr/>
              <p:nvPr/>
            </p:nvCxnSpPr>
            <p:spPr>
              <a:xfrm rot="10800000">
                <a:off x="100" y="863"/>
                <a:ext cx="0" cy="1297"/>
              </a:xfrm>
              <a:prstGeom prst="straightConnector1">
                <a:avLst/>
              </a:prstGeom>
              <a:noFill/>
              <a:ln cap="flat" cmpd="sng" w="57225">
                <a:solidFill>
                  <a:srgbClr val="0000FF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855" name="Google Shape;855;p24"/>
              <p:cNvCxnSpPr/>
              <p:nvPr/>
            </p:nvCxnSpPr>
            <p:spPr>
              <a:xfrm>
                <a:off x="100" y="864"/>
                <a:ext cx="143" cy="0"/>
              </a:xfrm>
              <a:prstGeom prst="straightConnector1">
                <a:avLst/>
              </a:prstGeom>
              <a:noFill/>
              <a:ln cap="flat" cmpd="sng" w="57225">
                <a:solidFill>
                  <a:srgbClr val="0000FF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856" name="Google Shape;856;p24"/>
              <p:cNvCxnSpPr/>
              <p:nvPr/>
            </p:nvCxnSpPr>
            <p:spPr>
              <a:xfrm>
                <a:off x="100" y="2160"/>
                <a:ext cx="95" cy="0"/>
              </a:xfrm>
              <a:prstGeom prst="straightConnector1">
                <a:avLst/>
              </a:prstGeom>
              <a:noFill/>
              <a:ln cap="flat" cmpd="sng" w="57225">
                <a:solidFill>
                  <a:srgbClr val="0000FF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cxnSp>
          <p:nvCxnSpPr>
            <p:cNvPr id="857" name="Google Shape;857;p24"/>
            <p:cNvCxnSpPr/>
            <p:nvPr/>
          </p:nvCxnSpPr>
          <p:spPr>
            <a:xfrm>
              <a:off x="92" y="2144"/>
              <a:ext cx="0" cy="831"/>
            </a:xfrm>
            <a:prstGeom prst="straightConnector1">
              <a:avLst/>
            </a:prstGeom>
            <a:noFill/>
            <a:ln cap="flat" cmpd="sng" w="57225">
              <a:solidFill>
                <a:srgbClr val="0000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858" name="Google Shape;858;p24"/>
            <p:cNvCxnSpPr/>
            <p:nvPr/>
          </p:nvCxnSpPr>
          <p:spPr>
            <a:xfrm>
              <a:off x="71" y="2984"/>
              <a:ext cx="671" cy="0"/>
            </a:xfrm>
            <a:prstGeom prst="straightConnector1">
              <a:avLst/>
            </a:prstGeom>
            <a:noFill/>
            <a:ln cap="flat" cmpd="sng" w="57225">
              <a:solidFill>
                <a:srgbClr val="0000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859" name="Google Shape;859;p24"/>
            <p:cNvCxnSpPr/>
            <p:nvPr/>
          </p:nvCxnSpPr>
          <p:spPr>
            <a:xfrm rot="10800000">
              <a:off x="744" y="2743"/>
              <a:ext cx="0" cy="241"/>
            </a:xfrm>
            <a:prstGeom prst="straightConnector1">
              <a:avLst/>
            </a:prstGeom>
            <a:noFill/>
            <a:ln cap="flat" cmpd="sng" w="57225">
              <a:solidFill>
                <a:srgbClr val="0000FF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  <p:sp>
        <p:nvSpPr>
          <p:cNvPr id="860" name="Google Shape;860;p24"/>
          <p:cNvSpPr/>
          <p:nvPr/>
        </p:nvSpPr>
        <p:spPr>
          <a:xfrm>
            <a:off x="2021999" y="4922520"/>
            <a:ext cx="604520" cy="345440"/>
          </a:xfrm>
          <a:prstGeom prst="rect">
            <a:avLst/>
          </a:prstGeom>
          <a:solidFill>
            <a:srgbClr val="CC0000"/>
          </a:solidFill>
          <a:ln cap="flat" cmpd="sng" w="284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3025" lIns="102000" spcFirstLastPara="1" rIns="102000" wrap="square" tIns="53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target</a:t>
            </a:r>
            <a:endParaRPr/>
          </a:p>
        </p:txBody>
      </p:sp>
      <p:grpSp>
        <p:nvGrpSpPr>
          <p:cNvPr id="861" name="Google Shape;861;p24"/>
          <p:cNvGrpSpPr/>
          <p:nvPr/>
        </p:nvGrpSpPr>
        <p:grpSpPr>
          <a:xfrm>
            <a:off x="1070240" y="1522095"/>
            <a:ext cx="1225232" cy="3398626"/>
            <a:chOff x="95" y="846"/>
            <a:chExt cx="681" cy="1889"/>
          </a:xfrm>
        </p:grpSpPr>
        <p:grpSp>
          <p:nvGrpSpPr>
            <p:cNvPr id="862" name="Google Shape;862;p24"/>
            <p:cNvGrpSpPr/>
            <p:nvPr/>
          </p:nvGrpSpPr>
          <p:grpSpPr>
            <a:xfrm>
              <a:off x="95" y="846"/>
              <a:ext cx="681" cy="1889"/>
              <a:chOff x="95" y="846"/>
              <a:chExt cx="681" cy="1889"/>
            </a:xfrm>
          </p:grpSpPr>
          <p:sp>
            <p:nvSpPr>
              <p:cNvPr id="863" name="Google Shape;863;p24"/>
              <p:cNvSpPr/>
              <p:nvPr/>
            </p:nvSpPr>
            <p:spPr>
              <a:xfrm>
                <a:off x="432" y="846"/>
                <a:ext cx="344" cy="1889"/>
              </a:xfrm>
              <a:custGeom>
                <a:rect b="b" l="l" r="r" t="t"/>
                <a:pathLst>
                  <a:path extrusionOk="0" h="8335" w="1523">
                    <a:moveTo>
                      <a:pt x="1482" y="8334"/>
                    </a:moveTo>
                    <a:lnTo>
                      <a:pt x="1522" y="4159"/>
                    </a:lnTo>
                    <a:lnTo>
                      <a:pt x="1517" y="2432"/>
                    </a:lnTo>
                    <a:lnTo>
                      <a:pt x="1482" y="1136"/>
                    </a:lnTo>
                    <a:lnTo>
                      <a:pt x="1454" y="703"/>
                    </a:lnTo>
                    <a:lnTo>
                      <a:pt x="1421" y="415"/>
                    </a:lnTo>
                    <a:lnTo>
                      <a:pt x="1402" y="317"/>
                    </a:lnTo>
                    <a:lnTo>
                      <a:pt x="1382" y="243"/>
                    </a:lnTo>
                    <a:lnTo>
                      <a:pt x="1371" y="215"/>
                    </a:lnTo>
                    <a:lnTo>
                      <a:pt x="1360" y="192"/>
                    </a:lnTo>
                    <a:lnTo>
                      <a:pt x="1348" y="172"/>
                    </a:lnTo>
                    <a:lnTo>
                      <a:pt x="1336" y="157"/>
                    </a:lnTo>
                    <a:lnTo>
                      <a:pt x="1323" y="146"/>
                    </a:lnTo>
                    <a:lnTo>
                      <a:pt x="1310" y="137"/>
                    </a:lnTo>
                    <a:lnTo>
                      <a:pt x="1296" y="131"/>
                    </a:lnTo>
                    <a:lnTo>
                      <a:pt x="1282" y="128"/>
                    </a:lnTo>
                    <a:lnTo>
                      <a:pt x="1267" y="125"/>
                    </a:lnTo>
                    <a:lnTo>
                      <a:pt x="1251" y="124"/>
                    </a:lnTo>
                    <a:lnTo>
                      <a:pt x="1218" y="124"/>
                    </a:lnTo>
                    <a:lnTo>
                      <a:pt x="1183" y="123"/>
                    </a:lnTo>
                    <a:lnTo>
                      <a:pt x="1144" y="118"/>
                    </a:lnTo>
                    <a:lnTo>
                      <a:pt x="1124" y="112"/>
                    </a:lnTo>
                    <a:lnTo>
                      <a:pt x="1103" y="104"/>
                    </a:lnTo>
                    <a:lnTo>
                      <a:pt x="1081" y="93"/>
                    </a:lnTo>
                    <a:lnTo>
                      <a:pt x="1058" y="78"/>
                    </a:lnTo>
                    <a:lnTo>
                      <a:pt x="1034" y="63"/>
                    </a:lnTo>
                    <a:lnTo>
                      <a:pt x="1007" y="49"/>
                    </a:lnTo>
                    <a:lnTo>
                      <a:pt x="949" y="27"/>
                    </a:lnTo>
                    <a:lnTo>
                      <a:pt x="884" y="13"/>
                    </a:lnTo>
                    <a:lnTo>
                      <a:pt x="813" y="4"/>
                    </a:lnTo>
                    <a:lnTo>
                      <a:pt x="739" y="0"/>
                    </a:lnTo>
                    <a:lnTo>
                      <a:pt x="661" y="1"/>
                    </a:lnTo>
                    <a:lnTo>
                      <a:pt x="502" y="12"/>
                    </a:lnTo>
                    <a:lnTo>
                      <a:pt x="205" y="53"/>
                    </a:lnTo>
                    <a:lnTo>
                      <a:pt x="86" y="71"/>
                    </a:lnTo>
                    <a:lnTo>
                      <a:pt x="38" y="76"/>
                    </a:lnTo>
                    <a:lnTo>
                      <a:pt x="0" y="78"/>
                    </a:lnTo>
                  </a:path>
                </a:pathLst>
              </a:custGeom>
              <a:noFill/>
              <a:ln cap="flat" cmpd="sng" w="57225">
                <a:solidFill>
                  <a:srgbClr val="0000FF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389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cxnSp>
            <p:nvCxnSpPr>
              <p:cNvPr id="864" name="Google Shape;864;p24"/>
              <p:cNvCxnSpPr/>
              <p:nvPr/>
            </p:nvCxnSpPr>
            <p:spPr>
              <a:xfrm rot="10800000">
                <a:off x="95" y="864"/>
                <a:ext cx="145" cy="0"/>
              </a:xfrm>
              <a:prstGeom prst="straightConnector1">
                <a:avLst/>
              </a:prstGeom>
              <a:noFill/>
              <a:ln cap="flat" cmpd="sng" w="57225">
                <a:solidFill>
                  <a:srgbClr val="0000FF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865" name="Google Shape;865;p24"/>
              <p:cNvCxnSpPr/>
              <p:nvPr/>
            </p:nvCxnSpPr>
            <p:spPr>
              <a:xfrm>
                <a:off x="96" y="864"/>
                <a:ext cx="0" cy="1295"/>
              </a:xfrm>
              <a:prstGeom prst="straightConnector1">
                <a:avLst/>
              </a:prstGeom>
              <a:noFill/>
              <a:ln cap="flat" cmpd="sng" w="57225">
                <a:solidFill>
                  <a:srgbClr val="0000FF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866" name="Google Shape;866;p24"/>
              <p:cNvCxnSpPr/>
              <p:nvPr/>
            </p:nvCxnSpPr>
            <p:spPr>
              <a:xfrm>
                <a:off x="96" y="2160"/>
                <a:ext cx="95" cy="0"/>
              </a:xfrm>
              <a:prstGeom prst="straightConnector1">
                <a:avLst/>
              </a:prstGeom>
              <a:noFill/>
              <a:ln cap="flat" cmpd="sng" w="57225">
                <a:solidFill>
                  <a:srgbClr val="0000FF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sp>
          <p:nvSpPr>
            <p:cNvPr id="867" name="Google Shape;867;p24"/>
            <p:cNvSpPr/>
            <p:nvPr/>
          </p:nvSpPr>
          <p:spPr>
            <a:xfrm rot="-5400000">
              <a:off x="96" y="2064"/>
              <a:ext cx="431" cy="239"/>
            </a:xfrm>
            <a:prstGeom prst="rect">
              <a:avLst/>
            </a:prstGeom>
            <a:solidFill>
              <a:srgbClr val="CC0000"/>
            </a:solidFill>
            <a:ln cap="flat" cmpd="sng" w="284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53025" lIns="102000" spcFirstLastPara="1" rIns="102000" wrap="square" tIns="530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87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target</a:t>
              </a:r>
              <a:endParaRPr/>
            </a:p>
          </p:txBody>
        </p:sp>
      </p:grpSp>
      <p:grpSp>
        <p:nvGrpSpPr>
          <p:cNvPr id="868" name="Google Shape;868;p24"/>
          <p:cNvGrpSpPr/>
          <p:nvPr/>
        </p:nvGrpSpPr>
        <p:grpSpPr>
          <a:xfrm>
            <a:off x="1417480" y="4301808"/>
            <a:ext cx="626110" cy="618913"/>
            <a:chOff x="288" y="2391"/>
            <a:chExt cx="348" cy="344"/>
          </a:xfrm>
        </p:grpSpPr>
        <p:cxnSp>
          <p:nvCxnSpPr>
            <p:cNvPr id="869" name="Google Shape;869;p24"/>
            <p:cNvCxnSpPr/>
            <p:nvPr/>
          </p:nvCxnSpPr>
          <p:spPr>
            <a:xfrm>
              <a:off x="288" y="2400"/>
              <a:ext cx="143" cy="335"/>
            </a:xfrm>
            <a:prstGeom prst="straightConnector1">
              <a:avLst/>
            </a:prstGeom>
            <a:noFill/>
            <a:ln cap="flat" cmpd="sng" w="57225">
              <a:solidFill>
                <a:srgbClr val="0000FF"/>
              </a:solidFill>
              <a:prstDash val="solid"/>
              <a:miter lim="800000"/>
              <a:headEnd len="med" w="med" type="triangle"/>
              <a:tailEnd len="med" w="med" type="triangle"/>
            </a:ln>
          </p:spPr>
        </p:cxnSp>
        <p:sp>
          <p:nvSpPr>
            <p:cNvPr id="870" name="Google Shape;870;p24"/>
            <p:cNvSpPr txBox="1"/>
            <p:nvPr/>
          </p:nvSpPr>
          <p:spPr>
            <a:xfrm>
              <a:off x="327" y="2391"/>
              <a:ext cx="309" cy="21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53025" lIns="102000" spcFirstLastPara="1" rIns="102000" wrap="square" tIns="5302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12">
                  <a:solidFill>
                    <a:srgbClr val="0000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eq?</a:t>
              </a:r>
              <a:endParaRPr/>
            </a:p>
          </p:txBody>
        </p:sp>
      </p:grpSp>
      <p:sp>
        <p:nvSpPr>
          <p:cNvPr id="871" name="Google Shape;871;p24"/>
          <p:cNvSpPr txBox="1"/>
          <p:nvPr/>
        </p:nvSpPr>
        <p:spPr>
          <a:xfrm>
            <a:off x="7575701" y="86361"/>
            <a:ext cx="2477778" cy="720197"/>
          </a:xfrm>
          <a:prstGeom prst="rect">
            <a:avLst/>
          </a:prstGeom>
          <a:solidFill>
            <a:srgbClr val="1481AA"/>
          </a:solidFill>
          <a:ln cap="flat" cmpd="sng" w="9525">
            <a:solidFill>
              <a:srgbClr val="1481AA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dir="5400000" dist="38100">
              <a:srgbClr val="000000">
                <a:alpha val="6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6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Here's how we could implement a "predict taken" scheme</a:t>
            </a:r>
            <a:endParaRPr sz="136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5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76" name="Google Shape;876;p25"/>
          <p:cNvGraphicFramePr/>
          <p:nvPr/>
        </p:nvGraphicFramePr>
        <p:xfrm>
          <a:off x="4653594" y="421352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{E8F8945B-E101-479B-B00A-89A59F143356}</a:tableStyleId>
              </a:tblPr>
              <a:tblGrid>
                <a:gridCol w="817725"/>
                <a:gridCol w="1771850"/>
              </a:tblGrid>
              <a:tr h="504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95" u="none" cap="none" strike="noStrike"/>
                        <a:t>PC</a:t>
                      </a:r>
                      <a:endParaRPr/>
                    </a:p>
                  </a:txBody>
                  <a:tcPr marT="45725" marB="45725" marR="91450" marL="91450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95"/>
                        <a:t>Target</a:t>
                      </a:r>
                      <a:endParaRPr/>
                    </a:p>
                  </a:txBody>
                  <a:tcPr marT="45725" marB="45725" marR="91450" marL="91450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4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95"/>
                        <a:t>1000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95"/>
                        <a:t>1040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4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95"/>
                        <a:t>3250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95"/>
                        <a:t>3230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4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95"/>
                        <a:t>2700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95"/>
                        <a:t>3000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877" name="Google Shape;877;p25"/>
          <p:cNvSpPr txBox="1"/>
          <p:nvPr>
            <p:ph type="title"/>
          </p:nvPr>
        </p:nvSpPr>
        <p:spPr>
          <a:xfrm>
            <a:off x="836127" y="413809"/>
            <a:ext cx="10489585" cy="15023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Calibri"/>
              <a:buNone/>
            </a:pPr>
            <a:r>
              <a:rPr lang="en-US"/>
              <a:t>Sometimes predict taken?</a:t>
            </a:r>
            <a:endParaRPr/>
          </a:p>
        </p:txBody>
      </p:sp>
      <p:sp>
        <p:nvSpPr>
          <p:cNvPr id="878" name="Google Shape;878;p25"/>
          <p:cNvSpPr txBox="1"/>
          <p:nvPr>
            <p:ph idx="12" type="sldNum"/>
          </p:nvPr>
        </p:nvSpPr>
        <p:spPr>
          <a:xfrm>
            <a:off x="8589298" y="7203864"/>
            <a:ext cx="2736414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79" name="Google Shape;879;p25"/>
          <p:cNvSpPr txBox="1"/>
          <p:nvPr/>
        </p:nvSpPr>
        <p:spPr>
          <a:xfrm>
            <a:off x="7243181" y="5699760"/>
            <a:ext cx="1858201" cy="4062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4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target address</a:t>
            </a:r>
            <a:endParaRPr/>
          </a:p>
        </p:txBody>
      </p:sp>
      <p:sp>
        <p:nvSpPr>
          <p:cNvPr id="880" name="Google Shape;880;p25"/>
          <p:cNvSpPr/>
          <p:nvPr/>
        </p:nvSpPr>
        <p:spPr>
          <a:xfrm>
            <a:off x="4637987" y="1986280"/>
            <a:ext cx="518160" cy="1727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89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descr="Dark upward diagonal" id="881" name="Google Shape;881;p25"/>
          <p:cNvSpPr/>
          <p:nvPr/>
        </p:nvSpPr>
        <p:spPr>
          <a:xfrm>
            <a:off x="4637987" y="2331720"/>
            <a:ext cx="518160" cy="17272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89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82" name="Google Shape;882;p25"/>
          <p:cNvSpPr txBox="1"/>
          <p:nvPr/>
        </p:nvSpPr>
        <p:spPr>
          <a:xfrm>
            <a:off x="4393301" y="6477000"/>
            <a:ext cx="6744347" cy="4062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4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"Cache" of Target Addresses (BTB: Branch Target Buffer)</a:t>
            </a:r>
            <a:endParaRPr/>
          </a:p>
        </p:txBody>
      </p:sp>
      <p:sp>
        <p:nvSpPr>
          <p:cNvPr id="883" name="Google Shape;883;p25"/>
          <p:cNvSpPr/>
          <p:nvPr/>
        </p:nvSpPr>
        <p:spPr>
          <a:xfrm>
            <a:off x="1370701" y="3713480"/>
            <a:ext cx="1381760" cy="60452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4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Program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4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Counter</a:t>
            </a:r>
            <a:endParaRPr/>
          </a:p>
        </p:txBody>
      </p:sp>
      <p:cxnSp>
        <p:nvCxnSpPr>
          <p:cNvPr id="884" name="Google Shape;884;p25"/>
          <p:cNvCxnSpPr/>
          <p:nvPr/>
        </p:nvCxnSpPr>
        <p:spPr>
          <a:xfrm flipH="1" rot="10800000">
            <a:off x="2752461" y="3627120"/>
            <a:ext cx="1083098" cy="431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85" name="Google Shape;885;p25"/>
          <p:cNvCxnSpPr/>
          <p:nvPr/>
        </p:nvCxnSpPr>
        <p:spPr>
          <a:xfrm>
            <a:off x="3788781" y="3627120"/>
            <a:ext cx="34544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6" name="Google Shape;886;p25"/>
          <p:cNvCxnSpPr/>
          <p:nvPr/>
        </p:nvCxnSpPr>
        <p:spPr>
          <a:xfrm rot="10800000">
            <a:off x="4134221" y="2418080"/>
            <a:ext cx="0" cy="120904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7" name="Google Shape;887;p25"/>
          <p:cNvCxnSpPr/>
          <p:nvPr/>
        </p:nvCxnSpPr>
        <p:spPr>
          <a:xfrm>
            <a:off x="4134221" y="2418080"/>
            <a:ext cx="51816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88" name="Google Shape;888;p25"/>
          <p:cNvCxnSpPr/>
          <p:nvPr/>
        </p:nvCxnSpPr>
        <p:spPr>
          <a:xfrm>
            <a:off x="2752461" y="4058920"/>
            <a:ext cx="1381760" cy="164084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9" name="Google Shape;889;p25"/>
          <p:cNvCxnSpPr/>
          <p:nvPr/>
        </p:nvCxnSpPr>
        <p:spPr>
          <a:xfrm>
            <a:off x="4134221" y="5699760"/>
            <a:ext cx="51816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90" name="Google Shape;890;p25"/>
          <p:cNvCxnSpPr/>
          <p:nvPr/>
        </p:nvCxnSpPr>
        <p:spPr>
          <a:xfrm>
            <a:off x="8970381" y="2763520"/>
            <a:ext cx="0" cy="164084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1" name="Google Shape;891;p25"/>
          <p:cNvCxnSpPr/>
          <p:nvPr/>
        </p:nvCxnSpPr>
        <p:spPr>
          <a:xfrm>
            <a:off x="8970381" y="2763520"/>
            <a:ext cx="431800" cy="34544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2" name="Google Shape;892;p25"/>
          <p:cNvCxnSpPr/>
          <p:nvPr/>
        </p:nvCxnSpPr>
        <p:spPr>
          <a:xfrm flipH="1" rot="10800000">
            <a:off x="8970381" y="4058920"/>
            <a:ext cx="431800" cy="34544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3" name="Google Shape;893;p25"/>
          <p:cNvCxnSpPr/>
          <p:nvPr/>
        </p:nvCxnSpPr>
        <p:spPr>
          <a:xfrm>
            <a:off x="9402181" y="3108960"/>
            <a:ext cx="0" cy="94996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4" name="Google Shape;894;p25"/>
          <p:cNvCxnSpPr/>
          <p:nvPr/>
        </p:nvCxnSpPr>
        <p:spPr>
          <a:xfrm>
            <a:off x="7243181" y="5699760"/>
            <a:ext cx="94996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5" name="Google Shape;895;p25"/>
          <p:cNvCxnSpPr/>
          <p:nvPr/>
        </p:nvCxnSpPr>
        <p:spPr>
          <a:xfrm rot="10800000">
            <a:off x="8193141" y="4145280"/>
            <a:ext cx="0" cy="155448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6" name="Google Shape;896;p25"/>
          <p:cNvCxnSpPr/>
          <p:nvPr/>
        </p:nvCxnSpPr>
        <p:spPr>
          <a:xfrm>
            <a:off x="8193141" y="4145280"/>
            <a:ext cx="77724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97" name="Google Shape;897;p25"/>
          <p:cNvCxnSpPr/>
          <p:nvPr/>
        </p:nvCxnSpPr>
        <p:spPr>
          <a:xfrm>
            <a:off x="8193141" y="3276283"/>
            <a:ext cx="77724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98" name="Google Shape;898;p25"/>
          <p:cNvSpPr txBox="1"/>
          <p:nvPr/>
        </p:nvSpPr>
        <p:spPr>
          <a:xfrm>
            <a:off x="6422761" y="3038793"/>
            <a:ext cx="1790875" cy="4062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4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PC + inst size</a:t>
            </a:r>
            <a:endParaRPr/>
          </a:p>
        </p:txBody>
      </p:sp>
      <p:sp>
        <p:nvSpPr>
          <p:cNvPr id="899" name="Google Shape;899;p25"/>
          <p:cNvSpPr txBox="1"/>
          <p:nvPr/>
        </p:nvSpPr>
        <p:spPr>
          <a:xfrm>
            <a:off x="5163345" y="2024063"/>
            <a:ext cx="971741" cy="4062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4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taken?</a:t>
            </a:r>
            <a:endParaRPr/>
          </a:p>
        </p:txBody>
      </p:sp>
      <p:cxnSp>
        <p:nvCxnSpPr>
          <p:cNvPr id="900" name="Google Shape;900;p25"/>
          <p:cNvCxnSpPr/>
          <p:nvPr/>
        </p:nvCxnSpPr>
        <p:spPr>
          <a:xfrm>
            <a:off x="9402181" y="3540760"/>
            <a:ext cx="94996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01" name="Google Shape;901;p25"/>
          <p:cNvSpPr txBox="1"/>
          <p:nvPr/>
        </p:nvSpPr>
        <p:spPr>
          <a:xfrm>
            <a:off x="7329541" y="5699760"/>
            <a:ext cx="184731" cy="4062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4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2" name="Google Shape;902;p25"/>
          <p:cNvSpPr txBox="1"/>
          <p:nvPr/>
        </p:nvSpPr>
        <p:spPr>
          <a:xfrm>
            <a:off x="9715236" y="3152141"/>
            <a:ext cx="1451038" cy="7201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4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Next Fetch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4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Address</a:t>
            </a:r>
            <a:endParaRPr/>
          </a:p>
        </p:txBody>
      </p:sp>
      <p:sp>
        <p:nvSpPr>
          <p:cNvPr id="903" name="Google Shape;903;p25"/>
          <p:cNvSpPr/>
          <p:nvPr/>
        </p:nvSpPr>
        <p:spPr>
          <a:xfrm>
            <a:off x="7462679" y="2245360"/>
            <a:ext cx="604520" cy="604520"/>
          </a:xfrm>
          <a:prstGeom prst="flowChartDelay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89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904" name="Google Shape;904;p25"/>
          <p:cNvCxnSpPr/>
          <p:nvPr/>
        </p:nvCxnSpPr>
        <p:spPr>
          <a:xfrm>
            <a:off x="5130959" y="2418080"/>
            <a:ext cx="233172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05" name="Google Shape;905;p25"/>
          <p:cNvCxnSpPr/>
          <p:nvPr/>
        </p:nvCxnSpPr>
        <p:spPr>
          <a:xfrm>
            <a:off x="8034814" y="2504440"/>
            <a:ext cx="120904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6" name="Google Shape;906;p25"/>
          <p:cNvCxnSpPr/>
          <p:nvPr/>
        </p:nvCxnSpPr>
        <p:spPr>
          <a:xfrm>
            <a:off x="9233059" y="2504440"/>
            <a:ext cx="0" cy="431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07" name="Google Shape;907;p25"/>
          <p:cNvCxnSpPr/>
          <p:nvPr/>
        </p:nvCxnSpPr>
        <p:spPr>
          <a:xfrm rot="10800000">
            <a:off x="5649119" y="2677160"/>
            <a:ext cx="0" cy="155448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8" name="Google Shape;908;p25"/>
          <p:cNvCxnSpPr/>
          <p:nvPr/>
        </p:nvCxnSpPr>
        <p:spPr>
          <a:xfrm>
            <a:off x="5649119" y="2677160"/>
            <a:ext cx="181356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09" name="Google Shape;909;p25"/>
          <p:cNvSpPr txBox="1"/>
          <p:nvPr/>
        </p:nvSpPr>
        <p:spPr>
          <a:xfrm>
            <a:off x="5573554" y="3819632"/>
            <a:ext cx="606256" cy="4062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4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hit?</a:t>
            </a:r>
            <a:endParaRPr/>
          </a:p>
        </p:txBody>
      </p:sp>
      <p:sp>
        <p:nvSpPr>
          <p:cNvPr id="910" name="Google Shape;910;p25"/>
          <p:cNvSpPr/>
          <p:nvPr/>
        </p:nvSpPr>
        <p:spPr>
          <a:xfrm>
            <a:off x="1158399" y="3627120"/>
            <a:ext cx="1899920" cy="777240"/>
          </a:xfrm>
          <a:prstGeom prst="ellipse">
            <a:avLst/>
          </a:prstGeom>
          <a:noFill/>
          <a:ln cap="flat" cmpd="sng" w="349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89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11" name="Google Shape;911;p25"/>
          <p:cNvSpPr txBox="1"/>
          <p:nvPr/>
        </p:nvSpPr>
        <p:spPr>
          <a:xfrm>
            <a:off x="1158399" y="4836161"/>
            <a:ext cx="1944763" cy="7201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40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Address of the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40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current branch</a:t>
            </a:r>
            <a:endParaRPr/>
          </a:p>
        </p:txBody>
      </p:sp>
      <p:cxnSp>
        <p:nvCxnSpPr>
          <p:cNvPr id="912" name="Google Shape;912;p25"/>
          <p:cNvCxnSpPr/>
          <p:nvPr/>
        </p:nvCxnSpPr>
        <p:spPr>
          <a:xfrm flipH="1" rot="10800000">
            <a:off x="1849279" y="4404360"/>
            <a:ext cx="259080" cy="431800"/>
          </a:xfrm>
          <a:prstGeom prst="straightConnector1">
            <a:avLst/>
          </a:prstGeom>
          <a:noFill/>
          <a:ln cap="flat" cmpd="sng" w="31750">
            <a:solidFill>
              <a:srgbClr val="00008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13" name="Google Shape;913;p25"/>
          <p:cNvSpPr txBox="1"/>
          <p:nvPr/>
        </p:nvSpPr>
        <p:spPr>
          <a:xfrm>
            <a:off x="4393301" y="1397953"/>
            <a:ext cx="2315699" cy="4062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4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Direction predictor</a:t>
            </a:r>
            <a:endParaRPr/>
          </a:p>
        </p:txBody>
      </p:sp>
      <p:sp>
        <p:nvSpPr>
          <p:cNvPr id="914" name="Google Shape;914;p25"/>
          <p:cNvSpPr txBox="1"/>
          <p:nvPr/>
        </p:nvSpPr>
        <p:spPr>
          <a:xfrm>
            <a:off x="1792539" y="1632498"/>
            <a:ext cx="1524075" cy="510909"/>
          </a:xfrm>
          <a:prstGeom prst="rect">
            <a:avLst/>
          </a:prstGeom>
          <a:solidFill>
            <a:srgbClr val="1481AA"/>
          </a:solidFill>
          <a:ln cap="flat" cmpd="sng" w="9525">
            <a:solidFill>
              <a:srgbClr val="1481AA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dir="5400000" dist="38100">
              <a:srgbClr val="000000">
                <a:alpha val="6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6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Let's talk about how this works</a:t>
            </a:r>
            <a:endParaRPr sz="136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915" name="Google Shape;915;p25"/>
          <p:cNvCxnSpPr>
            <a:stCxn id="914" idx="3"/>
          </p:cNvCxnSpPr>
          <p:nvPr/>
        </p:nvCxnSpPr>
        <p:spPr>
          <a:xfrm>
            <a:off x="3316614" y="1887953"/>
            <a:ext cx="950700" cy="6300"/>
          </a:xfrm>
          <a:prstGeom prst="straightConnector1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0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Google Shape;921;p26"/>
          <p:cNvSpPr txBox="1"/>
          <p:nvPr>
            <p:ph type="title"/>
          </p:nvPr>
        </p:nvSpPr>
        <p:spPr>
          <a:xfrm>
            <a:off x="836127" y="413809"/>
            <a:ext cx="10489585" cy="15023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Calibri"/>
              <a:buNone/>
            </a:pPr>
            <a:r>
              <a:rPr lang="en-US"/>
              <a:t>Branch Direction Prediction</a:t>
            </a:r>
            <a:endParaRPr/>
          </a:p>
        </p:txBody>
      </p:sp>
      <p:sp>
        <p:nvSpPr>
          <p:cNvPr id="922" name="Google Shape;922;p26"/>
          <p:cNvSpPr txBox="1"/>
          <p:nvPr>
            <p:ph idx="1" type="body"/>
          </p:nvPr>
        </p:nvSpPr>
        <p:spPr>
          <a:xfrm>
            <a:off x="836127" y="2069042"/>
            <a:ext cx="10489585" cy="49315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029" lvl="0" marL="228029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</a:pPr>
            <a:r>
              <a:rPr lang="en-US"/>
              <a:t>"Branch direction" refers to whether the branch was taken or not</a:t>
            </a:r>
            <a:endParaRPr/>
          </a:p>
          <a:p>
            <a:pPr indent="-228029" lvl="0" marL="228029" rtl="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</a:pPr>
            <a:r>
              <a:rPr lang="en-US"/>
              <a:t>Two methods for predicting direction:</a:t>
            </a:r>
            <a:endParaRPr/>
          </a:p>
          <a:p>
            <a:pPr indent="-228029" lvl="1" marL="684086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</a:pPr>
            <a:r>
              <a:rPr lang="en-US"/>
              <a:t>Static - We predict once during compilation, and that prediction never changes</a:t>
            </a:r>
            <a:endParaRPr/>
          </a:p>
          <a:p>
            <a:pPr indent="-228029" lvl="1" marL="684086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</a:pPr>
            <a:r>
              <a:rPr lang="en-US"/>
              <a:t>Dynamic - We predict (potentially) many times during execution, and the prediction may change over time</a:t>
            </a:r>
            <a:endParaRPr/>
          </a:p>
          <a:p>
            <a:pPr indent="-50673" lvl="0" marL="228029" rtl="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2793"/>
              <a:buFont typeface="Arial"/>
              <a:buNone/>
            </a:pPr>
            <a:r>
              <a:t/>
            </a:r>
            <a:endParaRPr/>
          </a:p>
          <a:p>
            <a:pPr indent="-228029" lvl="0" marL="228029" rtl="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Char char="•"/>
            </a:pPr>
            <a:r>
              <a:rPr i="1" lang="en-US" sz="2267"/>
              <a:t>Static vs dynamic strategies are a very common topic in computer architecture</a:t>
            </a:r>
            <a:endParaRPr/>
          </a:p>
          <a:p>
            <a:pPr indent="-50673" lvl="0" marL="228029" rtl="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2793"/>
              <a:buNone/>
            </a:pPr>
            <a:r>
              <a:t/>
            </a:r>
            <a:endParaRPr/>
          </a:p>
        </p:txBody>
      </p:sp>
      <p:sp>
        <p:nvSpPr>
          <p:cNvPr id="923" name="Google Shape;923;p26"/>
          <p:cNvSpPr txBox="1"/>
          <p:nvPr>
            <p:ph idx="12" type="sldNum"/>
          </p:nvPr>
        </p:nvSpPr>
        <p:spPr>
          <a:xfrm>
            <a:off x="8589298" y="7203864"/>
            <a:ext cx="2736414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24" name="Google Shape;924;p26"/>
          <p:cNvSpPr/>
          <p:nvPr/>
        </p:nvSpPr>
        <p:spPr>
          <a:xfrm>
            <a:off x="12481719" y="783961"/>
            <a:ext cx="3276974" cy="761999"/>
          </a:xfrm>
          <a:prstGeom prst="rect">
            <a:avLst/>
          </a:prstGeom>
          <a:solidFill>
            <a:srgbClr val="F5ACE5"/>
          </a:solidFill>
          <a:ln cap="rnd" cmpd="sng" w="9525">
            <a:solidFill>
              <a:srgbClr val="E833BF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5400">
              <a:srgbClr val="000000">
                <a:alpha val="24705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 u="sng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Poll:</a:t>
            </a:r>
            <a:r>
              <a:rPr b="1" lang="en-US" sz="16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Overall, which do you expect to be more accurate?</a:t>
            </a:r>
            <a:endParaRPr sz="160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8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p27"/>
          <p:cNvSpPr txBox="1"/>
          <p:nvPr>
            <p:ph type="title"/>
          </p:nvPr>
        </p:nvSpPr>
        <p:spPr>
          <a:xfrm>
            <a:off x="836127" y="413809"/>
            <a:ext cx="10489585" cy="15023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Calibri"/>
              <a:buNone/>
            </a:pPr>
            <a:r>
              <a:rPr lang="en-US"/>
              <a:t>Branch Direction Prediction (Static)</a:t>
            </a:r>
            <a:endParaRPr/>
          </a:p>
        </p:txBody>
      </p:sp>
      <p:sp>
        <p:nvSpPr>
          <p:cNvPr id="930" name="Google Shape;930;p27"/>
          <p:cNvSpPr txBox="1"/>
          <p:nvPr>
            <p:ph idx="1" type="body"/>
          </p:nvPr>
        </p:nvSpPr>
        <p:spPr>
          <a:xfrm>
            <a:off x="836127" y="2069042"/>
            <a:ext cx="10489585" cy="49315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029" lvl="0" marL="228029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40"/>
              <a:buFont typeface="Arial"/>
              <a:buChar char="•"/>
            </a:pPr>
            <a:r>
              <a:rPr lang="en-US" sz="2040">
                <a:solidFill>
                  <a:srgbClr val="0000FF"/>
                </a:solidFill>
                <a:latin typeface="Tahoma"/>
                <a:ea typeface="Tahoma"/>
                <a:cs typeface="Tahoma"/>
                <a:sym typeface="Tahoma"/>
              </a:rPr>
              <a:t>Always not-taken</a:t>
            </a:r>
            <a:endParaRPr/>
          </a:p>
          <a:p>
            <a:pPr indent="-228029" lvl="1" marL="684086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2040"/>
              <a:buChar char="•"/>
            </a:pPr>
            <a:r>
              <a:rPr lang="en-US" sz="2040">
                <a:latin typeface="Tahoma"/>
                <a:ea typeface="Tahoma"/>
                <a:cs typeface="Tahoma"/>
                <a:sym typeface="Tahoma"/>
              </a:rPr>
              <a:t>Simple to implement: no need for BTB, no direction prediction</a:t>
            </a:r>
            <a:endParaRPr/>
          </a:p>
          <a:p>
            <a:pPr indent="-228029" lvl="1" marL="684086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2040"/>
              <a:buChar char="•"/>
            </a:pPr>
            <a:r>
              <a:rPr lang="en-US" sz="2040">
                <a:latin typeface="Tahoma"/>
                <a:ea typeface="Tahoma"/>
                <a:cs typeface="Tahoma"/>
                <a:sym typeface="Tahoma"/>
              </a:rPr>
              <a:t>Low accuracy: ~30-40%</a:t>
            </a:r>
            <a:endParaRPr/>
          </a:p>
          <a:p>
            <a:pPr indent="-228029" lvl="1" marL="684086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2040"/>
              <a:buChar char="•"/>
            </a:pPr>
            <a:r>
              <a:rPr lang="en-US" sz="2040">
                <a:latin typeface="Tahoma"/>
                <a:ea typeface="Tahoma"/>
                <a:cs typeface="Tahoma"/>
                <a:sym typeface="Tahoma"/>
              </a:rPr>
              <a:t>Compiler can layout code such that the likely path is the “not-taken” path</a:t>
            </a:r>
            <a:endParaRPr/>
          </a:p>
          <a:p>
            <a:pPr indent="-98489" lvl="1" marL="684086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2040"/>
              <a:buNone/>
            </a:pPr>
            <a:r>
              <a:t/>
            </a:r>
            <a:endParaRPr sz="2040">
              <a:latin typeface="Tahoma"/>
              <a:ea typeface="Tahoma"/>
              <a:cs typeface="Tahoma"/>
              <a:sym typeface="Tahoma"/>
            </a:endParaRPr>
          </a:p>
          <a:p>
            <a:pPr indent="-228029" lvl="0" marL="228029" rtl="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rgbClr val="0000FF"/>
              </a:buClr>
              <a:buSzPts val="2040"/>
              <a:buFont typeface="Arial"/>
              <a:buChar char="•"/>
            </a:pPr>
            <a:r>
              <a:rPr lang="en-US" sz="2040">
                <a:solidFill>
                  <a:srgbClr val="0000FF"/>
                </a:solidFill>
                <a:latin typeface="Tahoma"/>
                <a:ea typeface="Tahoma"/>
                <a:cs typeface="Tahoma"/>
                <a:sym typeface="Tahoma"/>
              </a:rPr>
              <a:t>Always taken</a:t>
            </a:r>
            <a:endParaRPr/>
          </a:p>
          <a:p>
            <a:pPr indent="-228029" lvl="1" marL="684086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2040"/>
              <a:buChar char="•"/>
            </a:pPr>
            <a:r>
              <a:rPr lang="en-US" sz="2040">
                <a:latin typeface="Tahoma"/>
                <a:ea typeface="Tahoma"/>
                <a:cs typeface="Tahoma"/>
                <a:sym typeface="Tahoma"/>
              </a:rPr>
              <a:t>No direction prediction</a:t>
            </a:r>
            <a:endParaRPr/>
          </a:p>
          <a:p>
            <a:pPr indent="-228029" lvl="1" marL="684086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2040"/>
              <a:buChar char="•"/>
            </a:pPr>
            <a:r>
              <a:rPr lang="en-US" sz="2040">
                <a:latin typeface="Tahoma"/>
                <a:ea typeface="Tahoma"/>
                <a:cs typeface="Tahoma"/>
                <a:sym typeface="Tahoma"/>
              </a:rPr>
              <a:t>Better accuracy: ~60-70% </a:t>
            </a:r>
            <a:endParaRPr/>
          </a:p>
          <a:p>
            <a:pPr indent="-228029" lvl="2" marL="1140143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lang="en-US">
                <a:latin typeface="Tahoma"/>
                <a:ea typeface="Tahoma"/>
                <a:cs typeface="Tahoma"/>
                <a:sym typeface="Tahoma"/>
              </a:rPr>
              <a:t>Backward branches (i.e. loop branches) are usually taken</a:t>
            </a:r>
            <a:endParaRPr/>
          </a:p>
          <a:p>
            <a:pPr indent="-228029" lvl="2" marL="1140143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lang="en-US">
                <a:latin typeface="Tahoma"/>
                <a:ea typeface="Tahoma"/>
                <a:cs typeface="Tahoma"/>
                <a:sym typeface="Tahoma"/>
              </a:rPr>
              <a:t>Backward branch: target address lower than branch PC</a:t>
            </a:r>
            <a:endParaRPr/>
          </a:p>
          <a:p>
            <a:pPr indent="-101346" lvl="2" marL="1140143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995"/>
              <a:buNone/>
            </a:pPr>
            <a:r>
              <a:t/>
            </a:r>
            <a:endParaRPr>
              <a:latin typeface="Tahoma"/>
              <a:ea typeface="Tahoma"/>
              <a:cs typeface="Tahoma"/>
              <a:sym typeface="Tahoma"/>
            </a:endParaRPr>
          </a:p>
          <a:p>
            <a:pPr indent="-228029" lvl="0" marL="228029" rtl="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rgbClr val="0000FF"/>
              </a:buClr>
              <a:buSzPts val="2040"/>
              <a:buFont typeface="Arial"/>
              <a:buChar char="•"/>
            </a:pPr>
            <a:r>
              <a:rPr lang="en-US" sz="2040">
                <a:solidFill>
                  <a:srgbClr val="0000FF"/>
                </a:solidFill>
                <a:latin typeface="Tahoma"/>
                <a:ea typeface="Tahoma"/>
                <a:cs typeface="Tahoma"/>
                <a:sym typeface="Tahoma"/>
              </a:rPr>
              <a:t>Backward taken, forward not taken (BTFN)</a:t>
            </a:r>
            <a:endParaRPr/>
          </a:p>
          <a:p>
            <a:pPr indent="-228029" lvl="1" marL="684086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2040"/>
              <a:buChar char="•"/>
            </a:pPr>
            <a:r>
              <a:rPr lang="en-US" sz="2040">
                <a:latin typeface="Tahoma"/>
                <a:ea typeface="Tahoma"/>
                <a:cs typeface="Tahoma"/>
                <a:sym typeface="Tahoma"/>
              </a:rPr>
              <a:t>Predict backward (loop) branches as taken, others not-taken</a:t>
            </a:r>
            <a:endParaRPr/>
          </a:p>
          <a:p>
            <a:pPr indent="-101346" lvl="2" marL="1140143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995"/>
              <a:buNone/>
            </a:pPr>
            <a:r>
              <a:t/>
            </a:r>
            <a:endParaRPr>
              <a:latin typeface="Tahoma"/>
              <a:ea typeface="Tahoma"/>
              <a:cs typeface="Tahoma"/>
              <a:sym typeface="Tahoma"/>
            </a:endParaRPr>
          </a:p>
          <a:p>
            <a:pPr indent="-50673" lvl="0" marL="228029" rtl="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2793"/>
              <a:buNone/>
            </a:pPr>
            <a:r>
              <a:t/>
            </a:r>
            <a:endParaRPr/>
          </a:p>
        </p:txBody>
      </p:sp>
      <p:sp>
        <p:nvSpPr>
          <p:cNvPr id="931" name="Google Shape;931;p27"/>
          <p:cNvSpPr txBox="1"/>
          <p:nvPr>
            <p:ph idx="12" type="sldNum"/>
          </p:nvPr>
        </p:nvSpPr>
        <p:spPr>
          <a:xfrm>
            <a:off x="8589298" y="7203864"/>
            <a:ext cx="2736414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5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p28"/>
          <p:cNvSpPr txBox="1"/>
          <p:nvPr>
            <p:ph type="title"/>
          </p:nvPr>
        </p:nvSpPr>
        <p:spPr>
          <a:xfrm>
            <a:off x="836127" y="413809"/>
            <a:ext cx="10489585" cy="15023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Calibri"/>
              <a:buNone/>
            </a:pPr>
            <a:r>
              <a:rPr lang="en-US"/>
              <a:t>Branch Direction Prediction (Dynamic)</a:t>
            </a:r>
            <a:endParaRPr/>
          </a:p>
        </p:txBody>
      </p:sp>
      <p:sp>
        <p:nvSpPr>
          <p:cNvPr id="937" name="Google Shape;937;p28"/>
          <p:cNvSpPr txBox="1"/>
          <p:nvPr>
            <p:ph idx="1" type="body"/>
          </p:nvPr>
        </p:nvSpPr>
        <p:spPr>
          <a:xfrm>
            <a:off x="836127" y="2069042"/>
            <a:ext cx="10489585" cy="49315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029" lvl="0" marL="228029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267"/>
              <a:buFont typeface="Arial"/>
              <a:buChar char="•"/>
            </a:pPr>
            <a:r>
              <a:rPr lang="en-US" sz="2267">
                <a:solidFill>
                  <a:srgbClr val="0000FF"/>
                </a:solidFill>
                <a:latin typeface="Tahoma"/>
                <a:ea typeface="Tahoma"/>
                <a:cs typeface="Tahoma"/>
                <a:sym typeface="Tahoma"/>
              </a:rPr>
              <a:t>Last time predictor</a:t>
            </a:r>
            <a:endParaRPr/>
          </a:p>
          <a:p>
            <a:pPr indent="-228029" lvl="1" marL="684086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2040"/>
              <a:buChar char="•"/>
            </a:pPr>
            <a:r>
              <a:rPr lang="en-US" sz="2040">
                <a:latin typeface="Tahoma"/>
                <a:ea typeface="Tahoma"/>
                <a:cs typeface="Tahoma"/>
                <a:sym typeface="Tahoma"/>
              </a:rPr>
              <a:t>Single bit per branch (stored in BTB)</a:t>
            </a:r>
            <a:endParaRPr/>
          </a:p>
          <a:p>
            <a:pPr indent="-228029" lvl="1" marL="684086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2040"/>
              <a:buChar char="•"/>
            </a:pPr>
            <a:r>
              <a:rPr lang="en-US" sz="2040">
                <a:latin typeface="Tahoma"/>
                <a:ea typeface="Tahoma"/>
                <a:cs typeface="Tahoma"/>
                <a:sym typeface="Tahoma"/>
              </a:rPr>
              <a:t>Indicates which direction branch went last time it executed</a:t>
            </a:r>
            <a:endParaRPr/>
          </a:p>
          <a:p>
            <a:pPr indent="-228029" lvl="1" marL="684086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2040"/>
              <a:buFont typeface="Noto Sans Symbols"/>
              <a:buNone/>
            </a:pPr>
            <a:r>
              <a:rPr lang="en-US" sz="2040">
                <a:latin typeface="Tahoma"/>
                <a:ea typeface="Tahoma"/>
                <a:cs typeface="Tahoma"/>
                <a:sym typeface="Tahoma"/>
              </a:rPr>
              <a:t>    TTTTTTTTTTNNNNNNNNNN 🡪 90% accuracy</a:t>
            </a:r>
            <a:endParaRPr sz="2040">
              <a:latin typeface="Tahoma"/>
              <a:ea typeface="Tahoma"/>
              <a:cs typeface="Tahoma"/>
              <a:sym typeface="Tahoma"/>
            </a:endParaRPr>
          </a:p>
          <a:p>
            <a:pPr indent="-84074" lvl="0" marL="228029" rtl="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2267"/>
              <a:buNone/>
            </a:pPr>
            <a:r>
              <a:t/>
            </a:r>
            <a:endParaRPr sz="2267">
              <a:latin typeface="Tahoma"/>
              <a:ea typeface="Tahoma"/>
              <a:cs typeface="Tahoma"/>
              <a:sym typeface="Tahoma"/>
            </a:endParaRPr>
          </a:p>
          <a:p>
            <a:pPr indent="-228029" lvl="0" marL="228029" rtl="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Char char="•"/>
            </a:pPr>
            <a:r>
              <a:rPr lang="en-US" sz="2267">
                <a:latin typeface="Tahoma"/>
                <a:ea typeface="Tahoma"/>
                <a:cs typeface="Tahoma"/>
                <a:sym typeface="Tahoma"/>
              </a:rPr>
              <a:t>Always mispredicts the last iteration and the first iteration of a loop branch</a:t>
            </a:r>
            <a:endParaRPr/>
          </a:p>
          <a:p>
            <a:pPr indent="-228029" lvl="1" marL="684086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2040"/>
              <a:buChar char="•"/>
            </a:pPr>
            <a:r>
              <a:rPr lang="en-US" sz="2040">
                <a:latin typeface="Tahoma"/>
                <a:ea typeface="Tahoma"/>
                <a:cs typeface="Tahoma"/>
                <a:sym typeface="Tahoma"/>
              </a:rPr>
              <a:t>Accuracy for a loop with N iterations = (N-2)/N</a:t>
            </a:r>
            <a:endParaRPr/>
          </a:p>
          <a:p>
            <a:pPr indent="-228029" lvl="0" marL="228029" rtl="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1813"/>
              <a:buFont typeface="Noto Sans Symbols"/>
              <a:buNone/>
            </a:pPr>
            <a:r>
              <a:t/>
            </a:r>
            <a:endParaRPr sz="1812">
              <a:latin typeface="Tahoma"/>
              <a:ea typeface="Tahoma"/>
              <a:cs typeface="Tahoma"/>
              <a:sym typeface="Tahoma"/>
            </a:endParaRPr>
          </a:p>
          <a:p>
            <a:pPr indent="-228029" lvl="0" marL="228029" rtl="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rgbClr val="0000FF"/>
              </a:buClr>
              <a:buSzPts val="2267"/>
              <a:buFont typeface="Noto Sans Symbols"/>
              <a:buNone/>
            </a:pPr>
            <a:r>
              <a:rPr lang="en-US" sz="2267">
                <a:solidFill>
                  <a:srgbClr val="0000FF"/>
                </a:solidFill>
                <a:latin typeface="Tahoma"/>
                <a:ea typeface="Tahoma"/>
                <a:cs typeface="Tahoma"/>
                <a:sym typeface="Tahoma"/>
              </a:rPr>
              <a:t>	+ Loop branches for loops with large number of iterations</a:t>
            </a:r>
            <a:endParaRPr/>
          </a:p>
          <a:p>
            <a:pPr indent="-228029" lvl="0" marL="228029" rtl="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rgbClr val="0000FF"/>
              </a:buClr>
              <a:buSzPts val="2267"/>
              <a:buFont typeface="Noto Sans Symbols"/>
              <a:buNone/>
            </a:pPr>
            <a:r>
              <a:rPr lang="en-US" sz="2267">
                <a:solidFill>
                  <a:srgbClr val="0000FF"/>
                </a:solidFill>
                <a:latin typeface="Tahoma"/>
                <a:ea typeface="Tahoma"/>
                <a:cs typeface="Tahoma"/>
                <a:sym typeface="Tahoma"/>
              </a:rPr>
              <a:t>	-- Loop branches for loops will small number of iterations</a:t>
            </a:r>
            <a:endParaRPr/>
          </a:p>
          <a:p>
            <a:pPr indent="-228029" lvl="0" marL="228029" rtl="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rgbClr val="0000FF"/>
              </a:buClr>
              <a:buSzPts val="2267"/>
              <a:buFont typeface="Noto Sans Symbols"/>
              <a:buNone/>
            </a:pPr>
            <a:r>
              <a:rPr lang="en-US" sz="2267">
                <a:solidFill>
                  <a:srgbClr val="0000FF"/>
                </a:solidFill>
                <a:latin typeface="Tahoma"/>
                <a:ea typeface="Tahoma"/>
                <a:cs typeface="Tahoma"/>
                <a:sym typeface="Tahoma"/>
              </a:rPr>
              <a:t>	 	  TNTNTNTNTNTNTNTNTNTN 🡪   0% accuracy</a:t>
            </a:r>
            <a:endParaRPr sz="2267">
              <a:solidFill>
                <a:srgbClr val="0000FF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28029" lvl="0" marL="228029" rtl="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2267"/>
              <a:buFont typeface="Noto Sans Symbols"/>
              <a:buNone/>
            </a:pPr>
            <a:r>
              <a:t/>
            </a:r>
            <a:endParaRPr sz="2267">
              <a:latin typeface="Tahoma"/>
              <a:ea typeface="Tahoma"/>
              <a:cs typeface="Tahoma"/>
              <a:sym typeface="Tahoma"/>
            </a:endParaRPr>
          </a:p>
          <a:p>
            <a:pPr indent="-50673" lvl="0" marL="228029" rtl="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2793"/>
              <a:buNone/>
            </a:pPr>
            <a:r>
              <a:t/>
            </a:r>
            <a:endParaRPr/>
          </a:p>
        </p:txBody>
      </p:sp>
      <p:sp>
        <p:nvSpPr>
          <p:cNvPr id="938" name="Google Shape;938;p28"/>
          <p:cNvSpPr txBox="1"/>
          <p:nvPr>
            <p:ph idx="12" type="sldNum"/>
          </p:nvPr>
        </p:nvSpPr>
        <p:spPr>
          <a:xfrm>
            <a:off x="8589298" y="7203864"/>
            <a:ext cx="2736414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2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p29"/>
          <p:cNvSpPr txBox="1"/>
          <p:nvPr>
            <p:ph type="title"/>
          </p:nvPr>
        </p:nvSpPr>
        <p:spPr>
          <a:xfrm>
            <a:off x="836127" y="413809"/>
            <a:ext cx="10489585" cy="15023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Calibri"/>
              <a:buNone/>
            </a:pPr>
            <a:r>
              <a:rPr lang="en-US"/>
              <a:t>State</a:t>
            </a:r>
            <a:r>
              <a:rPr lang="en-US">
                <a:latin typeface="Garamond"/>
                <a:ea typeface="Garamond"/>
                <a:cs typeface="Garamond"/>
                <a:sym typeface="Garamond"/>
              </a:rPr>
              <a:t> </a:t>
            </a:r>
            <a:r>
              <a:rPr lang="en-US"/>
              <a:t>Machine for Last-Time Prediction</a:t>
            </a:r>
            <a:endParaRPr/>
          </a:p>
        </p:txBody>
      </p:sp>
      <p:sp>
        <p:nvSpPr>
          <p:cNvPr id="944" name="Google Shape;944;p29"/>
          <p:cNvSpPr txBox="1"/>
          <p:nvPr>
            <p:ph idx="12" type="sldNum"/>
          </p:nvPr>
        </p:nvSpPr>
        <p:spPr>
          <a:xfrm>
            <a:off x="8589298" y="7203864"/>
            <a:ext cx="2736414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45" name="Google Shape;945;p29"/>
          <p:cNvSpPr/>
          <p:nvPr/>
        </p:nvSpPr>
        <p:spPr>
          <a:xfrm rot="5400000">
            <a:off x="7392512" y="2920048"/>
            <a:ext cx="1651635" cy="1684020"/>
          </a:xfrm>
          <a:prstGeom prst="ellipse">
            <a:avLst/>
          </a:prstGeom>
          <a:solidFill>
            <a:srgbClr val="99CC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6" name="Google Shape;946;p29"/>
          <p:cNvSpPr txBox="1"/>
          <p:nvPr/>
        </p:nvSpPr>
        <p:spPr>
          <a:xfrm>
            <a:off x="7622927" y="3178094"/>
            <a:ext cx="1190782" cy="11678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89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predict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89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taken</a:t>
            </a:r>
            <a:endParaRPr/>
          </a:p>
        </p:txBody>
      </p:sp>
      <p:sp>
        <p:nvSpPr>
          <p:cNvPr id="947" name="Google Shape;947;p29"/>
          <p:cNvSpPr/>
          <p:nvPr/>
        </p:nvSpPr>
        <p:spPr>
          <a:xfrm rot="5400000">
            <a:off x="3204052" y="3006408"/>
            <a:ext cx="1651635" cy="1684020"/>
          </a:xfrm>
          <a:prstGeom prst="ellipse">
            <a:avLst/>
          </a:prstGeom>
          <a:solidFill>
            <a:srgbClr val="FF9999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8" name="Google Shape;948;p29"/>
          <p:cNvSpPr txBox="1"/>
          <p:nvPr/>
        </p:nvSpPr>
        <p:spPr>
          <a:xfrm>
            <a:off x="3434477" y="3264469"/>
            <a:ext cx="1190782" cy="11678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89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predict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89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not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89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taken</a:t>
            </a:r>
            <a:endParaRPr/>
          </a:p>
        </p:txBody>
      </p:sp>
      <p:grpSp>
        <p:nvGrpSpPr>
          <p:cNvPr id="949" name="Google Shape;949;p29"/>
          <p:cNvGrpSpPr/>
          <p:nvPr/>
        </p:nvGrpSpPr>
        <p:grpSpPr>
          <a:xfrm>
            <a:off x="3900329" y="4587876"/>
            <a:ext cx="4318000" cy="1272011"/>
            <a:chOff x="1668" y="2550"/>
            <a:chExt cx="2400" cy="707"/>
          </a:xfrm>
        </p:grpSpPr>
        <p:cxnSp>
          <p:nvCxnSpPr>
            <p:cNvPr id="950" name="Google Shape;950;p29"/>
            <p:cNvCxnSpPr>
              <a:stCxn id="945" idx="6"/>
              <a:endCxn id="947" idx="6"/>
            </p:cNvCxnSpPr>
            <p:nvPr/>
          </p:nvCxnSpPr>
          <p:spPr>
            <a:xfrm>
              <a:off x="2868" y="1350"/>
              <a:ext cx="0" cy="2400"/>
            </a:xfrm>
            <a:prstGeom prst="curvedConnector3">
              <a:avLst>
                <a:gd fmla="val -5321825" name="adj1"/>
              </a:avLst>
            </a:prstGeom>
            <a:noFill/>
            <a:ln cap="flat" cmpd="sng" w="38100">
              <a:solidFill>
                <a:srgbClr val="FC0128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951" name="Google Shape;951;p29"/>
            <p:cNvSpPr txBox="1"/>
            <p:nvPr/>
          </p:nvSpPr>
          <p:spPr>
            <a:xfrm>
              <a:off x="2429" y="2740"/>
              <a:ext cx="859" cy="51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2720">
                  <a:solidFill>
                    <a:srgbClr val="FC0128"/>
                  </a:solidFill>
                  <a:latin typeface="Calibri"/>
                  <a:ea typeface="Calibri"/>
                  <a:cs typeface="Calibri"/>
                  <a:sym typeface="Calibri"/>
                </a:rPr>
                <a:t>actually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2720">
                  <a:solidFill>
                    <a:srgbClr val="FC0128"/>
                  </a:solidFill>
                  <a:latin typeface="Calibri"/>
                  <a:ea typeface="Calibri"/>
                  <a:cs typeface="Calibri"/>
                  <a:sym typeface="Calibri"/>
                </a:rPr>
                <a:t>not taken</a:t>
              </a:r>
              <a:endParaRPr/>
            </a:p>
          </p:txBody>
        </p:sp>
      </p:grpSp>
      <p:grpSp>
        <p:nvGrpSpPr>
          <p:cNvPr id="952" name="Google Shape;952;p29"/>
          <p:cNvGrpSpPr/>
          <p:nvPr/>
        </p:nvGrpSpPr>
        <p:grpSpPr>
          <a:xfrm>
            <a:off x="4029869" y="1820757"/>
            <a:ext cx="4318000" cy="1201843"/>
            <a:chOff x="1740" y="1012"/>
            <a:chExt cx="2400" cy="668"/>
          </a:xfrm>
        </p:grpSpPr>
        <p:cxnSp>
          <p:nvCxnSpPr>
            <p:cNvPr id="953" name="Google Shape;953;p29"/>
            <p:cNvCxnSpPr>
              <a:stCxn id="947" idx="2"/>
              <a:endCxn id="945" idx="2"/>
            </p:cNvCxnSpPr>
            <p:nvPr/>
          </p:nvCxnSpPr>
          <p:spPr>
            <a:xfrm rot="10800000">
              <a:off x="2940" y="480"/>
              <a:ext cx="0" cy="2400"/>
            </a:xfrm>
            <a:prstGeom prst="curvedConnector3">
              <a:avLst>
                <a:gd fmla="val 3485778" name="adj1"/>
              </a:avLst>
            </a:prstGeom>
            <a:noFill/>
            <a:ln cap="flat" cmpd="sng" w="38100">
              <a:solidFill>
                <a:srgbClr val="063DE8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954" name="Google Shape;954;p29"/>
            <p:cNvSpPr txBox="1"/>
            <p:nvPr/>
          </p:nvSpPr>
          <p:spPr>
            <a:xfrm>
              <a:off x="2497" y="1012"/>
              <a:ext cx="713" cy="51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2720">
                  <a:solidFill>
                    <a:srgbClr val="063DE8"/>
                  </a:solidFill>
                  <a:latin typeface="Calibri"/>
                  <a:ea typeface="Calibri"/>
                  <a:cs typeface="Calibri"/>
                  <a:sym typeface="Calibri"/>
                </a:rPr>
                <a:t>actually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2720">
                  <a:solidFill>
                    <a:srgbClr val="063DE8"/>
                  </a:solidFill>
                  <a:latin typeface="Calibri"/>
                  <a:ea typeface="Calibri"/>
                  <a:cs typeface="Calibri"/>
                  <a:sym typeface="Calibri"/>
                </a:rPr>
                <a:t>taken</a:t>
              </a:r>
              <a:endParaRPr/>
            </a:p>
          </p:txBody>
        </p:sp>
      </p:grpSp>
      <p:grpSp>
        <p:nvGrpSpPr>
          <p:cNvPr id="955" name="Google Shape;955;p29"/>
          <p:cNvGrpSpPr/>
          <p:nvPr/>
        </p:nvGrpSpPr>
        <p:grpSpPr>
          <a:xfrm>
            <a:off x="8813722" y="3266499"/>
            <a:ext cx="2313858" cy="1079501"/>
            <a:chOff x="4399" y="1816"/>
            <a:chExt cx="1286" cy="600"/>
          </a:xfrm>
        </p:grpSpPr>
        <p:cxnSp>
          <p:nvCxnSpPr>
            <p:cNvPr id="956" name="Google Shape;956;p29"/>
            <p:cNvCxnSpPr>
              <a:stCxn id="945" idx="7"/>
              <a:endCxn id="945" idx="1"/>
            </p:cNvCxnSpPr>
            <p:nvPr/>
          </p:nvCxnSpPr>
          <p:spPr>
            <a:xfrm rot="10800000">
              <a:off x="4399" y="1816"/>
              <a:ext cx="0" cy="600"/>
            </a:xfrm>
            <a:prstGeom prst="curvedConnector3">
              <a:avLst>
                <a:gd fmla="val -490114567" name="adj1"/>
              </a:avLst>
            </a:prstGeom>
            <a:noFill/>
            <a:ln cap="flat" cmpd="sng" w="38100">
              <a:solidFill>
                <a:srgbClr val="063DE8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957" name="Google Shape;957;p29"/>
            <p:cNvSpPr txBox="1"/>
            <p:nvPr/>
          </p:nvSpPr>
          <p:spPr>
            <a:xfrm>
              <a:off x="4972" y="1838"/>
              <a:ext cx="713" cy="51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2720">
                  <a:solidFill>
                    <a:srgbClr val="063DE8"/>
                  </a:solidFill>
                  <a:latin typeface="Calibri"/>
                  <a:ea typeface="Calibri"/>
                  <a:cs typeface="Calibri"/>
                  <a:sym typeface="Calibri"/>
                </a:rPr>
                <a:t>actually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2720">
                  <a:solidFill>
                    <a:srgbClr val="063DE8"/>
                  </a:solidFill>
                  <a:latin typeface="Calibri"/>
                  <a:ea typeface="Calibri"/>
                  <a:cs typeface="Calibri"/>
                  <a:sym typeface="Calibri"/>
                </a:rPr>
                <a:t>taken</a:t>
              </a:r>
              <a:endParaRPr/>
            </a:p>
          </p:txBody>
        </p:sp>
      </p:grpSp>
      <p:grpSp>
        <p:nvGrpSpPr>
          <p:cNvPr id="958" name="Google Shape;958;p29"/>
          <p:cNvGrpSpPr/>
          <p:nvPr/>
        </p:nvGrpSpPr>
        <p:grpSpPr>
          <a:xfrm>
            <a:off x="992875" y="3288876"/>
            <a:ext cx="2441604" cy="1143484"/>
            <a:chOff x="52" y="1828"/>
            <a:chExt cx="1357" cy="636"/>
          </a:xfrm>
        </p:grpSpPr>
        <p:cxnSp>
          <p:nvCxnSpPr>
            <p:cNvPr id="959" name="Google Shape;959;p29"/>
            <p:cNvCxnSpPr>
              <a:stCxn id="947" idx="5"/>
              <a:endCxn id="947" idx="3"/>
            </p:cNvCxnSpPr>
            <p:nvPr/>
          </p:nvCxnSpPr>
          <p:spPr>
            <a:xfrm rot="10800000">
              <a:off x="1409" y="1864"/>
              <a:ext cx="0" cy="600"/>
            </a:xfrm>
            <a:prstGeom prst="curvedConnector3">
              <a:avLst>
                <a:gd fmla="val -190233254" name="adj1"/>
              </a:avLst>
            </a:prstGeom>
            <a:noFill/>
            <a:ln cap="flat" cmpd="sng" w="38100">
              <a:solidFill>
                <a:srgbClr val="FC0128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960" name="Google Shape;960;p29"/>
            <p:cNvSpPr txBox="1"/>
            <p:nvPr/>
          </p:nvSpPr>
          <p:spPr>
            <a:xfrm>
              <a:off x="52" y="1828"/>
              <a:ext cx="859" cy="51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2720">
                  <a:solidFill>
                    <a:srgbClr val="FC0128"/>
                  </a:solidFill>
                  <a:latin typeface="Calibri"/>
                  <a:ea typeface="Calibri"/>
                  <a:cs typeface="Calibri"/>
                  <a:sym typeface="Calibri"/>
                </a:rPr>
                <a:t>actually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2720">
                  <a:solidFill>
                    <a:srgbClr val="FC0128"/>
                  </a:solidFill>
                  <a:latin typeface="Calibri"/>
                  <a:ea typeface="Calibri"/>
                  <a:cs typeface="Calibri"/>
                  <a:sym typeface="Calibri"/>
                </a:rPr>
                <a:t>not taken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 txBox="1"/>
          <p:nvPr>
            <p:ph type="title"/>
          </p:nvPr>
        </p:nvSpPr>
        <p:spPr>
          <a:xfrm>
            <a:off x="836127" y="413809"/>
            <a:ext cx="10489585" cy="15023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Calibri"/>
              <a:buNone/>
            </a:pPr>
            <a:r>
              <a:rPr lang="en-US"/>
              <a:t>Resources</a:t>
            </a:r>
            <a:endParaRPr/>
          </a:p>
        </p:txBody>
      </p:sp>
      <p:sp>
        <p:nvSpPr>
          <p:cNvPr id="107" name="Google Shape;107;p3"/>
          <p:cNvSpPr txBox="1"/>
          <p:nvPr>
            <p:ph idx="1" type="body"/>
          </p:nvPr>
        </p:nvSpPr>
        <p:spPr>
          <a:xfrm>
            <a:off x="836127" y="2069042"/>
            <a:ext cx="10489585" cy="49315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029" lvl="0" marL="228029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</a:pPr>
            <a:r>
              <a:rPr lang="en-US"/>
              <a:t>Pipelining not clicking? Try playing with the "Pipeline Simulator" under "Resources" on the website</a:t>
            </a:r>
            <a:endParaRPr/>
          </a:p>
          <a:p>
            <a:pPr indent="-228029" lvl="1" marL="684086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https://vhosts.eecs.umich.edu/370simulators/pipeline/simulator.html</a:t>
            </a:r>
            <a:endParaRPr/>
          </a:p>
          <a:p>
            <a:pPr indent="-228029" lvl="1" marL="684086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</a:pPr>
            <a:r>
              <a:rPr lang="en-US"/>
              <a:t>Several pre-written programs you can step through to understand what's going on</a:t>
            </a:r>
            <a:endParaRPr/>
          </a:p>
          <a:p>
            <a:pPr indent="-228029" lvl="1" marL="684086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</a:pPr>
            <a:r>
              <a:rPr lang="en-US"/>
              <a:t>Note that the project pipeline is slightly different</a:t>
            </a:r>
            <a:endParaRPr/>
          </a:p>
        </p:txBody>
      </p:sp>
      <p:sp>
        <p:nvSpPr>
          <p:cNvPr id="108" name="Google Shape;108;p3"/>
          <p:cNvSpPr txBox="1"/>
          <p:nvPr>
            <p:ph idx="12" type="sldNum"/>
          </p:nvPr>
        </p:nvSpPr>
        <p:spPr>
          <a:xfrm>
            <a:off x="8589298" y="7203864"/>
            <a:ext cx="2736414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4" name="Shape 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Google Shape;965;p30"/>
          <p:cNvSpPr txBox="1"/>
          <p:nvPr>
            <p:ph type="title"/>
          </p:nvPr>
        </p:nvSpPr>
        <p:spPr>
          <a:xfrm>
            <a:off x="836127" y="413809"/>
            <a:ext cx="10489585" cy="15023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Calibri"/>
              <a:buNone/>
            </a:pPr>
            <a:r>
              <a:rPr lang="en-US"/>
              <a:t>Improving the Last Time Predictor</a:t>
            </a:r>
            <a:endParaRPr/>
          </a:p>
        </p:txBody>
      </p:sp>
      <p:sp>
        <p:nvSpPr>
          <p:cNvPr id="966" name="Google Shape;966;p30"/>
          <p:cNvSpPr txBox="1"/>
          <p:nvPr>
            <p:ph idx="1" type="body"/>
          </p:nvPr>
        </p:nvSpPr>
        <p:spPr>
          <a:xfrm>
            <a:off x="836127" y="2069042"/>
            <a:ext cx="10489585" cy="49315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029" lvl="0" marL="228029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Char char="•"/>
            </a:pPr>
            <a:r>
              <a:rPr lang="en-US" sz="2267">
                <a:latin typeface="Tahoma"/>
                <a:ea typeface="Tahoma"/>
                <a:cs typeface="Tahoma"/>
                <a:sym typeface="Tahoma"/>
              </a:rPr>
              <a:t>Problem: </a:t>
            </a:r>
            <a:r>
              <a:rPr lang="en-US" sz="2267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A last-time predictor changes its prediction from T🡪NT or NT🡪T too quickly </a:t>
            </a:r>
            <a:endParaRPr/>
          </a:p>
          <a:p>
            <a:pPr indent="-388608" lvl="1" marL="906753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</a:pPr>
            <a:r>
              <a:rPr lang="en-US">
                <a:latin typeface="Tahoma"/>
                <a:ea typeface="Tahoma"/>
                <a:cs typeface="Tahoma"/>
                <a:sym typeface="Tahoma"/>
              </a:rPr>
              <a:t>Even though the branch may be mostly taken or mostly not taken</a:t>
            </a:r>
            <a:endParaRPr/>
          </a:p>
          <a:p>
            <a:pPr indent="-84074" lvl="0" marL="228029" rtl="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2267"/>
              <a:buNone/>
            </a:pPr>
            <a:r>
              <a:t/>
            </a:r>
            <a:endParaRPr sz="2267">
              <a:latin typeface="Tahoma"/>
              <a:ea typeface="Tahoma"/>
              <a:cs typeface="Tahoma"/>
              <a:sym typeface="Tahoma"/>
            </a:endParaRPr>
          </a:p>
          <a:p>
            <a:pPr indent="-228029" lvl="0" marL="228029" rtl="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Char char="•"/>
            </a:pPr>
            <a:r>
              <a:rPr lang="en-US" sz="2267">
                <a:latin typeface="Tahoma"/>
                <a:ea typeface="Tahoma"/>
                <a:cs typeface="Tahoma"/>
                <a:sym typeface="Tahoma"/>
              </a:rPr>
              <a:t>Solution Idea: </a:t>
            </a:r>
            <a:r>
              <a:rPr lang="en-US" sz="2267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Add hysteresis to the predictor so that prediction does not change on a single different outcome</a:t>
            </a:r>
            <a:endParaRPr/>
          </a:p>
          <a:p>
            <a:pPr indent="-388608" lvl="1" marL="906753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</a:pPr>
            <a:r>
              <a:rPr lang="en-US">
                <a:latin typeface="Tahoma"/>
                <a:ea typeface="Tahoma"/>
                <a:cs typeface="Tahoma"/>
                <a:sym typeface="Tahoma"/>
              </a:rPr>
              <a:t>Use two bits to track the history of predictions for a branch instead of a single bit </a:t>
            </a:r>
            <a:endParaRPr/>
          </a:p>
          <a:p>
            <a:pPr indent="-388608" lvl="1" marL="906753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</a:pPr>
            <a:r>
              <a:rPr lang="en-US">
                <a:latin typeface="Tahoma"/>
                <a:ea typeface="Tahoma"/>
                <a:cs typeface="Tahoma"/>
                <a:sym typeface="Tahoma"/>
              </a:rPr>
              <a:t>Can have 2 states for T or NT instead of 1 state for each</a:t>
            </a:r>
            <a:endParaRPr/>
          </a:p>
          <a:p>
            <a:pPr indent="-84074" lvl="0" marL="228029" rtl="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2267"/>
              <a:buNone/>
            </a:pPr>
            <a:r>
              <a:t/>
            </a:r>
            <a:endParaRPr sz="2267">
              <a:latin typeface="Tahoma"/>
              <a:ea typeface="Tahoma"/>
              <a:cs typeface="Tahoma"/>
              <a:sym typeface="Tahoma"/>
            </a:endParaRPr>
          </a:p>
          <a:p>
            <a:pPr indent="-84074" lvl="0" marL="228029" rtl="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2267"/>
              <a:buNone/>
            </a:pPr>
            <a:r>
              <a:t/>
            </a:r>
            <a:endParaRPr sz="2267">
              <a:latin typeface="Tahoma"/>
              <a:ea typeface="Tahoma"/>
              <a:cs typeface="Tahoma"/>
              <a:sym typeface="Tahoma"/>
            </a:endParaRPr>
          </a:p>
          <a:p>
            <a:pPr indent="-84074" lvl="0" marL="228029" rtl="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2267"/>
              <a:buNone/>
            </a:pPr>
            <a:r>
              <a:t/>
            </a:r>
            <a:endParaRPr sz="2267">
              <a:latin typeface="Tahoma"/>
              <a:ea typeface="Tahoma"/>
              <a:cs typeface="Tahoma"/>
              <a:sym typeface="Tahoma"/>
            </a:endParaRPr>
          </a:p>
          <a:p>
            <a:pPr indent="-50673" lvl="0" marL="228029" rtl="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2793"/>
              <a:buNone/>
            </a:pPr>
            <a:r>
              <a:t/>
            </a:r>
            <a:endParaRPr/>
          </a:p>
        </p:txBody>
      </p:sp>
      <p:sp>
        <p:nvSpPr>
          <p:cNvPr id="967" name="Google Shape;967;p30"/>
          <p:cNvSpPr txBox="1"/>
          <p:nvPr>
            <p:ph idx="12" type="sldNum"/>
          </p:nvPr>
        </p:nvSpPr>
        <p:spPr>
          <a:xfrm>
            <a:off x="8589298" y="7203864"/>
            <a:ext cx="2736414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1" name="Shape 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Google Shape;972;p31"/>
          <p:cNvSpPr txBox="1"/>
          <p:nvPr>
            <p:ph type="title"/>
          </p:nvPr>
        </p:nvSpPr>
        <p:spPr>
          <a:xfrm>
            <a:off x="836127" y="413809"/>
            <a:ext cx="10489585" cy="15023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Calibri"/>
              <a:buNone/>
            </a:pPr>
            <a:r>
              <a:rPr lang="en-US"/>
              <a:t>State Machine for 2-bit Saturating Counter</a:t>
            </a:r>
            <a:endParaRPr/>
          </a:p>
        </p:txBody>
      </p:sp>
      <p:sp>
        <p:nvSpPr>
          <p:cNvPr id="973" name="Google Shape;973;p31"/>
          <p:cNvSpPr txBox="1"/>
          <p:nvPr>
            <p:ph idx="12" type="sldNum"/>
          </p:nvPr>
        </p:nvSpPr>
        <p:spPr>
          <a:xfrm>
            <a:off x="8589298" y="7203864"/>
            <a:ext cx="2736414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74" name="Google Shape;974;p31"/>
          <p:cNvSpPr/>
          <p:nvPr/>
        </p:nvSpPr>
        <p:spPr>
          <a:xfrm>
            <a:off x="3020537" y="2064490"/>
            <a:ext cx="1295400" cy="1295400"/>
          </a:xfrm>
          <a:prstGeom prst="ellipse">
            <a:avLst/>
          </a:prstGeom>
          <a:solidFill>
            <a:srgbClr val="99CCFF"/>
          </a:solidFill>
          <a:ln cap="flat" cmpd="sng" w="76200">
            <a:solidFill>
              <a:srgbClr val="063D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pred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taken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/>
          </a:p>
        </p:txBody>
      </p:sp>
      <p:sp>
        <p:nvSpPr>
          <p:cNvPr id="975" name="Google Shape;975;p31"/>
          <p:cNvSpPr/>
          <p:nvPr/>
        </p:nvSpPr>
        <p:spPr>
          <a:xfrm>
            <a:off x="7338537" y="2064490"/>
            <a:ext cx="1295400" cy="1295400"/>
          </a:xfrm>
          <a:prstGeom prst="ellipse">
            <a:avLst/>
          </a:prstGeom>
          <a:solidFill>
            <a:srgbClr val="99CC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pred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taken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/>
          </a:p>
        </p:txBody>
      </p:sp>
      <p:sp>
        <p:nvSpPr>
          <p:cNvPr id="976" name="Google Shape;976;p31"/>
          <p:cNvSpPr/>
          <p:nvPr/>
        </p:nvSpPr>
        <p:spPr>
          <a:xfrm>
            <a:off x="3020537" y="5302990"/>
            <a:ext cx="1295400" cy="1295400"/>
          </a:xfrm>
          <a:prstGeom prst="ellipse">
            <a:avLst/>
          </a:prstGeom>
          <a:solidFill>
            <a:srgbClr val="FF7C8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pred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!taken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01</a:t>
            </a:r>
            <a:endParaRPr/>
          </a:p>
        </p:txBody>
      </p:sp>
      <p:sp>
        <p:nvSpPr>
          <p:cNvPr id="977" name="Google Shape;977;p31"/>
          <p:cNvSpPr/>
          <p:nvPr/>
        </p:nvSpPr>
        <p:spPr>
          <a:xfrm>
            <a:off x="7338537" y="5302990"/>
            <a:ext cx="1295400" cy="1295400"/>
          </a:xfrm>
          <a:prstGeom prst="ellipse">
            <a:avLst/>
          </a:prstGeom>
          <a:solidFill>
            <a:srgbClr val="FF7C80"/>
          </a:solidFill>
          <a:ln cap="flat" cmpd="sng" w="76200">
            <a:solidFill>
              <a:srgbClr val="FC012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pred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!taken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00</a:t>
            </a:r>
            <a:endParaRPr/>
          </a:p>
        </p:txBody>
      </p:sp>
      <p:cxnSp>
        <p:nvCxnSpPr>
          <p:cNvPr id="978" name="Google Shape;978;p31"/>
          <p:cNvCxnSpPr>
            <a:stCxn id="975" idx="3"/>
            <a:endCxn id="974" idx="5"/>
          </p:cNvCxnSpPr>
          <p:nvPr/>
        </p:nvCxnSpPr>
        <p:spPr>
          <a:xfrm rot="5400000">
            <a:off x="5826944" y="1469483"/>
            <a:ext cx="600" cy="3402000"/>
          </a:xfrm>
          <a:prstGeom prst="curvedConnector3">
            <a:avLst>
              <a:gd fmla="val 29519039" name="adj1"/>
            </a:avLst>
          </a:prstGeom>
          <a:noFill/>
          <a:ln cap="flat" cmpd="sng" w="38100">
            <a:solidFill>
              <a:srgbClr val="063DE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79" name="Google Shape;979;p31"/>
          <p:cNvCxnSpPr>
            <a:stCxn id="977" idx="3"/>
            <a:endCxn id="976" idx="5"/>
          </p:cNvCxnSpPr>
          <p:nvPr/>
        </p:nvCxnSpPr>
        <p:spPr>
          <a:xfrm rot="5400000">
            <a:off x="5826944" y="4707983"/>
            <a:ext cx="600" cy="3402000"/>
          </a:xfrm>
          <a:prstGeom prst="curvedConnector3">
            <a:avLst>
              <a:gd fmla="val 73729115" name="adj1"/>
            </a:avLst>
          </a:prstGeom>
          <a:noFill/>
          <a:ln cap="flat" cmpd="sng" w="38100">
            <a:solidFill>
              <a:srgbClr val="063DE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80" name="Google Shape;980;p31"/>
          <p:cNvCxnSpPr>
            <a:stCxn id="976" idx="0"/>
            <a:endCxn id="975" idx="3"/>
          </p:cNvCxnSpPr>
          <p:nvPr/>
        </p:nvCxnSpPr>
        <p:spPr>
          <a:xfrm rot="-5400000">
            <a:off x="4531937" y="2306590"/>
            <a:ext cx="2132700" cy="3860100"/>
          </a:xfrm>
          <a:prstGeom prst="curvedConnector3">
            <a:avLst>
              <a:gd fmla="val 49984" name="adj1"/>
            </a:avLst>
          </a:prstGeom>
          <a:noFill/>
          <a:ln cap="flat" cmpd="sng" w="38100">
            <a:solidFill>
              <a:srgbClr val="063DE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81" name="Google Shape;981;p31"/>
          <p:cNvCxnSpPr>
            <a:stCxn id="974" idx="2"/>
            <a:endCxn id="974" idx="0"/>
          </p:cNvCxnSpPr>
          <p:nvPr/>
        </p:nvCxnSpPr>
        <p:spPr>
          <a:xfrm flipH="1" rot="10800000">
            <a:off x="3020537" y="2064490"/>
            <a:ext cx="647700" cy="647700"/>
          </a:xfrm>
          <a:prstGeom prst="curvedConnector4">
            <a:avLst>
              <a:gd fmla="val -40000" name="adj1"/>
              <a:gd fmla="val 140000" name="adj2"/>
            </a:avLst>
          </a:prstGeom>
          <a:noFill/>
          <a:ln cap="flat" cmpd="sng" w="38100">
            <a:solidFill>
              <a:srgbClr val="063DE8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82" name="Google Shape;982;p31"/>
          <p:cNvSpPr txBox="1"/>
          <p:nvPr/>
        </p:nvSpPr>
        <p:spPr>
          <a:xfrm>
            <a:off x="1293859" y="1589511"/>
            <a:ext cx="1555234" cy="1135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89">
                <a:solidFill>
                  <a:srgbClr val="063DE8"/>
                </a:solidFill>
                <a:latin typeface="Calibri"/>
                <a:ea typeface="Calibri"/>
                <a:cs typeface="Calibri"/>
                <a:sym typeface="Calibri"/>
              </a:rPr>
              <a:t>actually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89">
                <a:solidFill>
                  <a:srgbClr val="063DE8"/>
                </a:solidFill>
                <a:latin typeface="Calibri"/>
                <a:ea typeface="Calibri"/>
                <a:cs typeface="Calibri"/>
                <a:sym typeface="Calibri"/>
              </a:rPr>
              <a:t>taken</a:t>
            </a:r>
            <a:endParaRPr/>
          </a:p>
        </p:txBody>
      </p:sp>
      <p:sp>
        <p:nvSpPr>
          <p:cNvPr id="983" name="Google Shape;983;p31"/>
          <p:cNvSpPr txBox="1"/>
          <p:nvPr/>
        </p:nvSpPr>
        <p:spPr>
          <a:xfrm>
            <a:off x="5007339" y="2866919"/>
            <a:ext cx="1555234" cy="1135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89">
                <a:solidFill>
                  <a:srgbClr val="063DE8"/>
                </a:solidFill>
                <a:latin typeface="Calibri"/>
                <a:ea typeface="Calibri"/>
                <a:cs typeface="Calibri"/>
                <a:sym typeface="Calibri"/>
              </a:rPr>
              <a:t>actually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89">
                <a:solidFill>
                  <a:srgbClr val="063DE8"/>
                </a:solidFill>
                <a:latin typeface="Calibri"/>
                <a:ea typeface="Calibri"/>
                <a:cs typeface="Calibri"/>
                <a:sym typeface="Calibri"/>
              </a:rPr>
              <a:t>taken</a:t>
            </a:r>
            <a:endParaRPr/>
          </a:p>
        </p:txBody>
      </p:sp>
      <p:grpSp>
        <p:nvGrpSpPr>
          <p:cNvPr id="984" name="Google Shape;984;p31"/>
          <p:cNvGrpSpPr/>
          <p:nvPr/>
        </p:nvGrpSpPr>
        <p:grpSpPr>
          <a:xfrm>
            <a:off x="4126228" y="1589510"/>
            <a:ext cx="6099971" cy="5420890"/>
            <a:chOff x="2007" y="916"/>
            <a:chExt cx="3390" cy="3013"/>
          </a:xfrm>
        </p:grpSpPr>
        <p:grpSp>
          <p:nvGrpSpPr>
            <p:cNvPr id="985" name="Google Shape;985;p31"/>
            <p:cNvGrpSpPr/>
            <p:nvPr/>
          </p:nvGrpSpPr>
          <p:grpSpPr>
            <a:xfrm>
              <a:off x="2052" y="1900"/>
              <a:ext cx="2673" cy="1200"/>
              <a:chOff x="2052" y="1900"/>
              <a:chExt cx="2673" cy="1200"/>
            </a:xfrm>
          </p:grpSpPr>
          <p:cxnSp>
            <p:nvCxnSpPr>
              <p:cNvPr id="986" name="Google Shape;986;p31"/>
              <p:cNvCxnSpPr>
                <a:stCxn id="975" idx="4"/>
                <a:endCxn id="976" idx="7"/>
              </p:cNvCxnSpPr>
              <p:nvPr/>
            </p:nvCxnSpPr>
            <p:spPr>
              <a:xfrm rot="5400000">
                <a:off x="2502" y="1450"/>
                <a:ext cx="1200" cy="2100"/>
              </a:xfrm>
              <a:prstGeom prst="curvedConnector3">
                <a:avLst>
                  <a:gd fmla="val 50000" name="adj1"/>
                </a:avLst>
              </a:prstGeom>
              <a:noFill/>
              <a:ln cap="flat" cmpd="sng" w="38100">
                <a:solidFill>
                  <a:srgbClr val="FC0128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987" name="Google Shape;987;p31"/>
              <p:cNvSpPr txBox="1"/>
              <p:nvPr/>
            </p:nvSpPr>
            <p:spPr>
              <a:xfrm>
                <a:off x="4012" y="2222"/>
                <a:ext cx="713" cy="51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0" lang="en-US" sz="2720">
                    <a:solidFill>
                      <a:srgbClr val="FC0128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actually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0" lang="en-US" sz="2720">
                    <a:solidFill>
                      <a:srgbClr val="FC0128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!taken</a:t>
                </a:r>
                <a:endParaRPr/>
              </a:p>
            </p:txBody>
          </p:sp>
        </p:grpSp>
        <p:grpSp>
          <p:nvGrpSpPr>
            <p:cNvPr id="988" name="Google Shape;988;p31"/>
            <p:cNvGrpSpPr/>
            <p:nvPr/>
          </p:nvGrpSpPr>
          <p:grpSpPr>
            <a:xfrm>
              <a:off x="4212" y="3340"/>
              <a:ext cx="1185" cy="589"/>
              <a:chOff x="4212" y="3340"/>
              <a:chExt cx="1185" cy="589"/>
            </a:xfrm>
          </p:grpSpPr>
          <p:cxnSp>
            <p:nvCxnSpPr>
              <p:cNvPr id="989" name="Google Shape;989;p31"/>
              <p:cNvCxnSpPr>
                <a:stCxn id="977" idx="6"/>
                <a:endCxn id="977" idx="4"/>
              </p:cNvCxnSpPr>
              <p:nvPr/>
            </p:nvCxnSpPr>
            <p:spPr>
              <a:xfrm flipH="1">
                <a:off x="4212" y="3340"/>
                <a:ext cx="300" cy="300"/>
              </a:xfrm>
              <a:prstGeom prst="curvedConnector4">
                <a:avLst>
                  <a:gd fmla="val -35294" name="adj1"/>
                  <a:gd fmla="val 135294" name="adj2"/>
                </a:avLst>
              </a:prstGeom>
              <a:noFill/>
              <a:ln cap="flat" cmpd="sng" w="38100">
                <a:solidFill>
                  <a:srgbClr val="FC0128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990" name="Google Shape;990;p31"/>
              <p:cNvSpPr txBox="1"/>
              <p:nvPr/>
            </p:nvSpPr>
            <p:spPr>
              <a:xfrm>
                <a:off x="4684" y="3412"/>
                <a:ext cx="713" cy="51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0" lang="en-US" sz="2720">
                    <a:solidFill>
                      <a:srgbClr val="FC0128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actually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0" lang="en-US" sz="2720">
                    <a:solidFill>
                      <a:srgbClr val="FC0128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!taken</a:t>
                </a:r>
                <a:endParaRPr/>
              </a:p>
            </p:txBody>
          </p:sp>
        </p:grpSp>
        <p:grpSp>
          <p:nvGrpSpPr>
            <p:cNvPr id="991" name="Google Shape;991;p31"/>
            <p:cNvGrpSpPr/>
            <p:nvPr/>
          </p:nvGrpSpPr>
          <p:grpSpPr>
            <a:xfrm>
              <a:off x="2007" y="916"/>
              <a:ext cx="1800" cy="517"/>
              <a:chOff x="2007" y="916"/>
              <a:chExt cx="1800" cy="517"/>
            </a:xfrm>
          </p:grpSpPr>
          <p:cxnSp>
            <p:nvCxnSpPr>
              <p:cNvPr id="992" name="Google Shape;992;p31"/>
              <p:cNvCxnSpPr>
                <a:stCxn id="974" idx="7"/>
                <a:endCxn id="975" idx="1"/>
              </p:cNvCxnSpPr>
              <p:nvPr/>
            </p:nvCxnSpPr>
            <p:spPr>
              <a:xfrm rot="10800000">
                <a:off x="2907" y="385"/>
                <a:ext cx="0" cy="1800"/>
              </a:xfrm>
              <a:prstGeom prst="curvedConnector3">
                <a:avLst>
                  <a:gd fmla="val 3293756" name="adj1"/>
                </a:avLst>
              </a:prstGeom>
              <a:noFill/>
              <a:ln cap="flat" cmpd="sng" w="38100">
                <a:solidFill>
                  <a:srgbClr val="FC0128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993" name="Google Shape;993;p31"/>
              <p:cNvSpPr txBox="1"/>
              <p:nvPr/>
            </p:nvSpPr>
            <p:spPr>
              <a:xfrm>
                <a:off x="2572" y="916"/>
                <a:ext cx="713" cy="51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0" lang="en-US" sz="2720">
                    <a:solidFill>
                      <a:srgbClr val="FC0128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actually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0" lang="en-US" sz="2720">
                    <a:solidFill>
                      <a:srgbClr val="FC0128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!taken</a:t>
                </a:r>
                <a:endParaRPr/>
              </a:p>
            </p:txBody>
          </p:sp>
        </p:grpSp>
        <p:grpSp>
          <p:nvGrpSpPr>
            <p:cNvPr id="994" name="Google Shape;994;p31"/>
            <p:cNvGrpSpPr/>
            <p:nvPr/>
          </p:nvGrpSpPr>
          <p:grpSpPr>
            <a:xfrm>
              <a:off x="2007" y="2932"/>
              <a:ext cx="1800" cy="517"/>
              <a:chOff x="2007" y="2932"/>
              <a:chExt cx="1800" cy="517"/>
            </a:xfrm>
          </p:grpSpPr>
          <p:cxnSp>
            <p:nvCxnSpPr>
              <p:cNvPr id="995" name="Google Shape;995;p31"/>
              <p:cNvCxnSpPr>
                <a:stCxn id="976" idx="7"/>
                <a:endCxn id="977" idx="1"/>
              </p:cNvCxnSpPr>
              <p:nvPr/>
            </p:nvCxnSpPr>
            <p:spPr>
              <a:xfrm rot="10800000">
                <a:off x="2907" y="2185"/>
                <a:ext cx="0" cy="1800"/>
              </a:xfrm>
              <a:prstGeom prst="curvedConnector3">
                <a:avLst>
                  <a:gd fmla="val 3293756" name="adj1"/>
                </a:avLst>
              </a:prstGeom>
              <a:noFill/>
              <a:ln cap="flat" cmpd="sng" w="38100">
                <a:solidFill>
                  <a:srgbClr val="FC0128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996" name="Google Shape;996;p31"/>
              <p:cNvSpPr txBox="1"/>
              <p:nvPr/>
            </p:nvSpPr>
            <p:spPr>
              <a:xfrm>
                <a:off x="2572" y="2932"/>
                <a:ext cx="713" cy="51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0" lang="en-US" sz="2720">
                    <a:solidFill>
                      <a:srgbClr val="FC0128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actually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0" lang="en-US" sz="2720">
                    <a:solidFill>
                      <a:srgbClr val="FC0128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!taken</a:t>
                </a:r>
                <a:endParaRPr/>
              </a:p>
            </p:txBody>
          </p:sp>
        </p:grpSp>
      </p:grpSp>
      <p:sp>
        <p:nvSpPr>
          <p:cNvPr id="997" name="Google Shape;997;p31"/>
          <p:cNvSpPr txBox="1"/>
          <p:nvPr/>
        </p:nvSpPr>
        <p:spPr>
          <a:xfrm>
            <a:off x="2848339" y="3939222"/>
            <a:ext cx="1555234" cy="1135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89">
                <a:solidFill>
                  <a:srgbClr val="063DE8"/>
                </a:solidFill>
                <a:latin typeface="Calibri"/>
                <a:ea typeface="Calibri"/>
                <a:cs typeface="Calibri"/>
                <a:sym typeface="Calibri"/>
              </a:rPr>
              <a:t>actually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89">
                <a:solidFill>
                  <a:srgbClr val="063DE8"/>
                </a:solidFill>
                <a:latin typeface="Calibri"/>
                <a:ea typeface="Calibri"/>
                <a:cs typeface="Calibri"/>
                <a:sym typeface="Calibri"/>
              </a:rPr>
              <a:t>taken</a:t>
            </a:r>
            <a:endParaRPr/>
          </a:p>
        </p:txBody>
      </p:sp>
      <p:grpSp>
        <p:nvGrpSpPr>
          <p:cNvPr id="998" name="Google Shape;998;p31"/>
          <p:cNvGrpSpPr/>
          <p:nvPr/>
        </p:nvGrpSpPr>
        <p:grpSpPr>
          <a:xfrm>
            <a:off x="749257" y="1799277"/>
            <a:ext cx="10276840" cy="4406161"/>
            <a:chOff x="-49" y="850"/>
            <a:chExt cx="5712" cy="2449"/>
          </a:xfrm>
        </p:grpSpPr>
        <p:sp>
          <p:nvSpPr>
            <p:cNvPr id="999" name="Google Shape;999;p31"/>
            <p:cNvSpPr/>
            <p:nvPr/>
          </p:nvSpPr>
          <p:spPr>
            <a:xfrm>
              <a:off x="4415" y="850"/>
              <a:ext cx="1103" cy="625"/>
            </a:xfrm>
            <a:prstGeom prst="cloudCallout">
              <a:avLst>
                <a:gd fmla="val -64505" name="adj1"/>
                <a:gd fmla="val 59778" name="adj2"/>
              </a:avLst>
            </a:prstGeom>
            <a:noFill/>
            <a:ln cap="flat" cmpd="sng" w="19050">
              <a:solidFill>
                <a:srgbClr val="C0C0C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919191"/>
                  </a:solidFill>
                  <a:latin typeface="Calibri"/>
                  <a:ea typeface="Calibri"/>
                  <a:cs typeface="Calibri"/>
                  <a:sym typeface="Calibri"/>
                </a:rPr>
                <a:t>“weakly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919191"/>
                  </a:solidFill>
                  <a:latin typeface="Calibri"/>
                  <a:ea typeface="Calibri"/>
                  <a:cs typeface="Calibri"/>
                  <a:sym typeface="Calibri"/>
                </a:rPr>
                <a:t>taken”</a:t>
              </a:r>
              <a:endParaRPr sz="2400">
                <a:solidFill>
                  <a:srgbClr val="91919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0" name="Google Shape;1000;p31"/>
            <p:cNvSpPr/>
            <p:nvPr/>
          </p:nvSpPr>
          <p:spPr>
            <a:xfrm flipH="1">
              <a:off x="-49" y="1522"/>
              <a:ext cx="1198" cy="625"/>
            </a:xfrm>
            <a:prstGeom prst="cloudCallout">
              <a:avLst>
                <a:gd fmla="val -73833" name="adj1"/>
                <a:gd fmla="val -9292" name="adj2"/>
              </a:avLst>
            </a:prstGeom>
            <a:noFill/>
            <a:ln cap="flat" cmpd="sng" w="19050">
              <a:solidFill>
                <a:srgbClr val="C0C0C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919191"/>
                  </a:solidFill>
                  <a:latin typeface="Calibri"/>
                  <a:ea typeface="Calibri"/>
                  <a:cs typeface="Calibri"/>
                  <a:sym typeface="Calibri"/>
                </a:rPr>
                <a:t>“strongly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919191"/>
                  </a:solidFill>
                  <a:latin typeface="Calibri"/>
                  <a:ea typeface="Calibri"/>
                  <a:cs typeface="Calibri"/>
                  <a:sym typeface="Calibri"/>
                </a:rPr>
                <a:t>taken”</a:t>
              </a:r>
              <a:endParaRPr sz="2400">
                <a:solidFill>
                  <a:srgbClr val="91919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1" name="Google Shape;1001;p31"/>
            <p:cNvSpPr/>
            <p:nvPr/>
          </p:nvSpPr>
          <p:spPr>
            <a:xfrm flipH="1">
              <a:off x="-49" y="2674"/>
              <a:ext cx="1199" cy="625"/>
            </a:xfrm>
            <a:prstGeom prst="cloudCallout">
              <a:avLst>
                <a:gd fmla="val -61787" name="adj1"/>
                <a:gd fmla="val 72620" name="adj2"/>
              </a:avLst>
            </a:prstGeom>
            <a:noFill/>
            <a:ln cap="flat" cmpd="sng" w="19050">
              <a:solidFill>
                <a:srgbClr val="C0C0C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919191"/>
                  </a:solidFill>
                  <a:latin typeface="Calibri"/>
                  <a:ea typeface="Calibri"/>
                  <a:cs typeface="Calibri"/>
                  <a:sym typeface="Calibri"/>
                </a:rPr>
                <a:t>“weakly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919191"/>
                  </a:solidFill>
                  <a:latin typeface="Calibri"/>
                  <a:ea typeface="Calibri"/>
                  <a:cs typeface="Calibri"/>
                  <a:sym typeface="Calibri"/>
                </a:rPr>
                <a:t>!taken”</a:t>
              </a:r>
              <a:endParaRPr sz="2400">
                <a:solidFill>
                  <a:srgbClr val="91919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2" name="Google Shape;1002;p31"/>
            <p:cNvSpPr/>
            <p:nvPr/>
          </p:nvSpPr>
          <p:spPr>
            <a:xfrm>
              <a:off x="4416" y="2396"/>
              <a:ext cx="1247" cy="625"/>
            </a:xfrm>
            <a:prstGeom prst="cloudCallout">
              <a:avLst>
                <a:gd fmla="val -66903" name="adj1"/>
                <a:gd fmla="val 25546" name="adj2"/>
              </a:avLst>
            </a:prstGeom>
            <a:noFill/>
            <a:ln cap="flat" cmpd="sng" w="19050">
              <a:solidFill>
                <a:srgbClr val="C0C0C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919191"/>
                  </a:solidFill>
                  <a:latin typeface="Calibri"/>
                  <a:ea typeface="Calibri"/>
                  <a:cs typeface="Calibri"/>
                  <a:sym typeface="Calibri"/>
                </a:rPr>
                <a:t>“strongly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919191"/>
                  </a:solidFill>
                  <a:latin typeface="Calibri"/>
                  <a:ea typeface="Calibri"/>
                  <a:cs typeface="Calibri"/>
                  <a:sym typeface="Calibri"/>
                </a:rPr>
                <a:t>!taken”</a:t>
              </a:r>
              <a:endParaRPr sz="2400">
                <a:solidFill>
                  <a:srgbClr val="91919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6" name="Shape 1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" name="Google Shape;1007;p32"/>
          <p:cNvSpPr txBox="1"/>
          <p:nvPr>
            <p:ph type="title"/>
          </p:nvPr>
        </p:nvSpPr>
        <p:spPr>
          <a:xfrm>
            <a:off x="836127" y="413809"/>
            <a:ext cx="10489585" cy="15023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Calibri"/>
              <a:buNone/>
            </a:pPr>
            <a:r>
              <a:rPr lang="en-US"/>
              <a:t>Two-Bit Counter Based Prediction</a:t>
            </a:r>
            <a:endParaRPr/>
          </a:p>
        </p:txBody>
      </p:sp>
      <p:sp>
        <p:nvSpPr>
          <p:cNvPr id="1008" name="Google Shape;1008;p32"/>
          <p:cNvSpPr txBox="1"/>
          <p:nvPr>
            <p:ph idx="1" type="body"/>
          </p:nvPr>
        </p:nvSpPr>
        <p:spPr>
          <a:xfrm>
            <a:off x="836127" y="2069042"/>
            <a:ext cx="10489585" cy="49315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029" lvl="0" marL="228029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</a:pPr>
            <a:r>
              <a:rPr lang="en-US"/>
              <a:t>What's the prediction accuracy of a branch with the following sequence of taken/not taken outcomes:</a:t>
            </a:r>
            <a:endParaRPr/>
          </a:p>
          <a:p>
            <a:pPr indent="-228029" lvl="1" marL="684086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0000FF"/>
              </a:buClr>
              <a:buSzPts val="2300"/>
              <a:buChar char="•"/>
            </a:pPr>
            <a:r>
              <a:rPr b="1" lang="en-US">
                <a:solidFill>
                  <a:srgbClr val="0000FF"/>
                </a:solidFill>
                <a:latin typeface="Arial Narrow"/>
                <a:ea typeface="Arial Narrow"/>
                <a:cs typeface="Arial Narrow"/>
                <a:sym typeface="Arial Narrow"/>
              </a:rPr>
              <a:t>T  T  T  T  </a:t>
            </a:r>
            <a:r>
              <a:rPr b="1" lang="en-US">
                <a:solidFill>
                  <a:srgbClr val="FF0000"/>
                </a:solidFill>
                <a:latin typeface="Arial Narrow"/>
                <a:ea typeface="Arial Narrow"/>
                <a:cs typeface="Arial Narrow"/>
                <a:sym typeface="Arial Narrow"/>
              </a:rPr>
              <a:t>N</a:t>
            </a:r>
            <a:r>
              <a:rPr b="1" lang="en-US">
                <a:solidFill>
                  <a:srgbClr val="0000FF"/>
                </a:solidFill>
                <a:latin typeface="Arial Narrow"/>
                <a:ea typeface="Arial Narrow"/>
                <a:cs typeface="Arial Narrow"/>
                <a:sym typeface="Arial Narrow"/>
              </a:rPr>
              <a:t>  T  T  </a:t>
            </a:r>
            <a:r>
              <a:rPr b="1" lang="en-US">
                <a:solidFill>
                  <a:srgbClr val="FF0000"/>
                </a:solidFill>
                <a:latin typeface="Arial Narrow"/>
                <a:ea typeface="Arial Narrow"/>
                <a:cs typeface="Arial Narrow"/>
                <a:sym typeface="Arial Narrow"/>
              </a:rPr>
              <a:t>N  N  N  </a:t>
            </a:r>
            <a:r>
              <a:rPr b="1" lang="en-US">
                <a:solidFill>
                  <a:srgbClr val="0000FF"/>
                </a:solidFill>
                <a:latin typeface="Arial Narrow"/>
                <a:ea typeface="Arial Narrow"/>
                <a:cs typeface="Arial Narrow"/>
                <a:sym typeface="Arial Narrow"/>
              </a:rPr>
              <a:t>T  </a:t>
            </a:r>
            <a:r>
              <a:rPr b="1" lang="en-US">
                <a:solidFill>
                  <a:srgbClr val="FF0000"/>
                </a:solidFill>
                <a:latin typeface="Arial Narrow"/>
                <a:ea typeface="Arial Narrow"/>
                <a:cs typeface="Arial Narrow"/>
                <a:sym typeface="Arial Narrow"/>
              </a:rPr>
              <a:t>N</a:t>
            </a:r>
            <a:r>
              <a:rPr b="1" lang="en-US">
                <a:solidFill>
                  <a:srgbClr val="0000FF"/>
                </a:solidFill>
                <a:latin typeface="Arial Narrow"/>
                <a:ea typeface="Arial Narrow"/>
                <a:cs typeface="Arial Narrow"/>
                <a:sym typeface="Arial Narrow"/>
              </a:rPr>
              <a:t>  T </a:t>
            </a:r>
            <a:r>
              <a:rPr b="1" lang="en-US">
                <a:solidFill>
                  <a:srgbClr val="FF0000"/>
                </a:solidFill>
                <a:latin typeface="Arial Narrow"/>
                <a:ea typeface="Arial Narrow"/>
                <a:cs typeface="Arial Narrow"/>
                <a:sym typeface="Arial Narrow"/>
              </a:rPr>
              <a:t>N  N</a:t>
            </a:r>
            <a:endParaRPr/>
          </a:p>
        </p:txBody>
      </p:sp>
      <p:sp>
        <p:nvSpPr>
          <p:cNvPr id="1009" name="Google Shape;1009;p32"/>
          <p:cNvSpPr txBox="1"/>
          <p:nvPr>
            <p:ph idx="12" type="sldNum"/>
          </p:nvPr>
        </p:nvSpPr>
        <p:spPr>
          <a:xfrm>
            <a:off x="8589298" y="7203864"/>
            <a:ext cx="2736414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10" name="Google Shape;1010;p32"/>
          <p:cNvSpPr txBox="1"/>
          <p:nvPr/>
        </p:nvSpPr>
        <p:spPr>
          <a:xfrm>
            <a:off x="899319" y="3880803"/>
            <a:ext cx="619080" cy="613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8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</a:t>
            </a:r>
            <a:endParaRPr/>
          </a:p>
        </p:txBody>
      </p:sp>
      <p:sp>
        <p:nvSpPr>
          <p:cNvPr id="1011" name="Google Shape;1011;p32"/>
          <p:cNvSpPr txBox="1"/>
          <p:nvPr/>
        </p:nvSpPr>
        <p:spPr>
          <a:xfrm>
            <a:off x="899320" y="4577080"/>
            <a:ext cx="1051891" cy="613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8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State</a:t>
            </a:r>
            <a:endParaRPr/>
          </a:p>
        </p:txBody>
      </p:sp>
      <p:sp>
        <p:nvSpPr>
          <p:cNvPr id="1012" name="Google Shape;1012;p32"/>
          <p:cNvSpPr txBox="1"/>
          <p:nvPr/>
        </p:nvSpPr>
        <p:spPr>
          <a:xfrm>
            <a:off x="938901" y="5354320"/>
            <a:ext cx="981359" cy="613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8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Pred</a:t>
            </a:r>
            <a:endParaRPr/>
          </a:p>
        </p:txBody>
      </p:sp>
      <p:sp>
        <p:nvSpPr>
          <p:cNvPr id="1013" name="Google Shape;1013;p32"/>
          <p:cNvSpPr/>
          <p:nvPr/>
        </p:nvSpPr>
        <p:spPr>
          <a:xfrm>
            <a:off x="2579741" y="3886200"/>
            <a:ext cx="431800" cy="518160"/>
          </a:xfrm>
          <a:prstGeom prst="rect">
            <a:avLst/>
          </a:prstGeom>
          <a:noFill/>
          <a:ln cap="flat" cmpd="sng" w="254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40"/>
              <a:buFont typeface="Times New Roman"/>
              <a:buNone/>
            </a:pPr>
            <a:r>
              <a:rPr b="1" i="0" lang="en-US" sz="204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/>
          </a:p>
        </p:txBody>
      </p:sp>
      <p:sp>
        <p:nvSpPr>
          <p:cNvPr id="1014" name="Google Shape;1014;p32"/>
          <p:cNvSpPr/>
          <p:nvPr/>
        </p:nvSpPr>
        <p:spPr>
          <a:xfrm>
            <a:off x="2579741" y="4663440"/>
            <a:ext cx="604520" cy="518160"/>
          </a:xfrm>
          <a:prstGeom prst="rect">
            <a:avLst/>
          </a:prstGeom>
          <a:noFill/>
          <a:ln cap="flat" cmpd="sng" w="254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12"/>
              <a:buFont typeface="Times New Roman"/>
              <a:buNone/>
            </a:pPr>
            <a:r>
              <a:rPr b="1" i="0" lang="en-US" sz="1812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</a:t>
            </a:r>
            <a:endParaRPr/>
          </a:p>
        </p:txBody>
      </p:sp>
      <p:sp>
        <p:nvSpPr>
          <p:cNvPr id="1015" name="Google Shape;1015;p32"/>
          <p:cNvSpPr/>
          <p:nvPr/>
        </p:nvSpPr>
        <p:spPr>
          <a:xfrm>
            <a:off x="2666101" y="5354320"/>
            <a:ext cx="431800" cy="518160"/>
          </a:xfrm>
          <a:prstGeom prst="rect">
            <a:avLst/>
          </a:prstGeom>
          <a:noFill/>
          <a:ln cap="flat" cmpd="sng" w="254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40"/>
              <a:buFont typeface="Times New Roman"/>
              <a:buNone/>
            </a:pPr>
            <a:r>
              <a:rPr b="1" i="0" lang="en-US" sz="204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/>
          </a:p>
        </p:txBody>
      </p:sp>
      <p:cxnSp>
        <p:nvCxnSpPr>
          <p:cNvPr id="1016" name="Google Shape;1016;p32"/>
          <p:cNvCxnSpPr/>
          <p:nvPr/>
        </p:nvCxnSpPr>
        <p:spPr>
          <a:xfrm>
            <a:off x="3097901" y="3972560"/>
            <a:ext cx="0" cy="1899920"/>
          </a:xfrm>
          <a:prstGeom prst="straightConnector1">
            <a:avLst/>
          </a:prstGeom>
          <a:solidFill>
            <a:srgbClr val="00B8FF"/>
          </a:solidFill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</p:cxnSp>
      <p:grpSp>
        <p:nvGrpSpPr>
          <p:cNvPr id="1017" name="Google Shape;1017;p32"/>
          <p:cNvGrpSpPr/>
          <p:nvPr/>
        </p:nvGrpSpPr>
        <p:grpSpPr>
          <a:xfrm>
            <a:off x="3184261" y="3886200"/>
            <a:ext cx="604520" cy="1986280"/>
            <a:chOff x="2590800" y="3352800"/>
            <a:chExt cx="533400" cy="1752600"/>
          </a:xfrm>
        </p:grpSpPr>
        <p:sp>
          <p:nvSpPr>
            <p:cNvPr id="1018" name="Google Shape;1018;p32"/>
            <p:cNvSpPr/>
            <p:nvPr/>
          </p:nvSpPr>
          <p:spPr>
            <a:xfrm>
              <a:off x="2590800" y="3352800"/>
              <a:ext cx="381000" cy="457200"/>
            </a:xfrm>
            <a:prstGeom prst="rect">
              <a:avLst/>
            </a:prstGeom>
            <a:noFill/>
            <a:ln cap="flat" cmpd="sng" w="254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40"/>
                <a:buFont typeface="Times New Roman"/>
                <a:buNone/>
              </a:pPr>
              <a:r>
                <a:rPr b="1" i="0" lang="en-US" sz="2040" u="none" cap="none" strike="noStrike">
                  <a:solidFill>
                    <a:srgbClr val="0000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</a:t>
              </a:r>
              <a:endParaRPr/>
            </a:p>
          </p:txBody>
        </p:sp>
        <p:sp>
          <p:nvSpPr>
            <p:cNvPr id="1019" name="Google Shape;1019;p32"/>
            <p:cNvSpPr/>
            <p:nvPr/>
          </p:nvSpPr>
          <p:spPr>
            <a:xfrm>
              <a:off x="2590800" y="4038600"/>
              <a:ext cx="533400" cy="457200"/>
            </a:xfrm>
            <a:prstGeom prst="rect">
              <a:avLst/>
            </a:prstGeom>
            <a:noFill/>
            <a:ln cap="flat" cmpd="sng" w="254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12"/>
                <a:buFont typeface="Times New Roman"/>
                <a:buNone/>
              </a:pPr>
              <a:r>
                <a:rPr b="1" i="0" lang="en-US" sz="1812" u="none" cap="none" strike="noStrike">
                  <a:solidFill>
                    <a:srgbClr val="0000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11</a:t>
              </a:r>
              <a:endParaRPr/>
            </a:p>
          </p:txBody>
        </p:sp>
        <p:sp>
          <p:nvSpPr>
            <p:cNvPr id="1020" name="Google Shape;1020;p32"/>
            <p:cNvSpPr/>
            <p:nvPr/>
          </p:nvSpPr>
          <p:spPr>
            <a:xfrm>
              <a:off x="2667000" y="4648200"/>
              <a:ext cx="381000" cy="457200"/>
            </a:xfrm>
            <a:prstGeom prst="rect">
              <a:avLst/>
            </a:prstGeom>
            <a:noFill/>
            <a:ln cap="flat" cmpd="sng" w="254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40"/>
                <a:buFont typeface="Times New Roman"/>
                <a:buNone/>
              </a:pPr>
              <a:r>
                <a:rPr b="1" i="0" lang="en-US" sz="2040" u="none" cap="none" strike="noStrike">
                  <a:solidFill>
                    <a:srgbClr val="0000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</a:t>
              </a:r>
              <a:endParaRPr/>
            </a:p>
          </p:txBody>
        </p:sp>
        <p:cxnSp>
          <p:nvCxnSpPr>
            <p:cNvPr id="1021" name="Google Shape;1021;p32"/>
            <p:cNvCxnSpPr/>
            <p:nvPr/>
          </p:nvCxnSpPr>
          <p:spPr>
            <a:xfrm>
              <a:off x="3048000" y="3429000"/>
              <a:ext cx="0" cy="1676400"/>
            </a:xfrm>
            <a:prstGeom prst="straightConnector1">
              <a:avLst/>
            </a:prstGeom>
            <a:solidFill>
              <a:srgbClr val="00B8FF"/>
            </a:solidFill>
            <a:ln cap="flat" cmpd="sng" w="9525">
              <a:solidFill>
                <a:srgbClr val="000000"/>
              </a:solidFill>
              <a:prstDash val="dash"/>
              <a:round/>
              <a:headEnd len="sm" w="sm" type="none"/>
              <a:tailEnd len="sm" w="sm" type="none"/>
            </a:ln>
          </p:spPr>
        </p:cxnSp>
      </p:grpSp>
      <p:grpSp>
        <p:nvGrpSpPr>
          <p:cNvPr id="1022" name="Google Shape;1022;p32"/>
          <p:cNvGrpSpPr/>
          <p:nvPr/>
        </p:nvGrpSpPr>
        <p:grpSpPr>
          <a:xfrm>
            <a:off x="3788781" y="3886200"/>
            <a:ext cx="604520" cy="1986280"/>
            <a:chOff x="2590800" y="3352800"/>
            <a:chExt cx="533400" cy="1752600"/>
          </a:xfrm>
        </p:grpSpPr>
        <p:sp>
          <p:nvSpPr>
            <p:cNvPr id="1023" name="Google Shape;1023;p32"/>
            <p:cNvSpPr/>
            <p:nvPr/>
          </p:nvSpPr>
          <p:spPr>
            <a:xfrm>
              <a:off x="2590800" y="3352800"/>
              <a:ext cx="381000" cy="457200"/>
            </a:xfrm>
            <a:prstGeom prst="rect">
              <a:avLst/>
            </a:prstGeom>
            <a:noFill/>
            <a:ln cap="flat" cmpd="sng" w="254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40"/>
                <a:buFont typeface="Times New Roman"/>
                <a:buNone/>
              </a:pPr>
              <a:r>
                <a:rPr b="1" i="0" lang="en-US" sz="2040" u="none" cap="none" strike="noStrike">
                  <a:solidFill>
                    <a:srgbClr val="0000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</a:t>
              </a:r>
              <a:endParaRPr/>
            </a:p>
          </p:txBody>
        </p:sp>
        <p:sp>
          <p:nvSpPr>
            <p:cNvPr id="1024" name="Google Shape;1024;p32"/>
            <p:cNvSpPr/>
            <p:nvPr/>
          </p:nvSpPr>
          <p:spPr>
            <a:xfrm>
              <a:off x="2590800" y="4038600"/>
              <a:ext cx="533400" cy="457200"/>
            </a:xfrm>
            <a:prstGeom prst="rect">
              <a:avLst/>
            </a:prstGeom>
            <a:noFill/>
            <a:ln cap="flat" cmpd="sng" w="254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12"/>
                <a:buFont typeface="Times New Roman"/>
                <a:buNone/>
              </a:pPr>
              <a:r>
                <a:rPr b="1" i="0" lang="en-US" sz="1812" u="none" cap="none" strike="noStrike">
                  <a:solidFill>
                    <a:srgbClr val="0000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11</a:t>
              </a:r>
              <a:endParaRPr/>
            </a:p>
          </p:txBody>
        </p:sp>
        <p:sp>
          <p:nvSpPr>
            <p:cNvPr id="1025" name="Google Shape;1025;p32"/>
            <p:cNvSpPr/>
            <p:nvPr/>
          </p:nvSpPr>
          <p:spPr>
            <a:xfrm>
              <a:off x="2667000" y="4648200"/>
              <a:ext cx="381000" cy="457200"/>
            </a:xfrm>
            <a:prstGeom prst="rect">
              <a:avLst/>
            </a:prstGeom>
            <a:noFill/>
            <a:ln cap="flat" cmpd="sng" w="254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40"/>
                <a:buFont typeface="Times New Roman"/>
                <a:buNone/>
              </a:pPr>
              <a:r>
                <a:rPr b="1" i="0" lang="en-US" sz="2040" u="none" cap="none" strike="noStrike">
                  <a:solidFill>
                    <a:srgbClr val="0000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</a:t>
              </a:r>
              <a:endParaRPr/>
            </a:p>
          </p:txBody>
        </p:sp>
        <p:cxnSp>
          <p:nvCxnSpPr>
            <p:cNvPr id="1026" name="Google Shape;1026;p32"/>
            <p:cNvCxnSpPr/>
            <p:nvPr/>
          </p:nvCxnSpPr>
          <p:spPr>
            <a:xfrm>
              <a:off x="3048000" y="3429000"/>
              <a:ext cx="0" cy="1676400"/>
            </a:xfrm>
            <a:prstGeom prst="straightConnector1">
              <a:avLst/>
            </a:prstGeom>
            <a:solidFill>
              <a:srgbClr val="00B8FF"/>
            </a:solidFill>
            <a:ln cap="flat" cmpd="sng" w="9525">
              <a:solidFill>
                <a:srgbClr val="000000"/>
              </a:solidFill>
              <a:prstDash val="dash"/>
              <a:round/>
              <a:headEnd len="sm" w="sm" type="none"/>
              <a:tailEnd len="sm" w="sm" type="none"/>
            </a:ln>
          </p:spPr>
        </p:cxnSp>
      </p:grpSp>
      <p:grpSp>
        <p:nvGrpSpPr>
          <p:cNvPr id="1027" name="Google Shape;1027;p32"/>
          <p:cNvGrpSpPr/>
          <p:nvPr/>
        </p:nvGrpSpPr>
        <p:grpSpPr>
          <a:xfrm>
            <a:off x="4393301" y="3886200"/>
            <a:ext cx="604520" cy="1986280"/>
            <a:chOff x="2590800" y="3352800"/>
            <a:chExt cx="533400" cy="1752600"/>
          </a:xfrm>
        </p:grpSpPr>
        <p:sp>
          <p:nvSpPr>
            <p:cNvPr id="1028" name="Google Shape;1028;p32"/>
            <p:cNvSpPr/>
            <p:nvPr/>
          </p:nvSpPr>
          <p:spPr>
            <a:xfrm>
              <a:off x="2590800" y="3352800"/>
              <a:ext cx="381000" cy="457200"/>
            </a:xfrm>
            <a:prstGeom prst="rect">
              <a:avLst/>
            </a:prstGeom>
            <a:noFill/>
            <a:ln cap="flat" cmpd="sng" w="254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40"/>
                <a:buFont typeface="Times New Roman"/>
                <a:buNone/>
              </a:pPr>
              <a:r>
                <a:rPr b="1" i="0" lang="en-US" sz="2040" u="none" cap="none" strike="noStrike">
                  <a:solidFill>
                    <a:srgbClr val="FF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</a:t>
              </a:r>
              <a:endParaRPr/>
            </a:p>
          </p:txBody>
        </p:sp>
        <p:sp>
          <p:nvSpPr>
            <p:cNvPr id="1029" name="Google Shape;1029;p32"/>
            <p:cNvSpPr/>
            <p:nvPr/>
          </p:nvSpPr>
          <p:spPr>
            <a:xfrm>
              <a:off x="2590800" y="4038600"/>
              <a:ext cx="533400" cy="457200"/>
            </a:xfrm>
            <a:prstGeom prst="rect">
              <a:avLst/>
            </a:prstGeom>
            <a:noFill/>
            <a:ln cap="flat" cmpd="sng" w="254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12"/>
                <a:buFont typeface="Times New Roman"/>
                <a:buNone/>
              </a:pPr>
              <a:r>
                <a:rPr b="1" i="0" lang="en-US" sz="1812" u="none" cap="none" strike="noStrike">
                  <a:solidFill>
                    <a:srgbClr val="0000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11</a:t>
              </a:r>
              <a:endParaRPr/>
            </a:p>
          </p:txBody>
        </p:sp>
        <p:sp>
          <p:nvSpPr>
            <p:cNvPr id="1030" name="Google Shape;1030;p32"/>
            <p:cNvSpPr/>
            <p:nvPr/>
          </p:nvSpPr>
          <p:spPr>
            <a:xfrm>
              <a:off x="2667000" y="4648200"/>
              <a:ext cx="381000" cy="457200"/>
            </a:xfrm>
            <a:prstGeom prst="rect">
              <a:avLst/>
            </a:prstGeom>
            <a:noFill/>
            <a:ln cap="flat" cmpd="sng" w="254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40"/>
                <a:buFont typeface="Times New Roman"/>
                <a:buNone/>
              </a:pPr>
              <a:r>
                <a:rPr b="1" i="0" lang="en-US" sz="2040" u="none" cap="none" strike="noStrike">
                  <a:solidFill>
                    <a:srgbClr val="0000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</a:t>
              </a:r>
              <a:endParaRPr/>
            </a:p>
          </p:txBody>
        </p:sp>
        <p:cxnSp>
          <p:nvCxnSpPr>
            <p:cNvPr id="1031" name="Google Shape;1031;p32"/>
            <p:cNvCxnSpPr/>
            <p:nvPr/>
          </p:nvCxnSpPr>
          <p:spPr>
            <a:xfrm>
              <a:off x="3048000" y="3429000"/>
              <a:ext cx="0" cy="1676400"/>
            </a:xfrm>
            <a:prstGeom prst="straightConnector1">
              <a:avLst/>
            </a:prstGeom>
            <a:solidFill>
              <a:srgbClr val="00B8FF"/>
            </a:solidFill>
            <a:ln cap="flat" cmpd="sng" w="9525">
              <a:solidFill>
                <a:srgbClr val="000000"/>
              </a:solidFill>
              <a:prstDash val="dash"/>
              <a:round/>
              <a:headEnd len="sm" w="sm" type="none"/>
              <a:tailEnd len="sm" w="sm" type="none"/>
            </a:ln>
          </p:spPr>
        </p:cxnSp>
      </p:grpSp>
      <p:grpSp>
        <p:nvGrpSpPr>
          <p:cNvPr id="1032" name="Google Shape;1032;p32"/>
          <p:cNvGrpSpPr/>
          <p:nvPr/>
        </p:nvGrpSpPr>
        <p:grpSpPr>
          <a:xfrm>
            <a:off x="4997821" y="3886200"/>
            <a:ext cx="604520" cy="1986280"/>
            <a:chOff x="2590800" y="3352800"/>
            <a:chExt cx="533400" cy="1752600"/>
          </a:xfrm>
        </p:grpSpPr>
        <p:sp>
          <p:nvSpPr>
            <p:cNvPr id="1033" name="Google Shape;1033;p32"/>
            <p:cNvSpPr/>
            <p:nvPr/>
          </p:nvSpPr>
          <p:spPr>
            <a:xfrm>
              <a:off x="2590800" y="3352800"/>
              <a:ext cx="381000" cy="457200"/>
            </a:xfrm>
            <a:prstGeom prst="rect">
              <a:avLst/>
            </a:prstGeom>
            <a:noFill/>
            <a:ln cap="flat" cmpd="sng" w="254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40"/>
                <a:buFont typeface="Times New Roman"/>
                <a:buNone/>
              </a:pPr>
              <a:r>
                <a:rPr b="1" i="0" lang="en-US" sz="2040" u="none" cap="none" strike="noStrike">
                  <a:solidFill>
                    <a:srgbClr val="0000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</a:t>
              </a:r>
              <a:endParaRPr/>
            </a:p>
          </p:txBody>
        </p:sp>
        <p:sp>
          <p:nvSpPr>
            <p:cNvPr id="1034" name="Google Shape;1034;p32"/>
            <p:cNvSpPr/>
            <p:nvPr/>
          </p:nvSpPr>
          <p:spPr>
            <a:xfrm>
              <a:off x="2590800" y="4038600"/>
              <a:ext cx="533400" cy="457200"/>
            </a:xfrm>
            <a:prstGeom prst="rect">
              <a:avLst/>
            </a:prstGeom>
            <a:noFill/>
            <a:ln cap="flat" cmpd="sng" w="254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12"/>
                <a:buFont typeface="Times New Roman"/>
                <a:buNone/>
              </a:pPr>
              <a:r>
                <a:rPr b="1" i="0" lang="en-US" sz="1812" u="none" cap="none" strike="noStrike">
                  <a:solidFill>
                    <a:srgbClr val="0000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10</a:t>
              </a:r>
              <a:endParaRPr/>
            </a:p>
          </p:txBody>
        </p:sp>
        <p:sp>
          <p:nvSpPr>
            <p:cNvPr id="1035" name="Google Shape;1035;p32"/>
            <p:cNvSpPr/>
            <p:nvPr/>
          </p:nvSpPr>
          <p:spPr>
            <a:xfrm>
              <a:off x="2667000" y="4648200"/>
              <a:ext cx="381000" cy="457200"/>
            </a:xfrm>
            <a:prstGeom prst="rect">
              <a:avLst/>
            </a:prstGeom>
            <a:noFill/>
            <a:ln cap="flat" cmpd="sng" w="254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40"/>
                <a:buFont typeface="Times New Roman"/>
                <a:buNone/>
              </a:pPr>
              <a:r>
                <a:rPr b="1" i="0" lang="en-US" sz="2040" u="none" cap="none" strike="noStrike">
                  <a:solidFill>
                    <a:srgbClr val="0000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</a:t>
              </a:r>
              <a:endParaRPr/>
            </a:p>
          </p:txBody>
        </p:sp>
        <p:cxnSp>
          <p:nvCxnSpPr>
            <p:cNvPr id="1036" name="Google Shape;1036;p32"/>
            <p:cNvCxnSpPr/>
            <p:nvPr/>
          </p:nvCxnSpPr>
          <p:spPr>
            <a:xfrm>
              <a:off x="3048000" y="3429000"/>
              <a:ext cx="0" cy="1676400"/>
            </a:xfrm>
            <a:prstGeom prst="straightConnector1">
              <a:avLst/>
            </a:prstGeom>
            <a:solidFill>
              <a:srgbClr val="00B8FF"/>
            </a:solidFill>
            <a:ln cap="flat" cmpd="sng" w="9525">
              <a:solidFill>
                <a:srgbClr val="000000"/>
              </a:solidFill>
              <a:prstDash val="dash"/>
              <a:round/>
              <a:headEnd len="sm" w="sm" type="none"/>
              <a:tailEnd len="sm" w="sm" type="none"/>
            </a:ln>
          </p:spPr>
        </p:cxnSp>
      </p:grpSp>
      <p:grpSp>
        <p:nvGrpSpPr>
          <p:cNvPr id="1037" name="Google Shape;1037;p32"/>
          <p:cNvGrpSpPr/>
          <p:nvPr/>
        </p:nvGrpSpPr>
        <p:grpSpPr>
          <a:xfrm>
            <a:off x="5602341" y="3886200"/>
            <a:ext cx="604520" cy="1986280"/>
            <a:chOff x="2590800" y="3352800"/>
            <a:chExt cx="533400" cy="1752600"/>
          </a:xfrm>
        </p:grpSpPr>
        <p:sp>
          <p:nvSpPr>
            <p:cNvPr id="1038" name="Google Shape;1038;p32"/>
            <p:cNvSpPr/>
            <p:nvPr/>
          </p:nvSpPr>
          <p:spPr>
            <a:xfrm>
              <a:off x="2590800" y="3352800"/>
              <a:ext cx="381000" cy="457200"/>
            </a:xfrm>
            <a:prstGeom prst="rect">
              <a:avLst/>
            </a:prstGeom>
            <a:noFill/>
            <a:ln cap="flat" cmpd="sng" w="254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40"/>
                <a:buFont typeface="Times New Roman"/>
                <a:buNone/>
              </a:pPr>
              <a:r>
                <a:rPr b="1" i="0" lang="en-US" sz="2040" u="none" cap="none" strike="noStrike">
                  <a:solidFill>
                    <a:srgbClr val="0000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</a:t>
              </a:r>
              <a:endParaRPr/>
            </a:p>
          </p:txBody>
        </p:sp>
        <p:sp>
          <p:nvSpPr>
            <p:cNvPr id="1039" name="Google Shape;1039;p32"/>
            <p:cNvSpPr/>
            <p:nvPr/>
          </p:nvSpPr>
          <p:spPr>
            <a:xfrm>
              <a:off x="2590800" y="4038600"/>
              <a:ext cx="533400" cy="457200"/>
            </a:xfrm>
            <a:prstGeom prst="rect">
              <a:avLst/>
            </a:prstGeom>
            <a:noFill/>
            <a:ln cap="flat" cmpd="sng" w="254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12"/>
                <a:buFont typeface="Times New Roman"/>
                <a:buNone/>
              </a:pPr>
              <a:r>
                <a:rPr b="1" i="0" lang="en-US" sz="1812" u="none" cap="none" strike="noStrike">
                  <a:solidFill>
                    <a:srgbClr val="0000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11</a:t>
              </a:r>
              <a:endParaRPr/>
            </a:p>
          </p:txBody>
        </p:sp>
        <p:sp>
          <p:nvSpPr>
            <p:cNvPr id="1040" name="Google Shape;1040;p32"/>
            <p:cNvSpPr/>
            <p:nvPr/>
          </p:nvSpPr>
          <p:spPr>
            <a:xfrm>
              <a:off x="2667000" y="4648200"/>
              <a:ext cx="381000" cy="457200"/>
            </a:xfrm>
            <a:prstGeom prst="rect">
              <a:avLst/>
            </a:prstGeom>
            <a:noFill/>
            <a:ln cap="flat" cmpd="sng" w="254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40"/>
                <a:buFont typeface="Times New Roman"/>
                <a:buNone/>
              </a:pPr>
              <a:r>
                <a:rPr b="1" i="0" lang="en-US" sz="2040" u="none" cap="none" strike="noStrike">
                  <a:solidFill>
                    <a:srgbClr val="0000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</a:t>
              </a:r>
              <a:endParaRPr/>
            </a:p>
          </p:txBody>
        </p:sp>
        <p:cxnSp>
          <p:nvCxnSpPr>
            <p:cNvPr id="1041" name="Google Shape;1041;p32"/>
            <p:cNvCxnSpPr/>
            <p:nvPr/>
          </p:nvCxnSpPr>
          <p:spPr>
            <a:xfrm>
              <a:off x="3048000" y="3429000"/>
              <a:ext cx="0" cy="1676400"/>
            </a:xfrm>
            <a:prstGeom prst="straightConnector1">
              <a:avLst/>
            </a:prstGeom>
            <a:solidFill>
              <a:srgbClr val="00B8FF"/>
            </a:solidFill>
            <a:ln cap="flat" cmpd="sng" w="9525">
              <a:solidFill>
                <a:srgbClr val="000000"/>
              </a:solidFill>
              <a:prstDash val="dash"/>
              <a:round/>
              <a:headEnd len="sm" w="sm" type="none"/>
              <a:tailEnd len="sm" w="sm" type="none"/>
            </a:ln>
          </p:spPr>
        </p:cxnSp>
      </p:grpSp>
      <p:grpSp>
        <p:nvGrpSpPr>
          <p:cNvPr id="1042" name="Google Shape;1042;p32"/>
          <p:cNvGrpSpPr/>
          <p:nvPr/>
        </p:nvGrpSpPr>
        <p:grpSpPr>
          <a:xfrm>
            <a:off x="6206861" y="3886200"/>
            <a:ext cx="604520" cy="1986280"/>
            <a:chOff x="2590800" y="3352800"/>
            <a:chExt cx="533400" cy="1752600"/>
          </a:xfrm>
        </p:grpSpPr>
        <p:sp>
          <p:nvSpPr>
            <p:cNvPr id="1043" name="Google Shape;1043;p32"/>
            <p:cNvSpPr/>
            <p:nvPr/>
          </p:nvSpPr>
          <p:spPr>
            <a:xfrm>
              <a:off x="2590800" y="3352800"/>
              <a:ext cx="381000" cy="457200"/>
            </a:xfrm>
            <a:prstGeom prst="rect">
              <a:avLst/>
            </a:prstGeom>
            <a:noFill/>
            <a:ln cap="flat" cmpd="sng" w="254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40"/>
                <a:buFont typeface="Times New Roman"/>
                <a:buNone/>
              </a:pPr>
              <a:r>
                <a:rPr b="1" i="0" lang="en-US" sz="2040" u="none" cap="none" strike="noStrike">
                  <a:solidFill>
                    <a:srgbClr val="FF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</a:t>
              </a:r>
              <a:endParaRPr/>
            </a:p>
          </p:txBody>
        </p:sp>
        <p:sp>
          <p:nvSpPr>
            <p:cNvPr id="1044" name="Google Shape;1044;p32"/>
            <p:cNvSpPr/>
            <p:nvPr/>
          </p:nvSpPr>
          <p:spPr>
            <a:xfrm>
              <a:off x="2590800" y="4038600"/>
              <a:ext cx="533400" cy="457200"/>
            </a:xfrm>
            <a:prstGeom prst="rect">
              <a:avLst/>
            </a:prstGeom>
            <a:noFill/>
            <a:ln cap="flat" cmpd="sng" w="254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12"/>
                <a:buFont typeface="Times New Roman"/>
                <a:buNone/>
              </a:pPr>
              <a:r>
                <a:rPr b="1" i="0" lang="en-US" sz="1812" u="none" cap="none" strike="noStrike">
                  <a:solidFill>
                    <a:srgbClr val="0000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11</a:t>
              </a:r>
              <a:endParaRPr/>
            </a:p>
          </p:txBody>
        </p:sp>
        <p:sp>
          <p:nvSpPr>
            <p:cNvPr id="1045" name="Google Shape;1045;p32"/>
            <p:cNvSpPr/>
            <p:nvPr/>
          </p:nvSpPr>
          <p:spPr>
            <a:xfrm>
              <a:off x="2667000" y="4648200"/>
              <a:ext cx="381000" cy="457200"/>
            </a:xfrm>
            <a:prstGeom prst="rect">
              <a:avLst/>
            </a:prstGeom>
            <a:noFill/>
            <a:ln cap="flat" cmpd="sng" w="254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40"/>
                <a:buFont typeface="Times New Roman"/>
                <a:buNone/>
              </a:pPr>
              <a:r>
                <a:rPr b="1" i="0" lang="en-US" sz="2040" u="none" cap="none" strike="noStrike">
                  <a:solidFill>
                    <a:srgbClr val="0000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</a:t>
              </a:r>
              <a:endParaRPr/>
            </a:p>
          </p:txBody>
        </p:sp>
        <p:cxnSp>
          <p:nvCxnSpPr>
            <p:cNvPr id="1046" name="Google Shape;1046;p32"/>
            <p:cNvCxnSpPr/>
            <p:nvPr/>
          </p:nvCxnSpPr>
          <p:spPr>
            <a:xfrm>
              <a:off x="3048000" y="3429000"/>
              <a:ext cx="0" cy="1676400"/>
            </a:xfrm>
            <a:prstGeom prst="straightConnector1">
              <a:avLst/>
            </a:prstGeom>
            <a:solidFill>
              <a:srgbClr val="00B8FF"/>
            </a:solidFill>
            <a:ln cap="flat" cmpd="sng" w="9525">
              <a:solidFill>
                <a:srgbClr val="000000"/>
              </a:solidFill>
              <a:prstDash val="dash"/>
              <a:round/>
              <a:headEnd len="sm" w="sm" type="none"/>
              <a:tailEnd len="sm" w="sm" type="none"/>
            </a:ln>
          </p:spPr>
        </p:cxnSp>
      </p:grpSp>
      <p:grpSp>
        <p:nvGrpSpPr>
          <p:cNvPr id="1047" name="Google Shape;1047;p32"/>
          <p:cNvGrpSpPr/>
          <p:nvPr/>
        </p:nvGrpSpPr>
        <p:grpSpPr>
          <a:xfrm>
            <a:off x="6771799" y="3886200"/>
            <a:ext cx="604520" cy="1986280"/>
            <a:chOff x="2590800" y="3352800"/>
            <a:chExt cx="533400" cy="1752600"/>
          </a:xfrm>
        </p:grpSpPr>
        <p:sp>
          <p:nvSpPr>
            <p:cNvPr id="1048" name="Google Shape;1048;p32"/>
            <p:cNvSpPr/>
            <p:nvPr/>
          </p:nvSpPr>
          <p:spPr>
            <a:xfrm>
              <a:off x="2590800" y="3352800"/>
              <a:ext cx="381000" cy="457200"/>
            </a:xfrm>
            <a:prstGeom prst="rect">
              <a:avLst/>
            </a:prstGeom>
            <a:noFill/>
            <a:ln cap="flat" cmpd="sng" w="254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40"/>
                <a:buFont typeface="Times New Roman"/>
                <a:buNone/>
              </a:pPr>
              <a:r>
                <a:rPr b="1" i="0" lang="en-US" sz="2040" u="none" cap="none" strike="noStrike">
                  <a:solidFill>
                    <a:srgbClr val="FF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</a:t>
              </a:r>
              <a:endParaRPr/>
            </a:p>
          </p:txBody>
        </p:sp>
        <p:sp>
          <p:nvSpPr>
            <p:cNvPr id="1049" name="Google Shape;1049;p32"/>
            <p:cNvSpPr/>
            <p:nvPr/>
          </p:nvSpPr>
          <p:spPr>
            <a:xfrm>
              <a:off x="2590800" y="4038600"/>
              <a:ext cx="533400" cy="457200"/>
            </a:xfrm>
            <a:prstGeom prst="rect">
              <a:avLst/>
            </a:prstGeom>
            <a:noFill/>
            <a:ln cap="flat" cmpd="sng" w="254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12"/>
                <a:buFont typeface="Times New Roman"/>
                <a:buNone/>
              </a:pPr>
              <a:r>
                <a:rPr b="1" i="0" lang="en-US" sz="1812" u="none" cap="none" strike="noStrike">
                  <a:solidFill>
                    <a:srgbClr val="0000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10</a:t>
              </a:r>
              <a:endParaRPr/>
            </a:p>
          </p:txBody>
        </p:sp>
        <p:sp>
          <p:nvSpPr>
            <p:cNvPr id="1050" name="Google Shape;1050;p32"/>
            <p:cNvSpPr/>
            <p:nvPr/>
          </p:nvSpPr>
          <p:spPr>
            <a:xfrm>
              <a:off x="2667000" y="4648200"/>
              <a:ext cx="381000" cy="457200"/>
            </a:xfrm>
            <a:prstGeom prst="rect">
              <a:avLst/>
            </a:prstGeom>
            <a:noFill/>
            <a:ln cap="flat" cmpd="sng" w="254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40"/>
                <a:buFont typeface="Times New Roman"/>
                <a:buNone/>
              </a:pPr>
              <a:r>
                <a:rPr b="1" i="0" lang="en-US" sz="2040" u="none" cap="none" strike="noStrike">
                  <a:solidFill>
                    <a:srgbClr val="0000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</a:t>
              </a:r>
              <a:endParaRPr/>
            </a:p>
          </p:txBody>
        </p:sp>
        <p:cxnSp>
          <p:nvCxnSpPr>
            <p:cNvPr id="1051" name="Google Shape;1051;p32"/>
            <p:cNvCxnSpPr/>
            <p:nvPr/>
          </p:nvCxnSpPr>
          <p:spPr>
            <a:xfrm>
              <a:off x="3048000" y="3429000"/>
              <a:ext cx="0" cy="1676400"/>
            </a:xfrm>
            <a:prstGeom prst="straightConnector1">
              <a:avLst/>
            </a:prstGeom>
            <a:solidFill>
              <a:srgbClr val="00B8FF"/>
            </a:solidFill>
            <a:ln cap="flat" cmpd="sng" w="9525">
              <a:solidFill>
                <a:srgbClr val="000000"/>
              </a:solidFill>
              <a:prstDash val="dash"/>
              <a:round/>
              <a:headEnd len="sm" w="sm" type="none"/>
              <a:tailEnd len="sm" w="sm" type="none"/>
            </a:ln>
          </p:spPr>
        </p:cxnSp>
      </p:grpSp>
      <p:grpSp>
        <p:nvGrpSpPr>
          <p:cNvPr id="1052" name="Google Shape;1052;p32"/>
          <p:cNvGrpSpPr/>
          <p:nvPr/>
        </p:nvGrpSpPr>
        <p:grpSpPr>
          <a:xfrm>
            <a:off x="7376319" y="3886200"/>
            <a:ext cx="604520" cy="1986280"/>
            <a:chOff x="2590800" y="3352800"/>
            <a:chExt cx="533400" cy="1752600"/>
          </a:xfrm>
        </p:grpSpPr>
        <p:sp>
          <p:nvSpPr>
            <p:cNvPr id="1053" name="Google Shape;1053;p32"/>
            <p:cNvSpPr/>
            <p:nvPr/>
          </p:nvSpPr>
          <p:spPr>
            <a:xfrm>
              <a:off x="2590800" y="3352800"/>
              <a:ext cx="381000" cy="457200"/>
            </a:xfrm>
            <a:prstGeom prst="rect">
              <a:avLst/>
            </a:prstGeom>
            <a:noFill/>
            <a:ln cap="flat" cmpd="sng" w="254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40"/>
                <a:buFont typeface="Times New Roman"/>
                <a:buNone/>
              </a:pPr>
              <a:r>
                <a:rPr b="1" i="0" lang="en-US" sz="2040" u="none" cap="none" strike="noStrike">
                  <a:solidFill>
                    <a:srgbClr val="FF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</a:t>
              </a:r>
              <a:endParaRPr/>
            </a:p>
          </p:txBody>
        </p:sp>
        <p:sp>
          <p:nvSpPr>
            <p:cNvPr id="1054" name="Google Shape;1054;p32"/>
            <p:cNvSpPr/>
            <p:nvPr/>
          </p:nvSpPr>
          <p:spPr>
            <a:xfrm>
              <a:off x="2590800" y="4038600"/>
              <a:ext cx="533400" cy="457200"/>
            </a:xfrm>
            <a:prstGeom prst="rect">
              <a:avLst/>
            </a:prstGeom>
            <a:noFill/>
            <a:ln cap="flat" cmpd="sng" w="254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12"/>
                <a:buFont typeface="Times New Roman"/>
                <a:buNone/>
              </a:pPr>
              <a:r>
                <a:rPr b="1" i="0" lang="en-US" sz="1812" u="none" cap="none" strike="noStrike">
                  <a:solidFill>
                    <a:srgbClr val="FF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01</a:t>
              </a:r>
              <a:endParaRPr/>
            </a:p>
          </p:txBody>
        </p:sp>
        <p:sp>
          <p:nvSpPr>
            <p:cNvPr id="1055" name="Google Shape;1055;p32"/>
            <p:cNvSpPr/>
            <p:nvPr/>
          </p:nvSpPr>
          <p:spPr>
            <a:xfrm>
              <a:off x="2667000" y="4648200"/>
              <a:ext cx="381000" cy="457200"/>
            </a:xfrm>
            <a:prstGeom prst="rect">
              <a:avLst/>
            </a:prstGeom>
            <a:noFill/>
            <a:ln cap="flat" cmpd="sng" w="254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40"/>
                <a:buFont typeface="Times New Roman"/>
                <a:buNone/>
              </a:pPr>
              <a:r>
                <a:rPr b="1" i="0" lang="en-US" sz="2040" u="none" cap="none" strike="noStrike">
                  <a:solidFill>
                    <a:srgbClr val="FF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</a:t>
              </a:r>
              <a:endParaRPr/>
            </a:p>
          </p:txBody>
        </p:sp>
        <p:cxnSp>
          <p:nvCxnSpPr>
            <p:cNvPr id="1056" name="Google Shape;1056;p32"/>
            <p:cNvCxnSpPr/>
            <p:nvPr/>
          </p:nvCxnSpPr>
          <p:spPr>
            <a:xfrm>
              <a:off x="3048000" y="3429000"/>
              <a:ext cx="0" cy="1676400"/>
            </a:xfrm>
            <a:prstGeom prst="straightConnector1">
              <a:avLst/>
            </a:prstGeom>
            <a:solidFill>
              <a:srgbClr val="00B8FF"/>
            </a:solidFill>
            <a:ln cap="flat" cmpd="sng" w="9525">
              <a:solidFill>
                <a:srgbClr val="000000"/>
              </a:solidFill>
              <a:prstDash val="dash"/>
              <a:round/>
              <a:headEnd len="sm" w="sm" type="none"/>
              <a:tailEnd len="sm" w="sm" type="none"/>
            </a:ln>
          </p:spPr>
        </p:cxnSp>
      </p:grpSp>
      <p:grpSp>
        <p:nvGrpSpPr>
          <p:cNvPr id="1057" name="Google Shape;1057;p32"/>
          <p:cNvGrpSpPr/>
          <p:nvPr/>
        </p:nvGrpSpPr>
        <p:grpSpPr>
          <a:xfrm>
            <a:off x="7980839" y="3886200"/>
            <a:ext cx="604520" cy="1986280"/>
            <a:chOff x="2590800" y="3352800"/>
            <a:chExt cx="533400" cy="1752600"/>
          </a:xfrm>
        </p:grpSpPr>
        <p:sp>
          <p:nvSpPr>
            <p:cNvPr id="1058" name="Google Shape;1058;p32"/>
            <p:cNvSpPr/>
            <p:nvPr/>
          </p:nvSpPr>
          <p:spPr>
            <a:xfrm>
              <a:off x="2590800" y="3352800"/>
              <a:ext cx="381000" cy="457200"/>
            </a:xfrm>
            <a:prstGeom prst="rect">
              <a:avLst/>
            </a:prstGeom>
            <a:noFill/>
            <a:ln cap="flat" cmpd="sng" w="254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40"/>
                <a:buFont typeface="Times New Roman"/>
                <a:buNone/>
              </a:pPr>
              <a:r>
                <a:rPr b="1" i="0" lang="en-US" sz="2040" u="none" cap="none" strike="noStrike">
                  <a:solidFill>
                    <a:srgbClr val="0000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</a:t>
              </a:r>
              <a:endParaRPr/>
            </a:p>
          </p:txBody>
        </p:sp>
        <p:sp>
          <p:nvSpPr>
            <p:cNvPr id="1059" name="Google Shape;1059;p32"/>
            <p:cNvSpPr/>
            <p:nvPr/>
          </p:nvSpPr>
          <p:spPr>
            <a:xfrm>
              <a:off x="2590800" y="4038600"/>
              <a:ext cx="533400" cy="457200"/>
            </a:xfrm>
            <a:prstGeom prst="rect">
              <a:avLst/>
            </a:prstGeom>
            <a:noFill/>
            <a:ln cap="flat" cmpd="sng" w="254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12"/>
                <a:buFont typeface="Times New Roman"/>
                <a:buNone/>
              </a:pPr>
              <a:r>
                <a:rPr b="1" i="0" lang="en-US" sz="1812" u="none" cap="none" strike="noStrike">
                  <a:solidFill>
                    <a:srgbClr val="FF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00</a:t>
              </a:r>
              <a:endParaRPr/>
            </a:p>
          </p:txBody>
        </p:sp>
        <p:sp>
          <p:nvSpPr>
            <p:cNvPr id="1060" name="Google Shape;1060;p32"/>
            <p:cNvSpPr/>
            <p:nvPr/>
          </p:nvSpPr>
          <p:spPr>
            <a:xfrm>
              <a:off x="2667000" y="4648200"/>
              <a:ext cx="381000" cy="457200"/>
            </a:xfrm>
            <a:prstGeom prst="rect">
              <a:avLst/>
            </a:prstGeom>
            <a:noFill/>
            <a:ln cap="flat" cmpd="sng" w="254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40"/>
                <a:buFont typeface="Times New Roman"/>
                <a:buNone/>
              </a:pPr>
              <a:r>
                <a:rPr b="1" i="0" lang="en-US" sz="2040" u="none" cap="none" strike="noStrike">
                  <a:solidFill>
                    <a:srgbClr val="FF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</a:t>
              </a:r>
              <a:endParaRPr/>
            </a:p>
          </p:txBody>
        </p:sp>
        <p:cxnSp>
          <p:nvCxnSpPr>
            <p:cNvPr id="1061" name="Google Shape;1061;p32"/>
            <p:cNvCxnSpPr/>
            <p:nvPr/>
          </p:nvCxnSpPr>
          <p:spPr>
            <a:xfrm>
              <a:off x="3048000" y="3429000"/>
              <a:ext cx="0" cy="1676400"/>
            </a:xfrm>
            <a:prstGeom prst="straightConnector1">
              <a:avLst/>
            </a:prstGeom>
            <a:solidFill>
              <a:srgbClr val="00B8FF"/>
            </a:solidFill>
            <a:ln cap="flat" cmpd="sng" w="9525">
              <a:solidFill>
                <a:srgbClr val="000000"/>
              </a:solidFill>
              <a:prstDash val="dash"/>
              <a:round/>
              <a:headEnd len="sm" w="sm" type="none"/>
              <a:tailEnd len="sm" w="sm" type="none"/>
            </a:ln>
          </p:spPr>
        </p:cxnSp>
      </p:grpSp>
      <p:grpSp>
        <p:nvGrpSpPr>
          <p:cNvPr id="1062" name="Google Shape;1062;p32"/>
          <p:cNvGrpSpPr/>
          <p:nvPr/>
        </p:nvGrpSpPr>
        <p:grpSpPr>
          <a:xfrm>
            <a:off x="8585359" y="3886200"/>
            <a:ext cx="604520" cy="1986280"/>
            <a:chOff x="2590800" y="3352800"/>
            <a:chExt cx="533400" cy="1752600"/>
          </a:xfrm>
        </p:grpSpPr>
        <p:sp>
          <p:nvSpPr>
            <p:cNvPr id="1063" name="Google Shape;1063;p32"/>
            <p:cNvSpPr/>
            <p:nvPr/>
          </p:nvSpPr>
          <p:spPr>
            <a:xfrm>
              <a:off x="2590800" y="3352800"/>
              <a:ext cx="381000" cy="457200"/>
            </a:xfrm>
            <a:prstGeom prst="rect">
              <a:avLst/>
            </a:prstGeom>
            <a:noFill/>
            <a:ln cap="flat" cmpd="sng" w="254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40"/>
                <a:buFont typeface="Times New Roman"/>
                <a:buNone/>
              </a:pPr>
              <a:r>
                <a:rPr b="1" i="0" lang="en-US" sz="2040" u="none" cap="none" strike="noStrike">
                  <a:solidFill>
                    <a:srgbClr val="FF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</a:t>
              </a:r>
              <a:endParaRPr/>
            </a:p>
          </p:txBody>
        </p:sp>
        <p:sp>
          <p:nvSpPr>
            <p:cNvPr id="1064" name="Google Shape;1064;p32"/>
            <p:cNvSpPr/>
            <p:nvPr/>
          </p:nvSpPr>
          <p:spPr>
            <a:xfrm>
              <a:off x="2590800" y="4038600"/>
              <a:ext cx="533400" cy="457200"/>
            </a:xfrm>
            <a:prstGeom prst="rect">
              <a:avLst/>
            </a:prstGeom>
            <a:noFill/>
            <a:ln cap="flat" cmpd="sng" w="254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12"/>
                <a:buFont typeface="Times New Roman"/>
                <a:buNone/>
              </a:pPr>
              <a:r>
                <a:rPr b="1" i="0" lang="en-US" sz="1812" u="none" cap="none" strike="noStrike">
                  <a:solidFill>
                    <a:srgbClr val="FF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01</a:t>
              </a:r>
              <a:endParaRPr/>
            </a:p>
          </p:txBody>
        </p:sp>
        <p:sp>
          <p:nvSpPr>
            <p:cNvPr id="1065" name="Google Shape;1065;p32"/>
            <p:cNvSpPr/>
            <p:nvPr/>
          </p:nvSpPr>
          <p:spPr>
            <a:xfrm>
              <a:off x="2667000" y="4648200"/>
              <a:ext cx="381000" cy="457200"/>
            </a:xfrm>
            <a:prstGeom prst="rect">
              <a:avLst/>
            </a:prstGeom>
            <a:noFill/>
            <a:ln cap="flat" cmpd="sng" w="254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40"/>
                <a:buFont typeface="Times New Roman"/>
                <a:buNone/>
              </a:pPr>
              <a:r>
                <a:rPr b="1" i="0" lang="en-US" sz="2040" u="none" cap="none" strike="noStrike">
                  <a:solidFill>
                    <a:srgbClr val="FF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</a:t>
              </a:r>
              <a:endParaRPr/>
            </a:p>
          </p:txBody>
        </p:sp>
        <p:cxnSp>
          <p:nvCxnSpPr>
            <p:cNvPr id="1066" name="Google Shape;1066;p32"/>
            <p:cNvCxnSpPr/>
            <p:nvPr/>
          </p:nvCxnSpPr>
          <p:spPr>
            <a:xfrm>
              <a:off x="3048000" y="3429000"/>
              <a:ext cx="0" cy="1676400"/>
            </a:xfrm>
            <a:prstGeom prst="straightConnector1">
              <a:avLst/>
            </a:prstGeom>
            <a:solidFill>
              <a:srgbClr val="00B8FF"/>
            </a:solidFill>
            <a:ln cap="flat" cmpd="sng" w="9525">
              <a:solidFill>
                <a:srgbClr val="000000"/>
              </a:solidFill>
              <a:prstDash val="dash"/>
              <a:round/>
              <a:headEnd len="sm" w="sm" type="none"/>
              <a:tailEnd len="sm" w="sm" type="none"/>
            </a:ln>
          </p:spPr>
        </p:cxnSp>
      </p:grpSp>
      <p:grpSp>
        <p:nvGrpSpPr>
          <p:cNvPr id="1067" name="Google Shape;1067;p32"/>
          <p:cNvGrpSpPr/>
          <p:nvPr/>
        </p:nvGrpSpPr>
        <p:grpSpPr>
          <a:xfrm>
            <a:off x="9189879" y="3886200"/>
            <a:ext cx="604520" cy="1986280"/>
            <a:chOff x="2590800" y="3352800"/>
            <a:chExt cx="533400" cy="1752600"/>
          </a:xfrm>
        </p:grpSpPr>
        <p:sp>
          <p:nvSpPr>
            <p:cNvPr id="1068" name="Google Shape;1068;p32"/>
            <p:cNvSpPr/>
            <p:nvPr/>
          </p:nvSpPr>
          <p:spPr>
            <a:xfrm>
              <a:off x="2590800" y="3352800"/>
              <a:ext cx="381000" cy="457200"/>
            </a:xfrm>
            <a:prstGeom prst="rect">
              <a:avLst/>
            </a:prstGeom>
            <a:noFill/>
            <a:ln cap="flat" cmpd="sng" w="254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40"/>
                <a:buFont typeface="Times New Roman"/>
                <a:buNone/>
              </a:pPr>
              <a:r>
                <a:rPr b="1" i="0" lang="en-US" sz="2040" u="none" cap="none" strike="noStrike">
                  <a:solidFill>
                    <a:srgbClr val="0000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</a:t>
              </a:r>
              <a:endParaRPr/>
            </a:p>
          </p:txBody>
        </p:sp>
        <p:sp>
          <p:nvSpPr>
            <p:cNvPr id="1069" name="Google Shape;1069;p32"/>
            <p:cNvSpPr/>
            <p:nvPr/>
          </p:nvSpPr>
          <p:spPr>
            <a:xfrm>
              <a:off x="2590800" y="4038600"/>
              <a:ext cx="533400" cy="457200"/>
            </a:xfrm>
            <a:prstGeom prst="rect">
              <a:avLst/>
            </a:prstGeom>
            <a:noFill/>
            <a:ln cap="flat" cmpd="sng" w="254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12"/>
                <a:buFont typeface="Times New Roman"/>
                <a:buNone/>
              </a:pPr>
              <a:r>
                <a:rPr b="1" i="0" lang="en-US" sz="1812" u="none" cap="none" strike="noStrike">
                  <a:solidFill>
                    <a:srgbClr val="FF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00</a:t>
              </a:r>
              <a:endParaRPr/>
            </a:p>
          </p:txBody>
        </p:sp>
        <p:sp>
          <p:nvSpPr>
            <p:cNvPr id="1070" name="Google Shape;1070;p32"/>
            <p:cNvSpPr/>
            <p:nvPr/>
          </p:nvSpPr>
          <p:spPr>
            <a:xfrm>
              <a:off x="2667000" y="4648200"/>
              <a:ext cx="381000" cy="457200"/>
            </a:xfrm>
            <a:prstGeom prst="rect">
              <a:avLst/>
            </a:prstGeom>
            <a:noFill/>
            <a:ln cap="flat" cmpd="sng" w="254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40"/>
                <a:buFont typeface="Times New Roman"/>
                <a:buNone/>
              </a:pPr>
              <a:r>
                <a:rPr b="1" i="0" lang="en-US" sz="2040" u="none" cap="none" strike="noStrike">
                  <a:solidFill>
                    <a:srgbClr val="FF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</a:t>
              </a:r>
              <a:endParaRPr/>
            </a:p>
          </p:txBody>
        </p:sp>
        <p:cxnSp>
          <p:nvCxnSpPr>
            <p:cNvPr id="1071" name="Google Shape;1071;p32"/>
            <p:cNvCxnSpPr/>
            <p:nvPr/>
          </p:nvCxnSpPr>
          <p:spPr>
            <a:xfrm>
              <a:off x="3048000" y="3429000"/>
              <a:ext cx="0" cy="1676400"/>
            </a:xfrm>
            <a:prstGeom prst="straightConnector1">
              <a:avLst/>
            </a:prstGeom>
            <a:solidFill>
              <a:srgbClr val="00B8FF"/>
            </a:solidFill>
            <a:ln cap="flat" cmpd="sng" w="9525">
              <a:solidFill>
                <a:srgbClr val="000000"/>
              </a:solidFill>
              <a:prstDash val="dash"/>
              <a:round/>
              <a:headEnd len="sm" w="sm" type="none"/>
              <a:tailEnd len="sm" w="sm" type="none"/>
            </a:ln>
          </p:spPr>
        </p:cxnSp>
      </p:grpSp>
      <p:grpSp>
        <p:nvGrpSpPr>
          <p:cNvPr id="1072" name="Google Shape;1072;p32"/>
          <p:cNvGrpSpPr/>
          <p:nvPr/>
        </p:nvGrpSpPr>
        <p:grpSpPr>
          <a:xfrm>
            <a:off x="9794399" y="3886200"/>
            <a:ext cx="604520" cy="1986280"/>
            <a:chOff x="2590800" y="3352800"/>
            <a:chExt cx="533400" cy="1752600"/>
          </a:xfrm>
        </p:grpSpPr>
        <p:sp>
          <p:nvSpPr>
            <p:cNvPr id="1073" name="Google Shape;1073;p32"/>
            <p:cNvSpPr/>
            <p:nvPr/>
          </p:nvSpPr>
          <p:spPr>
            <a:xfrm>
              <a:off x="2590800" y="3352800"/>
              <a:ext cx="381000" cy="457200"/>
            </a:xfrm>
            <a:prstGeom prst="rect">
              <a:avLst/>
            </a:prstGeom>
            <a:noFill/>
            <a:ln cap="flat" cmpd="sng" w="254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40"/>
                <a:buFont typeface="Times New Roman"/>
                <a:buNone/>
              </a:pPr>
              <a:r>
                <a:rPr b="1" i="0" lang="en-US" sz="2040" u="none" cap="none" strike="noStrike">
                  <a:solidFill>
                    <a:srgbClr val="FF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</a:t>
              </a:r>
              <a:endParaRPr/>
            </a:p>
          </p:txBody>
        </p:sp>
        <p:sp>
          <p:nvSpPr>
            <p:cNvPr id="1074" name="Google Shape;1074;p32"/>
            <p:cNvSpPr/>
            <p:nvPr/>
          </p:nvSpPr>
          <p:spPr>
            <a:xfrm>
              <a:off x="2590800" y="4038600"/>
              <a:ext cx="533400" cy="457200"/>
            </a:xfrm>
            <a:prstGeom prst="rect">
              <a:avLst/>
            </a:prstGeom>
            <a:noFill/>
            <a:ln cap="flat" cmpd="sng" w="254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12"/>
                <a:buFont typeface="Times New Roman"/>
                <a:buNone/>
              </a:pPr>
              <a:r>
                <a:rPr b="1" i="0" lang="en-US" sz="1812" u="none" cap="none" strike="noStrike">
                  <a:solidFill>
                    <a:srgbClr val="FF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01</a:t>
              </a:r>
              <a:endParaRPr/>
            </a:p>
          </p:txBody>
        </p:sp>
        <p:sp>
          <p:nvSpPr>
            <p:cNvPr id="1075" name="Google Shape;1075;p32"/>
            <p:cNvSpPr/>
            <p:nvPr/>
          </p:nvSpPr>
          <p:spPr>
            <a:xfrm>
              <a:off x="2667000" y="4648200"/>
              <a:ext cx="381000" cy="457200"/>
            </a:xfrm>
            <a:prstGeom prst="rect">
              <a:avLst/>
            </a:prstGeom>
            <a:noFill/>
            <a:ln cap="flat" cmpd="sng" w="254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40"/>
                <a:buFont typeface="Times New Roman"/>
                <a:buNone/>
              </a:pPr>
              <a:r>
                <a:rPr b="1" i="0" lang="en-US" sz="2040" u="none" cap="none" strike="noStrike">
                  <a:solidFill>
                    <a:srgbClr val="FF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</a:t>
              </a:r>
              <a:endParaRPr/>
            </a:p>
          </p:txBody>
        </p:sp>
        <p:cxnSp>
          <p:nvCxnSpPr>
            <p:cNvPr id="1076" name="Google Shape;1076;p32"/>
            <p:cNvCxnSpPr/>
            <p:nvPr/>
          </p:nvCxnSpPr>
          <p:spPr>
            <a:xfrm>
              <a:off x="3048000" y="3429000"/>
              <a:ext cx="0" cy="1676400"/>
            </a:xfrm>
            <a:prstGeom prst="straightConnector1">
              <a:avLst/>
            </a:prstGeom>
            <a:solidFill>
              <a:srgbClr val="00B8FF"/>
            </a:solidFill>
            <a:ln cap="flat" cmpd="sng" w="9525">
              <a:solidFill>
                <a:srgbClr val="000000"/>
              </a:solidFill>
              <a:prstDash val="dash"/>
              <a:round/>
              <a:headEnd len="sm" w="sm" type="none"/>
              <a:tailEnd len="sm" w="sm" type="none"/>
            </a:ln>
          </p:spPr>
        </p:cxnSp>
      </p:grpSp>
      <p:grpSp>
        <p:nvGrpSpPr>
          <p:cNvPr id="1077" name="Google Shape;1077;p32"/>
          <p:cNvGrpSpPr/>
          <p:nvPr/>
        </p:nvGrpSpPr>
        <p:grpSpPr>
          <a:xfrm>
            <a:off x="10398919" y="3886200"/>
            <a:ext cx="604520" cy="1986280"/>
            <a:chOff x="2590800" y="3352800"/>
            <a:chExt cx="533400" cy="1752600"/>
          </a:xfrm>
        </p:grpSpPr>
        <p:sp>
          <p:nvSpPr>
            <p:cNvPr id="1078" name="Google Shape;1078;p32"/>
            <p:cNvSpPr/>
            <p:nvPr/>
          </p:nvSpPr>
          <p:spPr>
            <a:xfrm>
              <a:off x="2590800" y="3352800"/>
              <a:ext cx="381000" cy="457200"/>
            </a:xfrm>
            <a:prstGeom prst="rect">
              <a:avLst/>
            </a:prstGeom>
            <a:noFill/>
            <a:ln cap="flat" cmpd="sng" w="254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40"/>
                <a:buFont typeface="Times New Roman"/>
                <a:buNone/>
              </a:pPr>
              <a:r>
                <a:rPr b="1" i="0" lang="en-US" sz="2040" u="none" cap="none" strike="noStrike">
                  <a:solidFill>
                    <a:srgbClr val="FF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</a:t>
              </a:r>
              <a:endParaRPr/>
            </a:p>
          </p:txBody>
        </p:sp>
        <p:sp>
          <p:nvSpPr>
            <p:cNvPr id="1079" name="Google Shape;1079;p32"/>
            <p:cNvSpPr/>
            <p:nvPr/>
          </p:nvSpPr>
          <p:spPr>
            <a:xfrm>
              <a:off x="2590800" y="4038600"/>
              <a:ext cx="533400" cy="457200"/>
            </a:xfrm>
            <a:prstGeom prst="rect">
              <a:avLst/>
            </a:prstGeom>
            <a:noFill/>
            <a:ln cap="flat" cmpd="sng" w="254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12"/>
                <a:buFont typeface="Times New Roman"/>
                <a:buNone/>
              </a:pPr>
              <a:r>
                <a:rPr b="1" i="0" lang="en-US" sz="1812" u="none" cap="none" strike="noStrike">
                  <a:solidFill>
                    <a:srgbClr val="FF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00</a:t>
              </a:r>
              <a:endParaRPr/>
            </a:p>
          </p:txBody>
        </p:sp>
        <p:sp>
          <p:nvSpPr>
            <p:cNvPr id="1080" name="Google Shape;1080;p32"/>
            <p:cNvSpPr/>
            <p:nvPr/>
          </p:nvSpPr>
          <p:spPr>
            <a:xfrm>
              <a:off x="2667000" y="4648200"/>
              <a:ext cx="381000" cy="457200"/>
            </a:xfrm>
            <a:prstGeom prst="rect">
              <a:avLst/>
            </a:prstGeom>
            <a:noFill/>
            <a:ln cap="flat" cmpd="sng" w="254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40"/>
                <a:buFont typeface="Times New Roman"/>
                <a:buNone/>
              </a:pPr>
              <a:r>
                <a:rPr b="1" i="0" lang="en-US" sz="2040" u="none" cap="none" strike="noStrike">
                  <a:solidFill>
                    <a:srgbClr val="FF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</a:t>
              </a:r>
              <a:endParaRPr/>
            </a:p>
          </p:txBody>
        </p:sp>
        <p:cxnSp>
          <p:nvCxnSpPr>
            <p:cNvPr id="1081" name="Google Shape;1081;p32"/>
            <p:cNvCxnSpPr/>
            <p:nvPr/>
          </p:nvCxnSpPr>
          <p:spPr>
            <a:xfrm>
              <a:off x="3048000" y="3429000"/>
              <a:ext cx="0" cy="1676400"/>
            </a:xfrm>
            <a:prstGeom prst="straightConnector1">
              <a:avLst/>
            </a:prstGeom>
            <a:solidFill>
              <a:srgbClr val="00B8FF"/>
            </a:solidFill>
            <a:ln cap="flat" cmpd="sng" w="9525">
              <a:solidFill>
                <a:srgbClr val="000000"/>
              </a:solidFill>
              <a:prstDash val="dash"/>
              <a:round/>
              <a:headEnd len="sm" w="sm" type="none"/>
              <a:tailEnd len="sm" w="sm" type="none"/>
            </a:ln>
          </p:spPr>
        </p:cxnSp>
      </p:grpSp>
      <p:grpSp>
        <p:nvGrpSpPr>
          <p:cNvPr id="1082" name="Google Shape;1082;p32"/>
          <p:cNvGrpSpPr/>
          <p:nvPr/>
        </p:nvGrpSpPr>
        <p:grpSpPr>
          <a:xfrm>
            <a:off x="1975221" y="3972560"/>
            <a:ext cx="604520" cy="1899920"/>
            <a:chOff x="2590800" y="3429000"/>
            <a:chExt cx="533400" cy="1676400"/>
          </a:xfrm>
        </p:grpSpPr>
        <p:sp>
          <p:nvSpPr>
            <p:cNvPr id="1083" name="Google Shape;1083;p32"/>
            <p:cNvSpPr/>
            <p:nvPr/>
          </p:nvSpPr>
          <p:spPr>
            <a:xfrm>
              <a:off x="2590800" y="4038600"/>
              <a:ext cx="533400" cy="457200"/>
            </a:xfrm>
            <a:prstGeom prst="rect">
              <a:avLst/>
            </a:prstGeom>
            <a:noFill/>
            <a:ln cap="flat" cmpd="sng" w="254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12"/>
                <a:buFont typeface="Times New Roman"/>
                <a:buNone/>
              </a:pPr>
              <a:r>
                <a:rPr b="1" i="0" lang="en-US" sz="1812" u="none" cap="none" strike="noStrike">
                  <a:solidFill>
                    <a:srgbClr val="0000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10</a:t>
              </a:r>
              <a:endParaRPr/>
            </a:p>
          </p:txBody>
        </p:sp>
        <p:sp>
          <p:nvSpPr>
            <p:cNvPr id="1084" name="Google Shape;1084;p32"/>
            <p:cNvSpPr/>
            <p:nvPr/>
          </p:nvSpPr>
          <p:spPr>
            <a:xfrm>
              <a:off x="2667000" y="4648200"/>
              <a:ext cx="381000" cy="457200"/>
            </a:xfrm>
            <a:prstGeom prst="rect">
              <a:avLst/>
            </a:prstGeom>
            <a:noFill/>
            <a:ln cap="flat" cmpd="sng" w="254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40"/>
                <a:buFont typeface="Times New Roman"/>
                <a:buNone/>
              </a:pPr>
              <a:r>
                <a:rPr b="1" i="0" lang="en-US" sz="2040" u="none" cap="none" strike="noStrike">
                  <a:solidFill>
                    <a:srgbClr val="0000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</a:t>
              </a:r>
              <a:endParaRPr/>
            </a:p>
          </p:txBody>
        </p:sp>
        <p:cxnSp>
          <p:nvCxnSpPr>
            <p:cNvPr id="1085" name="Google Shape;1085;p32"/>
            <p:cNvCxnSpPr/>
            <p:nvPr/>
          </p:nvCxnSpPr>
          <p:spPr>
            <a:xfrm>
              <a:off x="3048000" y="3429000"/>
              <a:ext cx="0" cy="1676400"/>
            </a:xfrm>
            <a:prstGeom prst="straightConnector1">
              <a:avLst/>
            </a:prstGeom>
            <a:solidFill>
              <a:srgbClr val="00B8FF"/>
            </a:solidFill>
            <a:ln cap="flat" cmpd="sng" w="9525">
              <a:solidFill>
                <a:srgbClr val="000000"/>
              </a:solidFill>
              <a:prstDash val="dash"/>
              <a:round/>
              <a:headEnd len="sm" w="sm" type="none"/>
              <a:tailEnd len="sm" w="sm" type="none"/>
            </a:ln>
          </p:spPr>
        </p:cxnSp>
      </p:grpSp>
      <p:sp>
        <p:nvSpPr>
          <p:cNvPr id="1086" name="Google Shape;1086;p32"/>
          <p:cNvSpPr/>
          <p:nvPr/>
        </p:nvSpPr>
        <p:spPr>
          <a:xfrm>
            <a:off x="2021999" y="3904192"/>
            <a:ext cx="431800" cy="518160"/>
          </a:xfrm>
          <a:prstGeom prst="rect">
            <a:avLst/>
          </a:prstGeom>
          <a:noFill/>
          <a:ln cap="flat" cmpd="sng" w="254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40"/>
              <a:buFont typeface="Times New Roman"/>
              <a:buNone/>
            </a:pPr>
            <a:r>
              <a:rPr b="1" i="0" lang="en-US" sz="204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/>
          </a:p>
        </p:txBody>
      </p:sp>
      <p:cxnSp>
        <p:nvCxnSpPr>
          <p:cNvPr id="1087" name="Google Shape;1087;p32"/>
          <p:cNvCxnSpPr/>
          <p:nvPr/>
        </p:nvCxnSpPr>
        <p:spPr>
          <a:xfrm>
            <a:off x="1935639" y="3972560"/>
            <a:ext cx="0" cy="1899920"/>
          </a:xfrm>
          <a:prstGeom prst="straightConnector1">
            <a:avLst/>
          </a:prstGeom>
          <a:solidFill>
            <a:srgbClr val="00B8FF"/>
          </a:solidFill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088" name="Google Shape;1088;p32"/>
          <p:cNvCxnSpPr/>
          <p:nvPr/>
        </p:nvCxnSpPr>
        <p:spPr>
          <a:xfrm flipH="1" rot="10800000">
            <a:off x="2194720" y="4656237"/>
            <a:ext cx="604500" cy="14400"/>
          </a:xfrm>
          <a:prstGeom prst="curvedConnector3">
            <a:avLst>
              <a:gd fmla="val 0" name="adj1"/>
            </a:avLst>
          </a:prstGeom>
          <a:solidFill>
            <a:srgbClr val="00B8FF"/>
          </a:solidFill>
          <a:ln cap="flat" cmpd="sng" w="28575">
            <a:solidFill>
              <a:srgbClr val="00009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089" name="Google Shape;1089;p32"/>
          <p:cNvCxnSpPr/>
          <p:nvPr/>
        </p:nvCxnSpPr>
        <p:spPr>
          <a:xfrm flipH="1" rot="10800000">
            <a:off x="2885600" y="4649040"/>
            <a:ext cx="604500" cy="14400"/>
          </a:xfrm>
          <a:prstGeom prst="curvedConnector3">
            <a:avLst>
              <a:gd fmla="val 0" name="adj1"/>
            </a:avLst>
          </a:prstGeom>
          <a:solidFill>
            <a:srgbClr val="00B8FF"/>
          </a:solidFill>
          <a:ln cap="flat" cmpd="sng" w="28575">
            <a:solidFill>
              <a:srgbClr val="00009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090" name="Google Shape;1090;p32"/>
          <p:cNvSpPr/>
          <p:nvPr/>
        </p:nvSpPr>
        <p:spPr>
          <a:xfrm>
            <a:off x="4440079" y="4490720"/>
            <a:ext cx="431800" cy="863600"/>
          </a:xfrm>
          <a:prstGeom prst="mathMultiply">
            <a:avLst>
              <a:gd fmla="val 23520" name="adj1"/>
            </a:avLst>
          </a:prstGeom>
          <a:solidFill>
            <a:srgbClr val="000000"/>
          </a:solidFill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89"/>
              <a:buFont typeface="Calibri"/>
              <a:buNone/>
            </a:pPr>
            <a:r>
              <a:t/>
            </a:r>
            <a:endParaRPr b="0" i="0" sz="3389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91" name="Google Shape;1091;p32"/>
          <p:cNvSpPr/>
          <p:nvPr/>
        </p:nvSpPr>
        <p:spPr>
          <a:xfrm>
            <a:off x="6253639" y="4490720"/>
            <a:ext cx="431800" cy="863600"/>
          </a:xfrm>
          <a:prstGeom prst="mathMultiply">
            <a:avLst>
              <a:gd fmla="val 23520" name="adj1"/>
            </a:avLst>
          </a:prstGeom>
          <a:solidFill>
            <a:srgbClr val="000000"/>
          </a:solidFill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89"/>
              <a:buFont typeface="Calibri"/>
              <a:buNone/>
            </a:pPr>
            <a:r>
              <a:t/>
            </a:r>
            <a:endParaRPr b="0" i="0" sz="3389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92" name="Google Shape;1092;p32"/>
          <p:cNvSpPr/>
          <p:nvPr/>
        </p:nvSpPr>
        <p:spPr>
          <a:xfrm>
            <a:off x="6771799" y="4490720"/>
            <a:ext cx="431800" cy="863600"/>
          </a:xfrm>
          <a:prstGeom prst="mathMultiply">
            <a:avLst>
              <a:gd fmla="val 23520" name="adj1"/>
            </a:avLst>
          </a:prstGeom>
          <a:solidFill>
            <a:srgbClr val="000000"/>
          </a:solidFill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89"/>
              <a:buFont typeface="Calibri"/>
              <a:buNone/>
            </a:pPr>
            <a:r>
              <a:t/>
            </a:r>
            <a:endParaRPr b="0" i="0" sz="3389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93" name="Google Shape;1093;p32"/>
          <p:cNvSpPr/>
          <p:nvPr/>
        </p:nvSpPr>
        <p:spPr>
          <a:xfrm>
            <a:off x="7980839" y="4490720"/>
            <a:ext cx="431800" cy="863600"/>
          </a:xfrm>
          <a:prstGeom prst="mathMultiply">
            <a:avLst>
              <a:gd fmla="val 23520" name="adj1"/>
            </a:avLst>
          </a:prstGeom>
          <a:solidFill>
            <a:srgbClr val="000000"/>
          </a:solidFill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89"/>
              <a:buFont typeface="Calibri"/>
              <a:buNone/>
            </a:pPr>
            <a:r>
              <a:t/>
            </a:r>
            <a:endParaRPr b="0" i="0" sz="3389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94" name="Google Shape;1094;p32"/>
          <p:cNvSpPr/>
          <p:nvPr/>
        </p:nvSpPr>
        <p:spPr>
          <a:xfrm>
            <a:off x="9189879" y="4490720"/>
            <a:ext cx="431800" cy="863600"/>
          </a:xfrm>
          <a:prstGeom prst="mathMultiply">
            <a:avLst>
              <a:gd fmla="val 23520" name="adj1"/>
            </a:avLst>
          </a:prstGeom>
          <a:solidFill>
            <a:srgbClr val="000000"/>
          </a:solidFill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89"/>
              <a:buFont typeface="Calibri"/>
              <a:buNone/>
            </a:pPr>
            <a:r>
              <a:t/>
            </a:r>
            <a:endParaRPr b="0" i="0" sz="3389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95" name="Google Shape;1095;p32"/>
          <p:cNvSpPr/>
          <p:nvPr/>
        </p:nvSpPr>
        <p:spPr>
          <a:xfrm>
            <a:off x="8671719" y="609600"/>
            <a:ext cx="3276974" cy="761999"/>
          </a:xfrm>
          <a:prstGeom prst="rect">
            <a:avLst/>
          </a:prstGeom>
          <a:solidFill>
            <a:srgbClr val="F5ACE5"/>
          </a:solidFill>
          <a:ln cap="rnd" cmpd="sng" w="9525">
            <a:solidFill>
              <a:srgbClr val="E833BF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5400">
              <a:srgbClr val="000000">
                <a:alpha val="24705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 u="sng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Poll:</a:t>
            </a:r>
            <a:r>
              <a:rPr b="1" lang="en-US" sz="16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How many branches do we get wrong?</a:t>
            </a:r>
            <a:endParaRPr sz="160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9" name="Shape 1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0" name="Google Shape;1100;p33"/>
          <p:cNvSpPr txBox="1"/>
          <p:nvPr>
            <p:ph type="title"/>
          </p:nvPr>
        </p:nvSpPr>
        <p:spPr>
          <a:xfrm>
            <a:off x="836127" y="413809"/>
            <a:ext cx="10489585" cy="15023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Calibri"/>
              <a:buNone/>
            </a:pPr>
            <a:r>
              <a:rPr lang="en-US"/>
              <a:t>Can We Do Better?</a:t>
            </a:r>
            <a:endParaRPr/>
          </a:p>
        </p:txBody>
      </p:sp>
      <p:sp>
        <p:nvSpPr>
          <p:cNvPr id="1101" name="Google Shape;1101;p33"/>
          <p:cNvSpPr txBox="1"/>
          <p:nvPr>
            <p:ph idx="1" type="body"/>
          </p:nvPr>
        </p:nvSpPr>
        <p:spPr>
          <a:xfrm>
            <a:off x="836127" y="2069042"/>
            <a:ext cx="10489585" cy="49315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029" lvl="0" marL="228029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</a:pPr>
            <a:r>
              <a:rPr lang="en-US">
                <a:latin typeface="Tahoma"/>
                <a:ea typeface="Tahoma"/>
                <a:cs typeface="Tahoma"/>
                <a:sym typeface="Tahoma"/>
              </a:rPr>
              <a:t>Absolutely… take 470</a:t>
            </a:r>
            <a:endParaRPr/>
          </a:p>
          <a:p>
            <a:pPr indent="-228029" lvl="1" marL="684086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</a:pPr>
            <a:r>
              <a:rPr lang="en-US">
                <a:latin typeface="Tahoma"/>
                <a:ea typeface="Tahoma"/>
                <a:cs typeface="Tahoma"/>
                <a:sym typeface="Tahoma"/>
              </a:rPr>
              <a:t>Tons of sophisticated branch predictor designs</a:t>
            </a:r>
            <a:endParaRPr/>
          </a:p>
          <a:p>
            <a:pPr indent="-50673" lvl="0" marL="228029" rtl="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2793"/>
              <a:buNone/>
            </a:pPr>
            <a:r>
              <a:t/>
            </a:r>
            <a:endParaRPr>
              <a:latin typeface="Tahoma"/>
              <a:ea typeface="Tahoma"/>
              <a:cs typeface="Tahoma"/>
              <a:sym typeface="Tahoma"/>
            </a:endParaRPr>
          </a:p>
          <a:p>
            <a:pPr indent="-228029" lvl="0" marL="228029" rtl="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</a:pPr>
            <a:r>
              <a:rPr lang="en-US">
                <a:latin typeface="Tahoma"/>
                <a:ea typeface="Tahoma"/>
                <a:cs typeface="Tahoma"/>
                <a:sym typeface="Tahoma"/>
              </a:rPr>
              <a:t>I've worked on a few that found their way into some Chromebooks!</a:t>
            </a:r>
            <a:endParaRPr/>
          </a:p>
          <a:p>
            <a:pPr indent="-50673" lvl="0" marL="228029" rtl="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2793"/>
              <a:buNone/>
            </a:pPr>
            <a:r>
              <a:t/>
            </a:r>
            <a:endParaRPr/>
          </a:p>
        </p:txBody>
      </p:sp>
      <p:sp>
        <p:nvSpPr>
          <p:cNvPr id="1102" name="Google Shape;1102;p33"/>
          <p:cNvSpPr txBox="1"/>
          <p:nvPr>
            <p:ph idx="12" type="sldNum"/>
          </p:nvPr>
        </p:nvSpPr>
        <p:spPr>
          <a:xfrm>
            <a:off x="8589298" y="7203864"/>
            <a:ext cx="2736414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6" name="Shape 1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7" name="Google Shape;1107;p34"/>
          <p:cNvSpPr txBox="1"/>
          <p:nvPr>
            <p:ph type="title"/>
          </p:nvPr>
        </p:nvSpPr>
        <p:spPr>
          <a:xfrm>
            <a:off x="836127" y="413809"/>
            <a:ext cx="10489585" cy="15023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Calibri"/>
              <a:buNone/>
            </a:pPr>
            <a:r>
              <a:rPr lang="en-US"/>
              <a:t>Remember this Example from Lecture 1?</a:t>
            </a:r>
            <a:endParaRPr/>
          </a:p>
        </p:txBody>
      </p:sp>
      <p:sp>
        <p:nvSpPr>
          <p:cNvPr id="1108" name="Google Shape;1108;p34"/>
          <p:cNvSpPr txBox="1"/>
          <p:nvPr>
            <p:ph idx="1" type="body"/>
          </p:nvPr>
        </p:nvSpPr>
        <p:spPr>
          <a:xfrm>
            <a:off x="836127" y="2069042"/>
            <a:ext cx="10489585" cy="8265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-228060" lvl="0" marL="228029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6670"/>
              <a:buChar char="•"/>
            </a:pPr>
            <a:r>
              <a:rPr lang="en-US"/>
              <a:t>We know understand why sorting improves the inner-loop so much</a:t>
            </a:r>
            <a:endParaRPr/>
          </a:p>
          <a:p>
            <a:pPr indent="-228060" lvl="1" marL="684086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ct val="96073"/>
              <a:buChar char="•"/>
            </a:pPr>
            <a:r>
              <a:rPr lang="en-US"/>
              <a:t>The branch predictor is better at guessing what's gonna happen when data is sorted!</a:t>
            </a:r>
            <a:endParaRPr/>
          </a:p>
        </p:txBody>
      </p:sp>
      <p:sp>
        <p:nvSpPr>
          <p:cNvPr id="1109" name="Google Shape;1109;p34"/>
          <p:cNvSpPr txBox="1"/>
          <p:nvPr>
            <p:ph idx="12" type="sldNum"/>
          </p:nvPr>
        </p:nvSpPr>
        <p:spPr>
          <a:xfrm>
            <a:off x="8589298" y="7203864"/>
            <a:ext cx="2736414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110" name="Google Shape;1110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74800" y="3062575"/>
            <a:ext cx="5136205" cy="4108269"/>
          </a:xfrm>
          <a:prstGeom prst="rect">
            <a:avLst/>
          </a:prstGeom>
          <a:noFill/>
          <a:ln>
            <a:noFill/>
          </a:ln>
        </p:spPr>
      </p:pic>
      <p:sp>
        <p:nvSpPr>
          <p:cNvPr id="1111" name="Google Shape;1111;p34"/>
          <p:cNvSpPr/>
          <p:nvPr/>
        </p:nvSpPr>
        <p:spPr>
          <a:xfrm>
            <a:off x="1334623" y="3505200"/>
            <a:ext cx="5440251" cy="431800"/>
          </a:xfrm>
          <a:prstGeom prst="rect">
            <a:avLst/>
          </a:prstGeom>
          <a:noFill/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56950" lIns="113900" spcFirstLastPara="1" rIns="113900" wrap="square" tIns="569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1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5" name="Shape 1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" name="Google Shape;1116;p35"/>
          <p:cNvSpPr txBox="1"/>
          <p:nvPr>
            <p:ph type="title"/>
          </p:nvPr>
        </p:nvSpPr>
        <p:spPr>
          <a:xfrm>
            <a:off x="836127" y="413809"/>
            <a:ext cx="10489585" cy="15023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Calibri"/>
              <a:buNone/>
            </a:pPr>
            <a:r>
              <a:rPr lang="en-US"/>
              <a:t>Branch Prediction</a:t>
            </a:r>
            <a:endParaRPr/>
          </a:p>
        </p:txBody>
      </p:sp>
      <p:sp>
        <p:nvSpPr>
          <p:cNvPr id="1117" name="Google Shape;1117;p35"/>
          <p:cNvSpPr txBox="1"/>
          <p:nvPr>
            <p:ph idx="1" type="body"/>
          </p:nvPr>
        </p:nvSpPr>
        <p:spPr>
          <a:xfrm>
            <a:off x="836127" y="2069042"/>
            <a:ext cx="10489585" cy="49315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029" lvl="0" marL="228029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</a:pPr>
            <a:r>
              <a:rPr lang="en-US"/>
              <a:t>Predict not taken:		~50% accurate</a:t>
            </a:r>
            <a:endParaRPr/>
          </a:p>
          <a:p>
            <a:pPr indent="-228029" lvl="0" marL="228029" rtl="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</a:pPr>
            <a:r>
              <a:rPr lang="en-US"/>
              <a:t>Predict backward taken:	~65% accurate</a:t>
            </a:r>
            <a:endParaRPr/>
          </a:p>
          <a:p>
            <a:pPr indent="-228029" lvl="0" marL="228029" rtl="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</a:pPr>
            <a:r>
              <a:rPr lang="en-US"/>
              <a:t>Predict same as last time:	~80% accurate</a:t>
            </a:r>
            <a:endParaRPr/>
          </a:p>
          <a:p>
            <a:pPr indent="-50673" lvl="0" marL="228029" rtl="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2793"/>
              <a:buNone/>
            </a:pPr>
            <a:r>
              <a:t/>
            </a:r>
            <a:endParaRPr/>
          </a:p>
          <a:p>
            <a:pPr indent="-228029" lvl="0" marL="228029" rtl="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</a:pPr>
            <a:r>
              <a:rPr lang="en-US"/>
              <a:t>Realistic designs:			~96% accurate</a:t>
            </a:r>
            <a:endParaRPr/>
          </a:p>
        </p:txBody>
      </p:sp>
      <p:sp>
        <p:nvSpPr>
          <p:cNvPr id="1118" name="Google Shape;1118;p35"/>
          <p:cNvSpPr txBox="1"/>
          <p:nvPr>
            <p:ph idx="12" type="sldNum"/>
          </p:nvPr>
        </p:nvSpPr>
        <p:spPr>
          <a:xfrm>
            <a:off x="8589298" y="7203864"/>
            <a:ext cx="2736414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2" name="Shape 1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" name="Google Shape;1123;p36"/>
          <p:cNvSpPr txBox="1"/>
          <p:nvPr>
            <p:ph type="title"/>
          </p:nvPr>
        </p:nvSpPr>
        <p:spPr>
          <a:xfrm>
            <a:off x="836127" y="413809"/>
            <a:ext cx="10489585" cy="15023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Calibri"/>
              <a:buNone/>
            </a:pPr>
            <a:r>
              <a:rPr lang="en-US"/>
              <a:t>Next time</a:t>
            </a:r>
            <a:endParaRPr/>
          </a:p>
        </p:txBody>
      </p:sp>
      <p:sp>
        <p:nvSpPr>
          <p:cNvPr id="1124" name="Google Shape;1124;p36"/>
          <p:cNvSpPr txBox="1"/>
          <p:nvPr>
            <p:ph idx="1" type="body"/>
          </p:nvPr>
        </p:nvSpPr>
        <p:spPr>
          <a:xfrm>
            <a:off x="836127" y="2069042"/>
            <a:ext cx="10489585" cy="49315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029" lvl="0" marL="228029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More on Pipeline Peformance</a:t>
            </a:r>
            <a:endParaRPr sz="2800"/>
          </a:p>
          <a:p>
            <a:pPr indent="-228029" lvl="1" marL="684086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2002"/>
              <a:buChar char="•"/>
            </a:pPr>
            <a:r>
              <a:rPr lang="en-US" sz="2002"/>
              <a:t>What if we change number of stages?</a:t>
            </a:r>
            <a:endParaRPr/>
          </a:p>
          <a:p>
            <a:pPr indent="-228029" lvl="0" marL="228029" rtl="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2401"/>
              <a:buChar char="•"/>
            </a:pPr>
            <a:r>
              <a:rPr lang="en-US" sz="2401"/>
              <a:t>Into to caches</a:t>
            </a:r>
            <a:endParaRPr/>
          </a:p>
          <a:p>
            <a:pPr indent="-228029" lvl="0" marL="228029" rtl="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Lingering questions / feedback? I'll include an anonymous form at the end of every lecture: </a:t>
            </a:r>
            <a:r>
              <a:rPr lang="en-US" sz="2800" u="sng">
                <a:solidFill>
                  <a:schemeClr val="hlink"/>
                </a:solidFill>
                <a:hlinkClick r:id="rId3"/>
              </a:rPr>
              <a:t>https://bit.ly/3oXr4Ah</a:t>
            </a:r>
            <a:endParaRPr sz="2800"/>
          </a:p>
          <a:p>
            <a:pPr indent="-50229" lvl="0" marL="228029" rtl="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/>
          </a:p>
        </p:txBody>
      </p:sp>
      <p:sp>
        <p:nvSpPr>
          <p:cNvPr id="1125" name="Google Shape;1125;p36"/>
          <p:cNvSpPr txBox="1"/>
          <p:nvPr>
            <p:ph idx="12" type="sldNum"/>
          </p:nvPr>
        </p:nvSpPr>
        <p:spPr>
          <a:xfrm>
            <a:off x="8589298" y="7203864"/>
            <a:ext cx="2736414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126" name="Google Shape;1126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42719" y="4267200"/>
            <a:ext cx="2263638" cy="25718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"/>
          <p:cNvSpPr txBox="1"/>
          <p:nvPr>
            <p:ph idx="12" type="sldNum"/>
          </p:nvPr>
        </p:nvSpPr>
        <p:spPr>
          <a:xfrm>
            <a:off x="836126" y="7203864"/>
            <a:ext cx="2736414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9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197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4"/>
          <p:cNvSpPr/>
          <p:nvPr/>
        </p:nvSpPr>
        <p:spPr>
          <a:xfrm>
            <a:off x="1244759" y="3540760"/>
            <a:ext cx="431800" cy="77724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PC</a:t>
            </a:r>
            <a:endParaRPr/>
          </a:p>
        </p:txBody>
      </p:sp>
      <p:sp>
        <p:nvSpPr>
          <p:cNvPr id="115" name="Google Shape;115;p4"/>
          <p:cNvSpPr/>
          <p:nvPr/>
        </p:nvSpPr>
        <p:spPr>
          <a:xfrm>
            <a:off x="2021999" y="3540760"/>
            <a:ext cx="604520" cy="94996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Inst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mem</a:t>
            </a:r>
            <a:endParaRPr b="1" sz="1812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4"/>
          <p:cNvSpPr/>
          <p:nvPr/>
        </p:nvSpPr>
        <p:spPr>
          <a:xfrm>
            <a:off x="3835559" y="3368040"/>
            <a:ext cx="949960" cy="12954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Register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file</a:t>
            </a:r>
            <a:endParaRPr/>
          </a:p>
        </p:txBody>
      </p:sp>
      <p:sp>
        <p:nvSpPr>
          <p:cNvPr id="117" name="Google Shape;117;p4"/>
          <p:cNvSpPr/>
          <p:nvPr/>
        </p:nvSpPr>
        <p:spPr>
          <a:xfrm rot="-5400000">
            <a:off x="9686449" y="3475990"/>
            <a:ext cx="1122680" cy="3886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4"/>
          <p:cNvSpPr txBox="1"/>
          <p:nvPr/>
        </p:nvSpPr>
        <p:spPr>
          <a:xfrm>
            <a:off x="10053455" y="3108945"/>
            <a:ext cx="388620" cy="1122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/>
          </a:p>
        </p:txBody>
      </p:sp>
      <p:sp>
        <p:nvSpPr>
          <p:cNvPr id="119" name="Google Shape;119;p4"/>
          <p:cNvSpPr/>
          <p:nvPr/>
        </p:nvSpPr>
        <p:spPr>
          <a:xfrm>
            <a:off x="3835559" y="4749800"/>
            <a:ext cx="949960" cy="34544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8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Sign </a:t>
            </a:r>
            <a:r>
              <a:rPr b="1" lang="en-US" sz="136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extend</a:t>
            </a:r>
            <a:endParaRPr b="1" sz="1587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0" name="Google Shape;120;p4"/>
          <p:cNvGrpSpPr/>
          <p:nvPr/>
        </p:nvGrpSpPr>
        <p:grpSpPr>
          <a:xfrm>
            <a:off x="6426359" y="3281680"/>
            <a:ext cx="598586" cy="1554480"/>
            <a:chOff x="-72" y="2365"/>
            <a:chExt cx="387" cy="1056"/>
          </a:xfrm>
        </p:grpSpPr>
        <p:sp>
          <p:nvSpPr>
            <p:cNvPr id="121" name="Google Shape;121;p4"/>
            <p:cNvSpPr/>
            <p:nvPr/>
          </p:nvSpPr>
          <p:spPr>
            <a:xfrm rot="-5400000">
              <a:off x="-421" y="2714"/>
              <a:ext cx="1056" cy="358"/>
            </a:xfrm>
            <a:custGeom>
              <a:rect b="b" l="l" r="r" t="t"/>
              <a:pathLst>
                <a:path extrusionOk="0" h="288" w="672">
                  <a:moveTo>
                    <a:pt x="480" y="288"/>
                  </a:moveTo>
                  <a:lnTo>
                    <a:pt x="672" y="0"/>
                  </a:lnTo>
                  <a:lnTo>
                    <a:pt x="432" y="0"/>
                  </a:lnTo>
                  <a:lnTo>
                    <a:pt x="384" y="96"/>
                  </a:lnTo>
                  <a:lnTo>
                    <a:pt x="288" y="96"/>
                  </a:lnTo>
                  <a:lnTo>
                    <a:pt x="240" y="0"/>
                  </a:lnTo>
                  <a:lnTo>
                    <a:pt x="0" y="0"/>
                  </a:lnTo>
                  <a:lnTo>
                    <a:pt x="192" y="288"/>
                  </a:lnTo>
                  <a:lnTo>
                    <a:pt x="480" y="288"/>
                  </a:lnTo>
                  <a:close/>
                </a:path>
              </a:pathLst>
            </a:custGeom>
            <a:solidFill>
              <a:schemeClr val="accen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389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4"/>
            <p:cNvSpPr txBox="1"/>
            <p:nvPr/>
          </p:nvSpPr>
          <p:spPr>
            <a:xfrm>
              <a:off x="97" y="2608"/>
              <a:ext cx="218" cy="6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12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12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L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12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U</a:t>
              </a:r>
              <a:endParaRPr/>
            </a:p>
          </p:txBody>
        </p:sp>
      </p:grpSp>
      <p:sp>
        <p:nvSpPr>
          <p:cNvPr id="123" name="Google Shape;123;p4"/>
          <p:cNvSpPr/>
          <p:nvPr/>
        </p:nvSpPr>
        <p:spPr>
          <a:xfrm flipH="1" rot="5400000">
            <a:off x="1093629" y="1360170"/>
            <a:ext cx="863600" cy="3886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4"/>
          <p:cNvSpPr txBox="1"/>
          <p:nvPr/>
        </p:nvSpPr>
        <p:spPr>
          <a:xfrm flipH="1">
            <a:off x="1331115" y="1122660"/>
            <a:ext cx="388620" cy="8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6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6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6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/>
          </a:p>
        </p:txBody>
      </p:sp>
      <p:sp>
        <p:nvSpPr>
          <p:cNvPr id="125" name="Google Shape;125;p4"/>
          <p:cNvSpPr/>
          <p:nvPr/>
        </p:nvSpPr>
        <p:spPr>
          <a:xfrm>
            <a:off x="1590199" y="2245360"/>
            <a:ext cx="259080" cy="25908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4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126" name="Google Shape;126;p4"/>
          <p:cNvSpPr/>
          <p:nvPr/>
        </p:nvSpPr>
        <p:spPr>
          <a:xfrm>
            <a:off x="2799239" y="1036320"/>
            <a:ext cx="345440" cy="5613400"/>
          </a:xfrm>
          <a:prstGeom prst="rect">
            <a:avLst/>
          </a:prstGeom>
          <a:solidFill>
            <a:srgbClr val="FF990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87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4"/>
          <p:cNvSpPr/>
          <p:nvPr/>
        </p:nvSpPr>
        <p:spPr>
          <a:xfrm>
            <a:off x="5044599" y="1036320"/>
            <a:ext cx="345440" cy="5613400"/>
          </a:xfrm>
          <a:prstGeom prst="rect">
            <a:avLst/>
          </a:prstGeom>
          <a:solidFill>
            <a:srgbClr val="FF990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87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4"/>
          <p:cNvSpPr/>
          <p:nvPr/>
        </p:nvSpPr>
        <p:spPr>
          <a:xfrm>
            <a:off x="7203599" y="1036320"/>
            <a:ext cx="345440" cy="5613400"/>
          </a:xfrm>
          <a:prstGeom prst="rect">
            <a:avLst/>
          </a:prstGeom>
          <a:solidFill>
            <a:srgbClr val="FF990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87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4"/>
          <p:cNvSpPr/>
          <p:nvPr/>
        </p:nvSpPr>
        <p:spPr>
          <a:xfrm>
            <a:off x="7980839" y="3540760"/>
            <a:ext cx="949960" cy="189992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memory</a:t>
            </a:r>
            <a:endParaRPr/>
          </a:p>
        </p:txBody>
      </p:sp>
      <p:sp>
        <p:nvSpPr>
          <p:cNvPr id="130" name="Google Shape;130;p4"/>
          <p:cNvSpPr/>
          <p:nvPr/>
        </p:nvSpPr>
        <p:spPr>
          <a:xfrm>
            <a:off x="9362599" y="1036320"/>
            <a:ext cx="345440" cy="5613400"/>
          </a:xfrm>
          <a:prstGeom prst="rect">
            <a:avLst/>
          </a:prstGeom>
          <a:solidFill>
            <a:srgbClr val="FF990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87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1" name="Google Shape;131;p4"/>
          <p:cNvGrpSpPr/>
          <p:nvPr/>
        </p:nvGrpSpPr>
        <p:grpSpPr>
          <a:xfrm>
            <a:off x="2108361" y="2245360"/>
            <a:ext cx="487575" cy="863600"/>
            <a:chOff x="624" y="1248"/>
            <a:chExt cx="271" cy="480"/>
          </a:xfrm>
        </p:grpSpPr>
        <p:sp>
          <p:nvSpPr>
            <p:cNvPr id="132" name="Google Shape;132;p4"/>
            <p:cNvSpPr/>
            <p:nvPr/>
          </p:nvSpPr>
          <p:spPr>
            <a:xfrm>
              <a:off x="624" y="1248"/>
              <a:ext cx="240" cy="480"/>
            </a:xfrm>
            <a:custGeom>
              <a:rect b="b" l="l" r="r" t="t"/>
              <a:pathLst>
                <a:path extrusionOk="0" h="480" w="240">
                  <a:moveTo>
                    <a:pt x="0" y="0"/>
                  </a:moveTo>
                  <a:lnTo>
                    <a:pt x="240" y="144"/>
                  </a:lnTo>
                  <a:lnTo>
                    <a:pt x="240" y="336"/>
                  </a:lnTo>
                  <a:lnTo>
                    <a:pt x="0" y="480"/>
                  </a:lnTo>
                  <a:lnTo>
                    <a:pt x="0" y="336"/>
                  </a:lnTo>
                  <a:lnTo>
                    <a:pt x="96" y="240"/>
                  </a:lnTo>
                  <a:lnTo>
                    <a:pt x="0" y="1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389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4"/>
            <p:cNvSpPr txBox="1"/>
            <p:nvPr/>
          </p:nvSpPr>
          <p:spPr>
            <a:xfrm>
              <a:off x="680" y="1311"/>
              <a:ext cx="215" cy="32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173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+</a:t>
              </a:r>
              <a:endParaRPr/>
            </a:p>
          </p:txBody>
        </p:sp>
      </p:grpSp>
      <p:grpSp>
        <p:nvGrpSpPr>
          <p:cNvPr id="134" name="Google Shape;134;p4"/>
          <p:cNvGrpSpPr/>
          <p:nvPr/>
        </p:nvGrpSpPr>
        <p:grpSpPr>
          <a:xfrm>
            <a:off x="6167281" y="1986280"/>
            <a:ext cx="487575" cy="863600"/>
            <a:chOff x="624" y="1248"/>
            <a:chExt cx="271" cy="480"/>
          </a:xfrm>
        </p:grpSpPr>
        <p:sp>
          <p:nvSpPr>
            <p:cNvPr id="135" name="Google Shape;135;p4"/>
            <p:cNvSpPr/>
            <p:nvPr/>
          </p:nvSpPr>
          <p:spPr>
            <a:xfrm>
              <a:off x="624" y="1248"/>
              <a:ext cx="240" cy="480"/>
            </a:xfrm>
            <a:custGeom>
              <a:rect b="b" l="l" r="r" t="t"/>
              <a:pathLst>
                <a:path extrusionOk="0" h="480" w="240">
                  <a:moveTo>
                    <a:pt x="0" y="0"/>
                  </a:moveTo>
                  <a:lnTo>
                    <a:pt x="240" y="144"/>
                  </a:lnTo>
                  <a:lnTo>
                    <a:pt x="240" y="336"/>
                  </a:lnTo>
                  <a:lnTo>
                    <a:pt x="0" y="480"/>
                  </a:lnTo>
                  <a:lnTo>
                    <a:pt x="0" y="336"/>
                  </a:lnTo>
                  <a:lnTo>
                    <a:pt x="96" y="240"/>
                  </a:lnTo>
                  <a:lnTo>
                    <a:pt x="0" y="1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389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4"/>
            <p:cNvSpPr txBox="1"/>
            <p:nvPr/>
          </p:nvSpPr>
          <p:spPr>
            <a:xfrm>
              <a:off x="680" y="1311"/>
              <a:ext cx="215" cy="32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173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+</a:t>
              </a:r>
              <a:endParaRPr/>
            </a:p>
          </p:txBody>
        </p:sp>
      </p:grpSp>
      <p:cxnSp>
        <p:nvCxnSpPr>
          <p:cNvPr id="137" name="Google Shape;137;p4"/>
          <p:cNvCxnSpPr/>
          <p:nvPr/>
        </p:nvCxnSpPr>
        <p:spPr>
          <a:xfrm>
            <a:off x="2626519" y="3886200"/>
            <a:ext cx="17272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8" name="Google Shape;138;p4"/>
          <p:cNvCxnSpPr/>
          <p:nvPr/>
        </p:nvCxnSpPr>
        <p:spPr>
          <a:xfrm>
            <a:off x="2540159" y="2677160"/>
            <a:ext cx="25908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9" name="Google Shape;139;p4"/>
          <p:cNvCxnSpPr/>
          <p:nvPr/>
        </p:nvCxnSpPr>
        <p:spPr>
          <a:xfrm rot="10800000">
            <a:off x="2626519" y="1813560"/>
            <a:ext cx="0" cy="863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0" name="Google Shape;140;p4"/>
          <p:cNvCxnSpPr/>
          <p:nvPr/>
        </p:nvCxnSpPr>
        <p:spPr>
          <a:xfrm rot="10800000">
            <a:off x="1676559" y="1813560"/>
            <a:ext cx="94996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1" name="Google Shape;141;p4"/>
          <p:cNvCxnSpPr/>
          <p:nvPr/>
        </p:nvCxnSpPr>
        <p:spPr>
          <a:xfrm>
            <a:off x="1849279" y="2418080"/>
            <a:ext cx="25908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2" name="Google Shape;142;p4"/>
          <p:cNvCxnSpPr/>
          <p:nvPr/>
        </p:nvCxnSpPr>
        <p:spPr>
          <a:xfrm>
            <a:off x="1676559" y="3886200"/>
            <a:ext cx="34544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" name="Google Shape;143;p4"/>
          <p:cNvCxnSpPr/>
          <p:nvPr/>
        </p:nvCxnSpPr>
        <p:spPr>
          <a:xfrm rot="10800000">
            <a:off x="1849279" y="2936240"/>
            <a:ext cx="0" cy="94996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" name="Google Shape;144;p4"/>
          <p:cNvCxnSpPr/>
          <p:nvPr/>
        </p:nvCxnSpPr>
        <p:spPr>
          <a:xfrm>
            <a:off x="1849279" y="2936240"/>
            <a:ext cx="25908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5" name="Google Shape;145;p4"/>
          <p:cNvCxnSpPr/>
          <p:nvPr/>
        </p:nvCxnSpPr>
        <p:spPr>
          <a:xfrm rot="10800000">
            <a:off x="1072039" y="1554480"/>
            <a:ext cx="0" cy="233172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6" name="Google Shape;146;p4"/>
          <p:cNvCxnSpPr/>
          <p:nvPr/>
        </p:nvCxnSpPr>
        <p:spPr>
          <a:xfrm>
            <a:off x="1072039" y="1554480"/>
            <a:ext cx="25908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7" name="Google Shape;147;p4"/>
          <p:cNvCxnSpPr/>
          <p:nvPr/>
        </p:nvCxnSpPr>
        <p:spPr>
          <a:xfrm>
            <a:off x="1072039" y="3886200"/>
            <a:ext cx="17272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8" name="Google Shape;148;p4"/>
          <p:cNvCxnSpPr/>
          <p:nvPr/>
        </p:nvCxnSpPr>
        <p:spPr>
          <a:xfrm>
            <a:off x="3144679" y="3886200"/>
            <a:ext cx="17272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9" name="Google Shape;149;p4"/>
          <p:cNvCxnSpPr/>
          <p:nvPr/>
        </p:nvCxnSpPr>
        <p:spPr>
          <a:xfrm>
            <a:off x="3317399" y="3454400"/>
            <a:ext cx="0" cy="146812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0" name="Google Shape;150;p4"/>
          <p:cNvCxnSpPr/>
          <p:nvPr/>
        </p:nvCxnSpPr>
        <p:spPr>
          <a:xfrm>
            <a:off x="3317399" y="4922520"/>
            <a:ext cx="51816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1" name="Google Shape;151;p4"/>
          <p:cNvCxnSpPr/>
          <p:nvPr/>
        </p:nvCxnSpPr>
        <p:spPr>
          <a:xfrm>
            <a:off x="3317399" y="3454400"/>
            <a:ext cx="51816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2" name="Google Shape;152;p4"/>
          <p:cNvCxnSpPr/>
          <p:nvPr/>
        </p:nvCxnSpPr>
        <p:spPr>
          <a:xfrm>
            <a:off x="3317399" y="3713480"/>
            <a:ext cx="51816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3" name="Google Shape;153;p4"/>
          <p:cNvCxnSpPr/>
          <p:nvPr/>
        </p:nvCxnSpPr>
        <p:spPr>
          <a:xfrm>
            <a:off x="4785519" y="4922520"/>
            <a:ext cx="259080" cy="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4" name="Google Shape;154;p4"/>
          <p:cNvCxnSpPr/>
          <p:nvPr/>
        </p:nvCxnSpPr>
        <p:spPr>
          <a:xfrm>
            <a:off x="4785519" y="4318000"/>
            <a:ext cx="259080" cy="0"/>
          </a:xfrm>
          <a:prstGeom prst="straightConnector1">
            <a:avLst/>
          </a:prstGeom>
          <a:noFill/>
          <a:ln cap="flat" cmpd="sng" w="28575">
            <a:solidFill>
              <a:srgbClr val="00CC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5" name="Google Shape;155;p4"/>
          <p:cNvCxnSpPr/>
          <p:nvPr/>
        </p:nvCxnSpPr>
        <p:spPr>
          <a:xfrm>
            <a:off x="4785519" y="3627120"/>
            <a:ext cx="25908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6" name="Google Shape;156;p4"/>
          <p:cNvCxnSpPr/>
          <p:nvPr/>
        </p:nvCxnSpPr>
        <p:spPr>
          <a:xfrm>
            <a:off x="5390039" y="4318000"/>
            <a:ext cx="777240" cy="0"/>
          </a:xfrm>
          <a:prstGeom prst="straightConnector1">
            <a:avLst/>
          </a:prstGeom>
          <a:noFill/>
          <a:ln cap="flat" cmpd="sng" w="28575">
            <a:solidFill>
              <a:srgbClr val="00CC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7" name="Google Shape;157;p4"/>
          <p:cNvCxnSpPr/>
          <p:nvPr/>
        </p:nvCxnSpPr>
        <p:spPr>
          <a:xfrm>
            <a:off x="5390039" y="3627120"/>
            <a:ext cx="103632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8" name="Google Shape;158;p4"/>
          <p:cNvCxnSpPr/>
          <p:nvPr/>
        </p:nvCxnSpPr>
        <p:spPr>
          <a:xfrm>
            <a:off x="3144679" y="2677160"/>
            <a:ext cx="189992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9" name="Google Shape;159;p4"/>
          <p:cNvCxnSpPr/>
          <p:nvPr/>
        </p:nvCxnSpPr>
        <p:spPr>
          <a:xfrm>
            <a:off x="5390039" y="2677160"/>
            <a:ext cx="77724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0" name="Google Shape;160;p4"/>
          <p:cNvCxnSpPr/>
          <p:nvPr/>
        </p:nvCxnSpPr>
        <p:spPr>
          <a:xfrm>
            <a:off x="5390039" y="4922520"/>
            <a:ext cx="518160" cy="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1" name="Google Shape;161;p4"/>
          <p:cNvCxnSpPr/>
          <p:nvPr/>
        </p:nvCxnSpPr>
        <p:spPr>
          <a:xfrm rot="10800000">
            <a:off x="5735479" y="2159000"/>
            <a:ext cx="0" cy="276352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2" name="Google Shape;162;p4"/>
          <p:cNvCxnSpPr/>
          <p:nvPr/>
        </p:nvCxnSpPr>
        <p:spPr>
          <a:xfrm>
            <a:off x="5735479" y="2159000"/>
            <a:ext cx="431800" cy="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3" name="Google Shape;163;p4"/>
          <p:cNvSpPr/>
          <p:nvPr/>
        </p:nvSpPr>
        <p:spPr>
          <a:xfrm rot="-5400000">
            <a:off x="5541169" y="4425950"/>
            <a:ext cx="1122680" cy="3886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4"/>
          <p:cNvSpPr txBox="1"/>
          <p:nvPr/>
        </p:nvSpPr>
        <p:spPr>
          <a:xfrm>
            <a:off x="5908180" y="4058920"/>
            <a:ext cx="388620" cy="1122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/>
          </a:p>
        </p:txBody>
      </p:sp>
      <p:cxnSp>
        <p:nvCxnSpPr>
          <p:cNvPr id="165" name="Google Shape;165;p4"/>
          <p:cNvCxnSpPr/>
          <p:nvPr/>
        </p:nvCxnSpPr>
        <p:spPr>
          <a:xfrm rot="10800000">
            <a:off x="6253639" y="4577080"/>
            <a:ext cx="17272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6" name="Google Shape;166;p4"/>
          <p:cNvCxnSpPr/>
          <p:nvPr/>
        </p:nvCxnSpPr>
        <p:spPr>
          <a:xfrm>
            <a:off x="6944519" y="3972560"/>
            <a:ext cx="25908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7" name="Google Shape;167;p4"/>
          <p:cNvCxnSpPr/>
          <p:nvPr/>
        </p:nvCxnSpPr>
        <p:spPr>
          <a:xfrm>
            <a:off x="6599079" y="2418080"/>
            <a:ext cx="60452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8" name="Google Shape;168;p4"/>
          <p:cNvCxnSpPr/>
          <p:nvPr/>
        </p:nvCxnSpPr>
        <p:spPr>
          <a:xfrm>
            <a:off x="7549039" y="3972560"/>
            <a:ext cx="431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9" name="Google Shape;169;p4"/>
          <p:cNvCxnSpPr/>
          <p:nvPr/>
        </p:nvCxnSpPr>
        <p:spPr>
          <a:xfrm rot="10800000">
            <a:off x="7721759" y="3368040"/>
            <a:ext cx="0" cy="60452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0" name="Google Shape;170;p4"/>
          <p:cNvCxnSpPr/>
          <p:nvPr/>
        </p:nvCxnSpPr>
        <p:spPr>
          <a:xfrm>
            <a:off x="7721759" y="3368040"/>
            <a:ext cx="164084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1" name="Google Shape;171;p4"/>
          <p:cNvCxnSpPr/>
          <p:nvPr/>
        </p:nvCxnSpPr>
        <p:spPr>
          <a:xfrm>
            <a:off x="8930799" y="3972560"/>
            <a:ext cx="431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2" name="Google Shape;172;p4"/>
          <p:cNvCxnSpPr/>
          <p:nvPr/>
        </p:nvCxnSpPr>
        <p:spPr>
          <a:xfrm>
            <a:off x="9708039" y="3972560"/>
            <a:ext cx="34544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3" name="Google Shape;173;p4"/>
          <p:cNvCxnSpPr/>
          <p:nvPr/>
        </p:nvCxnSpPr>
        <p:spPr>
          <a:xfrm>
            <a:off x="9708039" y="3368040"/>
            <a:ext cx="34544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4" name="Google Shape;174;p4"/>
          <p:cNvCxnSpPr/>
          <p:nvPr/>
        </p:nvCxnSpPr>
        <p:spPr>
          <a:xfrm>
            <a:off x="5562759" y="4318000"/>
            <a:ext cx="0" cy="949960"/>
          </a:xfrm>
          <a:prstGeom prst="straightConnector1">
            <a:avLst/>
          </a:prstGeom>
          <a:noFill/>
          <a:ln cap="flat" cmpd="sng" w="28575">
            <a:solidFill>
              <a:srgbClr val="00CC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5" name="Google Shape;175;p4"/>
          <p:cNvCxnSpPr/>
          <p:nvPr/>
        </p:nvCxnSpPr>
        <p:spPr>
          <a:xfrm>
            <a:off x="5562759" y="5267960"/>
            <a:ext cx="2418080" cy="0"/>
          </a:xfrm>
          <a:prstGeom prst="straightConnector1">
            <a:avLst/>
          </a:prstGeom>
          <a:noFill/>
          <a:ln cap="flat" cmpd="sng" w="28575">
            <a:solidFill>
              <a:srgbClr val="00CC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6" name="Google Shape;176;p4"/>
          <p:cNvCxnSpPr/>
          <p:nvPr/>
        </p:nvCxnSpPr>
        <p:spPr>
          <a:xfrm>
            <a:off x="10398919" y="3627120"/>
            <a:ext cx="431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7" name="Google Shape;177;p4"/>
          <p:cNvCxnSpPr/>
          <p:nvPr/>
        </p:nvCxnSpPr>
        <p:spPr>
          <a:xfrm>
            <a:off x="10830719" y="3627120"/>
            <a:ext cx="0" cy="2159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8" name="Google Shape;178;p4"/>
          <p:cNvCxnSpPr/>
          <p:nvPr/>
        </p:nvCxnSpPr>
        <p:spPr>
          <a:xfrm rot="10800000">
            <a:off x="3662839" y="5786120"/>
            <a:ext cx="716788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9" name="Google Shape;179;p4"/>
          <p:cNvCxnSpPr/>
          <p:nvPr/>
        </p:nvCxnSpPr>
        <p:spPr>
          <a:xfrm rot="10800000">
            <a:off x="3662839" y="4404360"/>
            <a:ext cx="0" cy="138176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0" name="Google Shape;180;p4"/>
          <p:cNvCxnSpPr/>
          <p:nvPr/>
        </p:nvCxnSpPr>
        <p:spPr>
          <a:xfrm>
            <a:off x="3662839" y="4404360"/>
            <a:ext cx="17272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1" name="Google Shape;181;p4"/>
          <p:cNvCxnSpPr/>
          <p:nvPr/>
        </p:nvCxnSpPr>
        <p:spPr>
          <a:xfrm>
            <a:off x="3576479" y="4058920"/>
            <a:ext cx="25908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2" name="Google Shape;182;p4"/>
          <p:cNvCxnSpPr/>
          <p:nvPr/>
        </p:nvCxnSpPr>
        <p:spPr>
          <a:xfrm>
            <a:off x="3576479" y="4058920"/>
            <a:ext cx="0" cy="198628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3" name="Google Shape;183;p4"/>
          <p:cNvCxnSpPr/>
          <p:nvPr/>
        </p:nvCxnSpPr>
        <p:spPr>
          <a:xfrm>
            <a:off x="3403759" y="6304280"/>
            <a:ext cx="164084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4" name="Google Shape;184;p4"/>
          <p:cNvCxnSpPr/>
          <p:nvPr/>
        </p:nvCxnSpPr>
        <p:spPr>
          <a:xfrm rot="10800000">
            <a:off x="9880759" y="6304280"/>
            <a:ext cx="0" cy="25908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5" name="Google Shape;185;p4"/>
          <p:cNvCxnSpPr/>
          <p:nvPr/>
        </p:nvCxnSpPr>
        <p:spPr>
          <a:xfrm rot="10800000">
            <a:off x="3576479" y="6045200"/>
            <a:ext cx="630428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6" name="Google Shape;186;p4"/>
          <p:cNvCxnSpPr/>
          <p:nvPr/>
        </p:nvCxnSpPr>
        <p:spPr>
          <a:xfrm rot="10800000">
            <a:off x="3403759" y="4058920"/>
            <a:ext cx="0" cy="224536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7" name="Google Shape;187;p4"/>
          <p:cNvCxnSpPr/>
          <p:nvPr/>
        </p:nvCxnSpPr>
        <p:spPr>
          <a:xfrm rot="10800000">
            <a:off x="3317399" y="4058920"/>
            <a:ext cx="8636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8" name="Google Shape;188;p4"/>
          <p:cNvCxnSpPr/>
          <p:nvPr/>
        </p:nvCxnSpPr>
        <p:spPr>
          <a:xfrm>
            <a:off x="7549039" y="2418080"/>
            <a:ext cx="25908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9" name="Google Shape;189;p4"/>
          <p:cNvCxnSpPr/>
          <p:nvPr/>
        </p:nvCxnSpPr>
        <p:spPr>
          <a:xfrm rot="10800000">
            <a:off x="7808119" y="1295400"/>
            <a:ext cx="0" cy="112268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0" name="Google Shape;190;p4"/>
          <p:cNvCxnSpPr/>
          <p:nvPr/>
        </p:nvCxnSpPr>
        <p:spPr>
          <a:xfrm rot="10800000">
            <a:off x="1676559" y="1295400"/>
            <a:ext cx="613156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1" name="Google Shape;191;p4"/>
          <p:cNvSpPr txBox="1"/>
          <p:nvPr/>
        </p:nvSpPr>
        <p:spPr>
          <a:xfrm>
            <a:off x="2712879" y="6642524"/>
            <a:ext cx="863600" cy="4062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4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IF/ID</a:t>
            </a:r>
            <a:endParaRPr/>
          </a:p>
        </p:txBody>
      </p:sp>
      <p:sp>
        <p:nvSpPr>
          <p:cNvPr id="192" name="Google Shape;192;p4"/>
          <p:cNvSpPr txBox="1"/>
          <p:nvPr/>
        </p:nvSpPr>
        <p:spPr>
          <a:xfrm>
            <a:off x="4871880" y="6642524"/>
            <a:ext cx="805029" cy="4062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4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ID/EX</a:t>
            </a:r>
            <a:endParaRPr/>
          </a:p>
        </p:txBody>
      </p:sp>
      <p:sp>
        <p:nvSpPr>
          <p:cNvPr id="193" name="Google Shape;193;p4"/>
          <p:cNvSpPr txBox="1"/>
          <p:nvPr/>
        </p:nvSpPr>
        <p:spPr>
          <a:xfrm>
            <a:off x="6774104" y="6642524"/>
            <a:ext cx="1143262" cy="4062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4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EX/Mem</a:t>
            </a:r>
            <a:endParaRPr b="1" sz="204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4"/>
          <p:cNvSpPr txBox="1"/>
          <p:nvPr/>
        </p:nvSpPr>
        <p:spPr>
          <a:xfrm>
            <a:off x="8924577" y="6642524"/>
            <a:ext cx="1253869" cy="4062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4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Mem/WB</a:t>
            </a:r>
            <a:endParaRPr/>
          </a:p>
        </p:txBody>
      </p:sp>
      <p:cxnSp>
        <p:nvCxnSpPr>
          <p:cNvPr id="195" name="Google Shape;195;p4"/>
          <p:cNvCxnSpPr/>
          <p:nvPr/>
        </p:nvCxnSpPr>
        <p:spPr>
          <a:xfrm>
            <a:off x="5390039" y="6304280"/>
            <a:ext cx="181356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6" name="Google Shape;196;p4"/>
          <p:cNvCxnSpPr/>
          <p:nvPr/>
        </p:nvCxnSpPr>
        <p:spPr>
          <a:xfrm>
            <a:off x="7549039" y="6304280"/>
            <a:ext cx="181356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7" name="Google Shape;197;p4"/>
          <p:cNvCxnSpPr/>
          <p:nvPr/>
        </p:nvCxnSpPr>
        <p:spPr>
          <a:xfrm>
            <a:off x="9708039" y="6304280"/>
            <a:ext cx="17272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8" name="Google Shape;198;p4"/>
          <p:cNvSpPr/>
          <p:nvPr/>
        </p:nvSpPr>
        <p:spPr>
          <a:xfrm rot="-5400000">
            <a:off x="10010299" y="6347460"/>
            <a:ext cx="690880" cy="25908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4"/>
          <p:cNvSpPr txBox="1"/>
          <p:nvPr/>
        </p:nvSpPr>
        <p:spPr>
          <a:xfrm>
            <a:off x="10226175" y="6131550"/>
            <a:ext cx="259080" cy="690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33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33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33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/>
          </a:p>
        </p:txBody>
      </p:sp>
      <p:cxnSp>
        <p:nvCxnSpPr>
          <p:cNvPr id="200" name="Google Shape;200;p4"/>
          <p:cNvCxnSpPr/>
          <p:nvPr/>
        </p:nvCxnSpPr>
        <p:spPr>
          <a:xfrm>
            <a:off x="9880759" y="6563360"/>
            <a:ext cx="34544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1" name="Google Shape;201;p4"/>
          <p:cNvCxnSpPr/>
          <p:nvPr/>
        </p:nvCxnSpPr>
        <p:spPr>
          <a:xfrm>
            <a:off x="9880759" y="6304280"/>
            <a:ext cx="34544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2" name="Google Shape;202;p4"/>
          <p:cNvCxnSpPr/>
          <p:nvPr/>
        </p:nvCxnSpPr>
        <p:spPr>
          <a:xfrm>
            <a:off x="10458292" y="6428423"/>
            <a:ext cx="372427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3" name="Google Shape;203;p4"/>
          <p:cNvCxnSpPr/>
          <p:nvPr/>
        </p:nvCxnSpPr>
        <p:spPr>
          <a:xfrm>
            <a:off x="9880759" y="6045200"/>
            <a:ext cx="94996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4" name="Google Shape;204;p4"/>
          <p:cNvCxnSpPr/>
          <p:nvPr/>
        </p:nvCxnSpPr>
        <p:spPr>
          <a:xfrm>
            <a:off x="10830719" y="6045200"/>
            <a:ext cx="0" cy="383223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5" name="Google Shape;205;p4"/>
          <p:cNvSpPr txBox="1"/>
          <p:nvPr/>
        </p:nvSpPr>
        <p:spPr>
          <a:xfrm>
            <a:off x="9859169" y="6086581"/>
            <a:ext cx="377026" cy="2666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33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0-2</a:t>
            </a:r>
            <a:endParaRPr/>
          </a:p>
        </p:txBody>
      </p:sp>
      <p:sp>
        <p:nvSpPr>
          <p:cNvPr id="206" name="Google Shape;206;p4"/>
          <p:cNvSpPr txBox="1"/>
          <p:nvPr/>
        </p:nvSpPr>
        <p:spPr>
          <a:xfrm>
            <a:off x="9788614" y="6324071"/>
            <a:ext cx="508473" cy="2666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2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16</a:t>
            </a:r>
            <a:r>
              <a:rPr lang="en-US" sz="1133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-18</a:t>
            </a:r>
            <a:endParaRPr/>
          </a:p>
        </p:txBody>
      </p:sp>
      <p:sp>
        <p:nvSpPr>
          <p:cNvPr id="207" name="Google Shape;207;p4"/>
          <p:cNvSpPr txBox="1"/>
          <p:nvPr>
            <p:ph idx="4294967295" type="title"/>
          </p:nvPr>
        </p:nvSpPr>
        <p:spPr>
          <a:xfrm>
            <a:off x="706586" y="-34186"/>
            <a:ext cx="10489585" cy="15023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Calibri"/>
              <a:buNone/>
            </a:pPr>
            <a:r>
              <a:rPr lang="en-US"/>
              <a:t>Review: New Datapath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5"/>
          <p:cNvSpPr txBox="1"/>
          <p:nvPr>
            <p:ph type="title"/>
          </p:nvPr>
        </p:nvSpPr>
        <p:spPr>
          <a:xfrm>
            <a:off x="836127" y="413809"/>
            <a:ext cx="10489585" cy="15023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Calibri"/>
              <a:buNone/>
            </a:pPr>
            <a:r>
              <a:rPr lang="en-US"/>
              <a:t>Other issues</a:t>
            </a:r>
            <a:endParaRPr/>
          </a:p>
        </p:txBody>
      </p:sp>
      <p:sp>
        <p:nvSpPr>
          <p:cNvPr id="213" name="Google Shape;213;p5"/>
          <p:cNvSpPr txBox="1"/>
          <p:nvPr>
            <p:ph idx="1" type="body"/>
          </p:nvPr>
        </p:nvSpPr>
        <p:spPr>
          <a:xfrm>
            <a:off x="836127" y="2069042"/>
            <a:ext cx="10489585" cy="49315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029" lvl="0" marL="228029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</a:pPr>
            <a:r>
              <a:rPr lang="en-US"/>
              <a:t>What other instruction(s) have we been ignoring so far??</a:t>
            </a:r>
            <a:endParaRPr/>
          </a:p>
          <a:p>
            <a:pPr indent="-228029" lvl="0" marL="228029" rtl="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</a:pPr>
            <a:r>
              <a:rPr lang="en-US"/>
              <a:t>Branches!! (Let's not worry about jumps yet)</a:t>
            </a:r>
            <a:endParaRPr/>
          </a:p>
          <a:p>
            <a:pPr indent="-228029" lvl="0" marL="228029" rtl="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</a:pPr>
            <a:r>
              <a:rPr lang="en-US"/>
              <a:t>Sequence for BEQ:</a:t>
            </a:r>
            <a:endParaRPr/>
          </a:p>
          <a:p>
            <a:pPr indent="-228029" lvl="1" marL="684086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</a:pPr>
            <a:r>
              <a:rPr lang="en-US"/>
              <a:t>Fetch: read instruction from memory</a:t>
            </a:r>
            <a:endParaRPr/>
          </a:p>
          <a:p>
            <a:pPr indent="-228029" lvl="1" marL="684086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</a:pPr>
            <a:r>
              <a:rPr lang="en-US"/>
              <a:t>Decode: read source operands from registers</a:t>
            </a:r>
            <a:endParaRPr/>
          </a:p>
          <a:p>
            <a:pPr indent="-228029" lvl="1" marL="684086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</a:pPr>
            <a:r>
              <a:rPr lang="en-US"/>
              <a:t>Execute:  calculate target address and test for equality</a:t>
            </a:r>
            <a:endParaRPr/>
          </a:p>
          <a:p>
            <a:pPr indent="-228029" lvl="1" marL="684086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</a:pPr>
            <a:r>
              <a:rPr lang="en-US"/>
              <a:t>Memory: </a:t>
            </a:r>
            <a:r>
              <a:rPr b="1" lang="en-US" u="sng">
                <a:solidFill>
                  <a:schemeClr val="accent1"/>
                </a:solidFill>
              </a:rPr>
              <a:t>Send target to PC</a:t>
            </a:r>
            <a:r>
              <a:rPr lang="en-US"/>
              <a:t> if test is equal</a:t>
            </a:r>
            <a:endParaRPr/>
          </a:p>
          <a:p>
            <a:pPr indent="-228029" lvl="1" marL="684086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</a:pPr>
            <a:r>
              <a:rPr lang="en-US"/>
              <a:t>Writeback: nothing</a:t>
            </a:r>
            <a:endParaRPr/>
          </a:p>
          <a:p>
            <a:pPr indent="-228029" lvl="1" marL="684086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accent1"/>
              </a:buClr>
              <a:buSzPts val="2300"/>
              <a:buChar char="•"/>
            </a:pPr>
            <a:r>
              <a:rPr b="1" lang="en-US" u="sng">
                <a:solidFill>
                  <a:schemeClr val="accent1"/>
                </a:solidFill>
              </a:rPr>
              <a:t>Branch Outcomes</a:t>
            </a:r>
            <a:endParaRPr/>
          </a:p>
          <a:p>
            <a:pPr indent="-228029" lvl="2" marL="1140143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lang="en-US"/>
              <a:t>Not Taken</a:t>
            </a:r>
            <a:endParaRPr/>
          </a:p>
          <a:p>
            <a:pPr indent="-228028" lvl="3" marL="159620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r>
              <a:rPr lang="en-US"/>
              <a:t>PC = PC + 1</a:t>
            </a:r>
            <a:endParaRPr/>
          </a:p>
          <a:p>
            <a:pPr indent="-228029" lvl="2" marL="1140143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lang="en-US"/>
              <a:t>Taken</a:t>
            </a:r>
            <a:endParaRPr/>
          </a:p>
          <a:p>
            <a:pPr indent="-228028" lvl="3" marL="159620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r>
              <a:rPr lang="en-US"/>
              <a:t>PC = Branch Target Address</a:t>
            </a:r>
            <a:endParaRPr/>
          </a:p>
          <a:p>
            <a:pPr indent="-76009" lvl="1" marL="684086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2394"/>
              <a:buNone/>
            </a:pPr>
            <a:r>
              <a:t/>
            </a:r>
            <a:endParaRPr/>
          </a:p>
        </p:txBody>
      </p:sp>
      <p:sp>
        <p:nvSpPr>
          <p:cNvPr id="214" name="Google Shape;214;p5"/>
          <p:cNvSpPr txBox="1"/>
          <p:nvPr>
            <p:ph idx="12" type="sldNum"/>
          </p:nvPr>
        </p:nvSpPr>
        <p:spPr>
          <a:xfrm>
            <a:off x="8589298" y="7203864"/>
            <a:ext cx="2736414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6"/>
          <p:cNvSpPr txBox="1"/>
          <p:nvPr>
            <p:ph type="title"/>
          </p:nvPr>
        </p:nvSpPr>
        <p:spPr>
          <a:xfrm>
            <a:off x="836127" y="413809"/>
            <a:ext cx="10489585" cy="15023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Calibri"/>
              <a:buNone/>
            </a:pPr>
            <a:r>
              <a:rPr lang="en-US"/>
              <a:t>Detect and Stall</a:t>
            </a:r>
            <a:endParaRPr/>
          </a:p>
        </p:txBody>
      </p:sp>
      <p:sp>
        <p:nvSpPr>
          <p:cNvPr id="220" name="Google Shape;220;p6"/>
          <p:cNvSpPr txBox="1"/>
          <p:nvPr>
            <p:ph idx="1" type="body"/>
          </p:nvPr>
        </p:nvSpPr>
        <p:spPr>
          <a:xfrm>
            <a:off x="836127" y="2069042"/>
            <a:ext cx="10489585" cy="49315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029" lvl="0" marL="228029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</a:pPr>
            <a:r>
              <a:rPr lang="en-US"/>
              <a:t>Detection</a:t>
            </a:r>
            <a:endParaRPr/>
          </a:p>
          <a:p>
            <a:pPr indent="-228029" lvl="1" marL="684086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</a:pPr>
            <a:r>
              <a:rPr lang="en-US"/>
              <a:t>Wait until decode</a:t>
            </a:r>
            <a:endParaRPr/>
          </a:p>
          <a:p>
            <a:pPr indent="-228029" lvl="1" marL="684086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</a:pPr>
            <a:r>
              <a:rPr lang="en-US"/>
              <a:t>Check if opcode == beq or jalr</a:t>
            </a:r>
            <a:endParaRPr/>
          </a:p>
          <a:p>
            <a:pPr indent="-228029" lvl="0" marL="228029" rtl="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</a:pPr>
            <a:r>
              <a:rPr lang="en-US"/>
              <a:t>Stall</a:t>
            </a:r>
            <a:endParaRPr/>
          </a:p>
          <a:p>
            <a:pPr indent="-228029" lvl="1" marL="684086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</a:pPr>
            <a:r>
              <a:rPr lang="en-US"/>
              <a:t>Keep current instruction in fetch</a:t>
            </a:r>
            <a:endParaRPr/>
          </a:p>
          <a:p>
            <a:pPr indent="-228029" lvl="1" marL="684086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</a:pPr>
            <a:r>
              <a:rPr lang="en-US"/>
              <a:t>Insert noops</a:t>
            </a:r>
            <a:endParaRPr/>
          </a:p>
          <a:p>
            <a:pPr indent="-228029" lvl="1" marL="684086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</a:pPr>
            <a:r>
              <a:rPr lang="en-US"/>
              <a:t>Pass noop to decode stage, not execute!</a:t>
            </a:r>
            <a:endParaRPr/>
          </a:p>
        </p:txBody>
      </p:sp>
      <p:sp>
        <p:nvSpPr>
          <p:cNvPr id="221" name="Google Shape;221;p6"/>
          <p:cNvSpPr txBox="1"/>
          <p:nvPr>
            <p:ph idx="12" type="sldNum"/>
          </p:nvPr>
        </p:nvSpPr>
        <p:spPr>
          <a:xfrm>
            <a:off x="8589298" y="7203864"/>
            <a:ext cx="2736414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7"/>
          <p:cNvSpPr txBox="1"/>
          <p:nvPr>
            <p:ph type="title"/>
          </p:nvPr>
        </p:nvSpPr>
        <p:spPr>
          <a:xfrm>
            <a:off x="836127" y="413809"/>
            <a:ext cx="10489585" cy="15023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Calibri"/>
              <a:buNone/>
            </a:pPr>
            <a:r>
              <a:rPr lang="en-US"/>
              <a:t>Control Hazards</a:t>
            </a:r>
            <a:endParaRPr/>
          </a:p>
        </p:txBody>
      </p:sp>
      <p:sp>
        <p:nvSpPr>
          <p:cNvPr id="227" name="Google Shape;227;p7"/>
          <p:cNvSpPr txBox="1"/>
          <p:nvPr>
            <p:ph idx="12" type="sldNum"/>
          </p:nvPr>
        </p:nvSpPr>
        <p:spPr>
          <a:xfrm>
            <a:off x="8589298" y="7203864"/>
            <a:ext cx="2736414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8" name="Google Shape;228;p7"/>
          <p:cNvSpPr txBox="1"/>
          <p:nvPr/>
        </p:nvSpPr>
        <p:spPr>
          <a:xfrm>
            <a:off x="4873679" y="1899920"/>
            <a:ext cx="2347604" cy="944268"/>
          </a:xfrm>
          <a:prstGeom prst="rect">
            <a:avLst/>
          </a:prstGeom>
          <a:noFill/>
          <a:ln>
            <a:noFill/>
          </a:ln>
        </p:spPr>
        <p:txBody>
          <a:bodyPr anchorCtr="0" anchor="t" bIns="53025" lIns="102000" spcFirstLastPara="1" rIns="102000" wrap="square" tIns="530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2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beq	1   1   10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2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  	3</a:t>
            </a:r>
            <a:r>
              <a:rPr lang="en-US" sz="272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272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4   5</a:t>
            </a:r>
            <a:endParaRPr/>
          </a:p>
        </p:txBody>
      </p:sp>
      <p:cxnSp>
        <p:nvCxnSpPr>
          <p:cNvPr id="229" name="Google Shape;229;p7"/>
          <p:cNvCxnSpPr/>
          <p:nvPr/>
        </p:nvCxnSpPr>
        <p:spPr>
          <a:xfrm>
            <a:off x="3144679" y="3713480"/>
            <a:ext cx="7340600" cy="1800"/>
          </a:xfrm>
          <a:prstGeom prst="straightConnector1">
            <a:avLst/>
          </a:prstGeom>
          <a:noFill/>
          <a:ln cap="flat" cmpd="sng" w="28425">
            <a:solidFill>
              <a:srgbClr val="00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230" name="Google Shape;230;p7"/>
          <p:cNvSpPr txBox="1"/>
          <p:nvPr/>
        </p:nvSpPr>
        <p:spPr>
          <a:xfrm>
            <a:off x="2885600" y="3195320"/>
            <a:ext cx="863223" cy="525692"/>
          </a:xfrm>
          <a:prstGeom prst="rect">
            <a:avLst/>
          </a:prstGeom>
          <a:noFill/>
          <a:ln>
            <a:noFill/>
          </a:ln>
        </p:spPr>
        <p:txBody>
          <a:bodyPr anchorCtr="0" anchor="t" bIns="53025" lIns="102000" spcFirstLastPara="1" rIns="102000" wrap="square" tIns="530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2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time</a:t>
            </a:r>
            <a:endParaRPr/>
          </a:p>
        </p:txBody>
      </p:sp>
      <p:cxnSp>
        <p:nvCxnSpPr>
          <p:cNvPr id="231" name="Google Shape;231;p7"/>
          <p:cNvCxnSpPr/>
          <p:nvPr/>
        </p:nvCxnSpPr>
        <p:spPr>
          <a:xfrm>
            <a:off x="4008279" y="3713480"/>
            <a:ext cx="1800" cy="172720"/>
          </a:xfrm>
          <a:prstGeom prst="straightConnector1">
            <a:avLst/>
          </a:prstGeom>
          <a:noFill/>
          <a:ln cap="flat" cmpd="sng" w="284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32" name="Google Shape;232;p7"/>
          <p:cNvCxnSpPr/>
          <p:nvPr/>
        </p:nvCxnSpPr>
        <p:spPr>
          <a:xfrm>
            <a:off x="5130959" y="3713480"/>
            <a:ext cx="1800" cy="172720"/>
          </a:xfrm>
          <a:prstGeom prst="straightConnector1">
            <a:avLst/>
          </a:prstGeom>
          <a:noFill/>
          <a:ln cap="flat" cmpd="sng" w="284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33" name="Google Shape;233;p7"/>
          <p:cNvCxnSpPr/>
          <p:nvPr/>
        </p:nvCxnSpPr>
        <p:spPr>
          <a:xfrm>
            <a:off x="6167279" y="3713480"/>
            <a:ext cx="1800" cy="172720"/>
          </a:xfrm>
          <a:prstGeom prst="straightConnector1">
            <a:avLst/>
          </a:prstGeom>
          <a:noFill/>
          <a:ln cap="flat" cmpd="sng" w="284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34" name="Google Shape;234;p7"/>
          <p:cNvCxnSpPr/>
          <p:nvPr/>
        </p:nvCxnSpPr>
        <p:spPr>
          <a:xfrm>
            <a:off x="7376319" y="3713480"/>
            <a:ext cx="1800" cy="172720"/>
          </a:xfrm>
          <a:prstGeom prst="straightConnector1">
            <a:avLst/>
          </a:prstGeom>
          <a:noFill/>
          <a:ln cap="flat" cmpd="sng" w="284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35" name="Google Shape;235;p7"/>
          <p:cNvCxnSpPr/>
          <p:nvPr/>
        </p:nvCxnSpPr>
        <p:spPr>
          <a:xfrm>
            <a:off x="8498999" y="3713480"/>
            <a:ext cx="1800" cy="172720"/>
          </a:xfrm>
          <a:prstGeom prst="straightConnector1">
            <a:avLst/>
          </a:prstGeom>
          <a:noFill/>
          <a:ln cap="flat" cmpd="sng" w="284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36" name="Google Shape;236;p7"/>
          <p:cNvCxnSpPr/>
          <p:nvPr/>
        </p:nvCxnSpPr>
        <p:spPr>
          <a:xfrm>
            <a:off x="9535319" y="3713480"/>
            <a:ext cx="1800" cy="172720"/>
          </a:xfrm>
          <a:prstGeom prst="straightConnector1">
            <a:avLst/>
          </a:prstGeom>
          <a:noFill/>
          <a:ln cap="flat" cmpd="sng" w="284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37" name="Google Shape;237;p7"/>
          <p:cNvSpPr txBox="1"/>
          <p:nvPr/>
        </p:nvSpPr>
        <p:spPr>
          <a:xfrm>
            <a:off x="3223843" y="4231640"/>
            <a:ext cx="5391707" cy="421048"/>
          </a:xfrm>
          <a:prstGeom prst="rect">
            <a:avLst/>
          </a:prstGeom>
          <a:noFill/>
          <a:ln>
            <a:noFill/>
          </a:ln>
        </p:spPr>
        <p:txBody>
          <a:bodyPr anchorCtr="0" anchor="t" bIns="53025" lIns="102000" spcFirstLastPara="1" rIns="102000" wrap="square" tIns="530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4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fetch      decode    execute   </a:t>
            </a:r>
            <a:r>
              <a:rPr b="1" lang="en-US" sz="2040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memory</a:t>
            </a:r>
            <a:r>
              <a:rPr b="1" lang="en-US" sz="204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b="1" lang="en-US" sz="1812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writeback</a:t>
            </a:r>
            <a:endParaRPr/>
          </a:p>
        </p:txBody>
      </p:sp>
      <p:sp>
        <p:nvSpPr>
          <p:cNvPr id="238" name="Google Shape;238;p7"/>
          <p:cNvSpPr txBox="1"/>
          <p:nvPr/>
        </p:nvSpPr>
        <p:spPr>
          <a:xfrm>
            <a:off x="4261962" y="5008880"/>
            <a:ext cx="2907053" cy="421048"/>
          </a:xfrm>
          <a:prstGeom prst="rect">
            <a:avLst/>
          </a:prstGeom>
          <a:noFill/>
          <a:ln>
            <a:noFill/>
          </a:ln>
        </p:spPr>
        <p:txBody>
          <a:bodyPr anchorCtr="0" anchor="t" bIns="53025" lIns="102000" spcFirstLastPara="1" rIns="102000" wrap="square" tIns="530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4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fetch       </a:t>
            </a:r>
            <a:r>
              <a:rPr b="1" lang="en-US" sz="2040" u="sng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fetch</a:t>
            </a:r>
            <a:r>
              <a:rPr b="1" lang="en-US" sz="204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</a:t>
            </a:r>
            <a:r>
              <a:rPr b="1" lang="en-US" sz="2040" u="sng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fetch</a:t>
            </a:r>
            <a:endParaRPr/>
          </a:p>
        </p:txBody>
      </p:sp>
      <p:sp>
        <p:nvSpPr>
          <p:cNvPr id="239" name="Google Shape;239;p7"/>
          <p:cNvSpPr txBox="1"/>
          <p:nvPr/>
        </p:nvSpPr>
        <p:spPr>
          <a:xfrm>
            <a:off x="1919448" y="4080510"/>
            <a:ext cx="928947" cy="665282"/>
          </a:xfrm>
          <a:prstGeom prst="rect">
            <a:avLst/>
          </a:prstGeom>
          <a:noFill/>
          <a:ln>
            <a:noFill/>
          </a:ln>
        </p:spPr>
        <p:txBody>
          <a:bodyPr anchorCtr="0" anchor="t" bIns="53025" lIns="102000" spcFirstLastPara="1" rIns="102000" wrap="square" tIns="530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27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beq</a:t>
            </a:r>
            <a:endParaRPr/>
          </a:p>
        </p:txBody>
      </p:sp>
      <p:sp>
        <p:nvSpPr>
          <p:cNvPr id="240" name="Google Shape;240;p7"/>
          <p:cNvSpPr txBox="1"/>
          <p:nvPr/>
        </p:nvSpPr>
        <p:spPr>
          <a:xfrm>
            <a:off x="1937439" y="4836160"/>
            <a:ext cx="954595" cy="665282"/>
          </a:xfrm>
          <a:prstGeom prst="rect">
            <a:avLst/>
          </a:prstGeom>
          <a:noFill/>
          <a:ln>
            <a:noFill/>
          </a:ln>
        </p:spPr>
        <p:txBody>
          <a:bodyPr anchorCtr="0" anchor="t" bIns="53025" lIns="102000" spcFirstLastPara="1" rIns="102000" wrap="square" tIns="530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27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</a:t>
            </a:r>
            <a:endParaRPr/>
          </a:p>
        </p:txBody>
      </p:sp>
      <p:grpSp>
        <p:nvGrpSpPr>
          <p:cNvPr id="241" name="Google Shape;241;p7"/>
          <p:cNvGrpSpPr/>
          <p:nvPr/>
        </p:nvGrpSpPr>
        <p:grpSpPr>
          <a:xfrm>
            <a:off x="1935639" y="5008882"/>
            <a:ext cx="6453611" cy="1921510"/>
            <a:chOff x="576" y="2784"/>
            <a:chExt cx="3587" cy="1068"/>
          </a:xfrm>
        </p:grpSpPr>
        <p:sp>
          <p:nvSpPr>
            <p:cNvPr id="242" name="Google Shape;242;p7"/>
            <p:cNvSpPr txBox="1"/>
            <p:nvPr/>
          </p:nvSpPr>
          <p:spPr>
            <a:xfrm>
              <a:off x="3743" y="2784"/>
              <a:ext cx="420" cy="106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53025" lIns="102000" spcFirstLastPara="1" rIns="102000" wrap="square" tIns="53025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4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fetch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04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12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or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12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4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fetch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04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43" name="Google Shape;243;p7"/>
            <p:cNvSpPr txBox="1"/>
            <p:nvPr/>
          </p:nvSpPr>
          <p:spPr>
            <a:xfrm>
              <a:off x="576" y="3408"/>
              <a:ext cx="925" cy="37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53025" lIns="102000" spcFirstLastPara="1" rIns="102000" wrap="square" tIns="5302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627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Target:</a:t>
              </a:r>
              <a:endParaRPr/>
            </a:p>
          </p:txBody>
        </p:sp>
      </p:grpSp>
      <p:sp>
        <p:nvSpPr>
          <p:cNvPr id="244" name="Google Shape;244;p7"/>
          <p:cNvSpPr/>
          <p:nvPr/>
        </p:nvSpPr>
        <p:spPr>
          <a:xfrm>
            <a:off x="12405519" y="381604"/>
            <a:ext cx="2438774" cy="942469"/>
          </a:xfrm>
          <a:prstGeom prst="rect">
            <a:avLst/>
          </a:prstGeom>
          <a:solidFill>
            <a:srgbClr val="F5ACE5"/>
          </a:solidFill>
          <a:ln cap="rnd" cmpd="sng" w="9525">
            <a:solidFill>
              <a:srgbClr val="E833BF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5400">
              <a:srgbClr val="000000">
                <a:alpha val="24705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 u="sng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Poll:</a:t>
            </a:r>
            <a:r>
              <a:rPr b="1" lang="en-US" sz="16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What's the CPI cost of detect and stall?</a:t>
            </a:r>
            <a:endParaRPr sz="160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8"/>
          <p:cNvSpPr txBox="1"/>
          <p:nvPr>
            <p:ph type="title"/>
          </p:nvPr>
        </p:nvSpPr>
        <p:spPr>
          <a:xfrm>
            <a:off x="836127" y="413809"/>
            <a:ext cx="10489585" cy="15023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Calibri"/>
              <a:buNone/>
            </a:pPr>
            <a:r>
              <a:rPr lang="en-US"/>
              <a:t>Problems with Detect and Stall</a:t>
            </a:r>
            <a:endParaRPr/>
          </a:p>
        </p:txBody>
      </p:sp>
      <p:sp>
        <p:nvSpPr>
          <p:cNvPr id="250" name="Google Shape;250;p8"/>
          <p:cNvSpPr txBox="1"/>
          <p:nvPr>
            <p:ph idx="1" type="body"/>
          </p:nvPr>
        </p:nvSpPr>
        <p:spPr>
          <a:xfrm>
            <a:off x="836127" y="2069042"/>
            <a:ext cx="10489585" cy="49315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029" lvl="0" marL="228029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</a:pPr>
            <a:r>
              <a:rPr lang="en-US"/>
              <a:t>CPI increases every time a branch is detected!</a:t>
            </a:r>
            <a:endParaRPr/>
          </a:p>
          <a:p>
            <a:pPr indent="-228029" lvl="0" marL="228029" rtl="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</a:pPr>
            <a:r>
              <a:rPr lang="en-US"/>
              <a:t>Is that necessary? Not always!</a:t>
            </a:r>
            <a:endParaRPr/>
          </a:p>
          <a:p>
            <a:pPr indent="-228029" lvl="1" marL="684086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</a:pPr>
            <a:r>
              <a:rPr lang="en-US"/>
              <a:t>Branch not always taken</a:t>
            </a:r>
            <a:endParaRPr/>
          </a:p>
          <a:p>
            <a:pPr indent="-228029" lvl="1" marL="684086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</a:pPr>
            <a:r>
              <a:rPr lang="en-US"/>
              <a:t>Let's assume it is NOT taken…</a:t>
            </a:r>
            <a:endParaRPr/>
          </a:p>
          <a:p>
            <a:pPr indent="-228029" lvl="2" marL="1140143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lang="en-US"/>
              <a:t>In this case, we can ignore the beq (treat it like a noop)</a:t>
            </a:r>
            <a:endParaRPr/>
          </a:p>
          <a:p>
            <a:pPr indent="-228029" lvl="2" marL="1140143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lang="en-US"/>
              <a:t>Keep fetching PC + 1</a:t>
            </a:r>
            <a:endParaRPr/>
          </a:p>
          <a:p>
            <a:pPr indent="-228029" lvl="1" marL="684086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</a:pPr>
            <a:r>
              <a:rPr lang="en-US"/>
              <a:t>What if we're wrong?</a:t>
            </a:r>
            <a:endParaRPr/>
          </a:p>
          <a:p>
            <a:pPr indent="-228029" lvl="1" marL="684086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</a:pPr>
            <a:r>
              <a:rPr lang="en-US"/>
              <a:t>OK, as long as we do not COMPLETE any instruction we mistakenly execute</a:t>
            </a:r>
            <a:endParaRPr/>
          </a:p>
          <a:p>
            <a:pPr indent="-228029" lvl="1" marL="684086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</a:pPr>
            <a:r>
              <a:rPr lang="en-US"/>
              <a:t>I.e. DON'T write values to register file or memory</a:t>
            </a:r>
            <a:endParaRPr/>
          </a:p>
        </p:txBody>
      </p:sp>
      <p:sp>
        <p:nvSpPr>
          <p:cNvPr id="251" name="Google Shape;251;p8"/>
          <p:cNvSpPr txBox="1"/>
          <p:nvPr>
            <p:ph idx="12" type="sldNum"/>
          </p:nvPr>
        </p:nvSpPr>
        <p:spPr>
          <a:xfrm>
            <a:off x="8589298" y="7203864"/>
            <a:ext cx="2736414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9"/>
          <p:cNvSpPr txBox="1"/>
          <p:nvPr>
            <p:ph type="title"/>
          </p:nvPr>
        </p:nvSpPr>
        <p:spPr>
          <a:xfrm>
            <a:off x="836127" y="413809"/>
            <a:ext cx="10489585" cy="15023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Calibri"/>
              <a:buNone/>
            </a:pPr>
            <a:r>
              <a:rPr lang="en-US"/>
              <a:t>Speculate and Squash</a:t>
            </a:r>
            <a:endParaRPr/>
          </a:p>
        </p:txBody>
      </p:sp>
      <p:sp>
        <p:nvSpPr>
          <p:cNvPr id="257" name="Google Shape;257;p9"/>
          <p:cNvSpPr txBox="1"/>
          <p:nvPr>
            <p:ph idx="1" type="body"/>
          </p:nvPr>
        </p:nvSpPr>
        <p:spPr>
          <a:xfrm>
            <a:off x="836127" y="2069042"/>
            <a:ext cx="10489585" cy="49315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029" lvl="0" marL="228029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</a:pPr>
            <a:r>
              <a:rPr lang="en-US"/>
              <a:t>Speculate: assume not equal</a:t>
            </a:r>
            <a:endParaRPr/>
          </a:p>
          <a:p>
            <a:pPr indent="-228029" lvl="1" marL="684086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</a:pPr>
            <a:r>
              <a:rPr lang="en-US"/>
              <a:t>Keep fetching from PC+1 until we know that the branch is really taken</a:t>
            </a:r>
            <a:endParaRPr/>
          </a:p>
          <a:p>
            <a:pPr indent="-228029" lvl="0" marL="228029" rtl="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</a:pPr>
            <a:r>
              <a:rPr lang="en-US"/>
              <a:t>Squash: stop bad instructions if taken</a:t>
            </a:r>
            <a:endParaRPr/>
          </a:p>
          <a:p>
            <a:pPr indent="-228029" lvl="1" marL="684086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</a:pPr>
            <a:r>
              <a:rPr lang="en-US"/>
              <a:t>Send a noop to Decode, Execute, and Memory</a:t>
            </a:r>
            <a:endParaRPr/>
          </a:p>
          <a:p>
            <a:pPr indent="-228029" lvl="1" marL="684086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</a:pPr>
            <a:r>
              <a:rPr lang="en-US"/>
              <a:t>Sent target address to PC</a:t>
            </a:r>
            <a:endParaRPr/>
          </a:p>
        </p:txBody>
      </p:sp>
      <p:sp>
        <p:nvSpPr>
          <p:cNvPr id="258" name="Google Shape;258;p9"/>
          <p:cNvSpPr txBox="1"/>
          <p:nvPr>
            <p:ph idx="12" type="sldNum"/>
          </p:nvPr>
        </p:nvSpPr>
        <p:spPr>
          <a:xfrm>
            <a:off x="8589298" y="7203864"/>
            <a:ext cx="2736414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2_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2020-01-27T04:39:41Z</dcterms:created>
  <dc:creator>Jon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lidoAppVersion">
    <vt:lpwstr>0.20.0.2025</vt:lpwstr>
  </property>
</Properties>
</file>