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sldIdLst>
    <p:sldId id="256" r:id="rId2"/>
    <p:sldId id="407" r:id="rId3"/>
    <p:sldId id="306" r:id="rId4"/>
    <p:sldId id="341" r:id="rId5"/>
    <p:sldId id="367" r:id="rId6"/>
    <p:sldId id="368" r:id="rId7"/>
    <p:sldId id="393" r:id="rId8"/>
    <p:sldId id="344" r:id="rId9"/>
    <p:sldId id="360" r:id="rId10"/>
    <p:sldId id="361" r:id="rId11"/>
    <p:sldId id="371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69" r:id="rId23"/>
    <p:sldId id="391" r:id="rId24"/>
    <p:sldId id="386" r:id="rId25"/>
    <p:sldId id="338" r:id="rId26"/>
    <p:sldId id="345" r:id="rId27"/>
    <p:sldId id="352" r:id="rId28"/>
    <p:sldId id="395" r:id="rId29"/>
    <p:sldId id="405" r:id="rId30"/>
    <p:sldId id="403" r:id="rId31"/>
    <p:sldId id="373" r:id="rId32"/>
    <p:sldId id="408" r:id="rId33"/>
    <p:sldId id="409" r:id="rId34"/>
    <p:sldId id="410" r:id="rId35"/>
    <p:sldId id="411" r:id="rId36"/>
    <p:sldId id="414" r:id="rId37"/>
    <p:sldId id="412" r:id="rId38"/>
    <p:sldId id="415" r:id="rId39"/>
    <p:sldId id="416" r:id="rId40"/>
  </p:sldIdLst>
  <p:sldSz cx="12161838" cy="7772400"/>
  <p:notesSz cx="6858000" cy="9144000"/>
  <p:custDataLst>
    <p:tags r:id="rId42"/>
  </p:custDataLst>
  <p:defaultTextStyle>
    <a:defPPr>
      <a:defRPr lang="en-US"/>
    </a:defPPr>
    <a:lvl1pPr marL="0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1A83AB"/>
    <a:srgbClr val="1581AA"/>
    <a:srgbClr val="FFFF00"/>
    <a:srgbClr val="0033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595" autoAdjust="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448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685800"/>
            <a:ext cx="536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685800"/>
            <a:ext cx="5365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F744CA5D-B2D0-499B-AE55-23CDA35DE6D2}" type="slidenum">
              <a:rPr lang="en-US" smtClean="0">
                <a:cs typeface="Arial" pitchFamily="34" charset="0"/>
              </a:rPr>
              <a:pPr defTabSz="949325"/>
              <a:t>17</a:t>
            </a:fld>
            <a:endParaRPr lang="en-US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Lc2K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bendian</a:t>
            </a:r>
            <a:r>
              <a:rPr lang="en-US" baseline="0" dirty="0"/>
              <a:t> doesn’t matter because each location is a word</a:t>
            </a:r>
            <a:endParaRPr lang="en-US" dirty="0"/>
          </a:p>
          <a:p>
            <a:pPr eaLnBrk="1" hangingPunct="1"/>
            <a:r>
              <a:rPr lang="en-US" dirty="0"/>
              <a:t>little endian / big endian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little endian: intel, arm</a:t>
            </a:r>
          </a:p>
          <a:p>
            <a:pPr eaLnBrk="1" hangingPunct="1"/>
            <a:r>
              <a:rPr lang="en-US" dirty="0"/>
              <a:t>big-endian: </a:t>
            </a:r>
            <a:r>
              <a:rPr lang="en-US" dirty="0" err="1"/>
              <a:t>motorola</a:t>
            </a:r>
            <a:r>
              <a:rPr lang="en-US" dirty="0"/>
              <a:t>, old sun/java, networks, </a:t>
            </a:r>
            <a:r>
              <a:rPr lang="en-US" dirty="0" err="1"/>
              <a:t>powerPc</a:t>
            </a:r>
            <a:endParaRPr lang="en-US" dirty="0"/>
          </a:p>
          <a:p>
            <a:pPr eaLnBrk="1" hangingPunct="1"/>
            <a:r>
              <a:rPr lang="en-US" dirty="0"/>
              <a:t>bi-endian: </a:t>
            </a:r>
            <a:r>
              <a:rPr lang="en-US" dirty="0" err="1"/>
              <a:t>mips</a:t>
            </a:r>
            <a:endParaRPr lang="en-US" dirty="0"/>
          </a:p>
          <a:p>
            <a:pPr eaLnBrk="1" hangingPunct="1"/>
            <a:r>
              <a:rPr lang="en-US" dirty="0" err="1"/>
              <a:t>gulliver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9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F744CA5D-B2D0-499B-AE55-23CDA35DE6D2}" type="slidenum">
              <a:rPr lang="en-US" smtClean="0">
                <a:cs typeface="Arial" pitchFamily="34" charset="0"/>
              </a:rPr>
              <a:pPr defTabSz="949325"/>
              <a:t>18</a:t>
            </a:fld>
            <a:endParaRPr lang="en-US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Lc2K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bendian</a:t>
            </a:r>
            <a:r>
              <a:rPr lang="en-US" baseline="0" dirty="0"/>
              <a:t> doesn’t matter because each location is a word</a:t>
            </a:r>
            <a:endParaRPr lang="en-US" dirty="0"/>
          </a:p>
          <a:p>
            <a:pPr eaLnBrk="1" hangingPunct="1"/>
            <a:r>
              <a:rPr lang="en-US" dirty="0"/>
              <a:t>little endian / big endian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little endian: intel, arm</a:t>
            </a:r>
          </a:p>
          <a:p>
            <a:pPr eaLnBrk="1" hangingPunct="1"/>
            <a:r>
              <a:rPr lang="en-US" dirty="0"/>
              <a:t>big-endian: </a:t>
            </a:r>
            <a:r>
              <a:rPr lang="en-US" dirty="0" err="1"/>
              <a:t>motorola</a:t>
            </a:r>
            <a:r>
              <a:rPr lang="en-US" dirty="0"/>
              <a:t>, old sun/java, networks, </a:t>
            </a:r>
            <a:r>
              <a:rPr lang="en-US" dirty="0" err="1"/>
              <a:t>powerPc</a:t>
            </a:r>
            <a:endParaRPr lang="en-US" dirty="0"/>
          </a:p>
          <a:p>
            <a:pPr eaLnBrk="1" hangingPunct="1"/>
            <a:r>
              <a:rPr lang="en-US" dirty="0"/>
              <a:t>bi-endian: </a:t>
            </a:r>
            <a:r>
              <a:rPr lang="en-US" dirty="0" err="1"/>
              <a:t>mips</a:t>
            </a:r>
            <a:endParaRPr lang="en-US" dirty="0"/>
          </a:p>
          <a:p>
            <a:pPr eaLnBrk="1" hangingPunct="1"/>
            <a:r>
              <a:rPr lang="en-US" dirty="0" err="1"/>
              <a:t>gulliver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51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F744CA5D-B2D0-499B-AE55-23CDA35DE6D2}" type="slidenum">
              <a:rPr lang="en-US" smtClean="0">
                <a:cs typeface="Arial" pitchFamily="34" charset="0"/>
              </a:rPr>
              <a:pPr defTabSz="949325"/>
              <a:t>19</a:t>
            </a:fld>
            <a:endParaRPr lang="en-US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Lc2K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bendian</a:t>
            </a:r>
            <a:r>
              <a:rPr lang="en-US" baseline="0" dirty="0"/>
              <a:t> doesn’t matter because each location is a word</a:t>
            </a:r>
            <a:endParaRPr lang="en-US" dirty="0"/>
          </a:p>
          <a:p>
            <a:pPr eaLnBrk="1" hangingPunct="1"/>
            <a:r>
              <a:rPr lang="en-US" dirty="0"/>
              <a:t>little endian / big endian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little endian: intel, arm</a:t>
            </a:r>
          </a:p>
          <a:p>
            <a:pPr eaLnBrk="1" hangingPunct="1"/>
            <a:r>
              <a:rPr lang="en-US" dirty="0"/>
              <a:t>big-endian: </a:t>
            </a:r>
            <a:r>
              <a:rPr lang="en-US" dirty="0" err="1"/>
              <a:t>motorola</a:t>
            </a:r>
            <a:r>
              <a:rPr lang="en-US" dirty="0"/>
              <a:t>, old sun/java, networks, </a:t>
            </a:r>
            <a:r>
              <a:rPr lang="en-US" dirty="0" err="1"/>
              <a:t>powerPc</a:t>
            </a:r>
            <a:endParaRPr lang="en-US" dirty="0"/>
          </a:p>
          <a:p>
            <a:pPr eaLnBrk="1" hangingPunct="1"/>
            <a:r>
              <a:rPr lang="en-US" dirty="0"/>
              <a:t>bi-endian: </a:t>
            </a:r>
            <a:r>
              <a:rPr lang="en-US" dirty="0" err="1"/>
              <a:t>mips</a:t>
            </a:r>
            <a:endParaRPr lang="en-US" dirty="0"/>
          </a:p>
          <a:p>
            <a:pPr eaLnBrk="1" hangingPunct="1"/>
            <a:r>
              <a:rPr lang="en-US" dirty="0" err="1"/>
              <a:t>gulliver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83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F744CA5D-B2D0-499B-AE55-23CDA35DE6D2}" type="slidenum">
              <a:rPr lang="en-US" smtClean="0">
                <a:cs typeface="Arial" pitchFamily="34" charset="0"/>
              </a:rPr>
              <a:pPr defTabSz="949325"/>
              <a:t>20</a:t>
            </a:fld>
            <a:endParaRPr lang="en-US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Lc2K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bendian</a:t>
            </a:r>
            <a:r>
              <a:rPr lang="en-US" baseline="0" dirty="0"/>
              <a:t> doesn’t matter because each location is a word</a:t>
            </a:r>
            <a:endParaRPr lang="en-US" dirty="0"/>
          </a:p>
          <a:p>
            <a:pPr eaLnBrk="1" hangingPunct="1"/>
            <a:r>
              <a:rPr lang="en-US" dirty="0"/>
              <a:t>little endian / big endian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little endian: intel, arm</a:t>
            </a:r>
          </a:p>
          <a:p>
            <a:pPr eaLnBrk="1" hangingPunct="1"/>
            <a:r>
              <a:rPr lang="en-US" dirty="0"/>
              <a:t>big-endian: </a:t>
            </a:r>
            <a:r>
              <a:rPr lang="en-US" dirty="0" err="1"/>
              <a:t>motorola</a:t>
            </a:r>
            <a:r>
              <a:rPr lang="en-US" dirty="0"/>
              <a:t>, old sun/java, networks, </a:t>
            </a:r>
            <a:r>
              <a:rPr lang="en-US" dirty="0" err="1"/>
              <a:t>powerPc</a:t>
            </a:r>
            <a:endParaRPr lang="en-US" dirty="0"/>
          </a:p>
          <a:p>
            <a:pPr eaLnBrk="1" hangingPunct="1"/>
            <a:r>
              <a:rPr lang="en-US" dirty="0"/>
              <a:t>bi-endian: </a:t>
            </a:r>
            <a:r>
              <a:rPr lang="en-US" dirty="0" err="1"/>
              <a:t>mips</a:t>
            </a:r>
            <a:endParaRPr lang="en-US" dirty="0"/>
          </a:p>
          <a:p>
            <a:pPr eaLnBrk="1" hangingPunct="1"/>
            <a:r>
              <a:rPr lang="en-US" dirty="0" err="1"/>
              <a:t>gulliver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6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F744CA5D-B2D0-499B-AE55-23CDA35DE6D2}" type="slidenum">
              <a:rPr lang="en-US" smtClean="0">
                <a:cs typeface="Arial" pitchFamily="34" charset="0"/>
              </a:rPr>
              <a:pPr defTabSz="949325"/>
              <a:t>21</a:t>
            </a:fld>
            <a:endParaRPr lang="en-US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Lc2K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bendian</a:t>
            </a:r>
            <a:r>
              <a:rPr lang="en-US" baseline="0" dirty="0"/>
              <a:t> doesn’t matter because each location is a word</a:t>
            </a:r>
            <a:endParaRPr lang="en-US" dirty="0"/>
          </a:p>
          <a:p>
            <a:pPr eaLnBrk="1" hangingPunct="1"/>
            <a:r>
              <a:rPr lang="en-US" dirty="0"/>
              <a:t>little endian / big endian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little endian: intel, arm</a:t>
            </a:r>
          </a:p>
          <a:p>
            <a:pPr eaLnBrk="1" hangingPunct="1"/>
            <a:r>
              <a:rPr lang="en-US" dirty="0"/>
              <a:t>big-endian: </a:t>
            </a:r>
            <a:r>
              <a:rPr lang="en-US" dirty="0" err="1"/>
              <a:t>motorola</a:t>
            </a:r>
            <a:r>
              <a:rPr lang="en-US" dirty="0"/>
              <a:t>, old sun/java, networks, </a:t>
            </a:r>
            <a:r>
              <a:rPr lang="en-US" dirty="0" err="1"/>
              <a:t>powerPc</a:t>
            </a:r>
            <a:endParaRPr lang="en-US" dirty="0"/>
          </a:p>
          <a:p>
            <a:pPr eaLnBrk="1" hangingPunct="1"/>
            <a:r>
              <a:rPr lang="en-US" dirty="0"/>
              <a:t>bi-endian: </a:t>
            </a:r>
            <a:r>
              <a:rPr lang="en-US" dirty="0" err="1"/>
              <a:t>mips</a:t>
            </a:r>
            <a:endParaRPr lang="en-US" dirty="0"/>
          </a:p>
          <a:p>
            <a:pPr eaLnBrk="1" hangingPunct="1"/>
            <a:r>
              <a:rPr lang="en-US" dirty="0" err="1"/>
              <a:t>gulliver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51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1C17F7ED-04E5-4234-8C88-1252AFCC83EB}" type="slidenum">
              <a:rPr lang="en-US" smtClean="0">
                <a:cs typeface="Arial" pitchFamily="34" charset="0"/>
              </a:rPr>
              <a:pPr defTabSz="949325"/>
              <a:t>22</a:t>
            </a:fld>
            <a:endParaRPr lang="en-US">
              <a:cs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LDURSW   is the only sign extended load. </a:t>
            </a:r>
          </a:p>
        </p:txBody>
      </p:sp>
    </p:spTree>
    <p:extLst>
      <p:ext uri="{BB962C8B-B14F-4D97-AF65-F5344CB8AC3E}">
        <p14:creationId xmlns:p14="http://schemas.microsoft.com/office/powerpoint/2010/main" val="1750759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A4476-519A-422E-8E44-CF0585F04FD2}" type="slidenum">
              <a:rPr lang="en-US">
                <a:cs typeface="Arial" charset="0"/>
              </a:rPr>
              <a:pPr/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56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97908-EA85-4C82-BB9C-4110D8007FF2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61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10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>
            <a:spLocks noGrp="1" noRot="1" noChangeAspect="1"/>
          </p:cNvSpPr>
          <p:nvPr>
            <p:ph type="sldImg" idx="2"/>
          </p:nvPr>
        </p:nvSpPr>
        <p:spPr>
          <a:xfrm>
            <a:off x="795338" y="709613"/>
            <a:ext cx="56705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8046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7E448A-ED9E-48C6-AC08-5647E6EE71FF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0747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104*25=2600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613D-F0E8-492D-BAD0-E8CA5F62A97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5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noFill/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62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noFill/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3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4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Endian – form Swift’s Lilliput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Lilliputians open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boiled eggs at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smaller end. Their enemies are  Big-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Endians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living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Blefuscu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4BA9A9-0230-4AC5-8F66-AD164ECD934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0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F744CA5D-B2D0-499B-AE55-23CDA35DE6D2}" type="slidenum">
              <a:rPr lang="en-US" smtClean="0">
                <a:cs typeface="Arial" pitchFamily="34" charset="0"/>
              </a:rPr>
              <a:pPr defTabSz="949325"/>
              <a:t>12</a:t>
            </a:fld>
            <a:endParaRPr lang="en-US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Lc2K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bendian</a:t>
            </a:r>
            <a:r>
              <a:rPr lang="en-US" baseline="0" dirty="0"/>
              <a:t> doesn’t matter because each location is a word</a:t>
            </a:r>
            <a:endParaRPr lang="en-US" dirty="0"/>
          </a:p>
          <a:p>
            <a:pPr eaLnBrk="1" hangingPunct="1"/>
            <a:r>
              <a:rPr lang="en-US" dirty="0"/>
              <a:t>little endian / big endian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little endian: intel, arm</a:t>
            </a:r>
          </a:p>
          <a:p>
            <a:pPr eaLnBrk="1" hangingPunct="1"/>
            <a:r>
              <a:rPr lang="en-US" dirty="0"/>
              <a:t>big-endian: </a:t>
            </a:r>
            <a:r>
              <a:rPr lang="en-US" dirty="0" err="1"/>
              <a:t>motorola</a:t>
            </a:r>
            <a:r>
              <a:rPr lang="en-US" dirty="0"/>
              <a:t>, old sun/java, networks, </a:t>
            </a:r>
            <a:r>
              <a:rPr lang="en-US" dirty="0" err="1"/>
              <a:t>powerPc</a:t>
            </a:r>
            <a:endParaRPr lang="en-US" dirty="0"/>
          </a:p>
          <a:p>
            <a:pPr eaLnBrk="1" hangingPunct="1"/>
            <a:r>
              <a:rPr lang="en-US" dirty="0"/>
              <a:t>bi-endian: </a:t>
            </a:r>
            <a:r>
              <a:rPr lang="en-US" dirty="0" err="1"/>
              <a:t>mips</a:t>
            </a:r>
            <a:endParaRPr lang="en-US" dirty="0"/>
          </a:p>
          <a:p>
            <a:pPr eaLnBrk="1" hangingPunct="1"/>
            <a:r>
              <a:rPr lang="en-US" dirty="0" err="1"/>
              <a:t>gulliver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F744CA5D-B2D0-499B-AE55-23CDA35DE6D2}" type="slidenum">
              <a:rPr lang="en-US" smtClean="0">
                <a:cs typeface="Arial" pitchFamily="34" charset="0"/>
              </a:rPr>
              <a:pPr defTabSz="949325"/>
              <a:t>13</a:t>
            </a:fld>
            <a:endParaRPr lang="en-US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Lc2K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bendian</a:t>
            </a:r>
            <a:r>
              <a:rPr lang="en-US" baseline="0" dirty="0"/>
              <a:t> doesn’t matter because each location is a word</a:t>
            </a:r>
            <a:endParaRPr lang="en-US" dirty="0"/>
          </a:p>
          <a:p>
            <a:pPr eaLnBrk="1" hangingPunct="1"/>
            <a:r>
              <a:rPr lang="en-US" dirty="0"/>
              <a:t>little endian / big endian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little endian: intel, arm</a:t>
            </a:r>
          </a:p>
          <a:p>
            <a:pPr eaLnBrk="1" hangingPunct="1"/>
            <a:r>
              <a:rPr lang="en-US" dirty="0"/>
              <a:t>big-endian: </a:t>
            </a:r>
            <a:r>
              <a:rPr lang="en-US" dirty="0" err="1"/>
              <a:t>motorola</a:t>
            </a:r>
            <a:r>
              <a:rPr lang="en-US" dirty="0"/>
              <a:t>, old sun/java, networks, </a:t>
            </a:r>
            <a:r>
              <a:rPr lang="en-US" dirty="0" err="1"/>
              <a:t>powerPc</a:t>
            </a:r>
            <a:endParaRPr lang="en-US" dirty="0"/>
          </a:p>
          <a:p>
            <a:pPr eaLnBrk="1" hangingPunct="1"/>
            <a:r>
              <a:rPr lang="en-US" dirty="0"/>
              <a:t>bi-endian: </a:t>
            </a:r>
            <a:r>
              <a:rPr lang="en-US" dirty="0" err="1"/>
              <a:t>mips</a:t>
            </a:r>
            <a:endParaRPr lang="en-US" dirty="0"/>
          </a:p>
          <a:p>
            <a:pPr eaLnBrk="1" hangingPunct="1"/>
            <a:r>
              <a:rPr lang="en-US" dirty="0" err="1"/>
              <a:t>gulliver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7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F744CA5D-B2D0-499B-AE55-23CDA35DE6D2}" type="slidenum">
              <a:rPr lang="en-US" smtClean="0">
                <a:cs typeface="Arial" pitchFamily="34" charset="0"/>
              </a:rPr>
              <a:pPr defTabSz="949325"/>
              <a:t>14</a:t>
            </a:fld>
            <a:endParaRPr lang="en-US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Lc2K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bendian</a:t>
            </a:r>
            <a:r>
              <a:rPr lang="en-US" baseline="0" dirty="0"/>
              <a:t> doesn’t matter because each location is a word</a:t>
            </a:r>
            <a:endParaRPr lang="en-US" dirty="0"/>
          </a:p>
          <a:p>
            <a:pPr eaLnBrk="1" hangingPunct="1"/>
            <a:r>
              <a:rPr lang="en-US" dirty="0"/>
              <a:t>little endian / big endian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little endian: intel, arm</a:t>
            </a:r>
          </a:p>
          <a:p>
            <a:pPr eaLnBrk="1" hangingPunct="1"/>
            <a:r>
              <a:rPr lang="en-US" dirty="0"/>
              <a:t>big-endian: </a:t>
            </a:r>
            <a:r>
              <a:rPr lang="en-US" dirty="0" err="1"/>
              <a:t>motorola</a:t>
            </a:r>
            <a:r>
              <a:rPr lang="en-US" dirty="0"/>
              <a:t>, old sun/java, networks, </a:t>
            </a:r>
            <a:r>
              <a:rPr lang="en-US" dirty="0" err="1"/>
              <a:t>powerPc</a:t>
            </a:r>
            <a:endParaRPr lang="en-US" dirty="0"/>
          </a:p>
          <a:p>
            <a:pPr eaLnBrk="1" hangingPunct="1"/>
            <a:r>
              <a:rPr lang="en-US" dirty="0"/>
              <a:t>bi-endian: </a:t>
            </a:r>
            <a:r>
              <a:rPr lang="en-US" dirty="0" err="1"/>
              <a:t>mips</a:t>
            </a:r>
            <a:endParaRPr lang="en-US" dirty="0"/>
          </a:p>
          <a:p>
            <a:pPr eaLnBrk="1" hangingPunct="1"/>
            <a:r>
              <a:rPr lang="en-US" dirty="0" err="1"/>
              <a:t>gulliver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F744CA5D-B2D0-499B-AE55-23CDA35DE6D2}" type="slidenum">
              <a:rPr lang="en-US" smtClean="0">
                <a:cs typeface="Arial" pitchFamily="34" charset="0"/>
              </a:rPr>
              <a:pPr defTabSz="949325"/>
              <a:t>15</a:t>
            </a:fld>
            <a:endParaRPr lang="en-US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Lc2K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bendian</a:t>
            </a:r>
            <a:r>
              <a:rPr lang="en-US" baseline="0" dirty="0"/>
              <a:t> doesn’t matter because each location is a word</a:t>
            </a:r>
            <a:endParaRPr lang="en-US" dirty="0"/>
          </a:p>
          <a:p>
            <a:pPr eaLnBrk="1" hangingPunct="1"/>
            <a:r>
              <a:rPr lang="en-US" dirty="0"/>
              <a:t>little endian / big endian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little endian: intel, arm</a:t>
            </a:r>
          </a:p>
          <a:p>
            <a:pPr eaLnBrk="1" hangingPunct="1"/>
            <a:r>
              <a:rPr lang="en-US" dirty="0"/>
              <a:t>big-endian: </a:t>
            </a:r>
            <a:r>
              <a:rPr lang="en-US" dirty="0" err="1"/>
              <a:t>motorola</a:t>
            </a:r>
            <a:r>
              <a:rPr lang="en-US" dirty="0"/>
              <a:t>, old sun/java, networks, </a:t>
            </a:r>
            <a:r>
              <a:rPr lang="en-US" dirty="0" err="1"/>
              <a:t>powerPc</a:t>
            </a:r>
            <a:endParaRPr lang="en-US" dirty="0"/>
          </a:p>
          <a:p>
            <a:pPr eaLnBrk="1" hangingPunct="1"/>
            <a:r>
              <a:rPr lang="en-US" dirty="0"/>
              <a:t>bi-endian: </a:t>
            </a:r>
            <a:r>
              <a:rPr lang="en-US" dirty="0" err="1"/>
              <a:t>mips</a:t>
            </a:r>
            <a:endParaRPr lang="en-US" dirty="0"/>
          </a:p>
          <a:p>
            <a:pPr eaLnBrk="1" hangingPunct="1"/>
            <a:r>
              <a:rPr lang="en-US" dirty="0" err="1"/>
              <a:t>gulliver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7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F744CA5D-B2D0-499B-AE55-23CDA35DE6D2}" type="slidenum">
              <a:rPr lang="en-US" smtClean="0">
                <a:cs typeface="Arial" pitchFamily="34" charset="0"/>
              </a:rPr>
              <a:pPr defTabSz="949325"/>
              <a:t>16</a:t>
            </a:fld>
            <a:endParaRPr lang="en-US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Lc2K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bendian</a:t>
            </a:r>
            <a:r>
              <a:rPr lang="en-US" baseline="0" dirty="0"/>
              <a:t> doesn’t matter because each location is a word</a:t>
            </a:r>
            <a:endParaRPr lang="en-US" dirty="0"/>
          </a:p>
          <a:p>
            <a:pPr eaLnBrk="1" hangingPunct="1"/>
            <a:r>
              <a:rPr lang="en-US" dirty="0"/>
              <a:t>little endian / big endian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little endian: intel, arm</a:t>
            </a:r>
          </a:p>
          <a:p>
            <a:pPr eaLnBrk="1" hangingPunct="1"/>
            <a:r>
              <a:rPr lang="en-US" dirty="0"/>
              <a:t>big-endian: </a:t>
            </a:r>
            <a:r>
              <a:rPr lang="en-US" dirty="0" err="1"/>
              <a:t>motorola</a:t>
            </a:r>
            <a:r>
              <a:rPr lang="en-US" dirty="0"/>
              <a:t>, old sun/java, networks, </a:t>
            </a:r>
            <a:r>
              <a:rPr lang="en-US" dirty="0" err="1"/>
              <a:t>powerPc</a:t>
            </a:r>
            <a:endParaRPr lang="en-US" dirty="0"/>
          </a:p>
          <a:p>
            <a:pPr eaLnBrk="1" hangingPunct="1"/>
            <a:r>
              <a:rPr lang="en-US" dirty="0"/>
              <a:t>bi-endian: </a:t>
            </a:r>
            <a:r>
              <a:rPr lang="en-US" dirty="0" err="1"/>
              <a:t>mips</a:t>
            </a:r>
            <a:endParaRPr lang="en-US" dirty="0"/>
          </a:p>
          <a:p>
            <a:pPr eaLnBrk="1" hangingPunct="1"/>
            <a:r>
              <a:rPr lang="en-US" dirty="0" err="1"/>
              <a:t>gulliver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2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71B-0C8F-474F-BD63-CA7364F24A55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ABA-A310-4E41-A7E8-C2EEE81FC48B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BAA-64C4-4181-A26C-5E51349D3520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DC2-1EFF-441A-82BD-708E2AB901E7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3B2F0-9194-6527-AFB6-0125D49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>
            <a:lvl1pPr>
              <a:defRPr sz="2400"/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937704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5201392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74A-485E-4DAE-84B1-04C03355FD53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ED5A-55C1-46BF-8CD8-DAC913552B27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09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C1F4-72B4-4508-9A3F-D512208D6410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E2A-AE4A-4DCB-9878-716AFAD24D1D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42AA-BF8B-4D58-B5A8-46FBE0283386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2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F09A-778E-46F8-A9B0-71934E0291B3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119082"/>
            <a:ext cx="6156930" cy="5523442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B46A-ED39-4940-AA39-44C7BE53433B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F638-A74D-4053-B8AD-32C0A29660E6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C84E-B978-8607-742C-4DDF83CAB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154" tIns="81076" rIns="162154" bIns="810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4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4FF32-B5C3-E0F8-A153-5F7AFB6EF82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class/lbzf4r97cuj4kt/post/206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2874" y="4047311"/>
            <a:ext cx="5856089" cy="1876530"/>
          </a:xfrm>
        </p:spPr>
        <p:txBody>
          <a:bodyPr>
            <a:normAutofit/>
          </a:bodyPr>
          <a:lstStyle/>
          <a:p>
            <a:r>
              <a:rPr lang="en-US" sz="4400" dirty="0"/>
              <a:t>Exam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4" y="4129278"/>
            <a:ext cx="2432368" cy="243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40" i="1" dirty="0">
                <a:solidFill>
                  <a:prstClr val="white"/>
                </a:solidFill>
                <a:latin typeface="Calibri" panose="020F0502020204030204"/>
              </a:rPr>
              <a:t>Poll and Q&amp;A Link</a:t>
            </a:r>
          </a:p>
        </p:txBody>
      </p:sp>
    </p:spTree>
    <p:extLst>
      <p:ext uri="{BB962C8B-B14F-4D97-AF65-F5344CB8AC3E}">
        <p14:creationId xmlns:p14="http://schemas.microsoft.com/office/powerpoint/2010/main" val="254424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072039" y="1381760"/>
            <a:ext cx="10190480" cy="5440680"/>
          </a:xfrm>
        </p:spPr>
        <p:txBody>
          <a:bodyPr/>
          <a:lstStyle/>
          <a:p>
            <a:r>
              <a:rPr lang="en-US" dirty="0"/>
              <a:t>How many bytes does the C data structure require?</a:t>
            </a:r>
          </a:p>
          <a:p>
            <a:pPr lvl="2">
              <a:lnSpc>
                <a:spcPts val="2267"/>
              </a:lnSpc>
              <a:buNone/>
            </a:pPr>
            <a:r>
              <a:rPr lang="en-US" sz="2720" dirty="0" err="1">
                <a:latin typeface="Courier New" pitchFamily="49" charset="0"/>
                <a:ea typeface="Arial" pitchFamily="34" charset="0"/>
                <a:cs typeface="Courier New" pitchFamily="49" charset="0"/>
              </a:rPr>
              <a:t>struct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 </a:t>
            </a:r>
            <a:r>
              <a:rPr lang="en-US" sz="2720" dirty="0" err="1">
                <a:latin typeface="Courier New" pitchFamily="49" charset="0"/>
                <a:ea typeface="Arial" pitchFamily="34" charset="0"/>
                <a:cs typeface="Courier New" pitchFamily="49" charset="0"/>
              </a:rPr>
              <a:t>foo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 {</a:t>
            </a: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	double </a:t>
            </a:r>
            <a:r>
              <a:rPr lang="en-US" sz="2720" b="1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*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w;  </a:t>
            </a:r>
            <a:r>
              <a:rPr lang="en-US" sz="2720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 8 bytes</a:t>
            </a:r>
            <a:endParaRPr lang="en-US" sz="2720" dirty="0">
              <a:solidFill>
                <a:srgbClr val="0000FF"/>
              </a:solidFill>
              <a:ea typeface="Arial" pitchFamily="34" charset="0"/>
              <a:cs typeface="Courier New" pitchFamily="49" charset="0"/>
            </a:endParaRP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	char x;	    </a:t>
            </a:r>
            <a:r>
              <a:rPr lang="en-US" sz="2720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 1 byte</a:t>
            </a:r>
            <a:endParaRPr lang="en-US" sz="2720" dirty="0">
              <a:latin typeface="Courier New" pitchFamily="49" charset="0"/>
              <a:ea typeface="Arial" pitchFamily="34" charset="0"/>
              <a:cs typeface="Courier New" pitchFamily="49" charset="0"/>
            </a:endParaRP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	</a:t>
            </a:r>
            <a:r>
              <a:rPr lang="en-US" sz="2720" dirty="0" err="1">
                <a:latin typeface="Courier New" pitchFamily="49" charset="0"/>
                <a:ea typeface="Arial" pitchFamily="34" charset="0"/>
                <a:cs typeface="Courier New" pitchFamily="49" charset="0"/>
              </a:rPr>
              <a:t>int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 y;	    </a:t>
            </a:r>
            <a:r>
              <a:rPr lang="en-US" sz="2720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 4 bytes + 3 bytes for alignment</a:t>
            </a:r>
            <a:endParaRPr lang="en-US" sz="2720" dirty="0">
              <a:latin typeface="Courier New" pitchFamily="49" charset="0"/>
              <a:ea typeface="Arial" pitchFamily="34" charset="0"/>
              <a:cs typeface="Courier New" pitchFamily="49" charset="0"/>
            </a:endParaRP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	char z[10]; </a:t>
            </a:r>
            <a:r>
              <a:rPr lang="en-US" sz="2720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 1 </a:t>
            </a:r>
            <a:r>
              <a:rPr lang="en-US" sz="2720" b="1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*</a:t>
            </a:r>
            <a:r>
              <a:rPr lang="en-US" sz="2720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 10 bytes</a:t>
            </a:r>
            <a:endParaRPr lang="en-US" sz="2720" dirty="0">
              <a:latin typeface="Courier New" pitchFamily="49" charset="0"/>
              <a:ea typeface="Arial" pitchFamily="34" charset="0"/>
              <a:cs typeface="Courier New" pitchFamily="49" charset="0"/>
            </a:endParaRP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};			    </a:t>
            </a:r>
            <a:r>
              <a:rPr lang="en-US" sz="2720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 26 bytes + 6 bytes padding = 32</a:t>
            </a:r>
            <a:endParaRPr lang="en-US" sz="2720" dirty="0">
              <a:latin typeface="Courier New" pitchFamily="49" charset="0"/>
              <a:ea typeface="Arial" pitchFamily="34" charset="0"/>
              <a:cs typeface="Courier New" pitchFamily="49" charset="0"/>
            </a:endParaRPr>
          </a:p>
          <a:p>
            <a:r>
              <a:rPr lang="en-US" dirty="0"/>
              <a:t>How could this structure be rewritten to reduce memory usage?</a:t>
            </a:r>
          </a:p>
          <a:p>
            <a:pPr lvl="2">
              <a:lnSpc>
                <a:spcPts val="2267"/>
              </a:lnSpc>
              <a:buNone/>
            </a:pPr>
            <a:r>
              <a:rPr lang="en-US" sz="2720" dirty="0" err="1">
                <a:latin typeface="Courier New" pitchFamily="49" charset="0"/>
                <a:ea typeface="Arial" pitchFamily="34" charset="0"/>
                <a:cs typeface="Courier New" pitchFamily="49" charset="0"/>
              </a:rPr>
              <a:t>struct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 </a:t>
            </a:r>
            <a:r>
              <a:rPr lang="en-US" sz="2720" dirty="0" err="1">
                <a:latin typeface="Courier New" pitchFamily="49" charset="0"/>
                <a:ea typeface="Arial" pitchFamily="34" charset="0"/>
                <a:cs typeface="Courier New" pitchFamily="49" charset="0"/>
              </a:rPr>
              <a:t>foo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 {</a:t>
            </a: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	double </a:t>
            </a:r>
            <a:r>
              <a:rPr lang="en-US" sz="2720" b="1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*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w;	</a:t>
            </a:r>
            <a:r>
              <a:rPr lang="en-US" sz="2720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 8 bytes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	</a:t>
            </a: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	</a:t>
            </a:r>
            <a:r>
              <a:rPr lang="en-US" sz="2720" dirty="0" err="1">
                <a:latin typeface="Courier New" pitchFamily="49" charset="0"/>
                <a:ea typeface="Arial" pitchFamily="34" charset="0"/>
                <a:cs typeface="Courier New" pitchFamily="49" charset="0"/>
              </a:rPr>
              <a:t>int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 y;		</a:t>
            </a:r>
            <a:r>
              <a:rPr lang="en-US" sz="2720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 4 bytes</a:t>
            </a:r>
            <a:endParaRPr lang="en-US" sz="2720" dirty="0">
              <a:latin typeface="Courier New" pitchFamily="49" charset="0"/>
              <a:ea typeface="Arial" pitchFamily="34" charset="0"/>
              <a:cs typeface="Courier New" pitchFamily="49" charset="0"/>
            </a:endParaRP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	char z[10];	</a:t>
            </a:r>
            <a:r>
              <a:rPr lang="en-US" sz="2720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 1 </a:t>
            </a:r>
            <a:r>
              <a:rPr lang="en-US" sz="2720" b="1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*</a:t>
            </a:r>
            <a:r>
              <a:rPr lang="en-US" sz="2720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 10 bytes</a:t>
            </a: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solidFill>
                  <a:srgbClr val="0000FF"/>
                </a:solidFill>
                <a:latin typeface="Courier New" pitchFamily="49" charset="0"/>
                <a:ea typeface="Arial" pitchFamily="34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char x;		</a:t>
            </a:r>
            <a:r>
              <a:rPr lang="en-US" sz="2720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 1 byte</a:t>
            </a:r>
            <a:endParaRPr lang="en-US" sz="2720" dirty="0">
              <a:latin typeface="Courier New" pitchFamily="49" charset="0"/>
              <a:ea typeface="Arial" pitchFamily="34" charset="0"/>
              <a:cs typeface="Courier New" pitchFamily="49" charset="0"/>
            </a:endParaRP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};				</a:t>
            </a:r>
            <a:r>
              <a:rPr lang="en-US" sz="2720" dirty="0">
                <a:solidFill>
                  <a:srgbClr val="0000FF"/>
                </a:solidFill>
                <a:ea typeface="Arial" pitchFamily="34" charset="0"/>
                <a:cs typeface="Courier New" pitchFamily="49" charset="0"/>
                <a:sym typeface="Wingdings" pitchFamily="2" charset="2"/>
              </a:rPr>
              <a:t> 23 bytes + 1 byte padding = 24</a:t>
            </a:r>
            <a:endParaRPr lang="en-US" sz="2720" dirty="0">
              <a:ea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 Endian vs. Little Endian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idx="1"/>
          </p:nvPr>
        </p:nvSpPr>
        <p:spPr>
          <a:xfrm>
            <a:off x="1331119" y="1381760"/>
            <a:ext cx="9931400" cy="5440680"/>
          </a:xfrm>
        </p:spPr>
        <p:txBody>
          <a:bodyPr/>
          <a:lstStyle/>
          <a:p>
            <a:pPr eaLnBrk="1" hangingPunct="1"/>
            <a:r>
              <a:rPr lang="en-US" dirty="0" err="1"/>
              <a:t>Endian-ness</a:t>
            </a:r>
            <a:r>
              <a:rPr lang="en-US" dirty="0"/>
              <a:t>: ordering of bytes within a word</a:t>
            </a:r>
          </a:p>
          <a:p>
            <a:pPr lvl="1" eaLnBrk="1" hangingPunct="1"/>
            <a:r>
              <a:rPr lang="en-US" dirty="0"/>
              <a:t>Little - increasing numeric significance with increasing memory addresses</a:t>
            </a:r>
          </a:p>
          <a:p>
            <a:pPr lvl="1" eaLnBrk="1" hangingPunct="1"/>
            <a:r>
              <a:rPr lang="en-US" dirty="0"/>
              <a:t>Big – The opposite, most significant byte first</a:t>
            </a:r>
          </a:p>
          <a:p>
            <a:pPr lvl="1" eaLnBrk="1" hangingPunct="1"/>
            <a:r>
              <a:rPr lang="en-US" dirty="0"/>
              <a:t>The Internet is big endian, x86 is little endian, LEG and ARMv8 can switch</a:t>
            </a:r>
          </a:p>
        </p:txBody>
      </p:sp>
      <p:pic>
        <p:nvPicPr>
          <p:cNvPr id="9" name="Picture 2" descr="Big-End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59" y="3117314"/>
            <a:ext cx="3767651" cy="337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ittle-End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16" y="3200463"/>
            <a:ext cx="3761783" cy="336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2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Code Sequence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76559" y="1468120"/>
            <a:ext cx="8932863" cy="1021987"/>
          </a:xfrm>
        </p:spPr>
        <p:txBody>
          <a:bodyPr/>
          <a:lstStyle/>
          <a:p>
            <a:pPr marL="0" indent="0">
              <a:buNone/>
            </a:pPr>
            <a:r>
              <a:rPr lang="en-US" sz="2267" dirty="0"/>
              <a:t>What is the final state of memory once you execute the following instruction sequence? (assume X5 has the value of 0)</a:t>
            </a:r>
          </a:p>
          <a:p>
            <a:pPr marL="0" indent="0"/>
            <a:endParaRPr lang="en-US" sz="2267" dirty="0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8789067" y="27305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0x02</a:t>
            </a: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8789067" y="31623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0x03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8789067" y="3594147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9707" name="Rectangle 9"/>
          <p:cNvSpPr>
            <a:spLocks noChangeArrowheads="1"/>
          </p:cNvSpPr>
          <p:nvPr/>
        </p:nvSpPr>
        <p:spPr bwMode="auto">
          <a:xfrm>
            <a:off x="8789066" y="4025947"/>
            <a:ext cx="748053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0x05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9519127" y="2743142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100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9537119" y="317417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101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9537119" y="360520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102</a:t>
            </a: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9537119" y="4036230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103</a:t>
            </a:r>
          </a:p>
        </p:txBody>
      </p:sp>
      <p:sp>
        <p:nvSpPr>
          <p:cNvPr id="29712" name="Rectangle 14"/>
          <p:cNvSpPr>
            <a:spLocks noChangeArrowheads="1"/>
          </p:cNvSpPr>
          <p:nvPr/>
        </p:nvSpPr>
        <p:spPr bwMode="auto">
          <a:xfrm>
            <a:off x="5228114" y="3627120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46" dirty="0">
              <a:latin typeface="Calibri" pitchFamily="34" charset="0"/>
            </a:endParaRPr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4785519" y="374226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X3</a:t>
            </a:r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4785519" y="434678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X4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217320" y="3108961"/>
            <a:ext cx="1512915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register file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5292752" y="5537251"/>
            <a:ext cx="2700355" cy="7201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Memory </a:t>
            </a:r>
            <a:br>
              <a:rPr lang="en-US" sz="2040" dirty="0">
                <a:latin typeface="Calibri" pitchFamily="34" charset="0"/>
              </a:rPr>
            </a:br>
            <a:r>
              <a:rPr lang="en-US" sz="2040" dirty="0">
                <a:latin typeface="Calibri" pitchFamily="34" charset="0"/>
              </a:rPr>
              <a:t>(each location is 1 byte)</a:t>
            </a:r>
          </a:p>
        </p:txBody>
      </p:sp>
      <p:sp>
        <p:nvSpPr>
          <p:cNvPr id="29718" name="WordArt 21"/>
          <p:cNvSpPr>
            <a:spLocks noChangeArrowheads="1" noChangeShapeType="1" noTextEdit="1"/>
          </p:cNvSpPr>
          <p:nvPr/>
        </p:nvSpPr>
        <p:spPr bwMode="auto">
          <a:xfrm rot="1865533">
            <a:off x="8844440" y="345441"/>
            <a:ext cx="2061845" cy="7880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173" b="1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"/>
                <a:cs typeface="Arial"/>
              </a:rPr>
              <a:t>ARM ISA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3669" y="6456578"/>
            <a:ext cx="17743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little endian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788583" y="44577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0xC2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788583" y="48895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0x06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788583" y="53213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788583" y="57531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0xE5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9522266" y="446725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104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540258" y="489828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105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9540258" y="5329318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106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9540258" y="5760347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107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8789065" y="251806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9541136" y="2519679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787057" y="6179804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9537129" y="618142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5228114" y="4220845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46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0618" y="5305493"/>
            <a:ext cx="3234902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i="1" dirty="0"/>
              <a:t>We shown the registers as blank. What do they actually contain before we run the snippet of code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4D71D4D-67F5-7DE6-C0D4-6E03E9729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9" y="2504441"/>
            <a:ext cx="3895845" cy="183672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LDUR	X4, [X5, #100]</a:t>
            </a:r>
          </a:p>
          <a:p>
            <a:r>
              <a:rPr lang="en-US" sz="2267" dirty="0">
                <a:latin typeface="Calibri" pitchFamily="34" charset="0"/>
              </a:rPr>
              <a:t>LDURB	X3, [X5, #102]</a:t>
            </a:r>
          </a:p>
          <a:p>
            <a:r>
              <a:rPr lang="en-US" sz="2267" dirty="0">
                <a:latin typeface="Calibri" pitchFamily="34" charset="0"/>
              </a:rPr>
              <a:t>STUR	X3, [X5, #100]</a:t>
            </a:r>
          </a:p>
          <a:p>
            <a:r>
              <a:rPr lang="en-US" sz="2267" dirty="0">
                <a:latin typeface="Calibri" pitchFamily="34" charset="0"/>
              </a:rPr>
              <a:t>STURB	X4, [X5, #102]	</a:t>
            </a:r>
          </a:p>
        </p:txBody>
      </p:sp>
    </p:spTree>
    <p:extLst>
      <p:ext uri="{BB962C8B-B14F-4D97-AF65-F5344CB8AC3E}">
        <p14:creationId xmlns:p14="http://schemas.microsoft.com/office/powerpoint/2010/main" val="9184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Code Sequence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76559" y="1468120"/>
            <a:ext cx="8932863" cy="1021987"/>
          </a:xfrm>
        </p:spPr>
        <p:txBody>
          <a:bodyPr/>
          <a:lstStyle/>
          <a:p>
            <a:pPr marL="0" indent="0">
              <a:buNone/>
            </a:pPr>
            <a:r>
              <a:rPr lang="en-US" sz="2267" dirty="0"/>
              <a:t>What is the final state of memory once you execute the following instruction sequence? (assume X5 has the value of 0)</a:t>
            </a:r>
          </a:p>
          <a:p>
            <a:pPr marL="0" indent="0"/>
            <a:endParaRPr lang="en-US" sz="2267" dirty="0"/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670719" y="2504441"/>
            <a:ext cx="3895845" cy="183672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67" dirty="0">
                <a:solidFill>
                  <a:srgbClr val="FF0000"/>
                </a:solidFill>
                <a:latin typeface="Calibri" pitchFamily="34" charset="0"/>
              </a:rPr>
              <a:t>LDUR	X4, [X5, #100]</a:t>
            </a:r>
          </a:p>
          <a:p>
            <a:r>
              <a:rPr lang="en-US" sz="2267" dirty="0">
                <a:latin typeface="Calibri" pitchFamily="34" charset="0"/>
              </a:rPr>
              <a:t>LDURB	X3, [X5, #102]</a:t>
            </a:r>
          </a:p>
          <a:p>
            <a:r>
              <a:rPr lang="en-US" sz="2267" dirty="0">
                <a:latin typeface="Calibri" pitchFamily="34" charset="0"/>
              </a:rPr>
              <a:t>STUR	X3, [X5, #100]</a:t>
            </a:r>
          </a:p>
          <a:p>
            <a:r>
              <a:rPr lang="en-US" sz="2267" dirty="0">
                <a:latin typeface="Calibri" pitchFamily="34" charset="0"/>
              </a:rPr>
              <a:t>STURB	X4, [X5, #102]	</a:t>
            </a: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8789067" y="27305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0x02</a:t>
            </a: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8789067" y="31623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0x03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8789067" y="3594147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9707" name="Rectangle 9"/>
          <p:cNvSpPr>
            <a:spLocks noChangeArrowheads="1"/>
          </p:cNvSpPr>
          <p:nvPr/>
        </p:nvSpPr>
        <p:spPr bwMode="auto">
          <a:xfrm>
            <a:off x="8789066" y="4025947"/>
            <a:ext cx="748053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0x05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9519127" y="2743142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100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9537119" y="317417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101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9537119" y="360520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102</a:t>
            </a: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9537119" y="4036230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103</a:t>
            </a:r>
          </a:p>
        </p:txBody>
      </p:sp>
      <p:sp>
        <p:nvSpPr>
          <p:cNvPr id="29712" name="Rectangle 14"/>
          <p:cNvSpPr>
            <a:spLocks noChangeArrowheads="1"/>
          </p:cNvSpPr>
          <p:nvPr/>
        </p:nvSpPr>
        <p:spPr bwMode="auto">
          <a:xfrm>
            <a:off x="5228114" y="3627120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46" dirty="0">
              <a:latin typeface="Calibri" pitchFamily="34" charset="0"/>
            </a:endParaRPr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4785519" y="374226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X3</a:t>
            </a:r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4785519" y="434678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X4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217320" y="3108961"/>
            <a:ext cx="1512915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register file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5292752" y="5537251"/>
            <a:ext cx="2700355" cy="7201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Memory </a:t>
            </a:r>
            <a:br>
              <a:rPr lang="en-US" sz="2040" dirty="0">
                <a:latin typeface="Calibri" pitchFamily="34" charset="0"/>
              </a:rPr>
            </a:br>
            <a:r>
              <a:rPr lang="en-US" sz="2040" dirty="0">
                <a:latin typeface="Calibri" pitchFamily="34" charset="0"/>
              </a:rPr>
              <a:t>(each location is 1 byte)</a:t>
            </a:r>
          </a:p>
        </p:txBody>
      </p:sp>
      <p:sp>
        <p:nvSpPr>
          <p:cNvPr id="29718" name="WordArt 21"/>
          <p:cNvSpPr>
            <a:spLocks noChangeArrowheads="1" noChangeShapeType="1" noTextEdit="1"/>
          </p:cNvSpPr>
          <p:nvPr/>
        </p:nvSpPr>
        <p:spPr bwMode="auto">
          <a:xfrm rot="1865533">
            <a:off x="8844440" y="345441"/>
            <a:ext cx="2061845" cy="7880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173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"/>
                <a:cs typeface="Arial"/>
              </a:rPr>
              <a:t>ARM ISA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3669" y="6456578"/>
            <a:ext cx="17743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little endian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788583" y="44577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0xC2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788583" y="48895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0x06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788583" y="53213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788583" y="57531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0xE5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9522266" y="446725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104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540258" y="489828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105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9540258" y="5329318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106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9540258" y="5760347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107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8789065" y="251806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9541136" y="2519679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787057" y="6179804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9537129" y="618142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5228114" y="4220845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0xE5FF06C205FF0302</a:t>
            </a:r>
          </a:p>
        </p:txBody>
      </p:sp>
    </p:spTree>
    <p:extLst>
      <p:ext uri="{BB962C8B-B14F-4D97-AF65-F5344CB8AC3E}">
        <p14:creationId xmlns:p14="http://schemas.microsoft.com/office/powerpoint/2010/main" val="67124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Code Sequence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76559" y="1468120"/>
            <a:ext cx="8932863" cy="1021987"/>
          </a:xfrm>
        </p:spPr>
        <p:txBody>
          <a:bodyPr/>
          <a:lstStyle/>
          <a:p>
            <a:pPr marL="0" indent="0">
              <a:buNone/>
            </a:pPr>
            <a:r>
              <a:rPr lang="en-US" sz="2267" dirty="0"/>
              <a:t>What is the final state of memory once you execute the following instruction sequence? (assume X5 has the value of 0)</a:t>
            </a:r>
          </a:p>
          <a:p>
            <a:pPr marL="0" indent="0"/>
            <a:endParaRPr lang="en-US" sz="2267" dirty="0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8789067" y="27305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0x02</a:t>
            </a: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8789067" y="31623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0x03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8789067" y="3594147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9707" name="Rectangle 9"/>
          <p:cNvSpPr>
            <a:spLocks noChangeArrowheads="1"/>
          </p:cNvSpPr>
          <p:nvPr/>
        </p:nvSpPr>
        <p:spPr bwMode="auto">
          <a:xfrm>
            <a:off x="8789066" y="4025947"/>
            <a:ext cx="748053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0x05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9519127" y="2743142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100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9537119" y="317417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101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9537119" y="360520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102</a:t>
            </a: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9537119" y="4036230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103</a:t>
            </a:r>
          </a:p>
        </p:txBody>
      </p:sp>
      <p:sp>
        <p:nvSpPr>
          <p:cNvPr id="29712" name="Rectangle 14"/>
          <p:cNvSpPr>
            <a:spLocks noChangeArrowheads="1"/>
          </p:cNvSpPr>
          <p:nvPr/>
        </p:nvSpPr>
        <p:spPr bwMode="auto">
          <a:xfrm>
            <a:off x="5228114" y="3627120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0x00000000000000FF</a:t>
            </a:r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4785519" y="374226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X3</a:t>
            </a:r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4785519" y="434678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X4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217320" y="3108961"/>
            <a:ext cx="1512915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register file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5292752" y="5537251"/>
            <a:ext cx="2700355" cy="7201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Memory </a:t>
            </a:r>
            <a:br>
              <a:rPr lang="en-US" sz="2040" dirty="0">
                <a:latin typeface="Calibri" pitchFamily="34" charset="0"/>
              </a:rPr>
            </a:br>
            <a:r>
              <a:rPr lang="en-US" sz="2040" dirty="0">
                <a:latin typeface="Calibri" pitchFamily="34" charset="0"/>
              </a:rPr>
              <a:t>(each location is 1 byte)</a:t>
            </a:r>
          </a:p>
        </p:txBody>
      </p:sp>
      <p:sp>
        <p:nvSpPr>
          <p:cNvPr id="29718" name="WordArt 21"/>
          <p:cNvSpPr>
            <a:spLocks noChangeArrowheads="1" noChangeShapeType="1" noTextEdit="1"/>
          </p:cNvSpPr>
          <p:nvPr/>
        </p:nvSpPr>
        <p:spPr bwMode="auto">
          <a:xfrm rot="1865533">
            <a:off x="8844440" y="345441"/>
            <a:ext cx="2061845" cy="7880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173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"/>
                <a:cs typeface="Arial"/>
              </a:rPr>
              <a:t>ARM ISA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3669" y="6456578"/>
            <a:ext cx="17743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little endian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788583" y="44577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0xC2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788583" y="48895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0x06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788583" y="53213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788583" y="57531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0xE5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9522266" y="446725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104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540258" y="489828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105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9540258" y="5329318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106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9540258" y="5760347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107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8789065" y="251806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9541136" y="2519679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787057" y="6179804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9537129" y="618142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5228114" y="4220845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0xE5FF06C205FF0302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705F2A07-8E19-7FD1-56BB-B4DFDA81B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9" y="2504441"/>
            <a:ext cx="3895845" cy="183672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LDUR	X4, [X5, #100]</a:t>
            </a:r>
          </a:p>
          <a:p>
            <a:r>
              <a:rPr lang="en-US" sz="2267" dirty="0">
                <a:solidFill>
                  <a:srgbClr val="FF0000"/>
                </a:solidFill>
                <a:latin typeface="Calibri" pitchFamily="34" charset="0"/>
              </a:rPr>
              <a:t>LDURB	X3, [X5, #102]</a:t>
            </a:r>
          </a:p>
          <a:p>
            <a:r>
              <a:rPr lang="en-US" sz="2267" dirty="0">
                <a:latin typeface="Calibri" pitchFamily="34" charset="0"/>
              </a:rPr>
              <a:t>STUR	X3, [X5, #100]</a:t>
            </a:r>
          </a:p>
          <a:p>
            <a:r>
              <a:rPr lang="en-US" sz="2267" dirty="0">
                <a:latin typeface="Calibri" pitchFamily="34" charset="0"/>
              </a:rPr>
              <a:t>STURB	X4, [X5, #102]	</a:t>
            </a:r>
          </a:p>
        </p:txBody>
      </p:sp>
    </p:spTree>
    <p:extLst>
      <p:ext uri="{BB962C8B-B14F-4D97-AF65-F5344CB8AC3E}">
        <p14:creationId xmlns:p14="http://schemas.microsoft.com/office/powerpoint/2010/main" val="120465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Code Sequence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76559" y="1468120"/>
            <a:ext cx="8932863" cy="1021987"/>
          </a:xfrm>
        </p:spPr>
        <p:txBody>
          <a:bodyPr/>
          <a:lstStyle/>
          <a:p>
            <a:pPr marL="0" indent="0">
              <a:buNone/>
            </a:pPr>
            <a:r>
              <a:rPr lang="en-US" sz="2267" dirty="0"/>
              <a:t>What is the final state of memory once you execute the following instruction sequence? (assume X5 has the value of 0)</a:t>
            </a:r>
          </a:p>
          <a:p>
            <a:pPr marL="0" indent="0"/>
            <a:endParaRPr lang="en-US" sz="2267" dirty="0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8789067" y="27305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0xFF</a:t>
            </a: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8789067" y="31623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8789067" y="3594147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9707" name="Rectangle 9"/>
          <p:cNvSpPr>
            <a:spLocks noChangeArrowheads="1"/>
          </p:cNvSpPr>
          <p:nvPr/>
        </p:nvSpPr>
        <p:spPr bwMode="auto">
          <a:xfrm>
            <a:off x="8789066" y="4025947"/>
            <a:ext cx="748053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9519127" y="2743142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100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9537119" y="317417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101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9537119" y="360520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102</a:t>
            </a: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9537119" y="4036230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103</a:t>
            </a:r>
          </a:p>
        </p:txBody>
      </p:sp>
      <p:sp>
        <p:nvSpPr>
          <p:cNvPr id="29712" name="Rectangle 14"/>
          <p:cNvSpPr>
            <a:spLocks noChangeArrowheads="1"/>
          </p:cNvSpPr>
          <p:nvPr/>
        </p:nvSpPr>
        <p:spPr bwMode="auto">
          <a:xfrm>
            <a:off x="5228114" y="3627120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0x00000000000000FF</a:t>
            </a:r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4785519" y="374226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X3</a:t>
            </a:r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4785519" y="434678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X4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217320" y="3108961"/>
            <a:ext cx="1512915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register file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5292752" y="5537251"/>
            <a:ext cx="2700355" cy="7201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Memory </a:t>
            </a:r>
            <a:br>
              <a:rPr lang="en-US" sz="2040" dirty="0">
                <a:latin typeface="Calibri" pitchFamily="34" charset="0"/>
              </a:rPr>
            </a:br>
            <a:r>
              <a:rPr lang="en-US" sz="2040" dirty="0">
                <a:latin typeface="Calibri" pitchFamily="34" charset="0"/>
              </a:rPr>
              <a:t>(each location is 1 byte)</a:t>
            </a:r>
          </a:p>
        </p:txBody>
      </p:sp>
      <p:sp>
        <p:nvSpPr>
          <p:cNvPr id="29718" name="WordArt 21"/>
          <p:cNvSpPr>
            <a:spLocks noChangeArrowheads="1" noChangeShapeType="1" noTextEdit="1"/>
          </p:cNvSpPr>
          <p:nvPr/>
        </p:nvSpPr>
        <p:spPr bwMode="auto">
          <a:xfrm rot="1865533">
            <a:off x="8844440" y="345441"/>
            <a:ext cx="2061845" cy="7880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173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"/>
                <a:cs typeface="Arial"/>
              </a:rPr>
              <a:t>ARM ISA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3669" y="6456578"/>
            <a:ext cx="17743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little endian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788583" y="44577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788583" y="48895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788583" y="53213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788583" y="57531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9522266" y="446725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104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540258" y="489828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105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9540258" y="5329318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106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9540258" y="5760347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107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8789065" y="251806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9541136" y="2519679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787057" y="6179804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9537129" y="618142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5228114" y="4220845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0xE5FF06C205FF0302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CF91839-883D-EA89-B1D7-17CE5E524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9" y="2504441"/>
            <a:ext cx="3895845" cy="183672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LDUR	X4, [X5, #100]</a:t>
            </a:r>
          </a:p>
          <a:p>
            <a:r>
              <a:rPr lang="en-US" sz="2267" dirty="0">
                <a:latin typeface="Calibri" pitchFamily="34" charset="0"/>
              </a:rPr>
              <a:t>LDURB	X3, [X5, #102]</a:t>
            </a:r>
          </a:p>
          <a:p>
            <a:r>
              <a:rPr lang="en-US" sz="2267" dirty="0">
                <a:solidFill>
                  <a:srgbClr val="FF0000"/>
                </a:solidFill>
                <a:latin typeface="Calibri" pitchFamily="34" charset="0"/>
              </a:rPr>
              <a:t>STUR	X3, [X5, #100]</a:t>
            </a:r>
          </a:p>
          <a:p>
            <a:r>
              <a:rPr lang="en-US" sz="2267" dirty="0">
                <a:latin typeface="Calibri" pitchFamily="34" charset="0"/>
              </a:rPr>
              <a:t>STURB	X4, [X5, #102]	</a:t>
            </a:r>
          </a:p>
        </p:txBody>
      </p:sp>
    </p:spTree>
    <p:extLst>
      <p:ext uri="{BB962C8B-B14F-4D97-AF65-F5344CB8AC3E}">
        <p14:creationId xmlns:p14="http://schemas.microsoft.com/office/powerpoint/2010/main" val="129426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Code Sequence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76559" y="1468120"/>
            <a:ext cx="8932863" cy="1021987"/>
          </a:xfrm>
        </p:spPr>
        <p:txBody>
          <a:bodyPr/>
          <a:lstStyle/>
          <a:p>
            <a:pPr marL="0" indent="0">
              <a:buNone/>
            </a:pPr>
            <a:r>
              <a:rPr lang="en-US" sz="2267" dirty="0"/>
              <a:t>What is the final state of memory once you execute the following instruction sequence? (assume X5 has the value of 0)</a:t>
            </a:r>
          </a:p>
          <a:p>
            <a:pPr marL="0" indent="0"/>
            <a:endParaRPr lang="en-US" sz="2267" dirty="0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8789067" y="27305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8789067" y="31623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0x00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8789067" y="3594147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0x02</a:t>
            </a:r>
          </a:p>
        </p:txBody>
      </p:sp>
      <p:sp>
        <p:nvSpPr>
          <p:cNvPr id="29707" name="Rectangle 9"/>
          <p:cNvSpPr>
            <a:spLocks noChangeArrowheads="1"/>
          </p:cNvSpPr>
          <p:nvPr/>
        </p:nvSpPr>
        <p:spPr bwMode="auto">
          <a:xfrm>
            <a:off x="8789066" y="4025947"/>
            <a:ext cx="748053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0x00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9519127" y="2743142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100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9537119" y="317417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101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9537119" y="360520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102</a:t>
            </a: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9537119" y="4036230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103</a:t>
            </a:r>
          </a:p>
        </p:txBody>
      </p:sp>
      <p:sp>
        <p:nvSpPr>
          <p:cNvPr id="29712" name="Rectangle 14"/>
          <p:cNvSpPr>
            <a:spLocks noChangeArrowheads="1"/>
          </p:cNvSpPr>
          <p:nvPr/>
        </p:nvSpPr>
        <p:spPr bwMode="auto">
          <a:xfrm>
            <a:off x="5228114" y="3627120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0x00000000000000FF</a:t>
            </a:r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4785519" y="374226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X3</a:t>
            </a:r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4785519" y="434678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X4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217320" y="3108961"/>
            <a:ext cx="1512915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register file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5292752" y="5537251"/>
            <a:ext cx="2700355" cy="7201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Memory </a:t>
            </a:r>
            <a:br>
              <a:rPr lang="en-US" sz="2040" dirty="0">
                <a:latin typeface="Calibri" pitchFamily="34" charset="0"/>
              </a:rPr>
            </a:br>
            <a:r>
              <a:rPr lang="en-US" sz="2040" dirty="0">
                <a:latin typeface="Calibri" pitchFamily="34" charset="0"/>
              </a:rPr>
              <a:t>(each location is 1 byte)</a:t>
            </a:r>
          </a:p>
        </p:txBody>
      </p:sp>
      <p:sp>
        <p:nvSpPr>
          <p:cNvPr id="29718" name="WordArt 21"/>
          <p:cNvSpPr>
            <a:spLocks noChangeArrowheads="1" noChangeShapeType="1" noTextEdit="1"/>
          </p:cNvSpPr>
          <p:nvPr/>
        </p:nvSpPr>
        <p:spPr bwMode="auto">
          <a:xfrm rot="1865533">
            <a:off x="8844440" y="345441"/>
            <a:ext cx="2061845" cy="7880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173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"/>
                <a:cs typeface="Arial"/>
              </a:rPr>
              <a:t>ARM ISA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3669" y="6456578"/>
            <a:ext cx="17743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little endian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788583" y="44577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0x00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788583" y="48895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0x00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788583" y="53213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0x00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788583" y="57531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0x00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9522266" y="446725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104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540258" y="489828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105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9540258" y="5329318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106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9540258" y="5760347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107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8789065" y="251806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9541136" y="2519679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787057" y="6179804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9537129" y="618142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5228114" y="4220845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0xE5FF06C205FF0302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98C1777A-DDA6-7A96-9AC2-FC1599371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9" y="2504441"/>
            <a:ext cx="3895845" cy="183672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LDUR	X4, [X5, #100]</a:t>
            </a:r>
          </a:p>
          <a:p>
            <a:r>
              <a:rPr lang="en-US" sz="2267" dirty="0">
                <a:latin typeface="Calibri" pitchFamily="34" charset="0"/>
              </a:rPr>
              <a:t>LDURB	X3, [X5, #102]</a:t>
            </a:r>
          </a:p>
          <a:p>
            <a:r>
              <a:rPr lang="en-US" sz="2267" dirty="0">
                <a:latin typeface="Calibri" pitchFamily="34" charset="0"/>
              </a:rPr>
              <a:t>STUR	X3, [X5, #100]</a:t>
            </a:r>
          </a:p>
          <a:p>
            <a:r>
              <a:rPr lang="en-US" sz="2267" dirty="0">
                <a:solidFill>
                  <a:srgbClr val="FF0000"/>
                </a:solidFill>
                <a:latin typeface="Calibri" pitchFamily="34" charset="0"/>
              </a:rPr>
              <a:t>STURB	X4, [X5, #102]</a:t>
            </a:r>
            <a:r>
              <a:rPr lang="en-US" sz="2267" dirty="0">
                <a:latin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2202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Code Sequence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76559" y="1468120"/>
            <a:ext cx="8932863" cy="1021987"/>
          </a:xfrm>
        </p:spPr>
        <p:txBody>
          <a:bodyPr/>
          <a:lstStyle/>
          <a:p>
            <a:pPr marL="0" indent="0">
              <a:buNone/>
            </a:pPr>
            <a:r>
              <a:rPr lang="en-US" sz="2267" dirty="0"/>
              <a:t>What is the final state of memory once you execute the following instruction sequence? (assume X5 has the value of 0)</a:t>
            </a:r>
          </a:p>
          <a:p>
            <a:pPr marL="0" indent="0"/>
            <a:endParaRPr lang="en-US" sz="2267" dirty="0"/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670721" y="2504441"/>
            <a:ext cx="3895844" cy="183672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LDUR	 X4, [X5, #100]</a:t>
            </a:r>
          </a:p>
          <a:p>
            <a:r>
              <a:rPr lang="en-US" sz="2267" dirty="0">
                <a:latin typeface="Calibri" pitchFamily="34" charset="0"/>
              </a:rPr>
              <a:t>LDURB	 X3, [X5, #102]</a:t>
            </a:r>
          </a:p>
          <a:p>
            <a:r>
              <a:rPr lang="en-US" sz="2267" dirty="0">
                <a:latin typeface="Calibri" pitchFamily="34" charset="0"/>
              </a:rPr>
              <a:t>STUR	 X3, [X5, #100]</a:t>
            </a:r>
          </a:p>
          <a:p>
            <a:r>
              <a:rPr lang="en-US" sz="2267" dirty="0">
                <a:latin typeface="Calibri" pitchFamily="34" charset="0"/>
              </a:rPr>
              <a:t>LDURSW	 X4, [X5, #102]	</a:t>
            </a: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8789067" y="27305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0x02</a:t>
            </a: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8789067" y="31623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0x03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8789067" y="3594147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9707" name="Rectangle 9"/>
          <p:cNvSpPr>
            <a:spLocks noChangeArrowheads="1"/>
          </p:cNvSpPr>
          <p:nvPr/>
        </p:nvSpPr>
        <p:spPr bwMode="auto">
          <a:xfrm>
            <a:off x="8789066" y="4025947"/>
            <a:ext cx="748053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0x05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9519127" y="2743142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100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9537119" y="317417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101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9537119" y="360520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102</a:t>
            </a: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9537119" y="4036230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103</a:t>
            </a:r>
          </a:p>
        </p:txBody>
      </p:sp>
      <p:sp>
        <p:nvSpPr>
          <p:cNvPr id="29712" name="Rectangle 14"/>
          <p:cNvSpPr>
            <a:spLocks noChangeArrowheads="1"/>
          </p:cNvSpPr>
          <p:nvPr/>
        </p:nvSpPr>
        <p:spPr bwMode="auto">
          <a:xfrm>
            <a:off x="5228114" y="3627120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46" dirty="0">
              <a:latin typeface="Calibri" pitchFamily="34" charset="0"/>
            </a:endParaRPr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4785519" y="374226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X3</a:t>
            </a:r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4785519" y="434678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X4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217320" y="3108961"/>
            <a:ext cx="1512915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register file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5292752" y="5537251"/>
            <a:ext cx="2700355" cy="7201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Memory </a:t>
            </a:r>
            <a:br>
              <a:rPr lang="en-US" sz="2040" dirty="0">
                <a:latin typeface="Calibri" pitchFamily="34" charset="0"/>
              </a:rPr>
            </a:br>
            <a:r>
              <a:rPr lang="en-US" sz="2040" dirty="0">
                <a:latin typeface="Calibri" pitchFamily="34" charset="0"/>
              </a:rPr>
              <a:t>(each location is 1 byte)</a:t>
            </a:r>
          </a:p>
        </p:txBody>
      </p:sp>
      <p:sp>
        <p:nvSpPr>
          <p:cNvPr id="29718" name="WordArt 21"/>
          <p:cNvSpPr>
            <a:spLocks noChangeArrowheads="1" noChangeShapeType="1" noTextEdit="1"/>
          </p:cNvSpPr>
          <p:nvPr/>
        </p:nvSpPr>
        <p:spPr bwMode="auto">
          <a:xfrm rot="1865533">
            <a:off x="8844440" y="345441"/>
            <a:ext cx="2061845" cy="7880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173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"/>
                <a:cs typeface="Arial"/>
              </a:rPr>
              <a:t>ARM ISA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3669" y="6456578"/>
            <a:ext cx="17743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little endian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788583" y="44577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0xC2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788583" y="48895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0x06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788583" y="53213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788583" y="57531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0xE5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9522266" y="446725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104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540258" y="489828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105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9540258" y="5329318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106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9540258" y="5760347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107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8789065" y="251806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9541136" y="2519679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787057" y="6179804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9537129" y="618142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5228114" y="4220845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46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0618" y="5305493"/>
            <a:ext cx="3234902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i="1" dirty="0"/>
              <a:t>We shown the registers as blank. What do they actually contain before we run the snippet of code</a:t>
            </a:r>
          </a:p>
        </p:txBody>
      </p:sp>
    </p:spTree>
    <p:extLst>
      <p:ext uri="{BB962C8B-B14F-4D97-AF65-F5344CB8AC3E}">
        <p14:creationId xmlns:p14="http://schemas.microsoft.com/office/powerpoint/2010/main" val="103161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Code Sequence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76559" y="1468120"/>
            <a:ext cx="8932863" cy="1021987"/>
          </a:xfrm>
        </p:spPr>
        <p:txBody>
          <a:bodyPr/>
          <a:lstStyle/>
          <a:p>
            <a:pPr marL="0" indent="0">
              <a:buNone/>
            </a:pPr>
            <a:r>
              <a:rPr lang="en-US" sz="2267" dirty="0"/>
              <a:t>What is the final state of memory once you execute the following instruction sequence? (assume X5 has the value of 0)</a:t>
            </a:r>
          </a:p>
          <a:p>
            <a:pPr marL="0" indent="0"/>
            <a:endParaRPr lang="en-US" sz="2267" dirty="0"/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670719" y="2504441"/>
            <a:ext cx="3895845" cy="183672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67" dirty="0">
                <a:solidFill>
                  <a:srgbClr val="FF0000"/>
                </a:solidFill>
                <a:latin typeface="Calibri" pitchFamily="34" charset="0"/>
              </a:rPr>
              <a:t>LDUR	 X4, [X5, #100]</a:t>
            </a:r>
          </a:p>
          <a:p>
            <a:r>
              <a:rPr lang="en-US" sz="2267" dirty="0">
                <a:latin typeface="Calibri" pitchFamily="34" charset="0"/>
              </a:rPr>
              <a:t>LDURB	 X3, [X5, #102]</a:t>
            </a:r>
          </a:p>
          <a:p>
            <a:r>
              <a:rPr lang="en-US" sz="2267" dirty="0">
                <a:latin typeface="Calibri" pitchFamily="34" charset="0"/>
              </a:rPr>
              <a:t>STUR	 X3, [X5, #100]</a:t>
            </a:r>
          </a:p>
          <a:p>
            <a:r>
              <a:rPr lang="en-US" sz="2267" dirty="0">
                <a:latin typeface="Calibri" pitchFamily="34" charset="0"/>
              </a:rPr>
              <a:t>LDURSW	 X4, [X5, #102]	</a:t>
            </a: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8789067" y="27305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0x02</a:t>
            </a: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8789067" y="31623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0x03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8789067" y="3594147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9707" name="Rectangle 9"/>
          <p:cNvSpPr>
            <a:spLocks noChangeArrowheads="1"/>
          </p:cNvSpPr>
          <p:nvPr/>
        </p:nvSpPr>
        <p:spPr bwMode="auto">
          <a:xfrm>
            <a:off x="8789066" y="4025947"/>
            <a:ext cx="748053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0x05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9519127" y="2743142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100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9537119" y="317417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101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9537119" y="360520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102</a:t>
            </a: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9537119" y="4036230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103</a:t>
            </a:r>
          </a:p>
        </p:txBody>
      </p:sp>
      <p:sp>
        <p:nvSpPr>
          <p:cNvPr id="29712" name="Rectangle 14"/>
          <p:cNvSpPr>
            <a:spLocks noChangeArrowheads="1"/>
          </p:cNvSpPr>
          <p:nvPr/>
        </p:nvSpPr>
        <p:spPr bwMode="auto">
          <a:xfrm>
            <a:off x="5228114" y="3627120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46" dirty="0">
              <a:latin typeface="Calibri" pitchFamily="34" charset="0"/>
            </a:endParaRPr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4785519" y="374226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X3</a:t>
            </a:r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4785519" y="434678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X4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217320" y="3108961"/>
            <a:ext cx="1512915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register file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5292752" y="5537251"/>
            <a:ext cx="2700355" cy="7201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Memory </a:t>
            </a:r>
            <a:br>
              <a:rPr lang="en-US" sz="2040" dirty="0">
                <a:latin typeface="Calibri" pitchFamily="34" charset="0"/>
              </a:rPr>
            </a:br>
            <a:r>
              <a:rPr lang="en-US" sz="2040" dirty="0">
                <a:latin typeface="Calibri" pitchFamily="34" charset="0"/>
              </a:rPr>
              <a:t>(each location is 1 byte)</a:t>
            </a:r>
          </a:p>
        </p:txBody>
      </p:sp>
      <p:sp>
        <p:nvSpPr>
          <p:cNvPr id="29718" name="WordArt 21"/>
          <p:cNvSpPr>
            <a:spLocks noChangeArrowheads="1" noChangeShapeType="1" noTextEdit="1"/>
          </p:cNvSpPr>
          <p:nvPr/>
        </p:nvSpPr>
        <p:spPr bwMode="auto">
          <a:xfrm rot="1865533">
            <a:off x="8844440" y="345441"/>
            <a:ext cx="2061845" cy="7880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173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"/>
                <a:cs typeface="Arial"/>
              </a:rPr>
              <a:t>ARM ISA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3669" y="6456578"/>
            <a:ext cx="17743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little endian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788583" y="44577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0xC2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788583" y="48895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0x06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788583" y="53213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788583" y="57531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0xE5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9522266" y="446725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104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540258" y="489828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105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9540258" y="5329318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106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9540258" y="5760347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107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8789065" y="251806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9541136" y="2519679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787057" y="6179804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9537129" y="618142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5228114" y="4220845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0xE5FF06C205FF0302</a:t>
            </a:r>
          </a:p>
        </p:txBody>
      </p:sp>
    </p:spTree>
    <p:extLst>
      <p:ext uri="{BB962C8B-B14F-4D97-AF65-F5344CB8AC3E}">
        <p14:creationId xmlns:p14="http://schemas.microsoft.com/office/powerpoint/2010/main" val="653616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Code Sequence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76559" y="1468120"/>
            <a:ext cx="8932863" cy="1021987"/>
          </a:xfrm>
        </p:spPr>
        <p:txBody>
          <a:bodyPr/>
          <a:lstStyle/>
          <a:p>
            <a:pPr marL="0" indent="0">
              <a:buNone/>
            </a:pPr>
            <a:r>
              <a:rPr lang="en-US" sz="2267" dirty="0"/>
              <a:t>What is the final state of memory once you execute the following instruction sequence? (assume X5 has the value of 0)</a:t>
            </a:r>
          </a:p>
          <a:p>
            <a:pPr marL="0" indent="0"/>
            <a:endParaRPr lang="en-US" sz="2267" dirty="0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8789067" y="27305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0x02</a:t>
            </a: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8789067" y="31623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0x03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8789067" y="3594147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9707" name="Rectangle 9"/>
          <p:cNvSpPr>
            <a:spLocks noChangeArrowheads="1"/>
          </p:cNvSpPr>
          <p:nvPr/>
        </p:nvSpPr>
        <p:spPr bwMode="auto">
          <a:xfrm>
            <a:off x="8789066" y="4025947"/>
            <a:ext cx="748053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0x05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9519127" y="2743142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100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9537119" y="317417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101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9537119" y="360520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102</a:t>
            </a: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9537119" y="4036230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103</a:t>
            </a:r>
          </a:p>
        </p:txBody>
      </p:sp>
      <p:sp>
        <p:nvSpPr>
          <p:cNvPr id="29712" name="Rectangle 14"/>
          <p:cNvSpPr>
            <a:spLocks noChangeArrowheads="1"/>
          </p:cNvSpPr>
          <p:nvPr/>
        </p:nvSpPr>
        <p:spPr bwMode="auto">
          <a:xfrm>
            <a:off x="5228114" y="3627120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0x00000000000000FF</a:t>
            </a:r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4785519" y="374226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X3</a:t>
            </a:r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4785519" y="434678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X4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217320" y="3108961"/>
            <a:ext cx="1512915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register file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5292752" y="5537251"/>
            <a:ext cx="2700355" cy="7201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Memory </a:t>
            </a:r>
            <a:br>
              <a:rPr lang="en-US" sz="2040" dirty="0">
                <a:latin typeface="Calibri" pitchFamily="34" charset="0"/>
              </a:rPr>
            </a:br>
            <a:r>
              <a:rPr lang="en-US" sz="2040" dirty="0">
                <a:latin typeface="Calibri" pitchFamily="34" charset="0"/>
              </a:rPr>
              <a:t>(each location is 1 byte)</a:t>
            </a:r>
          </a:p>
        </p:txBody>
      </p:sp>
      <p:sp>
        <p:nvSpPr>
          <p:cNvPr id="29718" name="WordArt 21"/>
          <p:cNvSpPr>
            <a:spLocks noChangeArrowheads="1" noChangeShapeType="1" noTextEdit="1"/>
          </p:cNvSpPr>
          <p:nvPr/>
        </p:nvSpPr>
        <p:spPr bwMode="auto">
          <a:xfrm rot="1865533">
            <a:off x="8844440" y="345441"/>
            <a:ext cx="2061845" cy="7880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173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"/>
                <a:cs typeface="Arial"/>
              </a:rPr>
              <a:t>ARM ISA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3669" y="6456578"/>
            <a:ext cx="17743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little endian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788583" y="44577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0xC2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788583" y="48895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0x06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788583" y="53213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788583" y="57531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0xE5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9522266" y="446725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104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540258" y="489828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105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9540258" y="5329318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106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9540258" y="5760347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107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8789065" y="251806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9541136" y="2519679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787057" y="6179804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9537129" y="618142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5228114" y="4220845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0xE5FF06C205FF0302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6040D272-0BDD-CBCA-FFA9-6B8521CF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9" y="2504441"/>
            <a:ext cx="3895845" cy="183672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LDUR	 X4, [X5, #100]</a:t>
            </a:r>
          </a:p>
          <a:p>
            <a:r>
              <a:rPr lang="en-US" sz="2267" dirty="0">
                <a:solidFill>
                  <a:srgbClr val="FF0000"/>
                </a:solidFill>
                <a:latin typeface="Calibri" pitchFamily="34" charset="0"/>
              </a:rPr>
              <a:t>LDURB	 X3, [X5, #102]</a:t>
            </a:r>
          </a:p>
          <a:p>
            <a:r>
              <a:rPr lang="en-US" sz="2267" dirty="0">
                <a:latin typeface="Calibri" pitchFamily="34" charset="0"/>
              </a:rPr>
              <a:t>STUR	 X3, [X5, #100]</a:t>
            </a:r>
          </a:p>
          <a:p>
            <a:r>
              <a:rPr lang="en-US" sz="2267" dirty="0">
                <a:latin typeface="Calibri" pitchFamily="34" charset="0"/>
              </a:rPr>
              <a:t>LDURSW	 X4, [X5, #102]	</a:t>
            </a:r>
          </a:p>
        </p:txBody>
      </p:sp>
    </p:spTree>
    <p:extLst>
      <p:ext uri="{BB962C8B-B14F-4D97-AF65-F5344CB8AC3E}">
        <p14:creationId xmlns:p14="http://schemas.microsoft.com/office/powerpoint/2010/main" val="181493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67" dirty="0"/>
              <a:t>Exam is on Thursday March 9</a:t>
            </a:r>
            <a:r>
              <a:rPr lang="en-US" sz="2267" baseline="30000" dirty="0"/>
              <a:t>th</a:t>
            </a:r>
            <a:r>
              <a:rPr lang="en-US" sz="2267" dirty="0"/>
              <a:t> from 7-9pm.</a:t>
            </a:r>
            <a:endParaRPr lang="en-US" sz="2040" dirty="0"/>
          </a:p>
          <a:p>
            <a:pPr lvl="1"/>
            <a:r>
              <a:rPr lang="en-US" sz="1813" dirty="0"/>
              <a:t>Room assignments on Piazza (post </a:t>
            </a:r>
            <a:r>
              <a:rPr lang="en-US" sz="1813" dirty="0">
                <a:hlinkClick r:id="rId2"/>
              </a:rPr>
              <a:t>2068</a:t>
            </a:r>
            <a:r>
              <a:rPr lang="en-US" sz="1813" dirty="0"/>
              <a:t>).</a:t>
            </a:r>
          </a:p>
          <a:p>
            <a:r>
              <a:rPr lang="en-US" sz="2267" dirty="0"/>
              <a:t>What can you have?	</a:t>
            </a:r>
          </a:p>
          <a:p>
            <a:pPr lvl="1"/>
            <a:r>
              <a:rPr lang="en-US" sz="2040" dirty="0"/>
              <a:t>We’ll supply the ARMv8 quick reference card and a handout</a:t>
            </a:r>
          </a:p>
          <a:p>
            <a:pPr lvl="2"/>
            <a:r>
              <a:rPr lang="en-US" sz="1813" dirty="0"/>
              <a:t>See post </a:t>
            </a:r>
            <a:r>
              <a:rPr lang="en-US" sz="1813" dirty="0">
                <a:hlinkClick r:id="rId2"/>
              </a:rPr>
              <a:t>2068</a:t>
            </a:r>
            <a:r>
              <a:rPr lang="en-US" sz="1813" dirty="0"/>
              <a:t> on Piazza for the handout</a:t>
            </a:r>
          </a:p>
          <a:p>
            <a:pPr lvl="1"/>
            <a:r>
              <a:rPr lang="en-US" sz="2040" dirty="0"/>
              <a:t>You can bring an 8.5 by 11 sheet with notes (both sides fine)</a:t>
            </a:r>
          </a:p>
          <a:p>
            <a:pPr lvl="1"/>
            <a:r>
              <a:rPr lang="en-US" sz="2040" dirty="0"/>
              <a:t>Calculator without wireless capability</a:t>
            </a:r>
          </a:p>
          <a:p>
            <a:pPr lvl="2"/>
            <a:r>
              <a:rPr lang="en-US" sz="1813" dirty="0"/>
              <a:t>No storing stuff in it.</a:t>
            </a:r>
            <a:endParaRPr lang="en-US" sz="2267" dirty="0"/>
          </a:p>
          <a:p>
            <a:r>
              <a:rPr lang="en-US" sz="2267" dirty="0"/>
              <a:t>Topics?</a:t>
            </a:r>
          </a:p>
          <a:p>
            <a:pPr lvl="1"/>
            <a:r>
              <a:rPr lang="en-US" sz="2040" dirty="0"/>
              <a:t>Through lecture 15</a:t>
            </a:r>
          </a:p>
          <a:p>
            <a:pPr lvl="2"/>
            <a:r>
              <a:rPr lang="en-US" sz="1813" dirty="0"/>
              <a:t>Again, see the Piazza post for details.</a:t>
            </a:r>
          </a:p>
          <a:p>
            <a:pPr lvl="1"/>
            <a:r>
              <a:rPr lang="en-US" sz="2040" dirty="0"/>
              <a:t>HW 1-3</a:t>
            </a:r>
          </a:p>
          <a:p>
            <a:pPr lvl="1"/>
            <a:r>
              <a:rPr lang="en-US" sz="2040" dirty="0"/>
              <a:t>Programming assignments 1, 2a, 2l.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8"/>
          <p:cNvSpPr txBox="1">
            <a:spLocks noGrp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3BB0E09-BFC5-449A-A1D7-CA961D28D773}" type="slidenum">
              <a:rPr lang="en-US" sz="1360">
                <a:latin typeface="Verdana" pitchFamily="34" charset="0"/>
                <a:cs typeface="Calibri" pitchFamily="34" charset="0"/>
              </a:rPr>
              <a:t>2</a:t>
            </a:fld>
            <a:endParaRPr lang="en-US" sz="1360" dirty="0">
              <a:latin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Code Sequence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76559" y="1468120"/>
            <a:ext cx="8932863" cy="1021987"/>
          </a:xfrm>
        </p:spPr>
        <p:txBody>
          <a:bodyPr/>
          <a:lstStyle/>
          <a:p>
            <a:pPr marL="0" indent="0">
              <a:buNone/>
            </a:pPr>
            <a:r>
              <a:rPr lang="en-US" sz="2267" dirty="0"/>
              <a:t>What is the final state of memory once you execute the following instruction sequence? (assume X5 has the value of 0)</a:t>
            </a:r>
          </a:p>
          <a:p>
            <a:pPr marL="0" indent="0"/>
            <a:endParaRPr lang="en-US" sz="2267" dirty="0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8789067" y="27305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0xFF</a:t>
            </a: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8789067" y="31623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8789067" y="3594147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9707" name="Rectangle 9"/>
          <p:cNvSpPr>
            <a:spLocks noChangeArrowheads="1"/>
          </p:cNvSpPr>
          <p:nvPr/>
        </p:nvSpPr>
        <p:spPr bwMode="auto">
          <a:xfrm>
            <a:off x="8789066" y="4025947"/>
            <a:ext cx="748053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9519127" y="2743142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100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9537119" y="317417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101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9537119" y="360520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102</a:t>
            </a: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9537119" y="4036230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103</a:t>
            </a:r>
          </a:p>
        </p:txBody>
      </p:sp>
      <p:sp>
        <p:nvSpPr>
          <p:cNvPr id="29712" name="Rectangle 14"/>
          <p:cNvSpPr>
            <a:spLocks noChangeArrowheads="1"/>
          </p:cNvSpPr>
          <p:nvPr/>
        </p:nvSpPr>
        <p:spPr bwMode="auto">
          <a:xfrm>
            <a:off x="5228114" y="3627120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0x00000000000000FF</a:t>
            </a:r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4785519" y="374226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X3</a:t>
            </a:r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4785519" y="434678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X4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217320" y="3108961"/>
            <a:ext cx="1512915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register file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5292752" y="5537251"/>
            <a:ext cx="2700355" cy="7201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Memory </a:t>
            </a:r>
            <a:br>
              <a:rPr lang="en-US" sz="2040" dirty="0">
                <a:latin typeface="Calibri" pitchFamily="34" charset="0"/>
              </a:rPr>
            </a:br>
            <a:r>
              <a:rPr lang="en-US" sz="2040" dirty="0">
                <a:latin typeface="Calibri" pitchFamily="34" charset="0"/>
              </a:rPr>
              <a:t>(each location is 1 byte)</a:t>
            </a:r>
          </a:p>
        </p:txBody>
      </p:sp>
      <p:sp>
        <p:nvSpPr>
          <p:cNvPr id="29718" name="WordArt 21"/>
          <p:cNvSpPr>
            <a:spLocks noChangeArrowheads="1" noChangeShapeType="1" noTextEdit="1"/>
          </p:cNvSpPr>
          <p:nvPr/>
        </p:nvSpPr>
        <p:spPr bwMode="auto">
          <a:xfrm rot="1865533">
            <a:off x="8844440" y="345441"/>
            <a:ext cx="2061845" cy="7880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173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"/>
                <a:cs typeface="Arial"/>
              </a:rPr>
              <a:t>ARM ISA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3669" y="6456578"/>
            <a:ext cx="17743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little endian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788583" y="44577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788583" y="48895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788583" y="53213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788583" y="57531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solidFill>
                  <a:srgbClr val="FF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9522266" y="446725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104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540258" y="489828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105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9540258" y="5329318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106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9540258" y="5760347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107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8789065" y="251806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9541136" y="2519679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787057" y="6179804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9537129" y="618142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5228114" y="4220845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0xE5FF06C205FF0302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444F62D-4FAD-B588-28B4-A9A78142C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9" y="2504441"/>
            <a:ext cx="3895845" cy="183672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LDUR	 X4, [X5, #100]</a:t>
            </a:r>
          </a:p>
          <a:p>
            <a:r>
              <a:rPr lang="en-US" sz="2267" dirty="0">
                <a:latin typeface="Calibri" pitchFamily="34" charset="0"/>
              </a:rPr>
              <a:t>LDURB	 X3, [X5, #102]</a:t>
            </a:r>
          </a:p>
          <a:p>
            <a:r>
              <a:rPr lang="en-US" sz="2267" dirty="0">
                <a:solidFill>
                  <a:srgbClr val="FF0000"/>
                </a:solidFill>
                <a:latin typeface="Calibri" pitchFamily="34" charset="0"/>
              </a:rPr>
              <a:t>STUR	 X3, [X5, #100]</a:t>
            </a:r>
          </a:p>
          <a:p>
            <a:r>
              <a:rPr lang="en-US" sz="2267" dirty="0">
                <a:latin typeface="Calibri" pitchFamily="34" charset="0"/>
              </a:rPr>
              <a:t>LDURSW	 X4, [X5, #102]	</a:t>
            </a:r>
          </a:p>
        </p:txBody>
      </p:sp>
    </p:spTree>
    <p:extLst>
      <p:ext uri="{BB962C8B-B14F-4D97-AF65-F5344CB8AC3E}">
        <p14:creationId xmlns:p14="http://schemas.microsoft.com/office/powerpoint/2010/main" val="530420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Code Sequence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76559" y="1468120"/>
            <a:ext cx="8932863" cy="1021987"/>
          </a:xfrm>
        </p:spPr>
        <p:txBody>
          <a:bodyPr/>
          <a:lstStyle/>
          <a:p>
            <a:pPr marL="0" indent="0">
              <a:buNone/>
            </a:pPr>
            <a:r>
              <a:rPr lang="en-US" sz="2267" dirty="0"/>
              <a:t>What is the final state of memory once you execute the following instruction sequence? (assume X5 has the value of 0)</a:t>
            </a:r>
          </a:p>
          <a:p>
            <a:pPr marL="0" indent="0"/>
            <a:endParaRPr lang="en-US" sz="2267" dirty="0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8789067" y="27305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0xFF</a:t>
            </a: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8789067" y="3162347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0x00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8789067" y="3594147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0x00</a:t>
            </a:r>
            <a:endParaRPr lang="en-US" sz="204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707" name="Rectangle 9"/>
          <p:cNvSpPr>
            <a:spLocks noChangeArrowheads="1"/>
          </p:cNvSpPr>
          <p:nvPr/>
        </p:nvSpPr>
        <p:spPr bwMode="auto">
          <a:xfrm>
            <a:off x="8789066" y="4025947"/>
            <a:ext cx="748053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0x00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9519127" y="2743142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100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9537119" y="317417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101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9537119" y="3605201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102</a:t>
            </a: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9537119" y="4036230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103</a:t>
            </a:r>
          </a:p>
        </p:txBody>
      </p:sp>
      <p:sp>
        <p:nvSpPr>
          <p:cNvPr id="29712" name="Rectangle 14"/>
          <p:cNvSpPr>
            <a:spLocks noChangeArrowheads="1"/>
          </p:cNvSpPr>
          <p:nvPr/>
        </p:nvSpPr>
        <p:spPr bwMode="auto">
          <a:xfrm>
            <a:off x="5228114" y="3627120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0x00000000000000FF</a:t>
            </a:r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4785519" y="374226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X3</a:t>
            </a:r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4785519" y="4346787"/>
            <a:ext cx="482824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X4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217320" y="3108961"/>
            <a:ext cx="1512915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register file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5292752" y="5537251"/>
            <a:ext cx="2700355" cy="7201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Memory </a:t>
            </a:r>
            <a:br>
              <a:rPr lang="en-US" sz="2040" dirty="0">
                <a:latin typeface="Calibri" pitchFamily="34" charset="0"/>
              </a:rPr>
            </a:br>
            <a:r>
              <a:rPr lang="en-US" sz="2040" dirty="0">
                <a:latin typeface="Calibri" pitchFamily="34" charset="0"/>
              </a:rPr>
              <a:t>(each location is 1 byte)</a:t>
            </a:r>
          </a:p>
        </p:txBody>
      </p:sp>
      <p:sp>
        <p:nvSpPr>
          <p:cNvPr id="29718" name="WordArt 21"/>
          <p:cNvSpPr>
            <a:spLocks noChangeArrowheads="1" noChangeShapeType="1" noTextEdit="1"/>
          </p:cNvSpPr>
          <p:nvPr/>
        </p:nvSpPr>
        <p:spPr bwMode="auto">
          <a:xfrm rot="1865533">
            <a:off x="8844440" y="345441"/>
            <a:ext cx="2061845" cy="7880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173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"/>
                <a:cs typeface="Arial"/>
              </a:rPr>
              <a:t>ARM ISA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3669" y="6456578"/>
            <a:ext cx="17743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little endian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788583" y="44577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0x00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788583" y="4889550"/>
            <a:ext cx="748051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0x00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788583" y="53213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0x00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788583" y="5753150"/>
            <a:ext cx="748052" cy="431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40" dirty="0">
                <a:latin typeface="Calibri" pitchFamily="34" charset="0"/>
              </a:rPr>
              <a:t>0x00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9522266" y="446725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104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540258" y="4898289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105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9540258" y="5329318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106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9540258" y="5760347"/>
            <a:ext cx="58381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dirty="0">
                <a:latin typeface="Calibri" pitchFamily="34" charset="0"/>
              </a:rPr>
              <a:t>107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8789065" y="251806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9541136" y="2519679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787057" y="6179804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9537129" y="6181422"/>
            <a:ext cx="0" cy="200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5228114" y="4220845"/>
            <a:ext cx="323850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46" dirty="0">
                <a:latin typeface="Calibri" pitchFamily="34" charset="0"/>
              </a:rPr>
              <a:t>0x0000000000000000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9BB8F576-02E5-3800-76D3-1913F39E0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9" y="2504441"/>
            <a:ext cx="3895845" cy="183672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67" dirty="0">
                <a:latin typeface="Calibri" pitchFamily="34" charset="0"/>
              </a:rPr>
              <a:t>LDUR	 X4, [X5, #100]</a:t>
            </a:r>
          </a:p>
          <a:p>
            <a:r>
              <a:rPr lang="en-US" sz="2267" dirty="0">
                <a:latin typeface="Calibri" pitchFamily="34" charset="0"/>
              </a:rPr>
              <a:t>LDURB	 X3, [X5, #102]</a:t>
            </a:r>
          </a:p>
          <a:p>
            <a:r>
              <a:rPr lang="en-US" sz="2267" dirty="0">
                <a:latin typeface="Calibri" pitchFamily="34" charset="0"/>
              </a:rPr>
              <a:t>STUR	 X3, [X5, #100]</a:t>
            </a:r>
          </a:p>
          <a:p>
            <a:r>
              <a:rPr lang="en-US" sz="2267" dirty="0">
                <a:solidFill>
                  <a:srgbClr val="FF0000"/>
                </a:solidFill>
                <a:latin typeface="Calibri" pitchFamily="34" charset="0"/>
              </a:rPr>
              <a:t>LDURSW	 X4, [X5, #102]</a:t>
            </a:r>
            <a:r>
              <a:rPr lang="en-US" sz="2267" dirty="0">
                <a:latin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9586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Load Instruction Sizes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541622" y="1554480"/>
            <a:ext cx="9720897" cy="544068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How much data is retrieved from memory at the given address?</a:t>
            </a:r>
          </a:p>
          <a:p>
            <a:pPr eaLnBrk="1" hangingPunct="1"/>
            <a:r>
              <a:rPr lang="en-US" dirty="0"/>
              <a:t>LDUR X3,  [X4, #1000]</a:t>
            </a:r>
          </a:p>
          <a:p>
            <a:pPr lvl="1" eaLnBrk="1" hangingPunct="1"/>
            <a:r>
              <a:rPr lang="en-US" dirty="0"/>
              <a:t>Load (unscaled) to register—retrieve a double word (64 bits) from address (X4+1000)</a:t>
            </a:r>
          </a:p>
          <a:p>
            <a:pPr eaLnBrk="1" hangingPunct="1"/>
            <a:r>
              <a:rPr lang="en-US" dirty="0"/>
              <a:t>LDURH  X3, [X4, #1000]</a:t>
            </a:r>
          </a:p>
          <a:p>
            <a:pPr lvl="1" eaLnBrk="1" hangingPunct="1"/>
            <a:r>
              <a:rPr lang="en-US" dirty="0"/>
              <a:t>Load </a:t>
            </a:r>
            <a:r>
              <a:rPr lang="en-US" dirty="0" err="1"/>
              <a:t>halfword</a:t>
            </a:r>
            <a:r>
              <a:rPr lang="en-US" dirty="0"/>
              <a:t> (16 bits) from address (X4+1000) to the low 16 bit in X3—top 48 bits of X3 are set zero</a:t>
            </a:r>
          </a:p>
          <a:p>
            <a:pPr eaLnBrk="1" hangingPunct="1"/>
            <a:r>
              <a:rPr lang="en-US" dirty="0"/>
              <a:t>LDURB X3,  [X4, #1000]</a:t>
            </a:r>
          </a:p>
          <a:p>
            <a:pPr lvl="1" eaLnBrk="1" hangingPunct="1"/>
            <a:r>
              <a:rPr lang="en-US" dirty="0"/>
              <a:t>Load byte (8 bits) from address (X4+1000) and put in the low 8 bits of X3—zero extend the destination register X3 (top 56 bits)</a:t>
            </a:r>
          </a:p>
          <a:p>
            <a:pPr eaLnBrk="1" hangingPunct="1"/>
            <a:r>
              <a:rPr lang="en-US" dirty="0"/>
              <a:t>What about loading words?</a:t>
            </a:r>
          </a:p>
          <a:p>
            <a:pPr eaLnBrk="1" hangingPunct="1"/>
            <a:r>
              <a:rPr lang="en-US" dirty="0"/>
              <a:t>LDURSW X3,  [X4, #1000]</a:t>
            </a:r>
          </a:p>
          <a:p>
            <a:pPr lvl="1" eaLnBrk="1" hangingPunct="1"/>
            <a:r>
              <a:rPr lang="en-US" dirty="0"/>
              <a:t>retrieve a word (32 bits) from address (X4+1000) and put in lower half of X3—top 32 bits of X3 are sign extended </a:t>
            </a:r>
          </a:p>
          <a:p>
            <a:pPr lvl="1" eaLnBrk="1" hangingPunct="1"/>
            <a:r>
              <a:rPr lang="en-US" dirty="0"/>
              <a:t>the most significant bit of the word at address (X4+1000) is copied into the top 32 bits of X3</a:t>
            </a:r>
          </a:p>
        </p:txBody>
      </p:sp>
      <p:sp>
        <p:nvSpPr>
          <p:cNvPr id="24582" name="WordArt 4"/>
          <p:cNvSpPr>
            <a:spLocks noChangeArrowheads="1" noChangeShapeType="1" noTextEdit="1"/>
          </p:cNvSpPr>
          <p:nvPr/>
        </p:nvSpPr>
        <p:spPr bwMode="auto">
          <a:xfrm rot="1865533">
            <a:off x="8844440" y="345441"/>
            <a:ext cx="2061845" cy="7880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173" b="1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Arial"/>
                <a:cs typeface="Arial"/>
              </a:rPr>
              <a:t>ARM ISA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108359" y="5008880"/>
            <a:ext cx="3540760" cy="8636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t" anchorCtr="0" compatLnSpc="1">
            <a:prstTxWarp prst="textNoShape">
              <a:avLst/>
            </a:prstTxWarp>
          </a:bodyPr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</a:pPr>
            <a:endParaRPr lang="en-US" sz="272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</a:t>
            </a:r>
            <a:r>
              <a:rPr lang="en-US" dirty="0" err="1"/>
              <a:t>Pseudos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622" y="1381760"/>
            <a:ext cx="9548177" cy="5440680"/>
          </a:xfrm>
        </p:spPr>
        <p:txBody>
          <a:bodyPr/>
          <a:lstStyle/>
          <a:p>
            <a:pPr marL="0" indent="0">
              <a:buNone/>
            </a:pPr>
            <a:r>
              <a:rPr lang="en-US" sz="2040" u="sng" dirty="0"/>
              <a:t>MOV 	X3, X4</a:t>
            </a:r>
          </a:p>
          <a:p>
            <a:r>
              <a:rPr lang="en-US" sz="2040" dirty="0"/>
              <a:t>Expanded to:</a:t>
            </a:r>
            <a:br>
              <a:rPr lang="en-US" sz="2040" dirty="0"/>
            </a:br>
            <a:r>
              <a:rPr lang="en-US" sz="2040" dirty="0"/>
              <a:t>LSL	X3,  X4, #0 // many other possibilities</a:t>
            </a:r>
          </a:p>
          <a:p>
            <a:pPr marL="0" indent="0">
              <a:buNone/>
            </a:pPr>
            <a:endParaRPr lang="en-US" sz="2040" u="sng" dirty="0"/>
          </a:p>
          <a:p>
            <a:pPr marL="0" indent="0">
              <a:buNone/>
            </a:pPr>
            <a:r>
              <a:rPr lang="en-US" sz="2267" u="sng" dirty="0"/>
              <a:t>CMP 	X9, X10 // compare X9 to X10 and set condition code</a:t>
            </a:r>
          </a:p>
          <a:p>
            <a:r>
              <a:rPr lang="en-US" sz="2040" dirty="0"/>
              <a:t>Expands to:</a:t>
            </a:r>
            <a:br>
              <a:rPr lang="en-US" sz="2040" dirty="0"/>
            </a:br>
            <a:r>
              <a:rPr lang="en-US" sz="2040" dirty="0"/>
              <a:t>SUBS 	XZR, X9, X10 // use X9 − X10 to set condition codes</a:t>
            </a:r>
          </a:p>
          <a:p>
            <a:pPr lvl="1"/>
            <a:r>
              <a:rPr lang="en-US" sz="1587" dirty="0"/>
              <a:t>We allow writes to XZR (X31) to set condition codes—the result is discarded</a:t>
            </a:r>
          </a:p>
          <a:p>
            <a:pPr lvl="1"/>
            <a:r>
              <a:rPr lang="en-US" sz="1587" dirty="0" err="1"/>
              <a:t>Immediates</a:t>
            </a:r>
            <a:r>
              <a:rPr lang="en-US" sz="1587" dirty="0"/>
              <a:t> allowed</a:t>
            </a:r>
          </a:p>
        </p:txBody>
      </p:sp>
    </p:spTree>
    <p:extLst>
      <p:ext uri="{BB962C8B-B14F-4D97-AF65-F5344CB8AC3E}">
        <p14:creationId xmlns:p14="http://schemas.microsoft.com/office/powerpoint/2010/main" val="20058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90199" y="345440"/>
            <a:ext cx="9067800" cy="9499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-128"/>
              </a:rPr>
              <a:t>IEEE Floating point format (single precision)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590199" y="1381760"/>
            <a:ext cx="9067800" cy="544068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</a:rPr>
              <a:t>Sign bit: (0 is positive, 1 is negative)</a:t>
            </a:r>
          </a:p>
          <a:p>
            <a:pPr eaLnBrk="1" hangingPunct="1"/>
            <a:r>
              <a:rPr lang="en-US" dirty="0" err="1">
                <a:ea typeface="ＭＳ Ｐゴシック" charset="-128"/>
              </a:rPr>
              <a:t>Significand</a:t>
            </a:r>
            <a:r>
              <a:rPr lang="en-US" dirty="0">
                <a:ea typeface="ＭＳ Ｐゴシック" charset="-128"/>
              </a:rPr>
              <a:t>: (also called the </a:t>
            </a:r>
            <a:r>
              <a:rPr lang="en-US" i="1" dirty="0">
                <a:ea typeface="ＭＳ Ｐゴシック" charset="-128"/>
              </a:rPr>
              <a:t>mantissa</a:t>
            </a:r>
            <a:r>
              <a:rPr lang="en-US" dirty="0">
                <a:ea typeface="ＭＳ Ｐゴシック" charset="-128"/>
              </a:rPr>
              <a:t>; stores the 23 most significant bits after the decimal point)</a:t>
            </a:r>
          </a:p>
          <a:p>
            <a:pPr eaLnBrk="1" hangingPunct="1"/>
            <a:r>
              <a:rPr lang="en-US" dirty="0">
                <a:ea typeface="ＭＳ Ｐゴシック" charset="-128"/>
              </a:rPr>
              <a:t>Exponent: used biased base 127 encoding</a:t>
            </a:r>
          </a:p>
          <a:p>
            <a:pPr lvl="1" eaLnBrk="1" hangingPunct="1"/>
            <a:r>
              <a:rPr lang="en-US" dirty="0">
                <a:cs typeface="Arial" charset="0"/>
              </a:rPr>
              <a:t>Add 127 to the value of the exponent to encode:</a:t>
            </a:r>
          </a:p>
          <a:p>
            <a:pPr lvl="1" eaLnBrk="1" hangingPunct="1"/>
            <a:r>
              <a:rPr lang="en-US" dirty="0">
                <a:cs typeface="Arial" charset="0"/>
              </a:rPr>
              <a:t>-127 </a:t>
            </a:r>
            <a:r>
              <a:rPr lang="en-US" dirty="0">
                <a:cs typeface="Arial" charset="0"/>
                <a:sym typeface="Symbol" pitchFamily="18" charset="2"/>
              </a:rPr>
              <a:t> </a:t>
            </a:r>
            <a:r>
              <a:rPr lang="en-US" dirty="0">
                <a:cs typeface="Arial" charset="0"/>
              </a:rPr>
              <a:t>00000000        1 </a:t>
            </a:r>
            <a:r>
              <a:rPr lang="en-US" dirty="0">
                <a:cs typeface="Arial" charset="0"/>
                <a:sym typeface="Symbol" pitchFamily="18" charset="2"/>
              </a:rPr>
              <a:t> </a:t>
            </a:r>
            <a:r>
              <a:rPr lang="en-US" dirty="0">
                <a:cs typeface="Arial" charset="0"/>
              </a:rPr>
              <a:t>10000000</a:t>
            </a:r>
          </a:p>
          <a:p>
            <a:pPr lvl="1" eaLnBrk="1" hangingPunct="1"/>
            <a:r>
              <a:rPr lang="en-US" dirty="0">
                <a:cs typeface="Arial" charset="0"/>
              </a:rPr>
              <a:t>-126 </a:t>
            </a:r>
            <a:r>
              <a:rPr lang="en-US" dirty="0">
                <a:cs typeface="Arial" charset="0"/>
                <a:sym typeface="Symbol" pitchFamily="18" charset="2"/>
              </a:rPr>
              <a:t> </a:t>
            </a:r>
            <a:r>
              <a:rPr lang="en-US" dirty="0">
                <a:cs typeface="Arial" charset="0"/>
              </a:rPr>
              <a:t>00000001        2 </a:t>
            </a:r>
            <a:r>
              <a:rPr lang="en-US" dirty="0">
                <a:cs typeface="Arial" charset="0"/>
                <a:sym typeface="Symbol" pitchFamily="18" charset="2"/>
              </a:rPr>
              <a:t> </a:t>
            </a:r>
            <a:r>
              <a:rPr lang="en-US" dirty="0">
                <a:cs typeface="Arial" charset="0"/>
              </a:rPr>
              <a:t>10000001</a:t>
            </a:r>
          </a:p>
          <a:p>
            <a:pPr lvl="1" eaLnBrk="1" hangingPunct="1"/>
            <a:r>
              <a:rPr lang="en-US" dirty="0">
                <a:cs typeface="Arial" charset="0"/>
              </a:rPr>
              <a:t>…                                  …</a:t>
            </a:r>
          </a:p>
          <a:p>
            <a:pPr lvl="1" eaLnBrk="1" hangingPunct="1"/>
            <a:r>
              <a:rPr lang="en-US" dirty="0">
                <a:cs typeface="Arial" charset="0"/>
              </a:rPr>
              <a:t>     0 </a:t>
            </a:r>
            <a:r>
              <a:rPr lang="en-US" dirty="0">
                <a:cs typeface="Arial" charset="0"/>
                <a:sym typeface="Symbol" pitchFamily="18" charset="2"/>
              </a:rPr>
              <a:t> </a:t>
            </a:r>
            <a:r>
              <a:rPr lang="en-US" dirty="0">
                <a:cs typeface="Arial" charset="0"/>
              </a:rPr>
              <a:t>01111111     128 </a:t>
            </a:r>
            <a:r>
              <a:rPr lang="en-US" dirty="0">
                <a:cs typeface="Arial" charset="0"/>
                <a:sym typeface="Symbol" pitchFamily="18" charset="2"/>
              </a:rPr>
              <a:t> </a:t>
            </a:r>
            <a:r>
              <a:rPr lang="en-US" dirty="0">
                <a:cs typeface="Arial" charset="0"/>
              </a:rPr>
              <a:t>11111111</a:t>
            </a:r>
          </a:p>
          <a:p>
            <a:pPr lvl="1" eaLnBrk="1" hangingPunct="1">
              <a:buFontTx/>
              <a:buNone/>
            </a:pPr>
            <a:endParaRPr lang="en-US" dirty="0">
              <a:cs typeface="Arial" charset="0"/>
            </a:endParaRPr>
          </a:p>
          <a:p>
            <a:pPr eaLnBrk="1" hangingPunct="1"/>
            <a:r>
              <a:rPr lang="en-US" dirty="0">
                <a:ea typeface="ＭＳ Ｐゴシック" charset="-128"/>
              </a:rPr>
              <a:t>How do you represent zero ? Special convention:</a:t>
            </a:r>
          </a:p>
          <a:p>
            <a:pPr lvl="1" eaLnBrk="1" hangingPunct="1"/>
            <a:r>
              <a:rPr lang="en-US" dirty="0">
                <a:cs typeface="Arial" charset="0"/>
              </a:rPr>
              <a:t>Exponent: -127 (all zeroes ), </a:t>
            </a:r>
            <a:r>
              <a:rPr lang="en-US" dirty="0" err="1">
                <a:cs typeface="Arial" charset="0"/>
              </a:rPr>
              <a:t>Significand</a:t>
            </a:r>
            <a:r>
              <a:rPr lang="en-US" dirty="0">
                <a:cs typeface="Arial" charset="0"/>
              </a:rPr>
              <a:t> 0 (all zeroes), Sign + or -</a:t>
            </a:r>
          </a:p>
        </p:txBody>
      </p:sp>
    </p:spTree>
    <p:extLst>
      <p:ext uri="{BB962C8B-B14F-4D97-AF65-F5344CB8AC3E}">
        <p14:creationId xmlns:p14="http://schemas.microsoft.com/office/powerpoint/2010/main" val="44194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754 Floating Point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value, in binary, of the following IEEE 754-encoded  floating-point number?</a:t>
            </a:r>
          </a:p>
          <a:p>
            <a:r>
              <a:rPr lang="en-US" dirty="0"/>
              <a:t>What is the value, in decimal, for the same number?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		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b="1" dirty="0"/>
              <a:t>1.101 x 2</a:t>
            </a:r>
            <a:r>
              <a:rPr lang="en-US" b="1" baseline="30000" dirty="0"/>
              <a:t>0</a:t>
            </a:r>
            <a:r>
              <a:rPr lang="en-US" b="1" dirty="0"/>
              <a:t>			 1.625 x 2</a:t>
            </a:r>
            <a:r>
              <a:rPr lang="en-US" b="1" baseline="30000" dirty="0"/>
              <a:t>0</a:t>
            </a:r>
            <a:endParaRPr lang="en-US" b="1" dirty="0"/>
          </a:p>
        </p:txBody>
      </p:sp>
      <p:grpSp>
        <p:nvGrpSpPr>
          <p:cNvPr id="31750" name="Group 10"/>
          <p:cNvGrpSpPr>
            <a:grpSpLocks/>
          </p:cNvGrpSpPr>
          <p:nvPr/>
        </p:nvGrpSpPr>
        <p:grpSpPr bwMode="auto">
          <a:xfrm>
            <a:off x="2799239" y="3581400"/>
            <a:ext cx="6563360" cy="530273"/>
            <a:chOff x="1676400" y="2743200"/>
            <a:chExt cx="5410200" cy="467586"/>
          </a:xfrm>
        </p:grpSpPr>
        <p:sp>
          <p:nvSpPr>
            <p:cNvPr id="31751" name="Text Box 4"/>
            <p:cNvSpPr txBox="1">
              <a:spLocks noChangeArrowheads="1"/>
            </p:cNvSpPr>
            <p:nvPr/>
          </p:nvSpPr>
          <p:spPr bwMode="auto">
            <a:xfrm>
              <a:off x="1676400" y="2743200"/>
              <a:ext cx="381000" cy="4658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3400"/>
                </a:lnSpc>
              </a:pPr>
              <a:r>
                <a:rPr lang="en-US" sz="2846" b="1" dirty="0"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1752" name="Text Box 5"/>
            <p:cNvSpPr txBox="1">
              <a:spLocks noChangeArrowheads="1"/>
            </p:cNvSpPr>
            <p:nvPr/>
          </p:nvSpPr>
          <p:spPr bwMode="auto">
            <a:xfrm>
              <a:off x="2047366" y="2743200"/>
              <a:ext cx="1367873" cy="4675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46" b="1" dirty="0">
                  <a:latin typeface="Calibri" pitchFamily="34" charset="0"/>
                  <a:cs typeface="Calibri" pitchFamily="34" charset="0"/>
                </a:rPr>
                <a:t>01111111</a:t>
              </a:r>
            </a:p>
          </p:txBody>
        </p:sp>
        <p:sp>
          <p:nvSpPr>
            <p:cNvPr id="31753" name="Text Box 6"/>
            <p:cNvSpPr txBox="1">
              <a:spLocks noChangeArrowheads="1"/>
            </p:cNvSpPr>
            <p:nvPr/>
          </p:nvSpPr>
          <p:spPr bwMode="auto">
            <a:xfrm>
              <a:off x="3368675" y="2743200"/>
              <a:ext cx="3717925" cy="4675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46" b="1" dirty="0">
                  <a:latin typeface="Calibri" pitchFamily="34" charset="0"/>
                  <a:cs typeface="Calibri" pitchFamily="34" charset="0"/>
                </a:rPr>
                <a:t>10100000000000000000000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 &amp; Relocation Table</a:t>
            </a:r>
          </a:p>
        </p:txBody>
      </p:sp>
      <p:sp>
        <p:nvSpPr>
          <p:cNvPr id="32771" name="Content Placeholder 9"/>
          <p:cNvSpPr>
            <a:spLocks noGrp="1"/>
          </p:cNvSpPr>
          <p:nvPr>
            <p:ph sz="half" idx="1"/>
          </p:nvPr>
        </p:nvSpPr>
        <p:spPr>
          <a:xfrm>
            <a:off x="1541622" y="1554480"/>
            <a:ext cx="4447540" cy="276352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2040" dirty="0" err="1">
                <a:latin typeface="Courier New" pitchFamily="49" charset="0"/>
                <a:cs typeface="Courier New" pitchFamily="49" charset="0"/>
              </a:rPr>
              <a:t>main.c</a:t>
            </a:r>
            <a:endParaRPr lang="en-US" sz="204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1: int r;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2: extern </a:t>
            </a:r>
            <a:r>
              <a:rPr lang="en-US" sz="204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4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3: extern void </a:t>
            </a:r>
            <a:r>
              <a:rPr lang="en-US" sz="2040" dirty="0" err="1">
                <a:latin typeface="Courier New" pitchFamily="49" charset="0"/>
                <a:cs typeface="Courier New" pitchFamily="49" charset="0"/>
              </a:rPr>
              <a:t>foobar</a:t>
            </a:r>
            <a:r>
              <a:rPr lang="en-US" sz="204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4: void main(</a:t>
            </a:r>
            <a:r>
              <a:rPr lang="en-US" sz="204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40" dirty="0">
                <a:latin typeface="Courier New" pitchFamily="49" charset="0"/>
                <a:cs typeface="Courier New" pitchFamily="49" charset="0"/>
              </a:rPr>
              <a:t> a) {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5:   reference to x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6:   reference to r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7:   </a:t>
            </a:r>
            <a:r>
              <a:rPr lang="en-US" sz="2040" dirty="0" err="1">
                <a:latin typeface="Courier New" pitchFamily="49" charset="0"/>
                <a:cs typeface="Courier New" pitchFamily="49" charset="0"/>
              </a:rPr>
              <a:t>foobar</a:t>
            </a:r>
            <a:r>
              <a:rPr lang="en-US" sz="204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8: return; }</a:t>
            </a:r>
          </a:p>
        </p:txBody>
      </p:sp>
      <p:sp>
        <p:nvSpPr>
          <p:cNvPr id="32774" name="Content Placeholder 9"/>
          <p:cNvSpPr>
            <a:spLocks noGrp="1"/>
          </p:cNvSpPr>
          <p:nvPr>
            <p:ph sz="half" idx="1"/>
          </p:nvPr>
        </p:nvSpPr>
        <p:spPr>
          <a:xfrm>
            <a:off x="6339999" y="1554480"/>
            <a:ext cx="4447540" cy="267716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2040" dirty="0" err="1">
                <a:latin typeface="Courier New" pitchFamily="49" charset="0"/>
                <a:cs typeface="Courier New" pitchFamily="49" charset="0"/>
              </a:rPr>
              <a:t>foobar.c</a:t>
            </a:r>
            <a:endParaRPr lang="en-US" sz="204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1: </a:t>
            </a:r>
            <a:r>
              <a:rPr lang="en-US" sz="204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4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2: </a:t>
            </a:r>
            <a:r>
              <a:rPr lang="en-US" sz="204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40" dirty="0">
                <a:latin typeface="Courier New" pitchFamily="49" charset="0"/>
                <a:cs typeface="Courier New" pitchFamily="49" charset="0"/>
              </a:rPr>
              <a:t> y;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3: void </a:t>
            </a:r>
            <a:r>
              <a:rPr lang="en-US" sz="2040" dirty="0" err="1">
                <a:latin typeface="Courier New" pitchFamily="49" charset="0"/>
                <a:cs typeface="Courier New" pitchFamily="49" charset="0"/>
              </a:rPr>
              <a:t>foobar</a:t>
            </a:r>
            <a:r>
              <a:rPr lang="en-US" sz="204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4:   </a:t>
            </a:r>
            <a:r>
              <a:rPr lang="en-US" sz="204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40" dirty="0">
                <a:latin typeface="Courier New" pitchFamily="49" charset="0"/>
                <a:cs typeface="Courier New" pitchFamily="49" charset="0"/>
              </a:rPr>
              <a:t> t;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5:   reference to x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6:   reference to y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7:   reference to t</a:t>
            </a:r>
          </a:p>
          <a:p>
            <a:pPr>
              <a:lnSpc>
                <a:spcPct val="120000"/>
              </a:lnSpc>
              <a:buNone/>
            </a:pPr>
            <a:r>
              <a:rPr lang="en-US" sz="2040" dirty="0">
                <a:latin typeface="Courier New" pitchFamily="49" charset="0"/>
                <a:cs typeface="Courier New" pitchFamily="49" charset="0"/>
              </a:rPr>
              <a:t>8: return;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7440" y="4404361"/>
            <a:ext cx="3844194" cy="7456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720"/>
              </a:lnSpc>
              <a:defRPr/>
            </a:pPr>
            <a:r>
              <a:rPr lang="en-US" sz="1400" dirty="0">
                <a:latin typeface="Calibri" pitchFamily="34" charset="0"/>
                <a:ea typeface="MS PGothic" pitchFamily="34" charset="-128"/>
                <a:cs typeface="Calibri" pitchFamily="34" charset="0"/>
              </a:rPr>
              <a:t>What symbols appear in the symbol tables?</a:t>
            </a:r>
          </a:p>
          <a:p>
            <a:pPr>
              <a:lnSpc>
                <a:spcPts val="2720"/>
              </a:lnSpc>
              <a:defRPr/>
            </a:pPr>
            <a:r>
              <a:rPr lang="en-US" sz="1400" dirty="0">
                <a:latin typeface="Calibri" pitchFamily="34" charset="0"/>
                <a:ea typeface="MS PGothic" pitchFamily="34" charset="-128"/>
                <a:cs typeface="Calibri" pitchFamily="34" charset="0"/>
              </a:rPr>
              <a:t>What instructions appear in the relocation tables?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559" y="5267960"/>
            <a:ext cx="4058920" cy="1498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720"/>
              </a:lnSpc>
              <a:defRPr/>
            </a:pPr>
            <a:r>
              <a:rPr lang="en-US" sz="1600" b="1" dirty="0">
                <a:latin typeface="Calibri" pitchFamily="34" charset="0"/>
                <a:ea typeface="MS PGothic" pitchFamily="34" charset="-128"/>
                <a:cs typeface="Calibri" pitchFamily="34" charset="0"/>
              </a:rPr>
              <a:t>Symbol Table: </a:t>
            </a:r>
          </a:p>
          <a:p>
            <a:pPr>
              <a:lnSpc>
                <a:spcPts val="2720"/>
              </a:lnSpc>
              <a:defRPr/>
            </a:pPr>
            <a:r>
              <a:rPr lang="en-US" sz="16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r, x, </a:t>
            </a:r>
            <a:r>
              <a:rPr lang="en-US" sz="1600" b="1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foobar</a:t>
            </a:r>
            <a:r>
              <a:rPr lang="en-US" sz="16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, main</a:t>
            </a:r>
          </a:p>
          <a:p>
            <a:pPr>
              <a:lnSpc>
                <a:spcPts val="2720"/>
              </a:lnSpc>
              <a:defRPr/>
            </a:pPr>
            <a:r>
              <a:rPr lang="en-US" sz="1600" b="1" dirty="0">
                <a:latin typeface="Calibri" pitchFamily="34" charset="0"/>
                <a:ea typeface="MS PGothic" pitchFamily="34" charset="-128"/>
                <a:cs typeface="Calibri" pitchFamily="34" charset="0"/>
              </a:rPr>
              <a:t>Relocation Table:</a:t>
            </a:r>
          </a:p>
          <a:p>
            <a:pPr>
              <a:lnSpc>
                <a:spcPts val="2720"/>
              </a:lnSpc>
              <a:defRPr/>
            </a:pPr>
            <a:r>
              <a:rPr lang="en-US" sz="16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5, 6, 7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9999" y="5267961"/>
            <a:ext cx="4058920" cy="15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720"/>
              </a:lnSpc>
              <a:defRPr/>
            </a:pPr>
            <a:r>
              <a:rPr lang="en-US" sz="1600" b="1" dirty="0">
                <a:latin typeface="Calibri" pitchFamily="34" charset="0"/>
                <a:ea typeface="MS PGothic" pitchFamily="34" charset="-128"/>
                <a:cs typeface="Calibri" pitchFamily="34" charset="0"/>
              </a:rPr>
              <a:t>Symbol Table: </a:t>
            </a:r>
          </a:p>
          <a:p>
            <a:pPr>
              <a:lnSpc>
                <a:spcPts val="2720"/>
              </a:lnSpc>
              <a:defRPr/>
            </a:pPr>
            <a:r>
              <a:rPr lang="en-US" sz="16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x, y, </a:t>
            </a:r>
            <a:r>
              <a:rPr lang="en-US" sz="1600" b="1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foobar</a:t>
            </a:r>
            <a:endParaRPr lang="en-US" sz="1600" b="1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ts val="2720"/>
              </a:lnSpc>
              <a:defRPr/>
            </a:pPr>
            <a:r>
              <a:rPr lang="en-US" sz="1600" b="1" dirty="0">
                <a:latin typeface="Calibri" pitchFamily="34" charset="0"/>
                <a:ea typeface="MS PGothic" pitchFamily="34" charset="-128"/>
                <a:cs typeface="Calibri" pitchFamily="34" charset="0"/>
              </a:rPr>
              <a:t>Relocation Table:</a:t>
            </a:r>
          </a:p>
          <a:p>
            <a:pPr>
              <a:lnSpc>
                <a:spcPts val="2720"/>
              </a:lnSpc>
              <a:defRPr/>
            </a:pPr>
            <a:r>
              <a:rPr lang="en-US" sz="16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5, 6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Variables to Memory Spaces</a:t>
            </a:r>
          </a:p>
        </p:txBody>
      </p:sp>
      <p:sp>
        <p:nvSpPr>
          <p:cNvPr id="37893" name="Content Placeholder 2"/>
          <p:cNvSpPr>
            <a:spLocks noGrp="1"/>
          </p:cNvSpPr>
          <p:nvPr>
            <p:ph sz="half" idx="1"/>
          </p:nvPr>
        </p:nvSpPr>
        <p:spPr>
          <a:xfrm>
            <a:off x="1503839" y="2072640"/>
            <a:ext cx="4404360" cy="5527040"/>
          </a:xfrm>
        </p:spPr>
        <p:txBody>
          <a:bodyPr>
            <a:normAutofit/>
          </a:bodyPr>
          <a:lstStyle/>
          <a:p>
            <a:pPr>
              <a:lnSpc>
                <a:spcPts val="1813"/>
              </a:lnSpc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z;</a:t>
            </a:r>
          </a:p>
          <a:p>
            <a:pPr>
              <a:lnSpc>
                <a:spcPts val="1813"/>
              </a:lnSpc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static float q;</a:t>
            </a:r>
          </a:p>
          <a:p>
            <a:pPr>
              <a:lnSpc>
                <a:spcPts val="1813"/>
              </a:lnSpc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foo() {</a:t>
            </a:r>
          </a:p>
          <a:p>
            <a:pPr>
              <a:lnSpc>
                <a:spcPts val="1813"/>
              </a:lnSpc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a, b, c;</a:t>
            </a:r>
          </a:p>
          <a:p>
            <a:pPr>
              <a:lnSpc>
                <a:spcPts val="1813"/>
              </a:lnSpc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static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d;</a:t>
            </a:r>
          </a:p>
          <a:p>
            <a:pPr>
              <a:lnSpc>
                <a:spcPts val="1813"/>
              </a:lnSpc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a = 1;</a:t>
            </a:r>
          </a:p>
          <a:p>
            <a:pPr>
              <a:lnSpc>
                <a:spcPts val="1813"/>
              </a:lnSpc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b = bar(a);</a:t>
            </a:r>
          </a:p>
          <a:p>
            <a:pPr>
              <a:lnSpc>
                <a:spcPts val="1813"/>
              </a:lnSpc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c = a + b;</a:t>
            </a:r>
          </a:p>
          <a:p>
            <a:pPr>
              <a:lnSpc>
                <a:spcPts val="1813"/>
              </a:lnSpc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char *s;</a:t>
            </a:r>
          </a:p>
          <a:p>
            <a:pPr>
              <a:lnSpc>
                <a:spcPts val="1813"/>
              </a:lnSpc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13"/>
              </a:lnSpc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s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lnSpc>
                <a:spcPts val="1813"/>
              </a:lnSpc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lnSpc>
                <a:spcPts val="1813"/>
              </a:lnSpc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ts val="1813"/>
              </a:lnSpc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8959" y="2051050"/>
            <a:ext cx="1273810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08199" y="2072640"/>
            <a:ext cx="4404360" cy="423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46" b="1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z = data</a:t>
            </a:r>
          </a:p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46" b="1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q = data</a:t>
            </a:r>
          </a:p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46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</a:p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46" b="1" kern="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a,b,c</a:t>
            </a:r>
            <a:r>
              <a:rPr lang="en-US" sz="2846" b="1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= stack</a:t>
            </a:r>
          </a:p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46" b="1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d = data</a:t>
            </a:r>
            <a:endParaRPr lang="en-US" sz="2846" kern="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46" kern="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46" kern="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46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 </a:t>
            </a:r>
          </a:p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46" b="1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s = stack;</a:t>
            </a:r>
          </a:p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46" b="1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t = stack,</a:t>
            </a:r>
            <a:r>
              <a:rPr lang="en-US" sz="2846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</a:p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46" b="1" kern="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46" b="1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*s = heap</a:t>
            </a:r>
          </a:p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46" b="1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s = stack</a:t>
            </a:r>
          </a:p>
          <a:p>
            <a:pPr marL="532538" indent="-532538" eaLnBrk="0" hangingPunct="0">
              <a:lnSpc>
                <a:spcPts val="1813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46" kern="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>
            <a:spLocks noGrp="1"/>
          </p:cNvSpPr>
          <p:nvPr>
            <p:ph type="title" idx="4294967295"/>
          </p:nvPr>
        </p:nvSpPr>
        <p:spPr>
          <a:xfrm>
            <a:off x="1550617" y="345440"/>
            <a:ext cx="9067800" cy="949958"/>
          </a:xfrm>
          <a:prstGeom prst="rect">
            <a:avLst/>
          </a:prstGeom>
          <a:noFill/>
          <a:ln>
            <a:noFill/>
          </a:ln>
        </p:spPr>
        <p:txBody>
          <a:bodyPr vert="horz" lIns="103615" tIns="51793" rIns="103615" bIns="51793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173" b="1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Q for a D flip-flop?</a:t>
            </a:r>
          </a:p>
        </p:txBody>
      </p:sp>
      <p:cxnSp>
        <p:nvCxnSpPr>
          <p:cNvPr id="956" name="Shape 956"/>
          <p:cNvCxnSpPr/>
          <p:nvPr/>
        </p:nvCxnSpPr>
        <p:spPr>
          <a:xfrm>
            <a:off x="2540159" y="3022600"/>
            <a:ext cx="94995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Shape 957"/>
          <p:cNvCxnSpPr/>
          <p:nvPr/>
        </p:nvCxnSpPr>
        <p:spPr>
          <a:xfrm>
            <a:off x="3490119" y="2418080"/>
            <a:ext cx="94995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Shape 958"/>
          <p:cNvCxnSpPr/>
          <p:nvPr/>
        </p:nvCxnSpPr>
        <p:spPr>
          <a:xfrm>
            <a:off x="4440079" y="3022600"/>
            <a:ext cx="42686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9" name="Shape 959"/>
          <p:cNvCxnSpPr/>
          <p:nvPr/>
        </p:nvCxnSpPr>
        <p:spPr>
          <a:xfrm>
            <a:off x="4866945" y="2418080"/>
            <a:ext cx="60451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0" name="Shape 960"/>
          <p:cNvCxnSpPr/>
          <p:nvPr/>
        </p:nvCxnSpPr>
        <p:spPr>
          <a:xfrm>
            <a:off x="5888460" y="2418080"/>
            <a:ext cx="2590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1" name="Shape 961"/>
          <p:cNvCxnSpPr/>
          <p:nvPr/>
        </p:nvCxnSpPr>
        <p:spPr>
          <a:xfrm>
            <a:off x="5471464" y="3022600"/>
            <a:ext cx="41699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2" name="Shape 962"/>
          <p:cNvCxnSpPr/>
          <p:nvPr/>
        </p:nvCxnSpPr>
        <p:spPr>
          <a:xfrm>
            <a:off x="7711889" y="3022600"/>
            <a:ext cx="61438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Shape 963"/>
          <p:cNvCxnSpPr/>
          <p:nvPr/>
        </p:nvCxnSpPr>
        <p:spPr>
          <a:xfrm>
            <a:off x="7289959" y="2418080"/>
            <a:ext cx="42193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Shape 964"/>
          <p:cNvCxnSpPr/>
          <p:nvPr/>
        </p:nvCxnSpPr>
        <p:spPr>
          <a:xfrm>
            <a:off x="3490119" y="24180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5" name="Shape 965"/>
          <p:cNvCxnSpPr/>
          <p:nvPr/>
        </p:nvCxnSpPr>
        <p:spPr>
          <a:xfrm>
            <a:off x="4440079" y="24180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6" name="Shape 966"/>
          <p:cNvCxnSpPr/>
          <p:nvPr/>
        </p:nvCxnSpPr>
        <p:spPr>
          <a:xfrm>
            <a:off x="4866944" y="24180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Shape 967"/>
          <p:cNvCxnSpPr/>
          <p:nvPr/>
        </p:nvCxnSpPr>
        <p:spPr>
          <a:xfrm>
            <a:off x="5471463" y="24180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Shape 968"/>
          <p:cNvCxnSpPr/>
          <p:nvPr/>
        </p:nvCxnSpPr>
        <p:spPr>
          <a:xfrm>
            <a:off x="5888460" y="24180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9" name="Shape 969"/>
          <p:cNvCxnSpPr/>
          <p:nvPr/>
        </p:nvCxnSpPr>
        <p:spPr>
          <a:xfrm>
            <a:off x="6147540" y="24180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Shape 970"/>
          <p:cNvCxnSpPr/>
          <p:nvPr/>
        </p:nvCxnSpPr>
        <p:spPr>
          <a:xfrm>
            <a:off x="7289959" y="24180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1" name="Shape 971"/>
          <p:cNvCxnSpPr/>
          <p:nvPr/>
        </p:nvCxnSpPr>
        <p:spPr>
          <a:xfrm>
            <a:off x="7711889" y="24180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2" name="Shape 972"/>
          <p:cNvCxnSpPr/>
          <p:nvPr/>
        </p:nvCxnSpPr>
        <p:spPr>
          <a:xfrm>
            <a:off x="8326279" y="24180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Shape 973"/>
          <p:cNvCxnSpPr/>
          <p:nvPr/>
        </p:nvCxnSpPr>
        <p:spPr>
          <a:xfrm flipH="1">
            <a:off x="6147541" y="3022600"/>
            <a:ext cx="114241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Shape 974"/>
          <p:cNvCxnSpPr/>
          <p:nvPr/>
        </p:nvCxnSpPr>
        <p:spPr>
          <a:xfrm>
            <a:off x="8326280" y="2418080"/>
            <a:ext cx="60451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Shape 975"/>
          <p:cNvCxnSpPr/>
          <p:nvPr/>
        </p:nvCxnSpPr>
        <p:spPr>
          <a:xfrm>
            <a:off x="8930799" y="24180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/>
          <p:nvPr/>
        </p:nvCxnSpPr>
        <p:spPr>
          <a:xfrm>
            <a:off x="8930800" y="3022600"/>
            <a:ext cx="60451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Shape 977"/>
          <p:cNvCxnSpPr/>
          <p:nvPr/>
        </p:nvCxnSpPr>
        <p:spPr>
          <a:xfrm>
            <a:off x="3749199" y="37134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Shape 978"/>
          <p:cNvCxnSpPr/>
          <p:nvPr/>
        </p:nvCxnSpPr>
        <p:spPr>
          <a:xfrm>
            <a:off x="3749199" y="3713480"/>
            <a:ext cx="94995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/>
          <p:nvPr/>
        </p:nvCxnSpPr>
        <p:spPr>
          <a:xfrm>
            <a:off x="4699159" y="37134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Shape 980"/>
          <p:cNvCxnSpPr/>
          <p:nvPr/>
        </p:nvCxnSpPr>
        <p:spPr>
          <a:xfrm>
            <a:off x="5649119" y="3713480"/>
            <a:ext cx="94995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/>
          <p:nvPr/>
        </p:nvCxnSpPr>
        <p:spPr>
          <a:xfrm>
            <a:off x="5649119" y="37134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Shape 982"/>
          <p:cNvCxnSpPr/>
          <p:nvPr/>
        </p:nvCxnSpPr>
        <p:spPr>
          <a:xfrm>
            <a:off x="6599079" y="37134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Shape 983"/>
          <p:cNvCxnSpPr/>
          <p:nvPr/>
        </p:nvCxnSpPr>
        <p:spPr>
          <a:xfrm>
            <a:off x="4699159" y="4318000"/>
            <a:ext cx="94995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4" name="Shape 984"/>
          <p:cNvSpPr txBox="1"/>
          <p:nvPr/>
        </p:nvSpPr>
        <p:spPr>
          <a:xfrm>
            <a:off x="1762919" y="2499043"/>
            <a:ext cx="809624" cy="518160"/>
          </a:xfrm>
          <a:prstGeom prst="rect">
            <a:avLst/>
          </a:prstGeom>
          <a:noFill/>
          <a:ln>
            <a:noFill/>
          </a:ln>
        </p:spPr>
        <p:txBody>
          <a:bodyPr lIns="103615" tIns="51793" rIns="103615" bIns="51793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272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</a:p>
        </p:txBody>
      </p:sp>
      <p:sp>
        <p:nvSpPr>
          <p:cNvPr id="985" name="Shape 985"/>
          <p:cNvSpPr txBox="1"/>
          <p:nvPr/>
        </p:nvSpPr>
        <p:spPr>
          <a:xfrm>
            <a:off x="1590199" y="3794442"/>
            <a:ext cx="919375" cy="518160"/>
          </a:xfrm>
          <a:prstGeom prst="rect">
            <a:avLst/>
          </a:prstGeom>
          <a:noFill/>
          <a:ln>
            <a:noFill/>
          </a:ln>
        </p:spPr>
        <p:txBody>
          <a:bodyPr lIns="103615" tIns="51793" rIns="103615" bIns="51793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272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Clock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x="1935639" y="5089842"/>
            <a:ext cx="430000" cy="518160"/>
          </a:xfrm>
          <a:prstGeom prst="rect">
            <a:avLst/>
          </a:prstGeom>
          <a:noFill/>
          <a:ln>
            <a:noFill/>
          </a:ln>
        </p:spPr>
        <p:txBody>
          <a:bodyPr lIns="103615" tIns="51793" rIns="103615" bIns="51793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272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</a:t>
            </a:r>
          </a:p>
        </p:txBody>
      </p:sp>
      <p:cxnSp>
        <p:nvCxnSpPr>
          <p:cNvPr id="987" name="Shape 987"/>
          <p:cNvCxnSpPr/>
          <p:nvPr/>
        </p:nvCxnSpPr>
        <p:spPr>
          <a:xfrm>
            <a:off x="2568366" y="4318000"/>
            <a:ext cx="11808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Shape 988"/>
          <p:cNvCxnSpPr/>
          <p:nvPr/>
        </p:nvCxnSpPr>
        <p:spPr>
          <a:xfrm>
            <a:off x="7549039" y="3713480"/>
            <a:ext cx="94995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9" name="Shape 989"/>
          <p:cNvCxnSpPr/>
          <p:nvPr/>
        </p:nvCxnSpPr>
        <p:spPr>
          <a:xfrm>
            <a:off x="7549039" y="37134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Shape 990"/>
          <p:cNvCxnSpPr/>
          <p:nvPr/>
        </p:nvCxnSpPr>
        <p:spPr>
          <a:xfrm>
            <a:off x="8498999" y="3713481"/>
            <a:ext cx="0" cy="6045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1" name="Shape 991"/>
          <p:cNvCxnSpPr/>
          <p:nvPr/>
        </p:nvCxnSpPr>
        <p:spPr>
          <a:xfrm>
            <a:off x="6599079" y="4318000"/>
            <a:ext cx="94995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2" name="Shape 992"/>
          <p:cNvCxnSpPr/>
          <p:nvPr/>
        </p:nvCxnSpPr>
        <p:spPr>
          <a:xfrm>
            <a:off x="8498999" y="4318000"/>
            <a:ext cx="94995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Shape 978"/>
          <p:cNvCxnSpPr/>
          <p:nvPr/>
        </p:nvCxnSpPr>
        <p:spPr>
          <a:xfrm>
            <a:off x="3719588" y="4964003"/>
            <a:ext cx="192952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Shape 981"/>
          <p:cNvCxnSpPr/>
          <p:nvPr/>
        </p:nvCxnSpPr>
        <p:spPr>
          <a:xfrm>
            <a:off x="5649117" y="4964004"/>
            <a:ext cx="0" cy="60451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Shape 987"/>
          <p:cNvCxnSpPr/>
          <p:nvPr/>
        </p:nvCxnSpPr>
        <p:spPr>
          <a:xfrm>
            <a:off x="5672561" y="5545853"/>
            <a:ext cx="1876476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Shape 977"/>
          <p:cNvCxnSpPr/>
          <p:nvPr/>
        </p:nvCxnSpPr>
        <p:spPr>
          <a:xfrm>
            <a:off x="7549037" y="4964004"/>
            <a:ext cx="0" cy="60451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Shape 978"/>
          <p:cNvCxnSpPr/>
          <p:nvPr/>
        </p:nvCxnSpPr>
        <p:spPr>
          <a:xfrm>
            <a:off x="7549037" y="4964003"/>
            <a:ext cx="192952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Rectangle 70"/>
          <p:cNvSpPr/>
          <p:nvPr/>
        </p:nvSpPr>
        <p:spPr>
          <a:xfrm>
            <a:off x="2568366" y="4952026"/>
            <a:ext cx="1186180" cy="604519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46"/>
          </a:p>
        </p:txBody>
      </p:sp>
      <p:cxnSp>
        <p:nvCxnSpPr>
          <p:cNvPr id="73" name="Shape 939"/>
          <p:cNvCxnSpPr/>
          <p:nvPr/>
        </p:nvCxnSpPr>
        <p:spPr>
          <a:xfrm>
            <a:off x="3749197" y="2095669"/>
            <a:ext cx="0" cy="405316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6" name="Shape 939"/>
          <p:cNvCxnSpPr/>
          <p:nvPr/>
        </p:nvCxnSpPr>
        <p:spPr>
          <a:xfrm>
            <a:off x="5650971" y="2095669"/>
            <a:ext cx="0" cy="405316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" name="Shape 939"/>
          <p:cNvCxnSpPr/>
          <p:nvPr/>
        </p:nvCxnSpPr>
        <p:spPr>
          <a:xfrm>
            <a:off x="7549037" y="2095669"/>
            <a:ext cx="0" cy="405316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7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173" dirty="0"/>
          </a:p>
          <a:p>
            <a:r>
              <a:rPr lang="en-US" sz="3173" dirty="0"/>
              <a:t>We’ve covered three </a:t>
            </a:r>
            <a:r>
              <a:rPr lang="en-US" sz="3173" dirty="0" err="1"/>
              <a:t>datapaths</a:t>
            </a:r>
            <a:endParaRPr lang="en-US" sz="3173" dirty="0"/>
          </a:p>
          <a:p>
            <a:pPr lvl="1"/>
            <a:r>
              <a:rPr lang="en-US" sz="2720" dirty="0"/>
              <a:t>Single-cycle</a:t>
            </a:r>
          </a:p>
          <a:p>
            <a:pPr lvl="1"/>
            <a:r>
              <a:rPr lang="en-US" sz="2720" dirty="0"/>
              <a:t>Multi-cycle</a:t>
            </a:r>
          </a:p>
          <a:p>
            <a:pPr lvl="1"/>
            <a:r>
              <a:rPr lang="en-US" sz="2720" dirty="0"/>
              <a:t>Pipeline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4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Exam Advice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 the first page of the midterm exam</a:t>
            </a:r>
          </a:p>
          <a:p>
            <a:pPr eaLnBrk="1" hangingPunct="1"/>
            <a:r>
              <a:rPr lang="en-US" dirty="0"/>
              <a:t>Sign the honor pledge!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ea typeface="Arial" pitchFamily="34" charset="0"/>
              </a:rPr>
              <a:t>No signature = no grade</a:t>
            </a:r>
          </a:p>
          <a:p>
            <a:pPr eaLnBrk="1" hangingPunct="1"/>
            <a:r>
              <a:rPr lang="en-US" dirty="0"/>
              <a:t>Pay attention to time</a:t>
            </a:r>
          </a:p>
          <a:p>
            <a:pPr lvl="1" eaLnBrk="1" hangingPunct="1"/>
            <a:r>
              <a:rPr lang="en-US" dirty="0">
                <a:ea typeface="Arial" pitchFamily="34" charset="0"/>
              </a:rPr>
              <a:t>Don’t get stuck on a single problem</a:t>
            </a:r>
          </a:p>
          <a:p>
            <a:pPr lvl="1" eaLnBrk="1" hangingPunct="1"/>
            <a:r>
              <a:rPr lang="en-US" dirty="0">
                <a:ea typeface="Arial" pitchFamily="34" charset="0"/>
              </a:rPr>
              <a:t>Answer as many questions as possible</a:t>
            </a:r>
          </a:p>
          <a:p>
            <a:pPr lvl="1" eaLnBrk="1" hangingPunct="1">
              <a:buFontTx/>
              <a:buNone/>
            </a:pPr>
            <a:endParaRPr lang="en-US" dirty="0">
              <a:ea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path Performance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LC2K program which consists of:</a:t>
            </a:r>
          </a:p>
          <a:p>
            <a:pPr lvl="1"/>
            <a:r>
              <a:rPr lang="en-US" dirty="0"/>
              <a:t>20 loads</a:t>
            </a:r>
          </a:p>
          <a:p>
            <a:pPr lvl="1"/>
            <a:r>
              <a:rPr lang="en-US" dirty="0"/>
              <a:t>25 stores</a:t>
            </a:r>
          </a:p>
          <a:p>
            <a:pPr lvl="1"/>
            <a:r>
              <a:rPr lang="en-US" dirty="0"/>
              <a:t>15 </a:t>
            </a:r>
            <a:r>
              <a:rPr lang="en-US" dirty="0" err="1"/>
              <a:t>beqs</a:t>
            </a:r>
            <a:endParaRPr lang="en-US" dirty="0"/>
          </a:p>
          <a:p>
            <a:pPr lvl="1"/>
            <a:r>
              <a:rPr lang="en-US" dirty="0"/>
              <a:t>10 </a:t>
            </a:r>
            <a:r>
              <a:rPr lang="en-US" dirty="0" err="1"/>
              <a:t>nors</a:t>
            </a:r>
            <a:endParaRPr lang="en-US" dirty="0"/>
          </a:p>
          <a:p>
            <a:pPr lvl="1"/>
            <a:r>
              <a:rPr lang="en-US" dirty="0"/>
              <a:t>30 adds</a:t>
            </a:r>
          </a:p>
          <a:p>
            <a:r>
              <a:rPr lang="en-US" dirty="0"/>
              <a:t>What would be the execution time for:</a:t>
            </a:r>
          </a:p>
          <a:p>
            <a:pPr lvl="1"/>
            <a:r>
              <a:rPr lang="en-US" dirty="0"/>
              <a:t>Our single-cycle </a:t>
            </a:r>
            <a:r>
              <a:rPr lang="en-US" dirty="0" err="1"/>
              <a:t>datapath</a:t>
            </a:r>
            <a:r>
              <a:rPr lang="en-US" dirty="0"/>
              <a:t> with a clock period of 100ns  </a:t>
            </a:r>
          </a:p>
          <a:p>
            <a:pPr lvl="1"/>
            <a:r>
              <a:rPr lang="en-US" dirty="0"/>
              <a:t>Our multi-cycle </a:t>
            </a:r>
            <a:r>
              <a:rPr lang="en-US" dirty="0" err="1"/>
              <a:t>datapath</a:t>
            </a:r>
            <a:r>
              <a:rPr lang="en-US" dirty="0"/>
              <a:t> with a clock period of 20ns</a:t>
            </a:r>
          </a:p>
          <a:p>
            <a:pPr lvl="1"/>
            <a:r>
              <a:rPr lang="en-US" dirty="0"/>
              <a:t>Our pipelined </a:t>
            </a:r>
            <a:r>
              <a:rPr lang="en-US" dirty="0" err="1"/>
              <a:t>datapath</a:t>
            </a:r>
            <a:r>
              <a:rPr lang="en-US" dirty="0"/>
              <a:t> with a clock period of 25ns </a:t>
            </a:r>
            <a:br>
              <a:rPr lang="en-US" dirty="0"/>
            </a:br>
            <a:r>
              <a:rPr lang="en-US" dirty="0"/>
              <a:t>(with no stalls).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65830" y="4490720"/>
            <a:ext cx="2072640" cy="174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80"/>
              </a:spcAft>
            </a:pPr>
            <a:r>
              <a:rPr lang="en-US" sz="2040" dirty="0">
                <a:solidFill>
                  <a:srgbClr val="0000FF"/>
                </a:solidFill>
              </a:rPr>
              <a:t>10,000 ns (10 </a:t>
            </a:r>
            <a:r>
              <a:rPr lang="en-US" sz="2040" dirty="0">
                <a:solidFill>
                  <a:srgbClr val="0000FF"/>
                </a:solidFill>
                <a:sym typeface="Symbol" panose="05050102010706020507" pitchFamily="18" charset="2"/>
              </a:rPr>
              <a:t>s)</a:t>
            </a:r>
          </a:p>
          <a:p>
            <a:pPr>
              <a:spcAft>
                <a:spcPts val="680"/>
              </a:spcAft>
            </a:pPr>
            <a:r>
              <a:rPr lang="en-US" sz="2040" dirty="0">
                <a:solidFill>
                  <a:srgbClr val="0000FF"/>
                </a:solidFill>
                <a:sym typeface="Symbol" panose="05050102010706020507" pitchFamily="18" charset="2"/>
              </a:rPr>
              <a:t>8,400 ns (8.4 s)</a:t>
            </a:r>
          </a:p>
          <a:p>
            <a:pPr>
              <a:spcAft>
                <a:spcPts val="680"/>
              </a:spcAft>
            </a:pPr>
            <a:r>
              <a:rPr lang="en-US" sz="2040" dirty="0">
                <a:solidFill>
                  <a:srgbClr val="0000FF"/>
                </a:solidFill>
                <a:sym typeface="Symbol" panose="05050102010706020507" pitchFamily="18" charset="2"/>
              </a:rPr>
              <a:t>2,600 ns (2.6 s)</a:t>
            </a:r>
          </a:p>
          <a:p>
            <a:endParaRPr lang="en-US" sz="2846" dirty="0"/>
          </a:p>
        </p:txBody>
      </p:sp>
    </p:spTree>
    <p:extLst>
      <p:ext uri="{BB962C8B-B14F-4D97-AF65-F5344CB8AC3E}">
        <p14:creationId xmlns:p14="http://schemas.microsoft.com/office/powerpoint/2010/main" val="59205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charset="0"/>
                <a:cs typeface="Arial" charset="0"/>
              </a:rPr>
              <a:t>Multicycle Datapath</a:t>
            </a:r>
          </a:p>
        </p:txBody>
      </p:sp>
      <p:sp>
        <p:nvSpPr>
          <p:cNvPr id="802822" name="Text Box 6"/>
          <p:cNvSpPr txBox="1">
            <a:spLocks noChangeArrowheads="1"/>
          </p:cNvSpPr>
          <p:nvPr/>
        </p:nvSpPr>
        <p:spPr bwMode="auto">
          <a:xfrm>
            <a:off x="1613589" y="1640840"/>
            <a:ext cx="8607485" cy="469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8145" indent="-518145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Consider the above LC-2K </a:t>
            </a:r>
            <a:r>
              <a:rPr lang="en-US" sz="2720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multicycle</a:t>
            </a: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 </a:t>
            </a:r>
            <a:r>
              <a:rPr lang="en-US" sz="2720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datapath</a:t>
            </a: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 covered</a:t>
            </a:r>
          </a:p>
          <a:p>
            <a:pPr marL="518145" indent="-518145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in lecture.  We want to provide hardware support for a</a:t>
            </a:r>
          </a:p>
          <a:p>
            <a:pPr marL="518145" indent="-518145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new instruction:</a:t>
            </a:r>
          </a:p>
          <a:p>
            <a:pPr marL="518145" indent="-518145"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 dirty="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  <a:p>
            <a:pPr marL="518145" indent="-518145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20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destReg</a:t>
            </a: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 = </a:t>
            </a:r>
            <a:r>
              <a:rPr lang="en-US" sz="2720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regA</a:t>
            </a: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++  +  </a:t>
            </a:r>
            <a:r>
              <a:rPr lang="en-US" sz="2720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regB</a:t>
            </a:r>
            <a:endParaRPr lang="en-US" sz="2720" dirty="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  <a:p>
            <a:pPr marL="518145" indent="-518145"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 dirty="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  <a:p>
            <a:pPr marL="518145" indent="-518145" defTabSz="103629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List any new hardware components that need to be introduced</a:t>
            </a:r>
            <a:b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</a:b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to the LC-2K </a:t>
            </a:r>
            <a:r>
              <a:rPr lang="en-US" sz="2720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datapath</a:t>
            </a: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 to directly support the new instruction.</a:t>
            </a:r>
          </a:p>
          <a:p>
            <a:pPr marL="518145" indent="-518145" defTabSz="103629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en-US" sz="2720" dirty="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  <a:p>
            <a:pPr marL="518145" indent="-518145" defTabSz="103629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List any new control signals that need to be introduced to the</a:t>
            </a:r>
            <a:b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</a:b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LC-2K control to provide support for the new instruction.</a:t>
            </a:r>
          </a:p>
        </p:txBody>
      </p:sp>
    </p:spTree>
    <p:extLst>
      <p:ext uri="{BB962C8B-B14F-4D97-AF65-F5344CB8AC3E}">
        <p14:creationId xmlns:p14="http://schemas.microsoft.com/office/powerpoint/2010/main" val="862216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"/>
          <p:cNvSpPr>
            <a:spLocks noChangeArrowheads="1"/>
          </p:cNvSpPr>
          <p:nvPr/>
        </p:nvSpPr>
        <p:spPr bwMode="auto">
          <a:xfrm>
            <a:off x="1331119" y="863600"/>
            <a:ext cx="9499600" cy="57861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6725017" y="4317999"/>
            <a:ext cx="692679" cy="1576070"/>
            <a:chOff x="3432" y="3072"/>
            <a:chExt cx="385" cy="876"/>
          </a:xfrm>
        </p:grpSpPr>
        <p:sp>
          <p:nvSpPr>
            <p:cNvPr id="19560" name="Line 3"/>
            <p:cNvSpPr>
              <a:spLocks noChangeShapeType="1"/>
            </p:cNvSpPr>
            <p:nvPr/>
          </p:nvSpPr>
          <p:spPr bwMode="auto">
            <a:xfrm>
              <a:off x="3600" y="3072"/>
              <a:ext cx="0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61" name="Text Box 4"/>
            <p:cNvSpPr txBox="1">
              <a:spLocks noChangeArrowheads="1"/>
            </p:cNvSpPr>
            <p:nvPr/>
          </p:nvSpPr>
          <p:spPr bwMode="auto">
            <a:xfrm>
              <a:off x="3432" y="3742"/>
              <a:ext cx="385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Reg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en</a:t>
              </a:r>
            </a:p>
          </p:txBody>
        </p:sp>
      </p:grpSp>
      <p:grpSp>
        <p:nvGrpSpPr>
          <p:cNvPr id="19460" name="Group 5"/>
          <p:cNvGrpSpPr>
            <a:grpSpLocks/>
          </p:cNvGrpSpPr>
          <p:nvPr/>
        </p:nvGrpSpPr>
        <p:grpSpPr bwMode="auto">
          <a:xfrm>
            <a:off x="4898870" y="3281680"/>
            <a:ext cx="523557" cy="3202516"/>
            <a:chOff x="2417" y="2496"/>
            <a:chExt cx="291" cy="1780"/>
          </a:xfrm>
        </p:grpSpPr>
        <p:sp>
          <p:nvSpPr>
            <p:cNvPr id="19558" name="Line 6"/>
            <p:cNvSpPr>
              <a:spLocks noChangeShapeType="1"/>
            </p:cNvSpPr>
            <p:nvPr/>
          </p:nvSpPr>
          <p:spPr bwMode="auto">
            <a:xfrm>
              <a:off x="2544" y="2496"/>
              <a:ext cx="0" cy="15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59" name="Text Box 7"/>
            <p:cNvSpPr txBox="1">
              <a:spLocks noChangeArrowheads="1"/>
            </p:cNvSpPr>
            <p:nvPr/>
          </p:nvSpPr>
          <p:spPr bwMode="auto">
            <a:xfrm>
              <a:off x="2417" y="4070"/>
              <a:ext cx="291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IR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en</a:t>
              </a:r>
            </a:p>
          </p:txBody>
        </p:sp>
      </p:grp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2104761" y="1468120"/>
            <a:ext cx="431800" cy="77724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PC</a:t>
            </a: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3572881" y="1468120"/>
            <a:ext cx="949960" cy="28498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Memory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6940921" y="1381760"/>
            <a:ext cx="949960" cy="293624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Register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file</a:t>
            </a:r>
          </a:p>
        </p:txBody>
      </p:sp>
      <p:sp>
        <p:nvSpPr>
          <p:cNvPr id="19464" name="Line 11"/>
          <p:cNvSpPr>
            <a:spLocks noChangeShapeType="1"/>
          </p:cNvSpPr>
          <p:nvPr/>
        </p:nvSpPr>
        <p:spPr bwMode="auto">
          <a:xfrm>
            <a:off x="2536561" y="1899920"/>
            <a:ext cx="34544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65" name="Line 12"/>
          <p:cNvSpPr>
            <a:spLocks noChangeShapeType="1"/>
          </p:cNvSpPr>
          <p:nvPr/>
        </p:nvSpPr>
        <p:spPr bwMode="auto">
          <a:xfrm>
            <a:off x="3227441" y="2159000"/>
            <a:ext cx="34544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6336401" y="2677160"/>
            <a:ext cx="604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67" name="Line 14"/>
          <p:cNvSpPr>
            <a:spLocks noChangeShapeType="1"/>
          </p:cNvSpPr>
          <p:nvPr/>
        </p:nvSpPr>
        <p:spPr bwMode="auto">
          <a:xfrm>
            <a:off x="6681841" y="3627120"/>
            <a:ext cx="259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68" name="Line 15"/>
          <p:cNvSpPr>
            <a:spLocks noChangeShapeType="1"/>
          </p:cNvSpPr>
          <p:nvPr/>
        </p:nvSpPr>
        <p:spPr bwMode="auto">
          <a:xfrm>
            <a:off x="4781921" y="3454400"/>
            <a:ext cx="15544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69" name="Line 16"/>
          <p:cNvSpPr>
            <a:spLocks noChangeShapeType="1"/>
          </p:cNvSpPr>
          <p:nvPr/>
        </p:nvSpPr>
        <p:spPr bwMode="auto">
          <a:xfrm>
            <a:off x="5731881" y="1986280"/>
            <a:ext cx="120904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70" name="Line 17"/>
          <p:cNvSpPr>
            <a:spLocks noChangeShapeType="1"/>
          </p:cNvSpPr>
          <p:nvPr/>
        </p:nvSpPr>
        <p:spPr bwMode="auto">
          <a:xfrm>
            <a:off x="5731881" y="1640840"/>
            <a:ext cx="0" cy="3022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71" name="Line 18"/>
          <p:cNvSpPr>
            <a:spLocks noChangeShapeType="1"/>
          </p:cNvSpPr>
          <p:nvPr/>
        </p:nvSpPr>
        <p:spPr bwMode="auto">
          <a:xfrm>
            <a:off x="5731881" y="1640840"/>
            <a:ext cx="120904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72" name="Line 19"/>
          <p:cNvSpPr>
            <a:spLocks noChangeShapeType="1"/>
          </p:cNvSpPr>
          <p:nvPr/>
        </p:nvSpPr>
        <p:spPr bwMode="auto">
          <a:xfrm>
            <a:off x="5731881" y="2418080"/>
            <a:ext cx="25908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73" name="Line 20"/>
          <p:cNvSpPr>
            <a:spLocks noChangeShapeType="1"/>
          </p:cNvSpPr>
          <p:nvPr/>
        </p:nvSpPr>
        <p:spPr bwMode="auto">
          <a:xfrm>
            <a:off x="5731881" y="2936240"/>
            <a:ext cx="25908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74" name="AutoShape 21"/>
          <p:cNvSpPr>
            <a:spLocks noChangeArrowheads="1"/>
          </p:cNvSpPr>
          <p:nvPr/>
        </p:nvSpPr>
        <p:spPr bwMode="auto">
          <a:xfrm rot="-5400000">
            <a:off x="5623931" y="2526030"/>
            <a:ext cx="112268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M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U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X</a:t>
            </a:r>
          </a:p>
        </p:txBody>
      </p:sp>
      <p:sp>
        <p:nvSpPr>
          <p:cNvPr id="19475" name="AutoShape 22"/>
          <p:cNvSpPr>
            <a:spLocks noChangeArrowheads="1"/>
          </p:cNvSpPr>
          <p:nvPr/>
        </p:nvSpPr>
        <p:spPr bwMode="auto">
          <a:xfrm rot="-5400000">
            <a:off x="5969371" y="3475990"/>
            <a:ext cx="112268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M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U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X</a:t>
            </a:r>
          </a:p>
        </p:txBody>
      </p:sp>
      <p:sp>
        <p:nvSpPr>
          <p:cNvPr id="19476" name="AutoShape 23"/>
          <p:cNvSpPr>
            <a:spLocks noChangeArrowheads="1"/>
          </p:cNvSpPr>
          <p:nvPr/>
        </p:nvSpPr>
        <p:spPr bwMode="auto">
          <a:xfrm rot="-5400000">
            <a:off x="8430631" y="3173730"/>
            <a:ext cx="138176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M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U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X</a:t>
            </a:r>
          </a:p>
        </p:txBody>
      </p:sp>
      <p:sp>
        <p:nvSpPr>
          <p:cNvPr id="19477" name="Rectangle 24"/>
          <p:cNvSpPr>
            <a:spLocks noChangeArrowheads="1"/>
          </p:cNvSpPr>
          <p:nvPr/>
        </p:nvSpPr>
        <p:spPr bwMode="auto">
          <a:xfrm>
            <a:off x="6509121" y="4490720"/>
            <a:ext cx="1381760" cy="3454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Sign extend</a:t>
            </a:r>
          </a:p>
        </p:txBody>
      </p:sp>
      <p:grpSp>
        <p:nvGrpSpPr>
          <p:cNvPr id="19478" name="Group 25"/>
          <p:cNvGrpSpPr>
            <a:grpSpLocks/>
          </p:cNvGrpSpPr>
          <p:nvPr/>
        </p:nvGrpSpPr>
        <p:grpSpPr bwMode="auto">
          <a:xfrm>
            <a:off x="9618080" y="1727200"/>
            <a:ext cx="637254" cy="1899920"/>
            <a:chOff x="-72" y="2365"/>
            <a:chExt cx="360" cy="1056"/>
          </a:xfrm>
        </p:grpSpPr>
        <p:sp>
          <p:nvSpPr>
            <p:cNvPr id="19556" name="Freeform 26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2926 w 672"/>
                <a:gd name="T1" fmla="*/ 687 h 288"/>
                <a:gd name="T2" fmla="*/ 4097 w 672"/>
                <a:gd name="T3" fmla="*/ 0 h 288"/>
                <a:gd name="T4" fmla="*/ 2635 w 672"/>
                <a:gd name="T5" fmla="*/ 0 h 288"/>
                <a:gd name="T6" fmla="*/ 2341 w 672"/>
                <a:gd name="T7" fmla="*/ 229 h 288"/>
                <a:gd name="T8" fmla="*/ 1758 w 672"/>
                <a:gd name="T9" fmla="*/ 229 h 288"/>
                <a:gd name="T10" fmla="*/ 1461 w 672"/>
                <a:gd name="T11" fmla="*/ 0 h 288"/>
                <a:gd name="T12" fmla="*/ 0 w 672"/>
                <a:gd name="T13" fmla="*/ 0 h 288"/>
                <a:gd name="T14" fmla="*/ 1172 w 672"/>
                <a:gd name="T15" fmla="*/ 687 h 288"/>
                <a:gd name="T16" fmla="*/ 2926 w 672"/>
                <a:gd name="T17" fmla="*/ 687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57" name="Text Box 27"/>
            <p:cNvSpPr txBox="1">
              <a:spLocks noChangeArrowheads="1"/>
            </p:cNvSpPr>
            <p:nvPr/>
          </p:nvSpPr>
          <p:spPr bwMode="auto">
            <a:xfrm>
              <a:off x="96" y="2590"/>
              <a:ext cx="19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b="1">
                  <a:solidFill>
                    <a:srgbClr val="000000"/>
                  </a:solidFill>
                  <a:latin typeface="Arial Narrow" charset="0"/>
                </a:rPr>
                <a:t>A</a:t>
              </a:r>
            </a:p>
            <a:p>
              <a:pPr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b="1">
                  <a:solidFill>
                    <a:srgbClr val="000000"/>
                  </a:solidFill>
                  <a:latin typeface="Arial Narrow" charset="0"/>
                </a:rPr>
                <a:t>L</a:t>
              </a:r>
            </a:p>
            <a:p>
              <a:pPr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b="1">
                  <a:solidFill>
                    <a:srgbClr val="000000"/>
                  </a:solidFill>
                  <a:latin typeface="Arial Narrow" charset="0"/>
                </a:rPr>
                <a:t>U</a:t>
              </a:r>
            </a:p>
          </p:txBody>
        </p:sp>
      </p:grpSp>
      <p:sp>
        <p:nvSpPr>
          <p:cNvPr id="19479" name="Line 28"/>
          <p:cNvSpPr>
            <a:spLocks noChangeShapeType="1"/>
          </p:cNvSpPr>
          <p:nvPr/>
        </p:nvSpPr>
        <p:spPr bwMode="auto">
          <a:xfrm>
            <a:off x="8581761" y="1727200"/>
            <a:ext cx="345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80" name="Text Box 29"/>
          <p:cNvSpPr txBox="1">
            <a:spLocks noChangeArrowheads="1"/>
          </p:cNvSpPr>
          <p:nvPr/>
        </p:nvSpPr>
        <p:spPr bwMode="auto">
          <a:xfrm>
            <a:off x="4004681" y="4057122"/>
            <a:ext cx="508473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R/W</a:t>
            </a:r>
          </a:p>
        </p:txBody>
      </p:sp>
      <p:sp>
        <p:nvSpPr>
          <p:cNvPr id="19481" name="Text Box 30"/>
          <p:cNvSpPr txBox="1">
            <a:spLocks noChangeArrowheads="1"/>
          </p:cNvSpPr>
          <p:nvPr/>
        </p:nvSpPr>
        <p:spPr bwMode="auto">
          <a:xfrm>
            <a:off x="3486521" y="4057122"/>
            <a:ext cx="388248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En</a:t>
            </a:r>
          </a:p>
        </p:txBody>
      </p:sp>
      <p:sp>
        <p:nvSpPr>
          <p:cNvPr id="19482" name="Text Box 31"/>
          <p:cNvSpPr txBox="1">
            <a:spLocks noChangeArrowheads="1"/>
          </p:cNvSpPr>
          <p:nvPr/>
        </p:nvSpPr>
        <p:spPr bwMode="auto">
          <a:xfrm>
            <a:off x="6854561" y="4057122"/>
            <a:ext cx="388248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En</a:t>
            </a:r>
          </a:p>
        </p:txBody>
      </p:sp>
      <p:sp>
        <p:nvSpPr>
          <p:cNvPr id="19483" name="AutoShape 32"/>
          <p:cNvSpPr>
            <a:spLocks noChangeArrowheads="1"/>
          </p:cNvSpPr>
          <p:nvPr/>
        </p:nvSpPr>
        <p:spPr bwMode="auto">
          <a:xfrm rot="-5400000">
            <a:off x="2514971" y="2007870"/>
            <a:ext cx="112268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M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U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X</a:t>
            </a:r>
          </a:p>
        </p:txBody>
      </p:sp>
      <p:sp>
        <p:nvSpPr>
          <p:cNvPr id="19484" name="AutoShape 33"/>
          <p:cNvSpPr>
            <a:spLocks noChangeArrowheads="1"/>
          </p:cNvSpPr>
          <p:nvPr/>
        </p:nvSpPr>
        <p:spPr bwMode="auto">
          <a:xfrm rot="-5400000">
            <a:off x="8560171" y="1835150"/>
            <a:ext cx="112268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M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U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X</a:t>
            </a:r>
          </a:p>
        </p:txBody>
      </p:sp>
      <p:sp>
        <p:nvSpPr>
          <p:cNvPr id="19485" name="Line 34"/>
          <p:cNvSpPr>
            <a:spLocks noChangeShapeType="1"/>
          </p:cNvSpPr>
          <p:nvPr/>
        </p:nvSpPr>
        <p:spPr bwMode="auto">
          <a:xfrm>
            <a:off x="9272641" y="1986280"/>
            <a:ext cx="34544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86" name="Line 35"/>
          <p:cNvSpPr>
            <a:spLocks noChangeShapeType="1"/>
          </p:cNvSpPr>
          <p:nvPr/>
        </p:nvSpPr>
        <p:spPr bwMode="auto">
          <a:xfrm>
            <a:off x="9272641" y="3281680"/>
            <a:ext cx="34544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87" name="Line 36"/>
          <p:cNvSpPr>
            <a:spLocks noChangeShapeType="1"/>
          </p:cNvSpPr>
          <p:nvPr/>
        </p:nvSpPr>
        <p:spPr bwMode="auto">
          <a:xfrm>
            <a:off x="7890881" y="2245360"/>
            <a:ext cx="103632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88" name="Line 37"/>
          <p:cNvSpPr>
            <a:spLocks noChangeShapeType="1"/>
          </p:cNvSpPr>
          <p:nvPr/>
        </p:nvSpPr>
        <p:spPr bwMode="auto">
          <a:xfrm>
            <a:off x="5731881" y="4663440"/>
            <a:ext cx="77724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89" name="Line 38"/>
          <p:cNvSpPr>
            <a:spLocks noChangeShapeType="1"/>
          </p:cNvSpPr>
          <p:nvPr/>
        </p:nvSpPr>
        <p:spPr bwMode="auto">
          <a:xfrm>
            <a:off x="8581761" y="3886200"/>
            <a:ext cx="345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0" name="Line 39"/>
          <p:cNvSpPr>
            <a:spLocks noChangeShapeType="1"/>
          </p:cNvSpPr>
          <p:nvPr/>
        </p:nvSpPr>
        <p:spPr bwMode="auto">
          <a:xfrm>
            <a:off x="8581761" y="3886200"/>
            <a:ext cx="0" cy="7772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1" name="Line 40"/>
          <p:cNvSpPr>
            <a:spLocks noChangeShapeType="1"/>
          </p:cNvSpPr>
          <p:nvPr/>
        </p:nvSpPr>
        <p:spPr bwMode="auto">
          <a:xfrm>
            <a:off x="7890881" y="4663440"/>
            <a:ext cx="6908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2" name="Line 41"/>
          <p:cNvSpPr>
            <a:spLocks noChangeShapeType="1"/>
          </p:cNvSpPr>
          <p:nvPr/>
        </p:nvSpPr>
        <p:spPr bwMode="auto">
          <a:xfrm>
            <a:off x="7890881" y="2849880"/>
            <a:ext cx="103632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3" name="Line 42"/>
          <p:cNvSpPr>
            <a:spLocks noChangeShapeType="1"/>
          </p:cNvSpPr>
          <p:nvPr/>
        </p:nvSpPr>
        <p:spPr bwMode="auto">
          <a:xfrm>
            <a:off x="8495401" y="354076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4" name="Line 43"/>
          <p:cNvSpPr>
            <a:spLocks noChangeShapeType="1"/>
          </p:cNvSpPr>
          <p:nvPr/>
        </p:nvSpPr>
        <p:spPr bwMode="auto">
          <a:xfrm>
            <a:off x="10222601" y="2677160"/>
            <a:ext cx="259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5" name="Line 44"/>
          <p:cNvSpPr>
            <a:spLocks noChangeShapeType="1"/>
          </p:cNvSpPr>
          <p:nvPr/>
        </p:nvSpPr>
        <p:spPr bwMode="auto">
          <a:xfrm>
            <a:off x="10481681" y="2677160"/>
            <a:ext cx="0" cy="23317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6" name="Line 45"/>
          <p:cNvSpPr>
            <a:spLocks noChangeShapeType="1"/>
          </p:cNvSpPr>
          <p:nvPr/>
        </p:nvSpPr>
        <p:spPr bwMode="auto">
          <a:xfrm flipH="1">
            <a:off x="1759321" y="5008880"/>
            <a:ext cx="87223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7" name="Line 46"/>
          <p:cNvSpPr>
            <a:spLocks noChangeShapeType="1"/>
          </p:cNvSpPr>
          <p:nvPr/>
        </p:nvSpPr>
        <p:spPr bwMode="auto">
          <a:xfrm flipV="1">
            <a:off x="2450201" y="2504440"/>
            <a:ext cx="0" cy="2504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8" name="Line 47"/>
          <p:cNvSpPr>
            <a:spLocks noChangeShapeType="1"/>
          </p:cNvSpPr>
          <p:nvPr/>
        </p:nvSpPr>
        <p:spPr bwMode="auto">
          <a:xfrm>
            <a:off x="2450201" y="250444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9" name="Line 48"/>
          <p:cNvSpPr>
            <a:spLocks noChangeShapeType="1"/>
          </p:cNvSpPr>
          <p:nvPr/>
        </p:nvSpPr>
        <p:spPr bwMode="auto">
          <a:xfrm flipV="1">
            <a:off x="5990961" y="3972560"/>
            <a:ext cx="0" cy="10363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0" name="Line 49"/>
          <p:cNvSpPr>
            <a:spLocks noChangeShapeType="1"/>
          </p:cNvSpPr>
          <p:nvPr/>
        </p:nvSpPr>
        <p:spPr bwMode="auto">
          <a:xfrm>
            <a:off x="5990961" y="3972560"/>
            <a:ext cx="345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1" name="Line 50"/>
          <p:cNvSpPr>
            <a:spLocks noChangeShapeType="1"/>
          </p:cNvSpPr>
          <p:nvPr/>
        </p:nvSpPr>
        <p:spPr bwMode="auto">
          <a:xfrm flipV="1">
            <a:off x="2622921" y="1209040"/>
            <a:ext cx="0" cy="6908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2" name="Line 51"/>
          <p:cNvSpPr>
            <a:spLocks noChangeShapeType="1"/>
          </p:cNvSpPr>
          <p:nvPr/>
        </p:nvSpPr>
        <p:spPr bwMode="auto">
          <a:xfrm>
            <a:off x="2622921" y="1209040"/>
            <a:ext cx="59588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3" name="Line 52"/>
          <p:cNvSpPr>
            <a:spLocks noChangeShapeType="1"/>
          </p:cNvSpPr>
          <p:nvPr/>
        </p:nvSpPr>
        <p:spPr bwMode="auto">
          <a:xfrm>
            <a:off x="8581761" y="1209040"/>
            <a:ext cx="0" cy="5181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4" name="Line 53"/>
          <p:cNvSpPr>
            <a:spLocks noChangeShapeType="1"/>
          </p:cNvSpPr>
          <p:nvPr/>
        </p:nvSpPr>
        <p:spPr bwMode="auto">
          <a:xfrm flipV="1">
            <a:off x="1759321" y="1813560"/>
            <a:ext cx="0" cy="31953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5" name="Line 54"/>
          <p:cNvSpPr>
            <a:spLocks noChangeShapeType="1"/>
          </p:cNvSpPr>
          <p:nvPr/>
        </p:nvSpPr>
        <p:spPr bwMode="auto">
          <a:xfrm>
            <a:off x="1759321" y="1813560"/>
            <a:ext cx="345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6" name="Rectangle 55"/>
          <p:cNvSpPr>
            <a:spLocks noChangeArrowheads="1"/>
          </p:cNvSpPr>
          <p:nvPr/>
        </p:nvSpPr>
        <p:spPr bwMode="auto">
          <a:xfrm rot="-5400000">
            <a:off x="4393301" y="2202180"/>
            <a:ext cx="1727200" cy="431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Instruction Reg</a:t>
            </a:r>
          </a:p>
        </p:txBody>
      </p:sp>
      <p:sp>
        <p:nvSpPr>
          <p:cNvPr id="19507" name="Line 56"/>
          <p:cNvSpPr>
            <a:spLocks noChangeShapeType="1"/>
          </p:cNvSpPr>
          <p:nvPr/>
        </p:nvSpPr>
        <p:spPr bwMode="auto">
          <a:xfrm>
            <a:off x="4522841" y="2418080"/>
            <a:ext cx="5181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8" name="Line 57"/>
          <p:cNvSpPr>
            <a:spLocks noChangeShapeType="1"/>
          </p:cNvSpPr>
          <p:nvPr/>
        </p:nvSpPr>
        <p:spPr bwMode="auto">
          <a:xfrm>
            <a:off x="4781921" y="2418080"/>
            <a:ext cx="0" cy="10363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9" name="Line 58"/>
          <p:cNvSpPr>
            <a:spLocks noChangeShapeType="1"/>
          </p:cNvSpPr>
          <p:nvPr/>
        </p:nvSpPr>
        <p:spPr bwMode="auto">
          <a:xfrm>
            <a:off x="5472801" y="2245360"/>
            <a:ext cx="25908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10" name="Oval 59"/>
          <p:cNvSpPr>
            <a:spLocks noChangeArrowheads="1"/>
          </p:cNvSpPr>
          <p:nvPr/>
        </p:nvSpPr>
        <p:spPr bwMode="auto">
          <a:xfrm>
            <a:off x="4695561" y="3799840"/>
            <a:ext cx="863600" cy="77724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3" b="1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Control</a:t>
            </a:r>
          </a:p>
        </p:txBody>
      </p:sp>
      <p:sp>
        <p:nvSpPr>
          <p:cNvPr id="19511" name="Line 60"/>
          <p:cNvSpPr>
            <a:spLocks noChangeShapeType="1"/>
          </p:cNvSpPr>
          <p:nvPr/>
        </p:nvSpPr>
        <p:spPr bwMode="auto">
          <a:xfrm>
            <a:off x="8063601" y="2849880"/>
            <a:ext cx="0" cy="250444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12" name="Line 61"/>
          <p:cNvSpPr>
            <a:spLocks noChangeShapeType="1"/>
          </p:cNvSpPr>
          <p:nvPr/>
        </p:nvSpPr>
        <p:spPr bwMode="auto">
          <a:xfrm flipH="1">
            <a:off x="3227441" y="5354320"/>
            <a:ext cx="483616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13" name="Line 62"/>
          <p:cNvSpPr>
            <a:spLocks noChangeShapeType="1"/>
          </p:cNvSpPr>
          <p:nvPr/>
        </p:nvSpPr>
        <p:spPr bwMode="auto">
          <a:xfrm flipV="1">
            <a:off x="3227441" y="3540760"/>
            <a:ext cx="0" cy="181356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14" name="Line 63"/>
          <p:cNvSpPr>
            <a:spLocks noChangeShapeType="1"/>
          </p:cNvSpPr>
          <p:nvPr/>
        </p:nvSpPr>
        <p:spPr bwMode="auto">
          <a:xfrm>
            <a:off x="3227441" y="3540760"/>
            <a:ext cx="34544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15" name="Text Box 65"/>
          <p:cNvSpPr txBox="1">
            <a:spLocks noChangeArrowheads="1"/>
          </p:cNvSpPr>
          <p:nvPr/>
        </p:nvSpPr>
        <p:spPr bwMode="auto">
          <a:xfrm>
            <a:off x="3486520" y="1984482"/>
            <a:ext cx="519694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addr</a:t>
            </a:r>
          </a:p>
        </p:txBody>
      </p:sp>
      <p:sp>
        <p:nvSpPr>
          <p:cNvPr id="19516" name="Text Box 66"/>
          <p:cNvSpPr txBox="1">
            <a:spLocks noChangeArrowheads="1"/>
          </p:cNvSpPr>
          <p:nvPr/>
        </p:nvSpPr>
        <p:spPr bwMode="auto">
          <a:xfrm>
            <a:off x="3486521" y="3366242"/>
            <a:ext cx="510076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data</a:t>
            </a:r>
          </a:p>
        </p:txBody>
      </p:sp>
      <p:sp>
        <p:nvSpPr>
          <p:cNvPr id="19517" name="Text Box 67"/>
          <p:cNvSpPr txBox="1">
            <a:spLocks noChangeArrowheads="1"/>
          </p:cNvSpPr>
          <p:nvPr/>
        </p:nvSpPr>
        <p:spPr bwMode="auto">
          <a:xfrm>
            <a:off x="2018401" y="1984482"/>
            <a:ext cx="388248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En</a:t>
            </a:r>
          </a:p>
        </p:txBody>
      </p:sp>
      <p:sp>
        <p:nvSpPr>
          <p:cNvPr id="19518" name="Text Box 68"/>
          <p:cNvSpPr txBox="1">
            <a:spLocks noChangeArrowheads="1"/>
          </p:cNvSpPr>
          <p:nvPr/>
        </p:nvSpPr>
        <p:spPr bwMode="auto">
          <a:xfrm>
            <a:off x="4954641" y="3020802"/>
            <a:ext cx="388248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En</a:t>
            </a:r>
          </a:p>
        </p:txBody>
      </p:sp>
      <p:sp>
        <p:nvSpPr>
          <p:cNvPr id="19519" name="Line 69"/>
          <p:cNvSpPr>
            <a:spLocks noChangeShapeType="1"/>
          </p:cNvSpPr>
          <p:nvPr/>
        </p:nvSpPr>
        <p:spPr bwMode="auto">
          <a:xfrm flipH="1">
            <a:off x="5559161" y="4145280"/>
            <a:ext cx="1727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9520" name="Group 70"/>
          <p:cNvGrpSpPr>
            <a:grpSpLocks/>
          </p:cNvGrpSpPr>
          <p:nvPr/>
        </p:nvGrpSpPr>
        <p:grpSpPr bwMode="auto">
          <a:xfrm>
            <a:off x="1888862" y="2245360"/>
            <a:ext cx="597324" cy="4238836"/>
            <a:chOff x="744" y="1920"/>
            <a:chExt cx="332" cy="2356"/>
          </a:xfrm>
        </p:grpSpPr>
        <p:sp>
          <p:nvSpPr>
            <p:cNvPr id="19554" name="Line 71"/>
            <p:cNvSpPr>
              <a:spLocks noChangeShapeType="1"/>
            </p:cNvSpPr>
            <p:nvPr/>
          </p:nvSpPr>
          <p:spPr bwMode="auto">
            <a:xfrm>
              <a:off x="912" y="1920"/>
              <a:ext cx="0" cy="21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55" name="Text Box 72"/>
            <p:cNvSpPr txBox="1">
              <a:spLocks noChangeArrowheads="1"/>
            </p:cNvSpPr>
            <p:nvPr/>
          </p:nvSpPr>
          <p:spPr bwMode="auto">
            <a:xfrm>
              <a:off x="744" y="4070"/>
              <a:ext cx="332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PC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en</a:t>
              </a:r>
            </a:p>
          </p:txBody>
        </p:sp>
      </p:grpSp>
      <p:grpSp>
        <p:nvGrpSpPr>
          <p:cNvPr id="19521" name="Group 73"/>
          <p:cNvGrpSpPr>
            <a:grpSpLocks/>
          </p:cNvGrpSpPr>
          <p:nvPr/>
        </p:nvGrpSpPr>
        <p:grpSpPr bwMode="auto">
          <a:xfrm>
            <a:off x="2450202" y="2590800"/>
            <a:ext cx="881593" cy="3303270"/>
            <a:chOff x="1056" y="2112"/>
            <a:chExt cx="490" cy="1836"/>
          </a:xfrm>
        </p:grpSpPr>
        <p:sp>
          <p:nvSpPr>
            <p:cNvPr id="19552" name="Line 74"/>
            <p:cNvSpPr>
              <a:spLocks noChangeShapeType="1"/>
            </p:cNvSpPr>
            <p:nvPr/>
          </p:nvSpPr>
          <p:spPr bwMode="auto">
            <a:xfrm>
              <a:off x="1392" y="2112"/>
              <a:ext cx="0" cy="16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53" name="Text Box 75"/>
            <p:cNvSpPr txBox="1">
              <a:spLocks noChangeArrowheads="1"/>
            </p:cNvSpPr>
            <p:nvPr/>
          </p:nvSpPr>
          <p:spPr bwMode="auto">
            <a:xfrm>
              <a:off x="1056" y="3742"/>
              <a:ext cx="490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MUX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addr</a:t>
              </a:r>
            </a:p>
          </p:txBody>
        </p:sp>
      </p:grpSp>
      <p:grpSp>
        <p:nvGrpSpPr>
          <p:cNvPr id="19522" name="Group 76"/>
          <p:cNvGrpSpPr>
            <a:grpSpLocks/>
          </p:cNvGrpSpPr>
          <p:nvPr/>
        </p:nvGrpSpPr>
        <p:grpSpPr bwMode="auto">
          <a:xfrm>
            <a:off x="3288614" y="4317999"/>
            <a:ext cx="766445" cy="2166196"/>
            <a:chOff x="1522" y="3072"/>
            <a:chExt cx="426" cy="1204"/>
          </a:xfrm>
        </p:grpSpPr>
        <p:sp>
          <p:nvSpPr>
            <p:cNvPr id="19550" name="Line 77"/>
            <p:cNvSpPr>
              <a:spLocks noChangeShapeType="1"/>
            </p:cNvSpPr>
            <p:nvPr/>
          </p:nvSpPr>
          <p:spPr bwMode="auto">
            <a:xfrm>
              <a:off x="1728" y="3072"/>
              <a:ext cx="0" cy="10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51" name="Text Box 78"/>
            <p:cNvSpPr txBox="1">
              <a:spLocks noChangeArrowheads="1"/>
            </p:cNvSpPr>
            <p:nvPr/>
          </p:nvSpPr>
          <p:spPr bwMode="auto">
            <a:xfrm>
              <a:off x="1522" y="4070"/>
              <a:ext cx="426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Mem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en</a:t>
              </a:r>
            </a:p>
          </p:txBody>
        </p:sp>
      </p:grpSp>
      <p:grpSp>
        <p:nvGrpSpPr>
          <p:cNvPr id="19523" name="Group 79"/>
          <p:cNvGrpSpPr>
            <a:grpSpLocks/>
          </p:cNvGrpSpPr>
          <p:nvPr/>
        </p:nvGrpSpPr>
        <p:grpSpPr bwMode="auto">
          <a:xfrm>
            <a:off x="3835560" y="4317999"/>
            <a:ext cx="804227" cy="1576070"/>
            <a:chOff x="1826" y="3072"/>
            <a:chExt cx="447" cy="876"/>
          </a:xfrm>
        </p:grpSpPr>
        <p:sp>
          <p:nvSpPr>
            <p:cNvPr id="19548" name="Line 80"/>
            <p:cNvSpPr>
              <a:spLocks noChangeShapeType="1"/>
            </p:cNvSpPr>
            <p:nvPr/>
          </p:nvSpPr>
          <p:spPr bwMode="auto">
            <a:xfrm>
              <a:off x="2064" y="3072"/>
              <a:ext cx="0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49" name="Text Box 81"/>
            <p:cNvSpPr txBox="1">
              <a:spLocks noChangeArrowheads="1"/>
            </p:cNvSpPr>
            <p:nvPr/>
          </p:nvSpPr>
          <p:spPr bwMode="auto">
            <a:xfrm>
              <a:off x="1826" y="3742"/>
              <a:ext cx="447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Mem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r/w</a:t>
              </a:r>
            </a:p>
          </p:txBody>
        </p:sp>
      </p:grpSp>
      <p:grpSp>
        <p:nvGrpSpPr>
          <p:cNvPr id="19524" name="Group 82"/>
          <p:cNvGrpSpPr>
            <a:grpSpLocks/>
          </p:cNvGrpSpPr>
          <p:nvPr/>
        </p:nvGrpSpPr>
        <p:grpSpPr bwMode="auto">
          <a:xfrm>
            <a:off x="5481792" y="3108959"/>
            <a:ext cx="867197" cy="2785110"/>
            <a:chOff x="2741" y="2400"/>
            <a:chExt cx="482" cy="1548"/>
          </a:xfrm>
        </p:grpSpPr>
        <p:sp>
          <p:nvSpPr>
            <p:cNvPr id="19546" name="Line 83"/>
            <p:cNvSpPr>
              <a:spLocks noChangeShapeType="1"/>
            </p:cNvSpPr>
            <p:nvPr/>
          </p:nvSpPr>
          <p:spPr bwMode="auto">
            <a:xfrm>
              <a:off x="3120" y="2400"/>
              <a:ext cx="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47" name="Text Box 84"/>
            <p:cNvSpPr txBox="1">
              <a:spLocks noChangeArrowheads="1"/>
            </p:cNvSpPr>
            <p:nvPr/>
          </p:nvSpPr>
          <p:spPr bwMode="auto">
            <a:xfrm>
              <a:off x="2741" y="3742"/>
              <a:ext cx="482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MUX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dest</a:t>
              </a:r>
            </a:p>
          </p:txBody>
        </p:sp>
      </p:grpSp>
      <p:grpSp>
        <p:nvGrpSpPr>
          <p:cNvPr id="19525" name="Group 85"/>
          <p:cNvGrpSpPr>
            <a:grpSpLocks/>
          </p:cNvGrpSpPr>
          <p:nvPr/>
        </p:nvGrpSpPr>
        <p:grpSpPr bwMode="auto">
          <a:xfrm>
            <a:off x="6124098" y="4058919"/>
            <a:ext cx="917574" cy="2425276"/>
            <a:chOff x="3098" y="2928"/>
            <a:chExt cx="510" cy="1348"/>
          </a:xfrm>
        </p:grpSpPr>
        <p:sp>
          <p:nvSpPr>
            <p:cNvPr id="19544" name="Line 86"/>
            <p:cNvSpPr>
              <a:spLocks noChangeShapeType="1"/>
            </p:cNvSpPr>
            <p:nvPr/>
          </p:nvSpPr>
          <p:spPr bwMode="auto">
            <a:xfrm>
              <a:off x="3360" y="2928"/>
              <a:ext cx="0" cy="1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45" name="Text Box 87"/>
            <p:cNvSpPr txBox="1">
              <a:spLocks noChangeArrowheads="1"/>
            </p:cNvSpPr>
            <p:nvPr/>
          </p:nvSpPr>
          <p:spPr bwMode="auto">
            <a:xfrm>
              <a:off x="3098" y="4070"/>
              <a:ext cx="510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MUX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rdata</a:t>
              </a:r>
            </a:p>
          </p:txBody>
        </p:sp>
      </p:grpSp>
      <p:grpSp>
        <p:nvGrpSpPr>
          <p:cNvPr id="19526" name="Group 88"/>
          <p:cNvGrpSpPr>
            <a:grpSpLocks/>
          </p:cNvGrpSpPr>
          <p:nvPr/>
        </p:nvGrpSpPr>
        <p:grpSpPr bwMode="auto">
          <a:xfrm>
            <a:off x="8862431" y="3799839"/>
            <a:ext cx="861801" cy="2094230"/>
            <a:chOff x="4620" y="2784"/>
            <a:chExt cx="479" cy="1164"/>
          </a:xfrm>
        </p:grpSpPr>
        <p:sp>
          <p:nvSpPr>
            <p:cNvPr id="19541" name="Line 89"/>
            <p:cNvSpPr>
              <a:spLocks noChangeShapeType="1"/>
            </p:cNvSpPr>
            <p:nvPr/>
          </p:nvSpPr>
          <p:spPr bwMode="auto">
            <a:xfrm>
              <a:off x="4752" y="2832"/>
              <a:ext cx="0" cy="9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42" name="Line 90"/>
            <p:cNvSpPr>
              <a:spLocks noChangeShapeType="1"/>
            </p:cNvSpPr>
            <p:nvPr/>
          </p:nvSpPr>
          <p:spPr bwMode="auto">
            <a:xfrm>
              <a:off x="4800" y="2784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43" name="Text Box 91"/>
            <p:cNvSpPr txBox="1">
              <a:spLocks noChangeArrowheads="1"/>
            </p:cNvSpPr>
            <p:nvPr/>
          </p:nvSpPr>
          <p:spPr bwMode="auto">
            <a:xfrm>
              <a:off x="4620" y="3742"/>
              <a:ext cx="479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MUX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alu2</a:t>
              </a:r>
            </a:p>
          </p:txBody>
        </p:sp>
      </p:grpSp>
      <p:grpSp>
        <p:nvGrpSpPr>
          <p:cNvPr id="19527" name="Group 92"/>
          <p:cNvGrpSpPr>
            <a:grpSpLocks/>
          </p:cNvGrpSpPr>
          <p:nvPr/>
        </p:nvGrpSpPr>
        <p:grpSpPr bwMode="auto">
          <a:xfrm>
            <a:off x="8270504" y="2504440"/>
            <a:ext cx="861800" cy="3979756"/>
            <a:chOff x="4291" y="2064"/>
            <a:chExt cx="479" cy="2212"/>
          </a:xfrm>
        </p:grpSpPr>
        <p:sp>
          <p:nvSpPr>
            <p:cNvPr id="19537" name="Line 93"/>
            <p:cNvSpPr>
              <a:spLocks noChangeShapeType="1"/>
            </p:cNvSpPr>
            <p:nvPr/>
          </p:nvSpPr>
          <p:spPr bwMode="auto">
            <a:xfrm flipH="1">
              <a:off x="4512" y="2064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9538" name="Group 94"/>
            <p:cNvGrpSpPr>
              <a:grpSpLocks/>
            </p:cNvGrpSpPr>
            <p:nvPr/>
          </p:nvGrpSpPr>
          <p:grpSpPr bwMode="auto">
            <a:xfrm>
              <a:off x="4291" y="2256"/>
              <a:ext cx="479" cy="2020"/>
              <a:chOff x="4291" y="2256"/>
              <a:chExt cx="479" cy="2020"/>
            </a:xfrm>
          </p:grpSpPr>
          <p:sp>
            <p:nvSpPr>
              <p:cNvPr id="19539" name="Line 95"/>
              <p:cNvSpPr>
                <a:spLocks noChangeShapeType="1"/>
              </p:cNvSpPr>
              <p:nvPr/>
            </p:nvSpPr>
            <p:spPr bwMode="auto">
              <a:xfrm>
                <a:off x="4512" y="2256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103629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72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540" name="Text Box 96"/>
              <p:cNvSpPr txBox="1">
                <a:spLocks noChangeArrowheads="1"/>
              </p:cNvSpPr>
              <p:nvPr/>
            </p:nvSpPr>
            <p:spPr bwMode="auto">
              <a:xfrm>
                <a:off x="4291" y="4070"/>
                <a:ext cx="479" cy="20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9pPr>
              </a:lstStyle>
              <a:p>
                <a:pPr algn="ctr" defTabSz="103629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13" b="1">
                    <a:solidFill>
                      <a:srgbClr val="000000"/>
                    </a:solidFill>
                    <a:latin typeface="Arial Narrow" charset="0"/>
                  </a:rPr>
                  <a:t>MUX</a:t>
                </a:r>
                <a:r>
                  <a:rPr lang="en-US" sz="1813" b="1" baseline="-25000">
                    <a:solidFill>
                      <a:srgbClr val="000000"/>
                    </a:solidFill>
                    <a:latin typeface="Arial Narrow" charset="0"/>
                  </a:rPr>
                  <a:t>alu1</a:t>
                </a:r>
              </a:p>
            </p:txBody>
          </p:sp>
        </p:grpSp>
      </p:grpSp>
      <p:grpSp>
        <p:nvGrpSpPr>
          <p:cNvPr id="19528" name="Group 97"/>
          <p:cNvGrpSpPr>
            <a:grpSpLocks/>
          </p:cNvGrpSpPr>
          <p:nvPr/>
        </p:nvGrpSpPr>
        <p:grpSpPr bwMode="auto">
          <a:xfrm>
            <a:off x="9564115" y="3281680"/>
            <a:ext cx="730462" cy="3202516"/>
            <a:chOff x="5010" y="2496"/>
            <a:chExt cx="406" cy="1780"/>
          </a:xfrm>
        </p:grpSpPr>
        <p:sp>
          <p:nvSpPr>
            <p:cNvPr id="19535" name="Line 98"/>
            <p:cNvSpPr>
              <a:spLocks noChangeShapeType="1"/>
            </p:cNvSpPr>
            <p:nvPr/>
          </p:nvSpPr>
          <p:spPr bwMode="auto">
            <a:xfrm>
              <a:off x="5232" y="2496"/>
              <a:ext cx="0" cy="15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36" name="Text Box 99"/>
            <p:cNvSpPr txBox="1">
              <a:spLocks noChangeArrowheads="1"/>
            </p:cNvSpPr>
            <p:nvPr/>
          </p:nvSpPr>
          <p:spPr bwMode="auto">
            <a:xfrm>
              <a:off x="5010" y="4070"/>
              <a:ext cx="406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ALU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op</a:t>
              </a:r>
            </a:p>
          </p:txBody>
        </p:sp>
      </p:grpSp>
      <p:sp>
        <p:nvSpPr>
          <p:cNvPr id="19529" name="Text Box 100"/>
          <p:cNvSpPr txBox="1">
            <a:spLocks noChangeArrowheads="1"/>
          </p:cNvSpPr>
          <p:nvPr/>
        </p:nvSpPr>
        <p:spPr bwMode="auto">
          <a:xfrm>
            <a:off x="8149961" y="2936241"/>
            <a:ext cx="356235" cy="33656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 b="1">
                <a:solidFill>
                  <a:srgbClr val="000000"/>
                </a:solidFill>
                <a:latin typeface="Arial Narrow" charset="0"/>
              </a:rPr>
              <a:t>1</a:t>
            </a:r>
          </a:p>
        </p:txBody>
      </p:sp>
      <p:sp>
        <p:nvSpPr>
          <p:cNvPr id="19530" name="Text Box 101"/>
          <p:cNvSpPr txBox="1">
            <a:spLocks noChangeArrowheads="1"/>
          </p:cNvSpPr>
          <p:nvPr/>
        </p:nvSpPr>
        <p:spPr bwMode="auto">
          <a:xfrm>
            <a:off x="8149961" y="3454401"/>
            <a:ext cx="356235" cy="33656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 b="1">
                <a:solidFill>
                  <a:srgbClr val="000000"/>
                </a:solidFill>
                <a:latin typeface="Arial Narrow" charset="0"/>
              </a:rPr>
              <a:t>0</a:t>
            </a:r>
          </a:p>
        </p:txBody>
      </p:sp>
      <p:sp>
        <p:nvSpPr>
          <p:cNvPr id="19531" name="Line 102"/>
          <p:cNvSpPr>
            <a:spLocks noChangeShapeType="1"/>
          </p:cNvSpPr>
          <p:nvPr/>
        </p:nvSpPr>
        <p:spPr bwMode="auto">
          <a:xfrm>
            <a:off x="8495401" y="319532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32" name="Rectangle 103"/>
          <p:cNvSpPr>
            <a:spLocks noChangeArrowheads="1"/>
          </p:cNvSpPr>
          <p:nvPr/>
        </p:nvSpPr>
        <p:spPr bwMode="auto">
          <a:xfrm rot="-5400000">
            <a:off x="10060676" y="2508039"/>
            <a:ext cx="877993" cy="31665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60" b="1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ALU result</a:t>
            </a:r>
          </a:p>
        </p:txBody>
      </p:sp>
    </p:spTree>
    <p:extLst>
      <p:ext uri="{BB962C8B-B14F-4D97-AF65-F5344CB8AC3E}">
        <p14:creationId xmlns:p14="http://schemas.microsoft.com/office/powerpoint/2010/main" val="2899864213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1503839" y="345440"/>
            <a:ext cx="9758680" cy="949960"/>
          </a:xfrm>
        </p:spPr>
        <p:txBody>
          <a:bodyPr/>
          <a:lstStyle/>
          <a:p>
            <a:r>
              <a:rPr lang="en-US">
                <a:latin typeface="Arial Narrow" charset="0"/>
                <a:cs typeface="Arial" charset="0"/>
              </a:rPr>
              <a:t>Multicycle Datapath – F05E2 (Q. II.C cont.)</a:t>
            </a:r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1611789" y="1468120"/>
            <a:ext cx="8645315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Give a cycle by cycle description of the LC-2K operation when</a:t>
            </a:r>
            <a:b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</a:b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executing the new instruction.  For each cycle, give the following</a:t>
            </a:r>
            <a:b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</a:b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information: Single-sentence description of what the cycle is about,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20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and Register updates.  Use as few cycles as possible. </a:t>
            </a:r>
          </a:p>
        </p:txBody>
      </p:sp>
      <p:sp>
        <p:nvSpPr>
          <p:cNvPr id="805894" name="Text Box 6"/>
          <p:cNvSpPr txBox="1">
            <a:spLocks noChangeArrowheads="1"/>
          </p:cNvSpPr>
          <p:nvPr/>
        </p:nvSpPr>
        <p:spPr bwMode="auto">
          <a:xfrm>
            <a:off x="1762919" y="3972560"/>
            <a:ext cx="7289816" cy="218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Cycle 1			Fetch instruction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			Instruction Register = new instruction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			ALU Result = PC + 1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Cycle 2			Decode instruction and read registers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			PC = PC + 1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Finish the rest</a:t>
            </a:r>
          </a:p>
        </p:txBody>
      </p:sp>
      <p:sp>
        <p:nvSpPr>
          <p:cNvPr id="805895" name="Rectangle 7"/>
          <p:cNvSpPr>
            <a:spLocks noChangeArrowheads="1"/>
          </p:cNvSpPr>
          <p:nvPr/>
        </p:nvSpPr>
        <p:spPr bwMode="auto">
          <a:xfrm>
            <a:off x="1676559" y="3886200"/>
            <a:ext cx="7858760" cy="2331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</p:txBody>
      </p:sp>
      <p:sp>
        <p:nvSpPr>
          <p:cNvPr id="805896" name="Line 8"/>
          <p:cNvSpPr>
            <a:spLocks noChangeShapeType="1"/>
          </p:cNvSpPr>
          <p:nvPr/>
        </p:nvSpPr>
        <p:spPr bwMode="auto">
          <a:xfrm>
            <a:off x="1676559" y="5095240"/>
            <a:ext cx="785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</p:txBody>
      </p:sp>
      <p:sp>
        <p:nvSpPr>
          <p:cNvPr id="805897" name="Line 9"/>
          <p:cNvSpPr>
            <a:spLocks noChangeShapeType="1"/>
          </p:cNvSpPr>
          <p:nvPr/>
        </p:nvSpPr>
        <p:spPr bwMode="auto">
          <a:xfrm>
            <a:off x="1676559" y="5786120"/>
            <a:ext cx="785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44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1503839" y="345440"/>
            <a:ext cx="9758680" cy="949960"/>
          </a:xfrm>
        </p:spPr>
        <p:txBody>
          <a:bodyPr/>
          <a:lstStyle/>
          <a:p>
            <a:r>
              <a:rPr lang="en-US">
                <a:latin typeface="Arial Narrow" charset="0"/>
                <a:cs typeface="Arial" charset="0"/>
              </a:rPr>
              <a:t>Multicycle Datapath – F05E2 (Q. II.C cont.)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62919" y="1468121"/>
            <a:ext cx="7289816" cy="183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Cycle 1			Fetch instruction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			Instruction Register = new instruction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			ALU Result = PC + 1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Cycle 2			Decode instruction and read registers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			PC = PC + 1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76559" y="1381760"/>
            <a:ext cx="7858760" cy="2331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676559" y="2590800"/>
            <a:ext cx="785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20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charset="0"/>
                <a:cs typeface="Arial" charset="0"/>
              </a:rPr>
              <a:t>Question II.C 3 - answer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762919" y="1554481"/>
            <a:ext cx="184731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FF"/>
              </a:solidFill>
            </a:endParaRPr>
          </a:p>
        </p:txBody>
      </p:sp>
      <p:sp>
        <p:nvSpPr>
          <p:cNvPr id="850949" name="Text Box 5"/>
          <p:cNvSpPr txBox="1">
            <a:spLocks noChangeArrowheads="1"/>
          </p:cNvSpPr>
          <p:nvPr/>
        </p:nvSpPr>
        <p:spPr bwMode="auto">
          <a:xfrm>
            <a:off x="1849279" y="1813560"/>
            <a:ext cx="7486986" cy="462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Cycle 1			// Fetch instruction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			Instruction Register = new instruction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			ALU Result = PC + 1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Cycle 2			// Decode instruction and read registers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			PC = PC + 1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Cycle 3			// Add 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regA</a:t>
            </a: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 and 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regB</a:t>
            </a:r>
            <a:endParaRPr lang="en-US" sz="2267" dirty="0">
              <a:solidFill>
                <a:srgbClr val="0000FF"/>
              </a:solidFill>
              <a:latin typeface="Arial Narrow"/>
              <a:ea typeface="ＭＳ Ｐゴシック" charset="0"/>
              <a:cs typeface="Arial" charset="0"/>
            </a:endParaRP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			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ALUResult</a:t>
            </a: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 = 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regA</a:t>
            </a: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 + 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regB</a:t>
            </a:r>
            <a:endParaRPr lang="en-US" sz="2267" dirty="0">
              <a:solidFill>
                <a:srgbClr val="0000FF"/>
              </a:solidFill>
              <a:latin typeface="Arial Narrow"/>
              <a:ea typeface="ＭＳ Ｐゴシック" charset="0"/>
              <a:cs typeface="Arial" charset="0"/>
            </a:endParaRP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Cycle 4			// Store 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ALUResult</a:t>
            </a: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 to 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destR</a:t>
            </a:r>
            <a:endParaRPr lang="en-US" sz="2267" dirty="0">
              <a:solidFill>
                <a:srgbClr val="0000FF"/>
              </a:solidFill>
              <a:latin typeface="Arial Narrow"/>
              <a:ea typeface="ＭＳ Ｐゴシック" charset="0"/>
              <a:cs typeface="Arial" charset="0"/>
            </a:endParaRP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			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RegisterFile</a:t>
            </a: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[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destR</a:t>
            </a: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] = 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ALUResult</a:t>
            </a:r>
            <a:endParaRPr lang="en-US" sz="2267" dirty="0">
              <a:solidFill>
                <a:srgbClr val="0000FF"/>
              </a:solidFill>
              <a:latin typeface="Arial Narrow"/>
              <a:ea typeface="ＭＳ Ｐゴシック" charset="0"/>
              <a:cs typeface="Arial" charset="0"/>
            </a:endParaRP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			// Add 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regA</a:t>
            </a: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 and 1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			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ALUResult</a:t>
            </a: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 = 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regA</a:t>
            </a: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 + 1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Cycle 5			// Store 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ALUResult</a:t>
            </a: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 to </a:t>
            </a:r>
            <a:r>
              <a:rPr lang="en-US" sz="2267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regA</a:t>
            </a:r>
            <a:endParaRPr lang="en-US" sz="2267" dirty="0">
              <a:solidFill>
                <a:srgbClr val="0000FF"/>
              </a:solidFill>
              <a:latin typeface="Arial Narrow"/>
              <a:ea typeface="ＭＳ Ｐゴシック" charset="0"/>
              <a:cs typeface="Arial" charset="0"/>
            </a:endParaRP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67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			</a:t>
            </a:r>
            <a:r>
              <a:rPr lang="en-US" sz="2267" b="1" dirty="0" err="1">
                <a:solidFill>
                  <a:srgbClr val="FF0000"/>
                </a:solidFill>
                <a:latin typeface="Arial Narrow"/>
                <a:ea typeface="ＭＳ Ｐゴシック" charset="0"/>
                <a:cs typeface="Arial" charset="0"/>
              </a:rPr>
              <a:t>RegisterFile</a:t>
            </a:r>
            <a:r>
              <a:rPr lang="en-US" sz="2267" b="1" dirty="0">
                <a:solidFill>
                  <a:srgbClr val="FF0000"/>
                </a:solidFill>
                <a:latin typeface="Arial Narrow"/>
                <a:ea typeface="ＭＳ Ｐゴシック" charset="0"/>
                <a:cs typeface="Arial" charset="0"/>
              </a:rPr>
              <a:t>[</a:t>
            </a:r>
            <a:r>
              <a:rPr lang="en-US" sz="2267" b="1" dirty="0" err="1">
                <a:solidFill>
                  <a:srgbClr val="FF0000"/>
                </a:solidFill>
                <a:latin typeface="Arial Narrow"/>
                <a:ea typeface="ＭＳ Ｐゴシック" charset="0"/>
                <a:cs typeface="Arial" charset="0"/>
              </a:rPr>
              <a:t>regA</a:t>
            </a:r>
            <a:r>
              <a:rPr lang="en-US" sz="2267" b="1" dirty="0">
                <a:solidFill>
                  <a:srgbClr val="FF0000"/>
                </a:solidFill>
                <a:latin typeface="Arial Narrow"/>
                <a:ea typeface="ＭＳ Ｐゴシック" charset="0"/>
                <a:cs typeface="Arial" charset="0"/>
              </a:rPr>
              <a:t>] = </a:t>
            </a:r>
            <a:r>
              <a:rPr lang="en-US" sz="2267" b="1" dirty="0" err="1">
                <a:solidFill>
                  <a:srgbClr val="FF0000"/>
                </a:solidFill>
                <a:latin typeface="Arial Narrow"/>
                <a:ea typeface="ＭＳ Ｐゴシック" charset="0"/>
                <a:cs typeface="Arial" charset="0"/>
              </a:rPr>
              <a:t>ALUResult</a:t>
            </a:r>
            <a:endParaRPr lang="en-US" sz="2267" b="1" dirty="0">
              <a:solidFill>
                <a:srgbClr val="FF0000"/>
              </a:solidFill>
              <a:latin typeface="Arial Narrow"/>
              <a:ea typeface="ＭＳ Ｐゴシック" charset="0"/>
              <a:cs typeface="Arial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762919" y="1727200"/>
            <a:ext cx="7858760" cy="474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850951" name="Line 7"/>
          <p:cNvSpPr>
            <a:spLocks noChangeShapeType="1"/>
          </p:cNvSpPr>
          <p:nvPr/>
        </p:nvSpPr>
        <p:spPr bwMode="auto">
          <a:xfrm>
            <a:off x="1762919" y="2936240"/>
            <a:ext cx="785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</p:txBody>
      </p:sp>
      <p:sp>
        <p:nvSpPr>
          <p:cNvPr id="850952" name="Line 8"/>
          <p:cNvSpPr>
            <a:spLocks noChangeShapeType="1"/>
          </p:cNvSpPr>
          <p:nvPr/>
        </p:nvSpPr>
        <p:spPr bwMode="auto">
          <a:xfrm>
            <a:off x="1762919" y="3627120"/>
            <a:ext cx="785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</p:txBody>
      </p:sp>
      <p:sp>
        <p:nvSpPr>
          <p:cNvPr id="850953" name="Line 9"/>
          <p:cNvSpPr>
            <a:spLocks noChangeShapeType="1"/>
          </p:cNvSpPr>
          <p:nvPr/>
        </p:nvSpPr>
        <p:spPr bwMode="auto">
          <a:xfrm>
            <a:off x="1762919" y="4318000"/>
            <a:ext cx="785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</p:txBody>
      </p:sp>
      <p:sp>
        <p:nvSpPr>
          <p:cNvPr id="850954" name="Line 10"/>
          <p:cNvSpPr>
            <a:spLocks noChangeShapeType="1"/>
          </p:cNvSpPr>
          <p:nvPr/>
        </p:nvSpPr>
        <p:spPr bwMode="auto">
          <a:xfrm>
            <a:off x="1762919" y="5699760"/>
            <a:ext cx="785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BA0D72-B606-3B4E-86D2-76317767FE61}"/>
              </a:ext>
            </a:extLst>
          </p:cNvPr>
          <p:cNvSpPr/>
          <p:nvPr/>
        </p:nvSpPr>
        <p:spPr>
          <a:xfrm>
            <a:off x="8134645" y="195102"/>
            <a:ext cx="2446504" cy="1069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8145" indent="-518145">
              <a:defRPr/>
            </a:pPr>
            <a:r>
              <a:rPr lang="en-US" sz="1587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destReg</a:t>
            </a:r>
            <a:r>
              <a:rPr lang="en-US" sz="1587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 = </a:t>
            </a:r>
            <a:r>
              <a:rPr lang="en-US" sz="1587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regA</a:t>
            </a:r>
            <a:r>
              <a:rPr lang="en-US" sz="1587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++  +  </a:t>
            </a:r>
            <a:r>
              <a:rPr lang="en-US" sz="1587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regB</a:t>
            </a:r>
            <a:r>
              <a:rPr lang="en-US" sz="1587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 </a:t>
            </a:r>
            <a:r>
              <a:rPr lang="en-US" sz="1587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  <a:sym typeface="Wingdings" pitchFamily="2" charset="2"/>
              </a:rPr>
              <a:t></a:t>
            </a:r>
          </a:p>
          <a:p>
            <a:pPr marL="518145" indent="-518145">
              <a:defRPr/>
            </a:pPr>
            <a:endParaRPr lang="en-US" sz="1587" dirty="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  <a:sym typeface="Wingdings" pitchFamily="2" charset="2"/>
            </a:endParaRPr>
          </a:p>
          <a:p>
            <a:pPr marL="518145" indent="-518145">
              <a:defRPr/>
            </a:pPr>
            <a:r>
              <a:rPr lang="en-US" sz="1587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destReg</a:t>
            </a:r>
            <a:r>
              <a:rPr lang="en-US" sz="1587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 = </a:t>
            </a:r>
            <a:r>
              <a:rPr lang="en-US" sz="1587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regA</a:t>
            </a:r>
            <a:r>
              <a:rPr lang="en-US" sz="1587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++  +  </a:t>
            </a:r>
            <a:r>
              <a:rPr lang="en-US" sz="1587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regB</a:t>
            </a:r>
            <a:endParaRPr lang="en-US" sz="1587" dirty="0">
              <a:solidFill>
                <a:srgbClr val="000000"/>
              </a:solidFill>
              <a:latin typeface="Arial Narrow"/>
              <a:ea typeface="ＭＳ Ｐゴシック" charset="0"/>
              <a:cs typeface="Arial" charset="0"/>
            </a:endParaRPr>
          </a:p>
          <a:p>
            <a:pPr marL="518145" indent="-518145">
              <a:defRPr/>
            </a:pPr>
            <a:r>
              <a:rPr lang="en-US" sz="1587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regA</a:t>
            </a:r>
            <a:r>
              <a:rPr lang="en-US" sz="1587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 = </a:t>
            </a:r>
            <a:r>
              <a:rPr lang="en-US" sz="1587" dirty="0" err="1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regA</a:t>
            </a:r>
            <a:r>
              <a:rPr lang="en-US" sz="1587" dirty="0">
                <a:solidFill>
                  <a:srgbClr val="000000"/>
                </a:solidFill>
                <a:latin typeface="Arial Narrow"/>
                <a:ea typeface="ＭＳ Ｐゴシック" charset="0"/>
                <a:cs typeface="Arial" charset="0"/>
              </a:rPr>
              <a:t>  +  1</a:t>
            </a:r>
          </a:p>
        </p:txBody>
      </p:sp>
    </p:spTree>
    <p:extLst>
      <p:ext uri="{BB962C8B-B14F-4D97-AF65-F5344CB8AC3E}">
        <p14:creationId xmlns:p14="http://schemas.microsoft.com/office/powerpoint/2010/main" val="512767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"/>
          <p:cNvSpPr>
            <a:spLocks noChangeArrowheads="1"/>
          </p:cNvSpPr>
          <p:nvPr/>
        </p:nvSpPr>
        <p:spPr bwMode="auto">
          <a:xfrm>
            <a:off x="1331119" y="863600"/>
            <a:ext cx="9499600" cy="57861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6725017" y="4317999"/>
            <a:ext cx="692679" cy="1576070"/>
            <a:chOff x="3432" y="3072"/>
            <a:chExt cx="385" cy="876"/>
          </a:xfrm>
        </p:grpSpPr>
        <p:sp>
          <p:nvSpPr>
            <p:cNvPr id="19560" name="Line 3"/>
            <p:cNvSpPr>
              <a:spLocks noChangeShapeType="1"/>
            </p:cNvSpPr>
            <p:nvPr/>
          </p:nvSpPr>
          <p:spPr bwMode="auto">
            <a:xfrm>
              <a:off x="3600" y="3072"/>
              <a:ext cx="0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61" name="Text Box 4"/>
            <p:cNvSpPr txBox="1">
              <a:spLocks noChangeArrowheads="1"/>
            </p:cNvSpPr>
            <p:nvPr/>
          </p:nvSpPr>
          <p:spPr bwMode="auto">
            <a:xfrm>
              <a:off x="3432" y="3742"/>
              <a:ext cx="385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Reg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en</a:t>
              </a:r>
            </a:p>
          </p:txBody>
        </p:sp>
      </p:grpSp>
      <p:grpSp>
        <p:nvGrpSpPr>
          <p:cNvPr id="19460" name="Group 5"/>
          <p:cNvGrpSpPr>
            <a:grpSpLocks/>
          </p:cNvGrpSpPr>
          <p:nvPr/>
        </p:nvGrpSpPr>
        <p:grpSpPr bwMode="auto">
          <a:xfrm>
            <a:off x="4898870" y="3281680"/>
            <a:ext cx="523557" cy="3202516"/>
            <a:chOff x="2417" y="2496"/>
            <a:chExt cx="291" cy="1780"/>
          </a:xfrm>
        </p:grpSpPr>
        <p:sp>
          <p:nvSpPr>
            <p:cNvPr id="19558" name="Line 6"/>
            <p:cNvSpPr>
              <a:spLocks noChangeShapeType="1"/>
            </p:cNvSpPr>
            <p:nvPr/>
          </p:nvSpPr>
          <p:spPr bwMode="auto">
            <a:xfrm>
              <a:off x="2544" y="2496"/>
              <a:ext cx="0" cy="15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59" name="Text Box 7"/>
            <p:cNvSpPr txBox="1">
              <a:spLocks noChangeArrowheads="1"/>
            </p:cNvSpPr>
            <p:nvPr/>
          </p:nvSpPr>
          <p:spPr bwMode="auto">
            <a:xfrm>
              <a:off x="2417" y="4070"/>
              <a:ext cx="291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IR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en</a:t>
              </a:r>
            </a:p>
          </p:txBody>
        </p:sp>
      </p:grp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2104761" y="1468120"/>
            <a:ext cx="431800" cy="77724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PC</a:t>
            </a: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3572881" y="1468120"/>
            <a:ext cx="949960" cy="28498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Memory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6940921" y="1381760"/>
            <a:ext cx="949960" cy="293624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Register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file</a:t>
            </a:r>
          </a:p>
        </p:txBody>
      </p:sp>
      <p:sp>
        <p:nvSpPr>
          <p:cNvPr id="19464" name="Line 11"/>
          <p:cNvSpPr>
            <a:spLocks noChangeShapeType="1"/>
          </p:cNvSpPr>
          <p:nvPr/>
        </p:nvSpPr>
        <p:spPr bwMode="auto">
          <a:xfrm>
            <a:off x="2536561" y="1899920"/>
            <a:ext cx="34544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65" name="Line 12"/>
          <p:cNvSpPr>
            <a:spLocks noChangeShapeType="1"/>
          </p:cNvSpPr>
          <p:nvPr/>
        </p:nvSpPr>
        <p:spPr bwMode="auto">
          <a:xfrm>
            <a:off x="3227441" y="2159000"/>
            <a:ext cx="34544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6336401" y="2677160"/>
            <a:ext cx="604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67" name="Line 14"/>
          <p:cNvSpPr>
            <a:spLocks noChangeShapeType="1"/>
          </p:cNvSpPr>
          <p:nvPr/>
        </p:nvSpPr>
        <p:spPr bwMode="auto">
          <a:xfrm>
            <a:off x="6681841" y="3627120"/>
            <a:ext cx="259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68" name="Line 15"/>
          <p:cNvSpPr>
            <a:spLocks noChangeShapeType="1"/>
          </p:cNvSpPr>
          <p:nvPr/>
        </p:nvSpPr>
        <p:spPr bwMode="auto">
          <a:xfrm>
            <a:off x="4781921" y="3454400"/>
            <a:ext cx="15544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69" name="Line 16"/>
          <p:cNvSpPr>
            <a:spLocks noChangeShapeType="1"/>
          </p:cNvSpPr>
          <p:nvPr/>
        </p:nvSpPr>
        <p:spPr bwMode="auto">
          <a:xfrm>
            <a:off x="5731881" y="1986280"/>
            <a:ext cx="120904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70" name="Line 17"/>
          <p:cNvSpPr>
            <a:spLocks noChangeShapeType="1"/>
          </p:cNvSpPr>
          <p:nvPr/>
        </p:nvSpPr>
        <p:spPr bwMode="auto">
          <a:xfrm>
            <a:off x="5731881" y="1640840"/>
            <a:ext cx="0" cy="3022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71" name="Line 18"/>
          <p:cNvSpPr>
            <a:spLocks noChangeShapeType="1"/>
          </p:cNvSpPr>
          <p:nvPr/>
        </p:nvSpPr>
        <p:spPr bwMode="auto">
          <a:xfrm>
            <a:off x="5731881" y="1640840"/>
            <a:ext cx="120904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72" name="Line 19"/>
          <p:cNvSpPr>
            <a:spLocks noChangeShapeType="1"/>
          </p:cNvSpPr>
          <p:nvPr/>
        </p:nvSpPr>
        <p:spPr bwMode="auto">
          <a:xfrm>
            <a:off x="5731881" y="2418080"/>
            <a:ext cx="25908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73" name="Line 20"/>
          <p:cNvSpPr>
            <a:spLocks noChangeShapeType="1"/>
          </p:cNvSpPr>
          <p:nvPr/>
        </p:nvSpPr>
        <p:spPr bwMode="auto">
          <a:xfrm>
            <a:off x="5731881" y="2936240"/>
            <a:ext cx="25908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74" name="AutoShape 21"/>
          <p:cNvSpPr>
            <a:spLocks noChangeArrowheads="1"/>
          </p:cNvSpPr>
          <p:nvPr/>
        </p:nvSpPr>
        <p:spPr bwMode="auto">
          <a:xfrm rot="-5400000">
            <a:off x="5623931" y="2526030"/>
            <a:ext cx="112268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M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U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X</a:t>
            </a:r>
          </a:p>
        </p:txBody>
      </p:sp>
      <p:sp>
        <p:nvSpPr>
          <p:cNvPr id="19475" name="AutoShape 22"/>
          <p:cNvSpPr>
            <a:spLocks noChangeArrowheads="1"/>
          </p:cNvSpPr>
          <p:nvPr/>
        </p:nvSpPr>
        <p:spPr bwMode="auto">
          <a:xfrm rot="-5400000">
            <a:off x="5969371" y="3475990"/>
            <a:ext cx="112268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M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U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X</a:t>
            </a:r>
          </a:p>
        </p:txBody>
      </p:sp>
      <p:sp>
        <p:nvSpPr>
          <p:cNvPr id="19476" name="AutoShape 23"/>
          <p:cNvSpPr>
            <a:spLocks noChangeArrowheads="1"/>
          </p:cNvSpPr>
          <p:nvPr/>
        </p:nvSpPr>
        <p:spPr bwMode="auto">
          <a:xfrm rot="-5400000">
            <a:off x="8430631" y="3173730"/>
            <a:ext cx="138176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M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U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X</a:t>
            </a:r>
          </a:p>
        </p:txBody>
      </p:sp>
      <p:sp>
        <p:nvSpPr>
          <p:cNvPr id="19477" name="Rectangle 24"/>
          <p:cNvSpPr>
            <a:spLocks noChangeArrowheads="1"/>
          </p:cNvSpPr>
          <p:nvPr/>
        </p:nvSpPr>
        <p:spPr bwMode="auto">
          <a:xfrm>
            <a:off x="6509121" y="4490720"/>
            <a:ext cx="1381760" cy="3454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Sign extend</a:t>
            </a:r>
          </a:p>
        </p:txBody>
      </p:sp>
      <p:grpSp>
        <p:nvGrpSpPr>
          <p:cNvPr id="19478" name="Group 25"/>
          <p:cNvGrpSpPr>
            <a:grpSpLocks/>
          </p:cNvGrpSpPr>
          <p:nvPr/>
        </p:nvGrpSpPr>
        <p:grpSpPr bwMode="auto">
          <a:xfrm>
            <a:off x="9618080" y="1727200"/>
            <a:ext cx="637254" cy="1899920"/>
            <a:chOff x="-72" y="2365"/>
            <a:chExt cx="360" cy="1056"/>
          </a:xfrm>
        </p:grpSpPr>
        <p:sp>
          <p:nvSpPr>
            <p:cNvPr id="19556" name="Freeform 26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2926 w 672"/>
                <a:gd name="T1" fmla="*/ 687 h 288"/>
                <a:gd name="T2" fmla="*/ 4097 w 672"/>
                <a:gd name="T3" fmla="*/ 0 h 288"/>
                <a:gd name="T4" fmla="*/ 2635 w 672"/>
                <a:gd name="T5" fmla="*/ 0 h 288"/>
                <a:gd name="T6" fmla="*/ 2341 w 672"/>
                <a:gd name="T7" fmla="*/ 229 h 288"/>
                <a:gd name="T8" fmla="*/ 1758 w 672"/>
                <a:gd name="T9" fmla="*/ 229 h 288"/>
                <a:gd name="T10" fmla="*/ 1461 w 672"/>
                <a:gd name="T11" fmla="*/ 0 h 288"/>
                <a:gd name="T12" fmla="*/ 0 w 672"/>
                <a:gd name="T13" fmla="*/ 0 h 288"/>
                <a:gd name="T14" fmla="*/ 1172 w 672"/>
                <a:gd name="T15" fmla="*/ 687 h 288"/>
                <a:gd name="T16" fmla="*/ 2926 w 672"/>
                <a:gd name="T17" fmla="*/ 687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57" name="Text Box 27"/>
            <p:cNvSpPr txBox="1">
              <a:spLocks noChangeArrowheads="1"/>
            </p:cNvSpPr>
            <p:nvPr/>
          </p:nvSpPr>
          <p:spPr bwMode="auto">
            <a:xfrm>
              <a:off x="96" y="2590"/>
              <a:ext cx="19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b="1">
                  <a:solidFill>
                    <a:srgbClr val="000000"/>
                  </a:solidFill>
                  <a:latin typeface="Arial Narrow" charset="0"/>
                </a:rPr>
                <a:t>A</a:t>
              </a:r>
            </a:p>
            <a:p>
              <a:pPr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b="1">
                  <a:solidFill>
                    <a:srgbClr val="000000"/>
                  </a:solidFill>
                  <a:latin typeface="Arial Narrow" charset="0"/>
                </a:rPr>
                <a:t>L</a:t>
              </a:r>
            </a:p>
            <a:p>
              <a:pPr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b="1">
                  <a:solidFill>
                    <a:srgbClr val="000000"/>
                  </a:solidFill>
                  <a:latin typeface="Arial Narrow" charset="0"/>
                </a:rPr>
                <a:t>U</a:t>
              </a:r>
            </a:p>
          </p:txBody>
        </p:sp>
      </p:grpSp>
      <p:sp>
        <p:nvSpPr>
          <p:cNvPr id="19479" name="Line 28"/>
          <p:cNvSpPr>
            <a:spLocks noChangeShapeType="1"/>
          </p:cNvSpPr>
          <p:nvPr/>
        </p:nvSpPr>
        <p:spPr bwMode="auto">
          <a:xfrm>
            <a:off x="8581761" y="1727200"/>
            <a:ext cx="345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80" name="Text Box 29"/>
          <p:cNvSpPr txBox="1">
            <a:spLocks noChangeArrowheads="1"/>
          </p:cNvSpPr>
          <p:nvPr/>
        </p:nvSpPr>
        <p:spPr bwMode="auto">
          <a:xfrm>
            <a:off x="4004681" y="4057122"/>
            <a:ext cx="508473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R/W</a:t>
            </a:r>
          </a:p>
        </p:txBody>
      </p:sp>
      <p:sp>
        <p:nvSpPr>
          <p:cNvPr id="19481" name="Text Box 30"/>
          <p:cNvSpPr txBox="1">
            <a:spLocks noChangeArrowheads="1"/>
          </p:cNvSpPr>
          <p:nvPr/>
        </p:nvSpPr>
        <p:spPr bwMode="auto">
          <a:xfrm>
            <a:off x="3486521" y="4057122"/>
            <a:ext cx="388248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En</a:t>
            </a:r>
          </a:p>
        </p:txBody>
      </p:sp>
      <p:sp>
        <p:nvSpPr>
          <p:cNvPr id="19482" name="Text Box 31"/>
          <p:cNvSpPr txBox="1">
            <a:spLocks noChangeArrowheads="1"/>
          </p:cNvSpPr>
          <p:nvPr/>
        </p:nvSpPr>
        <p:spPr bwMode="auto">
          <a:xfrm>
            <a:off x="6854561" y="4057122"/>
            <a:ext cx="388248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En</a:t>
            </a:r>
          </a:p>
        </p:txBody>
      </p:sp>
      <p:sp>
        <p:nvSpPr>
          <p:cNvPr id="19483" name="AutoShape 32"/>
          <p:cNvSpPr>
            <a:spLocks noChangeArrowheads="1"/>
          </p:cNvSpPr>
          <p:nvPr/>
        </p:nvSpPr>
        <p:spPr bwMode="auto">
          <a:xfrm rot="-5400000">
            <a:off x="2514971" y="2007870"/>
            <a:ext cx="112268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M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U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X</a:t>
            </a:r>
          </a:p>
        </p:txBody>
      </p:sp>
      <p:sp>
        <p:nvSpPr>
          <p:cNvPr id="19484" name="AutoShape 33"/>
          <p:cNvSpPr>
            <a:spLocks noChangeArrowheads="1"/>
          </p:cNvSpPr>
          <p:nvPr/>
        </p:nvSpPr>
        <p:spPr bwMode="auto">
          <a:xfrm rot="-5400000">
            <a:off x="8560171" y="1835150"/>
            <a:ext cx="1122680" cy="3886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M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U</a:t>
            </a:r>
          </a:p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X</a:t>
            </a:r>
          </a:p>
        </p:txBody>
      </p:sp>
      <p:sp>
        <p:nvSpPr>
          <p:cNvPr id="19485" name="Line 34"/>
          <p:cNvSpPr>
            <a:spLocks noChangeShapeType="1"/>
          </p:cNvSpPr>
          <p:nvPr/>
        </p:nvSpPr>
        <p:spPr bwMode="auto">
          <a:xfrm>
            <a:off x="9272641" y="1986280"/>
            <a:ext cx="34544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86" name="Line 35"/>
          <p:cNvSpPr>
            <a:spLocks noChangeShapeType="1"/>
          </p:cNvSpPr>
          <p:nvPr/>
        </p:nvSpPr>
        <p:spPr bwMode="auto">
          <a:xfrm>
            <a:off x="9272641" y="3281680"/>
            <a:ext cx="34544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87" name="Line 36"/>
          <p:cNvSpPr>
            <a:spLocks noChangeShapeType="1"/>
          </p:cNvSpPr>
          <p:nvPr/>
        </p:nvSpPr>
        <p:spPr bwMode="auto">
          <a:xfrm>
            <a:off x="7890881" y="2245360"/>
            <a:ext cx="103632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88" name="Line 37"/>
          <p:cNvSpPr>
            <a:spLocks noChangeShapeType="1"/>
          </p:cNvSpPr>
          <p:nvPr/>
        </p:nvSpPr>
        <p:spPr bwMode="auto">
          <a:xfrm>
            <a:off x="5731881" y="4663440"/>
            <a:ext cx="77724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89" name="Line 38"/>
          <p:cNvSpPr>
            <a:spLocks noChangeShapeType="1"/>
          </p:cNvSpPr>
          <p:nvPr/>
        </p:nvSpPr>
        <p:spPr bwMode="auto">
          <a:xfrm>
            <a:off x="8581761" y="3886200"/>
            <a:ext cx="345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0" name="Line 39"/>
          <p:cNvSpPr>
            <a:spLocks noChangeShapeType="1"/>
          </p:cNvSpPr>
          <p:nvPr/>
        </p:nvSpPr>
        <p:spPr bwMode="auto">
          <a:xfrm>
            <a:off x="8581761" y="3886200"/>
            <a:ext cx="0" cy="7772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1" name="Line 40"/>
          <p:cNvSpPr>
            <a:spLocks noChangeShapeType="1"/>
          </p:cNvSpPr>
          <p:nvPr/>
        </p:nvSpPr>
        <p:spPr bwMode="auto">
          <a:xfrm>
            <a:off x="7890881" y="4663440"/>
            <a:ext cx="6908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2" name="Line 41"/>
          <p:cNvSpPr>
            <a:spLocks noChangeShapeType="1"/>
          </p:cNvSpPr>
          <p:nvPr/>
        </p:nvSpPr>
        <p:spPr bwMode="auto">
          <a:xfrm>
            <a:off x="7890881" y="2849880"/>
            <a:ext cx="103632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3" name="Line 42"/>
          <p:cNvSpPr>
            <a:spLocks noChangeShapeType="1"/>
          </p:cNvSpPr>
          <p:nvPr/>
        </p:nvSpPr>
        <p:spPr bwMode="auto">
          <a:xfrm>
            <a:off x="8495401" y="354076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4" name="Line 43"/>
          <p:cNvSpPr>
            <a:spLocks noChangeShapeType="1"/>
          </p:cNvSpPr>
          <p:nvPr/>
        </p:nvSpPr>
        <p:spPr bwMode="auto">
          <a:xfrm>
            <a:off x="10222601" y="2677160"/>
            <a:ext cx="259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5" name="Line 44"/>
          <p:cNvSpPr>
            <a:spLocks noChangeShapeType="1"/>
          </p:cNvSpPr>
          <p:nvPr/>
        </p:nvSpPr>
        <p:spPr bwMode="auto">
          <a:xfrm>
            <a:off x="10481681" y="2677160"/>
            <a:ext cx="0" cy="23317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6" name="Line 45"/>
          <p:cNvSpPr>
            <a:spLocks noChangeShapeType="1"/>
          </p:cNvSpPr>
          <p:nvPr/>
        </p:nvSpPr>
        <p:spPr bwMode="auto">
          <a:xfrm flipH="1">
            <a:off x="1759321" y="5008880"/>
            <a:ext cx="87223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7" name="Line 46"/>
          <p:cNvSpPr>
            <a:spLocks noChangeShapeType="1"/>
          </p:cNvSpPr>
          <p:nvPr/>
        </p:nvSpPr>
        <p:spPr bwMode="auto">
          <a:xfrm flipV="1">
            <a:off x="2450201" y="2504440"/>
            <a:ext cx="0" cy="2504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8" name="Line 47"/>
          <p:cNvSpPr>
            <a:spLocks noChangeShapeType="1"/>
          </p:cNvSpPr>
          <p:nvPr/>
        </p:nvSpPr>
        <p:spPr bwMode="auto">
          <a:xfrm>
            <a:off x="2450201" y="250444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499" name="Line 48"/>
          <p:cNvSpPr>
            <a:spLocks noChangeShapeType="1"/>
          </p:cNvSpPr>
          <p:nvPr/>
        </p:nvSpPr>
        <p:spPr bwMode="auto">
          <a:xfrm flipV="1">
            <a:off x="5990961" y="3972560"/>
            <a:ext cx="0" cy="10363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0" name="Line 49"/>
          <p:cNvSpPr>
            <a:spLocks noChangeShapeType="1"/>
          </p:cNvSpPr>
          <p:nvPr/>
        </p:nvSpPr>
        <p:spPr bwMode="auto">
          <a:xfrm>
            <a:off x="5990961" y="3972560"/>
            <a:ext cx="345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1" name="Line 50"/>
          <p:cNvSpPr>
            <a:spLocks noChangeShapeType="1"/>
          </p:cNvSpPr>
          <p:nvPr/>
        </p:nvSpPr>
        <p:spPr bwMode="auto">
          <a:xfrm flipV="1">
            <a:off x="2622921" y="1209040"/>
            <a:ext cx="0" cy="6908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2" name="Line 51"/>
          <p:cNvSpPr>
            <a:spLocks noChangeShapeType="1"/>
          </p:cNvSpPr>
          <p:nvPr/>
        </p:nvSpPr>
        <p:spPr bwMode="auto">
          <a:xfrm>
            <a:off x="2622921" y="1209040"/>
            <a:ext cx="59588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3" name="Line 52"/>
          <p:cNvSpPr>
            <a:spLocks noChangeShapeType="1"/>
          </p:cNvSpPr>
          <p:nvPr/>
        </p:nvSpPr>
        <p:spPr bwMode="auto">
          <a:xfrm>
            <a:off x="8581761" y="1209040"/>
            <a:ext cx="0" cy="5181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4" name="Line 53"/>
          <p:cNvSpPr>
            <a:spLocks noChangeShapeType="1"/>
          </p:cNvSpPr>
          <p:nvPr/>
        </p:nvSpPr>
        <p:spPr bwMode="auto">
          <a:xfrm flipV="1">
            <a:off x="1759321" y="1813560"/>
            <a:ext cx="0" cy="31953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5" name="Line 54"/>
          <p:cNvSpPr>
            <a:spLocks noChangeShapeType="1"/>
          </p:cNvSpPr>
          <p:nvPr/>
        </p:nvSpPr>
        <p:spPr bwMode="auto">
          <a:xfrm>
            <a:off x="1759321" y="1813560"/>
            <a:ext cx="345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6" name="Rectangle 55"/>
          <p:cNvSpPr>
            <a:spLocks noChangeArrowheads="1"/>
          </p:cNvSpPr>
          <p:nvPr/>
        </p:nvSpPr>
        <p:spPr bwMode="auto">
          <a:xfrm rot="-5400000">
            <a:off x="4393301" y="2202180"/>
            <a:ext cx="1727200" cy="431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Instruction Reg</a:t>
            </a:r>
          </a:p>
        </p:txBody>
      </p:sp>
      <p:sp>
        <p:nvSpPr>
          <p:cNvPr id="19507" name="Line 56"/>
          <p:cNvSpPr>
            <a:spLocks noChangeShapeType="1"/>
          </p:cNvSpPr>
          <p:nvPr/>
        </p:nvSpPr>
        <p:spPr bwMode="auto">
          <a:xfrm>
            <a:off x="4522841" y="2418080"/>
            <a:ext cx="5181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8" name="Line 57"/>
          <p:cNvSpPr>
            <a:spLocks noChangeShapeType="1"/>
          </p:cNvSpPr>
          <p:nvPr/>
        </p:nvSpPr>
        <p:spPr bwMode="auto">
          <a:xfrm>
            <a:off x="4781921" y="2418080"/>
            <a:ext cx="0" cy="10363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09" name="Line 58"/>
          <p:cNvSpPr>
            <a:spLocks noChangeShapeType="1"/>
          </p:cNvSpPr>
          <p:nvPr/>
        </p:nvSpPr>
        <p:spPr bwMode="auto">
          <a:xfrm>
            <a:off x="5472801" y="2245360"/>
            <a:ext cx="25908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10" name="Oval 59"/>
          <p:cNvSpPr>
            <a:spLocks noChangeArrowheads="1"/>
          </p:cNvSpPr>
          <p:nvPr/>
        </p:nvSpPr>
        <p:spPr bwMode="auto">
          <a:xfrm>
            <a:off x="4695561" y="3799840"/>
            <a:ext cx="863600" cy="77724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3" b="1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Control</a:t>
            </a:r>
          </a:p>
        </p:txBody>
      </p:sp>
      <p:sp>
        <p:nvSpPr>
          <p:cNvPr id="19511" name="Line 60"/>
          <p:cNvSpPr>
            <a:spLocks noChangeShapeType="1"/>
          </p:cNvSpPr>
          <p:nvPr/>
        </p:nvSpPr>
        <p:spPr bwMode="auto">
          <a:xfrm>
            <a:off x="8063601" y="2849880"/>
            <a:ext cx="0" cy="250444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12" name="Line 61"/>
          <p:cNvSpPr>
            <a:spLocks noChangeShapeType="1"/>
          </p:cNvSpPr>
          <p:nvPr/>
        </p:nvSpPr>
        <p:spPr bwMode="auto">
          <a:xfrm flipH="1">
            <a:off x="3227441" y="5354320"/>
            <a:ext cx="483616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13" name="Line 62"/>
          <p:cNvSpPr>
            <a:spLocks noChangeShapeType="1"/>
          </p:cNvSpPr>
          <p:nvPr/>
        </p:nvSpPr>
        <p:spPr bwMode="auto">
          <a:xfrm flipV="1">
            <a:off x="3227441" y="3540760"/>
            <a:ext cx="0" cy="181356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14" name="Line 63"/>
          <p:cNvSpPr>
            <a:spLocks noChangeShapeType="1"/>
          </p:cNvSpPr>
          <p:nvPr/>
        </p:nvSpPr>
        <p:spPr bwMode="auto">
          <a:xfrm>
            <a:off x="3227441" y="3540760"/>
            <a:ext cx="34544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15" name="Text Box 65"/>
          <p:cNvSpPr txBox="1">
            <a:spLocks noChangeArrowheads="1"/>
          </p:cNvSpPr>
          <p:nvPr/>
        </p:nvSpPr>
        <p:spPr bwMode="auto">
          <a:xfrm>
            <a:off x="3486520" y="1984482"/>
            <a:ext cx="519694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addr</a:t>
            </a:r>
          </a:p>
        </p:txBody>
      </p:sp>
      <p:sp>
        <p:nvSpPr>
          <p:cNvPr id="19516" name="Text Box 66"/>
          <p:cNvSpPr txBox="1">
            <a:spLocks noChangeArrowheads="1"/>
          </p:cNvSpPr>
          <p:nvPr/>
        </p:nvSpPr>
        <p:spPr bwMode="auto">
          <a:xfrm>
            <a:off x="3486521" y="3366242"/>
            <a:ext cx="510076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data</a:t>
            </a:r>
          </a:p>
        </p:txBody>
      </p:sp>
      <p:sp>
        <p:nvSpPr>
          <p:cNvPr id="19517" name="Text Box 67"/>
          <p:cNvSpPr txBox="1">
            <a:spLocks noChangeArrowheads="1"/>
          </p:cNvSpPr>
          <p:nvPr/>
        </p:nvSpPr>
        <p:spPr bwMode="auto">
          <a:xfrm>
            <a:off x="2018401" y="1984482"/>
            <a:ext cx="388248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En</a:t>
            </a:r>
          </a:p>
        </p:txBody>
      </p:sp>
      <p:sp>
        <p:nvSpPr>
          <p:cNvPr id="19518" name="Text Box 68"/>
          <p:cNvSpPr txBox="1">
            <a:spLocks noChangeArrowheads="1"/>
          </p:cNvSpPr>
          <p:nvPr/>
        </p:nvSpPr>
        <p:spPr bwMode="auto">
          <a:xfrm>
            <a:off x="4954641" y="3020802"/>
            <a:ext cx="388248" cy="33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>
                <a:solidFill>
                  <a:srgbClr val="000000"/>
                </a:solidFill>
                <a:latin typeface="Arial Narrow" charset="0"/>
              </a:rPr>
              <a:t>En</a:t>
            </a:r>
          </a:p>
        </p:txBody>
      </p:sp>
      <p:sp>
        <p:nvSpPr>
          <p:cNvPr id="19519" name="Line 69"/>
          <p:cNvSpPr>
            <a:spLocks noChangeShapeType="1"/>
          </p:cNvSpPr>
          <p:nvPr/>
        </p:nvSpPr>
        <p:spPr bwMode="auto">
          <a:xfrm flipH="1">
            <a:off x="5559161" y="4145280"/>
            <a:ext cx="1727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9520" name="Group 70"/>
          <p:cNvGrpSpPr>
            <a:grpSpLocks/>
          </p:cNvGrpSpPr>
          <p:nvPr/>
        </p:nvGrpSpPr>
        <p:grpSpPr bwMode="auto">
          <a:xfrm>
            <a:off x="1888862" y="2245360"/>
            <a:ext cx="597324" cy="4238836"/>
            <a:chOff x="744" y="1920"/>
            <a:chExt cx="332" cy="2356"/>
          </a:xfrm>
        </p:grpSpPr>
        <p:sp>
          <p:nvSpPr>
            <p:cNvPr id="19554" name="Line 71"/>
            <p:cNvSpPr>
              <a:spLocks noChangeShapeType="1"/>
            </p:cNvSpPr>
            <p:nvPr/>
          </p:nvSpPr>
          <p:spPr bwMode="auto">
            <a:xfrm>
              <a:off x="912" y="1920"/>
              <a:ext cx="0" cy="21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55" name="Text Box 72"/>
            <p:cNvSpPr txBox="1">
              <a:spLocks noChangeArrowheads="1"/>
            </p:cNvSpPr>
            <p:nvPr/>
          </p:nvSpPr>
          <p:spPr bwMode="auto">
            <a:xfrm>
              <a:off x="744" y="4070"/>
              <a:ext cx="332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PC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en</a:t>
              </a:r>
            </a:p>
          </p:txBody>
        </p:sp>
      </p:grpSp>
      <p:grpSp>
        <p:nvGrpSpPr>
          <p:cNvPr id="19521" name="Group 73"/>
          <p:cNvGrpSpPr>
            <a:grpSpLocks/>
          </p:cNvGrpSpPr>
          <p:nvPr/>
        </p:nvGrpSpPr>
        <p:grpSpPr bwMode="auto">
          <a:xfrm>
            <a:off x="2450202" y="2590800"/>
            <a:ext cx="881593" cy="3303270"/>
            <a:chOff x="1056" y="2112"/>
            <a:chExt cx="490" cy="1836"/>
          </a:xfrm>
        </p:grpSpPr>
        <p:sp>
          <p:nvSpPr>
            <p:cNvPr id="19552" name="Line 74"/>
            <p:cNvSpPr>
              <a:spLocks noChangeShapeType="1"/>
            </p:cNvSpPr>
            <p:nvPr/>
          </p:nvSpPr>
          <p:spPr bwMode="auto">
            <a:xfrm>
              <a:off x="1392" y="2112"/>
              <a:ext cx="0" cy="16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53" name="Text Box 75"/>
            <p:cNvSpPr txBox="1">
              <a:spLocks noChangeArrowheads="1"/>
            </p:cNvSpPr>
            <p:nvPr/>
          </p:nvSpPr>
          <p:spPr bwMode="auto">
            <a:xfrm>
              <a:off x="1056" y="3742"/>
              <a:ext cx="490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MUX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addr</a:t>
              </a:r>
            </a:p>
          </p:txBody>
        </p:sp>
      </p:grpSp>
      <p:grpSp>
        <p:nvGrpSpPr>
          <p:cNvPr id="19522" name="Group 76"/>
          <p:cNvGrpSpPr>
            <a:grpSpLocks/>
          </p:cNvGrpSpPr>
          <p:nvPr/>
        </p:nvGrpSpPr>
        <p:grpSpPr bwMode="auto">
          <a:xfrm>
            <a:off x="3288614" y="4317999"/>
            <a:ext cx="766445" cy="2166196"/>
            <a:chOff x="1522" y="3072"/>
            <a:chExt cx="426" cy="1204"/>
          </a:xfrm>
        </p:grpSpPr>
        <p:sp>
          <p:nvSpPr>
            <p:cNvPr id="19550" name="Line 77"/>
            <p:cNvSpPr>
              <a:spLocks noChangeShapeType="1"/>
            </p:cNvSpPr>
            <p:nvPr/>
          </p:nvSpPr>
          <p:spPr bwMode="auto">
            <a:xfrm>
              <a:off x="1728" y="3072"/>
              <a:ext cx="0" cy="10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51" name="Text Box 78"/>
            <p:cNvSpPr txBox="1">
              <a:spLocks noChangeArrowheads="1"/>
            </p:cNvSpPr>
            <p:nvPr/>
          </p:nvSpPr>
          <p:spPr bwMode="auto">
            <a:xfrm>
              <a:off x="1522" y="4070"/>
              <a:ext cx="426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Mem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en</a:t>
              </a:r>
            </a:p>
          </p:txBody>
        </p:sp>
      </p:grpSp>
      <p:grpSp>
        <p:nvGrpSpPr>
          <p:cNvPr id="19523" name="Group 79"/>
          <p:cNvGrpSpPr>
            <a:grpSpLocks/>
          </p:cNvGrpSpPr>
          <p:nvPr/>
        </p:nvGrpSpPr>
        <p:grpSpPr bwMode="auto">
          <a:xfrm>
            <a:off x="3835560" y="4317999"/>
            <a:ext cx="804227" cy="1576070"/>
            <a:chOff x="1826" y="3072"/>
            <a:chExt cx="447" cy="876"/>
          </a:xfrm>
        </p:grpSpPr>
        <p:sp>
          <p:nvSpPr>
            <p:cNvPr id="19548" name="Line 80"/>
            <p:cNvSpPr>
              <a:spLocks noChangeShapeType="1"/>
            </p:cNvSpPr>
            <p:nvPr/>
          </p:nvSpPr>
          <p:spPr bwMode="auto">
            <a:xfrm>
              <a:off x="2064" y="3072"/>
              <a:ext cx="0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49" name="Text Box 81"/>
            <p:cNvSpPr txBox="1">
              <a:spLocks noChangeArrowheads="1"/>
            </p:cNvSpPr>
            <p:nvPr/>
          </p:nvSpPr>
          <p:spPr bwMode="auto">
            <a:xfrm>
              <a:off x="1826" y="3742"/>
              <a:ext cx="447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Mem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r/w</a:t>
              </a:r>
            </a:p>
          </p:txBody>
        </p:sp>
      </p:grpSp>
      <p:grpSp>
        <p:nvGrpSpPr>
          <p:cNvPr id="19524" name="Group 82"/>
          <p:cNvGrpSpPr>
            <a:grpSpLocks/>
          </p:cNvGrpSpPr>
          <p:nvPr/>
        </p:nvGrpSpPr>
        <p:grpSpPr bwMode="auto">
          <a:xfrm>
            <a:off x="5481792" y="3108959"/>
            <a:ext cx="867197" cy="2785110"/>
            <a:chOff x="2741" y="2400"/>
            <a:chExt cx="482" cy="1548"/>
          </a:xfrm>
        </p:grpSpPr>
        <p:sp>
          <p:nvSpPr>
            <p:cNvPr id="19546" name="Line 83"/>
            <p:cNvSpPr>
              <a:spLocks noChangeShapeType="1"/>
            </p:cNvSpPr>
            <p:nvPr/>
          </p:nvSpPr>
          <p:spPr bwMode="auto">
            <a:xfrm>
              <a:off x="3120" y="2400"/>
              <a:ext cx="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47" name="Text Box 84"/>
            <p:cNvSpPr txBox="1">
              <a:spLocks noChangeArrowheads="1"/>
            </p:cNvSpPr>
            <p:nvPr/>
          </p:nvSpPr>
          <p:spPr bwMode="auto">
            <a:xfrm>
              <a:off x="2741" y="3742"/>
              <a:ext cx="482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MUX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dest</a:t>
              </a:r>
            </a:p>
          </p:txBody>
        </p:sp>
      </p:grpSp>
      <p:grpSp>
        <p:nvGrpSpPr>
          <p:cNvPr id="19525" name="Group 85"/>
          <p:cNvGrpSpPr>
            <a:grpSpLocks/>
          </p:cNvGrpSpPr>
          <p:nvPr/>
        </p:nvGrpSpPr>
        <p:grpSpPr bwMode="auto">
          <a:xfrm>
            <a:off x="6124098" y="4058919"/>
            <a:ext cx="917574" cy="2425276"/>
            <a:chOff x="3098" y="2928"/>
            <a:chExt cx="510" cy="1348"/>
          </a:xfrm>
        </p:grpSpPr>
        <p:sp>
          <p:nvSpPr>
            <p:cNvPr id="19544" name="Line 86"/>
            <p:cNvSpPr>
              <a:spLocks noChangeShapeType="1"/>
            </p:cNvSpPr>
            <p:nvPr/>
          </p:nvSpPr>
          <p:spPr bwMode="auto">
            <a:xfrm>
              <a:off x="3360" y="2928"/>
              <a:ext cx="0" cy="1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45" name="Text Box 87"/>
            <p:cNvSpPr txBox="1">
              <a:spLocks noChangeArrowheads="1"/>
            </p:cNvSpPr>
            <p:nvPr/>
          </p:nvSpPr>
          <p:spPr bwMode="auto">
            <a:xfrm>
              <a:off x="3098" y="4070"/>
              <a:ext cx="510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MUX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rdata</a:t>
              </a:r>
            </a:p>
          </p:txBody>
        </p:sp>
      </p:grpSp>
      <p:grpSp>
        <p:nvGrpSpPr>
          <p:cNvPr id="19526" name="Group 88"/>
          <p:cNvGrpSpPr>
            <a:grpSpLocks/>
          </p:cNvGrpSpPr>
          <p:nvPr/>
        </p:nvGrpSpPr>
        <p:grpSpPr bwMode="auto">
          <a:xfrm>
            <a:off x="8862431" y="3799839"/>
            <a:ext cx="861801" cy="2094230"/>
            <a:chOff x="4620" y="2784"/>
            <a:chExt cx="479" cy="1164"/>
          </a:xfrm>
        </p:grpSpPr>
        <p:sp>
          <p:nvSpPr>
            <p:cNvPr id="19541" name="Line 89"/>
            <p:cNvSpPr>
              <a:spLocks noChangeShapeType="1"/>
            </p:cNvSpPr>
            <p:nvPr/>
          </p:nvSpPr>
          <p:spPr bwMode="auto">
            <a:xfrm>
              <a:off x="4752" y="2832"/>
              <a:ext cx="0" cy="9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42" name="Line 90"/>
            <p:cNvSpPr>
              <a:spLocks noChangeShapeType="1"/>
            </p:cNvSpPr>
            <p:nvPr/>
          </p:nvSpPr>
          <p:spPr bwMode="auto">
            <a:xfrm>
              <a:off x="4800" y="2784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43" name="Text Box 91"/>
            <p:cNvSpPr txBox="1">
              <a:spLocks noChangeArrowheads="1"/>
            </p:cNvSpPr>
            <p:nvPr/>
          </p:nvSpPr>
          <p:spPr bwMode="auto">
            <a:xfrm>
              <a:off x="4620" y="3742"/>
              <a:ext cx="479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MUX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alu2</a:t>
              </a:r>
            </a:p>
          </p:txBody>
        </p:sp>
      </p:grpSp>
      <p:grpSp>
        <p:nvGrpSpPr>
          <p:cNvPr id="19527" name="Group 92"/>
          <p:cNvGrpSpPr>
            <a:grpSpLocks/>
          </p:cNvGrpSpPr>
          <p:nvPr/>
        </p:nvGrpSpPr>
        <p:grpSpPr bwMode="auto">
          <a:xfrm>
            <a:off x="8270504" y="2504440"/>
            <a:ext cx="861800" cy="3979756"/>
            <a:chOff x="4291" y="2064"/>
            <a:chExt cx="479" cy="2212"/>
          </a:xfrm>
        </p:grpSpPr>
        <p:sp>
          <p:nvSpPr>
            <p:cNvPr id="19537" name="Line 93"/>
            <p:cNvSpPr>
              <a:spLocks noChangeShapeType="1"/>
            </p:cNvSpPr>
            <p:nvPr/>
          </p:nvSpPr>
          <p:spPr bwMode="auto">
            <a:xfrm flipH="1">
              <a:off x="4512" y="2064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9538" name="Group 94"/>
            <p:cNvGrpSpPr>
              <a:grpSpLocks/>
            </p:cNvGrpSpPr>
            <p:nvPr/>
          </p:nvGrpSpPr>
          <p:grpSpPr bwMode="auto">
            <a:xfrm>
              <a:off x="4291" y="2256"/>
              <a:ext cx="479" cy="2020"/>
              <a:chOff x="4291" y="2256"/>
              <a:chExt cx="479" cy="2020"/>
            </a:xfrm>
          </p:grpSpPr>
          <p:sp>
            <p:nvSpPr>
              <p:cNvPr id="19539" name="Line 95"/>
              <p:cNvSpPr>
                <a:spLocks noChangeShapeType="1"/>
              </p:cNvSpPr>
              <p:nvPr/>
            </p:nvSpPr>
            <p:spPr bwMode="auto">
              <a:xfrm>
                <a:off x="4512" y="2256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103629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72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540" name="Text Box 96"/>
              <p:cNvSpPr txBox="1">
                <a:spLocks noChangeArrowheads="1"/>
              </p:cNvSpPr>
              <p:nvPr/>
            </p:nvSpPr>
            <p:spPr bwMode="auto">
              <a:xfrm>
                <a:off x="4291" y="4070"/>
                <a:ext cx="479" cy="20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Arial" charset="0"/>
                    <a:cs typeface="Arial" charset="0"/>
                  </a:defRPr>
                </a:lvl9pPr>
              </a:lstStyle>
              <a:p>
                <a:pPr algn="ctr" defTabSz="103629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13" b="1">
                    <a:solidFill>
                      <a:srgbClr val="000000"/>
                    </a:solidFill>
                    <a:latin typeface="Arial Narrow" charset="0"/>
                  </a:rPr>
                  <a:t>MUX</a:t>
                </a:r>
                <a:r>
                  <a:rPr lang="en-US" sz="1813" b="1" baseline="-25000">
                    <a:solidFill>
                      <a:srgbClr val="000000"/>
                    </a:solidFill>
                    <a:latin typeface="Arial Narrow" charset="0"/>
                  </a:rPr>
                  <a:t>alu1</a:t>
                </a:r>
              </a:p>
            </p:txBody>
          </p:sp>
        </p:grpSp>
      </p:grpSp>
      <p:grpSp>
        <p:nvGrpSpPr>
          <p:cNvPr id="19528" name="Group 97"/>
          <p:cNvGrpSpPr>
            <a:grpSpLocks/>
          </p:cNvGrpSpPr>
          <p:nvPr/>
        </p:nvGrpSpPr>
        <p:grpSpPr bwMode="auto">
          <a:xfrm>
            <a:off x="9564115" y="3281680"/>
            <a:ext cx="730462" cy="3202516"/>
            <a:chOff x="5010" y="2496"/>
            <a:chExt cx="406" cy="1780"/>
          </a:xfrm>
        </p:grpSpPr>
        <p:sp>
          <p:nvSpPr>
            <p:cNvPr id="19535" name="Line 98"/>
            <p:cNvSpPr>
              <a:spLocks noChangeShapeType="1"/>
            </p:cNvSpPr>
            <p:nvPr/>
          </p:nvSpPr>
          <p:spPr bwMode="auto">
            <a:xfrm>
              <a:off x="5232" y="2496"/>
              <a:ext cx="0" cy="15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defTabSz="103629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2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536" name="Text Box 99"/>
            <p:cNvSpPr txBox="1">
              <a:spLocks noChangeArrowheads="1"/>
            </p:cNvSpPr>
            <p:nvPr/>
          </p:nvSpPr>
          <p:spPr bwMode="auto">
            <a:xfrm>
              <a:off x="5010" y="4070"/>
              <a:ext cx="406" cy="2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3" b="1">
                  <a:solidFill>
                    <a:srgbClr val="000000"/>
                  </a:solidFill>
                  <a:latin typeface="Arial Narrow" charset="0"/>
                </a:rPr>
                <a:t>ALU</a:t>
              </a:r>
              <a:r>
                <a:rPr lang="en-US" sz="1813" b="1" baseline="-25000">
                  <a:solidFill>
                    <a:srgbClr val="000000"/>
                  </a:solidFill>
                  <a:latin typeface="Arial Narrow" charset="0"/>
                </a:rPr>
                <a:t>op</a:t>
              </a:r>
            </a:p>
          </p:txBody>
        </p:sp>
      </p:grpSp>
      <p:sp>
        <p:nvSpPr>
          <p:cNvPr id="19529" name="Text Box 100"/>
          <p:cNvSpPr txBox="1">
            <a:spLocks noChangeArrowheads="1"/>
          </p:cNvSpPr>
          <p:nvPr/>
        </p:nvSpPr>
        <p:spPr bwMode="auto">
          <a:xfrm>
            <a:off x="8149961" y="2936241"/>
            <a:ext cx="356235" cy="33656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 b="1">
                <a:solidFill>
                  <a:srgbClr val="000000"/>
                </a:solidFill>
                <a:latin typeface="Arial Narrow" charset="0"/>
              </a:rPr>
              <a:t>1</a:t>
            </a:r>
          </a:p>
        </p:txBody>
      </p:sp>
      <p:sp>
        <p:nvSpPr>
          <p:cNvPr id="19530" name="Text Box 101"/>
          <p:cNvSpPr txBox="1">
            <a:spLocks noChangeArrowheads="1"/>
          </p:cNvSpPr>
          <p:nvPr/>
        </p:nvSpPr>
        <p:spPr bwMode="auto">
          <a:xfrm>
            <a:off x="8149961" y="3454401"/>
            <a:ext cx="356235" cy="33656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87" b="1">
                <a:solidFill>
                  <a:srgbClr val="000000"/>
                </a:solidFill>
                <a:latin typeface="Arial Narrow" charset="0"/>
              </a:rPr>
              <a:t>0</a:t>
            </a:r>
          </a:p>
        </p:txBody>
      </p:sp>
      <p:sp>
        <p:nvSpPr>
          <p:cNvPr id="19531" name="Line 102"/>
          <p:cNvSpPr>
            <a:spLocks noChangeShapeType="1"/>
          </p:cNvSpPr>
          <p:nvPr/>
        </p:nvSpPr>
        <p:spPr bwMode="auto">
          <a:xfrm>
            <a:off x="8495401" y="319532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532" name="Rectangle 103"/>
          <p:cNvSpPr>
            <a:spLocks noChangeArrowheads="1"/>
          </p:cNvSpPr>
          <p:nvPr/>
        </p:nvSpPr>
        <p:spPr bwMode="auto">
          <a:xfrm rot="-5400000">
            <a:off x="10060676" y="2508039"/>
            <a:ext cx="877993" cy="31665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60" b="1">
                <a:solidFill>
                  <a:srgbClr val="000000"/>
                </a:solidFill>
                <a:latin typeface="Arial Narrow" charset="0"/>
                <a:ea typeface="ＭＳ Ｐゴシック" charset="0"/>
                <a:cs typeface="Arial" charset="0"/>
              </a:rPr>
              <a:t>ALU result</a:t>
            </a:r>
          </a:p>
        </p:txBody>
      </p:sp>
      <p:sp>
        <p:nvSpPr>
          <p:cNvPr id="104" name="Footer Placeholder 10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33">
                <a:solidFill>
                  <a:srgbClr val="000000"/>
                </a:solidFill>
                <a:latin typeface="Verdana" pitchFamily="34" charset="0"/>
                <a:cs typeface="Arial"/>
              </a:rPr>
              <a:t>EECS 370: Introduction to  Computer Organization </a:t>
            </a:r>
          </a:p>
        </p:txBody>
      </p:sp>
      <p:sp>
        <p:nvSpPr>
          <p:cNvPr id="105" name="Slide Number Placeholder 10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72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841985" indent="-323840" eaLnBrk="0" hangingPunct="0"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295362" indent="-259072" eaLnBrk="0" hangingPunct="0"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813507" indent="-259072" eaLnBrk="0" hangingPunct="0"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331651" indent="-259072" eaLnBrk="0" hangingPunct="0"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849796" indent="-259072" eaLnBrk="0" fontAlgn="base" hangingPunct="0">
              <a:spcBef>
                <a:spcPct val="0"/>
              </a:spcBef>
              <a:spcAft>
                <a:spcPct val="0"/>
              </a:spcAft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3367941" indent="-259072" eaLnBrk="0" fontAlgn="base" hangingPunct="0">
              <a:spcBef>
                <a:spcPct val="0"/>
              </a:spcBef>
              <a:spcAft>
                <a:spcPct val="0"/>
              </a:spcAft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886086" indent="-259072" eaLnBrk="0" fontAlgn="base" hangingPunct="0">
              <a:spcBef>
                <a:spcPct val="0"/>
              </a:spcBef>
              <a:spcAft>
                <a:spcPct val="0"/>
              </a:spcAft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4404230" indent="-259072" eaLnBrk="0" fontAlgn="base" hangingPunct="0">
              <a:spcBef>
                <a:spcPct val="0"/>
              </a:spcBef>
              <a:spcAft>
                <a:spcPct val="0"/>
              </a:spcAft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r"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9C0C70E5-990F-8344-8ADE-F8EB0EC97531}" type="slidenum">
              <a:rPr lang="en-US" sz="1360">
                <a:solidFill>
                  <a:srgbClr val="000000"/>
                </a:solidFill>
                <a:latin typeface="Verdana" charset="0"/>
              </a:rPr>
              <a:pPr algn="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z="136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56814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33">
                <a:solidFill>
                  <a:srgbClr val="000000"/>
                </a:solidFill>
                <a:latin typeface="Verdana" pitchFamily="34" charset="0"/>
                <a:cs typeface="Arial"/>
              </a:rPr>
              <a:t>EECS 370: Introduction to Computer Organization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33">
              <a:solidFill>
                <a:srgbClr val="000000"/>
              </a:solidFill>
              <a:latin typeface="Verdana" pitchFamily="34" charset="0"/>
              <a:cs typeface="Arial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72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841985" indent="-323840" eaLnBrk="0" hangingPunct="0"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295362" indent="-259072" eaLnBrk="0" hangingPunct="0"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813507" indent="-259072" eaLnBrk="0" hangingPunct="0"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331651" indent="-259072" eaLnBrk="0" hangingPunct="0"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849796" indent="-259072" eaLnBrk="0" fontAlgn="base" hangingPunct="0">
              <a:spcBef>
                <a:spcPct val="0"/>
              </a:spcBef>
              <a:spcAft>
                <a:spcPct val="0"/>
              </a:spcAft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3367941" indent="-259072" eaLnBrk="0" fontAlgn="base" hangingPunct="0">
              <a:spcBef>
                <a:spcPct val="0"/>
              </a:spcBef>
              <a:spcAft>
                <a:spcPct val="0"/>
              </a:spcAft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886086" indent="-259072" eaLnBrk="0" fontAlgn="base" hangingPunct="0">
              <a:spcBef>
                <a:spcPct val="0"/>
              </a:spcBef>
              <a:spcAft>
                <a:spcPct val="0"/>
              </a:spcAft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4404230" indent="-259072" eaLnBrk="0" fontAlgn="base" hangingPunct="0">
              <a:spcBef>
                <a:spcPct val="0"/>
              </a:spcBef>
              <a:spcAft>
                <a:spcPct val="0"/>
              </a:spcAft>
              <a:defRPr sz="272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r"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1A38BDE8-F421-B644-9C49-22B4EE6E2152}" type="slidenum">
              <a:rPr lang="en-US" sz="1360">
                <a:solidFill>
                  <a:srgbClr val="000000"/>
                </a:solidFill>
                <a:latin typeface="Verdana" charset="0"/>
              </a:rPr>
              <a:pPr algn="r" defTabSz="103629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z="136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charset="0"/>
                <a:cs typeface="Arial" charset="0"/>
              </a:rPr>
              <a:t>Question II.C 1 and 2 - answers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1762919" y="1554481"/>
            <a:ext cx="184731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103629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720">
              <a:solidFill>
                <a:srgbClr val="0000FF"/>
              </a:solidFill>
            </a:endParaRPr>
          </a:p>
        </p:txBody>
      </p:sp>
      <p:sp>
        <p:nvSpPr>
          <p:cNvPr id="845828" name="Text Box 4"/>
          <p:cNvSpPr txBox="1">
            <a:spLocks noChangeArrowheads="1"/>
          </p:cNvSpPr>
          <p:nvPr/>
        </p:nvSpPr>
        <p:spPr bwMode="auto">
          <a:xfrm>
            <a:off x="1590199" y="1640840"/>
            <a:ext cx="9213533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20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1. Add a entry to the MUX connecting to the register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20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write address port to the register file, making it 3-1 MUX.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20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Connect the </a:t>
            </a:r>
            <a:r>
              <a:rPr lang="en-US" sz="2720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instruction_reg</a:t>
            </a:r>
            <a:r>
              <a:rPr lang="en-US" sz="2720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[21:19] (the </a:t>
            </a:r>
            <a:r>
              <a:rPr lang="en-US" sz="2720" dirty="0" err="1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regA</a:t>
            </a:r>
            <a:r>
              <a:rPr lang="en-US" sz="2720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 field) to the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20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new MUX input.</a:t>
            </a: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720" dirty="0">
              <a:solidFill>
                <a:srgbClr val="0000FF"/>
              </a:solidFill>
              <a:latin typeface="Arial Narrow"/>
              <a:ea typeface="ＭＳ Ｐゴシック" charset="0"/>
              <a:cs typeface="Arial" charset="0"/>
            </a:endParaRPr>
          </a:p>
          <a:p>
            <a:pPr defTabSz="1036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20" dirty="0">
                <a:solidFill>
                  <a:srgbClr val="0000FF"/>
                </a:solidFill>
                <a:latin typeface="Arial Narrow"/>
                <a:ea typeface="ＭＳ Ｐゴシック" charset="0"/>
                <a:cs typeface="Arial" charset="0"/>
              </a:rPr>
              <a:t>2. A second control bit is required for the new MUX.</a:t>
            </a:r>
          </a:p>
        </p:txBody>
      </p:sp>
    </p:spTree>
    <p:extLst>
      <p:ext uri="{BB962C8B-B14F-4D97-AF65-F5344CB8AC3E}">
        <p14:creationId xmlns:p14="http://schemas.microsoft.com/office/powerpoint/2010/main" val="2219758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4E76-848B-4D5F-AD84-308B2C7D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78CC79-F52E-49C4-A323-A1104975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Say you have the following LC2K program:</a:t>
            </a:r>
          </a:p>
          <a:p>
            <a:pPr lvl="1"/>
            <a:r>
              <a:rPr lang="en-US" sz="1800" dirty="0" err="1"/>
              <a:t>beq</a:t>
            </a:r>
            <a:r>
              <a:rPr lang="en-US" sz="1800" dirty="0"/>
              <a:t> 1 0 0		//not taken</a:t>
            </a:r>
          </a:p>
          <a:p>
            <a:pPr lvl="1"/>
            <a:r>
              <a:rPr lang="en-US" sz="1800" dirty="0"/>
              <a:t>add 1 1 1</a:t>
            </a:r>
          </a:p>
          <a:p>
            <a:pPr lvl="1"/>
            <a:r>
              <a:rPr lang="en-US" sz="1800" dirty="0" err="1"/>
              <a:t>lw</a:t>
            </a:r>
            <a:r>
              <a:rPr lang="en-US" sz="1800" dirty="0"/>
              <a:t> 1 2 15</a:t>
            </a:r>
          </a:p>
          <a:p>
            <a:pPr lvl="1"/>
            <a:endParaRPr lang="en-US" sz="1800" dirty="0"/>
          </a:p>
          <a:p>
            <a:r>
              <a:rPr lang="en-US" sz="2000" dirty="0"/>
              <a:t>How long would it take for that program to finish the </a:t>
            </a:r>
            <a:r>
              <a:rPr lang="en-US" sz="2000" dirty="0" err="1"/>
              <a:t>lw</a:t>
            </a:r>
            <a:r>
              <a:rPr lang="en-US" sz="2000" dirty="0"/>
              <a:t> on our 5-stage pipeline with “detect and stall” used to resolve data and control hazards?</a:t>
            </a:r>
          </a:p>
          <a:p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8D64D-3D10-4C6B-B88A-D986D1748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 Computer Organization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09BA0-D526-4CAB-9179-29E1AEE3E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E4F10F-507E-5A4A-A027-70FFC77D98D5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79EC1E-025D-427E-B88F-5C7E48DA6EE5}"/>
              </a:ext>
            </a:extLst>
          </p:cNvPr>
          <p:cNvGraphicFramePr>
            <a:graphicFrameLocks noGrp="1"/>
          </p:cNvGraphicFramePr>
          <p:nvPr/>
        </p:nvGraphicFramePr>
        <p:xfrm>
          <a:off x="1849279" y="4874303"/>
          <a:ext cx="7945117" cy="20344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089">
                  <a:extLst>
                    <a:ext uri="{9D8B030D-6E8A-4147-A177-3AD203B41FA5}">
                      <a16:colId xmlns:a16="http://schemas.microsoft.com/office/drawing/2014/main" val="2555954823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2986960160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661769383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78495622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448421759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11401312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1389943878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2313196921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194759866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299507225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563978758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483596394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749146047"/>
                    </a:ext>
                  </a:extLst>
                </a:gridCol>
              </a:tblGrid>
              <a:tr h="743034">
                <a:tc>
                  <a:txBody>
                    <a:bodyPr/>
                    <a:lstStyle/>
                    <a:p>
                      <a:r>
                        <a:rPr lang="en-US" sz="2000" dirty="0"/>
                        <a:t>Cycle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2663908657"/>
                  </a:ext>
                </a:extLst>
              </a:tr>
              <a:tr h="430488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2335621051"/>
                  </a:ext>
                </a:extLst>
              </a:tr>
              <a:tr h="430488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2972606212"/>
                  </a:ext>
                </a:extLst>
              </a:tr>
              <a:tr h="430488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17140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1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4E76-848B-4D5F-AD84-308B2C7D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78CC79-F52E-49C4-A323-A1104975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Say you have the following LC2K program:</a:t>
            </a:r>
          </a:p>
          <a:p>
            <a:pPr lvl="1"/>
            <a:r>
              <a:rPr lang="en-US" sz="1800" dirty="0" err="1"/>
              <a:t>beq</a:t>
            </a:r>
            <a:r>
              <a:rPr lang="en-US" sz="1800" dirty="0"/>
              <a:t> 1 0 0	 	//not taken</a:t>
            </a:r>
          </a:p>
          <a:p>
            <a:pPr lvl="1"/>
            <a:r>
              <a:rPr lang="en-US" sz="1800" dirty="0"/>
              <a:t>add 1 1 1</a:t>
            </a:r>
          </a:p>
          <a:p>
            <a:pPr lvl="1"/>
            <a:r>
              <a:rPr lang="en-US" sz="1800" dirty="0" err="1"/>
              <a:t>lw</a:t>
            </a:r>
            <a:r>
              <a:rPr lang="en-US" sz="1800" dirty="0"/>
              <a:t> 1 2 15</a:t>
            </a:r>
          </a:p>
          <a:p>
            <a:pPr lvl="1"/>
            <a:endParaRPr lang="en-US" sz="1800" dirty="0"/>
          </a:p>
          <a:p>
            <a:r>
              <a:rPr lang="en-US" sz="2000" dirty="0"/>
              <a:t>How long would it take for that program to finish the </a:t>
            </a:r>
            <a:r>
              <a:rPr lang="en-US" sz="2000" dirty="0" err="1"/>
              <a:t>lw</a:t>
            </a:r>
            <a:r>
              <a:rPr lang="en-US" sz="2000" dirty="0"/>
              <a:t> on our 5-stage pipeline with “detect and stall” used to resolve data and control hazards?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8D64D-3D10-4C6B-B88A-D986D1748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 Computer Organization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09BA0-D526-4CAB-9179-29E1AEE3E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E4F10F-507E-5A4A-A027-70FFC77D98D5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97CBA3-2AF5-4188-AE79-BA40C8D7AE41}"/>
              </a:ext>
            </a:extLst>
          </p:cNvPr>
          <p:cNvGraphicFramePr>
            <a:graphicFrameLocks noGrp="1"/>
          </p:cNvGraphicFramePr>
          <p:nvPr/>
        </p:nvGraphicFramePr>
        <p:xfrm>
          <a:off x="1849279" y="4874303"/>
          <a:ext cx="7945117" cy="20344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089">
                  <a:extLst>
                    <a:ext uri="{9D8B030D-6E8A-4147-A177-3AD203B41FA5}">
                      <a16:colId xmlns:a16="http://schemas.microsoft.com/office/drawing/2014/main" val="2555954823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2986960160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661769383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78495622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448421759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11401312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1389943878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2313196921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194759866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299507225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563978758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3483596394"/>
                    </a:ext>
                  </a:extLst>
                </a:gridCol>
                <a:gridCol w="596669">
                  <a:extLst>
                    <a:ext uri="{9D8B030D-6E8A-4147-A177-3AD203B41FA5}">
                      <a16:colId xmlns:a16="http://schemas.microsoft.com/office/drawing/2014/main" val="749146047"/>
                    </a:ext>
                  </a:extLst>
                </a:gridCol>
              </a:tblGrid>
              <a:tr h="743034">
                <a:tc>
                  <a:txBody>
                    <a:bodyPr/>
                    <a:lstStyle/>
                    <a:p>
                      <a:r>
                        <a:rPr lang="en-US" sz="2000" dirty="0"/>
                        <a:t>Cycle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2663908657"/>
                  </a:ext>
                </a:extLst>
              </a:tr>
              <a:tr h="430488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beq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F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M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W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2335621051"/>
                  </a:ext>
                </a:extLst>
              </a:tr>
              <a:tr h="43048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add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F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M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W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2972606212"/>
                  </a:ext>
                </a:extLst>
              </a:tr>
              <a:tr h="430488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lw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F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D*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D*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M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W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17140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4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Preparing for the Exam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lecture notes</a:t>
            </a:r>
          </a:p>
          <a:p>
            <a:r>
              <a:rPr lang="en-US" dirty="0"/>
              <a:t>Go over old homework assignments</a:t>
            </a:r>
          </a:p>
          <a:p>
            <a:r>
              <a:rPr lang="en-US" dirty="0"/>
              <a:t>Go over old discussion examples</a:t>
            </a:r>
          </a:p>
          <a:p>
            <a:r>
              <a:rPr lang="en-US" dirty="0"/>
              <a:t>Skim through the book sections specified</a:t>
            </a:r>
          </a:p>
          <a:p>
            <a:r>
              <a:rPr lang="en-US" dirty="0"/>
              <a:t>Past exams w/solutions </a:t>
            </a:r>
            <a:r>
              <a:rPr lang="en-US" dirty="0" err="1"/>
              <a:t>wuill</a:t>
            </a:r>
            <a:r>
              <a:rPr lang="en-US" dirty="0"/>
              <a:t> be posted to course website</a:t>
            </a:r>
          </a:p>
          <a:p>
            <a:pPr lvl="1"/>
            <a:r>
              <a:rPr lang="en-US" dirty="0">
                <a:ea typeface="Arial" pitchFamily="34" charset="0"/>
              </a:rPr>
              <a:t>Complete without looking at the solutions!</a:t>
            </a:r>
          </a:p>
          <a:p>
            <a:pPr lvl="1"/>
            <a:r>
              <a:rPr lang="en-US" dirty="0">
                <a:ea typeface="Arial" pitchFamily="34" charset="0"/>
              </a:rPr>
              <a:t>Some topics are no longer relevant (e.g., MIPS ARMv7)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93" dirty="0"/>
              <a:t>Representing values in hardware</a:t>
            </a:r>
          </a:p>
          <a:p>
            <a:pPr lvl="1"/>
            <a:r>
              <a:rPr lang="en-US" sz="2493" dirty="0"/>
              <a:t>Binary, octal, hexadecimal conversions</a:t>
            </a:r>
          </a:p>
          <a:p>
            <a:pPr lvl="1"/>
            <a:r>
              <a:rPr lang="en-US" sz="2493" dirty="0"/>
              <a:t>2’s complement representation</a:t>
            </a:r>
          </a:p>
          <a:p>
            <a:pPr lvl="1"/>
            <a:r>
              <a:rPr lang="en-US" sz="2493" dirty="0"/>
              <a:t>Floating point formats</a:t>
            </a:r>
          </a:p>
          <a:p>
            <a:pPr lvl="1"/>
            <a:endParaRPr lang="en-US" sz="2493" dirty="0"/>
          </a:p>
          <a:p>
            <a:r>
              <a:rPr lang="en-US" sz="2493" dirty="0"/>
              <a:t>Instruction sets</a:t>
            </a:r>
          </a:p>
          <a:p>
            <a:pPr lvl="1"/>
            <a:r>
              <a:rPr lang="en-US" sz="2493" dirty="0"/>
              <a:t>Assembly code LEGv8/ LC2k: write &amp; understand</a:t>
            </a:r>
          </a:p>
          <a:p>
            <a:pPr lvl="1"/>
            <a:r>
              <a:rPr lang="en-US" sz="2493" dirty="0"/>
              <a:t>Converting to machine code</a:t>
            </a:r>
          </a:p>
          <a:p>
            <a:pPr lvl="1"/>
            <a:r>
              <a:rPr lang="en-US" sz="2493" dirty="0"/>
              <a:t>Addressing modes for load/store instructions</a:t>
            </a:r>
          </a:p>
          <a:p>
            <a:pPr lvl="1"/>
            <a:r>
              <a:rPr lang="en-US" sz="2493" dirty="0"/>
              <a:t>Conditional instructions</a:t>
            </a:r>
          </a:p>
        </p:txBody>
      </p:sp>
    </p:spTree>
    <p:extLst>
      <p:ext uri="{BB962C8B-B14F-4D97-AF65-F5344CB8AC3E}">
        <p14:creationId xmlns:p14="http://schemas.microsoft.com/office/powerpoint/2010/main" val="107128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C to assembly and back</a:t>
            </a:r>
          </a:p>
          <a:p>
            <a:pPr lvl="1"/>
            <a:r>
              <a:rPr lang="en-US" dirty="0"/>
              <a:t>Data alignment</a:t>
            </a:r>
          </a:p>
          <a:p>
            <a:pPr lvl="1"/>
            <a:r>
              <a:rPr lang="en-US" dirty="0"/>
              <a:t>Basic statements</a:t>
            </a:r>
          </a:p>
          <a:p>
            <a:pPr lvl="1"/>
            <a:r>
              <a:rPr lang="en-US" dirty="0"/>
              <a:t>Control flow constructs</a:t>
            </a:r>
          </a:p>
          <a:p>
            <a:pPr lvl="1"/>
            <a:endParaRPr lang="en-US" dirty="0"/>
          </a:p>
          <a:p>
            <a:r>
              <a:rPr lang="en-US" dirty="0"/>
              <a:t>Running programs</a:t>
            </a:r>
          </a:p>
          <a:p>
            <a:pPr lvl="1"/>
            <a:r>
              <a:rPr lang="en-US" dirty="0"/>
              <a:t>Data organization (stack, heap, static, text)</a:t>
            </a:r>
          </a:p>
          <a:p>
            <a:pPr lvl="1"/>
            <a:r>
              <a:rPr lang="en-US" dirty="0"/>
              <a:t>Stack frames, stack and frame pointers</a:t>
            </a:r>
          </a:p>
          <a:p>
            <a:pPr lvl="1"/>
            <a:r>
              <a:rPr lang="en-US" dirty="0"/>
              <a:t>Object files: symbol table and relocation table</a:t>
            </a:r>
          </a:p>
          <a:p>
            <a:pPr lvl="1"/>
            <a:r>
              <a:rPr lang="en-US" dirty="0"/>
              <a:t>Caller/</a:t>
            </a: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lvl="1"/>
            <a:r>
              <a:rPr lang="en-US" dirty="0"/>
              <a:t>Compiler, linker, loader</a:t>
            </a:r>
          </a:p>
        </p:txBody>
      </p:sp>
    </p:spTree>
    <p:extLst>
      <p:ext uri="{BB962C8B-B14F-4D97-AF65-F5344CB8AC3E}">
        <p14:creationId xmlns:p14="http://schemas.microsoft.com/office/powerpoint/2010/main" val="203513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67" dirty="0"/>
          </a:p>
          <a:p>
            <a:r>
              <a:rPr lang="en-US" sz="2267" dirty="0"/>
              <a:t>Logic gates, devices and basic state machines</a:t>
            </a:r>
          </a:p>
          <a:p>
            <a:pPr lvl="1"/>
            <a:r>
              <a:rPr lang="en-US" sz="2040" dirty="0"/>
              <a:t>AND, OR, NOT, XOR, etc. gates</a:t>
            </a:r>
          </a:p>
          <a:p>
            <a:pPr lvl="1"/>
            <a:r>
              <a:rPr lang="en-US" sz="2040" dirty="0"/>
              <a:t>Decoders, </a:t>
            </a:r>
            <a:r>
              <a:rPr lang="en-US" sz="2040" dirty="0" err="1"/>
              <a:t>MUXes</a:t>
            </a:r>
            <a:r>
              <a:rPr lang="en-US" sz="2040" dirty="0"/>
              <a:t>, ALUs, etc.</a:t>
            </a:r>
          </a:p>
          <a:p>
            <a:pPr lvl="1"/>
            <a:r>
              <a:rPr lang="en-US" sz="2040" dirty="0"/>
              <a:t>Latches and flip-flops</a:t>
            </a:r>
          </a:p>
          <a:p>
            <a:pPr lvl="1"/>
            <a:r>
              <a:rPr lang="en-US" sz="2040" dirty="0"/>
              <a:t>Next state and output logic (via control ROM)</a:t>
            </a:r>
          </a:p>
          <a:p>
            <a:pPr lvl="1"/>
            <a:endParaRPr lang="en-US" sz="2040" dirty="0"/>
          </a:p>
          <a:p>
            <a:r>
              <a:rPr lang="en-US" sz="2267" dirty="0"/>
              <a:t>Data path</a:t>
            </a:r>
          </a:p>
          <a:p>
            <a:pPr lvl="1"/>
            <a:r>
              <a:rPr lang="en-US" sz="2040" dirty="0"/>
              <a:t>Single cycle, multi-cycle, pipeline </a:t>
            </a:r>
          </a:p>
          <a:p>
            <a:pPr lvl="1"/>
            <a:r>
              <a:rPr lang="en-US" sz="2040" dirty="0"/>
              <a:t>CPI and performance computations</a:t>
            </a:r>
          </a:p>
          <a:p>
            <a:pPr lvl="1"/>
            <a:r>
              <a:rPr lang="en-US" sz="2040" dirty="0"/>
              <a:t>Adding new instructions</a:t>
            </a:r>
          </a:p>
        </p:txBody>
      </p:sp>
    </p:spTree>
    <p:extLst>
      <p:ext uri="{BB962C8B-B14F-4D97-AF65-F5344CB8AC3E}">
        <p14:creationId xmlns:p14="http://schemas.microsoft.com/office/powerpoint/2010/main" val="68666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541622" y="1899920"/>
            <a:ext cx="9067800" cy="492252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120">
                <a:solidFill>
                  <a:srgbClr val="FF0000"/>
                </a:solidFill>
              </a:rPr>
              <a:t>	If a topic is not covered in this review, it does not imply that it is not important!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244759" y="1381760"/>
            <a:ext cx="10017760" cy="5440680"/>
          </a:xfrm>
        </p:spPr>
        <p:txBody>
          <a:bodyPr/>
          <a:lstStyle/>
          <a:p>
            <a:r>
              <a:rPr lang="en-US" dirty="0"/>
              <a:t>How many bytes does the C data structure require (assuming a 64-bit machine)?</a:t>
            </a:r>
            <a:br>
              <a:rPr lang="en-US" dirty="0"/>
            </a:br>
            <a:endParaRPr lang="en-US" dirty="0"/>
          </a:p>
          <a:p>
            <a:pPr lvl="2">
              <a:lnSpc>
                <a:spcPts val="2267"/>
              </a:lnSpc>
              <a:buNone/>
            </a:pPr>
            <a:r>
              <a:rPr lang="en-US" sz="2720" dirty="0" err="1">
                <a:latin typeface="Courier New" pitchFamily="49" charset="0"/>
                <a:ea typeface="Arial" pitchFamily="34" charset="0"/>
                <a:cs typeface="Courier New" pitchFamily="49" charset="0"/>
              </a:rPr>
              <a:t>struct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 </a:t>
            </a:r>
            <a:r>
              <a:rPr lang="en-US" sz="2720" dirty="0" err="1">
                <a:latin typeface="Courier New" pitchFamily="49" charset="0"/>
                <a:ea typeface="Arial" pitchFamily="34" charset="0"/>
                <a:cs typeface="Courier New" pitchFamily="49" charset="0"/>
              </a:rPr>
              <a:t>foo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 {</a:t>
            </a: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	double </a:t>
            </a:r>
            <a:r>
              <a:rPr lang="en-US" sz="2720" b="1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*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w;	</a:t>
            </a:r>
            <a:endParaRPr lang="en-US" sz="2720" dirty="0">
              <a:solidFill>
                <a:srgbClr val="0000FF"/>
              </a:solidFill>
              <a:ea typeface="Arial" pitchFamily="34" charset="0"/>
              <a:cs typeface="Courier New" pitchFamily="49" charset="0"/>
            </a:endParaRP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	char x;		</a:t>
            </a: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	</a:t>
            </a:r>
            <a:r>
              <a:rPr lang="en-US" sz="2720" dirty="0" err="1">
                <a:latin typeface="Courier New" pitchFamily="49" charset="0"/>
                <a:ea typeface="Arial" pitchFamily="34" charset="0"/>
                <a:cs typeface="Courier New" pitchFamily="49" charset="0"/>
              </a:rPr>
              <a:t>int</a:t>
            </a: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 y;		</a:t>
            </a: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	char z[10];	</a:t>
            </a:r>
          </a:p>
          <a:p>
            <a:pPr lvl="2">
              <a:lnSpc>
                <a:spcPts val="2267"/>
              </a:lnSpc>
              <a:buNone/>
            </a:pPr>
            <a:r>
              <a:rPr lang="en-US" sz="2720" dirty="0">
                <a:latin typeface="Courier New" pitchFamily="49" charset="0"/>
                <a:ea typeface="Arial" pitchFamily="34" charset="0"/>
                <a:cs typeface="Courier New" pitchFamily="49" charset="0"/>
              </a:rPr>
              <a:t>};				</a:t>
            </a:r>
          </a:p>
          <a:p>
            <a:r>
              <a:rPr lang="en-US" dirty="0"/>
              <a:t>How could this structure be rewritten to reduce memory usage?</a:t>
            </a:r>
          </a:p>
          <a:p>
            <a:pPr lvl="2">
              <a:lnSpc>
                <a:spcPts val="2267"/>
              </a:lnSpc>
              <a:buNone/>
            </a:pPr>
            <a:endParaRPr lang="en-US" dirty="0">
              <a:ea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4902" y="3022600"/>
            <a:ext cx="5617756" cy="2327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47"/>
              </a:lnSpc>
              <a:buFont typeface="Wingdings" pitchFamily="2" charset="2"/>
              <a:buChar char="ß"/>
              <a:defRPr/>
            </a:pPr>
            <a:r>
              <a:rPr lang="en-US" sz="2846" dirty="0">
                <a:solidFill>
                  <a:srgbClr val="0000FF"/>
                </a:solidFill>
                <a:latin typeface="Calibri" pitchFamily="34" charset="0"/>
                <a:ea typeface="MS PGothic" pitchFamily="34" charset="-128"/>
                <a:cs typeface="Courier New" pitchFamily="49" charset="0"/>
                <a:sym typeface="Wingdings" pitchFamily="2" charset="2"/>
              </a:rPr>
              <a:t>8 bytes</a:t>
            </a:r>
          </a:p>
          <a:p>
            <a:pPr>
              <a:lnSpc>
                <a:spcPts val="2947"/>
              </a:lnSpc>
              <a:buFont typeface="Wingdings" pitchFamily="2" charset="2"/>
              <a:buChar char="ß"/>
              <a:defRPr/>
            </a:pPr>
            <a:r>
              <a:rPr lang="en-US" sz="2846" dirty="0">
                <a:solidFill>
                  <a:srgbClr val="0000FF"/>
                </a:solidFill>
                <a:latin typeface="Calibri" pitchFamily="34" charset="0"/>
                <a:ea typeface="MS PGothic" pitchFamily="34" charset="-128"/>
                <a:cs typeface="Courier New" pitchFamily="49" charset="0"/>
                <a:sym typeface="Wingdings" pitchFamily="2" charset="2"/>
              </a:rPr>
              <a:t>1 byte</a:t>
            </a:r>
          </a:p>
          <a:p>
            <a:pPr>
              <a:lnSpc>
                <a:spcPts val="2947"/>
              </a:lnSpc>
              <a:buFont typeface="Wingdings" pitchFamily="2" charset="2"/>
              <a:buChar char="ß"/>
              <a:defRPr/>
            </a:pPr>
            <a:r>
              <a:rPr lang="en-US" sz="2846" dirty="0">
                <a:solidFill>
                  <a:srgbClr val="0000FF"/>
                </a:solidFill>
                <a:latin typeface="Calibri" pitchFamily="34" charset="0"/>
                <a:ea typeface="MS PGothic" pitchFamily="34" charset="-128"/>
                <a:cs typeface="Courier New" pitchFamily="49" charset="0"/>
                <a:sym typeface="Wingdings" pitchFamily="2" charset="2"/>
              </a:rPr>
              <a:t>4 bytes + 3 bytes for alignment</a:t>
            </a:r>
          </a:p>
          <a:p>
            <a:pPr>
              <a:lnSpc>
                <a:spcPts val="2947"/>
              </a:lnSpc>
              <a:buFont typeface="Wingdings" pitchFamily="2" charset="2"/>
              <a:buChar char="ß"/>
              <a:defRPr/>
            </a:pPr>
            <a:r>
              <a:rPr lang="en-US" sz="2846" dirty="0">
                <a:solidFill>
                  <a:srgbClr val="0000FF"/>
                </a:solidFill>
                <a:latin typeface="Calibri" pitchFamily="34" charset="0"/>
                <a:ea typeface="MS PGothic" pitchFamily="34" charset="-128"/>
                <a:cs typeface="Courier New" pitchFamily="49" charset="0"/>
                <a:sym typeface="Wingdings" pitchFamily="2" charset="2"/>
              </a:rPr>
              <a:t>1 * 10 bytes</a:t>
            </a:r>
          </a:p>
          <a:p>
            <a:pPr>
              <a:lnSpc>
                <a:spcPts val="2947"/>
              </a:lnSpc>
              <a:buFont typeface="Wingdings" pitchFamily="2" charset="2"/>
              <a:buChar char="ß"/>
              <a:defRPr/>
            </a:pPr>
            <a:r>
              <a:rPr lang="en-US" sz="2846" dirty="0">
                <a:solidFill>
                  <a:srgbClr val="0000FF"/>
                </a:solidFill>
                <a:latin typeface="Calibri" pitchFamily="34" charset="0"/>
                <a:ea typeface="MS PGothic" pitchFamily="34" charset="-128"/>
                <a:cs typeface="Courier New" pitchFamily="49" charset="0"/>
                <a:sym typeface="Wingdings" pitchFamily="2" charset="2"/>
              </a:rPr>
              <a:t>26 bytes + 6 for padding= 32 bytes</a:t>
            </a:r>
            <a:endParaRPr lang="en-US" sz="2846" dirty="0">
              <a:latin typeface="Calibri" pitchFamily="34" charset="0"/>
              <a:ea typeface="MS PGothic" pitchFamily="34" charset="-128"/>
              <a:cs typeface="Calibri" pitchFamily="34" charset="0"/>
            </a:endParaRPr>
          </a:p>
          <a:p>
            <a:pPr>
              <a:lnSpc>
                <a:spcPts val="2947"/>
              </a:lnSpc>
              <a:defRPr/>
            </a:pPr>
            <a:endParaRPr lang="en-US" sz="2846" dirty="0"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11296</TotalTime>
  <Words>3697</Words>
  <Application>Microsoft Office PowerPoint</Application>
  <PresentationFormat>Custom</PresentationFormat>
  <Paragraphs>831</Paragraphs>
  <Slides>39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Narrow</vt:lpstr>
      <vt:lpstr>Calibri</vt:lpstr>
      <vt:lpstr>Calibri Light</vt:lpstr>
      <vt:lpstr>Courier New</vt:lpstr>
      <vt:lpstr>Times New Roman</vt:lpstr>
      <vt:lpstr>Verdana</vt:lpstr>
      <vt:lpstr>Wingdings</vt:lpstr>
      <vt:lpstr>2_Office Theme</vt:lpstr>
      <vt:lpstr>EECS 370 - Lecture 15</vt:lpstr>
      <vt:lpstr>Exam stuff</vt:lpstr>
      <vt:lpstr>Exam Advice</vt:lpstr>
      <vt:lpstr>Preparing for the Exam</vt:lpstr>
      <vt:lpstr>Important Topics</vt:lpstr>
      <vt:lpstr>Important Topics</vt:lpstr>
      <vt:lpstr>Important Topics</vt:lpstr>
      <vt:lpstr>Review Questions</vt:lpstr>
      <vt:lpstr>Memory Layout</vt:lpstr>
      <vt:lpstr>Memory Layout</vt:lpstr>
      <vt:lpstr>Big Endian vs. Little Endian</vt:lpstr>
      <vt:lpstr>Example Code Sequence</vt:lpstr>
      <vt:lpstr>Example Code Sequence</vt:lpstr>
      <vt:lpstr>Example Code Sequence</vt:lpstr>
      <vt:lpstr>Example Code Sequence</vt:lpstr>
      <vt:lpstr>Example Code Sequence</vt:lpstr>
      <vt:lpstr>Example Code Sequence (2)</vt:lpstr>
      <vt:lpstr>Example Code Sequence (2)</vt:lpstr>
      <vt:lpstr>Example Code Sequence (2)</vt:lpstr>
      <vt:lpstr>Example Code Sequence (2)</vt:lpstr>
      <vt:lpstr>Example Code Sequence (2)</vt:lpstr>
      <vt:lpstr>Load Instruction Sizes</vt:lpstr>
      <vt:lpstr>LEG Pseudos</vt:lpstr>
      <vt:lpstr>IEEE Floating point format (single precision)</vt:lpstr>
      <vt:lpstr>IEEE 754 Floating Point</vt:lpstr>
      <vt:lpstr>Symbol Table &amp; Relocation Table</vt:lpstr>
      <vt:lpstr>Assigning Variables to Memory Spaces</vt:lpstr>
      <vt:lpstr>Q for a D flip-flop?</vt:lpstr>
      <vt:lpstr>Datapath</vt:lpstr>
      <vt:lpstr>Data path Performance Questions</vt:lpstr>
      <vt:lpstr>Multicycle Datapath</vt:lpstr>
      <vt:lpstr>PowerPoint Presentation</vt:lpstr>
      <vt:lpstr>Multicycle Datapath – F05E2 (Q. II.C cont.)</vt:lpstr>
      <vt:lpstr>Multicycle Datapath – F05E2 (Q. II.C cont.)</vt:lpstr>
      <vt:lpstr>Question II.C 3 - answer</vt:lpstr>
      <vt:lpstr>PowerPoint Presentation</vt:lpstr>
      <vt:lpstr>Question II.C 1 and 2 - answers</vt:lpstr>
      <vt:lpstr>Pipelining</vt:lpstr>
      <vt:lpstr>Pipelining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Beaumont, Jonathan</cp:lastModifiedBy>
  <cp:revision>419</cp:revision>
  <dcterms:created xsi:type="dcterms:W3CDTF">2020-01-27T04:39:41Z</dcterms:created>
  <dcterms:modified xsi:type="dcterms:W3CDTF">2023-03-07T19:52:09Z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