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697" r:id="rId3"/>
  </p:sldMasterIdLst>
  <p:notesMasterIdLst>
    <p:notesMasterId r:id="rId48"/>
  </p:notesMasterIdLst>
  <p:sldIdLst>
    <p:sldId id="256" r:id="rId4"/>
    <p:sldId id="404" r:id="rId5"/>
    <p:sldId id="865" r:id="rId6"/>
    <p:sldId id="866" r:id="rId7"/>
    <p:sldId id="867" r:id="rId8"/>
    <p:sldId id="856" r:id="rId9"/>
    <p:sldId id="876" r:id="rId10"/>
    <p:sldId id="877" r:id="rId11"/>
    <p:sldId id="878" r:id="rId12"/>
    <p:sldId id="879" r:id="rId13"/>
    <p:sldId id="880" r:id="rId14"/>
    <p:sldId id="881" r:id="rId15"/>
    <p:sldId id="882" r:id="rId16"/>
    <p:sldId id="883" r:id="rId17"/>
    <p:sldId id="887" r:id="rId18"/>
    <p:sldId id="292" r:id="rId19"/>
    <p:sldId id="289" r:id="rId20"/>
    <p:sldId id="886" r:id="rId21"/>
    <p:sldId id="303" r:id="rId22"/>
    <p:sldId id="302" r:id="rId23"/>
    <p:sldId id="304" r:id="rId24"/>
    <p:sldId id="276" r:id="rId25"/>
    <p:sldId id="889" r:id="rId26"/>
    <p:sldId id="891" r:id="rId27"/>
    <p:sldId id="892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803" r:id="rId41"/>
    <p:sldId id="893" r:id="rId42"/>
    <p:sldId id="894" r:id="rId43"/>
    <p:sldId id="895" r:id="rId44"/>
    <p:sldId id="896" r:id="rId45"/>
    <p:sldId id="897" r:id="rId46"/>
    <p:sldId id="900" r:id="rId47"/>
  </p:sldIdLst>
  <p:sldSz cx="12161838" cy="7772400"/>
  <p:notesSz cx="6858000" cy="9144000"/>
  <p:custDataLst>
    <p:tags r:id="rId49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595" autoAdjust="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on the left ends up performing better because cache ends up storing sequential memory address together (we'll understand this better in the coming 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143000"/>
            <a:ext cx="482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A4D46-9D81-4EEF-9406-EC870A71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414486"/>
            <a:ext cx="10337562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4404360"/>
            <a:ext cx="8513287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5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994491"/>
            <a:ext cx="10337562" cy="1543685"/>
          </a:xfrm>
        </p:spPr>
        <p:txBody>
          <a:bodyPr anchor="t"/>
          <a:lstStyle>
            <a:lvl1pPr algn="l">
              <a:defRPr sz="399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3294275"/>
            <a:ext cx="10337562" cy="1700212"/>
          </a:xfrm>
        </p:spPr>
        <p:txBody>
          <a:bodyPr anchor="b"/>
          <a:lstStyle>
            <a:lvl1pPr marL="0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6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813564"/>
            <a:ext cx="5371478" cy="5129425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813564"/>
            <a:ext cx="5371478" cy="5129425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739795"/>
            <a:ext cx="5373590" cy="72506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464859"/>
            <a:ext cx="5373590" cy="4478126"/>
          </a:xfrm>
        </p:spPr>
        <p:txBody>
          <a:bodyPr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8" y="1739795"/>
            <a:ext cx="5375701" cy="72506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8" y="2464859"/>
            <a:ext cx="5375701" cy="4478126"/>
          </a:xfrm>
        </p:spPr>
        <p:txBody>
          <a:bodyPr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7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60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69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309457"/>
            <a:ext cx="4001161" cy="1316990"/>
          </a:xfrm>
        </p:spPr>
        <p:txBody>
          <a:bodyPr anchor="b"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309461"/>
            <a:ext cx="6798806" cy="6633528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626451"/>
            <a:ext cx="4001161" cy="5316538"/>
          </a:xfrm>
        </p:spPr>
        <p:txBody>
          <a:bodyPr/>
          <a:lstStyle>
            <a:lvl1pPr marL="0" indent="0">
              <a:buNone/>
              <a:defRPr sz="13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5440680"/>
            <a:ext cx="7297103" cy="642303"/>
          </a:xfrm>
        </p:spPr>
        <p:txBody>
          <a:bodyPr anchor="b"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94478"/>
            <a:ext cx="7297103" cy="4663440"/>
          </a:xfrm>
        </p:spPr>
        <p:txBody>
          <a:bodyPr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6082983"/>
            <a:ext cx="7297103" cy="912177"/>
          </a:xfrm>
        </p:spPr>
        <p:txBody>
          <a:bodyPr/>
          <a:lstStyle>
            <a:lvl1pPr marL="0" indent="0">
              <a:buNone/>
              <a:defRPr sz="13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2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50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311261"/>
            <a:ext cx="2736414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311261"/>
            <a:ext cx="8006543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7203867"/>
            <a:ext cx="2837762" cy="413808"/>
          </a:xfrm>
          <a:prstGeom prst="rect">
            <a:avLst/>
          </a:prstGeom>
        </p:spPr>
        <p:txBody>
          <a:bodyPr/>
          <a:lstStyle/>
          <a:p>
            <a:fld id="{40265268-CBD8-4B7B-A000-9DDEB7A102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19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E003-BA31-4AB2-98A2-D9981980293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1B7-DA88-4F7F-8EF0-B469C31533D6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9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1937706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5201394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6FD3-7059-41FC-A50D-FEF7C72C444D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5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274-7AEA-449E-BE53-CA6A6F375C74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9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11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2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2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358E-4FC1-4AB2-84CB-8D9D531F36A1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8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E30-E7BD-4ED0-AF2E-E210A96AFE61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5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2E75-CECC-424C-B0C1-847B68E80C0B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4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46B3-C759-420C-9027-BE1047497B00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5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1119084"/>
            <a:ext cx="6156930" cy="5523442"/>
          </a:xfrm>
        </p:spPr>
        <p:txBody>
          <a:bodyPr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1DF2-F939-437D-8CA2-5263A04DEE3A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6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363D-546D-48C7-81A7-E9BE59890E5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15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DDDC-A409-4538-8BA9-1AA18A30682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7079123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15" tIns="60807" rIns="121615" bIns="60807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505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88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6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311256"/>
            <a:ext cx="10945654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813564"/>
            <a:ext cx="10945654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7203867"/>
            <a:ext cx="283776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9589-AE29-4188-AFCF-333DD942FB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7203867"/>
            <a:ext cx="385124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2114" rtl="0" eaLnBrk="1" latinLnBrk="0" hangingPunct="1"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43" indent="-342043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741093" indent="-285036" algn="l" defTabSz="9121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»"/>
        <a:defRPr sz="19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7079123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15" tIns="60807" rIns="121615" bIns="60807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505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88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11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6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EF43-8AB2-4E31-B093-0435B46B9FC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6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6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hosts.eecs.umich.edu/370simulators/pipeline/simulator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Cache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166978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6BBD-037A-D458-C5E2-26BC037B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SRAM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E071-A575-335C-C521-D5868EE1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7454217" cy="4931516"/>
          </a:xfrm>
        </p:spPr>
        <p:txBody>
          <a:bodyPr/>
          <a:lstStyle/>
          <a:p>
            <a:r>
              <a:rPr lang="en-US" dirty="0"/>
              <a:t>Each bit is made of 6 transistors</a:t>
            </a:r>
          </a:p>
          <a:p>
            <a:r>
              <a:rPr lang="en-US" dirty="0"/>
              <a:t>Volatile: need constant power to keep data</a:t>
            </a:r>
          </a:p>
          <a:p>
            <a:r>
              <a:rPr lang="en-US" dirty="0"/>
              <a:t>Fast: ~1 ns read time</a:t>
            </a:r>
          </a:p>
          <a:p>
            <a:r>
              <a:rPr lang="en-US" dirty="0"/>
              <a:t>Still rather large and expensive</a:t>
            </a:r>
          </a:p>
          <a:p>
            <a:pPr lvl="1"/>
            <a:r>
              <a:rPr lang="en-US" dirty="0"/>
              <a:t>~$5 per megabyte</a:t>
            </a:r>
          </a:p>
          <a:p>
            <a:r>
              <a:rPr lang="en-US" dirty="0"/>
              <a:t>Impractical to scale up to GBs needed for modern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0C8A-FD00-0B89-A9F5-15F98913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D7332E-508A-4AB9-5B0D-EA37F3A6D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344" y="2418080"/>
            <a:ext cx="2698750" cy="202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C3321C-EFF5-5D8E-CD9C-E0F4AF451830}"/>
              </a:ext>
            </a:extLst>
          </p:cNvPr>
          <p:cNvSpPr/>
          <p:nvPr/>
        </p:nvSpPr>
        <p:spPr>
          <a:xfrm>
            <a:off x="6835838" y="6223380"/>
            <a:ext cx="3540760" cy="8545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3" b="1" kern="0" dirty="0">
                <a:solidFill>
                  <a:schemeClr val="bg1"/>
                </a:solidFill>
                <a:latin typeface="Century Gothic"/>
                <a:cs typeface="+mn-cs"/>
              </a:rPr>
              <a:t>Replace cost with how much we can fit on chip</a:t>
            </a:r>
          </a:p>
        </p:txBody>
      </p:sp>
    </p:spTree>
    <p:extLst>
      <p:ext uri="{BB962C8B-B14F-4D97-AF65-F5344CB8AC3E}">
        <p14:creationId xmlns:p14="http://schemas.microsoft.com/office/powerpoint/2010/main" val="97279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318B-78C2-C27D-F4F2-7DBBAFC0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0202-F90B-2A7A-1D8A-DE1BF23C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bit is made of a transistor and capacitor</a:t>
            </a:r>
          </a:p>
          <a:p>
            <a:r>
              <a:rPr lang="en-US" dirty="0"/>
              <a:t>Volatile: need constant power to keep data</a:t>
            </a:r>
          </a:p>
          <a:p>
            <a:r>
              <a:rPr lang="en-US" dirty="0"/>
              <a:t>Slower: ~50 ns access time</a:t>
            </a:r>
          </a:p>
          <a:p>
            <a:pPr lvl="1"/>
            <a:r>
              <a:rPr lang="en-US" dirty="0"/>
              <a:t>Must stall for dozens of cycles on each memory load</a:t>
            </a:r>
          </a:p>
          <a:p>
            <a:pPr lvl="1"/>
            <a:endParaRPr lang="en-US" dirty="0"/>
          </a:p>
          <a:p>
            <a:r>
              <a:rPr lang="en-US" dirty="0"/>
              <a:t>Less expensive for SRAM</a:t>
            </a:r>
          </a:p>
          <a:p>
            <a:pPr lvl="1"/>
            <a:r>
              <a:rPr lang="en-US" dirty="0"/>
              <a:t>~$0.004 per megabyte</a:t>
            </a:r>
          </a:p>
          <a:p>
            <a:pPr lvl="1"/>
            <a:r>
              <a:rPr lang="en-US" dirty="0"/>
              <a:t>We can put up to ~16 GB in current machines</a:t>
            </a:r>
          </a:p>
          <a:p>
            <a:pPr lvl="1"/>
            <a:r>
              <a:rPr lang="en-US" dirty="0"/>
              <a:t>Good for LC2K or 32-bit systems</a:t>
            </a:r>
          </a:p>
          <a:p>
            <a:pPr lvl="1"/>
            <a:r>
              <a:rPr lang="en-US" dirty="0"/>
              <a:t>But not for 64-bit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5983-EC06-0C0D-30AB-2D95138A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7D51C58-E7ED-F612-68B4-E7A88DB8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54" y="3276600"/>
            <a:ext cx="1788093" cy="17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6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3FA7-2238-28A2-77B3-EA5D030C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3F0B-87A1-0C44-D7ED-513B5EAA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Hard-drives store bits as magnetic charges on spinning disks</a:t>
            </a:r>
          </a:p>
          <a:p>
            <a:pPr lvl="1"/>
            <a:r>
              <a:rPr lang="en-US" dirty="0"/>
              <a:t>Non-volatile – holds information even when no power is supplied</a:t>
            </a:r>
          </a:p>
          <a:p>
            <a:pPr lvl="1"/>
            <a:r>
              <a:rPr lang="en-US" dirty="0"/>
              <a:t>Obnoxiously slow compared to digital logic: 3,000,000 ns access time</a:t>
            </a:r>
          </a:p>
          <a:p>
            <a:r>
              <a:rPr lang="en-US" dirty="0"/>
              <a:t>Recently, solid-state drives have replaced spinning disks with logic gates replacing mechanical systems</a:t>
            </a:r>
          </a:p>
          <a:p>
            <a:pPr lvl="1"/>
            <a:r>
              <a:rPr lang="en-US" dirty="0"/>
              <a:t>Also non-volatile</a:t>
            </a:r>
          </a:p>
          <a:p>
            <a:pPr lvl="1"/>
            <a:r>
              <a:rPr lang="en-US" dirty="0"/>
              <a:t>Much better speeds (3,000,000 ns), but still to slow to keep up with processor</a:t>
            </a:r>
          </a:p>
          <a:p>
            <a:r>
              <a:rPr lang="en-US" dirty="0"/>
              <a:t>Cheap!</a:t>
            </a:r>
          </a:p>
          <a:p>
            <a:pPr lvl="1"/>
            <a:r>
              <a:rPr lang="en-US" dirty="0"/>
              <a:t>SSDs cost $0.0001 per megabyte</a:t>
            </a:r>
          </a:p>
          <a:p>
            <a:pPr lvl="1"/>
            <a:r>
              <a:rPr lang="en-US" dirty="0"/>
              <a:t>Scale up to terabytes – practical for modern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63456-C94F-283B-9565-C8DCBC3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F7-21AF-737A-4AD8-A9FF3A0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A535-E6CE-058C-9573-8F48254E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Fast: Ideally run at processor clock speed</a:t>
            </a:r>
          </a:p>
          <a:p>
            <a:pPr lvl="1"/>
            <a:r>
              <a:rPr lang="en-US" dirty="0"/>
              <a:t>1 ns access</a:t>
            </a:r>
          </a:p>
          <a:p>
            <a:r>
              <a:rPr lang="en-US" dirty="0"/>
              <a:t>Cheap: Ideally free</a:t>
            </a:r>
          </a:p>
          <a:p>
            <a:pPr lvl="1"/>
            <a:r>
              <a:rPr lang="en-US" dirty="0"/>
              <a:t>Not more expensive than rest of system</a:t>
            </a:r>
          </a:p>
          <a:p>
            <a:pPr lvl="1"/>
            <a:endParaRPr lang="en-US" dirty="0"/>
          </a:p>
          <a:p>
            <a:r>
              <a:rPr lang="en-US" dirty="0"/>
              <a:t>DRAM, hard-drives and SSDs are too slow</a:t>
            </a:r>
          </a:p>
          <a:p>
            <a:r>
              <a:rPr lang="en-US" dirty="0"/>
              <a:t>SRAM is too expensive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0000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How to get best properties of multiple memory technologies?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D257D-0AC1-C0F7-2F29-45685881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447C-0343-418D-A1F7-E30F3F64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3726-E9F5-5B71-23F5-F94AAB12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observation: we only need to access a small amount of data at a time</a:t>
            </a:r>
          </a:p>
          <a:p>
            <a:endParaRPr lang="en-US" dirty="0"/>
          </a:p>
          <a:p>
            <a:r>
              <a:rPr lang="en-US" dirty="0"/>
              <a:t>Let's use a small array of SRAM to hold data we need now</a:t>
            </a:r>
          </a:p>
          <a:p>
            <a:pPr lvl="1"/>
            <a:r>
              <a:rPr lang="en-US" dirty="0"/>
              <a:t>Call this the </a:t>
            </a:r>
            <a:r>
              <a:rPr lang="en-US" b="1" dirty="0"/>
              <a:t>cache</a:t>
            </a:r>
            <a:endParaRPr lang="en-US" dirty="0"/>
          </a:p>
          <a:p>
            <a:pPr lvl="1"/>
            <a:r>
              <a:rPr lang="en-US" dirty="0"/>
              <a:t>Able to keep up with processor</a:t>
            </a:r>
          </a:p>
          <a:p>
            <a:pPr lvl="1"/>
            <a:r>
              <a:rPr lang="en-US" dirty="0"/>
              <a:t>Small (~Kilobytes), so it should be relatively cheap</a:t>
            </a:r>
          </a:p>
          <a:p>
            <a:r>
              <a:rPr lang="en-US" dirty="0"/>
              <a:t>Use a large amount of DRAM for </a:t>
            </a:r>
            <a:r>
              <a:rPr lang="en-US" b="1" dirty="0"/>
              <a:t>main memory</a:t>
            </a:r>
          </a:p>
          <a:p>
            <a:pPr lvl="1"/>
            <a:r>
              <a:rPr lang="en-US" dirty="0"/>
              <a:t>Can scale up to ~Gigabytes in size</a:t>
            </a:r>
          </a:p>
          <a:p>
            <a:r>
              <a:rPr lang="en-US" dirty="0"/>
              <a:t>Everything else, store on disk</a:t>
            </a:r>
          </a:p>
          <a:p>
            <a:pPr lvl="1"/>
            <a:r>
              <a:rPr lang="en-US" b="1" dirty="0"/>
              <a:t>Virtual Memory</a:t>
            </a:r>
            <a:endParaRPr lang="en-US" dirty="0"/>
          </a:p>
          <a:p>
            <a:r>
              <a:rPr lang="en-US" dirty="0"/>
              <a:t>Won't end up building 2</a:t>
            </a:r>
            <a:r>
              <a:rPr lang="en-US" baseline="30000" dirty="0"/>
              <a:t>64</a:t>
            </a:r>
            <a:r>
              <a:rPr lang="en-US" dirty="0"/>
              <a:t> of anything</a:t>
            </a:r>
          </a:p>
          <a:p>
            <a:pPr lvl="1"/>
            <a:r>
              <a:rPr lang="en-US" dirty="0"/>
              <a:t>Won't be needed in typical programs</a:t>
            </a:r>
          </a:p>
          <a:p>
            <a:pPr lvl="1"/>
            <a:r>
              <a:rPr lang="en-US" dirty="0"/>
              <a:t>Virtual memory (discussed in a couple weeks) will make memory look larger than it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3673E-50C9-9D1D-2FE0-AE524907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0326-9BB3-8574-2A4D-B90D93EB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4982-BA76-E955-BF55-8D17513C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Studying in the library</a:t>
            </a:r>
          </a:p>
          <a:p>
            <a:pPr lvl="1"/>
            <a:r>
              <a:rPr lang="en-US" b="1" dirty="0"/>
              <a:t>Option 1: Every time you grab another book, return current book to shelf and get a new book from shelf</a:t>
            </a:r>
          </a:p>
          <a:p>
            <a:pPr lvl="2"/>
            <a:r>
              <a:rPr lang="en-US" dirty="0"/>
              <a:t>Latency = 5 minutes</a:t>
            </a:r>
          </a:p>
          <a:p>
            <a:pPr lvl="1"/>
            <a:r>
              <a:rPr lang="en-US" b="1" dirty="0"/>
              <a:t>Option 2: Keep 10 commonly-used books on shelf above desk</a:t>
            </a:r>
            <a:endParaRPr lang="en-US" dirty="0"/>
          </a:p>
          <a:p>
            <a:pPr lvl="2"/>
            <a:r>
              <a:rPr lang="en-US" dirty="0"/>
              <a:t>Latency = 1 minute</a:t>
            </a:r>
          </a:p>
          <a:p>
            <a:pPr lvl="1"/>
            <a:r>
              <a:rPr lang="en-US" b="1" dirty="0"/>
              <a:t>Option 3: Keep 3 books open on different locations on desk</a:t>
            </a:r>
          </a:p>
          <a:p>
            <a:pPr lvl="2"/>
            <a:r>
              <a:rPr lang="en-US" dirty="0"/>
              <a:t>Latency = 10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12E5C-05A6-5698-F86A-092E8508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 rot="10800000">
            <a:off x="1824276" y="4747950"/>
            <a:ext cx="8325068" cy="174826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5" dirty="0"/>
          </a:p>
        </p:txBody>
      </p:sp>
      <p:sp>
        <p:nvSpPr>
          <p:cNvPr id="5" name="TextBox 4"/>
          <p:cNvSpPr txBox="1"/>
          <p:nvPr/>
        </p:nvSpPr>
        <p:spPr>
          <a:xfrm>
            <a:off x="4663022" y="5630939"/>
            <a:ext cx="2635065" cy="58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2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4675610" y="1636860"/>
            <a:ext cx="2622396" cy="17482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5"/>
          </a:p>
        </p:txBody>
      </p:sp>
      <p:sp>
        <p:nvSpPr>
          <p:cNvPr id="7" name="TextBox 6"/>
          <p:cNvSpPr txBox="1"/>
          <p:nvPr/>
        </p:nvSpPr>
        <p:spPr>
          <a:xfrm>
            <a:off x="4662038" y="2519521"/>
            <a:ext cx="2635065" cy="58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2" dirty="0" err="1">
                <a:solidFill>
                  <a:schemeClr val="bg1"/>
                </a:solidFill>
              </a:rPr>
              <a:t>Regs</a:t>
            </a:r>
            <a:endParaRPr lang="en-US" sz="319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1" y="2529633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FF0000"/>
                </a:solidFill>
              </a:rPr>
              <a:t>Small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441" y="5253664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00B050"/>
                </a:solidFill>
              </a:rPr>
              <a:t>Big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05066" y="2626974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5547" y="5253664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12" name="Flowchart: Manual Operation 11"/>
          <p:cNvSpPr/>
          <p:nvPr/>
        </p:nvSpPr>
        <p:spPr>
          <a:xfrm rot="10800000">
            <a:off x="3570502" y="3582154"/>
            <a:ext cx="4818138" cy="101180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5" dirty="0"/>
          </a:p>
        </p:txBody>
      </p:sp>
      <p:sp>
        <p:nvSpPr>
          <p:cNvPr id="13" name="TextBox 12"/>
          <p:cNvSpPr txBox="1"/>
          <p:nvPr/>
        </p:nvSpPr>
        <p:spPr>
          <a:xfrm>
            <a:off x="4675609" y="3758390"/>
            <a:ext cx="2635065" cy="58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2" dirty="0">
                <a:solidFill>
                  <a:schemeClr val="bg1"/>
                </a:solidFill>
              </a:rPr>
              <a:t>Caches</a:t>
            </a: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1570904" y="2995392"/>
            <a:ext cx="0" cy="22582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10937010" y="3103615"/>
            <a:ext cx="29519" cy="21500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6299" y="1825767"/>
            <a:ext cx="2939111" cy="124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/>
              <a:t>Managed explicitly by programmer / compiler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0801" y="3405321"/>
            <a:ext cx="2939111" cy="124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/>
              <a:t>Managed transparently by hardware</a:t>
            </a:r>
          </a:p>
        </p:txBody>
      </p:sp>
      <p:cxnSp>
        <p:nvCxnSpPr>
          <p:cNvPr id="18" name="Straight Arrow Connector 17"/>
          <p:cNvCxnSpPr>
            <a:cxnSpLocks/>
            <a:endCxn id="7" idx="1"/>
          </p:cNvCxnSpPr>
          <p:nvPr/>
        </p:nvCxnSpPr>
        <p:spPr>
          <a:xfrm>
            <a:off x="4099719" y="2811185"/>
            <a:ext cx="56231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28619" y="3843303"/>
            <a:ext cx="460584" cy="206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836127" y="829907"/>
            <a:ext cx="10489585" cy="1322284"/>
          </a:xfrm>
          <a:prstGeom prst="rect">
            <a:avLst/>
          </a:prstGeom>
        </p:spPr>
        <p:txBody>
          <a:bodyPr vert="horz" lIns="91214" tIns="45607" rIns="91214" bIns="4560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2114">
              <a:defRPr/>
            </a:pPr>
            <a:r>
              <a:rPr lang="en-US" sz="4389" dirty="0">
                <a:solidFill>
                  <a:sysClr val="windowText" lastClr="000000"/>
                </a:solidFill>
                <a:latin typeface="Calibri Light" panose="020F0302020204030204"/>
              </a:rPr>
              <a:t>Memory </a:t>
            </a:r>
            <a:r>
              <a:rPr lang="en-US" sz="4389" dirty="0" err="1">
                <a:solidFill>
                  <a:sysClr val="windowText" lastClr="000000"/>
                </a:solidFill>
                <a:latin typeface="Calibri Light" panose="020F0302020204030204"/>
              </a:rPr>
              <a:t>Hiearchy</a:t>
            </a:r>
            <a:endParaRPr lang="en-US" sz="4389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89298" y="6806310"/>
            <a:ext cx="2736413" cy="364222"/>
          </a:xfrm>
        </p:spPr>
        <p:txBody>
          <a:bodyPr/>
          <a:lstStyle/>
          <a:p>
            <a:fld id="{24191890-1B93-4A46-9FD4-B9843F018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533" y="5645503"/>
            <a:ext cx="2331019" cy="1015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>
                <a:solidFill>
                  <a:prstClr val="white"/>
                </a:solidFill>
                <a:latin typeface="Calibri"/>
              </a:rPr>
              <a:t>Pipeline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7418" y="2099930"/>
            <a:ext cx="3851249" cy="1444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>
                <a:solidFill>
                  <a:prstClr val="white"/>
                </a:solidFill>
                <a:latin typeface="Calibri"/>
              </a:rPr>
              <a:t>Memory</a:t>
            </a:r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2483042" y="3544154"/>
            <a:ext cx="0" cy="210134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6414" y="4267629"/>
            <a:ext cx="1520230" cy="64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114"/>
            <a:r>
              <a:rPr lang="en-US" sz="1795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1 op / 100 cycles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63961" y="5645503"/>
            <a:ext cx="2331019" cy="1015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>
                <a:solidFill>
                  <a:prstClr val="white"/>
                </a:solidFill>
                <a:latin typeface="Calibri"/>
              </a:rPr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03846" y="2099930"/>
            <a:ext cx="3851249" cy="1444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>
                <a:solidFill>
                  <a:prstClr val="white"/>
                </a:solidFill>
                <a:latin typeface="Calibri"/>
              </a:rPr>
              <a:t>Memory</a:t>
            </a:r>
          </a:p>
        </p:txBody>
      </p:sp>
      <p:cxnSp>
        <p:nvCxnSpPr>
          <p:cNvPr id="19" name="Straight Arrow Connector 18"/>
          <p:cNvCxnSpPr>
            <a:stCxn id="22" idx="0"/>
            <a:endCxn id="18" idx="2"/>
          </p:cNvCxnSpPr>
          <p:nvPr/>
        </p:nvCxnSpPr>
        <p:spPr>
          <a:xfrm flipV="1">
            <a:off x="9729470" y="3544148"/>
            <a:ext cx="0" cy="8959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82842" y="3659532"/>
            <a:ext cx="1520230" cy="64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114"/>
            <a:r>
              <a:rPr lang="en-US" sz="1795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1 op / 100 cycles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41321" y="4440050"/>
            <a:ext cx="1976299" cy="7411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Cache</a:t>
            </a:r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9729470" y="5181162"/>
            <a:ext cx="0" cy="42507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24880" y="5071336"/>
            <a:ext cx="1520230" cy="36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114"/>
            <a:r>
              <a:rPr lang="en-US" sz="1795" b="1" dirty="0">
                <a:solidFill>
                  <a:srgbClr val="C0504D">
                    <a:lumMod val="50000"/>
                  </a:srgbClr>
                </a:solidFill>
                <a:latin typeface="Calibri"/>
              </a:rPr>
              <a:t>1 op / 1 cycle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226836" y="3301851"/>
            <a:ext cx="1925624" cy="7153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endParaRPr lang="en-US" sz="1795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slow ld left"/>
          <p:cNvSpPr/>
          <p:nvPr/>
        </p:nvSpPr>
        <p:spPr>
          <a:xfrm>
            <a:off x="2258715" y="3301851"/>
            <a:ext cx="468668" cy="470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 err="1">
                <a:solidFill>
                  <a:prstClr val="white"/>
                </a:solidFill>
                <a:latin typeface="Calibri"/>
              </a:rPr>
              <a:t>ld</a:t>
            </a:r>
            <a:endParaRPr lang="en-US" sz="179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slow ld right"/>
          <p:cNvSpPr/>
          <p:nvPr/>
        </p:nvSpPr>
        <p:spPr>
          <a:xfrm>
            <a:off x="9495136" y="3301850"/>
            <a:ext cx="468668" cy="470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 err="1">
                <a:solidFill>
                  <a:prstClr val="white"/>
                </a:solidFill>
                <a:latin typeface="Calibri"/>
              </a:rPr>
              <a:t>ld</a:t>
            </a:r>
            <a:endParaRPr lang="en-US" sz="179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ast ld right"/>
          <p:cNvSpPr/>
          <p:nvPr/>
        </p:nvSpPr>
        <p:spPr>
          <a:xfrm>
            <a:off x="9495136" y="4945995"/>
            <a:ext cx="468668" cy="470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 err="1">
                <a:solidFill>
                  <a:prstClr val="white"/>
                </a:solidFill>
                <a:latin typeface="Calibri"/>
              </a:rPr>
              <a:t>ld</a:t>
            </a:r>
            <a:endParaRPr lang="en-US" sz="1795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36127" y="829907"/>
            <a:ext cx="10489585" cy="1322284"/>
          </a:xfrm>
          <a:prstGeom prst="rect">
            <a:avLst/>
          </a:prstGeom>
        </p:spPr>
        <p:txBody>
          <a:bodyPr vert="horz" lIns="91214" tIns="45607" rIns="91214" bIns="4560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2114">
              <a:defRPr/>
            </a:pPr>
            <a:r>
              <a:rPr lang="en-US" sz="4389" dirty="0">
                <a:solidFill>
                  <a:sysClr val="windowText" lastClr="000000"/>
                </a:solidFill>
                <a:latin typeface="Calibri Light" panose="020F0302020204030204"/>
              </a:rPr>
              <a:t>Caches - Overview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CE8AA9A2-7AE1-C626-7CF0-862EF520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5871E-6 -3.01411E-6 L -4.55871E-6 0.3025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1.48148E-6 L 0 0.30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5871E-6 0.00694 L -4.55871E-6 0.3016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72091E-6 -4.04811E-6 L -1.72091E-6 0.0663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0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fill="hold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6 -0.00417 L 2.08333E-6 0.30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2" grpId="0" animBg="1"/>
      <p:bldP spid="27" grpId="0"/>
      <p:bldP spid="28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31" grpId="0" animBg="1"/>
      <p:bldP spid="31" grpId="1" animBg="1"/>
      <p:bldP spid="31" grpId="2" animBg="1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A939-C597-2B02-63F0-B818ADA5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of the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E6F4-6A58-3E16-9E73-A2681F19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cache holds the data we think is </a:t>
            </a:r>
            <a:r>
              <a:rPr lang="en-US" b="1" dirty="0"/>
              <a:t>most likely </a:t>
            </a:r>
            <a:r>
              <a:rPr lang="en-US" dirty="0"/>
              <a:t>to be referenced</a:t>
            </a:r>
          </a:p>
          <a:p>
            <a:pPr lvl="1"/>
            <a:r>
              <a:rPr lang="en-US" dirty="0"/>
              <a:t>The more often the data we want is in the fast cache, the lower our </a:t>
            </a:r>
            <a:r>
              <a:rPr lang="en-US" b="1" dirty="0"/>
              <a:t>average memory access latency </a:t>
            </a:r>
            <a:r>
              <a:rPr lang="en-US" dirty="0"/>
              <a:t>is</a:t>
            </a:r>
          </a:p>
          <a:p>
            <a:pPr lvl="1"/>
            <a:r>
              <a:rPr lang="en-US" dirty="0"/>
              <a:t>How do we decide what the most likely accessed memory locations 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B4F8-9721-3C15-8366-9493EF64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32001" y="1710371"/>
            <a:ext cx="3851249" cy="1444218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114">
              <a:defRPr/>
            </a:pPr>
            <a:r>
              <a:rPr lang="en-US" sz="1795" kern="0" dirty="0">
                <a:solidFill>
                  <a:prstClr val="white"/>
                </a:solidFill>
                <a:latin typeface="Calibri"/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worry about load instructions for now</a:t>
            </a:r>
          </a:p>
          <a:p>
            <a:r>
              <a:rPr lang="en-US" dirty="0"/>
              <a:t>Word-addressable address space</a:t>
            </a:r>
          </a:p>
          <a:p>
            <a:r>
              <a:rPr lang="en-US" dirty="0"/>
              <a:t>Consists of a single, word-size storage location to remember last loaded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</p:nvPr>
        </p:nvGraphicFramePr>
        <p:xfrm>
          <a:off x="8130061" y="4093399"/>
          <a:ext cx="855129" cy="73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</a:t>
                      </a:r>
                    </a:p>
                  </a:txBody>
                  <a:tcPr marL="91214" marR="91214" marT="45607" marB="456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214" marR="91214" marT="45607" marB="456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98451" y="5636002"/>
            <a:ext cx="2331019" cy="101512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2114">
              <a:defRPr/>
            </a:pPr>
            <a:r>
              <a:rPr lang="en-US" sz="1795" kern="0" dirty="0">
                <a:solidFill>
                  <a:prstClr val="white"/>
                </a:solidFill>
                <a:latin typeface="Calibri"/>
              </a:rPr>
              <a:t>Pipeline</a:t>
            </a:r>
          </a:p>
        </p:txBody>
      </p:sp>
      <p:cxnSp>
        <p:nvCxnSpPr>
          <p:cNvPr id="13" name="Straight Arrow Connector 12"/>
          <p:cNvCxnSpPr>
            <a:stCxn id="16" idx="0"/>
            <a:endCxn id="25" idx="2"/>
          </p:cNvCxnSpPr>
          <p:nvPr/>
        </p:nvCxnSpPr>
        <p:spPr>
          <a:xfrm flipV="1">
            <a:off x="8557625" y="3154589"/>
            <a:ext cx="1" cy="9388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0"/>
            <a:endCxn id="16" idx="2"/>
          </p:cNvCxnSpPr>
          <p:nvPr/>
        </p:nvCxnSpPr>
        <p:spPr>
          <a:xfrm flipH="1" flipV="1">
            <a:off x="8557625" y="4833245"/>
            <a:ext cx="6336" cy="80275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9C9A5AE-0604-6B19-59AF-C78E1340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P3 published</a:t>
            </a:r>
          </a:p>
          <a:p>
            <a:pPr lvl="1"/>
            <a:r>
              <a:rPr lang="en-US" dirty="0"/>
              <a:t>Checkpoint due </a:t>
            </a:r>
            <a:r>
              <a:rPr lang="en-US" b="1" dirty="0"/>
              <a:t>Thursday</a:t>
            </a:r>
          </a:p>
          <a:p>
            <a:pPr lvl="2"/>
            <a:r>
              <a:rPr lang="en-US" dirty="0"/>
              <a:t>5% of project – have pipeline working without data hazards or branches</a:t>
            </a:r>
          </a:p>
          <a:p>
            <a:r>
              <a:rPr lang="en-US" dirty="0"/>
              <a:t>Midterm scores should be available later this week</a:t>
            </a:r>
          </a:p>
          <a:p>
            <a:r>
              <a:rPr lang="en-US" dirty="0"/>
              <a:t>HW 4 posted, due next Monday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Whenever memory returns data, store it in the cache</a:t>
            </a:r>
          </a:p>
          <a:p>
            <a:r>
              <a:rPr lang="en-US" dirty="0"/>
              <a:t>We’ll also need to know what address this data corresponds to</a:t>
            </a:r>
          </a:p>
          <a:p>
            <a:pPr lvl="1"/>
            <a:r>
              <a:rPr lang="en-US" dirty="0"/>
              <a:t>Store that as “</a:t>
            </a:r>
            <a:r>
              <a:rPr lang="en-US" b="1" dirty="0"/>
              <a:t>tag</a:t>
            </a:r>
            <a:r>
              <a:rPr lang="en-US" dirty="0"/>
              <a:t>”</a:t>
            </a:r>
          </a:p>
          <a:p>
            <a:r>
              <a:rPr lang="en-US" dirty="0"/>
              <a:t>Also include a “</a:t>
            </a:r>
            <a:r>
              <a:rPr lang="en-US" b="1" dirty="0"/>
              <a:t>valid</a:t>
            </a:r>
            <a:r>
              <a:rPr lang="en-US" dirty="0"/>
              <a:t>” status bit</a:t>
            </a:r>
          </a:p>
          <a:p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</p:nvPr>
        </p:nvGraphicFramePr>
        <p:xfrm>
          <a:off x="7128576" y="4093399"/>
          <a:ext cx="2861833" cy="73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Tag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Status</a:t>
                      </a:r>
                    </a:p>
                  </a:txBody>
                  <a:tcPr marL="91214" marR="91214" marT="45607" marB="456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0x09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Valid</a:t>
                      </a:r>
                    </a:p>
                  </a:txBody>
                  <a:tcPr marL="91214" marR="91214" marT="45607" marB="456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98451" y="5636002"/>
            <a:ext cx="2331019" cy="101512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2114">
              <a:defRPr/>
            </a:pPr>
            <a:r>
              <a:rPr lang="en-US" sz="1795" kern="0" dirty="0">
                <a:solidFill>
                  <a:prstClr val="white"/>
                </a:solidFill>
                <a:latin typeface="Calibri"/>
              </a:rPr>
              <a:t>Pipeline</a:t>
            </a:r>
          </a:p>
        </p:txBody>
      </p:sp>
      <p:cxnSp>
        <p:nvCxnSpPr>
          <p:cNvPr id="13" name="Straight Arrow Connector 12"/>
          <p:cNvCxnSpPr>
            <a:stCxn id="16" idx="0"/>
          </p:cNvCxnSpPr>
          <p:nvPr/>
        </p:nvCxnSpPr>
        <p:spPr>
          <a:xfrm flipH="1" flipV="1">
            <a:off x="8557626" y="3154589"/>
            <a:ext cx="1866" cy="9388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8559492" y="4833244"/>
            <a:ext cx="4469" cy="80275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8209240" y="4497961"/>
            <a:ext cx="713455" cy="261900"/>
          </a:xfrm>
          <a:prstGeom prst="rect">
            <a:avLst/>
          </a:prstGeom>
          <a:solidFill>
            <a:srgbClr val="D2DEEF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endParaRPr lang="en-US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48984" y="4001252"/>
            <a:ext cx="1083728" cy="99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endParaRPr lang="en-US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94781" y="4001252"/>
            <a:ext cx="1083728" cy="99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endParaRPr lang="en-US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32001" y="1710371"/>
            <a:ext cx="3851249" cy="1444218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114">
              <a:defRPr/>
            </a:pPr>
            <a:r>
              <a:rPr lang="en-US" sz="1795" kern="0" dirty="0">
                <a:solidFill>
                  <a:prstClr val="white"/>
                </a:solidFill>
                <a:latin typeface="Calibri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89087" y="2630817"/>
            <a:ext cx="1783069" cy="470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>
                <a:solidFill>
                  <a:prstClr val="white"/>
                </a:solidFill>
                <a:latin typeface="Calibri" panose="020F0502020204030204"/>
              </a:rPr>
              <a:t>mem[0x09]=17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07857" y="5223550"/>
            <a:ext cx="1545532" cy="470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 err="1">
                <a:solidFill>
                  <a:prstClr val="white"/>
                </a:solidFill>
                <a:latin typeface="Calibri" panose="020F0502020204030204"/>
              </a:rPr>
              <a:t>ld</a:t>
            </a:r>
            <a:r>
              <a:rPr lang="en-US" sz="1795" dirty="0">
                <a:solidFill>
                  <a:prstClr val="white"/>
                </a:solidFill>
                <a:latin typeface="Calibri" panose="020F0502020204030204"/>
              </a:rPr>
              <a:t> 0x09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60F699E-6119-209B-5084-276818A7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2538E-6 1.11111E-6 L 2.52538E-6 -0.3715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078 0.149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4908 L -0.00078 0.482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4" grpId="0" animBg="1"/>
      <p:bldP spid="24" grpId="1" animBg="1"/>
      <p:bldP spid="24" grpId="2" animBg="1"/>
      <p:bldP spid="23" grpId="0" animBg="1"/>
      <p:bldP spid="23" grpId="1" animBg="1"/>
      <p:bldP spid="23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Next memory access, first check if the tag matches address</a:t>
            </a:r>
          </a:p>
          <a:p>
            <a:pPr lvl="1"/>
            <a:r>
              <a:rPr lang="en-US" dirty="0"/>
              <a:t>Yes? Return cache data</a:t>
            </a:r>
          </a:p>
          <a:p>
            <a:pPr lvl="1"/>
            <a:r>
              <a:rPr lang="en-US" dirty="0"/>
              <a:t>No? Go to memory as before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</p:nvPr>
        </p:nvGraphicFramePr>
        <p:xfrm>
          <a:off x="7128576" y="4093399"/>
          <a:ext cx="2861833" cy="73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Tag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Status</a:t>
                      </a:r>
                    </a:p>
                  </a:txBody>
                  <a:tcPr marL="91214" marR="91214" marT="45607" marB="456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0x09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L="91214" marR="91214" marT="45607" marB="45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Valid</a:t>
                      </a:r>
                    </a:p>
                  </a:txBody>
                  <a:tcPr marL="91214" marR="91214" marT="45607" marB="456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/>
            <a:fld id="{24191890-1B93-4A46-9FD4-B9843F018E51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2114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8451" y="5636002"/>
            <a:ext cx="2331019" cy="101512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2114">
              <a:defRPr/>
            </a:pPr>
            <a:r>
              <a:rPr lang="en-US" sz="1795" kern="0" dirty="0">
                <a:solidFill>
                  <a:prstClr val="white"/>
                </a:solidFill>
                <a:latin typeface="Calibri"/>
              </a:rPr>
              <a:t>Pipeline</a:t>
            </a:r>
          </a:p>
        </p:txBody>
      </p:sp>
      <p:cxnSp>
        <p:nvCxnSpPr>
          <p:cNvPr id="13" name="Straight Arrow Connector 12"/>
          <p:cNvCxnSpPr>
            <a:stCxn id="16" idx="0"/>
          </p:cNvCxnSpPr>
          <p:nvPr/>
        </p:nvCxnSpPr>
        <p:spPr>
          <a:xfrm flipH="1" flipV="1">
            <a:off x="8557626" y="3154589"/>
            <a:ext cx="1866" cy="9388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0"/>
            <a:endCxn id="16" idx="2"/>
          </p:cNvCxnSpPr>
          <p:nvPr/>
        </p:nvCxnSpPr>
        <p:spPr>
          <a:xfrm flipH="1" flipV="1">
            <a:off x="8559492" y="4833245"/>
            <a:ext cx="4469" cy="80275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7794360" y="5841143"/>
            <a:ext cx="1545532" cy="470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 err="1">
                <a:solidFill>
                  <a:prstClr val="white"/>
                </a:solidFill>
                <a:latin typeface="Calibri" panose="020F0502020204030204"/>
              </a:rPr>
              <a:t>ld</a:t>
            </a:r>
            <a:r>
              <a:rPr lang="en-US" sz="1795" dirty="0">
                <a:solidFill>
                  <a:prstClr val="white"/>
                </a:solidFill>
                <a:latin typeface="Calibri" panose="020F0502020204030204"/>
              </a:rPr>
              <a:t> 0x09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72643" y="4986159"/>
            <a:ext cx="1783069" cy="470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r>
              <a:rPr lang="en-US" sz="1795" dirty="0">
                <a:solidFill>
                  <a:prstClr val="white"/>
                </a:solidFill>
                <a:latin typeface="Calibri" panose="020F0502020204030204"/>
              </a:rPr>
              <a:t>mem[0x09]=17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2587" y="4492643"/>
            <a:ext cx="855129" cy="34060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endParaRPr lang="en-US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14172" y="4964605"/>
            <a:ext cx="1904821" cy="52350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14"/>
            <a:endParaRPr lang="en-US" sz="17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32001" y="1710371"/>
            <a:ext cx="3851249" cy="1444218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114">
              <a:defRPr/>
            </a:pPr>
            <a:r>
              <a:rPr lang="en-US" sz="1795" kern="0" dirty="0">
                <a:solidFill>
                  <a:prstClr val="white"/>
                </a:solidFill>
                <a:latin typeface="Calibri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457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3079 L 0.00026 -0.125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2.70833E-6 0.1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4" grpId="0" animBg="1"/>
      <p:bldP spid="4" grpId="1" animBg="1"/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Hit: </a:t>
            </a:r>
            <a:r>
              <a:rPr lang="en-US" dirty="0"/>
              <a:t>when data for a memory access is found in the cache</a:t>
            </a:r>
          </a:p>
          <a:p>
            <a:r>
              <a:rPr lang="en-US" dirty="0">
                <a:solidFill>
                  <a:srgbClr val="FF0000"/>
                </a:solidFill>
              </a:rPr>
              <a:t>Miss: </a:t>
            </a:r>
            <a:r>
              <a:rPr lang="en-US" dirty="0"/>
              <a:t>when data for a memory access is not found in the cache</a:t>
            </a:r>
          </a:p>
          <a:p>
            <a:r>
              <a:rPr lang="en-US" dirty="0">
                <a:solidFill>
                  <a:srgbClr val="FF0000"/>
                </a:solidFill>
              </a:rPr>
              <a:t>Hit/Miss rate: </a:t>
            </a:r>
            <a:r>
              <a:rPr lang="en-US" dirty="0"/>
              <a:t>percentage of memory accesses that hit/miss in the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/>
            <a:fld id="{24191890-1B93-4A46-9FD4-B9843F018E51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2114"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879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1AC9-3614-098A-862D-A7A91137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D481-456D-B8D9-5D4C-0DA56766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following:</a:t>
            </a:r>
          </a:p>
          <a:p>
            <a:pPr lvl="1"/>
            <a:r>
              <a:rPr lang="en-US" dirty="0"/>
              <a:t>Cache has 1 cycle access time</a:t>
            </a:r>
          </a:p>
          <a:p>
            <a:pPr lvl="1"/>
            <a:r>
              <a:rPr lang="en-US" dirty="0"/>
              <a:t>If data is not found in cache, main memory is then accessed instead</a:t>
            </a:r>
          </a:p>
          <a:p>
            <a:pPr lvl="1"/>
            <a:r>
              <a:rPr lang="en-US" dirty="0"/>
              <a:t>Main memory has 100 cycle access time</a:t>
            </a:r>
          </a:p>
          <a:p>
            <a:pPr lvl="1"/>
            <a:endParaRPr lang="en-US" dirty="0"/>
          </a:p>
          <a:p>
            <a:r>
              <a:rPr lang="en-US" dirty="0"/>
              <a:t>If we have a 90% hit rate in the cache, what is the average memory latency?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D8FE-06E9-30F9-6F8E-D50198BE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24E9C-F906-CA20-05F1-C10212208F1A}"/>
              </a:ext>
            </a:extLst>
          </p:cNvPr>
          <p:cNvSpPr/>
          <p:nvPr/>
        </p:nvSpPr>
        <p:spPr>
          <a:xfrm>
            <a:off x="7985919" y="520890"/>
            <a:ext cx="3540760" cy="59906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3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813" b="1" kern="0" dirty="0">
                <a:solidFill>
                  <a:prstClr val="black"/>
                </a:solidFill>
                <a:latin typeface="Century Gothic"/>
                <a:cs typeface="+mn-cs"/>
              </a:rPr>
              <a:t> Average access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2AB42-D278-124A-E43C-38C7B5A7D4ED}"/>
              </a:ext>
            </a:extLst>
          </p:cNvPr>
          <p:cNvSpPr txBox="1"/>
          <p:nvPr/>
        </p:nvSpPr>
        <p:spPr>
          <a:xfrm>
            <a:off x="2021999" y="5958840"/>
            <a:ext cx="8117840" cy="58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3" b="1" dirty="0">
                <a:solidFill>
                  <a:srgbClr val="FF0000"/>
                </a:solidFill>
                <a:ea typeface="ＭＳ Ｐゴシック" charset="-128"/>
                <a:cs typeface="Calibri" pitchFamily="34" charset="0"/>
              </a:rPr>
              <a:t>1 +  0.1 * ( 100 ) = 211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3EA5B-79EC-549D-890D-31C348599567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3175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C68A-0CD8-026C-A02A-3D164807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DC68-E312-3C3F-8A83-197D2BB1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we don't just access one memory location</a:t>
            </a:r>
          </a:p>
          <a:p>
            <a:r>
              <a:rPr lang="en-US" dirty="0"/>
              <a:t>What if we access many memory locations, and cache isn't large enough to hold all of them?</a:t>
            </a:r>
          </a:p>
          <a:p>
            <a:r>
              <a:rPr lang="en-US" dirty="0"/>
              <a:t>How do we choose what to keep in the cache?</a:t>
            </a:r>
          </a:p>
          <a:p>
            <a:pPr lvl="1"/>
            <a:r>
              <a:rPr lang="en-US" dirty="0"/>
              <a:t>How does hardware predict what's most likely to be needed soon?</a:t>
            </a:r>
          </a:p>
          <a:p>
            <a:r>
              <a:rPr lang="en-US" dirty="0"/>
              <a:t>Answer: </a:t>
            </a:r>
            <a:r>
              <a:rPr lang="en-US" b="1" dirty="0"/>
              <a:t>locality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73467-27DA-AAC7-5AEA-CA2F80C6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E419-C462-F3A3-D4FB-180E89AD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E609-419A-A74D-751D-256250C5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locality: if a given memory location is referenced now, it will probably be used again in the near future</a:t>
            </a:r>
          </a:p>
          <a:p>
            <a:pPr lvl="1"/>
            <a:r>
              <a:rPr lang="en-US" dirty="0"/>
              <a:t>Why? Take a look at code you've written. You tend to use a variable multiple times</a:t>
            </a:r>
          </a:p>
          <a:p>
            <a:pPr lvl="1"/>
            <a:r>
              <a:rPr lang="en-US" dirty="0"/>
              <a:t>Corollary: if you haven't used a variable in a while, you probably won't need it very soon either</a:t>
            </a:r>
          </a:p>
          <a:p>
            <a:r>
              <a:rPr lang="en-US" dirty="0"/>
              <a:t>Hardware should take advantage of this by:</a:t>
            </a:r>
          </a:p>
          <a:p>
            <a:pPr lvl="1"/>
            <a:r>
              <a:rPr lang="en-US" dirty="0"/>
              <a:t>Placing items we just accessed in the cache</a:t>
            </a:r>
          </a:p>
          <a:p>
            <a:pPr lvl="1"/>
            <a:r>
              <a:rPr lang="en-US" dirty="0"/>
              <a:t>When we need to evict something, evict whatever data was </a:t>
            </a:r>
            <a:r>
              <a:rPr lang="en-US" b="1" dirty="0"/>
              <a:t>least recently used (LRU)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678F3-8574-8C2B-F112-105D7024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title"/>
          </p:nvPr>
        </p:nvSpPr>
        <p:spPr>
          <a:xfrm>
            <a:off x="1935639" y="431800"/>
            <a:ext cx="8722360" cy="8636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6" name="Rectangle 2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9" name="Text Box 30"/>
          <p:cNvSpPr txBox="1">
            <a:spLocks noChangeArrowheads="1"/>
          </p:cNvSpPr>
          <p:nvPr/>
        </p:nvSpPr>
        <p:spPr bwMode="auto">
          <a:xfrm>
            <a:off x="5459997" y="4058920"/>
            <a:ext cx="2046073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tag    data</a:t>
            </a:r>
          </a:p>
        </p:txBody>
      </p:sp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2" name="Rectangle 33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3" name="Rectangle 3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4" name="Text Box 35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2805" name="Text Box 36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2806" name="Text Box 37"/>
          <p:cNvSpPr txBox="1">
            <a:spLocks noChangeArrowheads="1"/>
          </p:cNvSpPr>
          <p:nvPr/>
        </p:nvSpPr>
        <p:spPr bwMode="auto">
          <a:xfrm>
            <a:off x="5303679" y="1727200"/>
            <a:ext cx="2559290" cy="16569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 cache lines</a:t>
            </a:r>
          </a:p>
          <a:p>
            <a:r>
              <a:rPr lang="en-US" sz="3389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 bit tag field</a:t>
            </a:r>
          </a:p>
          <a:p>
            <a:r>
              <a:rPr lang="en-US" sz="3389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 byte block</a:t>
            </a:r>
          </a:p>
        </p:txBody>
      </p:sp>
      <p:grpSp>
        <p:nvGrpSpPr>
          <p:cNvPr id="32807" name="Group 38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2809" name="Rectangle 39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V</a:t>
              </a:r>
            </a:p>
          </p:txBody>
        </p:sp>
        <p:sp>
          <p:nvSpPr>
            <p:cNvPr id="32810" name="Rectangle 40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V</a:t>
              </a:r>
            </a:p>
          </p:txBody>
        </p:sp>
        <p:sp>
          <p:nvSpPr>
            <p:cNvPr id="32811" name="Text Box 41"/>
            <p:cNvSpPr txBox="1">
              <a:spLocks noChangeArrowheads="1"/>
            </p:cNvSpPr>
            <p:nvPr/>
          </p:nvSpPr>
          <p:spPr bwMode="auto">
            <a:xfrm>
              <a:off x="2496" y="2256"/>
              <a:ext cx="10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5722B7C0-84D8-FCAC-4BFC-F4D054EE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3812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3813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1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3819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1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3823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4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5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6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3829" name="AutoShape 36"/>
          <p:cNvSpPr>
            <a:spLocks noChangeArrowheads="1"/>
          </p:cNvSpPr>
          <p:nvPr/>
        </p:nvSpPr>
        <p:spPr bwMode="auto">
          <a:xfrm>
            <a:off x="2367439" y="293624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30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5462" name="Text Box 38"/>
          <p:cNvSpPr txBox="1">
            <a:spLocks noChangeArrowheads="1"/>
          </p:cNvSpPr>
          <p:nvPr/>
        </p:nvSpPr>
        <p:spPr bwMode="auto">
          <a:xfrm>
            <a:off x="4958239" y="1986280"/>
            <a:ext cx="329032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Is it in the cache?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5390039" y="2504440"/>
            <a:ext cx="250324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No valid tags</a:t>
            </a:r>
          </a:p>
        </p:txBody>
      </p:sp>
      <p:sp>
        <p:nvSpPr>
          <p:cNvPr id="615464" name="Text Box 40"/>
          <p:cNvSpPr txBox="1">
            <a:spLocks noChangeArrowheads="1"/>
          </p:cNvSpPr>
          <p:nvPr/>
        </p:nvSpPr>
        <p:spPr bwMode="auto">
          <a:xfrm>
            <a:off x="5390039" y="4749801"/>
            <a:ext cx="2167581" cy="1135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This is a</a:t>
            </a:r>
          </a:p>
          <a:p>
            <a:r>
              <a:rPr lang="en-US" sz="3389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 miss</a:t>
            </a:r>
          </a:p>
        </p:txBody>
      </p:sp>
      <p:sp>
        <p:nvSpPr>
          <p:cNvPr id="615465" name="Text Box 41"/>
          <p:cNvSpPr txBox="1">
            <a:spLocks noChangeArrowheads="1"/>
          </p:cNvSpPr>
          <p:nvPr/>
        </p:nvSpPr>
        <p:spPr bwMode="auto">
          <a:xfrm>
            <a:off x="4958239" y="5958840"/>
            <a:ext cx="2849880" cy="70788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Allocate:  address 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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tag</a:t>
            </a:r>
          </a:p>
          <a:p>
            <a:pPr algn="ctr"/>
            <a:r>
              <a:rPr lang="en-US" sz="2000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[1] 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 block</a:t>
            </a:r>
          </a:p>
        </p:txBody>
      </p:sp>
      <p:sp>
        <p:nvSpPr>
          <p:cNvPr id="615466" name="Freeform 42"/>
          <p:cNvSpPr>
            <a:spLocks/>
          </p:cNvSpPr>
          <p:nvPr/>
        </p:nvSpPr>
        <p:spPr bwMode="auto">
          <a:xfrm>
            <a:off x="7117239" y="2130213"/>
            <a:ext cx="1899920" cy="1324187"/>
          </a:xfrm>
          <a:custGeom>
            <a:avLst/>
            <a:gdLst>
              <a:gd name="T0" fmla="*/ 1676400 w 1056"/>
              <a:gd name="T1" fmla="*/ 101600 h 736"/>
              <a:gd name="T2" fmla="*/ 381000 w 1056"/>
              <a:gd name="T3" fmla="*/ 177800 h 736"/>
              <a:gd name="T4" fmla="*/ 0 w 1056"/>
              <a:gd name="T5" fmla="*/ 116840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736">
                <a:moveTo>
                  <a:pt x="1056" y="64"/>
                </a:moveTo>
                <a:cubicBezTo>
                  <a:pt x="736" y="32"/>
                  <a:pt x="416" y="0"/>
                  <a:pt x="240" y="112"/>
                </a:cubicBezTo>
                <a:cubicBezTo>
                  <a:pt x="64" y="224"/>
                  <a:pt x="32" y="480"/>
                  <a:pt x="0" y="73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5467" name="Freeform 43"/>
          <p:cNvSpPr>
            <a:spLocks/>
          </p:cNvSpPr>
          <p:nvPr/>
        </p:nvSpPr>
        <p:spPr bwMode="auto">
          <a:xfrm>
            <a:off x="4526439" y="2677160"/>
            <a:ext cx="1468120" cy="777240"/>
          </a:xfrm>
          <a:custGeom>
            <a:avLst/>
            <a:gdLst>
              <a:gd name="T0" fmla="*/ 0 w 816"/>
              <a:gd name="T1" fmla="*/ 228600 h 432"/>
              <a:gd name="T2" fmla="*/ 990600 w 816"/>
              <a:gd name="T3" fmla="*/ 76200 h 432"/>
              <a:gd name="T4" fmla="*/ 1295400 w 816"/>
              <a:gd name="T5" fmla="*/ 68580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432">
                <a:moveTo>
                  <a:pt x="0" y="144"/>
                </a:moveTo>
                <a:cubicBezTo>
                  <a:pt x="244" y="72"/>
                  <a:pt x="488" y="0"/>
                  <a:pt x="624" y="48"/>
                </a:cubicBezTo>
                <a:cubicBezTo>
                  <a:pt x="760" y="96"/>
                  <a:pt x="788" y="264"/>
                  <a:pt x="816" y="432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615469" name="Rectangle 45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grpSp>
        <p:nvGrpSpPr>
          <p:cNvPr id="33839" name="Group 46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3842" name="Rectangle 47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3843" name="Rectangle 48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3844" name="Text Box 49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615474" name="Rectangle 50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37DD3A3-80EF-C709-F636-8E08498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63" grpId="0" autoUpdateAnimBg="0"/>
      <p:bldP spid="615464" grpId="0" autoUpdateAnimBg="0"/>
      <p:bldP spid="615465" grpId="0" animBg="1" autoUpdateAnimBg="0"/>
      <p:bldP spid="615466" grpId="0" animBg="1"/>
      <p:bldP spid="615467" grpId="0" animBg="1"/>
      <p:bldP spid="615468" grpId="0" animBg="1" autoUpdateAnimBg="0"/>
      <p:bldP spid="615469" grpId="0" animBg="1" autoUpdateAnimBg="0"/>
      <p:bldP spid="61547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4831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4832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4833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1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4844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5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4847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9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50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51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4852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4853" name="AutoShape 36"/>
          <p:cNvSpPr>
            <a:spLocks noChangeArrowheads="1"/>
          </p:cNvSpPr>
          <p:nvPr/>
        </p:nvSpPr>
        <p:spPr bwMode="auto">
          <a:xfrm>
            <a:off x="2367439" y="293624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54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4871880" y="371348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6487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1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4857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4858" name="Rectangle 4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4859" name="Freeform 42"/>
          <p:cNvSpPr>
            <a:spLocks/>
          </p:cNvSpPr>
          <p:nvPr/>
        </p:nvSpPr>
        <p:spPr bwMode="auto">
          <a:xfrm>
            <a:off x="4785519" y="3799840"/>
            <a:ext cx="2159000" cy="2245360"/>
          </a:xfrm>
          <a:custGeom>
            <a:avLst/>
            <a:gdLst>
              <a:gd name="T0" fmla="*/ 1828800 w 1200"/>
              <a:gd name="T1" fmla="*/ 0 h 1248"/>
              <a:gd name="T2" fmla="*/ 1600200 w 1200"/>
              <a:gd name="T3" fmla="*/ 1066800 h 1248"/>
              <a:gd name="T4" fmla="*/ 0 w 1200"/>
              <a:gd name="T5" fmla="*/ 198120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48">
                <a:moveTo>
                  <a:pt x="1152" y="0"/>
                </a:moveTo>
                <a:cubicBezTo>
                  <a:pt x="1176" y="232"/>
                  <a:pt x="1200" y="464"/>
                  <a:pt x="1008" y="672"/>
                </a:cubicBezTo>
                <a:cubicBezTo>
                  <a:pt x="816" y="880"/>
                  <a:pt x="408" y="1064"/>
                  <a:pt x="0" y="12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grpSp>
        <p:nvGrpSpPr>
          <p:cNvPr id="34860" name="Group 43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4862" name="Rectangle 44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4863" name="Rectangle 45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4864" name="Text Box 46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A5E7DFC8-9AC0-54D7-D2B8-9C3ED7E6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6" grpId="0" autoUpdateAnimBg="0"/>
      <p:bldP spid="6164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5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5867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5868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69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3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4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5876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5877" name="AutoShape 36"/>
          <p:cNvSpPr>
            <a:spLocks noChangeArrowheads="1"/>
          </p:cNvSpPr>
          <p:nvPr/>
        </p:nvSpPr>
        <p:spPr bwMode="auto">
          <a:xfrm>
            <a:off x="2367439" y="31953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8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5879" name="Text Box 38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1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5880" name="Rectangle 39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5881" name="Text Box 40"/>
          <p:cNvSpPr txBox="1">
            <a:spLocks noChangeArrowheads="1"/>
          </p:cNvSpPr>
          <p:nvPr/>
        </p:nvSpPr>
        <p:spPr bwMode="auto">
          <a:xfrm>
            <a:off x="4871880" y="371348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82" name="Rectangle 4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617514" name="Text Box 42"/>
          <p:cNvSpPr txBox="1">
            <a:spLocks noChangeArrowheads="1"/>
          </p:cNvSpPr>
          <p:nvPr/>
        </p:nvSpPr>
        <p:spPr bwMode="auto">
          <a:xfrm>
            <a:off x="4958239" y="1979084"/>
            <a:ext cx="231044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Check tags: 5 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1</a:t>
            </a:r>
            <a:endParaRPr lang="en-US" sz="2400" b="1" dirty="0">
              <a:solidFill>
                <a:srgbClr val="3333FF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7515" name="Text Box 43"/>
          <p:cNvSpPr txBox="1">
            <a:spLocks noChangeArrowheads="1"/>
          </p:cNvSpPr>
          <p:nvPr/>
        </p:nvSpPr>
        <p:spPr bwMode="auto">
          <a:xfrm>
            <a:off x="5476399" y="2677160"/>
            <a:ext cx="219322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 Miss</a:t>
            </a:r>
          </a:p>
        </p:txBody>
      </p:sp>
      <p:grpSp>
        <p:nvGrpSpPr>
          <p:cNvPr id="35885" name="Group 44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5892" name="Rectangle 45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5893" name="Rectangle 46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5894" name="Text Box 47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617520" name="Rectangle 48"/>
          <p:cNvSpPr>
            <a:spLocks noChangeArrowheads="1"/>
          </p:cNvSpPr>
          <p:nvPr/>
        </p:nvSpPr>
        <p:spPr bwMode="auto">
          <a:xfrm>
            <a:off x="5476399" y="379984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617521" name="Freeform 49"/>
          <p:cNvSpPr>
            <a:spLocks/>
          </p:cNvSpPr>
          <p:nvPr/>
        </p:nvSpPr>
        <p:spPr bwMode="auto">
          <a:xfrm>
            <a:off x="7549039" y="3713480"/>
            <a:ext cx="1295400" cy="302260"/>
          </a:xfrm>
          <a:custGeom>
            <a:avLst/>
            <a:gdLst>
              <a:gd name="T0" fmla="*/ 1143000 w 720"/>
              <a:gd name="T1" fmla="*/ 0 h 168"/>
              <a:gd name="T2" fmla="*/ 685800 w 720"/>
              <a:gd name="T3" fmla="*/ 228600 h 168"/>
              <a:gd name="T4" fmla="*/ 0 w 720"/>
              <a:gd name="T5" fmla="*/ 22860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68">
                <a:moveTo>
                  <a:pt x="720" y="0"/>
                </a:moveTo>
                <a:cubicBezTo>
                  <a:pt x="636" y="60"/>
                  <a:pt x="552" y="120"/>
                  <a:pt x="432" y="144"/>
                </a:cubicBezTo>
                <a:cubicBezTo>
                  <a:pt x="312" y="168"/>
                  <a:pt x="156" y="156"/>
                  <a:pt x="0" y="144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7522" name="Freeform 50"/>
          <p:cNvSpPr>
            <a:spLocks/>
          </p:cNvSpPr>
          <p:nvPr/>
        </p:nvSpPr>
        <p:spPr bwMode="auto">
          <a:xfrm>
            <a:off x="4526439" y="3195320"/>
            <a:ext cx="1381760" cy="604520"/>
          </a:xfrm>
          <a:custGeom>
            <a:avLst/>
            <a:gdLst>
              <a:gd name="T0" fmla="*/ 0 w 768"/>
              <a:gd name="T1" fmla="*/ 76200 h 336"/>
              <a:gd name="T2" fmla="*/ 762000 w 768"/>
              <a:gd name="T3" fmla="*/ 76200 h 336"/>
              <a:gd name="T4" fmla="*/ 1219200 w 768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36">
                <a:moveTo>
                  <a:pt x="0" y="48"/>
                </a:moveTo>
                <a:cubicBezTo>
                  <a:pt x="176" y="24"/>
                  <a:pt x="352" y="0"/>
                  <a:pt x="480" y="48"/>
                </a:cubicBezTo>
                <a:cubicBezTo>
                  <a:pt x="608" y="96"/>
                  <a:pt x="720" y="288"/>
                  <a:pt x="768" y="33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7523" name="Rectangle 5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617524" name="Rectangle 52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ACE614F6-1FF1-9394-F4CE-FB3A7C1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29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1E6FB5-13D7-5488-4FBC-F5F04375D6F4}"/>
              </a:ext>
            </a:extLst>
          </p:cNvPr>
          <p:cNvSpPr/>
          <p:nvPr/>
        </p:nvSpPr>
        <p:spPr>
          <a:xfrm>
            <a:off x="8621078" y="68406"/>
            <a:ext cx="3540760" cy="11809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13" b="1" kern="0" dirty="0">
                <a:solidFill>
                  <a:schemeClr val="bg1"/>
                </a:solidFill>
                <a:latin typeface="Century Gothic"/>
                <a:cs typeface="+mn-cs"/>
              </a:rPr>
              <a:t>Tag comparison uses hardware called "content-addressable memory (CAM)"</a:t>
            </a:r>
          </a:p>
        </p:txBody>
      </p:sp>
    </p:spTree>
    <p:extLst>
      <p:ext uri="{BB962C8B-B14F-4D97-AF65-F5344CB8AC3E}">
        <p14:creationId xmlns:p14="http://schemas.microsoft.com/office/powerpoint/2010/main" val="3133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14" grpId="0" autoUpdateAnimBg="0"/>
      <p:bldP spid="617515" grpId="0" autoUpdateAnimBg="0"/>
      <p:bldP spid="617520" grpId="0" animBg="1" autoUpdateAnimBg="0"/>
      <p:bldP spid="617521" grpId="0" animBg="1"/>
      <p:bldP spid="617522" grpId="0" animBg="1"/>
      <p:bldP spid="617523" grpId="0" animBg="1" autoUpdateAnimBg="0"/>
      <p:bldP spid="617524" grpId="0" animBg="1" autoUpdateAnimBg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A554-93F2-D7B9-0AF5-BC3B3DF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16CD-ADBC-C332-11F5-01CDF580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 not clicking? Try playing with the "Pipeline Simulator" under "Resources" on the website</a:t>
            </a:r>
          </a:p>
          <a:p>
            <a:pPr lvl="1"/>
            <a:r>
              <a:rPr lang="en-US" dirty="0">
                <a:hlinkClick r:id="rId2"/>
              </a:rPr>
              <a:t>https://vhosts.eecs.umich.edu/370simulators/pipeline/simulator.html</a:t>
            </a:r>
            <a:endParaRPr lang="en-US" dirty="0"/>
          </a:p>
          <a:p>
            <a:pPr lvl="1"/>
            <a:r>
              <a:rPr lang="en-US" dirty="0"/>
              <a:t>Several pre-written programs you can step through to understand what's going on</a:t>
            </a:r>
          </a:p>
          <a:p>
            <a:pPr lvl="1"/>
            <a:r>
              <a:rPr lang="en-US" dirty="0"/>
              <a:t>Note that the project pipeline is slightly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DA04-5649-814B-0894-66A6E65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6882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5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6892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6893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6895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6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7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6901" name="AutoShape 36"/>
          <p:cNvSpPr>
            <a:spLocks noChangeArrowheads="1"/>
          </p:cNvSpPr>
          <p:nvPr/>
        </p:nvSpPr>
        <p:spPr bwMode="auto">
          <a:xfrm>
            <a:off x="2367439" y="31953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902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6903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6905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618537" name="Text Box 41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907" name="Rectangle 42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576479" y="4145280"/>
            <a:ext cx="3368040" cy="2504440"/>
            <a:chOff x="1488" y="2304"/>
            <a:chExt cx="1872" cy="1392"/>
          </a:xfrm>
        </p:grpSpPr>
        <p:sp>
          <p:nvSpPr>
            <p:cNvPr id="36914" name="Rectangle 44"/>
            <p:cNvSpPr>
              <a:spLocks noChangeArrowheads="1"/>
            </p:cNvSpPr>
            <p:nvPr/>
          </p:nvSpPr>
          <p:spPr bwMode="auto">
            <a:xfrm>
              <a:off x="1488" y="3504"/>
              <a:ext cx="672" cy="19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150</a:t>
              </a:r>
            </a:p>
          </p:txBody>
        </p:sp>
        <p:sp>
          <p:nvSpPr>
            <p:cNvPr id="36915" name="Freeform 45"/>
            <p:cNvSpPr>
              <a:spLocks/>
            </p:cNvSpPr>
            <p:nvPr/>
          </p:nvSpPr>
          <p:spPr bwMode="auto">
            <a:xfrm>
              <a:off x="2160" y="2304"/>
              <a:ext cx="1200" cy="1248"/>
            </a:xfrm>
            <a:custGeom>
              <a:avLst/>
              <a:gdLst>
                <a:gd name="T0" fmla="*/ 1200 w 1200"/>
                <a:gd name="T1" fmla="*/ 0 h 1248"/>
                <a:gd name="T2" fmla="*/ 960 w 1200"/>
                <a:gd name="T3" fmla="*/ 768 h 1248"/>
                <a:gd name="T4" fmla="*/ 0 w 1200"/>
                <a:gd name="T5" fmla="*/ 1248 h 1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48">
                  <a:moveTo>
                    <a:pt x="1200" y="0"/>
                  </a:moveTo>
                  <a:cubicBezTo>
                    <a:pt x="1180" y="280"/>
                    <a:pt x="1160" y="560"/>
                    <a:pt x="960" y="768"/>
                  </a:cubicBezTo>
                  <a:cubicBezTo>
                    <a:pt x="760" y="976"/>
                    <a:pt x="380" y="1112"/>
                    <a:pt x="0" y="124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  <p:grpSp>
        <p:nvGrpSpPr>
          <p:cNvPr id="36909" name="Group 46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792F9F49-2AA5-C5B6-0616-250D60EE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7919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1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3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7925" name="AutoShape 36"/>
          <p:cNvSpPr>
            <a:spLocks noChangeArrowheads="1"/>
          </p:cNvSpPr>
          <p:nvPr/>
        </p:nvSpPr>
        <p:spPr bwMode="auto">
          <a:xfrm>
            <a:off x="2367439" y="345440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6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7927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7928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7930" name="Rectangle 41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7931" name="Text Box 42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32" name="Rectangle 43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619564" name="Text Box 44"/>
          <p:cNvSpPr txBox="1">
            <a:spLocks noChangeArrowheads="1"/>
          </p:cNvSpPr>
          <p:nvPr/>
        </p:nvSpPr>
        <p:spPr bwMode="auto">
          <a:xfrm>
            <a:off x="4958240" y="1979084"/>
            <a:ext cx="2390591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Check tags: 1 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5,</a:t>
            </a:r>
          </a:p>
          <a:p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but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= 1 (HIT!)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grpSp>
        <p:nvGrpSpPr>
          <p:cNvPr id="37934" name="Group 45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7936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7937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7938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DD28C5C3-2E4E-88AC-6845-449B6DBE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18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8941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8943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4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5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6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8948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8949" name="AutoShape 36"/>
          <p:cNvSpPr>
            <a:spLocks noChangeArrowheads="1"/>
          </p:cNvSpPr>
          <p:nvPr/>
        </p:nvSpPr>
        <p:spPr bwMode="auto">
          <a:xfrm>
            <a:off x="2367439" y="345440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50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8951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8952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38953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8954" name="Rectangle 41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620586" name="Text Box 42"/>
          <p:cNvSpPr txBox="1">
            <a:spLocks noChangeArrowheads="1"/>
          </p:cNvSpPr>
          <p:nvPr/>
        </p:nvSpPr>
        <p:spPr bwMode="auto">
          <a:xfrm>
            <a:off x="4871880" y="371348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56" name="Rectangle 43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576479" y="3799840"/>
            <a:ext cx="3281680" cy="3195320"/>
            <a:chOff x="1488" y="2112"/>
            <a:chExt cx="1824" cy="1776"/>
          </a:xfrm>
        </p:grpSpPr>
        <p:sp>
          <p:nvSpPr>
            <p:cNvPr id="38963" name="Rectangle 45"/>
            <p:cNvSpPr>
              <a:spLocks noChangeArrowheads="1"/>
            </p:cNvSpPr>
            <p:nvPr/>
          </p:nvSpPr>
          <p:spPr bwMode="auto">
            <a:xfrm>
              <a:off x="1488" y="3696"/>
              <a:ext cx="672" cy="192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110</a:t>
              </a:r>
            </a:p>
          </p:txBody>
        </p:sp>
        <p:sp>
          <p:nvSpPr>
            <p:cNvPr id="38964" name="Freeform 46"/>
            <p:cNvSpPr>
              <a:spLocks/>
            </p:cNvSpPr>
            <p:nvPr/>
          </p:nvSpPr>
          <p:spPr bwMode="auto">
            <a:xfrm>
              <a:off x="2160" y="2112"/>
              <a:ext cx="1152" cy="1632"/>
            </a:xfrm>
            <a:custGeom>
              <a:avLst/>
              <a:gdLst>
                <a:gd name="T0" fmla="*/ 1152 w 1152"/>
                <a:gd name="T1" fmla="*/ 0 h 1632"/>
                <a:gd name="T2" fmla="*/ 720 w 1152"/>
                <a:gd name="T3" fmla="*/ 1152 h 1632"/>
                <a:gd name="T4" fmla="*/ 0 w 1152"/>
                <a:gd name="T5" fmla="*/ 1632 h 16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632">
                  <a:moveTo>
                    <a:pt x="1152" y="0"/>
                  </a:moveTo>
                  <a:cubicBezTo>
                    <a:pt x="1032" y="440"/>
                    <a:pt x="912" y="880"/>
                    <a:pt x="720" y="1152"/>
                  </a:cubicBezTo>
                  <a:cubicBezTo>
                    <a:pt x="528" y="1424"/>
                    <a:pt x="120" y="1552"/>
                    <a:pt x="0" y="1632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  <p:grpSp>
        <p:nvGrpSpPr>
          <p:cNvPr id="38958" name="Group 47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87AFD405-712D-6898-5601-FAC381D3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9963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9964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9965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6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9967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70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71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9972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9973" name="AutoShape 36"/>
          <p:cNvSpPr>
            <a:spLocks noChangeArrowheads="1"/>
          </p:cNvSpPr>
          <p:nvPr/>
        </p:nvSpPr>
        <p:spPr bwMode="auto">
          <a:xfrm>
            <a:off x="2367439" y="375666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74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9975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9976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39977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9978" name="Rectangle 41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9979" name="Text Box 42"/>
          <p:cNvSpPr txBox="1">
            <a:spLocks noChangeArrowheads="1"/>
          </p:cNvSpPr>
          <p:nvPr/>
        </p:nvSpPr>
        <p:spPr bwMode="auto">
          <a:xfrm>
            <a:off x="4871880" y="371348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80" name="Rectangle 43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9981" name="Rectangle 4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grpSp>
        <p:nvGrpSpPr>
          <p:cNvPr id="39982" name="Group 45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39984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9985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9986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95F372E6-B9FE-F4A4-2D36-ADFBA2C2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6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40989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0991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2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3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4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5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0996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0997" name="AutoShape 36"/>
          <p:cNvSpPr>
            <a:spLocks noChangeArrowheads="1"/>
          </p:cNvSpPr>
          <p:nvPr/>
        </p:nvSpPr>
        <p:spPr bwMode="auto">
          <a:xfrm>
            <a:off x="2367439" y="375666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8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0999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1000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41001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1002" name="Rectangle 41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1003" name="Text Box 42"/>
          <p:cNvSpPr txBox="1">
            <a:spLocks noChangeArrowheads="1"/>
          </p:cNvSpPr>
          <p:nvPr/>
        </p:nvSpPr>
        <p:spPr bwMode="auto">
          <a:xfrm>
            <a:off x="4871880" y="371348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004" name="Rectangle 43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41005" name="Rectangle 44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1006" name="Text Box 45"/>
          <p:cNvSpPr txBox="1">
            <a:spLocks noChangeArrowheads="1"/>
          </p:cNvSpPr>
          <p:nvPr/>
        </p:nvSpPr>
        <p:spPr bwMode="auto">
          <a:xfrm>
            <a:off x="5217319" y="1986281"/>
            <a:ext cx="2108269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 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5 and 7  1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   (MISS!)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339999" y="3799840"/>
            <a:ext cx="2763520" cy="647700"/>
            <a:chOff x="3024" y="2112"/>
            <a:chExt cx="1536" cy="360"/>
          </a:xfrm>
        </p:grpSpPr>
        <p:sp>
          <p:nvSpPr>
            <p:cNvPr id="41019" name="Freeform 47"/>
            <p:cNvSpPr>
              <a:spLocks/>
            </p:cNvSpPr>
            <p:nvPr/>
          </p:nvSpPr>
          <p:spPr bwMode="auto">
            <a:xfrm>
              <a:off x="3456" y="2304"/>
              <a:ext cx="1104" cy="168"/>
            </a:xfrm>
            <a:custGeom>
              <a:avLst/>
              <a:gdLst>
                <a:gd name="T0" fmla="*/ 1104 w 1104"/>
                <a:gd name="T1" fmla="*/ 144 h 168"/>
                <a:gd name="T2" fmla="*/ 288 w 1104"/>
                <a:gd name="T3" fmla="*/ 144 h 168"/>
                <a:gd name="T4" fmla="*/ 0 w 1104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168">
                  <a:moveTo>
                    <a:pt x="1104" y="144"/>
                  </a:moveTo>
                  <a:cubicBezTo>
                    <a:pt x="788" y="156"/>
                    <a:pt x="472" y="168"/>
                    <a:pt x="288" y="144"/>
                  </a:cubicBezTo>
                  <a:cubicBezTo>
                    <a:pt x="104" y="120"/>
                    <a:pt x="52" y="60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1020" name="Rectangle 48"/>
            <p:cNvSpPr>
              <a:spLocks noChangeArrowheads="1"/>
            </p:cNvSpPr>
            <p:nvPr/>
          </p:nvSpPr>
          <p:spPr bwMode="auto">
            <a:xfrm>
              <a:off x="3024" y="2112"/>
              <a:ext cx="672" cy="192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170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576479" y="4145280"/>
            <a:ext cx="3540760" cy="2849880"/>
            <a:chOff x="1488" y="2304"/>
            <a:chExt cx="1968" cy="1584"/>
          </a:xfrm>
        </p:grpSpPr>
        <p:sp>
          <p:nvSpPr>
            <p:cNvPr id="41017" name="Freeform 50"/>
            <p:cNvSpPr>
              <a:spLocks/>
            </p:cNvSpPr>
            <p:nvPr/>
          </p:nvSpPr>
          <p:spPr bwMode="auto">
            <a:xfrm>
              <a:off x="2160" y="2304"/>
              <a:ext cx="1296" cy="1496"/>
            </a:xfrm>
            <a:custGeom>
              <a:avLst/>
              <a:gdLst>
                <a:gd name="T0" fmla="*/ 1296 w 1296"/>
                <a:gd name="T1" fmla="*/ 0 h 1496"/>
                <a:gd name="T2" fmla="*/ 768 w 1296"/>
                <a:gd name="T3" fmla="*/ 1248 h 1496"/>
                <a:gd name="T4" fmla="*/ 0 w 1296"/>
                <a:gd name="T5" fmla="*/ 1488 h 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6" h="1496">
                  <a:moveTo>
                    <a:pt x="1296" y="0"/>
                  </a:moveTo>
                  <a:cubicBezTo>
                    <a:pt x="1140" y="500"/>
                    <a:pt x="984" y="1000"/>
                    <a:pt x="768" y="1248"/>
                  </a:cubicBezTo>
                  <a:cubicBezTo>
                    <a:pt x="552" y="1496"/>
                    <a:pt x="128" y="1448"/>
                    <a:pt x="0" y="148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1018" name="Rectangle 51"/>
            <p:cNvSpPr>
              <a:spLocks noChangeArrowheads="1"/>
            </p:cNvSpPr>
            <p:nvPr/>
          </p:nvSpPr>
          <p:spPr bwMode="auto">
            <a:xfrm>
              <a:off x="1488" y="3696"/>
              <a:ext cx="672" cy="192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170</a:t>
              </a:r>
            </a:p>
          </p:txBody>
        </p:sp>
      </p:grpSp>
      <p:grpSp>
        <p:nvGrpSpPr>
          <p:cNvPr id="41009" name="Group 52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41014" name="Rectangle 53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1015" name="Rectangle 54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1016" name="Text Box 55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512046" y="3799840"/>
            <a:ext cx="1827953" cy="345440"/>
            <a:chOff x="2008" y="2112"/>
            <a:chExt cx="1016" cy="192"/>
          </a:xfrm>
        </p:grpSpPr>
        <p:sp>
          <p:nvSpPr>
            <p:cNvPr id="41012" name="Freeform 57"/>
            <p:cNvSpPr>
              <a:spLocks/>
            </p:cNvSpPr>
            <p:nvPr/>
          </p:nvSpPr>
          <p:spPr bwMode="auto">
            <a:xfrm>
              <a:off x="2008" y="2152"/>
              <a:ext cx="680" cy="56"/>
            </a:xfrm>
            <a:custGeom>
              <a:avLst/>
              <a:gdLst>
                <a:gd name="T0" fmla="*/ 56 w 680"/>
                <a:gd name="T1" fmla="*/ 8 h 56"/>
                <a:gd name="T2" fmla="*/ 104 w 680"/>
                <a:gd name="T3" fmla="*/ 8 h 56"/>
                <a:gd name="T4" fmla="*/ 680 w 680"/>
                <a:gd name="T5" fmla="*/ 5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0" h="56">
                  <a:moveTo>
                    <a:pt x="56" y="8"/>
                  </a:moveTo>
                  <a:cubicBezTo>
                    <a:pt x="28" y="4"/>
                    <a:pt x="0" y="0"/>
                    <a:pt x="104" y="8"/>
                  </a:cubicBezTo>
                  <a:cubicBezTo>
                    <a:pt x="208" y="16"/>
                    <a:pt x="584" y="48"/>
                    <a:pt x="680" y="56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1013" name="Rectangle 58"/>
            <p:cNvSpPr>
              <a:spLocks noChangeArrowheads="1"/>
            </p:cNvSpPr>
            <p:nvPr/>
          </p:nvSpPr>
          <p:spPr bwMode="auto">
            <a:xfrm>
              <a:off x="2688" y="2112"/>
              <a:ext cx="3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7</a:t>
              </a:r>
            </a:p>
          </p:txBody>
        </p:sp>
      </p:grp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42CF9F02-3D4C-01F0-B1FC-39A2AB1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</p:txBody>
      </p:sp>
      <p:sp>
        <p:nvSpPr>
          <p:cNvPr id="42013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2015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6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7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8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9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2020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2021" name="AutoShape 36"/>
          <p:cNvSpPr>
            <a:spLocks noChangeArrowheads="1"/>
          </p:cNvSpPr>
          <p:nvPr/>
        </p:nvSpPr>
        <p:spPr bwMode="auto">
          <a:xfrm>
            <a:off x="2367439" y="375666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22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2023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2024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3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42025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2026" name="Rectangle 41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2027" name="Rectangle 42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623659" name="Text Box 43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29" name="Rectangle 44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42030" name="Group 45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42032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2033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2034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BCB86BC8-2A2E-5277-6ACF-FD0E8E0C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5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3031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3035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3036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</p:txBody>
      </p:sp>
      <p:sp>
        <p:nvSpPr>
          <p:cNvPr id="43037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38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3039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0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1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2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3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3044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3045" name="AutoShape 36"/>
          <p:cNvSpPr>
            <a:spLocks noChangeArrowheads="1"/>
          </p:cNvSpPr>
          <p:nvPr/>
        </p:nvSpPr>
        <p:spPr bwMode="auto">
          <a:xfrm>
            <a:off x="2367439" y="40589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6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3047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3048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3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43049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3050" name="Rectangle 41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3051" name="Rectangle 42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3052" name="Text Box 43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53" name="Rectangle 44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624685" name="Text Box 45"/>
          <p:cNvSpPr txBox="1">
            <a:spLocks noChangeArrowheads="1"/>
          </p:cNvSpPr>
          <p:nvPr/>
        </p:nvSpPr>
        <p:spPr bwMode="auto">
          <a:xfrm>
            <a:off x="5217319" y="1986281"/>
            <a:ext cx="2093843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 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1 and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 = 7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    (HIT!)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576479" y="4145280"/>
            <a:ext cx="3540760" cy="2504440"/>
            <a:chOff x="1488" y="2304"/>
            <a:chExt cx="1968" cy="1392"/>
          </a:xfrm>
        </p:grpSpPr>
        <p:sp>
          <p:nvSpPr>
            <p:cNvPr id="43061" name="Freeform 47"/>
            <p:cNvSpPr>
              <a:spLocks/>
            </p:cNvSpPr>
            <p:nvPr/>
          </p:nvSpPr>
          <p:spPr bwMode="auto">
            <a:xfrm>
              <a:off x="2160" y="2304"/>
              <a:ext cx="1296" cy="1296"/>
            </a:xfrm>
            <a:custGeom>
              <a:avLst/>
              <a:gdLst>
                <a:gd name="T0" fmla="*/ 1296 w 1296"/>
                <a:gd name="T1" fmla="*/ 0 h 1496"/>
                <a:gd name="T2" fmla="*/ 768 w 1296"/>
                <a:gd name="T3" fmla="*/ 1081 h 1496"/>
                <a:gd name="T4" fmla="*/ 0 w 1296"/>
                <a:gd name="T5" fmla="*/ 1289 h 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6" h="1496">
                  <a:moveTo>
                    <a:pt x="1296" y="0"/>
                  </a:moveTo>
                  <a:cubicBezTo>
                    <a:pt x="1140" y="500"/>
                    <a:pt x="984" y="1000"/>
                    <a:pt x="768" y="1248"/>
                  </a:cubicBezTo>
                  <a:cubicBezTo>
                    <a:pt x="552" y="1496"/>
                    <a:pt x="128" y="1448"/>
                    <a:pt x="0" y="148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3062" name="Rectangle 48"/>
            <p:cNvSpPr>
              <a:spLocks noChangeArrowheads="1"/>
            </p:cNvSpPr>
            <p:nvPr/>
          </p:nvSpPr>
          <p:spPr bwMode="auto">
            <a:xfrm>
              <a:off x="1488" y="3504"/>
              <a:ext cx="672" cy="192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170</a:t>
              </a:r>
            </a:p>
          </p:txBody>
        </p:sp>
      </p:grpSp>
      <p:grpSp>
        <p:nvGrpSpPr>
          <p:cNvPr id="43056" name="Group 49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43058" name="Rectangle 50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3059" name="Rectangle 51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3060" name="Text Box 52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46DF2B28-5BD6-86AA-A8E3-FB677D3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4052" name="Rectangle 19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4053" name="Rectangle 20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4055" name="Text Box 22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57" name="Text Box 24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4059" name="Rectangle 26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573547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</p:txBody>
      </p:sp>
      <p:sp>
        <p:nvSpPr>
          <p:cNvPr id="44061" name="Rectangle 2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2" name="Text Box 29"/>
          <p:cNvSpPr txBox="1">
            <a:spLocks noChangeArrowheads="1"/>
          </p:cNvSpPr>
          <p:nvPr/>
        </p:nvSpPr>
        <p:spPr bwMode="auto">
          <a:xfrm>
            <a:off x="5508889" y="405892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4063" name="Rectangle 30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4" name="Rectangle 31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5" name="Rectangle 3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6" name="Rectangle 33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7" name="Text Box 34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4068" name="Text Box 35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4069" name="AutoShape 36"/>
          <p:cNvSpPr>
            <a:spLocks noChangeArrowheads="1"/>
          </p:cNvSpPr>
          <p:nvPr/>
        </p:nvSpPr>
        <p:spPr bwMode="auto">
          <a:xfrm>
            <a:off x="2367439" y="40589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70" name="Rectangle 37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4071" name="Rectangle 38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72" name="Text Box 39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3</a:t>
            </a:r>
          </a:p>
          <a:p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627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2</a:t>
            </a:r>
          </a:p>
        </p:txBody>
      </p:sp>
      <p:sp>
        <p:nvSpPr>
          <p:cNvPr id="44073" name="Rectangle 40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4074" name="Rectangle 41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75" name="Rectangle 42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76" name="Text Box 43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sz="3389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77" name="Rectangle 44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44078" name="Group 45"/>
          <p:cNvGrpSpPr>
            <a:grpSpLocks/>
          </p:cNvGrpSpPr>
          <p:nvPr/>
        </p:nvGrpSpPr>
        <p:grpSpPr bwMode="auto">
          <a:xfrm>
            <a:off x="5390039" y="3454401"/>
            <a:ext cx="345440" cy="1218036"/>
            <a:chOff x="2496" y="1920"/>
            <a:chExt cx="192" cy="677"/>
          </a:xfrm>
        </p:grpSpPr>
        <p:sp>
          <p:nvSpPr>
            <p:cNvPr id="44080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4081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4082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FE46183A-27C8-194A-6C36-188A9CC1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44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Making our caches bigger and better</a:t>
            </a:r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007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75C8-B2E0-2EFB-3EEB-C41C7CE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0BC9-179B-1D5B-3A0A-F6E02D7F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E391-3953-3EEE-83B1-431C7B3F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0A7A-6E6A-B7F3-2E19-F9B19909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6E5C-4918-4033-7F83-A9693E76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is largely the same as lecture, except no "internal forwarding" through the register file</a:t>
            </a:r>
          </a:p>
          <a:p>
            <a:pPr lvl="1"/>
            <a:r>
              <a:rPr lang="en-US" dirty="0"/>
              <a:t>I.e. we need to explicitly forward from a  new pipeline register WBEND if source instruction is in WB while dependent is in 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254C-A17F-6A16-D55E-3635927D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34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74C7-04DF-7A7E-585A-AC024DE8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Average Access Latency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D9C7D-8AE7-AF66-46C0-837FDEF78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Latency: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𝑐𝑎𝑐h𝑒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latency for our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𝑐𝑦𝑐𝑙𝑒𝑠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𝑟𝑒𝑓𝑒𝑟𝑒𝑛𝑐𝑒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To improve latency, either:</a:t>
                </a:r>
              </a:p>
              <a:p>
                <a:pPr lvl="1"/>
                <a:r>
                  <a:rPr lang="en-US" dirty="0"/>
                  <a:t>Improve memory access latency, or</a:t>
                </a:r>
              </a:p>
              <a:p>
                <a:pPr lvl="1"/>
                <a:r>
                  <a:rPr lang="en-US" dirty="0"/>
                  <a:t>Improve cache access latency, or</a:t>
                </a:r>
              </a:p>
              <a:p>
                <a:pPr lvl="1"/>
                <a:r>
                  <a:rPr lang="en-US" dirty="0"/>
                  <a:t>Improve cache hit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D9C7D-8AE7-AF66-46C0-837FDEF78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EABD-AE78-385D-DFE6-262322A5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B6F4-2D5A-0C0F-2EA2-AD7F9AD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3691-ABD7-BB22-D4DF-8601450E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bits is used in cache?</a:t>
            </a:r>
          </a:p>
          <a:p>
            <a:pPr lvl="1"/>
            <a:r>
              <a:rPr lang="en-US" dirty="0"/>
              <a:t>Storing data</a:t>
            </a:r>
          </a:p>
          <a:p>
            <a:pPr lvl="2"/>
            <a:r>
              <a:rPr lang="en-US" dirty="0"/>
              <a:t>2 bytes of SRAM</a:t>
            </a:r>
          </a:p>
          <a:p>
            <a:pPr lvl="1"/>
            <a:r>
              <a:rPr lang="en-US" dirty="0"/>
              <a:t>Calculate overhead (non-data)</a:t>
            </a:r>
          </a:p>
          <a:p>
            <a:pPr lvl="2"/>
            <a:r>
              <a:rPr lang="en-US" dirty="0"/>
              <a:t>This cost is often forgotten for caches, but it drives up the cost of real designs!</a:t>
            </a:r>
          </a:p>
          <a:p>
            <a:pPr lvl="2"/>
            <a:r>
              <a:rPr lang="en-US" dirty="0"/>
              <a:t>2 4-bit tags</a:t>
            </a:r>
          </a:p>
          <a:p>
            <a:pPr lvl="2"/>
            <a:r>
              <a:rPr lang="en-US" dirty="0"/>
              <a:t>2 valid bits</a:t>
            </a:r>
          </a:p>
          <a:p>
            <a:r>
              <a:rPr lang="en-US" dirty="0"/>
              <a:t>What is the storage requirement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E77B3-3A2E-CBBC-35A2-F26D7FB2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F27F1-21DC-37CB-5ED0-E3702258425E}"/>
              </a:ext>
            </a:extLst>
          </p:cNvPr>
          <p:cNvSpPr/>
          <p:nvPr/>
        </p:nvSpPr>
        <p:spPr>
          <a:xfrm>
            <a:off x="3557460" y="5217586"/>
            <a:ext cx="7189470" cy="198628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Which of the following would reduce tag overhead (as an overall percentage)? (select all that apply)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Increase number of cache entries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Decrease number of cache entries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Use smaller addresses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Store more data in each cache entry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1587" b="1" kern="0" dirty="0">
              <a:solidFill>
                <a:prstClr val="black"/>
              </a:solidFill>
              <a:latin typeface="Century Gothic"/>
              <a:cs typeface="+mn-cs"/>
            </a:endParaRPr>
          </a:p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87" b="1" kern="0" dirty="0">
              <a:solidFill>
                <a:prstClr val="black"/>
              </a:solidFill>
              <a:latin typeface="Century Gothic"/>
              <a:cs typeface="+mn-cs"/>
            </a:endParaRP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7D117-481C-F84A-8F6A-4BFF54ACC5A2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7721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52B9-92E7-2A7B-9CD6-6DFC339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reduce overhead?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FC0D-7949-7A3E-953C-FADDAEE9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2198158"/>
          </a:xfrm>
        </p:spPr>
        <p:txBody>
          <a:bodyPr/>
          <a:lstStyle/>
          <a:p>
            <a:pPr eaLnBrk="1" hangingPunct="1"/>
            <a:r>
              <a:rPr lang="en-US" dirty="0"/>
              <a:t>Have a smaller address</a:t>
            </a:r>
          </a:p>
          <a:p>
            <a:pPr lvl="1" eaLnBrk="1" hangingPunct="1"/>
            <a:r>
              <a:rPr lang="en-US" dirty="0"/>
              <a:t>Impractical, and caches are supposed to be micro-architectural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Cache bigger units than bytes</a:t>
            </a:r>
          </a:p>
          <a:p>
            <a:pPr lvl="1" eaLnBrk="1" hangingPunct="1"/>
            <a:r>
              <a:rPr lang="en-US" dirty="0"/>
              <a:t>Each block has a single tag, and blocks can be whatever size we choose.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A026-11B8-FEA8-9AF5-FF714EC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CBBD6CB-1519-227A-86AD-65E2B93C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499" y="46634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0465D101-C4D1-94D1-6701-76BF5252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499" y="50088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7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39CC0E77-1F8C-CD31-3594-2D8010AB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019" y="50088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E72ACB22-CC6A-9446-F93C-A02D72BB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09" y="526796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1F0C54BB-D366-0386-C9C8-909EDAED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019" y="46634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7D7D0300-8BCF-A186-4483-2826AF9D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019" y="500888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1" name="Text Box 43">
            <a:extLst>
              <a:ext uri="{FF2B5EF4-FFF2-40B4-BE49-F238E27FC236}">
                <a16:creationId xmlns:a16="http://schemas.microsoft.com/office/drawing/2014/main" id="{C5DAE0B9-3E47-E0E1-3706-40BC8649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900" y="457708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870B5EA4-D13D-732A-E88C-DA61BA0DC0DE}"/>
              </a:ext>
            </a:extLst>
          </p:cNvPr>
          <p:cNvGrpSpPr>
            <a:grpSpLocks/>
          </p:cNvGrpSpPr>
          <p:nvPr/>
        </p:nvGrpSpPr>
        <p:grpSpPr bwMode="auto">
          <a:xfrm>
            <a:off x="4915059" y="4663441"/>
            <a:ext cx="345440" cy="1218036"/>
            <a:chOff x="2496" y="1920"/>
            <a:chExt cx="192" cy="677"/>
          </a:xfrm>
        </p:grpSpPr>
        <p:sp>
          <p:nvSpPr>
            <p:cNvPr id="13" name="Rectangle 46">
              <a:extLst>
                <a:ext uri="{FF2B5EF4-FFF2-40B4-BE49-F238E27FC236}">
                  <a16:creationId xmlns:a16="http://schemas.microsoft.com/office/drawing/2014/main" id="{A7988A02-415C-A00E-7433-50A567CB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" name="Rectangle 47">
              <a:extLst>
                <a:ext uri="{FF2B5EF4-FFF2-40B4-BE49-F238E27FC236}">
                  <a16:creationId xmlns:a16="http://schemas.microsoft.com/office/drawing/2014/main" id="{A58F0F70-6BCD-CAE9-1A79-EEBC43BF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4700A450-742A-868F-3D65-763504FAE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256"/>
              <a:ext cx="15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>
                  <a:latin typeface="Calibri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482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EB72-8347-6303-FDC2-9BCB6F8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Block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A933-FBA0-85FB-1D80-1DC1EF92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43</a:t>
            </a:fld>
            <a:endParaRPr lang="en-US"/>
          </a:p>
        </p:txBody>
      </p:sp>
      <p:sp>
        <p:nvSpPr>
          <p:cNvPr id="5" name="Text Box 29">
            <a:extLst>
              <a:ext uri="{FF2B5EF4-FFF2-40B4-BE49-F238E27FC236}">
                <a16:creationId xmlns:a16="http://schemas.microsoft.com/office/drawing/2014/main" id="{68AFB9F0-FDA4-F899-C927-EE673ACB0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44" y="1483462"/>
            <a:ext cx="43180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Calibri" pitchFamily="34" charset="0"/>
              </a:rPr>
              <a:t>Case 1</a:t>
            </a:r>
            <a:r>
              <a:rPr lang="en-US" sz="2400" b="1" dirty="0">
                <a:solidFill>
                  <a:schemeClr val="accent1"/>
                </a:solidFill>
                <a:latin typeface="Calibri" pitchFamily="34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Block size: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bytes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73C532-825C-7145-9BA1-E82E967C8EF8}"/>
              </a:ext>
            </a:extLst>
          </p:cNvPr>
          <p:cNvGrpSpPr/>
          <p:nvPr/>
        </p:nvGrpSpPr>
        <p:grpSpPr>
          <a:xfrm>
            <a:off x="4247039" y="1628400"/>
            <a:ext cx="3213682" cy="1218037"/>
            <a:chOff x="2667000" y="1600200"/>
            <a:chExt cx="2835602" cy="1074739"/>
          </a:xfrm>
        </p:grpSpPr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9DA37149-210C-C8EE-4034-EDD7FC0C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819" y="1600200"/>
              <a:ext cx="533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C4AAF241-DF65-D0B6-AD5F-85434553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819" y="1905000"/>
              <a:ext cx="533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FFD1E386-33A1-E157-D529-4457B99A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219" y="1905000"/>
              <a:ext cx="10668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3CD76465-93E5-8FCC-7486-5F56C0358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05335"/>
              <a:ext cx="2835602" cy="4073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</a:rPr>
                <a:t>V  tag    data (block)</a:t>
              </a:r>
            </a:p>
          </p:txBody>
        </p:sp>
        <p:sp>
          <p:nvSpPr>
            <p:cNvPr id="11" name="Rectangle 37">
              <a:extLst>
                <a:ext uri="{FF2B5EF4-FFF2-40B4-BE49-F238E27FC236}">
                  <a16:creationId xmlns:a16="http://schemas.microsoft.com/office/drawing/2014/main" id="{93F72801-1BC4-7B68-7B6F-1C521DFB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219" y="1600200"/>
              <a:ext cx="1066800" cy="304800"/>
            </a:xfrm>
            <a:prstGeom prst="rect">
              <a:avLst/>
            </a:prstGeom>
            <a:solidFill>
              <a:srgbClr val="0033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74</a:t>
              </a:r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79831481-BD6C-320B-31D4-545898B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219" y="1905000"/>
              <a:ext cx="1066800" cy="30480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160</a:t>
              </a:r>
            </a:p>
          </p:txBody>
        </p:sp>
        <p:grpSp>
          <p:nvGrpSpPr>
            <p:cNvPr id="13" name="Group 45">
              <a:extLst>
                <a:ext uri="{FF2B5EF4-FFF2-40B4-BE49-F238E27FC236}">
                  <a16:creationId xmlns:a16="http://schemas.microsoft.com/office/drawing/2014/main" id="{7DCD84F4-30FD-8F8C-AD5B-18A7A1D2A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019" y="1600201"/>
              <a:ext cx="304800" cy="1074738"/>
              <a:chOff x="2496" y="1920"/>
              <a:chExt cx="192" cy="677"/>
            </a:xfrm>
          </p:grpSpPr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E429C684-CBE1-98FF-58C9-787D8CBDB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5" name="Rectangle 47">
                <a:extLst>
                  <a:ext uri="{FF2B5EF4-FFF2-40B4-BE49-F238E27FC236}">
                    <a16:creationId xmlns:a16="http://schemas.microsoft.com/office/drawing/2014/main" id="{B9230FCE-F2B8-1D78-2E31-6FF3C344C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12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388E32E7-8971-168E-E37D-110E1126B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157" cy="3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</a:p>
            </p:txBody>
          </p:sp>
        </p:grp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F3221054-9ECF-3A70-D77B-F49124F2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90932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74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E7FFEF5C-8BC8-DEA2-00B1-EAC14254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2547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677A4964-1A57-EE58-D8AD-5AB3EF73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60020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D5B02EB-EF70-371D-37C5-75847E0D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9456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130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7695525-46F1-2D0F-57EF-39C72DB4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29108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140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068D247-1507-A7A8-0195-AD7018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6365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D04482F-5DB6-CECB-4CA7-09EE210A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98196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160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BFF25E-0F61-18E1-F1C2-0835A70F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32740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170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32F6B7E-6068-B02C-8396-BA15B570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67284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180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75F462E-3A32-0E2D-D16B-A3579D27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01828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190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FED3151-3EF5-B8AE-A8BF-9CF7C9FD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36372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D2CFBE66-FD87-0173-52DB-96F9A996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70916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72E58B0C-49FE-B371-1147-732AF8D8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05460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220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C39DA941-77DD-FE05-021B-03B7FAC3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40004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230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35EC16D5-D1D1-F8D0-3B97-340EA916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74548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240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48CB0C7-3792-6CD5-0FC6-1DF987BE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609092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250</a:t>
            </a:r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ABA27D08-5B17-6232-733C-30F8A220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192" y="82296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9DD1C674-0380-7F36-8F09-194E6F9E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320" y="304800"/>
            <a:ext cx="128086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074D42F3-63FC-AE82-0510-0029D64D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9" y="2751081"/>
            <a:ext cx="673608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How many bits needed per tag?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(number of blocks in memory) 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(16)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4 bits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itchFamily="34" charset="0"/>
              </a:rPr>
              <a:t>Overhead = (4+1) / 8 = 62.5%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576B9AC4-E908-904B-40D9-FD7F929A2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92" y="4478762"/>
            <a:ext cx="43180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  <a:latin typeface="Calibri" pitchFamily="34" charset="0"/>
              </a:rPr>
              <a:t>Case 2</a:t>
            </a:r>
            <a:r>
              <a:rPr lang="en-US" sz="2400" b="1" dirty="0">
                <a:solidFill>
                  <a:schemeClr val="accent4"/>
                </a:solidFill>
                <a:latin typeface="Calibri" pitchFamily="34" charset="0"/>
              </a:rPr>
              <a:t>: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Block size: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bytes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3742AC-FCE1-7B09-8591-E1E716EF1E2C}"/>
              </a:ext>
            </a:extLst>
          </p:cNvPr>
          <p:cNvGrpSpPr/>
          <p:nvPr/>
        </p:nvGrpSpPr>
        <p:grpSpPr>
          <a:xfrm>
            <a:off x="4247040" y="4420763"/>
            <a:ext cx="3620897" cy="1218037"/>
            <a:chOff x="3103019" y="3787773"/>
            <a:chExt cx="3194909" cy="10747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95A60F5-3E44-567F-CAF5-F815143B36B4}"/>
                </a:ext>
              </a:extLst>
            </p:cNvPr>
            <p:cNvGrpSpPr/>
            <p:nvPr/>
          </p:nvGrpSpPr>
          <p:grpSpPr>
            <a:xfrm>
              <a:off x="3103019" y="3787773"/>
              <a:ext cx="3194909" cy="1074739"/>
              <a:chOff x="2722019" y="1600200"/>
              <a:chExt cx="3194909" cy="1074739"/>
            </a:xfrm>
          </p:grpSpPr>
          <p:sp>
            <p:nvSpPr>
              <p:cNvPr id="41" name="Rectangle 26">
                <a:extLst>
                  <a:ext uri="{FF2B5EF4-FFF2-40B4-BE49-F238E27FC236}">
                    <a16:creationId xmlns:a16="http://schemas.microsoft.com/office/drawing/2014/main" id="{9DB0DCE1-B77A-6AD6-F5EB-6D5A490F8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819" y="16002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2" name="Rectangle 27">
                <a:extLst>
                  <a:ext uri="{FF2B5EF4-FFF2-40B4-BE49-F238E27FC236}">
                    <a16:creationId xmlns:a16="http://schemas.microsoft.com/office/drawing/2014/main" id="{1DDA2706-7892-A76E-3249-F38680D8B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819" y="19050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>
                    <a:solidFill>
                      <a:srgbClr val="000000"/>
                    </a:solidFill>
                    <a:latin typeface="Calibri" pitchFamily="34" charset="0"/>
                  </a:rPr>
                  <a:t>3</a:t>
                </a:r>
                <a:endParaRPr lang="en-US" sz="3389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3" name="Rectangle 28">
                <a:extLst>
                  <a:ext uri="{FF2B5EF4-FFF2-40B4-BE49-F238E27FC236}">
                    <a16:creationId xmlns:a16="http://schemas.microsoft.com/office/drawing/2014/main" id="{D070D4F3-99A3-CFC1-7CAA-3BC019BD1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219" y="1905000"/>
                <a:ext cx="10668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" name="Text Box 29">
                <a:extLst>
                  <a:ext uri="{FF2B5EF4-FFF2-40B4-BE49-F238E27FC236}">
                    <a16:creationId xmlns:a16="http://schemas.microsoft.com/office/drawing/2014/main" id="{A02A0AB9-22DE-E0A6-CB02-0EE1DE72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038" y="2205335"/>
                <a:ext cx="3139890" cy="4073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  <a:latin typeface="Calibri" pitchFamily="34" charset="0"/>
                  </a:rPr>
                  <a:t>V  tag      data (block)</a:t>
                </a:r>
              </a:p>
            </p:txBody>
          </p:sp>
          <p:sp>
            <p:nvSpPr>
              <p:cNvPr id="45" name="Rectangle 37">
                <a:extLst>
                  <a:ext uri="{FF2B5EF4-FFF2-40B4-BE49-F238E27FC236}">
                    <a16:creationId xmlns:a16="http://schemas.microsoft.com/office/drawing/2014/main" id="{08550056-686E-02F9-BBB7-F2746DDDA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219" y="1600200"/>
                <a:ext cx="1066800" cy="304800"/>
              </a:xfrm>
              <a:prstGeom prst="rect">
                <a:avLst/>
              </a:prstGeom>
              <a:solidFill>
                <a:srgbClr val="0033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74</a:t>
                </a:r>
              </a:p>
            </p:txBody>
          </p:sp>
          <p:sp>
            <p:nvSpPr>
              <p:cNvPr id="46" name="Rectangle 38">
                <a:extLst>
                  <a:ext uri="{FF2B5EF4-FFF2-40B4-BE49-F238E27FC236}">
                    <a16:creationId xmlns:a16="http://schemas.microsoft.com/office/drawing/2014/main" id="{F56FEF0E-DD27-BEF9-F3B2-8B3833548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219" y="1905000"/>
                <a:ext cx="1066800" cy="304800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160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6F5E346-4E67-7052-29A0-713F46A9A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2019" y="1600201"/>
                <a:ext cx="304800" cy="1074738"/>
                <a:chOff x="2496" y="1920"/>
                <a:chExt cx="192" cy="67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4FEAAA-35B9-8C33-5A98-3314943C2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920"/>
                  <a:ext cx="144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3389" b="1" dirty="0">
                      <a:solidFill>
                        <a:srgbClr val="000000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A9C1FC3-390D-03AE-51EB-1AA9331FD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12"/>
                  <a:ext cx="144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3389" b="1" dirty="0">
                      <a:solidFill>
                        <a:srgbClr val="000000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50" name="Text Box 48">
                  <a:extLst>
                    <a:ext uri="{FF2B5EF4-FFF2-40B4-BE49-F238E27FC236}">
                      <a16:creationId xmlns:a16="http://schemas.microsoft.com/office/drawing/2014/main" id="{2D971453-BE78-7D8E-EF1D-6DB7E393FA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2256"/>
                  <a:ext cx="157" cy="34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389" b="1" dirty="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</a:p>
              </p:txBody>
            </p:sp>
          </p:grpSp>
        </p:grp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41D1F78B-AD45-1D1D-2DEA-F24A01D5E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574" y="3787773"/>
              <a:ext cx="1066800" cy="304800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110</a:t>
              </a: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80CCDEBC-7D6D-F10E-B23D-2DE4C18F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574" y="4090341"/>
              <a:ext cx="1066800" cy="30480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170</a:t>
              </a:r>
            </a:p>
          </p:txBody>
        </p:sp>
      </p:grpSp>
      <p:sp>
        <p:nvSpPr>
          <p:cNvPr id="51" name="Text Box 29">
            <a:extLst>
              <a:ext uri="{FF2B5EF4-FFF2-40B4-BE49-F238E27FC236}">
                <a16:creationId xmlns:a16="http://schemas.microsoft.com/office/drawing/2014/main" id="{21CA5F66-242C-58C4-A019-68C8B8B1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78" y="5562600"/>
            <a:ext cx="6610422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How many bits needed per tag?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(number of blocks in memory) 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(8)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3 bits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itchFamily="34" charset="0"/>
              </a:rPr>
              <a:t>Overhead = (3+1) / 16 = 25%</a:t>
            </a:r>
          </a:p>
        </p:txBody>
      </p:sp>
      <p:sp>
        <p:nvSpPr>
          <p:cNvPr id="53" name="Text Box 22">
            <a:extLst>
              <a:ext uri="{FF2B5EF4-FFF2-40B4-BE49-F238E27FC236}">
                <a16:creationId xmlns:a16="http://schemas.microsoft.com/office/drawing/2014/main" id="{C0A6299E-D699-4B47-2C6D-06868DE0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2380" y="869446"/>
            <a:ext cx="593190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3D31F0B0-1118-68DF-EEE0-BFC9F7EB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529" y="881837"/>
            <a:ext cx="593190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7AB645-4697-6678-1FDE-92211FC7AD0B}"/>
              </a:ext>
            </a:extLst>
          </p:cNvPr>
          <p:cNvSpPr/>
          <p:nvPr/>
        </p:nvSpPr>
        <p:spPr>
          <a:xfrm>
            <a:off x="7430986" y="6553877"/>
            <a:ext cx="2712248" cy="923823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What will the overhead of this cache be?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43F386-AF32-3A1D-B5D2-8175651A0C51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sp>
        <p:nvSpPr>
          <p:cNvPr id="57" name="Text Box 36">
            <a:extLst>
              <a:ext uri="{FF2B5EF4-FFF2-40B4-BE49-F238E27FC236}">
                <a16:creationId xmlns:a16="http://schemas.microsoft.com/office/drawing/2014/main" id="{5B1019AB-0376-A499-349B-4052091D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2241" y="172308"/>
            <a:ext cx="914288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Tag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(case 1)</a:t>
            </a:r>
          </a:p>
        </p:txBody>
      </p:sp>
      <p:sp>
        <p:nvSpPr>
          <p:cNvPr id="58" name="Text Box 36">
            <a:extLst>
              <a:ext uri="{FF2B5EF4-FFF2-40B4-BE49-F238E27FC236}">
                <a16:creationId xmlns:a16="http://schemas.microsoft.com/office/drawing/2014/main" id="{18BBF846-A2DC-8076-6AAD-3DD069AC3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5572" y="172307"/>
            <a:ext cx="914289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Tag</a:t>
            </a:r>
          </a:p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(case 2)</a:t>
            </a:r>
          </a:p>
        </p:txBody>
      </p:sp>
    </p:spTree>
    <p:extLst>
      <p:ext uri="{BB962C8B-B14F-4D97-AF65-F5344CB8AC3E}">
        <p14:creationId xmlns:p14="http://schemas.microsoft.com/office/powerpoint/2010/main" val="369636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1" grpId="0"/>
      <p:bldP spid="54" grpId="0"/>
      <p:bldP spid="55" grpId="0" animBg="1"/>
      <p:bldP spid="5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1817-800E-9828-2EC5-88B33CC5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the tag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12787-E799-8403-8DE0-ADC2E16C1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128" y="2069042"/>
                <a:ext cx="7532106" cy="49315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block size is N, what's the pattern for figuring out the tag from the address?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𝑎𝑑𝑑𝑟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block size is power of 2, then this is just everything except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of the address in binary!</a:t>
                </a:r>
              </a:p>
              <a:p>
                <a:r>
                  <a:rPr lang="en-US" dirty="0"/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𝑇𝑎𝑔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101=0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𝐵𝑙𝑜𝑐𝑘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Remaining bits (block offset) tells us how far into the block the data is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12787-E799-8403-8DE0-ADC2E16C1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28" y="2069042"/>
                <a:ext cx="7532106" cy="4931516"/>
              </a:xfrm>
              <a:blipFill>
                <a:blip r:embed="rId2"/>
                <a:stretch>
                  <a:fillRect l="-1456" t="-2719" r="-1052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79A2-89A7-3450-3F11-835EC09F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7FDC95-7753-C3CE-D99C-0FBDA80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90932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4C1C31-C384-23E5-52BB-96CCEC90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2547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110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AC37BA9-641A-FD21-8D05-60294F468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60020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7D9EC46-0A5B-9056-3099-036CFCBD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9456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130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5C7FBBF-3B2E-0010-5B18-842DE822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29108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75455F6-B6B7-497E-AE2A-B68E74FA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6365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C4CD535D-0D42-B066-B664-876B1664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98196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160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DF5F0FE-5719-C56C-F5ED-296808B9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32740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170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4995072-69A1-DCB1-2693-CAD1345B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67284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180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E33ED59C-C5B7-BC92-28C3-A30E09B0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01828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190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AC5602EF-F662-0E0F-1851-3BBA0462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36372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96570A64-AF32-168A-CFEA-5DB57F43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70916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E68358F-5EBB-E767-C743-BB9F5F04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05460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220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EB206608-E9F5-5D8C-2FEC-242ABB4C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40004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230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11C8DD85-C117-DF32-ED64-9B5FDF97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74548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240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8931318-7E43-EC09-F340-248486E0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609092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250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A1A4369F-C621-2A7F-9EF1-6D90AEC1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192" y="82296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2" name="Text Box 36">
            <a:extLst>
              <a:ext uri="{FF2B5EF4-FFF2-40B4-BE49-F238E27FC236}">
                <a16:creationId xmlns:a16="http://schemas.microsoft.com/office/drawing/2014/main" id="{D924C3BF-0A96-4BC5-10F5-7D598C34F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320" y="304800"/>
            <a:ext cx="128086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AE6430F-6B2A-DA97-53B5-609D5EF3B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9076" y="881837"/>
            <a:ext cx="593190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8261858B-0997-0413-63BE-307C3480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119" y="172307"/>
            <a:ext cx="914289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Tag</a:t>
            </a:r>
          </a:p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(case 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BEB6DB-CDF2-C55B-F7BC-67EFC69931BC}"/>
              </a:ext>
            </a:extLst>
          </p:cNvPr>
          <p:cNvSpPr/>
          <p:nvPr/>
        </p:nvSpPr>
        <p:spPr>
          <a:xfrm>
            <a:off x="5998346" y="1695355"/>
            <a:ext cx="2712248" cy="34544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What's the pattern?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145CB-3519-2D15-15DD-06B29F6E3C39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14606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F62-E2E7-B33B-2CB0-A778AA0A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0D73D-A411-32D0-DC62-5C921AB2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C9433B-F342-F3FC-07CA-089A2EC8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9" y="4188171"/>
            <a:ext cx="431800" cy="7772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PC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27780D-D48D-2522-16E2-CAC96C0C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79" y="4188171"/>
            <a:ext cx="604520" cy="9499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Inst</a:t>
            </a:r>
          </a:p>
          <a:p>
            <a:pPr algn="ctr"/>
            <a:r>
              <a:rPr lang="en-US" sz="1813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1813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BE561E-3BEF-175A-A50D-04BAB9D7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839" y="4015451"/>
            <a:ext cx="949960" cy="1295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Register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file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A32B4F6-BC5A-67DC-17A9-CF052227095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751729" y="4123401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A5ECFD-A217-64DE-B268-E1079BB76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839" y="5397211"/>
            <a:ext cx="949960" cy="34544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8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Sign </a:t>
            </a:r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extend</a:t>
            </a:r>
            <a:endParaRPr lang="en-US" sz="1587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3E3554D6-47E2-11EF-2D49-4AF3867D5700}"/>
              </a:ext>
            </a:extLst>
          </p:cNvPr>
          <p:cNvGrpSpPr>
            <a:grpSpLocks/>
          </p:cNvGrpSpPr>
          <p:nvPr/>
        </p:nvGrpSpPr>
        <p:grpSpPr bwMode="auto">
          <a:xfrm>
            <a:off x="5491639" y="3929091"/>
            <a:ext cx="598586" cy="1554480"/>
            <a:chOff x="-72" y="2365"/>
            <a:chExt cx="387" cy="1056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0DDF642-EA87-B221-743C-D2900129D5B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F8EC6F32-02A5-7B9B-27CB-8F921556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2608"/>
              <a:ext cx="218" cy="6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A</a:t>
              </a:r>
            </a:p>
            <a:p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L</a:t>
              </a:r>
            </a:p>
            <a:p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13" name="AutoShape 10">
            <a:extLst>
              <a:ext uri="{FF2B5EF4-FFF2-40B4-BE49-F238E27FC236}">
                <a16:creationId xmlns:a16="http://schemas.microsoft.com/office/drawing/2014/main" id="{0AFB4A9D-5EB2-79F9-27FE-ECA3C2CDC07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58909" y="2007581"/>
            <a:ext cx="86360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36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EA01A13-B375-E3FF-501E-66C5E02C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9" y="2892771"/>
            <a:ext cx="259080" cy="2590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99E5A3B4-AFFC-A334-1981-0EE0B3DF4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519" y="1683731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85E28EC-1CAC-90CA-3D19-5F2F8B126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879" y="1683731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8C882A8-D6F7-1FD5-5C0C-926236B6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879" y="1683731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1B32351E-F608-BC1C-1F52-DD09910B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119" y="4188171"/>
            <a:ext cx="949960" cy="18999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Data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memory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467C9038-B67A-60A6-F53A-6162A1AF2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879" y="1683731"/>
            <a:ext cx="345440" cy="56134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EDF96A03-0CD1-B6DF-483A-838A7F70B4D9}"/>
              </a:ext>
            </a:extLst>
          </p:cNvPr>
          <p:cNvGrpSpPr>
            <a:grpSpLocks/>
          </p:cNvGrpSpPr>
          <p:nvPr/>
        </p:nvGrpSpPr>
        <p:grpSpPr bwMode="auto">
          <a:xfrm>
            <a:off x="1173641" y="2892771"/>
            <a:ext cx="487575" cy="863600"/>
            <a:chOff x="624" y="1248"/>
            <a:chExt cx="271" cy="480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A79CCFB-AC67-A047-47DD-15583389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C9D1F345-9754-5D6D-49CF-73CD7AE46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1311"/>
              <a:ext cx="215" cy="3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17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A489842A-EB23-19F4-C809-D536E1AF3253}"/>
              </a:ext>
            </a:extLst>
          </p:cNvPr>
          <p:cNvGrpSpPr>
            <a:grpSpLocks/>
          </p:cNvGrpSpPr>
          <p:nvPr/>
        </p:nvGrpSpPr>
        <p:grpSpPr bwMode="auto">
          <a:xfrm>
            <a:off x="5232561" y="2633691"/>
            <a:ext cx="487575" cy="863600"/>
            <a:chOff x="624" y="1248"/>
            <a:chExt cx="271" cy="480"/>
          </a:xfrm>
        </p:grpSpPr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C8104FB-08E2-501E-97D6-30F9B8B37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26459229-67C0-EF25-A860-3E0370FAE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1311"/>
              <a:ext cx="215" cy="3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17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26" name="Line 23">
            <a:extLst>
              <a:ext uri="{FF2B5EF4-FFF2-40B4-BE49-F238E27FC236}">
                <a16:creationId xmlns:a16="http://schemas.microsoft.com/office/drawing/2014/main" id="{8FFE1682-DC9A-B2BD-692D-4EAB940DB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799" y="4533611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FED1CA2-4E59-A883-ED38-572AE3378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5439" y="332457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E95A74E-E471-E5C0-5298-9E909693FD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799" y="2460971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6825824E-4D2F-FF5F-B936-DA4F87C7CB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1839" y="2460971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18B2F072-04CC-FA17-F1FC-C3DF8D2D4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559" y="306549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F3186728-7EE5-7E34-F43C-6B223DB82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9" y="4533611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9FF473BF-ECBD-A55C-87B8-88F45AE9F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559" y="3583651"/>
            <a:ext cx="0" cy="949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827A44BD-0DD5-044E-5A12-4D0F9A1D2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559" y="358365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A54DAE9B-74AC-D5BB-1528-3CDA1BD98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319" y="2201891"/>
            <a:ext cx="0" cy="2331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A9B764E1-426A-E1E5-B36C-CFC4AF218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9" y="220189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544FF441-3310-A711-9179-C2898F451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9" y="4533611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24A03F5F-884D-90F0-5D3B-BC5C455C9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959" y="4533611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B035B4E0-8533-7FF3-08FC-C5EEC89E0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679" y="4101811"/>
            <a:ext cx="0" cy="14681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1983FBF2-C61B-260C-9D37-DE128A921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679" y="5569931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236A4D69-0828-DA20-C8BD-CB82FFD97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679" y="4101811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6AF68E47-5A63-D9F4-34F6-0F8DE5F9E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679" y="4360891"/>
            <a:ext cx="518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2C630EBE-B18A-64DA-17DB-9AFD5EF81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799" y="5569931"/>
            <a:ext cx="25908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1C018E3B-F78F-5329-E8CB-9E77D76EA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799" y="4965411"/>
            <a:ext cx="25908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7265F576-E9AC-BE3D-8A13-684388FFB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799" y="427453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3255F7E0-93FE-5985-AFB4-A7B23F996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5319" y="4965411"/>
            <a:ext cx="77724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72A1F797-3D20-4484-6554-8656AEF5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5318" y="4274531"/>
            <a:ext cx="5016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B739DA03-EC4A-FFEB-3E62-2C68F03FB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959" y="3324571"/>
            <a:ext cx="1899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4A4C9EF2-AFD7-3D77-FFAD-F5DE2C9F4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5319" y="3324571"/>
            <a:ext cx="7772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1D76537A-DF6F-B183-5E6C-8922CE164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5319" y="5569931"/>
            <a:ext cx="518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id="{290AA955-C074-E95E-1E68-F1816DBB3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759" y="2806411"/>
            <a:ext cx="0" cy="2763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10E03C0F-C873-C073-B859-62E136A5B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759" y="2806411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2" name="AutoShape 49">
            <a:extLst>
              <a:ext uri="{FF2B5EF4-FFF2-40B4-BE49-F238E27FC236}">
                <a16:creationId xmlns:a16="http://schemas.microsoft.com/office/drawing/2014/main" id="{0272F99B-2F6E-82F3-3B50-7B4F0DD0D0F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06449" y="5073361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04E12717-603D-943A-FB0A-6DDF971D30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2099" y="5224491"/>
            <a:ext cx="1295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BCA8CB79-EE54-BAF5-B603-2D082C433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9799" y="461997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5" name="Line 52">
            <a:extLst>
              <a:ext uri="{FF2B5EF4-FFF2-40B4-BE49-F238E27FC236}">
                <a16:creationId xmlns:a16="http://schemas.microsoft.com/office/drawing/2014/main" id="{AAEB3796-242F-CAED-FE17-F256985DC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359" y="3065491"/>
            <a:ext cx="6045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6" name="Line 53">
            <a:extLst>
              <a:ext uri="{FF2B5EF4-FFF2-40B4-BE49-F238E27FC236}">
                <a16:creationId xmlns:a16="http://schemas.microsoft.com/office/drawing/2014/main" id="{32F9DFE4-71A4-B2C2-666C-30F5550F8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4319" y="4619971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7" name="Line 54">
            <a:extLst>
              <a:ext uri="{FF2B5EF4-FFF2-40B4-BE49-F238E27FC236}">
                <a16:creationId xmlns:a16="http://schemas.microsoft.com/office/drawing/2014/main" id="{80C438E4-B6B8-6CD4-CA29-D33AB02742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7039" y="4015451"/>
            <a:ext cx="0" cy="60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659B320F-23FB-872A-B1A3-77AA03387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7039" y="4015451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9AEFF6F9-B87B-3BBF-C8DD-AF117E2E5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079" y="4619971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0" name="Line 57">
            <a:extLst>
              <a:ext uri="{FF2B5EF4-FFF2-40B4-BE49-F238E27FC236}">
                <a16:creationId xmlns:a16="http://schemas.microsoft.com/office/drawing/2014/main" id="{2B09400E-2CDA-035E-32F6-AC2C354C3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3319" y="4619971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1" name="Line 58">
            <a:extLst>
              <a:ext uri="{FF2B5EF4-FFF2-40B4-BE49-F238E27FC236}">
                <a16:creationId xmlns:a16="http://schemas.microsoft.com/office/drawing/2014/main" id="{BD727B27-68ED-14D7-12DD-CD22786F8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3319" y="4015451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2" name="Line 59">
            <a:extLst>
              <a:ext uri="{FF2B5EF4-FFF2-40B4-BE49-F238E27FC236}">
                <a16:creationId xmlns:a16="http://schemas.microsoft.com/office/drawing/2014/main" id="{C0182BF8-B202-79DB-D76C-57AAF384F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8039" y="4965411"/>
            <a:ext cx="0" cy="94996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3" name="Line 60">
            <a:extLst>
              <a:ext uri="{FF2B5EF4-FFF2-40B4-BE49-F238E27FC236}">
                <a16:creationId xmlns:a16="http://schemas.microsoft.com/office/drawing/2014/main" id="{083D2FDA-A953-8752-BF78-4559BBD01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8039" y="5915371"/>
            <a:ext cx="241808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85499DDE-5A1B-0104-9541-74920FB6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4199" y="4274531"/>
            <a:ext cx="767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5" name="Line 62">
            <a:extLst>
              <a:ext uri="{FF2B5EF4-FFF2-40B4-BE49-F238E27FC236}">
                <a16:creationId xmlns:a16="http://schemas.microsoft.com/office/drawing/2014/main" id="{15907404-2D26-45AF-82A5-E9239F44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9" y="4274531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6" name="Line 63">
            <a:extLst>
              <a:ext uri="{FF2B5EF4-FFF2-40B4-BE49-F238E27FC236}">
                <a16:creationId xmlns:a16="http://schemas.microsoft.com/office/drawing/2014/main" id="{E6EB8CD5-D056-8352-BB5B-989F9E85FF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8119" y="6433531"/>
            <a:ext cx="71678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7" name="Line 64">
            <a:extLst>
              <a:ext uri="{FF2B5EF4-FFF2-40B4-BE49-F238E27FC236}">
                <a16:creationId xmlns:a16="http://schemas.microsoft.com/office/drawing/2014/main" id="{A2077C21-9DF1-7494-E13C-0700BD544A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119" y="5051771"/>
            <a:ext cx="0" cy="13817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8" name="Line 65">
            <a:extLst>
              <a:ext uri="{FF2B5EF4-FFF2-40B4-BE49-F238E27FC236}">
                <a16:creationId xmlns:a16="http://schemas.microsoft.com/office/drawing/2014/main" id="{C1BD6217-5D81-A073-CA36-E2C8C6E45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8119" y="5051771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9" name="Line 66">
            <a:extLst>
              <a:ext uri="{FF2B5EF4-FFF2-40B4-BE49-F238E27FC236}">
                <a16:creationId xmlns:a16="http://schemas.microsoft.com/office/drawing/2014/main" id="{99ACAD77-4014-483B-6F2E-231B293C2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759" y="470633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0" name="Line 67">
            <a:extLst>
              <a:ext uri="{FF2B5EF4-FFF2-40B4-BE49-F238E27FC236}">
                <a16:creationId xmlns:a16="http://schemas.microsoft.com/office/drawing/2014/main" id="{69714E93-DF08-018A-6860-CA551DA84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759" y="4706331"/>
            <a:ext cx="0" cy="1986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1" name="Line 68">
            <a:extLst>
              <a:ext uri="{FF2B5EF4-FFF2-40B4-BE49-F238E27FC236}">
                <a16:creationId xmlns:a16="http://schemas.microsoft.com/office/drawing/2014/main" id="{3EBE4805-54D1-A9BA-5A5F-82B07427E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9039" y="6951691"/>
            <a:ext cx="1640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2" name="Line 69">
            <a:extLst>
              <a:ext uri="{FF2B5EF4-FFF2-40B4-BE49-F238E27FC236}">
                <a16:creationId xmlns:a16="http://schemas.microsoft.com/office/drawing/2014/main" id="{80D8AB46-AE59-E32E-E2E7-FBE959D2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6039" y="6951691"/>
            <a:ext cx="0" cy="2590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3" name="Line 70">
            <a:extLst>
              <a:ext uri="{FF2B5EF4-FFF2-40B4-BE49-F238E27FC236}">
                <a16:creationId xmlns:a16="http://schemas.microsoft.com/office/drawing/2014/main" id="{0C865492-DC92-A867-3B28-1F420E72D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1759" y="6692611"/>
            <a:ext cx="6304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4" name="Line 71">
            <a:extLst>
              <a:ext uri="{FF2B5EF4-FFF2-40B4-BE49-F238E27FC236}">
                <a16:creationId xmlns:a16="http://schemas.microsoft.com/office/drawing/2014/main" id="{030AD4BC-FEAC-F18A-FBD1-17B76FDA0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9039" y="4706331"/>
            <a:ext cx="0" cy="2245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5" name="Line 72">
            <a:extLst>
              <a:ext uri="{FF2B5EF4-FFF2-40B4-BE49-F238E27FC236}">
                <a16:creationId xmlns:a16="http://schemas.microsoft.com/office/drawing/2014/main" id="{EC711274-D679-51AD-864A-87033639B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2679" y="4706331"/>
            <a:ext cx="863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BA614070-03F9-9C64-D701-247AB9704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4319" y="3065491"/>
            <a:ext cx="259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D8DD284F-6C4A-28AD-A8F2-E352E5182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99" y="1942811"/>
            <a:ext cx="0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EC3970ED-667E-BCEB-35A7-F0F9071891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1839" y="1942811"/>
            <a:ext cx="6131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9" name="Text Box 76">
            <a:extLst>
              <a:ext uri="{FF2B5EF4-FFF2-40B4-BE49-F238E27FC236}">
                <a16:creationId xmlns:a16="http://schemas.microsoft.com/office/drawing/2014/main" id="{E3210780-BC19-D7BD-E7B4-4F0D592D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159" y="7289935"/>
            <a:ext cx="863600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IF/ID</a:t>
            </a:r>
          </a:p>
        </p:txBody>
      </p:sp>
      <p:sp>
        <p:nvSpPr>
          <p:cNvPr id="80" name="Text Box 77">
            <a:extLst>
              <a:ext uri="{FF2B5EF4-FFF2-40B4-BE49-F238E27FC236}">
                <a16:creationId xmlns:a16="http://schemas.microsoft.com/office/drawing/2014/main" id="{753849C7-4496-A5FF-670E-306E8027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160" y="7289935"/>
            <a:ext cx="80502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ID/EX</a:t>
            </a:r>
          </a:p>
        </p:txBody>
      </p:sp>
      <p:sp>
        <p:nvSpPr>
          <p:cNvPr id="81" name="Text Box 78">
            <a:extLst>
              <a:ext uri="{FF2B5EF4-FFF2-40B4-BE49-F238E27FC236}">
                <a16:creationId xmlns:a16="http://schemas.microsoft.com/office/drawing/2014/main" id="{5ABDDE9E-5E22-982D-AF9C-783CCB8A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384" y="7289935"/>
            <a:ext cx="1143262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EX/</a:t>
            </a:r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endParaRPr lang="en-US" sz="204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2" name="Text Box 79">
            <a:extLst>
              <a:ext uri="{FF2B5EF4-FFF2-40B4-BE49-F238E27FC236}">
                <a16:creationId xmlns:a16="http://schemas.microsoft.com/office/drawing/2014/main" id="{98240663-8B86-0DDF-F87A-695AF9FB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857" y="7289935"/>
            <a:ext cx="1253869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Mem</a:t>
            </a:r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/WB</a:t>
            </a:r>
          </a:p>
        </p:txBody>
      </p:sp>
      <p:sp>
        <p:nvSpPr>
          <p:cNvPr id="83" name="Line 80">
            <a:extLst>
              <a:ext uri="{FF2B5EF4-FFF2-40B4-BE49-F238E27FC236}">
                <a16:creationId xmlns:a16="http://schemas.microsoft.com/office/drawing/2014/main" id="{C47B73EF-8AE8-AE8E-5A70-94725F940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5319" y="6951691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4" name="Line 81">
            <a:extLst>
              <a:ext uri="{FF2B5EF4-FFF2-40B4-BE49-F238E27FC236}">
                <a16:creationId xmlns:a16="http://schemas.microsoft.com/office/drawing/2014/main" id="{ADA63E90-D976-F1BF-3302-47B912BE4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4319" y="6951691"/>
            <a:ext cx="1813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5" name="Line 82">
            <a:extLst>
              <a:ext uri="{FF2B5EF4-FFF2-40B4-BE49-F238E27FC236}">
                <a16:creationId xmlns:a16="http://schemas.microsoft.com/office/drawing/2014/main" id="{414C328B-CE2A-53DE-2829-3E051F3D8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3319" y="6951691"/>
            <a:ext cx="172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6" name="AutoShape 83">
            <a:extLst>
              <a:ext uri="{FF2B5EF4-FFF2-40B4-BE49-F238E27FC236}">
                <a16:creationId xmlns:a16="http://schemas.microsoft.com/office/drawing/2014/main" id="{1AD78B19-A22F-2BAD-73A4-3DC3854AE1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075579" y="6994871"/>
            <a:ext cx="690880" cy="25908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17 h 21600"/>
              <a:gd name="T4" fmla="*/ 1712885632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13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87" name="Line 84">
            <a:extLst>
              <a:ext uri="{FF2B5EF4-FFF2-40B4-BE49-F238E27FC236}">
                <a16:creationId xmlns:a16="http://schemas.microsoft.com/office/drawing/2014/main" id="{A4BE0C48-DA94-E3A7-A3C3-EDFDA40B1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6039" y="7210771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8" name="Line 85">
            <a:extLst>
              <a:ext uri="{FF2B5EF4-FFF2-40B4-BE49-F238E27FC236}">
                <a16:creationId xmlns:a16="http://schemas.microsoft.com/office/drawing/2014/main" id="{D647F8F5-1DD8-AF46-D32E-4998E583D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6039" y="6951691"/>
            <a:ext cx="345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89" name="Line 86">
            <a:extLst>
              <a:ext uri="{FF2B5EF4-FFF2-40B4-BE49-F238E27FC236}">
                <a16:creationId xmlns:a16="http://schemas.microsoft.com/office/drawing/2014/main" id="{27DA2A78-D958-29F2-7C0D-14903353D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3572" y="7075834"/>
            <a:ext cx="3724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A74C0746-BE75-3AE0-DB4E-59F841131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6039" y="6692611"/>
            <a:ext cx="949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91" name="Line 88">
            <a:extLst>
              <a:ext uri="{FF2B5EF4-FFF2-40B4-BE49-F238E27FC236}">
                <a16:creationId xmlns:a16="http://schemas.microsoft.com/office/drawing/2014/main" id="{C8DC7297-787E-C4D2-9EA1-0682D9563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5999" y="6692611"/>
            <a:ext cx="0" cy="383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92" name="Text Box 89">
            <a:extLst>
              <a:ext uri="{FF2B5EF4-FFF2-40B4-BE49-F238E27FC236}">
                <a16:creationId xmlns:a16="http://schemas.microsoft.com/office/drawing/2014/main" id="{09102889-3814-C4F6-DBA0-A7A5C9DA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449" y="6733992"/>
            <a:ext cx="377026" cy="266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3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0-2</a:t>
            </a:r>
          </a:p>
        </p:txBody>
      </p:sp>
      <p:sp>
        <p:nvSpPr>
          <p:cNvPr id="93" name="Text Box 90">
            <a:extLst>
              <a:ext uri="{FF2B5EF4-FFF2-40B4-BE49-F238E27FC236}">
                <a16:creationId xmlns:a16="http://schemas.microsoft.com/office/drawing/2014/main" id="{0D245D81-1CA5-2924-B441-88694879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894" y="6971482"/>
            <a:ext cx="508473" cy="266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2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16</a:t>
            </a:r>
            <a:r>
              <a:rPr lang="en-US" sz="113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-18</a:t>
            </a:r>
          </a:p>
        </p:txBody>
      </p:sp>
      <p:sp>
        <p:nvSpPr>
          <p:cNvPr id="94" name="Rectangle 16">
            <a:extLst>
              <a:ext uri="{FF2B5EF4-FFF2-40B4-BE49-F238E27FC236}">
                <a16:creationId xmlns:a16="http://schemas.microsoft.com/office/drawing/2014/main" id="{D12375F2-9183-16DD-D6B1-A4FDFAE8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279" y="1676400"/>
            <a:ext cx="345440" cy="5613400"/>
          </a:xfrm>
          <a:prstGeom prst="rect">
            <a:avLst/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587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95" name="Text Box 79">
            <a:extLst>
              <a:ext uri="{FF2B5EF4-FFF2-40B4-BE49-F238E27FC236}">
                <a16:creationId xmlns:a16="http://schemas.microsoft.com/office/drawing/2014/main" id="{95ADB247-6A51-B797-7F9B-0CF19A0E7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657" y="7289935"/>
            <a:ext cx="1032655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4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WBEND</a:t>
            </a:r>
          </a:p>
        </p:txBody>
      </p:sp>
      <p:sp>
        <p:nvSpPr>
          <p:cNvPr id="97" name="AutoShape 49">
            <a:extLst>
              <a:ext uri="{FF2B5EF4-FFF2-40B4-BE49-F238E27FC236}">
                <a16:creationId xmlns:a16="http://schemas.microsoft.com/office/drawing/2014/main" id="{2D6E01F2-1E7E-80B5-75F5-BA3E8392041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89938" y="3954279"/>
            <a:ext cx="1122680" cy="38862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M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</a:t>
            </a:r>
          </a:p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X</a:t>
            </a:r>
          </a:p>
        </p:txBody>
      </p:sp>
      <p:sp>
        <p:nvSpPr>
          <p:cNvPr id="98" name="Line 50">
            <a:extLst>
              <a:ext uri="{FF2B5EF4-FFF2-40B4-BE49-F238E27FC236}">
                <a16:creationId xmlns:a16="http://schemas.microsoft.com/office/drawing/2014/main" id="{2EFE8DA9-3B40-27BB-AC3B-17FAC57D3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0508" y="4188170"/>
            <a:ext cx="115422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1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47A4-A454-860E-7DCA-7731DF28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26" y="457200"/>
            <a:ext cx="10489585" cy="1502305"/>
          </a:xfrm>
        </p:spPr>
        <p:txBody>
          <a:bodyPr/>
          <a:lstStyle/>
          <a:p>
            <a:r>
              <a:rPr lang="en-US" dirty="0"/>
              <a:t>LC2K Pipeline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6692-5A90-FFB1-D218-67FE6565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971800"/>
            <a:ext cx="10489585" cy="4028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hazards</a:t>
            </a:r>
          </a:p>
          <a:p>
            <a:pPr lvl="1"/>
            <a:r>
              <a:rPr lang="en-US" dirty="0"/>
              <a:t>Hazard exists if producer-consumer of a register is within a certain "window size"</a:t>
            </a:r>
          </a:p>
          <a:p>
            <a:pPr lvl="1"/>
            <a:r>
              <a:rPr lang="en-US" dirty="0"/>
              <a:t>Lecture 5-stage pipeline: 2 instruction window</a:t>
            </a:r>
          </a:p>
          <a:p>
            <a:pPr lvl="1"/>
            <a:r>
              <a:rPr lang="en-US" dirty="0"/>
              <a:t>Project 5-stage pipeline: 3 instruction window</a:t>
            </a:r>
          </a:p>
          <a:p>
            <a:pPr lvl="1"/>
            <a:r>
              <a:rPr lang="en-US" dirty="0"/>
              <a:t>Detect and stall – insert enough </a:t>
            </a:r>
            <a:r>
              <a:rPr lang="en-US" dirty="0" err="1"/>
              <a:t>noops</a:t>
            </a:r>
            <a:r>
              <a:rPr lang="en-US" dirty="0"/>
              <a:t> to separate producer and consumer</a:t>
            </a:r>
          </a:p>
          <a:p>
            <a:pPr lvl="1"/>
            <a:r>
              <a:rPr lang="en-US" dirty="0"/>
              <a:t>Detect and forward</a:t>
            </a:r>
          </a:p>
          <a:p>
            <a:pPr lvl="2"/>
            <a:r>
              <a:rPr lang="en-US" dirty="0"/>
              <a:t>For 5-stage pipeline, handles all cases except LW followed by dependent (need 1 </a:t>
            </a:r>
            <a:r>
              <a:rPr lang="en-US" dirty="0" err="1"/>
              <a:t>noop</a:t>
            </a:r>
            <a:r>
              <a:rPr lang="en-US" dirty="0"/>
              <a:t>)</a:t>
            </a:r>
          </a:p>
          <a:p>
            <a:r>
              <a:rPr lang="en-US" dirty="0"/>
              <a:t>Control hazards</a:t>
            </a:r>
          </a:p>
          <a:p>
            <a:pPr lvl="1"/>
            <a:r>
              <a:rPr lang="en-US" dirty="0"/>
              <a:t>Detect and stall – insert </a:t>
            </a:r>
            <a:r>
              <a:rPr lang="en-US" dirty="0" err="1"/>
              <a:t>noops</a:t>
            </a:r>
            <a:r>
              <a:rPr lang="en-US" dirty="0"/>
              <a:t> after IF stage</a:t>
            </a:r>
          </a:p>
          <a:p>
            <a:pPr lvl="2"/>
            <a:r>
              <a:rPr lang="en-US" dirty="0"/>
              <a:t>3 </a:t>
            </a:r>
            <a:r>
              <a:rPr lang="en-US" dirty="0" err="1"/>
              <a:t>noops</a:t>
            </a:r>
            <a:r>
              <a:rPr lang="en-US" dirty="0"/>
              <a:t> needed in our design</a:t>
            </a:r>
          </a:p>
          <a:p>
            <a:pPr lvl="1"/>
            <a:r>
              <a:rPr lang="en-US" dirty="0"/>
              <a:t>Detect and squash – only insert </a:t>
            </a:r>
            <a:r>
              <a:rPr lang="en-US" dirty="0" err="1"/>
              <a:t>noops</a:t>
            </a:r>
            <a:r>
              <a:rPr lang="en-US" dirty="0"/>
              <a:t> if we're wrong</a:t>
            </a:r>
          </a:p>
          <a:p>
            <a:pPr lvl="2"/>
            <a:r>
              <a:rPr lang="en-US" dirty="0"/>
              <a:t>Again, 3 needed in our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C21CB-8FFD-FFE4-2966-06CB5079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60C77-2261-894D-A31B-FA0A956D62DD}"/>
              </a:ext>
            </a:extLst>
          </p:cNvPr>
          <p:cNvSpPr/>
          <p:nvPr/>
        </p:nvSpPr>
        <p:spPr bwMode="auto">
          <a:xfrm>
            <a:off x="1417479" y="1547284"/>
            <a:ext cx="9845040" cy="732261"/>
          </a:xfrm>
          <a:prstGeom prst="rect">
            <a:avLst/>
          </a:prstGeom>
          <a:solidFill>
            <a:srgbClr val="DDDDDD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endParaRPr kumimoji="0" lang="en-US" sz="338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B9C3116-DF7D-C722-9BEB-EE375D7C0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999" y="1547283"/>
            <a:ext cx="1150700" cy="8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389" b="1" dirty="0">
                <a:solidFill>
                  <a:srgbClr val="FF0000"/>
                </a:solidFill>
                <a:cs typeface="Arial" charset="0"/>
              </a:rPr>
              <a:t>Fetch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360" b="1" dirty="0">
                <a:solidFill>
                  <a:srgbClr val="CC0000"/>
                </a:solidFill>
                <a:cs typeface="Arial" charset="0"/>
              </a:rPr>
              <a:t>PC read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8DA9444-5CB7-C246-5B24-7022CD060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28" y="1547284"/>
            <a:ext cx="1540293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389" b="1" dirty="0">
                <a:solidFill>
                  <a:srgbClr val="FF0000"/>
                </a:solidFill>
                <a:cs typeface="Arial" charset="0"/>
              </a:rPr>
              <a:t>Decode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F54FB82C-2993-E4F5-A783-1DEA22532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538" y="1547283"/>
            <a:ext cx="1660391" cy="8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389" b="1" dirty="0">
                <a:solidFill>
                  <a:srgbClr val="FF0000"/>
                </a:solidFill>
                <a:cs typeface="Arial" charset="0"/>
              </a:rPr>
              <a:t>Execute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360" b="1" dirty="0">
                <a:solidFill>
                  <a:srgbClr val="CC0000"/>
                </a:solidFill>
                <a:cs typeface="Arial" charset="0"/>
              </a:rPr>
              <a:t>Need register values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ABCAA08F-371D-B04B-ADB0-5288578C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156" y="1547283"/>
            <a:ext cx="1731884" cy="8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389" b="1" dirty="0">
                <a:solidFill>
                  <a:srgbClr val="FF0000"/>
                </a:solidFill>
                <a:cs typeface="Arial" charset="0"/>
              </a:rPr>
              <a:t>Memory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360" b="1" dirty="0">
                <a:solidFill>
                  <a:srgbClr val="CC0000"/>
                </a:solidFill>
                <a:cs typeface="Arial" charset="0"/>
              </a:rPr>
              <a:t>Branches resolved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2CE8A96C-69EE-F64E-D725-33B9C83E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6240" y="1547283"/>
            <a:ext cx="1997535" cy="8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389" b="1" dirty="0">
                <a:solidFill>
                  <a:srgbClr val="FF0000"/>
                </a:solidFill>
                <a:cs typeface="Arial" charset="0"/>
              </a:rPr>
              <a:t>WB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360" b="1" dirty="0">
                <a:solidFill>
                  <a:srgbClr val="CC0000"/>
                </a:solidFill>
                <a:cs typeface="Arial" charset="0"/>
              </a:rPr>
              <a:t>Register values produced</a:t>
            </a:r>
          </a:p>
        </p:txBody>
      </p:sp>
    </p:spTree>
    <p:extLst>
      <p:ext uri="{BB962C8B-B14F-4D97-AF65-F5344CB8AC3E}">
        <p14:creationId xmlns:p14="http://schemas.microsoft.com/office/powerpoint/2010/main" val="179856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10C3-5828-FB76-529A-436AEF95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370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F0BA-BEE7-B504-7055-FF199E6F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6369287" cy="4931516"/>
          </a:xfrm>
        </p:spPr>
        <p:txBody>
          <a:bodyPr/>
          <a:lstStyle/>
          <a:p>
            <a:r>
              <a:rPr lang="en-US" dirty="0"/>
              <a:t>Part I: Software</a:t>
            </a:r>
          </a:p>
          <a:p>
            <a:r>
              <a:rPr lang="en-US" dirty="0"/>
              <a:t>Part II: Processor Design</a:t>
            </a:r>
          </a:p>
          <a:p>
            <a:r>
              <a:rPr lang="en-US" dirty="0"/>
              <a:t>Part III: Memory Design</a:t>
            </a:r>
          </a:p>
          <a:p>
            <a:pPr lvl="1"/>
            <a:r>
              <a:rPr lang="en-US" dirty="0"/>
              <a:t>Starting with: caches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judge a component's value by how much space it takes up on a chip (not a terrible heuristic), caches are </a:t>
            </a:r>
            <a:r>
              <a:rPr lang="en-US" b="1" dirty="0"/>
              <a:t>very</a:t>
            </a:r>
            <a:r>
              <a:rPr lang="en-US" dirty="0"/>
              <a:t> valuable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F86D-1C02-C5AB-FFC6-801A1FD7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2AB4E-DBA1-A722-61C7-30E29DEA4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9" y="2362200"/>
            <a:ext cx="3740535" cy="4226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C085E4-C36D-E3FC-807C-A812AEE46E07}"/>
              </a:ext>
            </a:extLst>
          </p:cNvPr>
          <p:cNvSpPr/>
          <p:nvPr/>
        </p:nvSpPr>
        <p:spPr>
          <a:xfrm>
            <a:off x="8595519" y="3286516"/>
            <a:ext cx="1359830" cy="2580884"/>
          </a:xfrm>
          <a:prstGeom prst="rect">
            <a:avLst/>
          </a:prstGeom>
          <a:solidFill>
            <a:srgbClr val="CED5D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+mn-ea"/>
                <a:cs typeface="Arial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4050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4323-56F7-2EC5-22B8-7F5D6962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Aware vs Non-Aware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B925-6E8A-EB11-32CF-C6146EF4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EA4A5-8EB1-8A6F-7FE4-21162D87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59" y="1381761"/>
            <a:ext cx="5350793" cy="6217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ACB3B-4D65-4E81-6556-DB396E85B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639" y="1381760"/>
            <a:ext cx="4577080" cy="59710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69D59D-7E3C-08A2-927D-15A5D83ABB68}"/>
              </a:ext>
            </a:extLst>
          </p:cNvPr>
          <p:cNvSpPr/>
          <p:nvPr/>
        </p:nvSpPr>
        <p:spPr bwMode="auto">
          <a:xfrm>
            <a:off x="2367439" y="5786120"/>
            <a:ext cx="2936240" cy="431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endParaRPr lang="en-US" sz="3389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9CD07-19AB-CB08-1DA8-D184A2AB4C27}"/>
              </a:ext>
            </a:extLst>
          </p:cNvPr>
          <p:cNvSpPr/>
          <p:nvPr/>
        </p:nvSpPr>
        <p:spPr bwMode="auto">
          <a:xfrm>
            <a:off x="7289959" y="5699760"/>
            <a:ext cx="2849880" cy="431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endParaRPr lang="en-US" sz="3389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F1F36-0F75-962D-B78A-0A9E8A6115A3}"/>
              </a:ext>
            </a:extLst>
          </p:cNvPr>
          <p:cNvCxnSpPr/>
          <p:nvPr/>
        </p:nvCxnSpPr>
        <p:spPr bwMode="auto">
          <a:xfrm>
            <a:off x="6080919" y="1468120"/>
            <a:ext cx="0" cy="5699760"/>
          </a:xfrm>
          <a:prstGeom prst="line">
            <a:avLst/>
          </a:prstGeom>
          <a:solidFill>
            <a:srgbClr val="A3B2C1"/>
          </a:solidFill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F4AC04-D765-B229-E654-52CDDA4D5976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8593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7330-B51B-5A91-FB18-1FB523D3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7EA8-ADD9-F959-838B-226EB143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  <a:buSzPct val="80000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r>
              <a: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So far, we have discussed two structures that hold data:</a:t>
            </a:r>
          </a:p>
          <a:p>
            <a:pPr marL="875438" lvl="1" indent="-342900">
              <a:spcBef>
                <a:spcPts val="567"/>
              </a:spcBef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r>
              <a:rPr lang="en-US" sz="2267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Register file (little array of words)</a:t>
            </a:r>
          </a:p>
          <a:p>
            <a:pPr marL="875438" lvl="1" indent="-342900">
              <a:spcBef>
                <a:spcPts val="567"/>
              </a:spcBef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r>
              <a:rPr lang="en-US" sz="2267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 (bigger array of words)</a:t>
            </a:r>
          </a:p>
          <a:p>
            <a:pPr>
              <a:spcBef>
                <a:spcPts val="680"/>
              </a:spcBef>
              <a:buSzPct val="80000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>
              <a:spcBef>
                <a:spcPts val="680"/>
              </a:spcBef>
              <a:buSzPct val="80000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r>
              <a:rPr lang="en-US" sz="3389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How do we build this?</a:t>
            </a:r>
          </a:p>
          <a:p>
            <a:pPr lvl="1">
              <a:spcBef>
                <a:spcPts val="680"/>
              </a:spcBef>
              <a:buSzPct val="80000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r>
              <a:rPr lang="en-US" sz="1868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We need a lot of memory: 2</a:t>
            </a:r>
            <a:r>
              <a:rPr lang="en-US" sz="1868" baseline="30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</a:t>
            </a:r>
            <a:r>
              <a:rPr lang="en-US" sz="1868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for LC2K, a lot more for ARM</a:t>
            </a:r>
          </a:p>
          <a:p>
            <a:pPr lvl="1">
              <a:spcBef>
                <a:spcPts val="680"/>
              </a:spcBef>
              <a:buSzPct val="80000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r>
              <a:rPr lang="en-US" sz="1868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Bunch of flip-flops? Not practical – too many transistors, would be huge and power hungry</a:t>
            </a:r>
          </a:p>
          <a:p>
            <a:pPr lvl="1">
              <a:spcBef>
                <a:spcPts val="680"/>
              </a:spcBef>
              <a:buSzPct val="80000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</a:pPr>
            <a:r>
              <a:rPr lang="en-US" sz="1868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Other, clever ways of storing bits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19673-743A-E50E-F4C4-0C8FA116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0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11910</TotalTime>
  <Words>3310</Words>
  <Application>Microsoft Office PowerPoint</Application>
  <PresentationFormat>Custom</PresentationFormat>
  <Paragraphs>1220</Paragraphs>
  <Slides>44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Cambria Math</vt:lpstr>
      <vt:lpstr>Century Gothic</vt:lpstr>
      <vt:lpstr>Times New Roman</vt:lpstr>
      <vt:lpstr>2_Office Theme</vt:lpstr>
      <vt:lpstr>1_Office Theme</vt:lpstr>
      <vt:lpstr>Office Theme</vt:lpstr>
      <vt:lpstr>EECS 370 - Lecture 17</vt:lpstr>
      <vt:lpstr>Announcements</vt:lpstr>
      <vt:lpstr>Resources</vt:lpstr>
      <vt:lpstr>Project Pipeline</vt:lpstr>
      <vt:lpstr>Project 3 Pipeline</vt:lpstr>
      <vt:lpstr>LC2K Pipeline Summary</vt:lpstr>
      <vt:lpstr>EECS 370 Overview</vt:lpstr>
      <vt:lpstr>Cache Aware vs Non-Aware Code</vt:lpstr>
      <vt:lpstr>Memory</vt:lpstr>
      <vt:lpstr>Option 1: SRAM</vt:lpstr>
      <vt:lpstr>Option 2: DRAM</vt:lpstr>
      <vt:lpstr>Option 3: Disks</vt:lpstr>
      <vt:lpstr>Memory Goals</vt:lpstr>
      <vt:lpstr>Memory Hierarchy</vt:lpstr>
      <vt:lpstr>Cache Analogy</vt:lpstr>
      <vt:lpstr>PowerPoint Presentation</vt:lpstr>
      <vt:lpstr>PowerPoint Presentation</vt:lpstr>
      <vt:lpstr>Function of the Cache</vt:lpstr>
      <vt:lpstr>The simplest cache</vt:lpstr>
      <vt:lpstr>The simplest cache</vt:lpstr>
      <vt:lpstr>The simplest cache</vt:lpstr>
      <vt:lpstr>Definitions</vt:lpstr>
      <vt:lpstr>Example Problem</vt:lpstr>
      <vt:lpstr>Scaling Up</vt:lpstr>
      <vt:lpstr>Temporal Locality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Next time</vt:lpstr>
      <vt:lpstr>PowerPoint Presentation</vt:lpstr>
      <vt:lpstr>Calculating Average Access Latency</vt:lpstr>
      <vt:lpstr>Calculating Size</vt:lpstr>
      <vt:lpstr>How can we reduce overhead?</vt:lpstr>
      <vt:lpstr>Increasing Block Size</vt:lpstr>
      <vt:lpstr>Figuring out the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Beaumont, Jonathan</cp:lastModifiedBy>
  <cp:revision>429</cp:revision>
  <dcterms:created xsi:type="dcterms:W3CDTF">2020-01-27T04:39:41Z</dcterms:created>
  <dcterms:modified xsi:type="dcterms:W3CDTF">2023-03-14T18:54:33Z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