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97" r:id="rId2"/>
  </p:sldMasterIdLst>
  <p:notesMasterIdLst>
    <p:notesMasterId r:id="rId42"/>
  </p:notesMasterIdLst>
  <p:sldIdLst>
    <p:sldId id="256" r:id="rId3"/>
    <p:sldId id="404" r:id="rId4"/>
    <p:sldId id="865" r:id="rId5"/>
    <p:sldId id="890" r:id="rId6"/>
    <p:sldId id="292" r:id="rId7"/>
    <p:sldId id="901" r:id="rId8"/>
    <p:sldId id="902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4" r:id="rId21"/>
    <p:sldId id="552" r:id="rId22"/>
    <p:sldId id="475" r:id="rId23"/>
    <p:sldId id="898" r:id="rId24"/>
    <p:sldId id="579" r:id="rId25"/>
    <p:sldId id="899" r:id="rId26"/>
    <p:sldId id="897" r:id="rId27"/>
    <p:sldId id="903" r:id="rId28"/>
    <p:sldId id="607" r:id="rId29"/>
    <p:sldId id="608" r:id="rId30"/>
    <p:sldId id="609" r:id="rId31"/>
    <p:sldId id="610" r:id="rId32"/>
    <p:sldId id="611" r:id="rId33"/>
    <p:sldId id="612" r:id="rId34"/>
    <p:sldId id="613" r:id="rId35"/>
    <p:sldId id="614" r:id="rId36"/>
    <p:sldId id="615" r:id="rId37"/>
    <p:sldId id="616" r:id="rId38"/>
    <p:sldId id="617" r:id="rId39"/>
    <p:sldId id="904" r:id="rId40"/>
    <p:sldId id="803" r:id="rId41"/>
  </p:sldIdLst>
  <p:sldSz cx="12161838" cy="7772400"/>
  <p:notesSz cx="6858000" cy="9144000"/>
  <p:custDataLst>
    <p:tags r:id="rId43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5595" autoAdjust="0"/>
  </p:normalViewPr>
  <p:slideViewPr>
    <p:cSldViewPr>
      <p:cViewPr varScale="1">
        <p:scale>
          <a:sx n="109" d="100"/>
          <a:sy n="109" d="100"/>
        </p:scale>
        <p:origin x="138" y="408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9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2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4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63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51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6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B12264-2481-4833-B979-7BA0BBDCFDD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5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floor(</a:t>
            </a:r>
            <a:r>
              <a:rPr lang="en-US" dirty="0" err="1"/>
              <a:t>addr</a:t>
            </a:r>
            <a:r>
              <a:rPr lang="en-US" dirty="0"/>
              <a:t>/2)</a:t>
            </a:r>
          </a:p>
        </p:txBody>
      </p:sp>
    </p:spTree>
    <p:extLst>
      <p:ext uri="{BB962C8B-B14F-4D97-AF65-F5344CB8AC3E}">
        <p14:creationId xmlns:p14="http://schemas.microsoft.com/office/powerpoint/2010/main" val="327497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2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05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82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1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720725"/>
            <a:ext cx="5632450" cy="360045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6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E003-BA31-4AB2-98A2-D9981980293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53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91B7-DA88-4F7F-8EF0-B469C31533D6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9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937706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5201394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6FD3-7059-41FC-A50D-FEF7C72C444D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4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C274-7AEA-449E-BE53-CA6A6F375C74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11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2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2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358E-4FC1-4AB2-84CB-8D9D531F36A1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7E30-E7BD-4ED0-AF2E-E210A96AFE61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5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2E75-CECC-424C-B0C1-847B68E80C0B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87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4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46B3-C759-420C-9027-BE1047497B00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1119084"/>
            <a:ext cx="6156930" cy="5523442"/>
          </a:xfrm>
        </p:spPr>
        <p:txBody>
          <a:bodyPr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81DF2-F939-437D-8CA2-5263A04DEE3A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6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363D-546D-48C7-81A7-E9BE59890E5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DDDC-A409-4538-8BA9-1AA18A30682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7079123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615" tIns="60807" rIns="121615" bIns="60807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505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88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11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6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DEF43-8AB2-4E31-B093-0435B46B9FC7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6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6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8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hosts.eecs.umich.edu/370simulators/pipeline/simulator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Cache Blocks, Writeback, and Associativity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198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8202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8203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8204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8206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8212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13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14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8215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18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8221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22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23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24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8225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8226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8227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8228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8229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8230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8231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8232" name="AutoShape 39"/>
          <p:cNvSpPr>
            <a:spLocks noChangeArrowheads="1"/>
          </p:cNvSpPr>
          <p:nvPr/>
        </p:nvSpPr>
        <p:spPr bwMode="auto">
          <a:xfrm>
            <a:off x="2367439" y="293624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8233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8234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8235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8236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1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0</a:t>
            </a:r>
          </a:p>
        </p:txBody>
      </p:sp>
      <p:sp>
        <p:nvSpPr>
          <p:cNvPr id="8237" name="Text Box 44"/>
          <p:cNvSpPr txBox="1">
            <a:spLocks noChangeArrowheads="1"/>
          </p:cNvSpPr>
          <p:nvPr/>
        </p:nvSpPr>
        <p:spPr bwMode="auto">
          <a:xfrm>
            <a:off x="4871880" y="405892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5390039" y="3886201"/>
            <a:ext cx="2835487" cy="1908916"/>
            <a:chOff x="2496" y="2160"/>
            <a:chExt cx="1576" cy="1061"/>
          </a:xfrm>
        </p:grpSpPr>
        <p:sp>
          <p:nvSpPr>
            <p:cNvPr id="8243" name="Text Box 46"/>
            <p:cNvSpPr txBox="1">
              <a:spLocks noChangeArrowheads="1"/>
            </p:cNvSpPr>
            <p:nvPr/>
          </p:nvSpPr>
          <p:spPr bwMode="auto">
            <a:xfrm>
              <a:off x="2496" y="2880"/>
              <a:ext cx="1202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 err="1">
                  <a:latin typeface="Calibri" pitchFamily="34" charset="0"/>
                </a:rPr>
                <a:t>Addr</a:t>
              </a:r>
              <a:r>
                <a:rPr lang="en-US" sz="3389" b="1" dirty="0">
                  <a:latin typeface="Calibri" pitchFamily="34" charset="0"/>
                </a:rPr>
                <a:t>: </a:t>
              </a:r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</a:rPr>
                <a:t>000</a:t>
              </a:r>
              <a:r>
                <a:rPr lang="en-US" sz="3389" b="1" u="sng" dirty="0">
                  <a:solidFill>
                    <a:srgbClr val="3333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8244" name="Line 47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336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8245" name="Freeform 48"/>
            <p:cNvSpPr>
              <a:spLocks/>
            </p:cNvSpPr>
            <p:nvPr/>
          </p:nvSpPr>
          <p:spPr bwMode="auto">
            <a:xfrm>
              <a:off x="3456" y="2256"/>
              <a:ext cx="616" cy="720"/>
            </a:xfrm>
            <a:custGeom>
              <a:avLst/>
              <a:gdLst>
                <a:gd name="T0" fmla="*/ 0 w 616"/>
                <a:gd name="T1" fmla="*/ 720 h 720"/>
                <a:gd name="T2" fmla="*/ 576 w 616"/>
                <a:gd name="T3" fmla="*/ 240 h 720"/>
                <a:gd name="T4" fmla="*/ 240 w 616"/>
                <a:gd name="T5" fmla="*/ 0 h 720"/>
                <a:gd name="T6" fmla="*/ 0 60000 65536"/>
                <a:gd name="T7" fmla="*/ 0 60000 65536"/>
                <a:gd name="T8" fmla="*/ 0 60000 65536"/>
                <a:gd name="T9" fmla="*/ 0 w 616"/>
                <a:gd name="T10" fmla="*/ 0 h 720"/>
                <a:gd name="T11" fmla="*/ 616 w 61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6" h="720">
                  <a:moveTo>
                    <a:pt x="0" y="720"/>
                  </a:moveTo>
                  <a:cubicBezTo>
                    <a:pt x="268" y="540"/>
                    <a:pt x="536" y="360"/>
                    <a:pt x="576" y="240"/>
                  </a:cubicBezTo>
                  <a:cubicBezTo>
                    <a:pt x="616" y="120"/>
                    <a:pt x="296" y="40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</p:grpSp>
      <p:sp>
        <p:nvSpPr>
          <p:cNvPr id="614449" name="Text Box 49"/>
          <p:cNvSpPr txBox="1">
            <a:spLocks noChangeArrowheads="1"/>
          </p:cNvSpPr>
          <p:nvPr/>
        </p:nvSpPr>
        <p:spPr bwMode="auto">
          <a:xfrm rot="-2303366">
            <a:off x="7109558" y="4777861"/>
            <a:ext cx="1454694" cy="4062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40" b="1" dirty="0">
                <a:latin typeface="Calibri" pitchFamily="34" charset="0"/>
              </a:rPr>
              <a:t>block offset</a:t>
            </a:r>
          </a:p>
        </p:txBody>
      </p:sp>
      <p:sp>
        <p:nvSpPr>
          <p:cNvPr id="8240" name="Rectangle 50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8241" name="Rectangle 51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A3E480D9-1CFE-929B-ADFE-FC83B170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22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9236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37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38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9239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0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1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2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9245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6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7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48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9249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9250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9251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9252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9253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9254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9255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9256" name="AutoShape 39"/>
          <p:cNvSpPr>
            <a:spLocks noChangeArrowheads="1"/>
          </p:cNvSpPr>
          <p:nvPr/>
        </p:nvSpPr>
        <p:spPr bwMode="auto">
          <a:xfrm>
            <a:off x="2367439" y="31953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9257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9258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9259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9260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1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0</a:t>
            </a:r>
          </a:p>
        </p:txBody>
      </p:sp>
      <p:sp>
        <p:nvSpPr>
          <p:cNvPr id="9261" name="Text Box 44"/>
          <p:cNvSpPr txBox="1">
            <a:spLocks noChangeArrowheads="1"/>
          </p:cNvSpPr>
          <p:nvPr/>
        </p:nvSpPr>
        <p:spPr bwMode="auto">
          <a:xfrm>
            <a:off x="4871880" y="405892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9262" name="Rectangle 45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9263" name="Rectangle 46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5C5022C5-CE17-CF1D-C81F-BBD130B1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0254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0259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0260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1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2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0263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4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5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6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67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0268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0269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FF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10270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71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72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0273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0274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0275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0276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0277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0278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0279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0280" name="AutoShape 39"/>
          <p:cNvSpPr>
            <a:spLocks noChangeArrowheads="1"/>
          </p:cNvSpPr>
          <p:nvPr/>
        </p:nvSpPr>
        <p:spPr bwMode="auto">
          <a:xfrm>
            <a:off x="2367439" y="31953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0281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0282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0283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0284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0</a:t>
            </a:r>
          </a:p>
        </p:txBody>
      </p:sp>
      <p:sp>
        <p:nvSpPr>
          <p:cNvPr id="10285" name="Text Box 44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FF0000"/>
                </a:solidFill>
                <a:latin typeface="Calibri" pitchFamily="34" charset="0"/>
              </a:rPr>
              <a:t>lru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0286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0287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0288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90040" y="4577083"/>
            <a:ext cx="3317663" cy="1218036"/>
            <a:chOff x="2496" y="2544"/>
            <a:chExt cx="1844" cy="677"/>
          </a:xfrm>
        </p:grpSpPr>
        <p:sp>
          <p:nvSpPr>
            <p:cNvPr id="10293" name="Text Box 49"/>
            <p:cNvSpPr txBox="1">
              <a:spLocks noChangeArrowheads="1"/>
            </p:cNvSpPr>
            <p:nvPr/>
          </p:nvSpPr>
          <p:spPr bwMode="auto">
            <a:xfrm>
              <a:off x="2496" y="2880"/>
              <a:ext cx="1202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389" b="1" dirty="0" err="1">
                  <a:latin typeface="Calibri" pitchFamily="34" charset="0"/>
                </a:rPr>
                <a:t>Addr</a:t>
              </a:r>
              <a:r>
                <a:rPr lang="en-US" sz="3389" b="1" dirty="0">
                  <a:latin typeface="Calibri" pitchFamily="34" charset="0"/>
                </a:rPr>
                <a:t>: </a:t>
              </a:r>
              <a:r>
                <a:rPr lang="en-US" sz="3389" b="1" dirty="0">
                  <a:solidFill>
                    <a:srgbClr val="FF0000"/>
                  </a:solidFill>
                  <a:latin typeface="Calibri" pitchFamily="34" charset="0"/>
                </a:rPr>
                <a:t>010</a:t>
              </a:r>
              <a:r>
                <a:rPr lang="en-US" sz="3389" b="1" u="sng" dirty="0">
                  <a:solidFill>
                    <a:srgbClr val="3333FF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10294" name="Line 50"/>
            <p:cNvSpPr>
              <a:spLocks noChangeShapeType="1"/>
            </p:cNvSpPr>
            <p:nvPr/>
          </p:nvSpPr>
          <p:spPr bwMode="auto">
            <a:xfrm flipH="1" flipV="1">
              <a:off x="2928" y="2544"/>
              <a:ext cx="288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0295" name="Freeform 51"/>
            <p:cNvSpPr>
              <a:spLocks/>
            </p:cNvSpPr>
            <p:nvPr/>
          </p:nvSpPr>
          <p:spPr bwMode="auto">
            <a:xfrm>
              <a:off x="3456" y="2570"/>
              <a:ext cx="616" cy="406"/>
            </a:xfrm>
            <a:custGeom>
              <a:avLst/>
              <a:gdLst>
                <a:gd name="T0" fmla="*/ 0 w 616"/>
                <a:gd name="T1" fmla="*/ 720 h 720"/>
                <a:gd name="T2" fmla="*/ 576 w 616"/>
                <a:gd name="T3" fmla="*/ 240 h 720"/>
                <a:gd name="T4" fmla="*/ 240 w 616"/>
                <a:gd name="T5" fmla="*/ 0 h 720"/>
                <a:gd name="T6" fmla="*/ 0 60000 65536"/>
                <a:gd name="T7" fmla="*/ 0 60000 65536"/>
                <a:gd name="T8" fmla="*/ 0 60000 65536"/>
                <a:gd name="T9" fmla="*/ 0 w 616"/>
                <a:gd name="T10" fmla="*/ 0 h 720"/>
                <a:gd name="T11" fmla="*/ 616 w 61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16" h="720">
                  <a:moveTo>
                    <a:pt x="0" y="720"/>
                  </a:moveTo>
                  <a:cubicBezTo>
                    <a:pt x="268" y="540"/>
                    <a:pt x="536" y="360"/>
                    <a:pt x="576" y="240"/>
                  </a:cubicBezTo>
                  <a:cubicBezTo>
                    <a:pt x="616" y="120"/>
                    <a:pt x="296" y="40"/>
                    <a:pt x="24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389" dirty="0">
                <a:latin typeface="Calibri" pitchFamily="34" charset="0"/>
              </a:endParaRPr>
            </a:p>
          </p:txBody>
        </p:sp>
        <p:sp>
          <p:nvSpPr>
            <p:cNvPr id="10296" name="Text Box 52"/>
            <p:cNvSpPr txBox="1">
              <a:spLocks noChangeArrowheads="1"/>
            </p:cNvSpPr>
            <p:nvPr/>
          </p:nvSpPr>
          <p:spPr bwMode="auto">
            <a:xfrm rot="19296634">
              <a:off x="3531" y="2777"/>
              <a:ext cx="809" cy="22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40" b="1" dirty="0">
                  <a:latin typeface="Calibri" pitchFamily="34" charset="0"/>
                </a:rPr>
                <a:t>block offset</a:t>
              </a:r>
            </a:p>
          </p:txBody>
        </p:sp>
      </p:grpSp>
      <p:sp>
        <p:nvSpPr>
          <p:cNvPr id="10290" name="Rectangle 53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0291" name="Rectangle 54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4D0BCC78-8FD9-5AE5-B635-51BE2779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12</a:t>
            </a:fld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C6AF0D-DDAD-4963-EBF4-23A892DD83A8}"/>
              </a:ext>
            </a:extLst>
          </p:cNvPr>
          <p:cNvSpPr/>
          <p:nvPr/>
        </p:nvSpPr>
        <p:spPr>
          <a:xfrm>
            <a:off x="6116460" y="314649"/>
            <a:ext cx="2570480" cy="777237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Complete the last 3 instructions yourself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797FA4-60C3-5A1E-EB8D-9E731B1923FD}"/>
              </a:ext>
            </a:extLst>
          </p:cNvPr>
          <p:cNvSpPr txBox="1"/>
          <p:nvPr/>
        </p:nvSpPr>
        <p:spPr>
          <a:xfrm>
            <a:off x="965302" y="728292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https://bit.ly/3zo4hpk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AAFA492-4566-3703-0CB6-FB11FEE220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966" y="102469"/>
            <a:ext cx="1752555" cy="1752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70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1276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1277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1280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1283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1284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86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1287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88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89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90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1293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</a:t>
            </a:r>
          </a:p>
        </p:txBody>
      </p:sp>
      <p:sp>
        <p:nvSpPr>
          <p:cNvPr id="11294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95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296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1297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1298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1299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1300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1301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1302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1303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1304" name="AutoShape 39"/>
          <p:cNvSpPr>
            <a:spLocks noChangeArrowheads="1"/>
          </p:cNvSpPr>
          <p:nvPr/>
        </p:nvSpPr>
        <p:spPr bwMode="auto">
          <a:xfrm>
            <a:off x="2367439" y="345440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1305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1306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1307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1308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0</a:t>
            </a:r>
          </a:p>
        </p:txBody>
      </p:sp>
      <p:sp>
        <p:nvSpPr>
          <p:cNvPr id="11309" name="Text Box 44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1310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1311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1312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1313" name="Rectangle 48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1314" name="Rectangle 49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5A6C7FE0-683D-1CA3-3670-57E35580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294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2301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2302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2303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2304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2307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2308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09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10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2311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12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13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14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15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2316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2317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</a:t>
            </a:r>
          </a:p>
        </p:txBody>
      </p:sp>
      <p:sp>
        <p:nvSpPr>
          <p:cNvPr id="12318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19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20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2321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2322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2323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2324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2325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2326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2327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2328" name="AutoShape 39"/>
          <p:cNvSpPr>
            <a:spLocks noChangeArrowheads="1"/>
          </p:cNvSpPr>
          <p:nvPr/>
        </p:nvSpPr>
        <p:spPr bwMode="auto">
          <a:xfrm>
            <a:off x="2367439" y="345440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2329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2330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2331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2332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1</a:t>
            </a:r>
          </a:p>
        </p:txBody>
      </p:sp>
      <p:sp>
        <p:nvSpPr>
          <p:cNvPr id="12333" name="Text Box 44"/>
          <p:cNvSpPr txBox="1">
            <a:spLocks noChangeArrowheads="1"/>
          </p:cNvSpPr>
          <p:nvPr/>
        </p:nvSpPr>
        <p:spPr bwMode="auto">
          <a:xfrm>
            <a:off x="4871880" y="405892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solidFill>
                  <a:srgbClr val="FF0000"/>
                </a:solidFill>
                <a:latin typeface="Calibri" pitchFamily="34" charset="0"/>
              </a:rPr>
              <a:t>lru</a:t>
            </a:r>
            <a:endParaRPr lang="en-US" sz="3389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12334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2335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2336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2337" name="Rectangle 4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2338" name="Rectangle 49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2339" name="Rectangle 50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D97F09E6-25AB-F4A3-CA23-15E11181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3328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4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3331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3332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33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3335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36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37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38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3341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</a:t>
            </a:r>
          </a:p>
        </p:txBody>
      </p:sp>
      <p:sp>
        <p:nvSpPr>
          <p:cNvPr id="13342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43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44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3345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3346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3347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3348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3349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3350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3351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3352" name="AutoShape 39"/>
          <p:cNvSpPr>
            <a:spLocks noChangeArrowheads="1"/>
          </p:cNvSpPr>
          <p:nvPr/>
        </p:nvSpPr>
        <p:spPr bwMode="auto">
          <a:xfrm>
            <a:off x="2367439" y="375666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3353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3354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3355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3356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1</a:t>
            </a:r>
          </a:p>
        </p:txBody>
      </p:sp>
      <p:sp>
        <p:nvSpPr>
          <p:cNvPr id="13357" name="Text Box 44"/>
          <p:cNvSpPr txBox="1">
            <a:spLocks noChangeArrowheads="1"/>
          </p:cNvSpPr>
          <p:nvPr/>
        </p:nvSpPr>
        <p:spPr bwMode="auto">
          <a:xfrm>
            <a:off x="4871880" y="405892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3358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3359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3360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3361" name="Rectangle 4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3362" name="Rectangle 49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3363" name="Rectangle 50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BEC5519E-66DE-739F-1232-E3458CD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42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4351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4352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4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57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62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4365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</a:t>
            </a:r>
          </a:p>
        </p:txBody>
      </p:sp>
      <p:sp>
        <p:nvSpPr>
          <p:cNvPr id="14366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67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68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4369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4370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4371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4372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4373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4374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4375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4376" name="AutoShape 39"/>
          <p:cNvSpPr>
            <a:spLocks noChangeArrowheads="1"/>
          </p:cNvSpPr>
          <p:nvPr/>
        </p:nvSpPr>
        <p:spPr bwMode="auto">
          <a:xfrm>
            <a:off x="2367439" y="375666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4377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4378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4379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4380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2</a:t>
            </a:r>
          </a:p>
        </p:txBody>
      </p:sp>
      <p:sp>
        <p:nvSpPr>
          <p:cNvPr id="14381" name="Text Box 44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4382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4383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4384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4385" name="Rectangle 4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4386" name="Rectangle 49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4387" name="Rectangle 50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F58039C7-8FD9-7C8D-A42A-86BAD7EB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5371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5372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5374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5380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84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85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86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5389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</a:t>
            </a:r>
          </a:p>
        </p:txBody>
      </p:sp>
      <p:sp>
        <p:nvSpPr>
          <p:cNvPr id="15390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392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5393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5397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5398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5399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5400" name="AutoShape 39"/>
          <p:cNvSpPr>
            <a:spLocks noChangeArrowheads="1"/>
          </p:cNvSpPr>
          <p:nvPr/>
        </p:nvSpPr>
        <p:spPr bwMode="auto">
          <a:xfrm>
            <a:off x="2367439" y="40589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5401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5402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5403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5404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2</a:t>
            </a:r>
          </a:p>
        </p:txBody>
      </p:sp>
      <p:sp>
        <p:nvSpPr>
          <p:cNvPr id="15405" name="Text Box 44"/>
          <p:cNvSpPr txBox="1">
            <a:spLocks noChangeArrowheads="1"/>
          </p:cNvSpPr>
          <p:nvPr/>
        </p:nvSpPr>
        <p:spPr bwMode="auto">
          <a:xfrm>
            <a:off x="4871880" y="33680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5406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5407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5408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5409" name="Rectangle 48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5410" name="Rectangle 49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5411" name="Rectangle 50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FA99001E-02F7-99B3-A401-210ED054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6400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16401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6404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05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06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16407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08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09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10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6413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</a:t>
            </a:r>
          </a:p>
        </p:txBody>
      </p:sp>
      <p:sp>
        <p:nvSpPr>
          <p:cNvPr id="16414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15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16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6417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6418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6419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16420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16421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6422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16423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16424" name="AutoShape 39"/>
          <p:cNvSpPr>
            <a:spLocks noChangeArrowheads="1"/>
          </p:cNvSpPr>
          <p:nvPr/>
        </p:nvSpPr>
        <p:spPr bwMode="auto">
          <a:xfrm>
            <a:off x="2367439" y="405892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6425" name="Rectangle 40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6426" name="Rectangle 41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6427" name="Rectangle 42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16428" name="Text Box 43"/>
          <p:cNvSpPr txBox="1">
            <a:spLocks noChangeArrowheads="1"/>
          </p:cNvSpPr>
          <p:nvPr/>
        </p:nvSpPr>
        <p:spPr bwMode="auto">
          <a:xfrm>
            <a:off x="5476399" y="6045200"/>
            <a:ext cx="2042547" cy="117205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Misses:   2</a:t>
            </a:r>
          </a:p>
          <a:p>
            <a:r>
              <a:rPr lang="en-US" sz="3389" b="1" dirty="0">
                <a:latin typeface="Calibri" pitchFamily="34" charset="0"/>
              </a:rPr>
              <a:t>Hits:</a:t>
            </a:r>
            <a:r>
              <a:rPr lang="en-US" sz="3627" b="1" dirty="0">
                <a:latin typeface="Calibri" pitchFamily="34" charset="0"/>
              </a:rPr>
              <a:t> </a:t>
            </a:r>
            <a:r>
              <a:rPr lang="en-US" sz="3389" b="1" dirty="0">
                <a:latin typeface="Calibri" pitchFamily="34" charset="0"/>
              </a:rPr>
              <a:t>      3</a:t>
            </a:r>
          </a:p>
        </p:txBody>
      </p:sp>
      <p:sp>
        <p:nvSpPr>
          <p:cNvPr id="16429" name="Text Box 44"/>
          <p:cNvSpPr txBox="1">
            <a:spLocks noChangeArrowheads="1"/>
          </p:cNvSpPr>
          <p:nvPr/>
        </p:nvSpPr>
        <p:spPr bwMode="auto">
          <a:xfrm>
            <a:off x="4871880" y="405892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16430" name="Rectangle 45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6431" name="Rectangle 46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6432" name="Rectangle 47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6433" name="Rectangle 48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16434" name="Rectangle 49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16435" name="Rectangle 50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16436" name="Rectangle 51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058C8D2-6BBA-C5EE-8004-A35A18F5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612799" y="148844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7462679" y="148844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1762919" y="148844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8498999" y="235204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29</a:t>
            </a:r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8498999" y="304292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123</a:t>
            </a: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8498999" y="373380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8498999" y="407924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162</a:t>
            </a:r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8498999" y="477012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</a:t>
            </a:r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8498999" y="546100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33</a:t>
            </a:r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8498999" y="615188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</a:t>
            </a:r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8498999" y="684276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19471" name="Text Box 14"/>
          <p:cNvSpPr txBox="1">
            <a:spLocks noChangeArrowheads="1"/>
          </p:cNvSpPr>
          <p:nvPr/>
        </p:nvSpPr>
        <p:spPr bwMode="auto">
          <a:xfrm>
            <a:off x="8084151" y="192024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2453799" y="3339784"/>
            <a:ext cx="1794081" cy="148726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R0 </a:t>
            </a:r>
            <a:r>
              <a:rPr lang="en-US" sz="1813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813" b="1" dirty="0">
                <a:latin typeface="Calibri" pitchFamily="34" charset="0"/>
                <a:sym typeface="Symbol" charset="2"/>
              </a:rPr>
              <a:t> M[ 3]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813" b="1" dirty="0">
                <a:latin typeface="Calibri" pitchFamily="34" charset="0"/>
                <a:sym typeface="Symbol" charset="2"/>
              </a:rPr>
              <a:t> M[ 12]</a:t>
            </a:r>
          </a:p>
          <a:p>
            <a:r>
              <a:rPr lang="en-US" sz="1813" b="1" dirty="0">
                <a:latin typeface="Calibri" pitchFamily="34" charset="0"/>
              </a:rPr>
              <a:t>Ld   R3 </a:t>
            </a:r>
            <a:r>
              <a:rPr lang="en-US" sz="1813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813" b="1" dirty="0">
                <a:latin typeface="Calibri" pitchFamily="34" charset="0"/>
                <a:sym typeface="Symbol" charset="2"/>
              </a:rPr>
              <a:t>M[ 15]</a:t>
            </a:r>
          </a:p>
          <a:p>
            <a:r>
              <a:rPr lang="en-US" sz="1813" b="1" dirty="0">
                <a:latin typeface="Calibri" pitchFamily="34" charset="0"/>
              </a:rPr>
              <a:t>Ld   R1 </a:t>
            </a:r>
            <a:r>
              <a:rPr lang="en-US" sz="1813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813" b="1" dirty="0">
                <a:latin typeface="Calibri" pitchFamily="34" charset="0"/>
                <a:sym typeface="Symbol" charset="2"/>
              </a:rPr>
              <a:t> M[ 4]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813" b="1" dirty="0">
                <a:latin typeface="Calibri" pitchFamily="34" charset="0"/>
                <a:sym typeface="Symbol" charset="2"/>
              </a:rPr>
              <a:t>M[ 9]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5390039" y="140208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2367439" y="140208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>
            <a:off x="5562759" y="37338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>
            <a:off x="6167279" y="373380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77" name="Rectangle 20"/>
          <p:cNvSpPr>
            <a:spLocks noChangeArrowheads="1"/>
          </p:cNvSpPr>
          <p:nvPr/>
        </p:nvSpPr>
        <p:spPr bwMode="auto">
          <a:xfrm>
            <a:off x="6167279" y="407924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78" name="Text Box 21"/>
          <p:cNvSpPr txBox="1">
            <a:spLocks noChangeArrowheads="1"/>
          </p:cNvSpPr>
          <p:nvPr/>
        </p:nvSpPr>
        <p:spPr bwMode="auto">
          <a:xfrm>
            <a:off x="4871880" y="3215640"/>
            <a:ext cx="250264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V tag   data</a:t>
            </a: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3231039" y="58064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>
            <a:off x="3231039" y="61518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1" name="Rectangle 24"/>
          <p:cNvSpPr>
            <a:spLocks noChangeArrowheads="1"/>
          </p:cNvSpPr>
          <p:nvPr/>
        </p:nvSpPr>
        <p:spPr bwMode="auto">
          <a:xfrm>
            <a:off x="3231039" y="64973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2" name="Rectangle 25"/>
          <p:cNvSpPr>
            <a:spLocks noChangeArrowheads="1"/>
          </p:cNvSpPr>
          <p:nvPr/>
        </p:nvSpPr>
        <p:spPr bwMode="auto">
          <a:xfrm>
            <a:off x="3231039" y="684276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3" name="Text Box 26"/>
          <p:cNvSpPr txBox="1">
            <a:spLocks noChangeArrowheads="1"/>
          </p:cNvSpPr>
          <p:nvPr/>
        </p:nvSpPr>
        <p:spPr bwMode="auto">
          <a:xfrm>
            <a:off x="2712879" y="580644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19484" name="Text Box 27"/>
          <p:cNvSpPr txBox="1">
            <a:spLocks noChangeArrowheads="1"/>
          </p:cNvSpPr>
          <p:nvPr/>
        </p:nvSpPr>
        <p:spPr bwMode="auto">
          <a:xfrm>
            <a:off x="8326279" y="140208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19485" name="Rectangle 28"/>
          <p:cNvSpPr>
            <a:spLocks noChangeArrowheads="1"/>
          </p:cNvSpPr>
          <p:nvPr/>
        </p:nvSpPr>
        <p:spPr bwMode="auto">
          <a:xfrm>
            <a:off x="5562759" y="511556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6" name="Rectangle 29"/>
          <p:cNvSpPr>
            <a:spLocks noChangeArrowheads="1"/>
          </p:cNvSpPr>
          <p:nvPr/>
        </p:nvSpPr>
        <p:spPr bwMode="auto">
          <a:xfrm>
            <a:off x="6167279" y="511556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>
            <a:off x="6167279" y="546100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88" name="Rectangle 31"/>
          <p:cNvSpPr>
            <a:spLocks noChangeArrowheads="1"/>
          </p:cNvSpPr>
          <p:nvPr/>
        </p:nvSpPr>
        <p:spPr bwMode="auto">
          <a:xfrm>
            <a:off x="8498999" y="200660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78</a:t>
            </a:r>
          </a:p>
        </p:txBody>
      </p:sp>
      <p:sp>
        <p:nvSpPr>
          <p:cNvPr id="19489" name="Rectangle 32"/>
          <p:cNvSpPr>
            <a:spLocks noChangeArrowheads="1"/>
          </p:cNvSpPr>
          <p:nvPr/>
        </p:nvSpPr>
        <p:spPr bwMode="auto">
          <a:xfrm>
            <a:off x="8498999" y="269748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19490" name="Rectangle 33"/>
          <p:cNvSpPr>
            <a:spLocks noChangeArrowheads="1"/>
          </p:cNvSpPr>
          <p:nvPr/>
        </p:nvSpPr>
        <p:spPr bwMode="auto">
          <a:xfrm>
            <a:off x="8498999" y="338836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71</a:t>
            </a:r>
          </a:p>
        </p:txBody>
      </p:sp>
      <p:sp>
        <p:nvSpPr>
          <p:cNvPr id="19491" name="Rectangle 34"/>
          <p:cNvSpPr>
            <a:spLocks noChangeArrowheads="1"/>
          </p:cNvSpPr>
          <p:nvPr/>
        </p:nvSpPr>
        <p:spPr bwMode="auto">
          <a:xfrm>
            <a:off x="8498999" y="442468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173</a:t>
            </a:r>
          </a:p>
        </p:txBody>
      </p:sp>
      <p:sp>
        <p:nvSpPr>
          <p:cNvPr id="19492" name="Rectangle 35"/>
          <p:cNvSpPr>
            <a:spLocks noChangeArrowheads="1"/>
          </p:cNvSpPr>
          <p:nvPr/>
        </p:nvSpPr>
        <p:spPr bwMode="auto">
          <a:xfrm>
            <a:off x="8498999" y="511556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</a:t>
            </a:r>
          </a:p>
        </p:txBody>
      </p:sp>
      <p:sp>
        <p:nvSpPr>
          <p:cNvPr id="19493" name="Rectangle 36"/>
          <p:cNvSpPr>
            <a:spLocks noChangeArrowheads="1"/>
          </p:cNvSpPr>
          <p:nvPr/>
        </p:nvSpPr>
        <p:spPr bwMode="auto">
          <a:xfrm>
            <a:off x="8498999" y="580644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28</a:t>
            </a:r>
          </a:p>
        </p:txBody>
      </p:sp>
      <p:sp>
        <p:nvSpPr>
          <p:cNvPr id="19494" name="Rectangle 37"/>
          <p:cNvSpPr>
            <a:spLocks noChangeArrowheads="1"/>
          </p:cNvSpPr>
          <p:nvPr/>
        </p:nvSpPr>
        <p:spPr bwMode="auto">
          <a:xfrm>
            <a:off x="8498999" y="649732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19495" name="Rectangle 38"/>
          <p:cNvSpPr>
            <a:spLocks noChangeArrowheads="1"/>
          </p:cNvSpPr>
          <p:nvPr/>
        </p:nvSpPr>
        <p:spPr bwMode="auto">
          <a:xfrm>
            <a:off x="8498999" y="718820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225</a:t>
            </a:r>
          </a:p>
        </p:txBody>
      </p:sp>
      <p:sp>
        <p:nvSpPr>
          <p:cNvPr id="19496" name="Rectangle 40"/>
          <p:cNvSpPr>
            <a:spLocks noChangeArrowheads="1"/>
          </p:cNvSpPr>
          <p:nvPr/>
        </p:nvSpPr>
        <p:spPr bwMode="auto">
          <a:xfrm>
            <a:off x="5253302" y="511556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9497" name="Rectangle 41"/>
          <p:cNvSpPr>
            <a:spLocks noChangeArrowheads="1"/>
          </p:cNvSpPr>
          <p:nvPr/>
        </p:nvSpPr>
        <p:spPr bwMode="auto">
          <a:xfrm>
            <a:off x="6167279" y="442468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98" name="Rectangle 42"/>
          <p:cNvSpPr>
            <a:spLocks noChangeArrowheads="1"/>
          </p:cNvSpPr>
          <p:nvPr/>
        </p:nvSpPr>
        <p:spPr bwMode="auto">
          <a:xfrm>
            <a:off x="6167279" y="477012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499" name="Rectangle 43"/>
          <p:cNvSpPr>
            <a:spLocks noChangeArrowheads="1"/>
          </p:cNvSpPr>
          <p:nvPr/>
        </p:nvSpPr>
        <p:spPr bwMode="auto">
          <a:xfrm>
            <a:off x="6167279" y="580644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500" name="Rectangle 44"/>
          <p:cNvSpPr>
            <a:spLocks noChangeArrowheads="1"/>
          </p:cNvSpPr>
          <p:nvPr/>
        </p:nvSpPr>
        <p:spPr bwMode="auto">
          <a:xfrm>
            <a:off x="6167279" y="6151880"/>
            <a:ext cx="12090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19501" name="Rectangle 46"/>
          <p:cNvSpPr>
            <a:spLocks noChangeArrowheads="1"/>
          </p:cNvSpPr>
          <p:nvPr/>
        </p:nvSpPr>
        <p:spPr bwMode="auto">
          <a:xfrm>
            <a:off x="5253302" y="373380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19503" name="Text Box 39"/>
          <p:cNvSpPr txBox="1">
            <a:spLocks noChangeArrowheads="1"/>
          </p:cNvSpPr>
          <p:nvPr/>
        </p:nvSpPr>
        <p:spPr bwMode="auto">
          <a:xfrm>
            <a:off x="5030206" y="1851872"/>
            <a:ext cx="1892056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2 cache lines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</a:rPr>
              <a:t>2-bit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tag field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</a:rPr>
              <a:t>4-byte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block</a:t>
            </a:r>
          </a:p>
        </p:txBody>
      </p: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BFECB0B-D6F0-F048-3588-7278E23E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19</a:t>
            </a:fld>
            <a:endParaRPr lang="en-US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3CAA9417-8566-A7FE-EA1A-AFC177265FBA}"/>
              </a:ext>
            </a:extLst>
          </p:cNvPr>
          <p:cNvSpPr txBox="1">
            <a:spLocks/>
          </p:cNvSpPr>
          <p:nvPr/>
        </p:nvSpPr>
        <p:spPr>
          <a:xfrm>
            <a:off x="836127" y="413811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211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8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Extra Practice Problem</a:t>
            </a:r>
          </a:p>
        </p:txBody>
      </p:sp>
    </p:spTree>
    <p:extLst>
      <p:ext uri="{BB962C8B-B14F-4D97-AF65-F5344CB8AC3E}">
        <p14:creationId xmlns:p14="http://schemas.microsoft.com/office/powerpoint/2010/main" val="376311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P3 published</a:t>
            </a:r>
          </a:p>
          <a:p>
            <a:pPr lvl="1"/>
            <a:r>
              <a:rPr lang="en-US" dirty="0"/>
              <a:t>Checkpoint due </a:t>
            </a:r>
            <a:r>
              <a:rPr lang="en-US" b="1" dirty="0"/>
              <a:t>today</a:t>
            </a:r>
          </a:p>
          <a:p>
            <a:pPr lvl="2"/>
            <a:r>
              <a:rPr lang="en-US" dirty="0"/>
              <a:t>5% of project – have pipeline working without data hazards or branches</a:t>
            </a:r>
          </a:p>
          <a:p>
            <a:r>
              <a:rPr lang="en-US" dirty="0"/>
              <a:t>Midterm scores published </a:t>
            </a:r>
            <a:r>
              <a:rPr lang="en-US" b="1" dirty="0"/>
              <a:t>soon</a:t>
            </a:r>
            <a:endParaRPr lang="en-US" dirty="0"/>
          </a:p>
          <a:p>
            <a:r>
              <a:rPr lang="en-US" dirty="0"/>
              <a:t>HW 4 </a:t>
            </a:r>
            <a:r>
              <a:rPr lang="en-US" dirty="0" err="1"/>
              <a:t>dueMonday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Practice Problem</a:t>
            </a:r>
          </a:p>
        </p:txBody>
      </p:sp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1762919" y="2389293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auto">
          <a:xfrm>
            <a:off x="2367439" y="238929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2367439" y="273473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1158399" y="1854942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1762919" y="3771053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2367439" y="377105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2367439" y="411649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1" name="Rectangle 40"/>
          <p:cNvSpPr>
            <a:spLocks noChangeArrowheads="1"/>
          </p:cNvSpPr>
          <p:nvPr/>
        </p:nvSpPr>
        <p:spPr bwMode="auto">
          <a:xfrm>
            <a:off x="1453462" y="3771053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2367439" y="308017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2367439" y="342561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2367439" y="446193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2367439" y="480737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chemeClr val="bg1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20496" name="Rectangle 46"/>
          <p:cNvSpPr>
            <a:spLocks noChangeArrowheads="1"/>
          </p:cNvSpPr>
          <p:nvPr/>
        </p:nvSpPr>
        <p:spPr bwMode="auto">
          <a:xfrm>
            <a:off x="1453462" y="2389293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1331119" y="1468120"/>
            <a:ext cx="1439818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R0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587" b="1" dirty="0">
                <a:latin typeface="Calibri" pitchFamily="34" charset="0"/>
                <a:sym typeface="Symbol" charset="2"/>
              </a:rPr>
              <a:t> M[ 3]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662839" y="241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267359" y="241808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267359" y="276352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058319" y="1881929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02" name="Rectangle 28"/>
          <p:cNvSpPr>
            <a:spLocks noChangeArrowheads="1"/>
          </p:cNvSpPr>
          <p:nvPr/>
        </p:nvSpPr>
        <p:spPr bwMode="auto">
          <a:xfrm>
            <a:off x="366283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03" name="Rectangle 29"/>
          <p:cNvSpPr>
            <a:spLocks noChangeArrowheads="1"/>
          </p:cNvSpPr>
          <p:nvPr/>
        </p:nvSpPr>
        <p:spPr bwMode="auto">
          <a:xfrm>
            <a:off x="4267359" y="379984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20504" name="Rectangle 30"/>
          <p:cNvSpPr>
            <a:spLocks noChangeArrowheads="1"/>
          </p:cNvSpPr>
          <p:nvPr/>
        </p:nvSpPr>
        <p:spPr bwMode="auto">
          <a:xfrm>
            <a:off x="4267359" y="414528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0505" name="Rectangle 40"/>
          <p:cNvSpPr>
            <a:spLocks noChangeArrowheads="1"/>
          </p:cNvSpPr>
          <p:nvPr/>
        </p:nvSpPr>
        <p:spPr bwMode="auto">
          <a:xfrm>
            <a:off x="3353382" y="379984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4267359" y="310896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0507" name="Rectangle 42"/>
          <p:cNvSpPr>
            <a:spLocks noChangeArrowheads="1"/>
          </p:cNvSpPr>
          <p:nvPr/>
        </p:nvSpPr>
        <p:spPr bwMode="auto">
          <a:xfrm>
            <a:off x="4267359" y="345440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20508" name="Rectangle 43"/>
          <p:cNvSpPr>
            <a:spLocks noChangeArrowheads="1"/>
          </p:cNvSpPr>
          <p:nvPr/>
        </p:nvSpPr>
        <p:spPr bwMode="auto">
          <a:xfrm>
            <a:off x="4267359" y="449072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20509" name="Rectangle 44"/>
          <p:cNvSpPr>
            <a:spLocks noChangeArrowheads="1"/>
          </p:cNvSpPr>
          <p:nvPr/>
        </p:nvSpPr>
        <p:spPr bwMode="auto">
          <a:xfrm>
            <a:off x="4267359" y="483616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0510" name="Rectangle 46"/>
          <p:cNvSpPr>
            <a:spLocks noChangeArrowheads="1"/>
          </p:cNvSpPr>
          <p:nvPr/>
        </p:nvSpPr>
        <p:spPr bwMode="auto">
          <a:xfrm>
            <a:off x="3353382" y="241808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3231039" y="1496907"/>
            <a:ext cx="1542410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R2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587" b="1" dirty="0">
                <a:latin typeface="Calibri" pitchFamily="34" charset="0"/>
                <a:sym typeface="Symbol" charset="2"/>
              </a:rPr>
              <a:t> M[ 12]</a:t>
            </a:r>
          </a:p>
        </p:txBody>
      </p:sp>
      <p:sp>
        <p:nvSpPr>
          <p:cNvPr id="20513" name="Rectangle 18"/>
          <p:cNvSpPr>
            <a:spLocks noChangeArrowheads="1"/>
          </p:cNvSpPr>
          <p:nvPr/>
        </p:nvSpPr>
        <p:spPr bwMode="auto">
          <a:xfrm>
            <a:off x="5476399" y="241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0514" name="Rectangle 19"/>
          <p:cNvSpPr>
            <a:spLocks noChangeArrowheads="1"/>
          </p:cNvSpPr>
          <p:nvPr/>
        </p:nvSpPr>
        <p:spPr bwMode="auto">
          <a:xfrm>
            <a:off x="6080919" y="24180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78</a:t>
            </a:r>
          </a:p>
        </p:txBody>
      </p:sp>
      <p:sp>
        <p:nvSpPr>
          <p:cNvPr id="20515" name="Rectangle 20"/>
          <p:cNvSpPr>
            <a:spLocks noChangeArrowheads="1"/>
          </p:cNvSpPr>
          <p:nvPr/>
        </p:nvSpPr>
        <p:spPr bwMode="auto">
          <a:xfrm>
            <a:off x="6080919" y="27635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29</a:t>
            </a:r>
          </a:p>
        </p:txBody>
      </p:sp>
      <p:sp>
        <p:nvSpPr>
          <p:cNvPr id="20516" name="Text Box 21"/>
          <p:cNvSpPr txBox="1">
            <a:spLocks noChangeArrowheads="1"/>
          </p:cNvSpPr>
          <p:nvPr/>
        </p:nvSpPr>
        <p:spPr bwMode="auto">
          <a:xfrm>
            <a:off x="4871879" y="1881929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17" name="Rectangle 28"/>
          <p:cNvSpPr>
            <a:spLocks noChangeArrowheads="1"/>
          </p:cNvSpPr>
          <p:nvPr/>
        </p:nvSpPr>
        <p:spPr bwMode="auto">
          <a:xfrm>
            <a:off x="547639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18" name="Rectangle 29"/>
          <p:cNvSpPr>
            <a:spLocks noChangeArrowheads="1"/>
          </p:cNvSpPr>
          <p:nvPr/>
        </p:nvSpPr>
        <p:spPr bwMode="auto">
          <a:xfrm>
            <a:off x="6080919" y="379984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20519" name="Rectangle 30"/>
          <p:cNvSpPr>
            <a:spLocks noChangeArrowheads="1"/>
          </p:cNvSpPr>
          <p:nvPr/>
        </p:nvSpPr>
        <p:spPr bwMode="auto">
          <a:xfrm>
            <a:off x="6080919" y="41452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166942" y="379984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6080919" y="31089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120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080919" y="345440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123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080919" y="44907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080919" y="48361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5166942" y="241808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26" name="Rectangle 45"/>
          <p:cNvSpPr>
            <a:spLocks noChangeArrowheads="1"/>
          </p:cNvSpPr>
          <p:nvPr/>
        </p:nvSpPr>
        <p:spPr bwMode="auto">
          <a:xfrm>
            <a:off x="5044600" y="1496907"/>
            <a:ext cx="1588897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 R3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587" b="1" dirty="0">
                <a:latin typeface="Calibri" pitchFamily="34" charset="0"/>
                <a:sym typeface="Symbol" charset="2"/>
              </a:rPr>
              <a:t>M[ 15]</a:t>
            </a:r>
          </a:p>
        </p:txBody>
      </p:sp>
      <p:sp>
        <p:nvSpPr>
          <p:cNvPr id="20528" name="Rectangle 18"/>
          <p:cNvSpPr>
            <a:spLocks noChangeArrowheads="1"/>
          </p:cNvSpPr>
          <p:nvPr/>
        </p:nvSpPr>
        <p:spPr bwMode="auto">
          <a:xfrm>
            <a:off x="7289959" y="2428875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29" name="Rectangle 19"/>
          <p:cNvSpPr>
            <a:spLocks noChangeArrowheads="1"/>
          </p:cNvSpPr>
          <p:nvPr/>
        </p:nvSpPr>
        <p:spPr bwMode="auto">
          <a:xfrm>
            <a:off x="7894479" y="242887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71</a:t>
            </a:r>
          </a:p>
        </p:txBody>
      </p:sp>
      <p:sp>
        <p:nvSpPr>
          <p:cNvPr id="20530" name="Rectangle 20"/>
          <p:cNvSpPr>
            <a:spLocks noChangeArrowheads="1"/>
          </p:cNvSpPr>
          <p:nvPr/>
        </p:nvSpPr>
        <p:spPr bwMode="auto">
          <a:xfrm>
            <a:off x="7894479" y="277431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20531" name="Text Box 21"/>
          <p:cNvSpPr txBox="1">
            <a:spLocks noChangeArrowheads="1"/>
          </p:cNvSpPr>
          <p:nvPr/>
        </p:nvSpPr>
        <p:spPr bwMode="auto">
          <a:xfrm>
            <a:off x="6685439" y="1892724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32" name="Rectangle 28"/>
          <p:cNvSpPr>
            <a:spLocks noChangeArrowheads="1"/>
          </p:cNvSpPr>
          <p:nvPr/>
        </p:nvSpPr>
        <p:spPr bwMode="auto">
          <a:xfrm>
            <a:off x="7289959" y="3810635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0533" name="Rectangle 29"/>
          <p:cNvSpPr>
            <a:spLocks noChangeArrowheads="1"/>
          </p:cNvSpPr>
          <p:nvPr/>
        </p:nvSpPr>
        <p:spPr bwMode="auto">
          <a:xfrm>
            <a:off x="7894479" y="381063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19</a:t>
            </a:r>
          </a:p>
        </p:txBody>
      </p:sp>
      <p:sp>
        <p:nvSpPr>
          <p:cNvPr id="20534" name="Rectangle 30"/>
          <p:cNvSpPr>
            <a:spLocks noChangeArrowheads="1"/>
          </p:cNvSpPr>
          <p:nvPr/>
        </p:nvSpPr>
        <p:spPr bwMode="auto">
          <a:xfrm>
            <a:off x="7894479" y="415607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200</a:t>
            </a:r>
          </a:p>
        </p:txBody>
      </p:sp>
      <p:sp>
        <p:nvSpPr>
          <p:cNvPr id="20535" name="Rectangle 40"/>
          <p:cNvSpPr>
            <a:spLocks noChangeArrowheads="1"/>
          </p:cNvSpPr>
          <p:nvPr/>
        </p:nvSpPr>
        <p:spPr bwMode="auto">
          <a:xfrm>
            <a:off x="6980502" y="3810635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36" name="Rectangle 41"/>
          <p:cNvSpPr>
            <a:spLocks noChangeArrowheads="1"/>
          </p:cNvSpPr>
          <p:nvPr/>
        </p:nvSpPr>
        <p:spPr bwMode="auto">
          <a:xfrm>
            <a:off x="7894479" y="311975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162</a:t>
            </a:r>
          </a:p>
        </p:txBody>
      </p:sp>
      <p:sp>
        <p:nvSpPr>
          <p:cNvPr id="20537" name="Rectangle 42"/>
          <p:cNvSpPr>
            <a:spLocks noChangeArrowheads="1"/>
          </p:cNvSpPr>
          <p:nvPr/>
        </p:nvSpPr>
        <p:spPr bwMode="auto">
          <a:xfrm>
            <a:off x="7894479" y="346519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173</a:t>
            </a:r>
          </a:p>
        </p:txBody>
      </p:sp>
      <p:sp>
        <p:nvSpPr>
          <p:cNvPr id="20538" name="Rectangle 43"/>
          <p:cNvSpPr>
            <a:spLocks noChangeArrowheads="1"/>
          </p:cNvSpPr>
          <p:nvPr/>
        </p:nvSpPr>
        <p:spPr bwMode="auto">
          <a:xfrm>
            <a:off x="7894479" y="450151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210</a:t>
            </a:r>
          </a:p>
        </p:txBody>
      </p:sp>
      <p:sp>
        <p:nvSpPr>
          <p:cNvPr id="20539" name="Rectangle 44"/>
          <p:cNvSpPr>
            <a:spLocks noChangeArrowheads="1"/>
          </p:cNvSpPr>
          <p:nvPr/>
        </p:nvSpPr>
        <p:spPr bwMode="auto">
          <a:xfrm>
            <a:off x="7894479" y="484695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225</a:t>
            </a:r>
          </a:p>
        </p:txBody>
      </p:sp>
      <p:sp>
        <p:nvSpPr>
          <p:cNvPr id="20540" name="Rectangle 46"/>
          <p:cNvSpPr>
            <a:spLocks noChangeArrowheads="1"/>
          </p:cNvSpPr>
          <p:nvPr/>
        </p:nvSpPr>
        <p:spPr bwMode="auto">
          <a:xfrm>
            <a:off x="6980502" y="2428875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41" name="Rectangle 60"/>
          <p:cNvSpPr>
            <a:spLocks noChangeArrowheads="1"/>
          </p:cNvSpPr>
          <p:nvPr/>
        </p:nvSpPr>
        <p:spPr bwMode="auto">
          <a:xfrm>
            <a:off x="6858159" y="1505903"/>
            <a:ext cx="1486304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 R1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587" b="1" dirty="0">
                <a:latin typeface="Calibri" pitchFamily="34" charset="0"/>
                <a:sym typeface="Symbol" charset="2"/>
              </a:rPr>
              <a:t> M[ 4]</a:t>
            </a:r>
            <a:endParaRPr lang="en-US" sz="1587" b="1" dirty="0">
              <a:latin typeface="Calibri" pitchFamily="34" charset="0"/>
            </a:endParaRPr>
          </a:p>
        </p:txBody>
      </p:sp>
      <p:sp>
        <p:nvSpPr>
          <p:cNvPr id="20544" name="Rectangle 18"/>
          <p:cNvSpPr>
            <a:spLocks noChangeArrowheads="1"/>
          </p:cNvSpPr>
          <p:nvPr/>
        </p:nvSpPr>
        <p:spPr bwMode="auto">
          <a:xfrm>
            <a:off x="9103519" y="241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45" name="Rectangle 19"/>
          <p:cNvSpPr>
            <a:spLocks noChangeArrowheads="1"/>
          </p:cNvSpPr>
          <p:nvPr/>
        </p:nvSpPr>
        <p:spPr bwMode="auto">
          <a:xfrm>
            <a:off x="9708039" y="24180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71</a:t>
            </a:r>
          </a:p>
        </p:txBody>
      </p:sp>
      <p:sp>
        <p:nvSpPr>
          <p:cNvPr id="20546" name="Rectangle 20"/>
          <p:cNvSpPr>
            <a:spLocks noChangeArrowheads="1"/>
          </p:cNvSpPr>
          <p:nvPr/>
        </p:nvSpPr>
        <p:spPr bwMode="auto">
          <a:xfrm>
            <a:off x="9708039" y="27635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150</a:t>
            </a:r>
          </a:p>
        </p:txBody>
      </p:sp>
      <p:sp>
        <p:nvSpPr>
          <p:cNvPr id="20547" name="Text Box 21"/>
          <p:cNvSpPr txBox="1">
            <a:spLocks noChangeArrowheads="1"/>
          </p:cNvSpPr>
          <p:nvPr/>
        </p:nvSpPr>
        <p:spPr bwMode="auto">
          <a:xfrm>
            <a:off x="8498999" y="1881929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48" name="Rectangle 28"/>
          <p:cNvSpPr>
            <a:spLocks noChangeArrowheads="1"/>
          </p:cNvSpPr>
          <p:nvPr/>
        </p:nvSpPr>
        <p:spPr bwMode="auto">
          <a:xfrm>
            <a:off x="910351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20549" name="Rectangle 29"/>
          <p:cNvSpPr>
            <a:spLocks noChangeArrowheads="1"/>
          </p:cNvSpPr>
          <p:nvPr/>
        </p:nvSpPr>
        <p:spPr bwMode="auto">
          <a:xfrm>
            <a:off x="9708039" y="379984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18</a:t>
            </a:r>
          </a:p>
        </p:txBody>
      </p:sp>
      <p:sp>
        <p:nvSpPr>
          <p:cNvPr id="20550" name="Rectangle 30"/>
          <p:cNvSpPr>
            <a:spLocks noChangeArrowheads="1"/>
          </p:cNvSpPr>
          <p:nvPr/>
        </p:nvSpPr>
        <p:spPr bwMode="auto">
          <a:xfrm>
            <a:off x="9708039" y="41452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21</a:t>
            </a:r>
          </a:p>
        </p:txBody>
      </p:sp>
      <p:sp>
        <p:nvSpPr>
          <p:cNvPr id="20551" name="Rectangle 40"/>
          <p:cNvSpPr>
            <a:spLocks noChangeArrowheads="1"/>
          </p:cNvSpPr>
          <p:nvPr/>
        </p:nvSpPr>
        <p:spPr bwMode="auto">
          <a:xfrm>
            <a:off x="8794062" y="379984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52" name="Rectangle 41"/>
          <p:cNvSpPr>
            <a:spLocks noChangeArrowheads="1"/>
          </p:cNvSpPr>
          <p:nvPr/>
        </p:nvSpPr>
        <p:spPr bwMode="auto">
          <a:xfrm>
            <a:off x="9708039" y="31089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162</a:t>
            </a:r>
          </a:p>
        </p:txBody>
      </p:sp>
      <p:sp>
        <p:nvSpPr>
          <p:cNvPr id="20553" name="Rectangle 42"/>
          <p:cNvSpPr>
            <a:spLocks noChangeArrowheads="1"/>
          </p:cNvSpPr>
          <p:nvPr/>
        </p:nvSpPr>
        <p:spPr bwMode="auto">
          <a:xfrm>
            <a:off x="9708039" y="345440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173</a:t>
            </a:r>
          </a:p>
        </p:txBody>
      </p:sp>
      <p:sp>
        <p:nvSpPr>
          <p:cNvPr id="20554" name="Rectangle 43"/>
          <p:cNvSpPr>
            <a:spLocks noChangeArrowheads="1"/>
          </p:cNvSpPr>
          <p:nvPr/>
        </p:nvSpPr>
        <p:spPr bwMode="auto">
          <a:xfrm>
            <a:off x="9708039" y="44907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33</a:t>
            </a:r>
          </a:p>
        </p:txBody>
      </p:sp>
      <p:sp>
        <p:nvSpPr>
          <p:cNvPr id="20555" name="Rectangle 44"/>
          <p:cNvSpPr>
            <a:spLocks noChangeArrowheads="1"/>
          </p:cNvSpPr>
          <p:nvPr/>
        </p:nvSpPr>
        <p:spPr bwMode="auto">
          <a:xfrm>
            <a:off x="9708039" y="48361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solidFill>
                  <a:schemeClr val="bg1">
                    <a:lumMod val="75000"/>
                  </a:schemeClr>
                </a:solidFill>
                <a:latin typeface="Calibri" pitchFamily="34" charset="0"/>
              </a:rPr>
              <a:t>28</a:t>
            </a:r>
          </a:p>
        </p:txBody>
      </p:sp>
      <p:sp>
        <p:nvSpPr>
          <p:cNvPr id="20556" name="Rectangle 46"/>
          <p:cNvSpPr>
            <a:spLocks noChangeArrowheads="1"/>
          </p:cNvSpPr>
          <p:nvPr/>
        </p:nvSpPr>
        <p:spPr bwMode="auto">
          <a:xfrm>
            <a:off x="8794062" y="241808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20557" name="Rectangle 91"/>
          <p:cNvSpPr>
            <a:spLocks noChangeArrowheads="1"/>
          </p:cNvSpPr>
          <p:nvPr/>
        </p:nvSpPr>
        <p:spPr bwMode="auto">
          <a:xfrm>
            <a:off x="8671719" y="1496907"/>
            <a:ext cx="1439818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R2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587" b="1" dirty="0">
                <a:latin typeface="Calibri" pitchFamily="34" charset="0"/>
                <a:sym typeface="Symbol" charset="2"/>
              </a:rPr>
              <a:t>M[ 9]</a:t>
            </a:r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9423326D-15A9-6447-3D09-C49FE0C9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5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 to Practice Problem</a:t>
            </a:r>
          </a:p>
        </p:txBody>
      </p:sp>
      <p:sp>
        <p:nvSpPr>
          <p:cNvPr id="20484" name="Rectangle 18"/>
          <p:cNvSpPr>
            <a:spLocks noChangeArrowheads="1"/>
          </p:cNvSpPr>
          <p:nvPr/>
        </p:nvSpPr>
        <p:spPr bwMode="auto">
          <a:xfrm>
            <a:off x="1762919" y="2389293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20485" name="Rectangle 19"/>
          <p:cNvSpPr>
            <a:spLocks noChangeArrowheads="1"/>
          </p:cNvSpPr>
          <p:nvPr/>
        </p:nvSpPr>
        <p:spPr bwMode="auto">
          <a:xfrm>
            <a:off x="2367439" y="238929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78</a:t>
            </a:r>
          </a:p>
        </p:txBody>
      </p:sp>
      <p:sp>
        <p:nvSpPr>
          <p:cNvPr id="20486" name="Rectangle 20"/>
          <p:cNvSpPr>
            <a:spLocks noChangeArrowheads="1"/>
          </p:cNvSpPr>
          <p:nvPr/>
        </p:nvSpPr>
        <p:spPr bwMode="auto">
          <a:xfrm>
            <a:off x="2367439" y="273473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29</a:t>
            </a:r>
          </a:p>
        </p:txBody>
      </p:sp>
      <p:sp>
        <p:nvSpPr>
          <p:cNvPr id="20487" name="Text Box 21"/>
          <p:cNvSpPr txBox="1">
            <a:spLocks noChangeArrowheads="1"/>
          </p:cNvSpPr>
          <p:nvPr/>
        </p:nvSpPr>
        <p:spPr bwMode="auto">
          <a:xfrm>
            <a:off x="1158399" y="1854942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1762919" y="3771053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2367439" y="377105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2367439" y="411649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0491" name="Rectangle 40"/>
          <p:cNvSpPr>
            <a:spLocks noChangeArrowheads="1"/>
          </p:cNvSpPr>
          <p:nvPr/>
        </p:nvSpPr>
        <p:spPr bwMode="auto">
          <a:xfrm>
            <a:off x="1453462" y="3771053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20492" name="Rectangle 41"/>
          <p:cNvSpPr>
            <a:spLocks noChangeArrowheads="1"/>
          </p:cNvSpPr>
          <p:nvPr/>
        </p:nvSpPr>
        <p:spPr bwMode="auto">
          <a:xfrm>
            <a:off x="2367439" y="308017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120</a:t>
            </a:r>
          </a:p>
        </p:txBody>
      </p:sp>
      <p:sp>
        <p:nvSpPr>
          <p:cNvPr id="20493" name="Rectangle 42"/>
          <p:cNvSpPr>
            <a:spLocks noChangeArrowheads="1"/>
          </p:cNvSpPr>
          <p:nvPr/>
        </p:nvSpPr>
        <p:spPr bwMode="auto">
          <a:xfrm>
            <a:off x="2367439" y="342561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123</a:t>
            </a:r>
          </a:p>
        </p:txBody>
      </p:sp>
      <p:sp>
        <p:nvSpPr>
          <p:cNvPr id="20494" name="Rectangle 43"/>
          <p:cNvSpPr>
            <a:spLocks noChangeArrowheads="1"/>
          </p:cNvSpPr>
          <p:nvPr/>
        </p:nvSpPr>
        <p:spPr bwMode="auto">
          <a:xfrm>
            <a:off x="2367439" y="446193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0495" name="Rectangle 44"/>
          <p:cNvSpPr>
            <a:spLocks noChangeArrowheads="1"/>
          </p:cNvSpPr>
          <p:nvPr/>
        </p:nvSpPr>
        <p:spPr bwMode="auto">
          <a:xfrm>
            <a:off x="2367439" y="4807373"/>
            <a:ext cx="86360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20496" name="Rectangle 46"/>
          <p:cNvSpPr>
            <a:spLocks noChangeArrowheads="1"/>
          </p:cNvSpPr>
          <p:nvPr/>
        </p:nvSpPr>
        <p:spPr bwMode="auto">
          <a:xfrm>
            <a:off x="1453462" y="2389293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1331119" y="1468120"/>
            <a:ext cx="1439818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R0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587" b="1" dirty="0">
                <a:latin typeface="Calibri" pitchFamily="34" charset="0"/>
                <a:sym typeface="Symbol" charset="2"/>
              </a:rPr>
              <a:t> M[ 3]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3662839" y="241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4267359" y="241808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78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4267359" y="276352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29</a:t>
            </a:r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058319" y="1881929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02" name="Rectangle 28"/>
          <p:cNvSpPr>
            <a:spLocks noChangeArrowheads="1"/>
          </p:cNvSpPr>
          <p:nvPr/>
        </p:nvSpPr>
        <p:spPr bwMode="auto">
          <a:xfrm>
            <a:off x="366283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3</a:t>
            </a:r>
          </a:p>
        </p:txBody>
      </p:sp>
      <p:sp>
        <p:nvSpPr>
          <p:cNvPr id="20503" name="Rectangle 29"/>
          <p:cNvSpPr>
            <a:spLocks noChangeArrowheads="1"/>
          </p:cNvSpPr>
          <p:nvPr/>
        </p:nvSpPr>
        <p:spPr bwMode="auto">
          <a:xfrm>
            <a:off x="4267359" y="379984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19</a:t>
            </a:r>
          </a:p>
        </p:txBody>
      </p:sp>
      <p:sp>
        <p:nvSpPr>
          <p:cNvPr id="20504" name="Rectangle 30"/>
          <p:cNvSpPr>
            <a:spLocks noChangeArrowheads="1"/>
          </p:cNvSpPr>
          <p:nvPr/>
        </p:nvSpPr>
        <p:spPr bwMode="auto">
          <a:xfrm>
            <a:off x="4267359" y="414528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200</a:t>
            </a:r>
          </a:p>
        </p:txBody>
      </p:sp>
      <p:sp>
        <p:nvSpPr>
          <p:cNvPr id="20505" name="Rectangle 40"/>
          <p:cNvSpPr>
            <a:spLocks noChangeArrowheads="1"/>
          </p:cNvSpPr>
          <p:nvPr/>
        </p:nvSpPr>
        <p:spPr bwMode="auto">
          <a:xfrm>
            <a:off x="3353382" y="379984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06" name="Rectangle 41"/>
          <p:cNvSpPr>
            <a:spLocks noChangeArrowheads="1"/>
          </p:cNvSpPr>
          <p:nvPr/>
        </p:nvSpPr>
        <p:spPr bwMode="auto">
          <a:xfrm>
            <a:off x="4267359" y="310896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120</a:t>
            </a:r>
          </a:p>
        </p:txBody>
      </p:sp>
      <p:sp>
        <p:nvSpPr>
          <p:cNvPr id="20507" name="Rectangle 42"/>
          <p:cNvSpPr>
            <a:spLocks noChangeArrowheads="1"/>
          </p:cNvSpPr>
          <p:nvPr/>
        </p:nvSpPr>
        <p:spPr bwMode="auto">
          <a:xfrm>
            <a:off x="4267359" y="345440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123</a:t>
            </a:r>
          </a:p>
        </p:txBody>
      </p:sp>
      <p:sp>
        <p:nvSpPr>
          <p:cNvPr id="20508" name="Rectangle 43"/>
          <p:cNvSpPr>
            <a:spLocks noChangeArrowheads="1"/>
          </p:cNvSpPr>
          <p:nvPr/>
        </p:nvSpPr>
        <p:spPr bwMode="auto">
          <a:xfrm>
            <a:off x="4267359" y="449072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210</a:t>
            </a:r>
          </a:p>
        </p:txBody>
      </p:sp>
      <p:sp>
        <p:nvSpPr>
          <p:cNvPr id="20509" name="Rectangle 44"/>
          <p:cNvSpPr>
            <a:spLocks noChangeArrowheads="1"/>
          </p:cNvSpPr>
          <p:nvPr/>
        </p:nvSpPr>
        <p:spPr bwMode="auto">
          <a:xfrm>
            <a:off x="4267359" y="4836160"/>
            <a:ext cx="743056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225</a:t>
            </a:r>
          </a:p>
        </p:txBody>
      </p:sp>
      <p:sp>
        <p:nvSpPr>
          <p:cNvPr id="20510" name="Rectangle 46"/>
          <p:cNvSpPr>
            <a:spLocks noChangeArrowheads="1"/>
          </p:cNvSpPr>
          <p:nvPr/>
        </p:nvSpPr>
        <p:spPr bwMode="auto">
          <a:xfrm>
            <a:off x="3353382" y="241808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11" name="Rectangle 30"/>
          <p:cNvSpPr>
            <a:spLocks noChangeArrowheads="1"/>
          </p:cNvSpPr>
          <p:nvPr/>
        </p:nvSpPr>
        <p:spPr bwMode="auto">
          <a:xfrm>
            <a:off x="3231039" y="1496907"/>
            <a:ext cx="1542410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R2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587" b="1" dirty="0">
                <a:latin typeface="Calibri" pitchFamily="34" charset="0"/>
                <a:sym typeface="Symbol" charset="2"/>
              </a:rPr>
              <a:t> M[ 12]</a:t>
            </a:r>
          </a:p>
        </p:txBody>
      </p:sp>
      <p:sp>
        <p:nvSpPr>
          <p:cNvPr id="20512" name="Text Box 41"/>
          <p:cNvSpPr txBox="1">
            <a:spLocks noChangeArrowheads="1"/>
          </p:cNvSpPr>
          <p:nvPr/>
        </p:nvSpPr>
        <p:spPr bwMode="auto">
          <a:xfrm>
            <a:off x="3182463" y="2794107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0513" name="Rectangle 18"/>
          <p:cNvSpPr>
            <a:spLocks noChangeArrowheads="1"/>
          </p:cNvSpPr>
          <p:nvPr/>
        </p:nvSpPr>
        <p:spPr bwMode="auto">
          <a:xfrm>
            <a:off x="5476399" y="241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20514" name="Rectangle 19"/>
          <p:cNvSpPr>
            <a:spLocks noChangeArrowheads="1"/>
          </p:cNvSpPr>
          <p:nvPr/>
        </p:nvSpPr>
        <p:spPr bwMode="auto">
          <a:xfrm>
            <a:off x="6080919" y="24180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78</a:t>
            </a:r>
          </a:p>
        </p:txBody>
      </p:sp>
      <p:sp>
        <p:nvSpPr>
          <p:cNvPr id="20515" name="Rectangle 20"/>
          <p:cNvSpPr>
            <a:spLocks noChangeArrowheads="1"/>
          </p:cNvSpPr>
          <p:nvPr/>
        </p:nvSpPr>
        <p:spPr bwMode="auto">
          <a:xfrm>
            <a:off x="6080919" y="27635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29</a:t>
            </a:r>
          </a:p>
        </p:txBody>
      </p:sp>
      <p:sp>
        <p:nvSpPr>
          <p:cNvPr id="20516" name="Text Box 21"/>
          <p:cNvSpPr txBox="1">
            <a:spLocks noChangeArrowheads="1"/>
          </p:cNvSpPr>
          <p:nvPr/>
        </p:nvSpPr>
        <p:spPr bwMode="auto">
          <a:xfrm>
            <a:off x="4871879" y="1881929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17" name="Rectangle 28"/>
          <p:cNvSpPr>
            <a:spLocks noChangeArrowheads="1"/>
          </p:cNvSpPr>
          <p:nvPr/>
        </p:nvSpPr>
        <p:spPr bwMode="auto">
          <a:xfrm>
            <a:off x="547639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3</a:t>
            </a:r>
          </a:p>
        </p:txBody>
      </p:sp>
      <p:sp>
        <p:nvSpPr>
          <p:cNvPr id="20518" name="Rectangle 29"/>
          <p:cNvSpPr>
            <a:spLocks noChangeArrowheads="1"/>
          </p:cNvSpPr>
          <p:nvPr/>
        </p:nvSpPr>
        <p:spPr bwMode="auto">
          <a:xfrm>
            <a:off x="6080919" y="379984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19</a:t>
            </a:r>
          </a:p>
        </p:txBody>
      </p:sp>
      <p:sp>
        <p:nvSpPr>
          <p:cNvPr id="20519" name="Rectangle 30"/>
          <p:cNvSpPr>
            <a:spLocks noChangeArrowheads="1"/>
          </p:cNvSpPr>
          <p:nvPr/>
        </p:nvSpPr>
        <p:spPr bwMode="auto">
          <a:xfrm>
            <a:off x="6080919" y="41452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200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5166942" y="379984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6080919" y="31089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120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6080919" y="345440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123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6080919" y="44907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210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6080919" y="48361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225</a:t>
            </a:r>
          </a:p>
        </p:txBody>
      </p:sp>
      <p:sp>
        <p:nvSpPr>
          <p:cNvPr id="20525" name="Rectangle 46"/>
          <p:cNvSpPr>
            <a:spLocks noChangeArrowheads="1"/>
          </p:cNvSpPr>
          <p:nvPr/>
        </p:nvSpPr>
        <p:spPr bwMode="auto">
          <a:xfrm>
            <a:off x="5166942" y="241808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26" name="Rectangle 45"/>
          <p:cNvSpPr>
            <a:spLocks noChangeArrowheads="1"/>
          </p:cNvSpPr>
          <p:nvPr/>
        </p:nvSpPr>
        <p:spPr bwMode="auto">
          <a:xfrm>
            <a:off x="5044600" y="1496907"/>
            <a:ext cx="1588897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 R3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587" b="1" dirty="0">
                <a:latin typeface="Calibri" pitchFamily="34" charset="0"/>
                <a:sym typeface="Symbol" charset="2"/>
              </a:rPr>
              <a:t>M[ 15]</a:t>
            </a:r>
          </a:p>
        </p:txBody>
      </p:sp>
      <p:sp>
        <p:nvSpPr>
          <p:cNvPr id="20527" name="Text Box 41"/>
          <p:cNvSpPr txBox="1">
            <a:spLocks noChangeArrowheads="1"/>
          </p:cNvSpPr>
          <p:nvPr/>
        </p:nvSpPr>
        <p:spPr bwMode="auto">
          <a:xfrm>
            <a:off x="5166943" y="284988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0528" name="Rectangle 18"/>
          <p:cNvSpPr>
            <a:spLocks noChangeArrowheads="1"/>
          </p:cNvSpPr>
          <p:nvPr/>
        </p:nvSpPr>
        <p:spPr bwMode="auto">
          <a:xfrm>
            <a:off x="7289959" y="2428875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29" name="Rectangle 19"/>
          <p:cNvSpPr>
            <a:spLocks noChangeArrowheads="1"/>
          </p:cNvSpPr>
          <p:nvPr/>
        </p:nvSpPr>
        <p:spPr bwMode="auto">
          <a:xfrm>
            <a:off x="7894479" y="242887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71</a:t>
            </a:r>
          </a:p>
        </p:txBody>
      </p:sp>
      <p:sp>
        <p:nvSpPr>
          <p:cNvPr id="20530" name="Rectangle 20"/>
          <p:cNvSpPr>
            <a:spLocks noChangeArrowheads="1"/>
          </p:cNvSpPr>
          <p:nvPr/>
        </p:nvSpPr>
        <p:spPr bwMode="auto">
          <a:xfrm>
            <a:off x="7894479" y="277431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150</a:t>
            </a:r>
          </a:p>
        </p:txBody>
      </p:sp>
      <p:sp>
        <p:nvSpPr>
          <p:cNvPr id="20531" name="Text Box 21"/>
          <p:cNvSpPr txBox="1">
            <a:spLocks noChangeArrowheads="1"/>
          </p:cNvSpPr>
          <p:nvPr/>
        </p:nvSpPr>
        <p:spPr bwMode="auto">
          <a:xfrm>
            <a:off x="6685439" y="1892724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32" name="Rectangle 28"/>
          <p:cNvSpPr>
            <a:spLocks noChangeArrowheads="1"/>
          </p:cNvSpPr>
          <p:nvPr/>
        </p:nvSpPr>
        <p:spPr bwMode="auto">
          <a:xfrm>
            <a:off x="7289959" y="3810635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3</a:t>
            </a:r>
          </a:p>
        </p:txBody>
      </p:sp>
      <p:sp>
        <p:nvSpPr>
          <p:cNvPr id="20533" name="Rectangle 29"/>
          <p:cNvSpPr>
            <a:spLocks noChangeArrowheads="1"/>
          </p:cNvSpPr>
          <p:nvPr/>
        </p:nvSpPr>
        <p:spPr bwMode="auto">
          <a:xfrm>
            <a:off x="7894479" y="381063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19</a:t>
            </a:r>
          </a:p>
        </p:txBody>
      </p:sp>
      <p:sp>
        <p:nvSpPr>
          <p:cNvPr id="20534" name="Rectangle 30"/>
          <p:cNvSpPr>
            <a:spLocks noChangeArrowheads="1"/>
          </p:cNvSpPr>
          <p:nvPr/>
        </p:nvSpPr>
        <p:spPr bwMode="auto">
          <a:xfrm>
            <a:off x="7894479" y="415607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200</a:t>
            </a:r>
          </a:p>
        </p:txBody>
      </p:sp>
      <p:sp>
        <p:nvSpPr>
          <p:cNvPr id="20535" name="Rectangle 40"/>
          <p:cNvSpPr>
            <a:spLocks noChangeArrowheads="1"/>
          </p:cNvSpPr>
          <p:nvPr/>
        </p:nvSpPr>
        <p:spPr bwMode="auto">
          <a:xfrm>
            <a:off x="6980502" y="3810635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36" name="Rectangle 41"/>
          <p:cNvSpPr>
            <a:spLocks noChangeArrowheads="1"/>
          </p:cNvSpPr>
          <p:nvPr/>
        </p:nvSpPr>
        <p:spPr bwMode="auto">
          <a:xfrm>
            <a:off x="7894479" y="311975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162</a:t>
            </a:r>
          </a:p>
        </p:txBody>
      </p:sp>
      <p:sp>
        <p:nvSpPr>
          <p:cNvPr id="20537" name="Rectangle 42"/>
          <p:cNvSpPr>
            <a:spLocks noChangeArrowheads="1"/>
          </p:cNvSpPr>
          <p:nvPr/>
        </p:nvSpPr>
        <p:spPr bwMode="auto">
          <a:xfrm>
            <a:off x="7894479" y="346519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173</a:t>
            </a:r>
          </a:p>
        </p:txBody>
      </p:sp>
      <p:sp>
        <p:nvSpPr>
          <p:cNvPr id="20538" name="Rectangle 43"/>
          <p:cNvSpPr>
            <a:spLocks noChangeArrowheads="1"/>
          </p:cNvSpPr>
          <p:nvPr/>
        </p:nvSpPr>
        <p:spPr bwMode="auto">
          <a:xfrm>
            <a:off x="7894479" y="450151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210</a:t>
            </a:r>
          </a:p>
        </p:txBody>
      </p:sp>
      <p:sp>
        <p:nvSpPr>
          <p:cNvPr id="20539" name="Rectangle 44"/>
          <p:cNvSpPr>
            <a:spLocks noChangeArrowheads="1"/>
          </p:cNvSpPr>
          <p:nvPr/>
        </p:nvSpPr>
        <p:spPr bwMode="auto">
          <a:xfrm>
            <a:off x="7894479" y="4846955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225</a:t>
            </a:r>
          </a:p>
        </p:txBody>
      </p:sp>
      <p:sp>
        <p:nvSpPr>
          <p:cNvPr id="20540" name="Rectangle 46"/>
          <p:cNvSpPr>
            <a:spLocks noChangeArrowheads="1"/>
          </p:cNvSpPr>
          <p:nvPr/>
        </p:nvSpPr>
        <p:spPr bwMode="auto">
          <a:xfrm>
            <a:off x="6980502" y="2428875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41" name="Rectangle 60"/>
          <p:cNvSpPr>
            <a:spLocks noChangeArrowheads="1"/>
          </p:cNvSpPr>
          <p:nvPr/>
        </p:nvSpPr>
        <p:spPr bwMode="auto">
          <a:xfrm>
            <a:off x="6858159" y="1505903"/>
            <a:ext cx="1486304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 R1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</a:t>
            </a:r>
            <a:r>
              <a:rPr lang="en-US" sz="1587" b="1" dirty="0">
                <a:latin typeface="Calibri" pitchFamily="34" charset="0"/>
                <a:sym typeface="Symbol" charset="2"/>
              </a:rPr>
              <a:t> M[ 4]</a:t>
            </a:r>
            <a:endParaRPr lang="en-US" sz="1587" b="1" dirty="0">
              <a:latin typeface="Calibri" pitchFamily="34" charset="0"/>
            </a:endParaRPr>
          </a:p>
        </p:txBody>
      </p:sp>
      <p:sp>
        <p:nvSpPr>
          <p:cNvPr id="20542" name="Text Box 41"/>
          <p:cNvSpPr txBox="1">
            <a:spLocks noChangeArrowheads="1"/>
          </p:cNvSpPr>
          <p:nvPr/>
        </p:nvSpPr>
        <p:spPr bwMode="auto">
          <a:xfrm>
            <a:off x="7029081" y="4415155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0543" name="Text Box 41"/>
          <p:cNvSpPr txBox="1">
            <a:spLocks noChangeArrowheads="1"/>
          </p:cNvSpPr>
          <p:nvPr/>
        </p:nvSpPr>
        <p:spPr bwMode="auto">
          <a:xfrm>
            <a:off x="1595598" y="4231640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0544" name="Rectangle 18"/>
          <p:cNvSpPr>
            <a:spLocks noChangeArrowheads="1"/>
          </p:cNvSpPr>
          <p:nvPr/>
        </p:nvSpPr>
        <p:spPr bwMode="auto">
          <a:xfrm>
            <a:off x="9103519" y="241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45" name="Rectangle 19"/>
          <p:cNvSpPr>
            <a:spLocks noChangeArrowheads="1"/>
          </p:cNvSpPr>
          <p:nvPr/>
        </p:nvSpPr>
        <p:spPr bwMode="auto">
          <a:xfrm>
            <a:off x="9708039" y="24180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71</a:t>
            </a:r>
          </a:p>
        </p:txBody>
      </p:sp>
      <p:sp>
        <p:nvSpPr>
          <p:cNvPr id="20546" name="Rectangle 20"/>
          <p:cNvSpPr>
            <a:spLocks noChangeArrowheads="1"/>
          </p:cNvSpPr>
          <p:nvPr/>
        </p:nvSpPr>
        <p:spPr bwMode="auto">
          <a:xfrm>
            <a:off x="9708039" y="27635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150</a:t>
            </a:r>
          </a:p>
        </p:txBody>
      </p:sp>
      <p:sp>
        <p:nvSpPr>
          <p:cNvPr id="20547" name="Text Box 21"/>
          <p:cNvSpPr txBox="1">
            <a:spLocks noChangeArrowheads="1"/>
          </p:cNvSpPr>
          <p:nvPr/>
        </p:nvSpPr>
        <p:spPr bwMode="auto">
          <a:xfrm>
            <a:off x="8498999" y="1881929"/>
            <a:ext cx="224536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267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0548" name="Rectangle 28"/>
          <p:cNvSpPr>
            <a:spLocks noChangeArrowheads="1"/>
          </p:cNvSpPr>
          <p:nvPr/>
        </p:nvSpPr>
        <p:spPr bwMode="auto">
          <a:xfrm>
            <a:off x="9103519" y="379984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</a:t>
            </a:r>
          </a:p>
        </p:txBody>
      </p:sp>
      <p:sp>
        <p:nvSpPr>
          <p:cNvPr id="20549" name="Rectangle 29"/>
          <p:cNvSpPr>
            <a:spLocks noChangeArrowheads="1"/>
          </p:cNvSpPr>
          <p:nvPr/>
        </p:nvSpPr>
        <p:spPr bwMode="auto">
          <a:xfrm>
            <a:off x="9708039" y="379984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18</a:t>
            </a:r>
          </a:p>
        </p:txBody>
      </p:sp>
      <p:sp>
        <p:nvSpPr>
          <p:cNvPr id="20550" name="Rectangle 30"/>
          <p:cNvSpPr>
            <a:spLocks noChangeArrowheads="1"/>
          </p:cNvSpPr>
          <p:nvPr/>
        </p:nvSpPr>
        <p:spPr bwMode="auto">
          <a:xfrm>
            <a:off x="9708039" y="414528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21</a:t>
            </a:r>
          </a:p>
        </p:txBody>
      </p:sp>
      <p:sp>
        <p:nvSpPr>
          <p:cNvPr id="20551" name="Rectangle 40"/>
          <p:cNvSpPr>
            <a:spLocks noChangeArrowheads="1"/>
          </p:cNvSpPr>
          <p:nvPr/>
        </p:nvSpPr>
        <p:spPr bwMode="auto">
          <a:xfrm>
            <a:off x="8794062" y="379984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52" name="Rectangle 41"/>
          <p:cNvSpPr>
            <a:spLocks noChangeArrowheads="1"/>
          </p:cNvSpPr>
          <p:nvPr/>
        </p:nvSpPr>
        <p:spPr bwMode="auto">
          <a:xfrm>
            <a:off x="9708039" y="31089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162</a:t>
            </a:r>
          </a:p>
        </p:txBody>
      </p:sp>
      <p:sp>
        <p:nvSpPr>
          <p:cNvPr id="20553" name="Rectangle 42"/>
          <p:cNvSpPr>
            <a:spLocks noChangeArrowheads="1"/>
          </p:cNvSpPr>
          <p:nvPr/>
        </p:nvSpPr>
        <p:spPr bwMode="auto">
          <a:xfrm>
            <a:off x="9708039" y="345440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173</a:t>
            </a:r>
          </a:p>
        </p:txBody>
      </p:sp>
      <p:sp>
        <p:nvSpPr>
          <p:cNvPr id="20554" name="Rectangle 43"/>
          <p:cNvSpPr>
            <a:spLocks noChangeArrowheads="1"/>
          </p:cNvSpPr>
          <p:nvPr/>
        </p:nvSpPr>
        <p:spPr bwMode="auto">
          <a:xfrm>
            <a:off x="9708039" y="449072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33</a:t>
            </a:r>
          </a:p>
        </p:txBody>
      </p:sp>
      <p:sp>
        <p:nvSpPr>
          <p:cNvPr id="20555" name="Rectangle 44"/>
          <p:cNvSpPr>
            <a:spLocks noChangeArrowheads="1"/>
          </p:cNvSpPr>
          <p:nvPr/>
        </p:nvSpPr>
        <p:spPr bwMode="auto">
          <a:xfrm>
            <a:off x="9708039" y="4836160"/>
            <a:ext cx="777240" cy="34544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389" dirty="0">
                <a:latin typeface="Calibri" pitchFamily="34" charset="0"/>
              </a:rPr>
              <a:t>28</a:t>
            </a:r>
          </a:p>
        </p:txBody>
      </p:sp>
      <p:sp>
        <p:nvSpPr>
          <p:cNvPr id="20556" name="Rectangle 46"/>
          <p:cNvSpPr>
            <a:spLocks noChangeArrowheads="1"/>
          </p:cNvSpPr>
          <p:nvPr/>
        </p:nvSpPr>
        <p:spPr bwMode="auto">
          <a:xfrm>
            <a:off x="8794062" y="2418080"/>
            <a:ext cx="309457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</a:t>
            </a:r>
          </a:p>
        </p:txBody>
      </p:sp>
      <p:sp>
        <p:nvSpPr>
          <p:cNvPr id="20557" name="Rectangle 91"/>
          <p:cNvSpPr>
            <a:spLocks noChangeArrowheads="1"/>
          </p:cNvSpPr>
          <p:nvPr/>
        </p:nvSpPr>
        <p:spPr bwMode="auto">
          <a:xfrm>
            <a:off x="8671719" y="1496907"/>
            <a:ext cx="1439818" cy="336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87" b="1" dirty="0">
                <a:latin typeface="Calibri" pitchFamily="34" charset="0"/>
              </a:rPr>
              <a:t>Ld  R2 </a:t>
            </a:r>
            <a:r>
              <a:rPr lang="en-US" sz="1587" b="1" dirty="0">
                <a:latin typeface="Calibri" pitchFamily="34" charset="0"/>
                <a:sym typeface="Wingdings" charset="2"/>
              </a:rPr>
              <a:t> </a:t>
            </a:r>
            <a:r>
              <a:rPr lang="en-US" sz="1587" b="1" dirty="0">
                <a:latin typeface="Calibri" pitchFamily="34" charset="0"/>
                <a:sym typeface="Symbol" charset="2"/>
              </a:rPr>
              <a:t>M[ 9]</a:t>
            </a:r>
          </a:p>
        </p:txBody>
      </p:sp>
      <p:sp>
        <p:nvSpPr>
          <p:cNvPr id="20558" name="Text Box 41"/>
          <p:cNvSpPr txBox="1">
            <a:spLocks noChangeArrowheads="1"/>
          </p:cNvSpPr>
          <p:nvPr/>
        </p:nvSpPr>
        <p:spPr bwMode="auto">
          <a:xfrm>
            <a:off x="8869628" y="2929044"/>
            <a:ext cx="678391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 err="1">
                <a:latin typeface="Calibri" pitchFamily="34" charset="0"/>
              </a:rPr>
              <a:t>lru</a:t>
            </a:r>
            <a:endParaRPr lang="en-US" sz="3389" b="1" dirty="0">
              <a:latin typeface="Calibri" pitchFamily="34" charset="0"/>
            </a:endParaRPr>
          </a:p>
        </p:txBody>
      </p:sp>
      <p:sp>
        <p:nvSpPr>
          <p:cNvPr id="20559" name="TextBox 93"/>
          <p:cNvSpPr txBox="1">
            <a:spLocks noChangeArrowheads="1"/>
          </p:cNvSpPr>
          <p:nvPr/>
        </p:nvSpPr>
        <p:spPr bwMode="auto">
          <a:xfrm>
            <a:off x="9198876" y="5442480"/>
            <a:ext cx="971741" cy="6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dirty="0">
                <a:latin typeface="Calibri" pitchFamily="34" charset="0"/>
              </a:rPr>
              <a:t>miss</a:t>
            </a:r>
          </a:p>
        </p:txBody>
      </p:sp>
      <p:sp>
        <p:nvSpPr>
          <p:cNvPr id="20560" name="TextBox 94"/>
          <p:cNvSpPr txBox="1">
            <a:spLocks noChangeArrowheads="1"/>
          </p:cNvSpPr>
          <p:nvPr/>
        </p:nvSpPr>
        <p:spPr bwMode="auto">
          <a:xfrm>
            <a:off x="7469876" y="5415492"/>
            <a:ext cx="971741" cy="6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dirty="0">
                <a:latin typeface="Calibri" pitchFamily="34" charset="0"/>
              </a:rPr>
              <a:t>miss</a:t>
            </a:r>
          </a:p>
        </p:txBody>
      </p:sp>
      <p:sp>
        <p:nvSpPr>
          <p:cNvPr id="20561" name="TextBox 95"/>
          <p:cNvSpPr txBox="1">
            <a:spLocks noChangeArrowheads="1"/>
          </p:cNvSpPr>
          <p:nvPr/>
        </p:nvSpPr>
        <p:spPr bwMode="auto">
          <a:xfrm>
            <a:off x="2101163" y="5354320"/>
            <a:ext cx="971741" cy="6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dirty="0">
                <a:latin typeface="Calibri" pitchFamily="34" charset="0"/>
              </a:rPr>
              <a:t>miss</a:t>
            </a:r>
          </a:p>
        </p:txBody>
      </p:sp>
      <p:sp>
        <p:nvSpPr>
          <p:cNvPr id="20562" name="TextBox 96"/>
          <p:cNvSpPr txBox="1">
            <a:spLocks noChangeArrowheads="1"/>
          </p:cNvSpPr>
          <p:nvPr/>
        </p:nvSpPr>
        <p:spPr bwMode="auto">
          <a:xfrm>
            <a:off x="4121628" y="5415492"/>
            <a:ext cx="971741" cy="6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dirty="0">
                <a:latin typeface="Calibri" pitchFamily="34" charset="0"/>
              </a:rPr>
              <a:t>miss</a:t>
            </a:r>
          </a:p>
        </p:txBody>
      </p:sp>
      <p:sp>
        <p:nvSpPr>
          <p:cNvPr id="20563" name="TextBox 97"/>
          <p:cNvSpPr txBox="1">
            <a:spLocks noChangeArrowheads="1"/>
          </p:cNvSpPr>
          <p:nvPr/>
        </p:nvSpPr>
        <p:spPr bwMode="auto">
          <a:xfrm>
            <a:off x="5857822" y="5404697"/>
            <a:ext cx="657552" cy="613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dirty="0">
                <a:latin typeface="Calibri" pitchFamily="34" charset="0"/>
              </a:rPr>
              <a:t>hit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Verdana" charset="0"/>
                <a:ea typeface="ＭＳ Ｐゴシック" charset="0"/>
              </a:rPr>
              <a:t>EECS 370:  Introduction to</a:t>
            </a: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Verdana" charset="0"/>
                <a:ea typeface="ＭＳ Ｐゴシック" charset="0"/>
              </a:rPr>
              <a:t>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FB3E064D-74D7-48C7-CA9A-9D4B22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1118-3400-558B-3A24-B24AED31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0246-2799-5FE6-5569-43F19AC5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67" dirty="0"/>
              <a:t>Given a cache that works as we've described* with the following configuration: total size is 8 bytes, block size is 2 bytes, LRU replacement. The memory address size is 16 bits and is byte addressable.</a:t>
            </a:r>
          </a:p>
          <a:p>
            <a:pPr marL="953755" lvl="1" indent="-457200">
              <a:buFont typeface="+mj-lt"/>
              <a:buAutoNum type="arabicPeriod"/>
            </a:pPr>
            <a:r>
              <a:rPr lang="en-US" sz="2040" dirty="0"/>
              <a:t>How many bits are for each tag? How many blocks in the cache?</a:t>
            </a:r>
          </a:p>
          <a:p>
            <a:pPr marL="496555" lvl="1" indent="0">
              <a:buNone/>
            </a:pPr>
            <a:r>
              <a:rPr lang="en-US" sz="2040" dirty="0">
                <a:solidFill>
                  <a:srgbClr val="0000FF"/>
                </a:solidFill>
              </a:rPr>
              <a:t>         	Tag = 16 – 1 (block offset) = 15 bits;</a:t>
            </a:r>
            <a:br>
              <a:rPr lang="en-US" sz="2040" dirty="0">
                <a:solidFill>
                  <a:srgbClr val="0000FF"/>
                </a:solidFill>
              </a:rPr>
            </a:br>
            <a:r>
              <a:rPr lang="en-US" sz="2040" dirty="0">
                <a:solidFill>
                  <a:srgbClr val="0000FF"/>
                </a:solidFill>
              </a:rPr>
              <a:t>		2 byte blocks, 8 bytes total = 4 blocks.</a:t>
            </a:r>
          </a:p>
          <a:p>
            <a:pPr marL="496555" lvl="1" indent="0">
              <a:buNone/>
            </a:pPr>
            <a:endParaRPr lang="en-US" sz="2040" dirty="0">
              <a:solidFill>
                <a:srgbClr val="0000FF"/>
              </a:solidFill>
            </a:endParaRPr>
          </a:p>
          <a:p>
            <a:pPr marL="913257" lvl="1" indent="-457200">
              <a:buFont typeface="+mj-lt"/>
              <a:buAutoNum type="arabicPeriod" startAt="2"/>
            </a:pPr>
            <a:r>
              <a:rPr lang="en-US" sz="2040" dirty="0"/>
              <a:t>For the following reference stream, indicate whether each reference is a hit or miss:  0, 1, 3, 5, 12, 1, 2, 9, 4</a:t>
            </a:r>
          </a:p>
          <a:p>
            <a:pPr marL="496555" lvl="1" indent="0">
              <a:buNone/>
            </a:pPr>
            <a:r>
              <a:rPr lang="en-US" sz="2040" dirty="0">
                <a:solidFill>
                  <a:srgbClr val="0000FF"/>
                </a:solidFill>
              </a:rPr>
              <a:t>         		M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H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M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M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M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H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H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M</a:t>
            </a:r>
            <a:r>
              <a:rPr lang="en-US" sz="2040" dirty="0"/>
              <a:t>,</a:t>
            </a:r>
            <a:r>
              <a:rPr lang="en-US" sz="2040" dirty="0">
                <a:solidFill>
                  <a:srgbClr val="0000FF"/>
                </a:solidFill>
              </a:rPr>
              <a:t>M</a:t>
            </a:r>
            <a:br>
              <a:rPr lang="en-US" sz="2040" dirty="0">
                <a:solidFill>
                  <a:srgbClr val="0000FF"/>
                </a:solidFill>
              </a:rPr>
            </a:br>
            <a:endParaRPr lang="en-US" sz="2040" dirty="0"/>
          </a:p>
          <a:p>
            <a:pPr marL="913257" lvl="1" indent="-457200">
              <a:buFont typeface="+mj-lt"/>
              <a:buAutoNum type="arabicPeriod" startAt="3"/>
            </a:pPr>
            <a:r>
              <a:rPr lang="en-US" sz="2040" dirty="0"/>
              <a:t>What is the hit rate?</a:t>
            </a:r>
          </a:p>
          <a:p>
            <a:pPr marL="534336" lvl="1" indent="0">
              <a:buNone/>
            </a:pPr>
            <a:r>
              <a:rPr lang="en-US" dirty="0">
                <a:solidFill>
                  <a:srgbClr val="0000FF"/>
                </a:solidFill>
              </a:rPr>
              <a:t>3/9 = 33 %</a:t>
            </a:r>
          </a:p>
          <a:p>
            <a:pPr marL="913257" lvl="1" indent="-457200">
              <a:buFont typeface="+mj-lt"/>
              <a:buAutoNum type="arabicPeriod" startAt="4"/>
            </a:pPr>
            <a:r>
              <a:rPr lang="en-US" sz="2040" dirty="0"/>
              <a:t>How many bits are needed for storage overhead for each block?</a:t>
            </a:r>
            <a:endParaRPr lang="en-US" sz="2040" dirty="0">
              <a:solidFill>
                <a:srgbClr val="0000FF"/>
              </a:solidFill>
            </a:endParaRPr>
          </a:p>
          <a:p>
            <a:pPr marL="496555" lvl="1" indent="0">
              <a:buNone/>
            </a:pPr>
            <a:r>
              <a:rPr lang="en-US" sz="2040" dirty="0">
                <a:solidFill>
                  <a:srgbClr val="0000FF"/>
                </a:solidFill>
              </a:rPr>
              <a:t>       		Overhead = 15 (Tag) + 1 (V) + 2 (LRU) = 18 bits</a:t>
            </a:r>
          </a:p>
          <a:p>
            <a:pPr>
              <a:buFont typeface="Arial Narrow" pitchFamily="32" charset="0"/>
              <a:buAutoNum type="arabicPeriod"/>
            </a:pPr>
            <a:endParaRPr lang="en-US" sz="2267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B3926-5C14-BAE9-455A-D6018171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A8432-4BCC-CA29-9F6D-8E31949B562E}"/>
              </a:ext>
            </a:extLst>
          </p:cNvPr>
          <p:cNvSpPr/>
          <p:nvPr/>
        </p:nvSpPr>
        <p:spPr>
          <a:xfrm>
            <a:off x="7549039" y="345440"/>
            <a:ext cx="3466504" cy="539736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Answer the below questions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4483B-50E2-4EA3-4610-1E419E199BC6}"/>
              </a:ext>
            </a:extLst>
          </p:cNvPr>
          <p:cNvSpPr/>
          <p:nvPr/>
        </p:nvSpPr>
        <p:spPr>
          <a:xfrm>
            <a:off x="7549039" y="1232885"/>
            <a:ext cx="4114800" cy="63285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kern="0" dirty="0">
                <a:solidFill>
                  <a:schemeClr val="bg1"/>
                </a:solidFill>
                <a:latin typeface="Century Gothic"/>
                <a:cs typeface="+mn-cs"/>
              </a:rPr>
              <a:t>*We'll see later that this is called a "fully-associative cache"</a:t>
            </a:r>
            <a:endParaRPr lang="en-US" sz="1587" kern="0" dirty="0">
              <a:solidFill>
                <a:schemeClr val="bg1"/>
              </a:solidFill>
              <a:latin typeface="Century Gothic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72D6C-D519-26D1-80AA-911502CEAE7F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021619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"Way"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"way" in a cache is a particular location that a piece of memory </a:t>
            </a:r>
            <a:r>
              <a:rPr lang="en-US" b="1" dirty="0"/>
              <a:t>could </a:t>
            </a:r>
            <a:r>
              <a:rPr lang="en-US" dirty="0"/>
              <a:t>exist in</a:t>
            </a:r>
          </a:p>
          <a:p>
            <a:pPr lvl="1"/>
            <a:r>
              <a:rPr lang="en-US" dirty="0"/>
              <a:t>E.g. our last cache example was a "two-way" cache</a:t>
            </a:r>
          </a:p>
          <a:p>
            <a:pPr lvl="1"/>
            <a:r>
              <a:rPr lang="en-US" dirty="0"/>
              <a:t>Is it the same as the number of entries in the cache?</a:t>
            </a:r>
          </a:p>
          <a:p>
            <a:pPr lvl="2"/>
            <a:r>
              <a:rPr lang="en-US" dirty="0"/>
              <a:t>In this example, yes</a:t>
            </a:r>
          </a:p>
          <a:p>
            <a:pPr lvl="2"/>
            <a:r>
              <a:rPr lang="en-US" dirty="0"/>
              <a:t>But generally no. Hold on until we talk about set-associate caches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2AEF97-CA03-3042-BBF9-50ED96CB0A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2CAE176F-7236-4943-828E-C66C9576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201" y="49580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E4FC5D3F-A480-495F-B8F7-0EF4BE0DE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721" y="49580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350CA70-B9A9-48BC-A2A2-A0355F2C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201" y="530352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8" name="Rectangle 29">
            <a:extLst>
              <a:ext uri="{FF2B5EF4-FFF2-40B4-BE49-F238E27FC236}">
                <a16:creationId xmlns:a16="http://schemas.microsoft.com/office/drawing/2014/main" id="{3DCF3948-6483-495E-BB56-34EBF1364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721" y="53035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solidFill>
                <a:srgbClr val="000000"/>
              </a:solidFill>
              <a:latin typeface="Calibri" pitchFamily="34" charset="0"/>
              <a:ea typeface="ＭＳ Ｐゴシック" charset="0"/>
              <a:cs typeface="Calibri" pitchFamily="34" charset="0"/>
            </a:endParaRP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64A0CDA-587B-4A23-BBFD-460768141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719" y="5562600"/>
            <a:ext cx="2046073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rPr>
              <a:t> tag    data</a:t>
            </a:r>
          </a:p>
        </p:txBody>
      </p:sp>
      <p:grpSp>
        <p:nvGrpSpPr>
          <p:cNvPr id="10" name="Group 38">
            <a:extLst>
              <a:ext uri="{FF2B5EF4-FFF2-40B4-BE49-F238E27FC236}">
                <a16:creationId xmlns:a16="http://schemas.microsoft.com/office/drawing/2014/main" id="{F0302A59-B287-4CDF-BDCE-D0C445B8FE67}"/>
              </a:ext>
            </a:extLst>
          </p:cNvPr>
          <p:cNvGrpSpPr>
            <a:grpSpLocks/>
          </p:cNvGrpSpPr>
          <p:nvPr/>
        </p:nvGrpSpPr>
        <p:grpSpPr bwMode="auto">
          <a:xfrm>
            <a:off x="5172761" y="4958081"/>
            <a:ext cx="345440" cy="1218036"/>
            <a:chOff x="2496" y="1920"/>
            <a:chExt cx="192" cy="677"/>
          </a:xfrm>
        </p:grpSpPr>
        <p:sp>
          <p:nvSpPr>
            <p:cNvPr id="11" name="Rectangle 39">
              <a:extLst>
                <a:ext uri="{FF2B5EF4-FFF2-40B4-BE49-F238E27FC236}">
                  <a16:creationId xmlns:a16="http://schemas.microsoft.com/office/drawing/2014/main" id="{021A537A-3639-4F1B-9230-B0280445D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920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V</a:t>
              </a:r>
            </a:p>
          </p:txBody>
        </p:sp>
        <p:sp>
          <p:nvSpPr>
            <p:cNvPr id="12" name="Rectangle 40">
              <a:extLst>
                <a:ext uri="{FF2B5EF4-FFF2-40B4-BE49-F238E27FC236}">
                  <a16:creationId xmlns:a16="http://schemas.microsoft.com/office/drawing/2014/main" id="{A3B70B30-8C08-4AB4-8B82-3A452FE35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12"/>
              <a:ext cx="144" cy="1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ea typeface="ＭＳ Ｐゴシック" charset="0"/>
                  <a:cs typeface="Calibri" pitchFamily="34" charset="0"/>
                </a:rPr>
                <a:t>V</a:t>
              </a: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AE144AC4-BB47-4B8C-9E71-1234DE91C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256"/>
              <a:ext cx="103" cy="3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3389" b="1" dirty="0">
                <a:solidFill>
                  <a:srgbClr val="000000"/>
                </a:solidFill>
                <a:latin typeface="Calibri" pitchFamily="34" charset="0"/>
                <a:ea typeface="ＭＳ Ｐゴシック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42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262A-D7C2-6224-1A20-78766308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Implementation with 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5DC41-9D62-4257-E971-43C6C299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C91D1-3941-4620-BF0F-3AA49421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23" y="1916114"/>
            <a:ext cx="7505982" cy="5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C585-1D4F-6AB3-79CE-528452D7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1DD7-5A99-98FB-7D16-58103651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that when we accessed address 1, we also brought in address 0</a:t>
            </a:r>
          </a:p>
          <a:p>
            <a:pPr lvl="1"/>
            <a:r>
              <a:rPr lang="en-US" dirty="0"/>
              <a:t>This turned out to be a good thing, since we later referenced address 0 and found it in the cache</a:t>
            </a:r>
          </a:p>
          <a:p>
            <a:r>
              <a:rPr lang="en-US" dirty="0"/>
              <a:t>This is taking advantage of </a:t>
            </a:r>
            <a:r>
              <a:rPr lang="en-US" b="1" dirty="0"/>
              <a:t>spatial locality:</a:t>
            </a:r>
          </a:p>
          <a:p>
            <a:pPr lvl="1"/>
            <a:r>
              <a:rPr lang="en-US" dirty="0"/>
              <a:t>If we access a memory location (e.g. 1000), we are more likely to access a location near it (e.g. 1001) than some random location</a:t>
            </a:r>
          </a:p>
          <a:p>
            <a:pPr lvl="1"/>
            <a:r>
              <a:rPr lang="en-US" dirty="0"/>
              <a:t>Arrays and structs are a big reason for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1B172-000F-0DAA-D228-3860941D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0FB71-989D-D5B8-72DF-C65240352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951"/>
          <a:stretch/>
        </p:blipFill>
        <p:spPr>
          <a:xfrm>
            <a:off x="7071519" y="5029200"/>
            <a:ext cx="3302001" cy="28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F597-FBD5-87CC-0A3B-AE1BFD2A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stores?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1551-AB18-F02C-B219-92096F86E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Where should you write the result of a store?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12" dirty="0"/>
              <a:t>If that memory location is in the cache: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712" dirty="0"/>
              <a:t>Send it to the cache.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712" dirty="0"/>
              <a:t>Should we also send it to memory? </a:t>
            </a:r>
          </a:p>
          <a:p>
            <a:pPr lvl="3" eaLnBrk="1" hangingPunct="1">
              <a:buClr>
                <a:schemeClr val="tx1"/>
              </a:buClr>
              <a:buFont typeface="Wingdings" charset="2"/>
              <a:buNone/>
            </a:pPr>
            <a:r>
              <a:rPr lang="en-US" sz="2712" dirty="0"/>
              <a:t>(</a:t>
            </a:r>
            <a:r>
              <a:rPr lang="en-US" sz="2712" dirty="0">
                <a:solidFill>
                  <a:srgbClr val="FF0000"/>
                </a:solidFill>
              </a:rPr>
              <a:t>write-through policy</a:t>
            </a:r>
            <a:r>
              <a:rPr lang="en-US" sz="2712" dirty="0"/>
              <a:t>)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12" dirty="0"/>
              <a:t>If it is not in the cache: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712" dirty="0"/>
              <a:t>Allocate the line (put it in the cache)? </a:t>
            </a:r>
          </a:p>
          <a:p>
            <a:pPr lvl="3" eaLnBrk="1" hangingPunct="1">
              <a:buClr>
                <a:schemeClr val="tx1"/>
              </a:buClr>
              <a:buFont typeface="Wingdings" charset="2"/>
              <a:buNone/>
            </a:pPr>
            <a:r>
              <a:rPr lang="en-US" sz="2712" dirty="0"/>
              <a:t>(</a:t>
            </a:r>
            <a:r>
              <a:rPr lang="en-US" sz="2712" dirty="0">
                <a:solidFill>
                  <a:srgbClr val="FF0000"/>
                </a:solidFill>
              </a:rPr>
              <a:t>allocate-on-write policy</a:t>
            </a:r>
            <a:r>
              <a:rPr lang="en-US" sz="2712" dirty="0"/>
              <a:t>)</a:t>
            </a:r>
          </a:p>
          <a:p>
            <a:pPr lvl="2" eaLnBrk="1" hangingPunct="1">
              <a:buClr>
                <a:schemeClr val="tx1"/>
              </a:buClr>
            </a:pPr>
            <a:r>
              <a:rPr lang="en-US" sz="2712" dirty="0"/>
              <a:t>Write it directly to memory without allocation?</a:t>
            </a:r>
            <a:br>
              <a:rPr lang="en-US" sz="2712" dirty="0"/>
            </a:br>
            <a:r>
              <a:rPr lang="en-US" sz="2712" dirty="0"/>
              <a:t>(</a:t>
            </a:r>
            <a:r>
              <a:rPr lang="en-US" sz="2712" dirty="0">
                <a:solidFill>
                  <a:srgbClr val="FF0000"/>
                </a:solidFill>
              </a:rPr>
              <a:t>no allocate-on-write policy</a:t>
            </a:r>
            <a:r>
              <a:rPr lang="en-US" sz="2712" dirty="0"/>
              <a:t>)</a:t>
            </a:r>
          </a:p>
          <a:p>
            <a:pPr lvl="2" eaLnBrk="1" hangingPunct="1">
              <a:buClr>
                <a:schemeClr val="tx1"/>
              </a:buClr>
            </a:pPr>
            <a:endParaRPr lang="en-US" sz="2712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D8E3-D849-576A-65EB-E5C0F010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0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Handling stores (write-through, allocate on write)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V</a:t>
            </a:r>
            <a:r>
              <a:rPr lang="en-US" sz="2400" b="1" dirty="0">
                <a:latin typeface="Calibri" pitchFamily="34" charset="0"/>
              </a:rPr>
              <a:t>  tag   data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24612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0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0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solidFill>
                  <a:srgbClr val="FF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454E1D-408E-4488-9DFC-D8B370188CB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52117" y="4942664"/>
            <a:ext cx="3023371" cy="181785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2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2" b="1" kern="0" dirty="0">
                <a:solidFill>
                  <a:prstClr val="black"/>
                </a:solidFill>
                <a:latin typeface="Century Gothic"/>
                <a:cs typeface="+mn-cs"/>
              </a:rPr>
              <a:t> How can we calculate the tag?</a:t>
            </a: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2" kern="0" dirty="0" err="1">
                <a:solidFill>
                  <a:prstClr val="black"/>
                </a:solidFill>
                <a:latin typeface="Century Gothic"/>
                <a:cs typeface="+mn-cs"/>
              </a:rPr>
              <a:t>addr</a:t>
            </a:r>
            <a:endParaRPr lang="en-US" sz="1582" kern="0" dirty="0">
              <a:solidFill>
                <a:prstClr val="black"/>
              </a:solidFill>
              <a:latin typeface="Century Gothic"/>
              <a:cs typeface="+mn-cs"/>
            </a:endParaRP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2" kern="0" dirty="0">
                <a:solidFill>
                  <a:prstClr val="black"/>
                </a:solidFill>
                <a:latin typeface="Century Gothic"/>
                <a:cs typeface="+mn-cs"/>
              </a:rPr>
              <a:t>floor(</a:t>
            </a:r>
            <a:r>
              <a:rPr lang="en-US" sz="1582" kern="0" dirty="0" err="1">
                <a:solidFill>
                  <a:prstClr val="black"/>
                </a:solidFill>
                <a:latin typeface="Century Gothic"/>
                <a:cs typeface="+mn-cs"/>
              </a:rPr>
              <a:t>addr</a:t>
            </a:r>
            <a:r>
              <a:rPr lang="en-US" sz="1582" kern="0" dirty="0">
                <a:solidFill>
                  <a:prstClr val="black"/>
                </a:solidFill>
                <a:latin typeface="Century Gothic"/>
                <a:cs typeface="+mn-cs"/>
              </a:rPr>
              <a:t>/2)</a:t>
            </a: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2" kern="0" dirty="0">
                <a:solidFill>
                  <a:prstClr val="black"/>
                </a:solidFill>
                <a:latin typeface="Century Gothic"/>
                <a:cs typeface="+mn-cs"/>
              </a:rPr>
              <a:t>ceil(</a:t>
            </a:r>
            <a:r>
              <a:rPr lang="en-US" sz="1582" kern="0" dirty="0" err="1">
                <a:solidFill>
                  <a:prstClr val="black"/>
                </a:solidFill>
                <a:latin typeface="Century Gothic"/>
                <a:cs typeface="+mn-cs"/>
              </a:rPr>
              <a:t>addr</a:t>
            </a:r>
            <a:r>
              <a:rPr lang="en-US" sz="1582" kern="0" dirty="0">
                <a:solidFill>
                  <a:prstClr val="black"/>
                </a:solidFill>
                <a:latin typeface="Century Gothic"/>
                <a:cs typeface="+mn-cs"/>
              </a:rPr>
              <a:t>/2)</a:t>
            </a: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1582" kern="0" dirty="0" err="1">
                <a:solidFill>
                  <a:prstClr val="black"/>
                </a:solidFill>
                <a:latin typeface="Century Gothic"/>
                <a:cs typeface="+mn-cs"/>
              </a:rPr>
              <a:t>addr</a:t>
            </a:r>
            <a:r>
              <a:rPr lang="en-US" sz="1582" kern="0" dirty="0">
                <a:solidFill>
                  <a:prstClr val="black"/>
                </a:solidFill>
                <a:latin typeface="Century Gothic"/>
                <a:cs typeface="+mn-cs"/>
              </a:rPr>
              <a:t>*2</a:t>
            </a: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1582" b="1" kern="0" dirty="0">
              <a:solidFill>
                <a:prstClr val="black"/>
              </a:solidFill>
              <a:latin typeface="Century Gothic"/>
              <a:cs typeface="+mn-cs"/>
            </a:endParaRPr>
          </a:p>
          <a:p>
            <a:pPr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82" b="1" kern="0" dirty="0">
              <a:solidFill>
                <a:prstClr val="black"/>
              </a:solidFill>
              <a:latin typeface="Century Gothic"/>
              <a:cs typeface="+mn-cs"/>
            </a:endParaRPr>
          </a:p>
          <a:p>
            <a:pPr marL="387477" indent="-387477" defTabSz="516636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endParaRPr lang="en-US" sz="1582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793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1)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4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25639" name="AutoShape 39"/>
          <p:cNvSpPr>
            <a:spLocks noChangeArrowheads="1"/>
          </p:cNvSpPr>
          <p:nvPr/>
        </p:nvSpPr>
        <p:spPr bwMode="auto">
          <a:xfrm>
            <a:off x="2378248" y="3197331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0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0</a:t>
            </a: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5642" name="Rectangle 42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9DF684-8E71-420A-A5E2-16F6132B73F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649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1)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26663" name="AutoShape 39"/>
          <p:cNvSpPr>
            <a:spLocks noChangeArrowheads="1"/>
          </p:cNvSpPr>
          <p:nvPr/>
        </p:nvSpPr>
        <p:spPr bwMode="auto">
          <a:xfrm>
            <a:off x="2378248" y="3197331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1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0</a:t>
            </a:r>
          </a:p>
        </p:txBody>
      </p:sp>
      <p:sp>
        <p:nvSpPr>
          <p:cNvPr id="26665" name="Text Box 41"/>
          <p:cNvSpPr txBox="1">
            <a:spLocks noChangeArrowheads="1"/>
          </p:cNvSpPr>
          <p:nvPr/>
        </p:nvSpPr>
        <p:spPr bwMode="auto">
          <a:xfrm>
            <a:off x="4961507" y="4144526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26666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20C2CD1-AA0D-4BC5-B88D-17C84E6C59A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A554-93F2-D7B9-0AF5-BC3B3DF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016CD-ADBC-C332-11F5-01CDF580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extra examples with pipelining? Try playing with the "Pipeline Simulator" under "Resources" on the website</a:t>
            </a:r>
          </a:p>
          <a:p>
            <a:pPr lvl="1"/>
            <a:r>
              <a:rPr lang="en-US" dirty="0">
                <a:hlinkClick r:id="rId2"/>
              </a:rPr>
              <a:t>https://vhosts.eecs.umich.edu/370simulators/pipeline/simulator.html</a:t>
            </a:r>
            <a:endParaRPr lang="en-US" dirty="0"/>
          </a:p>
          <a:p>
            <a:pPr lvl="1"/>
            <a:r>
              <a:rPr lang="en-US" dirty="0"/>
              <a:t>Several pre-written programs you can step through to understand what's going on</a:t>
            </a:r>
          </a:p>
          <a:p>
            <a:pPr lvl="1"/>
            <a:r>
              <a:rPr lang="en-US" dirty="0"/>
              <a:t>Note that the project pipeline is slightly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DA04-5649-814B-0894-66A6E65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2)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7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27687" name="AutoShape 39"/>
          <p:cNvSpPr>
            <a:spLocks noChangeArrowheads="1"/>
          </p:cNvSpPr>
          <p:nvPr/>
        </p:nvSpPr>
        <p:spPr bwMode="auto">
          <a:xfrm>
            <a:off x="2378248" y="3455657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1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0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4961507" y="4144526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7693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F9B8B2-F49B-4414-9D1C-C2B5B5A188C1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2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2)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7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28710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28711" name="AutoShape 39"/>
          <p:cNvSpPr>
            <a:spLocks noChangeArrowheads="1"/>
          </p:cNvSpPr>
          <p:nvPr/>
        </p:nvSpPr>
        <p:spPr bwMode="auto">
          <a:xfrm>
            <a:off x="2378248" y="3455657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2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0</a:t>
            </a: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4961507" y="3369548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6479173" y="4205520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8720" name="Rectangle 48"/>
          <p:cNvSpPr>
            <a:spLocks noChangeArrowheads="1"/>
          </p:cNvSpPr>
          <p:nvPr/>
        </p:nvSpPr>
        <p:spPr bwMode="auto">
          <a:xfrm>
            <a:off x="6479173" y="454995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8721" name="Rectangle 49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4B7F578-ECB2-49C9-B273-25EDDAD0600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78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3)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29735" name="AutoShape 39"/>
          <p:cNvSpPr>
            <a:spLocks noChangeArrowheads="1"/>
          </p:cNvSpPr>
          <p:nvPr/>
        </p:nvSpPr>
        <p:spPr bwMode="auto">
          <a:xfrm>
            <a:off x="2378248" y="3757037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2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0</a:t>
            </a: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4961507" y="3369548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78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6479173" y="4205520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6479173" y="454995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ABF918-E552-4C27-B230-B5CF4BF499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1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3)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0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51" name="Rectangle 31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30758" name="AutoShape 38"/>
          <p:cNvSpPr>
            <a:spLocks noChangeArrowheads="1"/>
          </p:cNvSpPr>
          <p:nvPr/>
        </p:nvSpPr>
        <p:spPr bwMode="auto">
          <a:xfrm>
            <a:off x="2378248" y="3757037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2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1</a:t>
            </a:r>
          </a:p>
        </p:txBody>
      </p:sp>
      <p:sp>
        <p:nvSpPr>
          <p:cNvPr id="30760" name="Text Box 40"/>
          <p:cNvSpPr txBox="1">
            <a:spLocks noChangeArrowheads="1"/>
          </p:cNvSpPr>
          <p:nvPr/>
        </p:nvSpPr>
        <p:spPr bwMode="auto">
          <a:xfrm>
            <a:off x="4961507" y="4058417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30761" name="Rectangle 41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0762" name="Rectangle 42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0763" name="Rectangle 43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6479173" y="4205520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0766" name="Rectangle 46"/>
          <p:cNvSpPr>
            <a:spLocks noChangeArrowheads="1"/>
          </p:cNvSpPr>
          <p:nvPr/>
        </p:nvSpPr>
        <p:spPr bwMode="auto">
          <a:xfrm>
            <a:off x="6479173" y="454995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0767" name="Rectangle 47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617072" y="3509476"/>
            <a:ext cx="3071208" cy="2959985"/>
            <a:chOff x="2064" y="1950"/>
            <a:chExt cx="1712" cy="1650"/>
          </a:xfrm>
        </p:grpSpPr>
        <p:sp>
          <p:nvSpPr>
            <p:cNvPr id="30773" name="Rectangle 49"/>
            <p:cNvSpPr>
              <a:spLocks noChangeArrowheads="1"/>
            </p:cNvSpPr>
            <p:nvPr/>
          </p:nvSpPr>
          <p:spPr bwMode="auto">
            <a:xfrm>
              <a:off x="3104" y="1950"/>
              <a:ext cx="672" cy="192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068" b="1" dirty="0">
                  <a:latin typeface="Calibri" pitchFamily="34" charset="0"/>
                </a:rPr>
                <a:t>173</a:t>
              </a:r>
            </a:p>
          </p:txBody>
        </p:sp>
        <p:sp>
          <p:nvSpPr>
            <p:cNvPr id="30774" name="Line 50"/>
            <p:cNvSpPr>
              <a:spLocks noChangeShapeType="1"/>
            </p:cNvSpPr>
            <p:nvPr/>
          </p:nvSpPr>
          <p:spPr bwMode="auto">
            <a:xfrm flipV="1">
              <a:off x="2064" y="2064"/>
              <a:ext cx="1152" cy="15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068" dirty="0">
                <a:latin typeface="Calibri" pitchFamily="34" charset="0"/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544767" y="1819592"/>
            <a:ext cx="2497151" cy="1808282"/>
            <a:chOff x="3696" y="1008"/>
            <a:chExt cx="1392" cy="1008"/>
          </a:xfrm>
        </p:grpSpPr>
        <p:sp>
          <p:nvSpPr>
            <p:cNvPr id="30771" name="Rectangle 52"/>
            <p:cNvSpPr>
              <a:spLocks noChangeArrowheads="1"/>
            </p:cNvSpPr>
            <p:nvPr/>
          </p:nvSpPr>
          <p:spPr bwMode="auto">
            <a:xfrm>
              <a:off x="4416" y="1008"/>
              <a:ext cx="672" cy="192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068" b="1" dirty="0">
                  <a:latin typeface="Calibri" pitchFamily="34" charset="0"/>
                </a:rPr>
                <a:t>173</a:t>
              </a:r>
            </a:p>
          </p:txBody>
        </p:sp>
        <p:sp>
          <p:nvSpPr>
            <p:cNvPr id="30772" name="Line 53"/>
            <p:cNvSpPr>
              <a:spLocks noChangeShapeType="1"/>
            </p:cNvSpPr>
            <p:nvPr/>
          </p:nvSpPr>
          <p:spPr bwMode="auto">
            <a:xfrm flipV="1">
              <a:off x="3696" y="1056"/>
              <a:ext cx="816" cy="9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068" dirty="0">
                <a:latin typeface="Calibri" pitchFamily="34" charset="0"/>
              </a:endParaRPr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420A3B8-A856-4FA6-945D-296D6E00F91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4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4)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31783" name="AutoShape 39"/>
          <p:cNvSpPr>
            <a:spLocks noChangeArrowheads="1"/>
          </p:cNvSpPr>
          <p:nvPr/>
        </p:nvSpPr>
        <p:spPr bwMode="auto">
          <a:xfrm>
            <a:off x="2378248" y="4058417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2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1</a:t>
            </a: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4961507" y="4058417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31786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1791" name="Rectangle 47"/>
          <p:cNvSpPr>
            <a:spLocks noChangeArrowheads="1"/>
          </p:cNvSpPr>
          <p:nvPr/>
        </p:nvSpPr>
        <p:spPr bwMode="auto">
          <a:xfrm>
            <a:off x="6479173" y="4205520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1792" name="Rectangle 48"/>
          <p:cNvSpPr>
            <a:spLocks noChangeArrowheads="1"/>
          </p:cNvSpPr>
          <p:nvPr/>
        </p:nvSpPr>
        <p:spPr bwMode="auto">
          <a:xfrm>
            <a:off x="6479173" y="454995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85AE57-3633-4741-94C6-C2408025099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56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4)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5</a:t>
            </a:r>
            <a:r>
              <a:rPr lang="en-US" sz="1808" b="1" dirty="0">
                <a:latin typeface="Calibri" pitchFamily="34" charset="0"/>
                <a:sym typeface="Symbol" charset="2"/>
              </a:rPr>
              <a:t>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10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32807" name="AutoShape 39"/>
          <p:cNvSpPr>
            <a:spLocks noChangeArrowheads="1"/>
          </p:cNvSpPr>
          <p:nvPr/>
        </p:nvSpPr>
        <p:spPr bwMode="auto">
          <a:xfrm>
            <a:off x="2378248" y="4058417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2808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3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1</a:t>
            </a:r>
          </a:p>
        </p:txBody>
      </p:sp>
      <p:sp>
        <p:nvSpPr>
          <p:cNvPr id="32809" name="Text Box 41"/>
          <p:cNvSpPr txBox="1">
            <a:spLocks noChangeArrowheads="1"/>
          </p:cNvSpPr>
          <p:nvPr/>
        </p:nvSpPr>
        <p:spPr bwMode="auto">
          <a:xfrm>
            <a:off x="4961507" y="3369548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2811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150</a:t>
            </a:r>
          </a:p>
        </p:txBody>
      </p:sp>
      <p:sp>
        <p:nvSpPr>
          <p:cNvPr id="32817" name="Rectangle 4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4530965" y="4549956"/>
            <a:ext cx="3153729" cy="1575071"/>
            <a:chOff x="2016" y="2530"/>
            <a:chExt cx="1758" cy="878"/>
          </a:xfrm>
        </p:grpSpPr>
        <p:sp>
          <p:nvSpPr>
            <p:cNvPr id="32826" name="Rectangle 51"/>
            <p:cNvSpPr>
              <a:spLocks noChangeArrowheads="1"/>
            </p:cNvSpPr>
            <p:nvPr/>
          </p:nvSpPr>
          <p:spPr bwMode="auto">
            <a:xfrm>
              <a:off x="3102" y="2530"/>
              <a:ext cx="672" cy="19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068" b="1" dirty="0">
                  <a:latin typeface="Calibri" pitchFamily="34" charset="0"/>
                </a:rPr>
                <a:t>29</a:t>
              </a:r>
            </a:p>
          </p:txBody>
        </p:sp>
        <p:sp>
          <p:nvSpPr>
            <p:cNvPr id="32827" name="Line 52"/>
            <p:cNvSpPr>
              <a:spLocks noChangeShapeType="1"/>
            </p:cNvSpPr>
            <p:nvPr/>
          </p:nvSpPr>
          <p:spPr bwMode="auto">
            <a:xfrm flipV="1">
              <a:off x="2016" y="2640"/>
              <a:ext cx="1248" cy="76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068" dirty="0">
                <a:latin typeface="Calibri" pitchFamily="34" charset="0"/>
              </a:endParaRPr>
            </a:p>
          </p:txBody>
        </p: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7458659" y="3541766"/>
            <a:ext cx="2583259" cy="1205521"/>
            <a:chOff x="3648" y="1968"/>
            <a:chExt cx="1440" cy="672"/>
          </a:xfrm>
        </p:grpSpPr>
        <p:sp>
          <p:nvSpPr>
            <p:cNvPr id="32824" name="Rectangle 54"/>
            <p:cNvSpPr>
              <a:spLocks noChangeArrowheads="1"/>
            </p:cNvSpPr>
            <p:nvPr/>
          </p:nvSpPr>
          <p:spPr bwMode="auto">
            <a:xfrm>
              <a:off x="4416" y="1968"/>
              <a:ext cx="672" cy="192"/>
            </a:xfrm>
            <a:prstGeom prst="rect">
              <a:avLst/>
            </a:prstGeom>
            <a:solidFill>
              <a:srgbClr val="66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068" b="1" dirty="0">
                  <a:latin typeface="Calibri" pitchFamily="34" charset="0"/>
                </a:rPr>
                <a:t>29</a:t>
              </a:r>
            </a:p>
          </p:txBody>
        </p:sp>
        <p:sp>
          <p:nvSpPr>
            <p:cNvPr id="32825" name="Line 55"/>
            <p:cNvSpPr>
              <a:spLocks noChangeShapeType="1"/>
            </p:cNvSpPr>
            <p:nvPr/>
          </p:nvSpPr>
          <p:spPr bwMode="auto">
            <a:xfrm flipV="1">
              <a:off x="3648" y="2064"/>
              <a:ext cx="864" cy="57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068" dirty="0">
                <a:latin typeface="Calibri" pitchFamily="34" charset="0"/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544766" y="3369548"/>
            <a:ext cx="1291630" cy="1291630"/>
            <a:chOff x="3696" y="1872"/>
            <a:chExt cx="720" cy="720"/>
          </a:xfrm>
        </p:grpSpPr>
        <p:sp>
          <p:nvSpPr>
            <p:cNvPr id="32822" name="Line 57"/>
            <p:cNvSpPr>
              <a:spLocks noChangeShapeType="1"/>
            </p:cNvSpPr>
            <p:nvPr/>
          </p:nvSpPr>
          <p:spPr bwMode="auto">
            <a:xfrm flipH="1">
              <a:off x="3696" y="1872"/>
              <a:ext cx="72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068" dirty="0">
                <a:latin typeface="Calibri" pitchFamily="34" charset="0"/>
              </a:endParaRPr>
            </a:p>
          </p:txBody>
        </p:sp>
        <p:sp>
          <p:nvSpPr>
            <p:cNvPr id="32823" name="Line 58"/>
            <p:cNvSpPr>
              <a:spLocks noChangeShapeType="1"/>
            </p:cNvSpPr>
            <p:nvPr/>
          </p:nvSpPr>
          <p:spPr bwMode="auto">
            <a:xfrm flipH="1">
              <a:off x="3696" y="2064"/>
              <a:ext cx="72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sz="3068" dirty="0">
                <a:latin typeface="Calibri" pitchFamily="34" charset="0"/>
              </a:endParaRPr>
            </a:p>
          </p:txBody>
        </p:sp>
      </p:grpSp>
      <p:sp>
        <p:nvSpPr>
          <p:cNvPr id="61" name="Slide Number Placeholder 60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9840C0-B953-4BE3-818F-E34D7C42137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6)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10</a:t>
            </a:r>
            <a:r>
              <a:rPr lang="en-US" sz="1808" b="1" dirty="0">
                <a:latin typeface="Calibri" pitchFamily="34" charset="0"/>
                <a:sym typeface="Symbol" charset="2"/>
              </a:rPr>
              <a:t>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0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33831" name="AutoShape 39"/>
          <p:cNvSpPr>
            <a:spLocks noChangeArrowheads="1"/>
          </p:cNvSpPr>
          <p:nvPr/>
        </p:nvSpPr>
        <p:spPr bwMode="auto">
          <a:xfrm>
            <a:off x="2378248" y="4316743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3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1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961507" y="3369548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6482760" y="3853910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6482760" y="3509475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3838" name="Rectangle 46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3839" name="Rectangle 47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B762F51-4E58-4758-ACBE-F71E5D547F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33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961508" y="1302941"/>
            <a:ext cx="2841585" cy="611371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803093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068" b="1" dirty="0">
              <a:latin typeface="Calibri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119922" y="1302941"/>
            <a:ext cx="2841585" cy="6113714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1563803" y="355747"/>
            <a:ext cx="9041408" cy="6314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write-through, allocate on write (REF 6)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8836397" y="216402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8836397" y="2852897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123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8836397" y="3541766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8836397" y="3886201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162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8836397" y="4575070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18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8836397" y="5263939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8836397" y="5952808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19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8836397" y="6641677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8421359" y="1733485"/>
            <a:ext cx="479618" cy="565693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0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0" b="1" dirty="0">
                <a:latin typeface="Calibri" pitchFamily="34" charset="0"/>
              </a:rPr>
              <a:t>15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808792" y="3143514"/>
            <a:ext cx="1901483" cy="14834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8" b="1" dirty="0">
                <a:latin typeface="Calibri" pitchFamily="34" charset="0"/>
              </a:rPr>
              <a:t>Ld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 7   ]</a:t>
            </a:r>
          </a:p>
          <a:p>
            <a:r>
              <a:rPr lang="en-US" sz="1808" b="1" dirty="0">
                <a:latin typeface="Calibri" pitchFamily="34" charset="0"/>
              </a:rPr>
              <a:t>St 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0   ]</a:t>
            </a:r>
          </a:p>
          <a:p>
            <a:r>
              <a:rPr lang="en-US" sz="1808" b="1" dirty="0">
                <a:latin typeface="Calibri" pitchFamily="34" charset="0"/>
              </a:rPr>
              <a:t>St   R1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 M[   5   ]</a:t>
            </a:r>
            <a:endParaRPr lang="en-US" sz="1808" b="1" dirty="0">
              <a:latin typeface="Calibri" pitchFamily="34" charset="0"/>
            </a:endParaRPr>
          </a:p>
          <a:p>
            <a:r>
              <a:rPr lang="en-US" sz="1808" b="1" dirty="0">
                <a:latin typeface="Calibri" pitchFamily="34" charset="0"/>
              </a:rPr>
              <a:t>Ld  R2 </a:t>
            </a:r>
            <a:r>
              <a:rPr lang="en-US" sz="1808" b="1" dirty="0">
                <a:latin typeface="Calibri" pitchFamily="34" charset="0"/>
                <a:sym typeface="Symbol" charset="2"/>
              </a:rPr>
              <a:t> M[  </a:t>
            </a:r>
            <a:r>
              <a:rPr lang="en-US" sz="1808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10</a:t>
            </a:r>
            <a:r>
              <a:rPr lang="en-US" sz="1808" b="1" dirty="0">
                <a:latin typeface="Calibri" pitchFamily="34" charset="0"/>
                <a:sym typeface="Symbol" charset="2"/>
              </a:rPr>
              <a:t>  ]</a:t>
            </a:r>
            <a:endParaRPr lang="en-US" sz="1808" b="1" dirty="0">
              <a:latin typeface="Calibri" pitchFamily="34" charset="0"/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736484" y="1216832"/>
            <a:ext cx="1162498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Cache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2722682" y="1216832"/>
            <a:ext cx="1770036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Processor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5880000" y="3513063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5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5392050" y="2996410"/>
            <a:ext cx="2064814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Calibri" pitchFamily="34" charset="0"/>
              </a:rPr>
              <a:t>V  tag   data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583769" y="5608374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583769" y="664167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3067118" y="5608375"/>
            <a:ext cx="495649" cy="14834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0" b="1" dirty="0">
                <a:latin typeface="Calibri" pitchFamily="34" charset="0"/>
              </a:rPr>
              <a:t>R0</a:t>
            </a:r>
          </a:p>
          <a:p>
            <a:r>
              <a:rPr lang="en-US" sz="2260" b="1" dirty="0">
                <a:latin typeface="Calibri" pitchFamily="34" charset="0"/>
              </a:rPr>
              <a:t>R1</a:t>
            </a:r>
          </a:p>
          <a:p>
            <a:r>
              <a:rPr lang="en-US" sz="2260" b="1" dirty="0">
                <a:latin typeface="Calibri" pitchFamily="34" charset="0"/>
              </a:rPr>
              <a:t>R2</a:t>
            </a:r>
          </a:p>
          <a:p>
            <a:r>
              <a:rPr lang="en-US" sz="2260" b="1" dirty="0">
                <a:latin typeface="Calibri" pitchFamily="34" charset="0"/>
              </a:rPr>
              <a:t>R3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8664178" y="1216832"/>
            <a:ext cx="1587422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Memory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5880000" y="4201932"/>
            <a:ext cx="60276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8836397" y="1819593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8836397" y="2508462"/>
            <a:ext cx="1205521" cy="344435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120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8836397" y="31973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8836397" y="4230635"/>
            <a:ext cx="1205521" cy="344435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173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8836397" y="4919505"/>
            <a:ext cx="1205521" cy="344435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21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8836397" y="5608374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8836397" y="6297243"/>
            <a:ext cx="1205521" cy="344435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200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8836397" y="6986112"/>
            <a:ext cx="1205521" cy="344435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225</a:t>
            </a:r>
          </a:p>
        </p:txBody>
      </p:sp>
      <p:sp>
        <p:nvSpPr>
          <p:cNvPr id="34855" name="AutoShape 39"/>
          <p:cNvSpPr>
            <a:spLocks noChangeArrowheads="1"/>
          </p:cNvSpPr>
          <p:nvPr/>
        </p:nvSpPr>
        <p:spPr bwMode="auto">
          <a:xfrm>
            <a:off x="2378248" y="4316743"/>
            <a:ext cx="430543" cy="258326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068" dirty="0">
              <a:latin typeface="Calibri" pitchFamily="34" charset="0"/>
            </a:endParaRP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5478160" y="6038916"/>
            <a:ext cx="1867819" cy="112088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>
                <a:latin typeface="Calibri" pitchFamily="34" charset="0"/>
              </a:rPr>
              <a:t>Misses:   4</a:t>
            </a:r>
          </a:p>
          <a:p>
            <a:r>
              <a:rPr lang="en-US" sz="3068" b="1" dirty="0">
                <a:latin typeface="Calibri" pitchFamily="34" charset="0"/>
              </a:rPr>
              <a:t>Hits:</a:t>
            </a:r>
            <a:r>
              <a:rPr lang="en-US" sz="3616" b="1" dirty="0">
                <a:latin typeface="Calibri" pitchFamily="34" charset="0"/>
              </a:rPr>
              <a:t> </a:t>
            </a:r>
            <a:r>
              <a:rPr lang="en-US" sz="3068" b="1" dirty="0">
                <a:latin typeface="Calibri" pitchFamily="34" charset="0"/>
              </a:rPr>
              <a:t>      1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4961507" y="4144526"/>
            <a:ext cx="631904" cy="564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68" b="1" dirty="0" err="1">
                <a:latin typeface="Calibri" pitchFamily="34" charset="0"/>
              </a:rPr>
              <a:t>lru</a:t>
            </a:r>
            <a:endParaRPr lang="en-US" sz="3068" b="1" dirty="0">
              <a:latin typeface="Calibri" pitchFamily="34" charset="0"/>
            </a:endParaRP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5564267" y="3513063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5567855" y="4201932"/>
            <a:ext cx="308556" cy="344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1</a:t>
            </a:r>
          </a:p>
        </p:txBody>
      </p: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3583769" y="5952808"/>
            <a:ext cx="1205521" cy="344435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6482760" y="4546367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482760" y="4201932"/>
            <a:ext cx="1205521" cy="344435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71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6482760" y="3513063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6482760" y="3857498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28</a:t>
            </a:r>
          </a:p>
        </p:txBody>
      </p:sp>
      <p:sp>
        <p:nvSpPr>
          <p:cNvPr id="34865" name="Rectangle 49"/>
          <p:cNvSpPr>
            <a:spLocks noChangeArrowheads="1"/>
          </p:cNvSpPr>
          <p:nvPr/>
        </p:nvSpPr>
        <p:spPr bwMode="auto">
          <a:xfrm>
            <a:off x="3583769" y="6297243"/>
            <a:ext cx="1205521" cy="344435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068" b="1" dirty="0">
                <a:latin typeface="Calibri" pitchFamily="34" charset="0"/>
              </a:rPr>
              <a:t>33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8836397" y="7395128"/>
            <a:ext cx="1722173" cy="53817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58CEF9C-AE92-4CD9-B5F6-45517B303900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9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9F67-AA76-E26B-C4C3-9ECC6724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memory references?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1903-26F2-49CC-46D8-33CE78D0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dirty="0"/>
              <a:t>Each miss reads a block </a:t>
            </a:r>
          </a:p>
          <a:p>
            <a:pPr lvl="1" eaLnBrk="1" hangingPunct="1">
              <a:buClr>
                <a:schemeClr val="tx1"/>
              </a:buClr>
            </a:pPr>
            <a:r>
              <a:rPr lang="en-US" sz="2712" dirty="0"/>
              <a:t>2 bytes in this cache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Each store writes a byte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Total reads: 8 bytes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/>
              <a:t>Total writes: 2 bytes</a:t>
            </a:r>
          </a:p>
          <a:p>
            <a:pPr eaLnBrk="1" hangingPunct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but caches generally miss &lt; 20%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we take advantage  of that?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Multi-core processors have limited bandwidth between caches and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Extra stores also cost power</a:t>
            </a:r>
          </a:p>
          <a:p>
            <a:pPr eaLnBrk="1" hangingPunct="1">
              <a:buClr>
                <a:schemeClr val="tx1"/>
              </a:buClr>
              <a:buFont typeface="Wingdings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2AD8-16F6-28A6-46F8-B7633CB8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BD57-9ADC-1DC4-0835-6F98C01E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B681F-02B3-AB0A-CC9A-0F68F726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Write-back caches</a:t>
            </a:r>
          </a:p>
          <a:p>
            <a:r>
              <a:rPr lang="en-US" sz="2800"/>
              <a:t>Direct-mapped </a:t>
            </a:r>
            <a:r>
              <a:rPr lang="en-US" sz="2800" dirty="0"/>
              <a:t>vs associative caches.</a:t>
            </a:r>
            <a:endParaRPr lang="en-US" sz="2401" dirty="0"/>
          </a:p>
          <a:p>
            <a:r>
              <a:rPr lang="en-US" sz="2800" dirty="0"/>
              <a:t>Lingering questions / feedback? I'll include an anonymous form at the end of every lecture: </a:t>
            </a:r>
            <a:r>
              <a:rPr lang="en-US" sz="2800" dirty="0">
                <a:hlinkClick r:id="rId2"/>
              </a:rPr>
              <a:t>https://bit.ly/3oXr4Ah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4E335-C16C-715C-69F5-65B6476B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8DACA-9F07-2F96-9A79-A2BFBF68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6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FDD0-028E-0D99-67C6-EB4EFEF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Memory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E163-008D-B8AC-016E-FE187056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Large memory is much slower than processor</a:t>
            </a:r>
          </a:p>
          <a:p>
            <a:pPr lvl="1"/>
            <a:r>
              <a:rPr lang="en-US" dirty="0"/>
              <a:t>We'd have to wait ~100s of cycles for every load</a:t>
            </a:r>
          </a:p>
          <a:p>
            <a:r>
              <a:rPr lang="en-US" dirty="0"/>
              <a:t>Observation:</a:t>
            </a:r>
          </a:p>
          <a:p>
            <a:pPr marL="913257" lvl="1" indent="-457200">
              <a:buFont typeface="+mj-lt"/>
              <a:buAutoNum type="arabicPeriod"/>
            </a:pPr>
            <a:r>
              <a:rPr lang="en-US" dirty="0"/>
              <a:t>Small memory can be made as fast as processor</a:t>
            </a:r>
          </a:p>
          <a:p>
            <a:pPr marL="913257" lvl="1" indent="-457200">
              <a:buFont typeface="+mj-lt"/>
              <a:buAutoNum type="arabicPeriod"/>
            </a:pPr>
            <a:r>
              <a:rPr lang="en-US" dirty="0"/>
              <a:t>We only need a small amount of memory at a time</a:t>
            </a:r>
          </a:p>
          <a:p>
            <a:r>
              <a:rPr lang="en-US" dirty="0"/>
              <a:t>Idea: let's include a small amount of memory – a </a:t>
            </a:r>
            <a:r>
              <a:rPr lang="en-US" b="1" dirty="0"/>
              <a:t>cache</a:t>
            </a:r>
            <a:r>
              <a:rPr lang="en-US" dirty="0"/>
              <a:t> – that holds data hardware thinks is likely to be needed in the near future</a:t>
            </a:r>
          </a:p>
          <a:p>
            <a:pPr lvl="1"/>
            <a:r>
              <a:rPr lang="en-US" dirty="0"/>
              <a:t>Check the cache before going to main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8F6E-DEB0-979B-442B-BFC59B97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3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 rot="10800000">
            <a:off x="1824276" y="4747950"/>
            <a:ext cx="8325068" cy="174826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5" dirty="0"/>
          </a:p>
        </p:txBody>
      </p:sp>
      <p:sp>
        <p:nvSpPr>
          <p:cNvPr id="5" name="TextBox 4"/>
          <p:cNvSpPr txBox="1"/>
          <p:nvPr/>
        </p:nvSpPr>
        <p:spPr>
          <a:xfrm>
            <a:off x="4663022" y="5630939"/>
            <a:ext cx="2635065" cy="58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2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4675610" y="1636860"/>
            <a:ext cx="2622396" cy="174826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5"/>
          </a:p>
        </p:txBody>
      </p:sp>
      <p:sp>
        <p:nvSpPr>
          <p:cNvPr id="7" name="TextBox 6"/>
          <p:cNvSpPr txBox="1"/>
          <p:nvPr/>
        </p:nvSpPr>
        <p:spPr>
          <a:xfrm>
            <a:off x="4662038" y="2519521"/>
            <a:ext cx="2635065" cy="58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2" dirty="0" err="1">
                <a:solidFill>
                  <a:schemeClr val="bg1"/>
                </a:solidFill>
              </a:rPr>
              <a:t>Regs</a:t>
            </a:r>
            <a:endParaRPr lang="en-US" sz="3192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441" y="2529633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FF0000"/>
                </a:solidFill>
              </a:rPr>
              <a:t>Small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9441" y="5253664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00B050"/>
                </a:solidFill>
              </a:rPr>
              <a:t>Big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05066" y="2626974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00B050"/>
                </a:solidFill>
              </a:rPr>
              <a:t>Fast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5547" y="5253664"/>
            <a:ext cx="1722927" cy="4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>
                <a:solidFill>
                  <a:srgbClr val="FF0000"/>
                </a:solidFill>
              </a:rPr>
              <a:t>Slow</a:t>
            </a:r>
          </a:p>
        </p:txBody>
      </p:sp>
      <p:sp>
        <p:nvSpPr>
          <p:cNvPr id="12" name="Flowchart: Manual Operation 11"/>
          <p:cNvSpPr/>
          <p:nvPr/>
        </p:nvSpPr>
        <p:spPr>
          <a:xfrm rot="10800000">
            <a:off x="3570502" y="3582154"/>
            <a:ext cx="4818138" cy="101180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5" dirty="0"/>
          </a:p>
        </p:txBody>
      </p:sp>
      <p:sp>
        <p:nvSpPr>
          <p:cNvPr id="13" name="TextBox 12"/>
          <p:cNvSpPr txBox="1"/>
          <p:nvPr/>
        </p:nvSpPr>
        <p:spPr>
          <a:xfrm>
            <a:off x="4675609" y="3758390"/>
            <a:ext cx="2635065" cy="58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92" dirty="0">
                <a:solidFill>
                  <a:schemeClr val="bg1"/>
                </a:solidFill>
              </a:rPr>
              <a:t>Caches</a:t>
            </a: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1570904" y="2995392"/>
            <a:ext cx="0" cy="22582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0"/>
            <a:endCxn id="10" idx="2"/>
          </p:cNvCxnSpPr>
          <p:nvPr/>
        </p:nvCxnSpPr>
        <p:spPr>
          <a:xfrm flipV="1">
            <a:off x="10937010" y="3103615"/>
            <a:ext cx="29519" cy="21500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6299" y="1825767"/>
            <a:ext cx="2939111" cy="124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/>
              <a:t>Managed explicitly by programmer / compiler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90801" y="3405321"/>
            <a:ext cx="2939111" cy="124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5" dirty="0"/>
              <a:t>Managed transparently by hardware</a:t>
            </a:r>
          </a:p>
        </p:txBody>
      </p:sp>
      <p:cxnSp>
        <p:nvCxnSpPr>
          <p:cNvPr id="18" name="Straight Arrow Connector 17"/>
          <p:cNvCxnSpPr>
            <a:cxnSpLocks/>
            <a:endCxn id="7" idx="1"/>
          </p:cNvCxnSpPr>
          <p:nvPr/>
        </p:nvCxnSpPr>
        <p:spPr>
          <a:xfrm>
            <a:off x="4099719" y="2811185"/>
            <a:ext cx="56231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028619" y="3843303"/>
            <a:ext cx="460584" cy="2067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/>
          <p:cNvSpPr txBox="1">
            <a:spLocks/>
          </p:cNvSpPr>
          <p:nvPr/>
        </p:nvSpPr>
        <p:spPr>
          <a:xfrm>
            <a:off x="836127" y="829907"/>
            <a:ext cx="10489585" cy="1322284"/>
          </a:xfrm>
          <a:prstGeom prst="rect">
            <a:avLst/>
          </a:prstGeom>
        </p:spPr>
        <p:txBody>
          <a:bodyPr vert="horz" lIns="91214" tIns="45607" rIns="91214" bIns="45607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2114">
              <a:defRPr/>
            </a:pPr>
            <a:r>
              <a:rPr lang="en-US" sz="4389" dirty="0">
                <a:solidFill>
                  <a:sysClr val="windowText" lastClr="000000"/>
                </a:solidFill>
                <a:latin typeface="Calibri Light" panose="020F0302020204030204"/>
              </a:rPr>
              <a:t>Review: Memory </a:t>
            </a:r>
            <a:r>
              <a:rPr lang="en-US" sz="4389" dirty="0" err="1">
                <a:solidFill>
                  <a:sysClr val="windowText" lastClr="000000"/>
                </a:solidFill>
                <a:latin typeface="Calibri Light" panose="020F0302020204030204"/>
              </a:rPr>
              <a:t>Hiearchy</a:t>
            </a:r>
            <a:endParaRPr lang="en-US" sz="4389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20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589298" y="6806310"/>
            <a:ext cx="2736413" cy="364222"/>
          </a:xfrm>
        </p:spPr>
        <p:txBody>
          <a:bodyPr/>
          <a:lstStyle/>
          <a:p>
            <a:fld id="{24191890-1B93-4A46-9FD4-B9843F018E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EB72-8347-6303-FDC2-9BCB6F8F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Block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A933-FBA0-85FB-1D80-1DC1EF92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6</a:t>
            </a:fld>
            <a:endParaRPr lang="en-US"/>
          </a:p>
        </p:txBody>
      </p:sp>
      <p:sp>
        <p:nvSpPr>
          <p:cNvPr id="5" name="Text Box 29">
            <a:extLst>
              <a:ext uri="{FF2B5EF4-FFF2-40B4-BE49-F238E27FC236}">
                <a16:creationId xmlns:a16="http://schemas.microsoft.com/office/drawing/2014/main" id="{68AFB9F0-FDA4-F899-C927-EE673ACB0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644" y="1483462"/>
            <a:ext cx="43180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Calibri" pitchFamily="34" charset="0"/>
              </a:rPr>
              <a:t>Case 1</a:t>
            </a:r>
            <a:r>
              <a:rPr lang="en-US" sz="2400" b="1" dirty="0">
                <a:solidFill>
                  <a:schemeClr val="accent1"/>
                </a:solidFill>
                <a:latin typeface="Calibri" pitchFamily="34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Block size: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bytes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73C532-825C-7145-9BA1-E82E967C8EF8}"/>
              </a:ext>
            </a:extLst>
          </p:cNvPr>
          <p:cNvGrpSpPr/>
          <p:nvPr/>
        </p:nvGrpSpPr>
        <p:grpSpPr>
          <a:xfrm>
            <a:off x="4247039" y="1628400"/>
            <a:ext cx="3213682" cy="1218037"/>
            <a:chOff x="2667000" y="1600200"/>
            <a:chExt cx="2835602" cy="1074739"/>
          </a:xfrm>
        </p:grpSpPr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9DA37149-210C-C8EE-4034-EDD7FC0CB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819" y="1600200"/>
              <a:ext cx="533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C4AAF241-DF65-D0B6-AD5F-854345531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819" y="1905000"/>
              <a:ext cx="5334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6</a:t>
              </a: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FFD1E386-33A1-E157-D529-4457B99A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219" y="1905000"/>
              <a:ext cx="106680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389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Text Box 29">
              <a:extLst>
                <a:ext uri="{FF2B5EF4-FFF2-40B4-BE49-F238E27FC236}">
                  <a16:creationId xmlns:a16="http://schemas.microsoft.com/office/drawing/2014/main" id="{3CD76465-93E5-8FCC-7486-5F56C0358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2205335"/>
              <a:ext cx="2835602" cy="4073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Calibri" pitchFamily="34" charset="0"/>
                </a:rPr>
                <a:t>V  tag    data (block)</a:t>
              </a:r>
            </a:p>
          </p:txBody>
        </p:sp>
        <p:sp>
          <p:nvSpPr>
            <p:cNvPr id="11" name="Rectangle 37">
              <a:extLst>
                <a:ext uri="{FF2B5EF4-FFF2-40B4-BE49-F238E27FC236}">
                  <a16:creationId xmlns:a16="http://schemas.microsoft.com/office/drawing/2014/main" id="{93F72801-1BC4-7B68-7B6F-1C521DFB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219" y="1600200"/>
              <a:ext cx="1066800" cy="304800"/>
            </a:xfrm>
            <a:prstGeom prst="rect">
              <a:avLst/>
            </a:prstGeom>
            <a:solidFill>
              <a:srgbClr val="00336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74</a:t>
              </a:r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79831481-BD6C-320B-31D4-545898B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219" y="1905000"/>
              <a:ext cx="1066800" cy="304800"/>
            </a:xfrm>
            <a:prstGeom prst="rect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160</a:t>
              </a:r>
            </a:p>
          </p:txBody>
        </p:sp>
        <p:grpSp>
          <p:nvGrpSpPr>
            <p:cNvPr id="13" name="Group 45">
              <a:extLst>
                <a:ext uri="{FF2B5EF4-FFF2-40B4-BE49-F238E27FC236}">
                  <a16:creationId xmlns:a16="http://schemas.microsoft.com/office/drawing/2014/main" id="{7DCD84F4-30FD-8F8C-AD5B-18A7A1D2A2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019" y="1600201"/>
              <a:ext cx="304800" cy="1074738"/>
              <a:chOff x="2496" y="1920"/>
              <a:chExt cx="192" cy="677"/>
            </a:xfrm>
          </p:grpSpPr>
          <p:sp>
            <p:nvSpPr>
              <p:cNvPr id="14" name="Rectangle 46">
                <a:extLst>
                  <a:ext uri="{FF2B5EF4-FFF2-40B4-BE49-F238E27FC236}">
                    <a16:creationId xmlns:a16="http://schemas.microsoft.com/office/drawing/2014/main" id="{E429C684-CBE1-98FF-58C9-787D8CBDB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20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5" name="Rectangle 47">
                <a:extLst>
                  <a:ext uri="{FF2B5EF4-FFF2-40B4-BE49-F238E27FC236}">
                    <a16:creationId xmlns:a16="http://schemas.microsoft.com/office/drawing/2014/main" id="{B9230FCE-F2B8-1D78-2E31-6FF3C344C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6" name="Text Box 48">
                <a:extLst>
                  <a:ext uri="{FF2B5EF4-FFF2-40B4-BE49-F238E27FC236}">
                    <a16:creationId xmlns:a16="http://schemas.microsoft.com/office/drawing/2014/main" id="{388E32E7-8971-168E-E37D-110E1126B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157" cy="34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 </a:t>
                </a:r>
              </a:p>
            </p:txBody>
          </p:sp>
        </p:grp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F3221054-9ECF-3A70-D77B-F49124F2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90932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74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E7FFEF5C-8BC8-DEA2-00B1-EAC14254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2547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110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77A4964-1A57-EE58-D8AD-5AB3EF73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60020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CD5B02EB-EF70-371D-37C5-75847E0D1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9456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130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7695525-46F1-2D0F-57EF-39C72DB4C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29108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140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7068D247-1507-A7A8-0195-AD701872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6365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8D04482F-5DB6-CECB-4CA7-09EE210A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98196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160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92BFF25E-0F61-18E1-F1C2-0835A70F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32740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170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32F6B7E-6068-B02C-8396-BA15B570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67284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180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75F462E-3A32-0E2D-D16B-A3579D27C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01828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190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FED3151-3EF5-B8AE-A8BF-9CF7C9FD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36372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D2CFBE66-FD87-0173-52DB-96F9A996B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70916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72E58B0C-49FE-B371-1147-732AF8D82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05460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220</a:t>
            </a:r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C39DA941-77DD-FE05-021B-03B7FAC39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40004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230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35EC16D5-D1D1-F8D0-3B97-340EA916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74548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240</a:t>
            </a: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F48CB0C7-3792-6CD5-0FC6-1DF987BE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609092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250</a:t>
            </a:r>
          </a:p>
        </p:txBody>
      </p:sp>
      <p:sp>
        <p:nvSpPr>
          <p:cNvPr id="33" name="Text Box 22">
            <a:extLst>
              <a:ext uri="{FF2B5EF4-FFF2-40B4-BE49-F238E27FC236}">
                <a16:creationId xmlns:a16="http://schemas.microsoft.com/office/drawing/2014/main" id="{ABA27D08-5B17-6232-733C-30F8A2205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192" y="82296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9DD1C674-0380-7F36-8F09-194E6F9E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320" y="304800"/>
            <a:ext cx="128086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35" name="Text Box 29">
            <a:extLst>
              <a:ext uri="{FF2B5EF4-FFF2-40B4-BE49-F238E27FC236}">
                <a16:creationId xmlns:a16="http://schemas.microsoft.com/office/drawing/2014/main" id="{074D42F3-63FC-AE82-0510-0029D64D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9" y="2751081"/>
            <a:ext cx="6736080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How many bits needed per tag?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(number of blocks in memory) 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(16)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4 bits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Overhead = (4+1) / 8 = 62.5%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576B9AC4-E908-904B-40D9-FD7F929A2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92" y="4478762"/>
            <a:ext cx="4318000" cy="83099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4"/>
                </a:solidFill>
                <a:latin typeface="Calibri" pitchFamily="34" charset="0"/>
              </a:rPr>
              <a:t>Case 2</a:t>
            </a:r>
            <a:r>
              <a:rPr lang="en-US" sz="2400" b="1" dirty="0">
                <a:solidFill>
                  <a:schemeClr val="accent4"/>
                </a:solidFill>
                <a:latin typeface="Calibri" pitchFamily="34" charset="0"/>
              </a:rPr>
              <a:t>: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Block size: 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 bytes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3742AC-FCE1-7B09-8591-E1E716EF1E2C}"/>
              </a:ext>
            </a:extLst>
          </p:cNvPr>
          <p:cNvGrpSpPr/>
          <p:nvPr/>
        </p:nvGrpSpPr>
        <p:grpSpPr>
          <a:xfrm>
            <a:off x="4247040" y="4420763"/>
            <a:ext cx="3620897" cy="1218037"/>
            <a:chOff x="3103019" y="3787773"/>
            <a:chExt cx="3194909" cy="10747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95A60F5-3E44-567F-CAF5-F815143B36B4}"/>
                </a:ext>
              </a:extLst>
            </p:cNvPr>
            <p:cNvGrpSpPr/>
            <p:nvPr/>
          </p:nvGrpSpPr>
          <p:grpSpPr>
            <a:xfrm>
              <a:off x="3103019" y="3787773"/>
              <a:ext cx="3194909" cy="1074739"/>
              <a:chOff x="2722019" y="1600200"/>
              <a:chExt cx="3194909" cy="1074739"/>
            </a:xfrm>
          </p:grpSpPr>
          <p:sp>
            <p:nvSpPr>
              <p:cNvPr id="41" name="Rectangle 26">
                <a:extLst>
                  <a:ext uri="{FF2B5EF4-FFF2-40B4-BE49-F238E27FC236}">
                    <a16:creationId xmlns:a16="http://schemas.microsoft.com/office/drawing/2014/main" id="{9DB0DCE1-B77A-6AD6-F5EB-6D5A490F8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819" y="16002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2" name="Rectangle 27">
                <a:extLst>
                  <a:ext uri="{FF2B5EF4-FFF2-40B4-BE49-F238E27FC236}">
                    <a16:creationId xmlns:a16="http://schemas.microsoft.com/office/drawing/2014/main" id="{1DDA2706-7892-A76E-3249-F38680D8B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819" y="19050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>
                    <a:solidFill>
                      <a:srgbClr val="000000"/>
                    </a:solidFill>
                    <a:latin typeface="Calibri" pitchFamily="34" charset="0"/>
                  </a:rPr>
                  <a:t>3</a:t>
                </a:r>
                <a:endParaRPr lang="en-US" sz="3389" b="1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3" name="Rectangle 28">
                <a:extLst>
                  <a:ext uri="{FF2B5EF4-FFF2-40B4-BE49-F238E27FC236}">
                    <a16:creationId xmlns:a16="http://schemas.microsoft.com/office/drawing/2014/main" id="{D070D4F3-99A3-CFC1-7CAA-3BC019BD1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219" y="1905000"/>
                <a:ext cx="1066800" cy="3048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3389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44" name="Text Box 29">
                <a:extLst>
                  <a:ext uri="{FF2B5EF4-FFF2-40B4-BE49-F238E27FC236}">
                    <a16:creationId xmlns:a16="http://schemas.microsoft.com/office/drawing/2014/main" id="{A02A0AB9-22DE-E0A6-CB02-0EE1DE72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7038" y="2205335"/>
                <a:ext cx="3139890" cy="40735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  <a:latin typeface="Calibri" pitchFamily="34" charset="0"/>
                  </a:rPr>
                  <a:t>V  tag      data (block)</a:t>
                </a:r>
              </a:p>
            </p:txBody>
          </p:sp>
          <p:sp>
            <p:nvSpPr>
              <p:cNvPr id="45" name="Rectangle 37">
                <a:extLst>
                  <a:ext uri="{FF2B5EF4-FFF2-40B4-BE49-F238E27FC236}">
                    <a16:creationId xmlns:a16="http://schemas.microsoft.com/office/drawing/2014/main" id="{08550056-686E-02F9-BBB7-F2746DDDA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219" y="1600200"/>
                <a:ext cx="1066800" cy="304800"/>
              </a:xfrm>
              <a:prstGeom prst="rect">
                <a:avLst/>
              </a:prstGeom>
              <a:solidFill>
                <a:srgbClr val="003366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74</a:t>
                </a:r>
              </a:p>
            </p:txBody>
          </p:sp>
          <p:sp>
            <p:nvSpPr>
              <p:cNvPr id="46" name="Rectangle 38">
                <a:extLst>
                  <a:ext uri="{FF2B5EF4-FFF2-40B4-BE49-F238E27FC236}">
                    <a16:creationId xmlns:a16="http://schemas.microsoft.com/office/drawing/2014/main" id="{F56FEF0E-DD27-BEF9-F3B2-8B3833548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219" y="1905000"/>
                <a:ext cx="1066800" cy="304800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389" b="1" dirty="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160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56F5E346-4E67-7052-29A0-713F46A9A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22019" y="1600201"/>
                <a:ext cx="304800" cy="1074738"/>
                <a:chOff x="2496" y="1920"/>
                <a:chExt cx="192" cy="67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4FEAAA-35B9-8C33-5A98-3314943C27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1920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3389" b="1" dirty="0">
                      <a:solidFill>
                        <a:srgbClr val="000000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A9C1FC3-390D-03AE-51EB-1AA9331FD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112"/>
                  <a:ext cx="144" cy="19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 sz="3389" b="1" dirty="0">
                      <a:solidFill>
                        <a:srgbClr val="000000"/>
                      </a:solidFill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0" name="Text Box 48">
                  <a:extLst>
                    <a:ext uri="{FF2B5EF4-FFF2-40B4-BE49-F238E27FC236}">
                      <a16:creationId xmlns:a16="http://schemas.microsoft.com/office/drawing/2014/main" id="{2D971453-BE78-7D8E-EF1D-6DB7E393FA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2256"/>
                  <a:ext cx="157" cy="341"/>
                </a:xfrm>
                <a:prstGeom prst="rect">
                  <a:avLst/>
                </a:prstGeom>
                <a:noFill/>
                <a:ln w="2857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3389" b="1" dirty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</a:p>
              </p:txBody>
            </p:sp>
          </p:grpSp>
        </p:grp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41D1F78B-AD45-1D1D-2DEA-F24A01D5E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574" y="3787773"/>
              <a:ext cx="1066800" cy="304800"/>
            </a:xfrm>
            <a:prstGeom prst="rect">
              <a:avLst/>
            </a:prstGeom>
            <a:solidFill>
              <a:srgbClr val="0066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110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80CCDEBC-7D6D-F10E-B23D-2DE4C18F1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574" y="4090341"/>
              <a:ext cx="1066800" cy="304800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389" b="1" dirty="0">
                  <a:solidFill>
                    <a:srgbClr val="000000"/>
                  </a:solidFill>
                  <a:latin typeface="Calibri" pitchFamily="34" charset="0"/>
                </a:rPr>
                <a:t>170</a:t>
              </a:r>
            </a:p>
          </p:txBody>
        </p:sp>
      </p:grpSp>
      <p:sp>
        <p:nvSpPr>
          <p:cNvPr id="51" name="Text Box 29">
            <a:extLst>
              <a:ext uri="{FF2B5EF4-FFF2-40B4-BE49-F238E27FC236}">
                <a16:creationId xmlns:a16="http://schemas.microsoft.com/office/drawing/2014/main" id="{21CA5F66-242C-58C4-A019-68C8B8B16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078" y="5562600"/>
            <a:ext cx="6610422" cy="156966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How many bits needed per tag?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(number of blocks in memory) = log</a:t>
            </a:r>
            <a:r>
              <a:rPr lang="en-US" sz="2400" baseline="-25000" dirty="0">
                <a:solidFill>
                  <a:srgbClr val="000000"/>
                </a:solidFill>
                <a:latin typeface="Calibri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(8)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itchFamily="34" charset="0"/>
              </a:rPr>
              <a:t>= 3 bits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 pitchFamily="34" charset="0"/>
              </a:rPr>
              <a:t>Overhead = (3+1) / 16 = 25%</a:t>
            </a:r>
          </a:p>
        </p:txBody>
      </p:sp>
      <p:sp>
        <p:nvSpPr>
          <p:cNvPr id="53" name="Text Box 22">
            <a:extLst>
              <a:ext uri="{FF2B5EF4-FFF2-40B4-BE49-F238E27FC236}">
                <a16:creationId xmlns:a16="http://schemas.microsoft.com/office/drawing/2014/main" id="{C0A6299E-D699-4B47-2C6D-06868DE0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2380" y="869446"/>
            <a:ext cx="593190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3D31F0B0-1118-68DF-EEE0-BFC9F7EBC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529" y="881837"/>
            <a:ext cx="593190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7AB645-4697-6678-1FDE-92211FC7AD0B}"/>
              </a:ext>
            </a:extLst>
          </p:cNvPr>
          <p:cNvSpPr/>
          <p:nvPr/>
        </p:nvSpPr>
        <p:spPr>
          <a:xfrm>
            <a:off x="7430986" y="6553877"/>
            <a:ext cx="2712248" cy="923823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What will the overhead of this cache be?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43F386-AF32-3A1D-B5D2-8175651A0C51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sp>
        <p:nvSpPr>
          <p:cNvPr id="57" name="Text Box 36">
            <a:extLst>
              <a:ext uri="{FF2B5EF4-FFF2-40B4-BE49-F238E27FC236}">
                <a16:creationId xmlns:a16="http://schemas.microsoft.com/office/drawing/2014/main" id="{5B1019AB-0376-A499-349B-4052091D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2241" y="172308"/>
            <a:ext cx="914288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Tag</a:t>
            </a:r>
          </a:p>
          <a:p>
            <a:pPr algn="ctr"/>
            <a:r>
              <a:rPr lang="en-US" sz="180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(case 1)</a:t>
            </a:r>
          </a:p>
        </p:txBody>
      </p:sp>
      <p:sp>
        <p:nvSpPr>
          <p:cNvPr id="58" name="Text Box 36">
            <a:extLst>
              <a:ext uri="{FF2B5EF4-FFF2-40B4-BE49-F238E27FC236}">
                <a16:creationId xmlns:a16="http://schemas.microsoft.com/office/drawing/2014/main" id="{18BBF846-A2DC-8076-6AAD-3DD069AC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5572" y="172307"/>
            <a:ext cx="914289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Tag</a:t>
            </a:r>
          </a:p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(case 2)</a:t>
            </a:r>
          </a:p>
        </p:txBody>
      </p:sp>
    </p:spTree>
    <p:extLst>
      <p:ext uri="{BB962C8B-B14F-4D97-AF65-F5344CB8AC3E}">
        <p14:creationId xmlns:p14="http://schemas.microsoft.com/office/powerpoint/2010/main" val="328959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1" grpId="0"/>
      <p:bldP spid="54" grpId="0"/>
      <p:bldP spid="55" grpId="0" animBg="1"/>
      <p:bldP spid="5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1817-800E-9828-2EC5-88B33CC5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Figuring out the tag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12787-E799-8403-8DE0-ADC2E16C1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6128" y="2069042"/>
                <a:ext cx="7532106" cy="49315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block size is N, what's the pattern for figuring out the tag from the address?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𝑎𝑑𝑑𝑟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If block size is power of 2, then this is just everything except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𝑏𝑙𝑜𝑐𝑘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of the address in binary!</a:t>
                </a:r>
              </a:p>
              <a:p>
                <a:r>
                  <a:rPr lang="en-US" dirty="0"/>
                  <a:t>E.g.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𝑇𝑎𝑔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101=0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𝐵𝑙𝑜𝑐𝑘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Remaining bits (block offset) tells us how far into the block the data is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12787-E799-8403-8DE0-ADC2E16C1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128" y="2069042"/>
                <a:ext cx="7532106" cy="4931516"/>
              </a:xfrm>
              <a:blipFill>
                <a:blip r:embed="rId2"/>
                <a:stretch>
                  <a:fillRect l="-1456" t="-2719" r="-1052" b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679A2-89A7-3450-3F11-835EC09F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7FDC95-7753-C3CE-D99C-0FBDA80A9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909320"/>
            <a:ext cx="1209040" cy="345440"/>
          </a:xfrm>
          <a:prstGeom prst="rect">
            <a:avLst/>
          </a:prstGeom>
          <a:solidFill>
            <a:srgbClr val="0033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74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F4C1C31-C384-23E5-52BB-96CCEC90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2547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110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AC37BA9-641A-FD21-8D05-60294F468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600200"/>
            <a:ext cx="1209040" cy="345440"/>
          </a:xfrm>
          <a:prstGeom prst="rect">
            <a:avLst/>
          </a:prstGeom>
          <a:solidFill>
            <a:srgbClr val="33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120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7D9EC46-0A5B-9056-3099-036CFCBD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19456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130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5C7FBBF-3B2E-0010-5B18-842DE822F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291080"/>
            <a:ext cx="1209040" cy="345440"/>
          </a:xfrm>
          <a:prstGeom prst="rect">
            <a:avLst/>
          </a:prstGeom>
          <a:solidFill>
            <a:srgbClr val="99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140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75455F6-B6B7-497E-AE2A-B68E74FA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6365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150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C4CD535D-0D42-B066-B664-876B1664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298196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160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DF5F0FE-5719-C56C-F5ED-296808B95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327400"/>
            <a:ext cx="1209040" cy="345440"/>
          </a:xfrm>
          <a:prstGeom prst="rect">
            <a:avLst/>
          </a:prstGeom>
          <a:solidFill>
            <a:srgbClr val="33CC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170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84995072-69A1-DCB1-2693-CAD1345B9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367284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180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E33ED59C-C5B7-BC92-28C3-A30E09B0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018280"/>
            <a:ext cx="1209040" cy="34544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190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AC5602EF-F662-0E0F-1851-3BBA0462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36372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200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96570A64-AF32-168A-CFEA-5DB57F43E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4709160"/>
            <a:ext cx="1209040" cy="34544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210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E68358F-5EBB-E767-C743-BB9F5F045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05460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220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EB206608-E9F5-5D8C-2FEC-242ABB4C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400040"/>
            <a:ext cx="1209040" cy="345440"/>
          </a:xfrm>
          <a:prstGeom prst="rect">
            <a:avLst/>
          </a:prstGeom>
          <a:solidFill>
            <a:srgbClr val="FF99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230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11C8DD85-C117-DF32-ED64-9B5FDF97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574548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240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8931318-7E43-EC09-F340-248486E0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4040" y="6090920"/>
            <a:ext cx="1209040" cy="345440"/>
          </a:xfrm>
          <a:prstGeom prst="rect">
            <a:avLst/>
          </a:prstGeom>
          <a:solidFill>
            <a:srgbClr val="CC00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250</a:t>
            </a: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A1A4369F-C621-2A7F-9EF1-6D90AEC17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192" y="82296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22" name="Text Box 36">
            <a:extLst>
              <a:ext uri="{FF2B5EF4-FFF2-40B4-BE49-F238E27FC236}">
                <a16:creationId xmlns:a16="http://schemas.microsoft.com/office/drawing/2014/main" id="{D924C3BF-0A96-4BC5-10F5-7D598C34F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1320" y="304800"/>
            <a:ext cx="1280863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Memory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AE6430F-6B2A-DA97-53B5-609D5EF3B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9076" y="881837"/>
            <a:ext cx="593190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0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1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2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3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4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5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6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  <a:p>
            <a:pPr algn="r"/>
            <a:r>
              <a:rPr lang="en-US" sz="2267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8261858B-0997-0413-63BE-307C34808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8119" y="172307"/>
            <a:ext cx="914289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Tag</a:t>
            </a:r>
          </a:p>
          <a:p>
            <a:pPr algn="ctr"/>
            <a:r>
              <a:rPr lang="en-US" sz="1800" b="1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</a:rPr>
              <a:t>(case 2)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BEB6DB-CDF2-C55B-F7BC-67EFC69931BC}"/>
              </a:ext>
            </a:extLst>
          </p:cNvPr>
          <p:cNvSpPr/>
          <p:nvPr/>
        </p:nvSpPr>
        <p:spPr>
          <a:xfrm>
            <a:off x="5998346" y="1695355"/>
            <a:ext cx="2712248" cy="34544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rtlCol="0" anchor="t"/>
          <a:lstStyle/>
          <a:p>
            <a:pPr defTabSz="518145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587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1587" b="1" kern="0" dirty="0">
                <a:solidFill>
                  <a:prstClr val="black"/>
                </a:solidFill>
                <a:latin typeface="Century Gothic"/>
                <a:cs typeface="+mn-cs"/>
              </a:rPr>
              <a:t> What's the pattern?</a:t>
            </a:r>
            <a:endParaRPr lang="en-US" sz="1587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145CB-3519-2D15-15DD-06B29F6E3C39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96888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50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6156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6163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64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65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66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6167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70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71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6172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6173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74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75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6176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6177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6178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6179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6180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6181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6182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6183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612391" name="Text Box 39"/>
          <p:cNvSpPr txBox="1">
            <a:spLocks noChangeArrowheads="1"/>
          </p:cNvSpPr>
          <p:nvPr/>
        </p:nvSpPr>
        <p:spPr bwMode="auto">
          <a:xfrm>
            <a:off x="5303679" y="1727200"/>
            <a:ext cx="1892056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2 cache lines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</a:rPr>
              <a:t>3-bit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tag field</a:t>
            </a:r>
          </a:p>
          <a:p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</a:rPr>
              <a:t>2-byte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 block</a:t>
            </a:r>
          </a:p>
        </p:txBody>
      </p:sp>
      <p:sp>
        <p:nvSpPr>
          <p:cNvPr id="6185" name="Rectangle 40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V</a:t>
            </a:r>
          </a:p>
        </p:txBody>
      </p:sp>
      <p:sp>
        <p:nvSpPr>
          <p:cNvPr id="6186" name="Rectangle 41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V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2621D597-7F77-AE49-ACE2-FC3DA304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780811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4958239" y="1295400"/>
            <a:ext cx="2849880" cy="61315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3389" b="1" dirty="0">
              <a:latin typeface="Calibri" pitchFamily="34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108359" y="1295400"/>
            <a:ext cx="2849880" cy="613156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74" name="Rectangle 5"/>
          <p:cNvSpPr>
            <a:spLocks noGrp="1" noChangeArrowheads="1"/>
          </p:cNvSpPr>
          <p:nvPr>
            <p:ph type="title"/>
          </p:nvPr>
        </p:nvSpPr>
        <p:spPr>
          <a:xfrm>
            <a:off x="1550617" y="345440"/>
            <a:ext cx="9067800" cy="6333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Block size for caches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8844439" y="215900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110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8844439" y="284988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130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8844439" y="354076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150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8844439" y="388620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160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8844439" y="457708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180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8844439" y="526796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200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8844439" y="595884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220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8844439" y="664972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240</a:t>
            </a:r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8429591" y="1727200"/>
            <a:ext cx="479618" cy="5674374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267" b="1" dirty="0">
                <a:latin typeface="Calibri" pitchFamily="34" charset="0"/>
              </a:rPr>
              <a:t>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5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6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7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8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9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10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11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12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13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14</a:t>
            </a:r>
          </a:p>
          <a:p>
            <a:pPr algn="r"/>
            <a:r>
              <a:rPr lang="en-US" sz="2267" b="1" dirty="0">
                <a:latin typeface="Calibri" pitchFamily="34" charset="0"/>
              </a:rPr>
              <a:t>15</a:t>
            </a:r>
          </a:p>
        </p:txBody>
      </p: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2799240" y="2849881"/>
            <a:ext cx="1888659" cy="17662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13" b="1" dirty="0">
                <a:latin typeface="Calibri" pitchFamily="34" charset="0"/>
              </a:rPr>
              <a:t>Ld  R1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</a:t>
            </a:r>
            <a:r>
              <a:rPr lang="en-US" sz="1813" b="1" dirty="0">
                <a:solidFill>
                  <a:srgbClr val="FF0000"/>
                </a:solidFill>
                <a:latin typeface="Calibri" pitchFamily="34" charset="0"/>
                <a:sym typeface="Symbol" charset="2"/>
              </a:rPr>
              <a:t>1</a:t>
            </a:r>
            <a:r>
              <a:rPr lang="en-US" sz="1813" b="1" dirty="0">
                <a:latin typeface="Calibri" pitchFamily="34" charset="0"/>
                <a:sym typeface="Symbol" charset="2"/>
              </a:rPr>
              <a:t>   ]</a:t>
            </a: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5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1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R3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4   ]</a:t>
            </a:r>
            <a:endParaRPr lang="en-US" sz="1813" b="1" dirty="0">
              <a:latin typeface="Calibri" pitchFamily="34" charset="0"/>
            </a:endParaRPr>
          </a:p>
          <a:p>
            <a:r>
              <a:rPr lang="en-US" sz="1813" b="1" dirty="0">
                <a:latin typeface="Calibri" pitchFamily="34" charset="0"/>
              </a:rPr>
              <a:t>Ld  R2 </a:t>
            </a:r>
            <a:r>
              <a:rPr lang="en-US" sz="1813" b="1" dirty="0">
                <a:latin typeface="Calibri" pitchFamily="34" charset="0"/>
                <a:sym typeface="Symbol" charset="2"/>
              </a:rPr>
              <a:t> M[   0   ]</a:t>
            </a:r>
            <a:endParaRPr lang="en-US" sz="1813" b="1" dirty="0">
              <a:latin typeface="Calibri" pitchFamily="34" charset="0"/>
            </a:endParaRPr>
          </a:p>
          <a:p>
            <a:endParaRPr lang="en-US" sz="1813" b="1" dirty="0">
              <a:latin typeface="Calibri" pitchFamily="34" charset="0"/>
            </a:endParaRPr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5735479" y="1209040"/>
            <a:ext cx="126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Cache</a:t>
            </a:r>
          </a:p>
        </p:txBody>
      </p:sp>
      <p:sp>
        <p:nvSpPr>
          <p:cNvPr id="7186" name="Text Box 17"/>
          <p:cNvSpPr txBox="1">
            <a:spLocks noChangeArrowheads="1"/>
          </p:cNvSpPr>
          <p:nvPr/>
        </p:nvSpPr>
        <p:spPr bwMode="auto">
          <a:xfrm>
            <a:off x="2712879" y="1209040"/>
            <a:ext cx="1931426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Processor</a:t>
            </a:r>
          </a:p>
        </p:txBody>
      </p:sp>
      <p:sp>
        <p:nvSpPr>
          <p:cNvPr id="7187" name="Rectangle 18"/>
          <p:cNvSpPr>
            <a:spLocks noChangeArrowheads="1"/>
          </p:cNvSpPr>
          <p:nvPr/>
        </p:nvSpPr>
        <p:spPr bwMode="auto">
          <a:xfrm>
            <a:off x="5735479" y="345440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88" name="Rectangle 19"/>
          <p:cNvSpPr>
            <a:spLocks noChangeArrowheads="1"/>
          </p:cNvSpPr>
          <p:nvPr/>
        </p:nvSpPr>
        <p:spPr bwMode="auto">
          <a:xfrm>
            <a:off x="6339999" y="3454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89" name="Rectangle 20"/>
          <p:cNvSpPr>
            <a:spLocks noChangeArrowheads="1"/>
          </p:cNvSpPr>
          <p:nvPr/>
        </p:nvSpPr>
        <p:spPr bwMode="auto">
          <a:xfrm>
            <a:off x="6339999" y="3799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0" name="Text Box 21"/>
          <p:cNvSpPr txBox="1">
            <a:spLocks noChangeArrowheads="1"/>
          </p:cNvSpPr>
          <p:nvPr/>
        </p:nvSpPr>
        <p:spPr bwMode="auto">
          <a:xfrm>
            <a:off x="5508889" y="2936240"/>
            <a:ext cx="1948289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389" b="1" dirty="0">
                <a:latin typeface="Calibri" pitchFamily="34" charset="0"/>
              </a:rPr>
              <a:t>tag    data</a:t>
            </a:r>
          </a:p>
        </p:txBody>
      </p:sp>
      <p:sp>
        <p:nvSpPr>
          <p:cNvPr id="7191" name="Rectangle 22"/>
          <p:cNvSpPr>
            <a:spLocks noChangeArrowheads="1"/>
          </p:cNvSpPr>
          <p:nvPr/>
        </p:nvSpPr>
        <p:spPr bwMode="auto">
          <a:xfrm>
            <a:off x="3576479" y="561340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2" name="Rectangle 23"/>
          <p:cNvSpPr>
            <a:spLocks noChangeArrowheads="1"/>
          </p:cNvSpPr>
          <p:nvPr/>
        </p:nvSpPr>
        <p:spPr bwMode="auto">
          <a:xfrm>
            <a:off x="3576479" y="595884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3" name="Rectangle 24"/>
          <p:cNvSpPr>
            <a:spLocks noChangeArrowheads="1"/>
          </p:cNvSpPr>
          <p:nvPr/>
        </p:nvSpPr>
        <p:spPr bwMode="auto">
          <a:xfrm>
            <a:off x="3576479" y="6304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4" name="Rectangle 25"/>
          <p:cNvSpPr>
            <a:spLocks noChangeArrowheads="1"/>
          </p:cNvSpPr>
          <p:nvPr/>
        </p:nvSpPr>
        <p:spPr bwMode="auto">
          <a:xfrm>
            <a:off x="3576479" y="6649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5" name="Text Box 26"/>
          <p:cNvSpPr txBox="1">
            <a:spLocks noChangeArrowheads="1"/>
          </p:cNvSpPr>
          <p:nvPr/>
        </p:nvSpPr>
        <p:spPr bwMode="auto">
          <a:xfrm>
            <a:off x="3058319" y="5613401"/>
            <a:ext cx="495649" cy="148784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67" b="1" dirty="0">
                <a:latin typeface="Calibri" pitchFamily="34" charset="0"/>
              </a:rPr>
              <a:t>R0</a:t>
            </a:r>
          </a:p>
          <a:p>
            <a:r>
              <a:rPr lang="en-US" sz="2267" b="1" dirty="0">
                <a:latin typeface="Calibri" pitchFamily="34" charset="0"/>
              </a:rPr>
              <a:t>R1</a:t>
            </a:r>
          </a:p>
          <a:p>
            <a:r>
              <a:rPr lang="en-US" sz="2267" b="1" dirty="0">
                <a:latin typeface="Calibri" pitchFamily="34" charset="0"/>
              </a:rPr>
              <a:t>R2</a:t>
            </a:r>
          </a:p>
          <a:p>
            <a:r>
              <a:rPr lang="en-US" sz="2267" b="1" dirty="0">
                <a:latin typeface="Calibri" pitchFamily="34" charset="0"/>
              </a:rPr>
              <a:t>R3</a:t>
            </a:r>
          </a:p>
        </p:txBody>
      </p:sp>
      <p:sp>
        <p:nvSpPr>
          <p:cNvPr id="7196" name="Text Box 27"/>
          <p:cNvSpPr txBox="1">
            <a:spLocks noChangeArrowheads="1"/>
          </p:cNvSpPr>
          <p:nvPr/>
        </p:nvSpPr>
        <p:spPr bwMode="auto">
          <a:xfrm>
            <a:off x="8671719" y="1209040"/>
            <a:ext cx="1731884" cy="61388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389" b="1" dirty="0">
                <a:latin typeface="Calibri" pitchFamily="34" charset="0"/>
              </a:rPr>
              <a:t>Memory</a:t>
            </a:r>
          </a:p>
        </p:txBody>
      </p:sp>
      <p:sp>
        <p:nvSpPr>
          <p:cNvPr id="7197" name="Rectangle 28"/>
          <p:cNvSpPr>
            <a:spLocks noChangeArrowheads="1"/>
          </p:cNvSpPr>
          <p:nvPr/>
        </p:nvSpPr>
        <p:spPr bwMode="auto">
          <a:xfrm>
            <a:off x="5735479" y="4145280"/>
            <a:ext cx="60452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8" name="Rectangle 29"/>
          <p:cNvSpPr>
            <a:spLocks noChangeArrowheads="1"/>
          </p:cNvSpPr>
          <p:nvPr/>
        </p:nvSpPr>
        <p:spPr bwMode="auto">
          <a:xfrm>
            <a:off x="6339999" y="414528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199" name="Rectangle 30"/>
          <p:cNvSpPr>
            <a:spLocks noChangeArrowheads="1"/>
          </p:cNvSpPr>
          <p:nvPr/>
        </p:nvSpPr>
        <p:spPr bwMode="auto">
          <a:xfrm>
            <a:off x="6339999" y="4490720"/>
            <a:ext cx="120904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200" name="Rectangle 31"/>
          <p:cNvSpPr>
            <a:spLocks noChangeArrowheads="1"/>
          </p:cNvSpPr>
          <p:nvPr/>
        </p:nvSpPr>
        <p:spPr bwMode="auto">
          <a:xfrm>
            <a:off x="8844439" y="1813560"/>
            <a:ext cx="1209040" cy="345440"/>
          </a:xfrm>
          <a:prstGeom prst="rect">
            <a:avLst/>
          </a:prstGeom>
          <a:solidFill>
            <a:srgbClr val="00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100</a:t>
            </a:r>
          </a:p>
        </p:txBody>
      </p:sp>
      <p:sp>
        <p:nvSpPr>
          <p:cNvPr id="7201" name="Rectangle 32"/>
          <p:cNvSpPr>
            <a:spLocks noChangeArrowheads="1"/>
          </p:cNvSpPr>
          <p:nvPr/>
        </p:nvSpPr>
        <p:spPr bwMode="auto">
          <a:xfrm>
            <a:off x="8844439" y="2504440"/>
            <a:ext cx="1209040" cy="34544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120</a:t>
            </a:r>
          </a:p>
        </p:txBody>
      </p:sp>
      <p:sp>
        <p:nvSpPr>
          <p:cNvPr id="7202" name="Rectangle 33"/>
          <p:cNvSpPr>
            <a:spLocks noChangeArrowheads="1"/>
          </p:cNvSpPr>
          <p:nvPr/>
        </p:nvSpPr>
        <p:spPr bwMode="auto">
          <a:xfrm>
            <a:off x="8844439" y="3195320"/>
            <a:ext cx="1209040" cy="345440"/>
          </a:xfrm>
          <a:prstGeom prst="rect">
            <a:avLst/>
          </a:prstGeom>
          <a:solidFill>
            <a:srgbClr val="66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140</a:t>
            </a:r>
          </a:p>
        </p:txBody>
      </p:sp>
      <p:sp>
        <p:nvSpPr>
          <p:cNvPr id="7203" name="Rectangle 34"/>
          <p:cNvSpPr>
            <a:spLocks noChangeArrowheads="1"/>
          </p:cNvSpPr>
          <p:nvPr/>
        </p:nvSpPr>
        <p:spPr bwMode="auto">
          <a:xfrm>
            <a:off x="8844439" y="4231640"/>
            <a:ext cx="1209040" cy="345440"/>
          </a:xfrm>
          <a:prstGeom prst="rect">
            <a:avLst/>
          </a:prstGeom>
          <a:solidFill>
            <a:srgbClr val="00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170</a:t>
            </a:r>
          </a:p>
        </p:txBody>
      </p:sp>
      <p:sp>
        <p:nvSpPr>
          <p:cNvPr id="7204" name="Rectangle 35"/>
          <p:cNvSpPr>
            <a:spLocks noChangeArrowheads="1"/>
          </p:cNvSpPr>
          <p:nvPr/>
        </p:nvSpPr>
        <p:spPr bwMode="auto">
          <a:xfrm>
            <a:off x="8844439" y="4922520"/>
            <a:ext cx="1209040" cy="345440"/>
          </a:xfrm>
          <a:prstGeom prst="rect">
            <a:avLst/>
          </a:prstGeom>
          <a:solidFill>
            <a:srgbClr val="00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190</a:t>
            </a:r>
          </a:p>
        </p:txBody>
      </p:sp>
      <p:sp>
        <p:nvSpPr>
          <p:cNvPr id="7205" name="Rectangle 36"/>
          <p:cNvSpPr>
            <a:spLocks noChangeArrowheads="1"/>
          </p:cNvSpPr>
          <p:nvPr/>
        </p:nvSpPr>
        <p:spPr bwMode="auto">
          <a:xfrm>
            <a:off x="8844439" y="5613400"/>
            <a:ext cx="1209040" cy="345440"/>
          </a:xfrm>
          <a:prstGeom prst="rect">
            <a:avLst/>
          </a:prstGeom>
          <a:solidFill>
            <a:srgbClr val="CC99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210</a:t>
            </a:r>
          </a:p>
        </p:txBody>
      </p:sp>
      <p:sp>
        <p:nvSpPr>
          <p:cNvPr id="7206" name="Rectangle 37"/>
          <p:cNvSpPr>
            <a:spLocks noChangeArrowheads="1"/>
          </p:cNvSpPr>
          <p:nvPr/>
        </p:nvSpPr>
        <p:spPr bwMode="auto">
          <a:xfrm>
            <a:off x="8844439" y="6304280"/>
            <a:ext cx="1209040" cy="345440"/>
          </a:xfrm>
          <a:prstGeom prst="rect">
            <a:avLst/>
          </a:pr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230</a:t>
            </a:r>
          </a:p>
        </p:txBody>
      </p:sp>
      <p:sp>
        <p:nvSpPr>
          <p:cNvPr id="7207" name="Rectangle 38"/>
          <p:cNvSpPr>
            <a:spLocks noChangeArrowheads="1"/>
          </p:cNvSpPr>
          <p:nvPr/>
        </p:nvSpPr>
        <p:spPr bwMode="auto">
          <a:xfrm>
            <a:off x="8844439" y="6995160"/>
            <a:ext cx="1209040" cy="345440"/>
          </a:xfrm>
          <a:prstGeom prst="rect">
            <a:avLst/>
          </a:prstGeom>
          <a:solidFill>
            <a:srgbClr val="FF66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250</a:t>
            </a:r>
          </a:p>
        </p:txBody>
      </p:sp>
      <p:sp>
        <p:nvSpPr>
          <p:cNvPr id="7208" name="AutoShape 39"/>
          <p:cNvSpPr>
            <a:spLocks noChangeArrowheads="1"/>
          </p:cNvSpPr>
          <p:nvPr/>
        </p:nvSpPr>
        <p:spPr bwMode="auto">
          <a:xfrm>
            <a:off x="2367439" y="2936240"/>
            <a:ext cx="431800" cy="25908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3389" dirty="0">
              <a:latin typeface="Calibri" pitchFamily="34" charset="0"/>
            </a:endParaRPr>
          </a:p>
        </p:txBody>
      </p:sp>
      <p:sp>
        <p:nvSpPr>
          <p:cNvPr id="7209" name="Rectangle 40"/>
          <p:cNvSpPr>
            <a:spLocks noChangeArrowheads="1"/>
          </p:cNvSpPr>
          <p:nvPr/>
        </p:nvSpPr>
        <p:spPr bwMode="auto">
          <a:xfrm>
            <a:off x="5476399" y="345440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7210" name="Rectangle 41"/>
          <p:cNvSpPr>
            <a:spLocks noChangeArrowheads="1"/>
          </p:cNvSpPr>
          <p:nvPr/>
        </p:nvSpPr>
        <p:spPr bwMode="auto">
          <a:xfrm>
            <a:off x="5476399" y="4145280"/>
            <a:ext cx="259080" cy="3454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389" b="1" dirty="0">
                <a:latin typeface="Calibri" pitchFamily="34" charset="0"/>
              </a:rPr>
              <a:t>0</a:t>
            </a:r>
          </a:p>
        </p:txBody>
      </p:sp>
      <p:sp>
        <p:nvSpPr>
          <p:cNvPr id="43" name="Slide Number Placeholder 3">
            <a:extLst>
              <a:ext uri="{FF2B5EF4-FFF2-40B4-BE49-F238E27FC236}">
                <a16:creationId xmlns:a16="http://schemas.microsoft.com/office/drawing/2014/main" id="{1A17917F-BD79-8490-3F73-B32904BA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6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19211</TotalTime>
  <Words>3705</Words>
  <Application>Microsoft Office PowerPoint</Application>
  <PresentationFormat>Custom</PresentationFormat>
  <Paragraphs>1754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Narrow</vt:lpstr>
      <vt:lpstr>Calibri</vt:lpstr>
      <vt:lpstr>Calibri Light</vt:lpstr>
      <vt:lpstr>Cambria Math</vt:lpstr>
      <vt:lpstr>Century Gothic</vt:lpstr>
      <vt:lpstr>Verdana</vt:lpstr>
      <vt:lpstr>Wingdings</vt:lpstr>
      <vt:lpstr>2_Office Theme</vt:lpstr>
      <vt:lpstr>Office Theme</vt:lpstr>
      <vt:lpstr>EECS 370 - Lecture 18</vt:lpstr>
      <vt:lpstr>Announcements</vt:lpstr>
      <vt:lpstr>Resources</vt:lpstr>
      <vt:lpstr>Review: Memory Hierarchy</vt:lpstr>
      <vt:lpstr>PowerPoint Presentation</vt:lpstr>
      <vt:lpstr>Increasing Block Size</vt:lpstr>
      <vt:lpstr>Figuring out the tag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Block size for caches</vt:lpstr>
      <vt:lpstr>PowerPoint Presentation</vt:lpstr>
      <vt:lpstr>Solution to Practice Problem</vt:lpstr>
      <vt:lpstr>Solution to Practice Problem</vt:lpstr>
      <vt:lpstr>Extra Class Problem</vt:lpstr>
      <vt:lpstr>"Way" explanation</vt:lpstr>
      <vt:lpstr>LRU Implementation with Counters</vt:lpstr>
      <vt:lpstr>Spatial Locality</vt:lpstr>
      <vt:lpstr>What about stores?</vt:lpstr>
      <vt:lpstr>Handling stores (write-through, allocate on write)</vt:lpstr>
      <vt:lpstr>write-through, allocate on write (REF 1)</vt:lpstr>
      <vt:lpstr>write-through, allocate on write (REF 1)</vt:lpstr>
      <vt:lpstr>write-through, allocate on write (REF 2)</vt:lpstr>
      <vt:lpstr>write-through, allocate on write (REF 2)</vt:lpstr>
      <vt:lpstr>write-through, allocate on write (REF 3)</vt:lpstr>
      <vt:lpstr>write-through, allocate on write (REF 3)</vt:lpstr>
      <vt:lpstr>write-through, allocate on write (REF 4)</vt:lpstr>
      <vt:lpstr>write-through, allocate on write (REF 4)</vt:lpstr>
      <vt:lpstr>write-through, allocate on write (REF 6)</vt:lpstr>
      <vt:lpstr>write-through, allocate on write (REF 6)</vt:lpstr>
      <vt:lpstr>How many memory references?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444</cp:revision>
  <dcterms:created xsi:type="dcterms:W3CDTF">2020-01-27T04:39:41Z</dcterms:created>
  <dcterms:modified xsi:type="dcterms:W3CDTF">2023-03-16T04:34:50Z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