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51"/>
  </p:notesMasterIdLst>
  <p:sldIdLst>
    <p:sldId id="256" r:id="rId2"/>
    <p:sldId id="404" r:id="rId3"/>
    <p:sldId id="865" r:id="rId4"/>
    <p:sldId id="890" r:id="rId5"/>
    <p:sldId id="901" r:id="rId6"/>
    <p:sldId id="612" r:id="rId7"/>
    <p:sldId id="613" r:id="rId8"/>
    <p:sldId id="614" r:id="rId9"/>
    <p:sldId id="615" r:id="rId10"/>
    <p:sldId id="616" r:id="rId11"/>
    <p:sldId id="617" r:id="rId12"/>
    <p:sldId id="902" r:id="rId13"/>
    <p:sldId id="903" r:id="rId14"/>
    <p:sldId id="620" r:id="rId15"/>
    <p:sldId id="621" r:id="rId16"/>
    <p:sldId id="622" r:id="rId17"/>
    <p:sldId id="623" r:id="rId18"/>
    <p:sldId id="624" r:id="rId19"/>
    <p:sldId id="625" r:id="rId20"/>
    <p:sldId id="626" r:id="rId21"/>
    <p:sldId id="627" r:id="rId22"/>
    <p:sldId id="628" r:id="rId23"/>
    <p:sldId id="629" r:id="rId24"/>
    <p:sldId id="630" r:id="rId25"/>
    <p:sldId id="631" r:id="rId26"/>
    <p:sldId id="904" r:id="rId27"/>
    <p:sldId id="907" r:id="rId28"/>
    <p:sldId id="908" r:id="rId29"/>
    <p:sldId id="909" r:id="rId30"/>
    <p:sldId id="910" r:id="rId31"/>
    <p:sldId id="911" r:id="rId32"/>
    <p:sldId id="912" r:id="rId33"/>
    <p:sldId id="560" r:id="rId34"/>
    <p:sldId id="561" r:id="rId35"/>
    <p:sldId id="562" r:id="rId36"/>
    <p:sldId id="563" r:id="rId37"/>
    <p:sldId id="564" r:id="rId38"/>
    <p:sldId id="565" r:id="rId39"/>
    <p:sldId id="566" r:id="rId40"/>
    <p:sldId id="567" r:id="rId41"/>
    <p:sldId id="568" r:id="rId42"/>
    <p:sldId id="569" r:id="rId43"/>
    <p:sldId id="570" r:id="rId44"/>
    <p:sldId id="571" r:id="rId45"/>
    <p:sldId id="803" r:id="rId46"/>
    <p:sldId id="905" r:id="rId47"/>
    <p:sldId id="597" r:id="rId48"/>
    <p:sldId id="599" r:id="rId49"/>
    <p:sldId id="600" r:id="rId50"/>
  </p:sldIdLst>
  <p:sldSz cx="12161838" cy="7772400"/>
  <p:notesSz cx="6858000" cy="9144000"/>
  <p:custDataLst>
    <p:tags r:id="rId52"/>
  </p:custDataLst>
  <p:defaultTextStyle>
    <a:defPPr>
      <a:defRPr lang="en-US"/>
    </a:defPPr>
    <a:lvl1pPr marL="0" algn="l" defTabSz="1275771" rtl="0" eaLnBrk="1" latinLnBrk="0" hangingPunct="1">
      <a:defRPr sz="2511" kern="1200">
        <a:solidFill>
          <a:schemeClr val="tx1"/>
        </a:solidFill>
        <a:latin typeface="+mn-lt"/>
        <a:ea typeface="+mn-ea"/>
        <a:cs typeface="+mn-cs"/>
      </a:defRPr>
    </a:lvl1pPr>
    <a:lvl2pPr marL="637885" algn="l" defTabSz="1275771" rtl="0" eaLnBrk="1" latinLnBrk="0" hangingPunct="1">
      <a:defRPr sz="2511" kern="1200">
        <a:solidFill>
          <a:schemeClr val="tx1"/>
        </a:solidFill>
        <a:latin typeface="+mn-lt"/>
        <a:ea typeface="+mn-ea"/>
        <a:cs typeface="+mn-cs"/>
      </a:defRPr>
    </a:lvl2pPr>
    <a:lvl3pPr marL="1275771" algn="l" defTabSz="1275771" rtl="0" eaLnBrk="1" latinLnBrk="0" hangingPunct="1">
      <a:defRPr sz="2511" kern="1200">
        <a:solidFill>
          <a:schemeClr val="tx1"/>
        </a:solidFill>
        <a:latin typeface="+mn-lt"/>
        <a:ea typeface="+mn-ea"/>
        <a:cs typeface="+mn-cs"/>
      </a:defRPr>
    </a:lvl3pPr>
    <a:lvl4pPr marL="1913656" algn="l" defTabSz="1275771" rtl="0" eaLnBrk="1" latinLnBrk="0" hangingPunct="1">
      <a:defRPr sz="2511" kern="1200">
        <a:solidFill>
          <a:schemeClr val="tx1"/>
        </a:solidFill>
        <a:latin typeface="+mn-lt"/>
        <a:ea typeface="+mn-ea"/>
        <a:cs typeface="+mn-cs"/>
      </a:defRPr>
    </a:lvl4pPr>
    <a:lvl5pPr marL="2551542" algn="l" defTabSz="1275771" rtl="0" eaLnBrk="1" latinLnBrk="0" hangingPunct="1">
      <a:defRPr sz="2511" kern="1200">
        <a:solidFill>
          <a:schemeClr val="tx1"/>
        </a:solidFill>
        <a:latin typeface="+mn-lt"/>
        <a:ea typeface="+mn-ea"/>
        <a:cs typeface="+mn-cs"/>
      </a:defRPr>
    </a:lvl5pPr>
    <a:lvl6pPr marL="3189427" algn="l" defTabSz="1275771" rtl="0" eaLnBrk="1" latinLnBrk="0" hangingPunct="1">
      <a:defRPr sz="2511" kern="1200">
        <a:solidFill>
          <a:schemeClr val="tx1"/>
        </a:solidFill>
        <a:latin typeface="+mn-lt"/>
        <a:ea typeface="+mn-ea"/>
        <a:cs typeface="+mn-cs"/>
      </a:defRPr>
    </a:lvl6pPr>
    <a:lvl7pPr marL="3827313" algn="l" defTabSz="1275771" rtl="0" eaLnBrk="1" latinLnBrk="0" hangingPunct="1">
      <a:defRPr sz="2511" kern="1200">
        <a:solidFill>
          <a:schemeClr val="tx1"/>
        </a:solidFill>
        <a:latin typeface="+mn-lt"/>
        <a:ea typeface="+mn-ea"/>
        <a:cs typeface="+mn-cs"/>
      </a:defRPr>
    </a:lvl7pPr>
    <a:lvl8pPr marL="4465198" algn="l" defTabSz="1275771" rtl="0" eaLnBrk="1" latinLnBrk="0" hangingPunct="1">
      <a:defRPr sz="2511" kern="1200">
        <a:solidFill>
          <a:schemeClr val="tx1"/>
        </a:solidFill>
        <a:latin typeface="+mn-lt"/>
        <a:ea typeface="+mn-ea"/>
        <a:cs typeface="+mn-cs"/>
      </a:defRPr>
    </a:lvl8pPr>
    <a:lvl9pPr marL="5103084" algn="l" defTabSz="1275771" rtl="0" eaLnBrk="1" latinLnBrk="0" hangingPunct="1">
      <a:defRPr sz="251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83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than Beaumont" initials="JB" lastIdx="1" clrIdx="0">
    <p:extLst>
      <p:ext uri="{19B8F6BF-5375-455C-9EA6-DF929625EA0E}">
        <p15:presenceInfo xmlns:p15="http://schemas.microsoft.com/office/powerpoint/2012/main" userId="8219c5378e91ef8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FFFFFF"/>
    <a:srgbClr val="1A83AB"/>
    <a:srgbClr val="1581AA"/>
    <a:srgbClr val="FFFF00"/>
    <a:srgbClr val="00336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85595" autoAdjust="0"/>
  </p:normalViewPr>
  <p:slideViewPr>
    <p:cSldViewPr>
      <p:cViewPr varScale="1">
        <p:scale>
          <a:sx n="109" d="100"/>
          <a:sy n="109" d="100"/>
        </p:scale>
        <p:origin x="138" y="408"/>
      </p:cViewPr>
      <p:guideLst>
        <p:guide orient="horz" pos="2448"/>
        <p:guide pos="3831"/>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5285E5-0F6B-4615-A1C4-0E756A0B3C91}" type="datetimeFigureOut">
              <a:rPr lang="en-US" smtClean="0"/>
              <a:t>3/21/2023</a:t>
            </a:fld>
            <a:endParaRPr lang="en-US"/>
          </a:p>
        </p:txBody>
      </p:sp>
      <p:sp>
        <p:nvSpPr>
          <p:cNvPr id="4" name="Slide Image Placeholder 3"/>
          <p:cNvSpPr>
            <a:spLocks noGrp="1" noRot="1" noChangeAspect="1"/>
          </p:cNvSpPr>
          <p:nvPr>
            <p:ph type="sldImg" idx="2"/>
          </p:nvPr>
        </p:nvSpPr>
        <p:spPr>
          <a:xfrm>
            <a:off x="746125" y="685800"/>
            <a:ext cx="5365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A3B742-85FE-4D57-A541-2E2408F036D0}" type="slidenum">
              <a:rPr lang="en-US" smtClean="0"/>
              <a:t>‹#›</a:t>
            </a:fld>
            <a:endParaRPr lang="en-US"/>
          </a:p>
        </p:txBody>
      </p:sp>
    </p:spTree>
    <p:extLst>
      <p:ext uri="{BB962C8B-B14F-4D97-AF65-F5344CB8AC3E}">
        <p14:creationId xmlns:p14="http://schemas.microsoft.com/office/powerpoint/2010/main" val="1888094753"/>
      </p:ext>
    </p:extLst>
  </p:cSld>
  <p:clrMap bg1="lt1" tx1="dk1" bg2="lt2" tx2="dk2" accent1="accent1" accent2="accent2" accent3="accent3" accent4="accent4" accent5="accent5" accent6="accent6" hlink="hlink" folHlink="folHlink"/>
  <p:notesStyle>
    <a:lvl1pPr marL="0" algn="l" defTabSz="1275771" rtl="0" eaLnBrk="1" latinLnBrk="0" hangingPunct="1">
      <a:defRPr sz="1674" kern="1200">
        <a:solidFill>
          <a:schemeClr val="tx1"/>
        </a:solidFill>
        <a:latin typeface="+mn-lt"/>
        <a:ea typeface="+mn-ea"/>
        <a:cs typeface="+mn-cs"/>
      </a:defRPr>
    </a:lvl1pPr>
    <a:lvl2pPr marL="637885" algn="l" defTabSz="1275771" rtl="0" eaLnBrk="1" latinLnBrk="0" hangingPunct="1">
      <a:defRPr sz="1674" kern="1200">
        <a:solidFill>
          <a:schemeClr val="tx1"/>
        </a:solidFill>
        <a:latin typeface="+mn-lt"/>
        <a:ea typeface="+mn-ea"/>
        <a:cs typeface="+mn-cs"/>
      </a:defRPr>
    </a:lvl2pPr>
    <a:lvl3pPr marL="1275771" algn="l" defTabSz="1275771" rtl="0" eaLnBrk="1" latinLnBrk="0" hangingPunct="1">
      <a:defRPr sz="1674" kern="1200">
        <a:solidFill>
          <a:schemeClr val="tx1"/>
        </a:solidFill>
        <a:latin typeface="+mn-lt"/>
        <a:ea typeface="+mn-ea"/>
        <a:cs typeface="+mn-cs"/>
      </a:defRPr>
    </a:lvl3pPr>
    <a:lvl4pPr marL="1913656" algn="l" defTabSz="1275771" rtl="0" eaLnBrk="1" latinLnBrk="0" hangingPunct="1">
      <a:defRPr sz="1674" kern="1200">
        <a:solidFill>
          <a:schemeClr val="tx1"/>
        </a:solidFill>
        <a:latin typeface="+mn-lt"/>
        <a:ea typeface="+mn-ea"/>
        <a:cs typeface="+mn-cs"/>
      </a:defRPr>
    </a:lvl4pPr>
    <a:lvl5pPr marL="2551542" algn="l" defTabSz="1275771" rtl="0" eaLnBrk="1" latinLnBrk="0" hangingPunct="1">
      <a:defRPr sz="1674" kern="1200">
        <a:solidFill>
          <a:schemeClr val="tx1"/>
        </a:solidFill>
        <a:latin typeface="+mn-lt"/>
        <a:ea typeface="+mn-ea"/>
        <a:cs typeface="+mn-cs"/>
      </a:defRPr>
    </a:lvl5pPr>
    <a:lvl6pPr marL="3189427" algn="l" defTabSz="1275771" rtl="0" eaLnBrk="1" latinLnBrk="0" hangingPunct="1">
      <a:defRPr sz="1674" kern="1200">
        <a:solidFill>
          <a:schemeClr val="tx1"/>
        </a:solidFill>
        <a:latin typeface="+mn-lt"/>
        <a:ea typeface="+mn-ea"/>
        <a:cs typeface="+mn-cs"/>
      </a:defRPr>
    </a:lvl6pPr>
    <a:lvl7pPr marL="3827313" algn="l" defTabSz="1275771" rtl="0" eaLnBrk="1" latinLnBrk="0" hangingPunct="1">
      <a:defRPr sz="1674" kern="1200">
        <a:solidFill>
          <a:schemeClr val="tx1"/>
        </a:solidFill>
        <a:latin typeface="+mn-lt"/>
        <a:ea typeface="+mn-ea"/>
        <a:cs typeface="+mn-cs"/>
      </a:defRPr>
    </a:lvl7pPr>
    <a:lvl8pPr marL="4465198" algn="l" defTabSz="1275771" rtl="0" eaLnBrk="1" latinLnBrk="0" hangingPunct="1">
      <a:defRPr sz="1674" kern="1200">
        <a:solidFill>
          <a:schemeClr val="tx1"/>
        </a:solidFill>
        <a:latin typeface="+mn-lt"/>
        <a:ea typeface="+mn-ea"/>
        <a:cs typeface="+mn-cs"/>
      </a:defRPr>
    </a:lvl8pPr>
    <a:lvl9pPr marL="5103084" algn="l" defTabSz="1275771" rtl="0" eaLnBrk="1" latinLnBrk="0" hangingPunct="1">
      <a:defRPr sz="167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46125" y="685800"/>
            <a:ext cx="53657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A3B742-85FE-4D57-A541-2E2408F036D0}" type="slidenum">
              <a:rPr lang="en-US" smtClean="0"/>
              <a:t>1</a:t>
            </a:fld>
            <a:endParaRPr lang="en-US"/>
          </a:p>
        </p:txBody>
      </p:sp>
    </p:spTree>
    <p:extLst>
      <p:ext uri="{BB962C8B-B14F-4D97-AF65-F5344CB8AC3E}">
        <p14:creationId xmlns:p14="http://schemas.microsoft.com/office/powerpoint/2010/main" val="3498675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841375" y="720725"/>
            <a:ext cx="5632450" cy="3600450"/>
          </a:xfrm>
          <a:ln/>
        </p:spPr>
      </p:sp>
      <p:sp>
        <p:nvSpPr>
          <p:cNvPr id="73731"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958847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xfrm>
            <a:off x="841375" y="720725"/>
            <a:ext cx="5632450" cy="3600450"/>
          </a:xfrm>
          <a:ln/>
        </p:spPr>
      </p:sp>
      <p:sp>
        <p:nvSpPr>
          <p:cNvPr id="74755"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461337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xfrm>
            <a:off x="841375" y="720725"/>
            <a:ext cx="5632450" cy="3600450"/>
          </a:xfrm>
          <a:ln/>
        </p:spPr>
      </p:sp>
      <p:sp>
        <p:nvSpPr>
          <p:cNvPr id="75779"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708878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xfrm>
            <a:off x="841375" y="720725"/>
            <a:ext cx="5632450" cy="3600450"/>
          </a:xfrm>
          <a:ln/>
        </p:spPr>
      </p:sp>
      <p:sp>
        <p:nvSpPr>
          <p:cNvPr id="7680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406327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xfrm>
            <a:off x="841375" y="720725"/>
            <a:ext cx="5632450" cy="3600450"/>
          </a:xfrm>
          <a:ln/>
        </p:spPr>
      </p:sp>
      <p:sp>
        <p:nvSpPr>
          <p:cNvPr id="7782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983858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xfrm>
            <a:off x="841375" y="720725"/>
            <a:ext cx="5632450" cy="3600450"/>
          </a:xfrm>
          <a:ln/>
        </p:spPr>
      </p:sp>
      <p:sp>
        <p:nvSpPr>
          <p:cNvPr id="78851"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64579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xfrm>
            <a:off x="841375" y="720725"/>
            <a:ext cx="5632450" cy="3600450"/>
          </a:xfrm>
          <a:ln/>
        </p:spPr>
      </p:sp>
      <p:sp>
        <p:nvSpPr>
          <p:cNvPr id="79875"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297295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xfrm>
            <a:off x="841375" y="720725"/>
            <a:ext cx="5632450" cy="3600450"/>
          </a:xfrm>
          <a:ln/>
        </p:spPr>
      </p:sp>
      <p:sp>
        <p:nvSpPr>
          <p:cNvPr id="80899"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443717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xfrm>
            <a:off x="841375" y="720725"/>
            <a:ext cx="5632450" cy="3600450"/>
          </a:xfrm>
          <a:ln/>
        </p:spPr>
      </p:sp>
      <p:sp>
        <p:nvSpPr>
          <p:cNvPr id="8192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2011668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xfrm>
            <a:off x="841375" y="720725"/>
            <a:ext cx="5632450" cy="3600450"/>
          </a:xfrm>
          <a:ln/>
        </p:spPr>
      </p:sp>
      <p:sp>
        <p:nvSpPr>
          <p:cNvPr id="8294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537138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841375" y="720725"/>
            <a:ext cx="5632450" cy="3600450"/>
          </a:xfrm>
          <a:ln/>
        </p:spPr>
      </p:sp>
      <p:sp>
        <p:nvSpPr>
          <p:cNvPr id="63491"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277468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4E89EB1A-C9F1-42DF-BE1E-BB69C53FC7CB}" type="slidenum">
              <a:rPr lang="en-US">
                <a:solidFill>
                  <a:prstClr val="black"/>
                </a:solidFill>
              </a:rPr>
              <a:pPr/>
              <a:t>33</a:t>
            </a:fld>
            <a:endParaRPr lang="en-US">
              <a:solidFill>
                <a:prstClr val="black"/>
              </a:solidFill>
            </a:endParaRPr>
          </a:p>
        </p:txBody>
      </p:sp>
      <p:sp>
        <p:nvSpPr>
          <p:cNvPr id="31745" name="Rectangle 1"/>
          <p:cNvSpPr txBox="1">
            <a:spLocks noGrp="1" noRot="1" noChangeAspect="1" noChangeArrowheads="1"/>
          </p:cNvSpPr>
          <p:nvPr>
            <p:ph type="sldImg"/>
          </p:nvPr>
        </p:nvSpPr>
        <p:spPr bwMode="auto">
          <a:xfrm>
            <a:off x="841375" y="720725"/>
            <a:ext cx="5632450" cy="3600450"/>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dirty="0"/>
          </a:p>
        </p:txBody>
      </p:sp>
    </p:spTree>
    <p:extLst>
      <p:ext uri="{BB962C8B-B14F-4D97-AF65-F5344CB8AC3E}">
        <p14:creationId xmlns:p14="http://schemas.microsoft.com/office/powerpoint/2010/main" val="15342909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3C413A6-6881-482D-90FE-4B2B02F3D372}" type="slidenum">
              <a:rPr lang="en-US">
                <a:solidFill>
                  <a:prstClr val="black"/>
                </a:solidFill>
              </a:rPr>
              <a:pPr/>
              <a:t>34</a:t>
            </a:fld>
            <a:endParaRPr lang="en-US">
              <a:solidFill>
                <a:prstClr val="black"/>
              </a:solidFill>
            </a:endParaRPr>
          </a:p>
        </p:txBody>
      </p:sp>
      <p:sp>
        <p:nvSpPr>
          <p:cNvPr id="32769" name="Rectangle 1"/>
          <p:cNvSpPr txBox="1">
            <a:spLocks noGrp="1" noRot="1" noChangeAspect="1" noChangeArrowheads="1"/>
          </p:cNvSpPr>
          <p:nvPr>
            <p:ph type="sldImg"/>
          </p:nvPr>
        </p:nvSpPr>
        <p:spPr bwMode="auto">
          <a:xfrm>
            <a:off x="841375" y="720725"/>
            <a:ext cx="5632450" cy="360045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036370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878138CB-E6C8-4E92-9F3B-13F0153A49F2}" type="slidenum">
              <a:rPr lang="en-US">
                <a:solidFill>
                  <a:prstClr val="black"/>
                </a:solidFill>
              </a:rPr>
              <a:pPr/>
              <a:t>35</a:t>
            </a:fld>
            <a:endParaRPr lang="en-US">
              <a:solidFill>
                <a:prstClr val="black"/>
              </a:solidFill>
            </a:endParaRPr>
          </a:p>
        </p:txBody>
      </p:sp>
      <p:sp>
        <p:nvSpPr>
          <p:cNvPr id="33793" name="Rectangle 1"/>
          <p:cNvSpPr txBox="1">
            <a:spLocks noGrp="1" noRot="1" noChangeAspect="1" noChangeArrowheads="1"/>
          </p:cNvSpPr>
          <p:nvPr>
            <p:ph type="sldImg"/>
          </p:nvPr>
        </p:nvSpPr>
        <p:spPr bwMode="auto">
          <a:xfrm>
            <a:off x="841375" y="720725"/>
            <a:ext cx="5632450" cy="3600450"/>
          </a:xfrm>
          <a:prstGeom prst="rect">
            <a:avLst/>
          </a:prstGeom>
          <a:solidFill>
            <a:srgbClr val="FFFFFF"/>
          </a:solidFill>
          <a:ln>
            <a:solidFill>
              <a:srgbClr val="000000"/>
            </a:solidFill>
            <a:miter lim="800000"/>
            <a:headEnd/>
            <a:tailEnd/>
          </a:ln>
        </p:spPr>
      </p:sp>
      <p:sp>
        <p:nvSpPr>
          <p:cNvPr id="33794"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1491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23724D50-B0E3-4B33-BFD6-7610F9904530}" type="slidenum">
              <a:rPr lang="en-US">
                <a:solidFill>
                  <a:prstClr val="black"/>
                </a:solidFill>
              </a:rPr>
              <a:pPr/>
              <a:t>36</a:t>
            </a:fld>
            <a:endParaRPr lang="en-US">
              <a:solidFill>
                <a:prstClr val="black"/>
              </a:solidFill>
            </a:endParaRPr>
          </a:p>
        </p:txBody>
      </p:sp>
      <p:sp>
        <p:nvSpPr>
          <p:cNvPr id="34817" name="Rectangle 1"/>
          <p:cNvSpPr txBox="1">
            <a:spLocks noGrp="1" noRot="1" noChangeAspect="1" noChangeArrowheads="1"/>
          </p:cNvSpPr>
          <p:nvPr>
            <p:ph type="sldImg"/>
          </p:nvPr>
        </p:nvSpPr>
        <p:spPr bwMode="auto">
          <a:xfrm>
            <a:off x="841375" y="720725"/>
            <a:ext cx="5632450" cy="3600450"/>
          </a:xfrm>
          <a:prstGeom prst="rect">
            <a:avLst/>
          </a:prstGeom>
          <a:solidFill>
            <a:srgbClr val="FFFFFF"/>
          </a:solidFill>
          <a:ln>
            <a:solidFill>
              <a:srgbClr val="000000"/>
            </a:solidFill>
            <a:miter lim="800000"/>
            <a:headEnd/>
            <a:tailEnd/>
          </a:ln>
        </p:spPr>
      </p:sp>
      <p:sp>
        <p:nvSpPr>
          <p:cNvPr id="34818"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9637681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B4DED71A-C85C-4E11-9823-BD18512D5664}" type="slidenum">
              <a:rPr lang="en-US">
                <a:solidFill>
                  <a:prstClr val="black"/>
                </a:solidFill>
              </a:rPr>
              <a:pPr/>
              <a:t>37</a:t>
            </a:fld>
            <a:endParaRPr lang="en-US">
              <a:solidFill>
                <a:prstClr val="black"/>
              </a:solidFill>
            </a:endParaRPr>
          </a:p>
        </p:txBody>
      </p:sp>
      <p:sp>
        <p:nvSpPr>
          <p:cNvPr id="35841" name="Rectangle 1"/>
          <p:cNvSpPr txBox="1">
            <a:spLocks noGrp="1" noRot="1" noChangeAspect="1" noChangeArrowheads="1"/>
          </p:cNvSpPr>
          <p:nvPr>
            <p:ph type="sldImg"/>
          </p:nvPr>
        </p:nvSpPr>
        <p:spPr bwMode="auto">
          <a:xfrm>
            <a:off x="841375" y="720725"/>
            <a:ext cx="5632450" cy="3600450"/>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491902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82F40782-8722-4783-8777-90975FF12DB5}" type="slidenum">
              <a:rPr lang="en-US">
                <a:solidFill>
                  <a:prstClr val="black"/>
                </a:solidFill>
              </a:rPr>
              <a:pPr/>
              <a:t>38</a:t>
            </a:fld>
            <a:endParaRPr lang="en-US">
              <a:solidFill>
                <a:prstClr val="black"/>
              </a:solidFill>
            </a:endParaRPr>
          </a:p>
        </p:txBody>
      </p:sp>
      <p:sp>
        <p:nvSpPr>
          <p:cNvPr id="36865" name="Rectangle 1"/>
          <p:cNvSpPr txBox="1">
            <a:spLocks noGrp="1" noRot="1" noChangeAspect="1" noChangeArrowheads="1"/>
          </p:cNvSpPr>
          <p:nvPr>
            <p:ph type="sldImg"/>
          </p:nvPr>
        </p:nvSpPr>
        <p:spPr bwMode="auto">
          <a:xfrm>
            <a:off x="841375" y="720725"/>
            <a:ext cx="5632450" cy="3600450"/>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090946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B1B6CE88-ED21-4111-AE29-988667750529}" type="slidenum">
              <a:rPr lang="en-US">
                <a:solidFill>
                  <a:prstClr val="black"/>
                </a:solidFill>
              </a:rPr>
              <a:pPr/>
              <a:t>39</a:t>
            </a:fld>
            <a:endParaRPr lang="en-US">
              <a:solidFill>
                <a:prstClr val="black"/>
              </a:solidFill>
            </a:endParaRPr>
          </a:p>
        </p:txBody>
      </p:sp>
      <p:sp>
        <p:nvSpPr>
          <p:cNvPr id="37889" name="Rectangle 1"/>
          <p:cNvSpPr txBox="1">
            <a:spLocks noGrp="1" noRot="1" noChangeAspect="1" noChangeArrowheads="1"/>
          </p:cNvSpPr>
          <p:nvPr>
            <p:ph type="sldImg"/>
          </p:nvPr>
        </p:nvSpPr>
        <p:spPr bwMode="auto">
          <a:xfrm>
            <a:off x="841375" y="720725"/>
            <a:ext cx="5632450" cy="3600450"/>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20829249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B618AE6F-F71E-4A15-A351-8D42D64E3700}" type="slidenum">
              <a:rPr lang="en-US">
                <a:solidFill>
                  <a:prstClr val="black"/>
                </a:solidFill>
              </a:rPr>
              <a:pPr/>
              <a:t>40</a:t>
            </a:fld>
            <a:endParaRPr lang="en-US">
              <a:solidFill>
                <a:prstClr val="black"/>
              </a:solidFill>
            </a:endParaRPr>
          </a:p>
        </p:txBody>
      </p:sp>
      <p:sp>
        <p:nvSpPr>
          <p:cNvPr id="38913" name="Rectangle 1"/>
          <p:cNvSpPr txBox="1">
            <a:spLocks noGrp="1" noRot="1" noChangeAspect="1" noChangeArrowheads="1"/>
          </p:cNvSpPr>
          <p:nvPr>
            <p:ph type="sldImg"/>
          </p:nvPr>
        </p:nvSpPr>
        <p:spPr bwMode="auto">
          <a:xfrm>
            <a:off x="841375" y="720725"/>
            <a:ext cx="5632450" cy="3600450"/>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511382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027348DF-2346-413A-8A5C-C7D128DA3B98}" type="slidenum">
              <a:rPr lang="en-US">
                <a:solidFill>
                  <a:prstClr val="black"/>
                </a:solidFill>
              </a:rPr>
              <a:pPr/>
              <a:t>41</a:t>
            </a:fld>
            <a:endParaRPr lang="en-US">
              <a:solidFill>
                <a:prstClr val="black"/>
              </a:solidFill>
            </a:endParaRPr>
          </a:p>
        </p:txBody>
      </p:sp>
      <p:sp>
        <p:nvSpPr>
          <p:cNvPr id="39937" name="Rectangle 1"/>
          <p:cNvSpPr txBox="1">
            <a:spLocks noGrp="1" noRot="1" noChangeAspect="1" noChangeArrowheads="1"/>
          </p:cNvSpPr>
          <p:nvPr>
            <p:ph type="sldImg"/>
          </p:nvPr>
        </p:nvSpPr>
        <p:spPr bwMode="auto">
          <a:xfrm>
            <a:off x="841375" y="720725"/>
            <a:ext cx="5632450" cy="3600450"/>
          </a:xfrm>
          <a:prstGeom prst="rect">
            <a:avLst/>
          </a:prstGeom>
          <a:solidFill>
            <a:srgbClr val="FFFFFF"/>
          </a:solidFill>
          <a:ln>
            <a:solidFill>
              <a:srgbClr val="000000"/>
            </a:solidFill>
            <a:miter lim="800000"/>
            <a:headEnd/>
            <a:tailEnd/>
          </a:ln>
        </p:spPr>
      </p:sp>
      <p:sp>
        <p:nvSpPr>
          <p:cNvPr id="39938"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320609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BF278D78-6AE4-43AC-AEE7-B75E52459FCA}" type="slidenum">
              <a:rPr lang="en-US">
                <a:solidFill>
                  <a:prstClr val="black"/>
                </a:solidFill>
              </a:rPr>
              <a:pPr/>
              <a:t>42</a:t>
            </a:fld>
            <a:endParaRPr lang="en-US">
              <a:solidFill>
                <a:prstClr val="black"/>
              </a:solidFill>
            </a:endParaRPr>
          </a:p>
        </p:txBody>
      </p:sp>
      <p:sp>
        <p:nvSpPr>
          <p:cNvPr id="40961" name="Rectangle 1"/>
          <p:cNvSpPr txBox="1">
            <a:spLocks noGrp="1" noRot="1" noChangeAspect="1" noChangeArrowheads="1"/>
          </p:cNvSpPr>
          <p:nvPr>
            <p:ph type="sldImg"/>
          </p:nvPr>
        </p:nvSpPr>
        <p:spPr bwMode="auto">
          <a:xfrm>
            <a:off x="841375" y="720725"/>
            <a:ext cx="5632450" cy="3600450"/>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380894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841375" y="720725"/>
            <a:ext cx="5632450" cy="3600450"/>
          </a:xfrm>
          <a:ln/>
        </p:spPr>
      </p:sp>
      <p:sp>
        <p:nvSpPr>
          <p:cNvPr id="64515"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9646993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7D1863BB-896B-4007-870F-04F0B6BC42FC}" type="slidenum">
              <a:rPr lang="en-US">
                <a:solidFill>
                  <a:prstClr val="black"/>
                </a:solidFill>
              </a:rPr>
              <a:pPr/>
              <a:t>43</a:t>
            </a:fld>
            <a:endParaRPr lang="en-US">
              <a:solidFill>
                <a:prstClr val="black"/>
              </a:solidFill>
            </a:endParaRPr>
          </a:p>
        </p:txBody>
      </p:sp>
      <p:sp>
        <p:nvSpPr>
          <p:cNvPr id="41985" name="Rectangle 1"/>
          <p:cNvSpPr txBox="1">
            <a:spLocks noGrp="1" noRot="1" noChangeAspect="1" noChangeArrowheads="1"/>
          </p:cNvSpPr>
          <p:nvPr>
            <p:ph type="sldImg"/>
          </p:nvPr>
        </p:nvSpPr>
        <p:spPr bwMode="auto">
          <a:xfrm>
            <a:off x="841375" y="720725"/>
            <a:ext cx="5632450" cy="3600450"/>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948238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64C11352-E7C9-4B37-8DDD-49C7804B2396}" type="slidenum">
              <a:rPr lang="en-US">
                <a:solidFill>
                  <a:prstClr val="black"/>
                </a:solidFill>
              </a:rPr>
              <a:pPr/>
              <a:t>44</a:t>
            </a:fld>
            <a:endParaRPr lang="en-US">
              <a:solidFill>
                <a:prstClr val="black"/>
              </a:solidFill>
            </a:endParaRPr>
          </a:p>
        </p:txBody>
      </p:sp>
      <p:sp>
        <p:nvSpPr>
          <p:cNvPr id="43009" name="Rectangle 1"/>
          <p:cNvSpPr txBox="1">
            <a:spLocks noGrp="1" noRot="1" noChangeAspect="1" noChangeArrowheads="1"/>
          </p:cNvSpPr>
          <p:nvPr>
            <p:ph type="sldImg"/>
          </p:nvPr>
        </p:nvSpPr>
        <p:spPr bwMode="auto">
          <a:xfrm>
            <a:off x="841375" y="720725"/>
            <a:ext cx="5632450" cy="3600450"/>
          </a:xfrm>
          <a:prstGeom prst="rect">
            <a:avLst/>
          </a:prstGeom>
          <a:solidFill>
            <a:srgbClr val="FFFFFF"/>
          </a:solidFill>
          <a:ln>
            <a:solidFill>
              <a:srgbClr val="000000"/>
            </a:solidFill>
            <a:miter lim="800000"/>
            <a:headEnd/>
            <a:tailEnd/>
          </a:ln>
        </p:spPr>
      </p:sp>
      <p:sp>
        <p:nvSpPr>
          <p:cNvPr id="43010" name="Rectangle 2"/>
          <p:cNvSpPr txBox="1">
            <a:spLocks noGrp="1" noChangeArrowheads="1"/>
          </p:cNvSpPr>
          <p:nvPr>
            <p:ph type="body" idx="1"/>
          </p:nvPr>
        </p:nvSpPr>
        <p:spPr bwMode="auto">
          <a:xfrm>
            <a:off x="957263" y="4570413"/>
            <a:ext cx="5346700" cy="43338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17706548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5338" y="709613"/>
            <a:ext cx="5670550" cy="36242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3B12264-2481-4833-B979-7BA0BBDCFDDE}" type="slidenum">
              <a:rPr lang="en-US" smtClean="0"/>
              <a:pPr>
                <a:defRPr/>
              </a:pPr>
              <a:t>47</a:t>
            </a:fld>
            <a:endParaRPr lang="en-US" dirty="0"/>
          </a:p>
        </p:txBody>
      </p:sp>
    </p:spTree>
    <p:extLst>
      <p:ext uri="{BB962C8B-B14F-4D97-AF65-F5344CB8AC3E}">
        <p14:creationId xmlns:p14="http://schemas.microsoft.com/office/powerpoint/2010/main" val="2392679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5338" y="709613"/>
            <a:ext cx="5670550" cy="36242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3B12264-2481-4833-B979-7BA0BBDCFDDE}" type="slidenum">
              <a:rPr lang="en-US" smtClean="0"/>
              <a:pPr>
                <a:defRPr/>
              </a:pPr>
              <a:t>48</a:t>
            </a:fld>
            <a:endParaRPr lang="en-US" dirty="0"/>
          </a:p>
        </p:txBody>
      </p:sp>
    </p:spTree>
    <p:extLst>
      <p:ext uri="{BB962C8B-B14F-4D97-AF65-F5344CB8AC3E}">
        <p14:creationId xmlns:p14="http://schemas.microsoft.com/office/powerpoint/2010/main" val="23669125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95338" y="709613"/>
            <a:ext cx="5670550" cy="36242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53B12264-2481-4833-B979-7BA0BBDCFDDE}" type="slidenum">
              <a:rPr lang="en-US" smtClean="0"/>
              <a:pPr>
                <a:defRPr/>
              </a:pPr>
              <a:t>49</a:t>
            </a:fld>
            <a:endParaRPr lang="en-US" dirty="0"/>
          </a:p>
        </p:txBody>
      </p:sp>
    </p:spTree>
    <p:extLst>
      <p:ext uri="{BB962C8B-B14F-4D97-AF65-F5344CB8AC3E}">
        <p14:creationId xmlns:p14="http://schemas.microsoft.com/office/powerpoint/2010/main" val="2462496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841375" y="720725"/>
            <a:ext cx="5632450" cy="3600450"/>
          </a:xfrm>
          <a:ln/>
        </p:spPr>
      </p:sp>
      <p:sp>
        <p:nvSpPr>
          <p:cNvPr id="65539"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61182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841375" y="720725"/>
            <a:ext cx="5632450" cy="3600450"/>
          </a:xfrm>
          <a:ln/>
        </p:spPr>
      </p:sp>
      <p:sp>
        <p:nvSpPr>
          <p:cNvPr id="6656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875374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xfrm>
            <a:off x="841375" y="720725"/>
            <a:ext cx="5632450" cy="3600450"/>
          </a:xfrm>
          <a:ln/>
        </p:spPr>
      </p:sp>
      <p:sp>
        <p:nvSpPr>
          <p:cNvPr id="6758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550363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841375" y="720725"/>
            <a:ext cx="5632450" cy="3600450"/>
          </a:xfrm>
          <a:ln/>
        </p:spPr>
      </p:sp>
      <p:sp>
        <p:nvSpPr>
          <p:cNvPr id="68611"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512951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xfrm>
            <a:off x="841375" y="720725"/>
            <a:ext cx="5632450" cy="3600450"/>
          </a:xfrm>
          <a:ln/>
        </p:spPr>
      </p:sp>
      <p:sp>
        <p:nvSpPr>
          <p:cNvPr id="71683"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74272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xfrm>
            <a:off x="841375" y="720725"/>
            <a:ext cx="5632450" cy="3600450"/>
          </a:xfrm>
          <a:ln/>
        </p:spPr>
      </p:sp>
      <p:sp>
        <p:nvSpPr>
          <p:cNvPr id="727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43021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0230" y="1272011"/>
            <a:ext cx="9121379" cy="2705947"/>
          </a:xfrm>
        </p:spPr>
        <p:txBody>
          <a:bodyPr anchor="b"/>
          <a:lstStyle>
            <a:lvl1pPr algn="ctr">
              <a:defRPr sz="5985"/>
            </a:lvl1pPr>
          </a:lstStyle>
          <a:p>
            <a:r>
              <a:rPr lang="en-US"/>
              <a:t>Click to edit Master title style</a:t>
            </a:r>
            <a:endParaRPr lang="en-US" dirty="0"/>
          </a:p>
        </p:txBody>
      </p:sp>
      <p:sp>
        <p:nvSpPr>
          <p:cNvPr id="3" name="Subtitle 2"/>
          <p:cNvSpPr>
            <a:spLocks noGrp="1"/>
          </p:cNvSpPr>
          <p:nvPr>
            <p:ph type="subTitle" idx="1"/>
          </p:nvPr>
        </p:nvSpPr>
        <p:spPr>
          <a:xfrm>
            <a:off x="1520230" y="4082310"/>
            <a:ext cx="9121379" cy="1876530"/>
          </a:xfrm>
        </p:spPr>
        <p:txBody>
          <a:bodyPr/>
          <a:lstStyle>
            <a:lvl1pPr marL="0" indent="0" algn="ctr">
              <a:buNone/>
              <a:defRPr sz="2394"/>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68171B-0C8F-474F-BD63-CA7364F24A55}" type="datetime1">
              <a:rPr lang="en-US" smtClean="0"/>
              <a:t>3/21/2023</a:t>
            </a:fld>
            <a:endParaRPr lang="en-US"/>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3778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4FAABA-A310-4E41-A7E8-C2EEE81FC48B}" type="datetime1">
              <a:rPr lang="en-US" smtClean="0"/>
              <a:t>3/21/2023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191890-1B93-4A46-9FD4-B9843F018E51}" type="slidenum">
              <a:rPr lang="en-US" smtClean="0"/>
              <a:t>‹#›</a:t>
            </a:fld>
            <a:endParaRPr lang="en-US"/>
          </a:p>
        </p:txBody>
      </p:sp>
    </p:spTree>
    <p:extLst>
      <p:ext uri="{BB962C8B-B14F-4D97-AF65-F5344CB8AC3E}">
        <p14:creationId xmlns:p14="http://schemas.microsoft.com/office/powerpoint/2010/main" val="2353253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03315" y="413808"/>
            <a:ext cx="2622396"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6126" y="413808"/>
            <a:ext cx="7715166"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82BBAA-64C4-4181-A26C-5E51349D3520}" type="datetime1">
              <a:rPr lang="en-US" smtClean="0"/>
              <a:t>3/21/2023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191890-1B93-4A46-9FD4-B9843F018E51}" type="slidenum">
              <a:rPr lang="en-US" smtClean="0"/>
              <a:t>‹#›</a:t>
            </a:fld>
            <a:endParaRPr lang="en-US"/>
          </a:p>
        </p:txBody>
      </p:sp>
    </p:spTree>
    <p:extLst>
      <p:ext uri="{BB962C8B-B14F-4D97-AF65-F5344CB8AC3E}">
        <p14:creationId xmlns:p14="http://schemas.microsoft.com/office/powerpoint/2010/main" val="2656936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CB8DC2-1EFF-441A-82BD-708E2AB901E7}" type="datetime1">
              <a:rPr lang="en-US" smtClean="0"/>
              <a:t>3/21/2023</a:t>
            </a:fld>
            <a:endParaRPr lang="en-US"/>
          </a:p>
        </p:txBody>
      </p:sp>
      <p:sp>
        <p:nvSpPr>
          <p:cNvPr id="5" name="Footer Placeholder 4"/>
          <p:cNvSpPr>
            <a:spLocks noGrp="1"/>
          </p:cNvSpPr>
          <p:nvPr>
            <p:ph type="ftr" sz="quarter" idx="11"/>
          </p:nvPr>
        </p:nvSpPr>
        <p:spPr/>
        <p:txBody>
          <a:bodyPr/>
          <a:lstStyle/>
          <a:p>
            <a:endParaRPr lang="en-US" dirty="0"/>
          </a:p>
        </p:txBody>
      </p:sp>
      <p:sp>
        <p:nvSpPr>
          <p:cNvPr id="7" name="Slide Number Placeholder 5">
            <a:extLst>
              <a:ext uri="{FF2B5EF4-FFF2-40B4-BE49-F238E27FC236}">
                <a16:creationId xmlns:a16="http://schemas.microsoft.com/office/drawing/2014/main" id="{25B3B2F0-9194-6527-AFB6-0125D498A7E4}"/>
              </a:ext>
            </a:extLst>
          </p:cNvPr>
          <p:cNvSpPr>
            <a:spLocks noGrp="1"/>
          </p:cNvSpPr>
          <p:nvPr>
            <p:ph type="sldNum" sz="quarter" idx="12"/>
          </p:nvPr>
        </p:nvSpPr>
        <p:spPr>
          <a:xfrm>
            <a:off x="8589298" y="7203864"/>
            <a:ext cx="2736414" cy="413808"/>
          </a:xfrm>
        </p:spPr>
        <p:txBody>
          <a:bodyPr/>
          <a:lstStyle>
            <a:lvl1pPr>
              <a:defRPr sz="2400"/>
            </a:lvl1pPr>
          </a:lstStyle>
          <a:p>
            <a:fld id="{24191890-1B93-4A46-9FD4-B9843F018E51}" type="slidenum">
              <a:rPr lang="en-US" smtClean="0"/>
              <a:pPr/>
              <a:t>‹#›</a:t>
            </a:fld>
            <a:endParaRPr lang="en-US" dirty="0"/>
          </a:p>
        </p:txBody>
      </p:sp>
    </p:spTree>
    <p:extLst>
      <p:ext uri="{BB962C8B-B14F-4D97-AF65-F5344CB8AC3E}">
        <p14:creationId xmlns:p14="http://schemas.microsoft.com/office/powerpoint/2010/main" val="1888961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792" y="1937704"/>
            <a:ext cx="10489585" cy="3233102"/>
          </a:xfrm>
        </p:spPr>
        <p:txBody>
          <a:bodyPr anchor="b"/>
          <a:lstStyle>
            <a:lvl1pPr>
              <a:defRPr sz="5985"/>
            </a:lvl1pPr>
          </a:lstStyle>
          <a:p>
            <a:r>
              <a:rPr lang="en-US"/>
              <a:t>Click to edit Master title style</a:t>
            </a:r>
            <a:endParaRPr lang="en-US" dirty="0"/>
          </a:p>
        </p:txBody>
      </p:sp>
      <p:sp>
        <p:nvSpPr>
          <p:cNvPr id="3" name="Text Placeholder 2"/>
          <p:cNvSpPr>
            <a:spLocks noGrp="1"/>
          </p:cNvSpPr>
          <p:nvPr>
            <p:ph type="body" idx="1"/>
          </p:nvPr>
        </p:nvSpPr>
        <p:spPr>
          <a:xfrm>
            <a:off x="829792" y="5201392"/>
            <a:ext cx="10489585" cy="1700212"/>
          </a:xfrm>
        </p:spPr>
        <p:txBody>
          <a:bodyPr/>
          <a:lstStyle>
            <a:lvl1pPr marL="0" indent="0">
              <a:buNone/>
              <a:defRPr sz="2394">
                <a:solidFill>
                  <a:schemeClr val="tx1">
                    <a:tint val="75000"/>
                  </a:schemeClr>
                </a:solidFill>
              </a:defRPr>
            </a:lvl1pPr>
            <a:lvl2pPr marL="456057" indent="0">
              <a:buNone/>
              <a:defRPr sz="1995">
                <a:solidFill>
                  <a:schemeClr val="tx1">
                    <a:tint val="75000"/>
                  </a:schemeClr>
                </a:solidFill>
              </a:defRPr>
            </a:lvl2pPr>
            <a:lvl3pPr marL="912114" indent="0">
              <a:buNone/>
              <a:defRPr sz="1795">
                <a:solidFill>
                  <a:schemeClr val="tx1">
                    <a:tint val="75000"/>
                  </a:schemeClr>
                </a:solidFill>
              </a:defRPr>
            </a:lvl3pPr>
            <a:lvl4pPr marL="1368171" indent="0">
              <a:buNone/>
              <a:defRPr sz="1596">
                <a:solidFill>
                  <a:schemeClr val="tx1">
                    <a:tint val="75000"/>
                  </a:schemeClr>
                </a:solidFill>
              </a:defRPr>
            </a:lvl4pPr>
            <a:lvl5pPr marL="1824228" indent="0">
              <a:buNone/>
              <a:defRPr sz="1596">
                <a:solidFill>
                  <a:schemeClr val="tx1">
                    <a:tint val="75000"/>
                  </a:schemeClr>
                </a:solidFill>
              </a:defRPr>
            </a:lvl5pPr>
            <a:lvl6pPr marL="2280285" indent="0">
              <a:buNone/>
              <a:defRPr sz="1596">
                <a:solidFill>
                  <a:schemeClr val="tx1">
                    <a:tint val="75000"/>
                  </a:schemeClr>
                </a:solidFill>
              </a:defRPr>
            </a:lvl6pPr>
            <a:lvl7pPr marL="2736342" indent="0">
              <a:buNone/>
              <a:defRPr sz="1596">
                <a:solidFill>
                  <a:schemeClr val="tx1">
                    <a:tint val="75000"/>
                  </a:schemeClr>
                </a:solidFill>
              </a:defRPr>
            </a:lvl7pPr>
            <a:lvl8pPr marL="3192399" indent="0">
              <a:buNone/>
              <a:defRPr sz="1596">
                <a:solidFill>
                  <a:schemeClr val="tx1">
                    <a:tint val="75000"/>
                  </a:schemeClr>
                </a:solidFill>
              </a:defRPr>
            </a:lvl8pPr>
            <a:lvl9pPr marL="3648456" indent="0">
              <a:buNone/>
              <a:defRPr sz="15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75A74A-485E-4DAE-84B1-04C03355FD53}" type="datetime1">
              <a:rPr lang="en-US" smtClean="0"/>
              <a:t>3/21/2023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191890-1B93-4A46-9FD4-B9843F018E51}" type="slidenum">
              <a:rPr lang="en-US" smtClean="0"/>
              <a:t>‹#›</a:t>
            </a:fld>
            <a:endParaRPr lang="en-US"/>
          </a:p>
        </p:txBody>
      </p:sp>
    </p:spTree>
    <p:extLst>
      <p:ext uri="{BB962C8B-B14F-4D97-AF65-F5344CB8AC3E}">
        <p14:creationId xmlns:p14="http://schemas.microsoft.com/office/powerpoint/2010/main" val="1460691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6126" y="2069042"/>
            <a:ext cx="5168781"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56931" y="2069042"/>
            <a:ext cx="5168781"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4BED5A-55C1-46BF-8CD8-DAC913552B27}" type="datetime1">
              <a:rPr lang="en-US" smtClean="0"/>
              <a:t>3/21/2023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191890-1B93-4A46-9FD4-B9843F018E51}" type="slidenum">
              <a:rPr lang="en-US" smtClean="0"/>
              <a:t>‹#›</a:t>
            </a:fld>
            <a:endParaRPr lang="en-US"/>
          </a:p>
        </p:txBody>
      </p:sp>
    </p:spTree>
    <p:extLst>
      <p:ext uri="{BB962C8B-B14F-4D97-AF65-F5344CB8AC3E}">
        <p14:creationId xmlns:p14="http://schemas.microsoft.com/office/powerpoint/2010/main" val="2636747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7711" y="413809"/>
            <a:ext cx="10489585"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7711" y="1905318"/>
            <a:ext cx="5145027" cy="933767"/>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4" name="Content Placeholder 3"/>
          <p:cNvSpPr>
            <a:spLocks noGrp="1"/>
          </p:cNvSpPr>
          <p:nvPr>
            <p:ph sz="half" idx="2"/>
          </p:nvPr>
        </p:nvSpPr>
        <p:spPr>
          <a:xfrm>
            <a:off x="837711" y="2839085"/>
            <a:ext cx="5145027"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56931" y="1905318"/>
            <a:ext cx="5170365" cy="933767"/>
          </a:xfrm>
        </p:spPr>
        <p:txBody>
          <a:bodyPr anchor="b"/>
          <a:lstStyle>
            <a:lvl1pPr marL="0" indent="0">
              <a:buNone/>
              <a:defRPr sz="2394" b="1"/>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a:t>Click to edit Master text styles</a:t>
            </a:r>
          </a:p>
        </p:txBody>
      </p:sp>
      <p:sp>
        <p:nvSpPr>
          <p:cNvPr id="6" name="Content Placeholder 5"/>
          <p:cNvSpPr>
            <a:spLocks noGrp="1"/>
          </p:cNvSpPr>
          <p:nvPr>
            <p:ph sz="quarter" idx="4"/>
          </p:nvPr>
        </p:nvSpPr>
        <p:spPr>
          <a:xfrm>
            <a:off x="6156931" y="2839085"/>
            <a:ext cx="5170365"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D0C1F4-72B4-4508-9A3F-D512208D6410}" type="datetime1">
              <a:rPr lang="en-US" smtClean="0"/>
              <a:t>3/21/2023</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191890-1B93-4A46-9FD4-B9843F018E51}" type="slidenum">
              <a:rPr lang="en-US" smtClean="0"/>
              <a:t>‹#›</a:t>
            </a:fld>
            <a:endParaRPr lang="en-US"/>
          </a:p>
        </p:txBody>
      </p:sp>
    </p:spTree>
    <p:extLst>
      <p:ext uri="{BB962C8B-B14F-4D97-AF65-F5344CB8AC3E}">
        <p14:creationId xmlns:p14="http://schemas.microsoft.com/office/powerpoint/2010/main" val="301359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D94E2A-AE4A-4DCB-9878-716AFAD24D1D}" type="datetime1">
              <a:rPr lang="en-US" smtClean="0"/>
              <a:t>3/21/2023</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191890-1B93-4A46-9FD4-B9843F018E51}" type="slidenum">
              <a:rPr lang="en-US" smtClean="0"/>
              <a:t>‹#›</a:t>
            </a:fld>
            <a:endParaRPr lang="en-US"/>
          </a:p>
        </p:txBody>
      </p:sp>
    </p:spTree>
    <p:extLst>
      <p:ext uri="{BB962C8B-B14F-4D97-AF65-F5344CB8AC3E}">
        <p14:creationId xmlns:p14="http://schemas.microsoft.com/office/powerpoint/2010/main" val="39330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5242AA-BF8B-4D58-B5A8-46FBE0283386}" type="datetime1">
              <a:rPr lang="en-US" smtClean="0"/>
              <a:t>3/21/2023</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191890-1B93-4A46-9FD4-B9843F018E51}" type="slidenum">
              <a:rPr lang="en-US" smtClean="0"/>
              <a:t>‹#›</a:t>
            </a:fld>
            <a:endParaRPr lang="en-US"/>
          </a:p>
        </p:txBody>
      </p:sp>
    </p:spTree>
    <p:extLst>
      <p:ext uri="{BB962C8B-B14F-4D97-AF65-F5344CB8AC3E}">
        <p14:creationId xmlns:p14="http://schemas.microsoft.com/office/powerpoint/2010/main" val="2302511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711" y="518160"/>
            <a:ext cx="3922509" cy="1813560"/>
          </a:xfrm>
        </p:spPr>
        <p:txBody>
          <a:bodyPr anchor="b"/>
          <a:lstStyle>
            <a:lvl1pPr>
              <a:defRPr sz="3192"/>
            </a:lvl1pPr>
          </a:lstStyle>
          <a:p>
            <a:r>
              <a:rPr lang="en-US"/>
              <a:t>Click to edit Master title style</a:t>
            </a:r>
            <a:endParaRPr lang="en-US" dirty="0"/>
          </a:p>
        </p:txBody>
      </p:sp>
      <p:sp>
        <p:nvSpPr>
          <p:cNvPr id="3" name="Content Placeholder 2"/>
          <p:cNvSpPr>
            <a:spLocks noGrp="1"/>
          </p:cNvSpPr>
          <p:nvPr>
            <p:ph idx="1"/>
          </p:nvPr>
        </p:nvSpPr>
        <p:spPr>
          <a:xfrm>
            <a:off x="5170365" y="1119082"/>
            <a:ext cx="6156930" cy="5523442"/>
          </a:xfrm>
        </p:spPr>
        <p:txBody>
          <a:bodyPr/>
          <a:lstStyle>
            <a:lvl1pPr>
              <a:defRPr sz="3192"/>
            </a:lvl1pPr>
            <a:lvl2pPr>
              <a:defRPr sz="2793"/>
            </a:lvl2pPr>
            <a:lvl3pPr>
              <a:defRPr sz="2394"/>
            </a:lvl3pPr>
            <a:lvl4pPr>
              <a:defRPr sz="1995"/>
            </a:lvl4pPr>
            <a:lvl5pPr>
              <a:defRPr sz="1995"/>
            </a:lvl5pPr>
            <a:lvl6pPr>
              <a:defRPr sz="1995"/>
            </a:lvl6pPr>
            <a:lvl7pPr>
              <a:defRPr sz="1995"/>
            </a:lvl7pPr>
            <a:lvl8pPr>
              <a:defRPr sz="1995"/>
            </a:lvl8pPr>
            <a:lvl9pPr>
              <a:defRPr sz="199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7711" y="2331720"/>
            <a:ext cx="3922509" cy="4319800"/>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p:cNvSpPr>
            <a:spLocks noGrp="1"/>
          </p:cNvSpPr>
          <p:nvPr>
            <p:ph type="dt" sz="half" idx="10"/>
          </p:nvPr>
        </p:nvSpPr>
        <p:spPr/>
        <p:txBody>
          <a:bodyPr/>
          <a:lstStyle/>
          <a:p>
            <a:fld id="{CC8DF09A-778E-46F8-A9B0-71934E0291B3}" type="datetime1">
              <a:rPr lang="en-US" smtClean="0"/>
              <a:t>3/21/2023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191890-1B93-4A46-9FD4-B9843F018E51}" type="slidenum">
              <a:rPr lang="en-US" smtClean="0"/>
              <a:t>‹#›</a:t>
            </a:fld>
            <a:endParaRPr lang="en-US"/>
          </a:p>
        </p:txBody>
      </p:sp>
    </p:spTree>
    <p:extLst>
      <p:ext uri="{BB962C8B-B14F-4D97-AF65-F5344CB8AC3E}">
        <p14:creationId xmlns:p14="http://schemas.microsoft.com/office/powerpoint/2010/main" val="2669147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7711" y="518160"/>
            <a:ext cx="3922509" cy="1813560"/>
          </a:xfrm>
        </p:spPr>
        <p:txBody>
          <a:bodyPr anchor="b"/>
          <a:lstStyle>
            <a:lvl1pPr>
              <a:defRPr sz="3192"/>
            </a:lvl1pPr>
          </a:lstStyle>
          <a:p>
            <a:r>
              <a:rPr lang="en-US"/>
              <a:t>Click to edit Master title style</a:t>
            </a:r>
            <a:endParaRPr lang="en-US" dirty="0"/>
          </a:p>
        </p:txBody>
      </p:sp>
      <p:sp>
        <p:nvSpPr>
          <p:cNvPr id="3" name="Picture Placeholder 2"/>
          <p:cNvSpPr>
            <a:spLocks noGrp="1" noChangeAspect="1"/>
          </p:cNvSpPr>
          <p:nvPr>
            <p:ph type="pic" idx="1"/>
          </p:nvPr>
        </p:nvSpPr>
        <p:spPr>
          <a:xfrm>
            <a:off x="5170365" y="1119082"/>
            <a:ext cx="6156930" cy="5523442"/>
          </a:xfrm>
        </p:spPr>
        <p:txBody>
          <a:bodyPr anchor="t"/>
          <a:lstStyle>
            <a:lvl1pPr marL="0" indent="0">
              <a:buNone/>
              <a:defRPr sz="3192"/>
            </a:lvl1pPr>
            <a:lvl2pPr marL="456057" indent="0">
              <a:buNone/>
              <a:defRPr sz="2793"/>
            </a:lvl2pPr>
            <a:lvl3pPr marL="912114" indent="0">
              <a:buNone/>
              <a:defRPr sz="2394"/>
            </a:lvl3pPr>
            <a:lvl4pPr marL="1368171" indent="0">
              <a:buNone/>
              <a:defRPr sz="1995"/>
            </a:lvl4pPr>
            <a:lvl5pPr marL="1824228" indent="0">
              <a:buNone/>
              <a:defRPr sz="1995"/>
            </a:lvl5pPr>
            <a:lvl6pPr marL="2280285" indent="0">
              <a:buNone/>
              <a:defRPr sz="1995"/>
            </a:lvl6pPr>
            <a:lvl7pPr marL="2736342" indent="0">
              <a:buNone/>
              <a:defRPr sz="1995"/>
            </a:lvl7pPr>
            <a:lvl8pPr marL="3192399" indent="0">
              <a:buNone/>
              <a:defRPr sz="1995"/>
            </a:lvl8pPr>
            <a:lvl9pPr marL="3648456" indent="0">
              <a:buNone/>
              <a:defRPr sz="1995"/>
            </a:lvl9pPr>
          </a:lstStyle>
          <a:p>
            <a:r>
              <a:rPr lang="en-US"/>
              <a:t>Click icon to add picture</a:t>
            </a:r>
            <a:endParaRPr lang="en-US" dirty="0"/>
          </a:p>
        </p:txBody>
      </p:sp>
      <p:sp>
        <p:nvSpPr>
          <p:cNvPr id="4" name="Text Placeholder 3"/>
          <p:cNvSpPr>
            <a:spLocks noGrp="1"/>
          </p:cNvSpPr>
          <p:nvPr>
            <p:ph type="body" sz="half" idx="2"/>
          </p:nvPr>
        </p:nvSpPr>
        <p:spPr>
          <a:xfrm>
            <a:off x="837711" y="2331720"/>
            <a:ext cx="3922509" cy="4319800"/>
          </a:xfrm>
        </p:spPr>
        <p:txBody>
          <a:bodyPr/>
          <a:lstStyle>
            <a:lvl1pPr marL="0" indent="0">
              <a:buNone/>
              <a:defRPr sz="1596"/>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a:t>Click to edit Master text styles</a:t>
            </a:r>
          </a:p>
        </p:txBody>
      </p:sp>
      <p:sp>
        <p:nvSpPr>
          <p:cNvPr id="5" name="Date Placeholder 4"/>
          <p:cNvSpPr>
            <a:spLocks noGrp="1"/>
          </p:cNvSpPr>
          <p:nvPr>
            <p:ph type="dt" sz="half" idx="10"/>
          </p:nvPr>
        </p:nvSpPr>
        <p:spPr/>
        <p:txBody>
          <a:bodyPr/>
          <a:lstStyle/>
          <a:p>
            <a:fld id="{C9E5B46A-ED39-4940-AA39-44C7BE53433B}" type="datetime1">
              <a:rPr lang="en-US" smtClean="0"/>
              <a:t>3/21/2023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191890-1B93-4A46-9FD4-B9843F018E51}" type="slidenum">
              <a:rPr lang="en-US" smtClean="0"/>
              <a:t>‹#›</a:t>
            </a:fld>
            <a:endParaRPr lang="en-US"/>
          </a:p>
        </p:txBody>
      </p:sp>
    </p:spTree>
    <p:extLst>
      <p:ext uri="{BB962C8B-B14F-4D97-AF65-F5344CB8AC3E}">
        <p14:creationId xmlns:p14="http://schemas.microsoft.com/office/powerpoint/2010/main" val="879515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6127" y="413809"/>
            <a:ext cx="10489585"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6127" y="2069042"/>
            <a:ext cx="10489585"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6126" y="7203864"/>
            <a:ext cx="2736414" cy="413808"/>
          </a:xfrm>
          <a:prstGeom prst="rect">
            <a:avLst/>
          </a:prstGeom>
        </p:spPr>
        <p:txBody>
          <a:bodyPr vert="horz" lIns="91440" tIns="45720" rIns="91440" bIns="45720" rtlCol="0" anchor="ctr"/>
          <a:lstStyle>
            <a:lvl1pPr algn="l">
              <a:defRPr sz="1197">
                <a:solidFill>
                  <a:schemeClr val="tx1">
                    <a:tint val="75000"/>
                  </a:schemeClr>
                </a:solidFill>
              </a:defRPr>
            </a:lvl1pPr>
          </a:lstStyle>
          <a:p>
            <a:fld id="{A86AF638-A74D-4053-B8AD-32C0A29660E6}" type="datetime1">
              <a:rPr lang="en-US" smtClean="0"/>
              <a:t>3/21/2023</a:t>
            </a:fld>
            <a:endParaRPr lang="en-US" dirty="0"/>
          </a:p>
        </p:txBody>
      </p:sp>
      <p:sp>
        <p:nvSpPr>
          <p:cNvPr id="5" name="Footer Placeholder 4"/>
          <p:cNvSpPr>
            <a:spLocks noGrp="1"/>
          </p:cNvSpPr>
          <p:nvPr>
            <p:ph type="ftr" sz="quarter" idx="3"/>
          </p:nvPr>
        </p:nvSpPr>
        <p:spPr>
          <a:xfrm>
            <a:off x="4028609" y="7203864"/>
            <a:ext cx="4104620" cy="413808"/>
          </a:xfrm>
          <a:prstGeom prst="rect">
            <a:avLst/>
          </a:prstGeom>
        </p:spPr>
        <p:txBody>
          <a:bodyPr vert="horz" lIns="91440" tIns="45720" rIns="91440" bIns="45720" rtlCol="0" anchor="ctr"/>
          <a:lstStyle>
            <a:lvl1pPr algn="ctr">
              <a:defRPr sz="119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89298" y="7203864"/>
            <a:ext cx="2736414" cy="413808"/>
          </a:xfrm>
          <a:prstGeom prst="rect">
            <a:avLst/>
          </a:prstGeom>
        </p:spPr>
        <p:txBody>
          <a:bodyPr vert="horz" lIns="91440" tIns="45720" rIns="91440" bIns="45720" rtlCol="0" anchor="ctr"/>
          <a:lstStyle>
            <a:lvl1pPr algn="r">
              <a:defRPr sz="1197">
                <a:solidFill>
                  <a:schemeClr val="tx1">
                    <a:tint val="75000"/>
                  </a:schemeClr>
                </a:solidFill>
              </a:defRPr>
            </a:lvl1pPr>
          </a:lstStyle>
          <a:p>
            <a:fld id="{24191890-1B93-4A46-9FD4-B9843F018E51}" type="slidenum">
              <a:rPr lang="en-US" smtClean="0"/>
              <a:pPr/>
              <a:t>‹#›</a:t>
            </a:fld>
            <a:endParaRPr lang="en-US" dirty="0"/>
          </a:p>
        </p:txBody>
      </p:sp>
      <p:sp>
        <p:nvSpPr>
          <p:cNvPr id="7" name="Rectangle 6">
            <a:extLst>
              <a:ext uri="{FF2B5EF4-FFF2-40B4-BE49-F238E27FC236}">
                <a16:creationId xmlns:a16="http://schemas.microsoft.com/office/drawing/2014/main" id="{421AC84E-B978-8607-742C-4DDF83CAB76F}"/>
              </a:ext>
            </a:extLst>
          </p:cNvPr>
          <p:cNvSpPr>
            <a:spLocks noChangeArrowheads="1"/>
          </p:cNvSpPr>
          <p:nvPr userDrawn="1"/>
        </p:nvSpPr>
        <p:spPr bwMode="auto">
          <a:xfrm>
            <a:off x="0" y="7079126"/>
            <a:ext cx="12161838" cy="693278"/>
          </a:xfrm>
          <a:prstGeom prst="rect">
            <a:avLst/>
          </a:prstGeom>
          <a:solidFill>
            <a:srgbClr val="10253F"/>
          </a:solidFill>
          <a:ln>
            <a:noFill/>
          </a:ln>
          <a:effectLst>
            <a:outerShdw blurRad="40000" dist="23000" dir="5400000" rotWithShape="0">
              <a:srgbClr val="808080">
                <a:alpha val="34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162154" tIns="81076" rIns="162154" bIns="81076" anchor="ctr"/>
          <a:lstStyle/>
          <a:p>
            <a:pPr algn="ctr" eaLnBrk="1" fontAlgn="auto" hangingPunct="1">
              <a:spcBef>
                <a:spcPts val="0"/>
              </a:spcBef>
              <a:spcAft>
                <a:spcPts val="0"/>
              </a:spcAft>
              <a:defRPr/>
            </a:pPr>
            <a:endParaRPr lang="en-US" sz="3340">
              <a:solidFill>
                <a:schemeClr val="lt1"/>
              </a:solidFill>
              <a:latin typeface="+mn-lt"/>
              <a:ea typeface="+mn-ea"/>
            </a:endParaRPr>
          </a:p>
        </p:txBody>
      </p:sp>
      <p:pic>
        <p:nvPicPr>
          <p:cNvPr id="8" name="Picture 7">
            <a:extLst>
              <a:ext uri="{FF2B5EF4-FFF2-40B4-BE49-F238E27FC236}">
                <a16:creationId xmlns:a16="http://schemas.microsoft.com/office/drawing/2014/main" id="{0C84FF32-B5C3-E0F8-A153-5F7AFB6EF82A}"/>
              </a:ext>
            </a:extLst>
          </p:cNvPr>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69501" y="7154690"/>
            <a:ext cx="641875" cy="520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501102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912114" rtl="0" eaLnBrk="1" latinLnBrk="0" hangingPunct="1">
        <a:lnSpc>
          <a:spcPct val="90000"/>
        </a:lnSpc>
        <a:spcBef>
          <a:spcPct val="0"/>
        </a:spcBef>
        <a:buNone/>
        <a:defRPr sz="4389" kern="1200">
          <a:solidFill>
            <a:schemeClr val="tx1"/>
          </a:solidFill>
          <a:latin typeface="+mj-lt"/>
          <a:ea typeface="+mj-ea"/>
          <a:cs typeface="+mj-cs"/>
        </a:defRPr>
      </a:lvl1pPr>
    </p:titleStyle>
    <p:bodyStyle>
      <a:lvl1pPr marL="228029" indent="-228029" algn="l" defTabSz="912114" rtl="0" eaLnBrk="1" latinLnBrk="0" hangingPunct="1">
        <a:lnSpc>
          <a:spcPct val="90000"/>
        </a:lnSpc>
        <a:spcBef>
          <a:spcPts val="998"/>
        </a:spcBef>
        <a:buFont typeface="Arial" panose="020B0604020202020204" pitchFamily="34" charset="0"/>
        <a:buChar char="•"/>
        <a:defRPr sz="2793" kern="1200">
          <a:solidFill>
            <a:schemeClr val="tx1"/>
          </a:solidFill>
          <a:latin typeface="+mn-lt"/>
          <a:ea typeface="+mn-ea"/>
          <a:cs typeface="+mn-cs"/>
        </a:defRPr>
      </a:lvl1pPr>
      <a:lvl2pPr marL="684086" indent="-228029" algn="l" defTabSz="912114" rtl="0" eaLnBrk="1" latinLnBrk="0" hangingPunct="1">
        <a:lnSpc>
          <a:spcPct val="90000"/>
        </a:lnSpc>
        <a:spcBef>
          <a:spcPts val="499"/>
        </a:spcBef>
        <a:buFont typeface="Arial" panose="020B0604020202020204" pitchFamily="34" charset="0"/>
        <a:buChar char="•"/>
        <a:defRPr sz="2394" kern="1200">
          <a:solidFill>
            <a:schemeClr val="tx1"/>
          </a:solidFill>
          <a:latin typeface="+mn-lt"/>
          <a:ea typeface="+mn-ea"/>
          <a:cs typeface="+mn-cs"/>
        </a:defRPr>
      </a:lvl2pPr>
      <a:lvl3pPr marL="1140143" indent="-228029" algn="l" defTabSz="912114" rtl="0" eaLnBrk="1" latinLnBrk="0" hangingPunct="1">
        <a:lnSpc>
          <a:spcPct val="90000"/>
        </a:lnSpc>
        <a:spcBef>
          <a:spcPts val="499"/>
        </a:spcBef>
        <a:buFont typeface="Arial" panose="020B0604020202020204" pitchFamily="34" charset="0"/>
        <a:buChar char="•"/>
        <a:defRPr sz="1995" kern="1200">
          <a:solidFill>
            <a:schemeClr val="tx1"/>
          </a:solidFill>
          <a:latin typeface="+mn-lt"/>
          <a:ea typeface="+mn-ea"/>
          <a:cs typeface="+mn-cs"/>
        </a:defRPr>
      </a:lvl3pPr>
      <a:lvl4pPr marL="1596200"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2257"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8314"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4371"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20428"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6485" indent="-228029" algn="l" defTabSz="912114"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2114" rtl="0" eaLnBrk="1" latinLnBrk="0" hangingPunct="1">
        <a:defRPr sz="1795" kern="1200">
          <a:solidFill>
            <a:schemeClr val="tx1"/>
          </a:solidFill>
          <a:latin typeface="+mn-lt"/>
          <a:ea typeface="+mn-ea"/>
          <a:cs typeface="+mn-cs"/>
        </a:defRPr>
      </a:lvl1pPr>
      <a:lvl2pPr marL="456057" algn="l" defTabSz="912114" rtl="0" eaLnBrk="1" latinLnBrk="0" hangingPunct="1">
        <a:defRPr sz="1795" kern="1200">
          <a:solidFill>
            <a:schemeClr val="tx1"/>
          </a:solidFill>
          <a:latin typeface="+mn-lt"/>
          <a:ea typeface="+mn-ea"/>
          <a:cs typeface="+mn-cs"/>
        </a:defRPr>
      </a:lvl2pPr>
      <a:lvl3pPr marL="912114" algn="l" defTabSz="912114" rtl="0" eaLnBrk="1" latinLnBrk="0" hangingPunct="1">
        <a:defRPr sz="1795" kern="1200">
          <a:solidFill>
            <a:schemeClr val="tx1"/>
          </a:solidFill>
          <a:latin typeface="+mn-lt"/>
          <a:ea typeface="+mn-ea"/>
          <a:cs typeface="+mn-cs"/>
        </a:defRPr>
      </a:lvl3pPr>
      <a:lvl4pPr marL="1368171" algn="l" defTabSz="912114" rtl="0" eaLnBrk="1" latinLnBrk="0" hangingPunct="1">
        <a:defRPr sz="1795" kern="1200">
          <a:solidFill>
            <a:schemeClr val="tx1"/>
          </a:solidFill>
          <a:latin typeface="+mn-lt"/>
          <a:ea typeface="+mn-ea"/>
          <a:cs typeface="+mn-cs"/>
        </a:defRPr>
      </a:lvl4pPr>
      <a:lvl5pPr marL="1824228" algn="l" defTabSz="912114" rtl="0" eaLnBrk="1" latinLnBrk="0" hangingPunct="1">
        <a:defRPr sz="1795" kern="1200">
          <a:solidFill>
            <a:schemeClr val="tx1"/>
          </a:solidFill>
          <a:latin typeface="+mn-lt"/>
          <a:ea typeface="+mn-ea"/>
          <a:cs typeface="+mn-cs"/>
        </a:defRPr>
      </a:lvl5pPr>
      <a:lvl6pPr marL="2280285" algn="l" defTabSz="912114" rtl="0" eaLnBrk="1" latinLnBrk="0" hangingPunct="1">
        <a:defRPr sz="1795" kern="1200">
          <a:solidFill>
            <a:schemeClr val="tx1"/>
          </a:solidFill>
          <a:latin typeface="+mn-lt"/>
          <a:ea typeface="+mn-ea"/>
          <a:cs typeface="+mn-cs"/>
        </a:defRPr>
      </a:lvl6pPr>
      <a:lvl7pPr marL="2736342" algn="l" defTabSz="912114" rtl="0" eaLnBrk="1" latinLnBrk="0" hangingPunct="1">
        <a:defRPr sz="1795" kern="1200">
          <a:solidFill>
            <a:schemeClr val="tx1"/>
          </a:solidFill>
          <a:latin typeface="+mn-lt"/>
          <a:ea typeface="+mn-ea"/>
          <a:cs typeface="+mn-cs"/>
        </a:defRPr>
      </a:lvl7pPr>
      <a:lvl8pPr marL="3192399" algn="l" defTabSz="912114" rtl="0" eaLnBrk="1" latinLnBrk="0" hangingPunct="1">
        <a:defRPr sz="1795" kern="1200">
          <a:solidFill>
            <a:schemeClr val="tx1"/>
          </a:solidFill>
          <a:latin typeface="+mn-lt"/>
          <a:ea typeface="+mn-ea"/>
          <a:cs typeface="+mn-cs"/>
        </a:defRPr>
      </a:lvl8pPr>
      <a:lvl9pPr marL="3648456" algn="l" defTabSz="912114"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vhosts.eecs.umich.edu/370simulators/pipeline/simulator.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bit.ly/3oXr4Ah"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EECS 370 - Lecture 19</a:t>
            </a:r>
          </a:p>
        </p:txBody>
      </p:sp>
      <p:sp>
        <p:nvSpPr>
          <p:cNvPr id="3" name="Subtitle 2"/>
          <p:cNvSpPr>
            <a:spLocks noGrp="1"/>
          </p:cNvSpPr>
          <p:nvPr>
            <p:ph type="subTitle" idx="1"/>
          </p:nvPr>
        </p:nvSpPr>
        <p:spPr>
          <a:xfrm>
            <a:off x="3152874" y="4047311"/>
            <a:ext cx="5856089" cy="1876530"/>
          </a:xfrm>
        </p:spPr>
        <p:txBody>
          <a:bodyPr>
            <a:normAutofit/>
          </a:bodyPr>
          <a:lstStyle/>
          <a:p>
            <a:r>
              <a:rPr lang="en-US" sz="4400" dirty="0"/>
              <a:t>Direct Mapped Caches</a:t>
            </a:r>
          </a:p>
        </p:txBody>
      </p:sp>
      <p:sp>
        <p:nvSpPr>
          <p:cNvPr id="6" name="TextBox 5">
            <a:extLst>
              <a:ext uri="{FF2B5EF4-FFF2-40B4-BE49-F238E27FC236}">
                <a16:creationId xmlns:a16="http://schemas.microsoft.com/office/drawing/2014/main" id="{10F70127-55A4-45B5-4E35-BD453F855B34}"/>
              </a:ext>
            </a:extLst>
          </p:cNvPr>
          <p:cNvSpPr txBox="1"/>
          <p:nvPr/>
        </p:nvSpPr>
        <p:spPr>
          <a:xfrm>
            <a:off x="965302" y="7166080"/>
            <a:ext cx="7905194" cy="606320"/>
          </a:xfrm>
          <a:prstGeom prst="rect">
            <a:avLst/>
          </a:prstGeom>
          <a:noFill/>
        </p:spPr>
        <p:txBody>
          <a:bodyPr wrap="square" rtlCol="0">
            <a:spAutoFit/>
          </a:bodyPr>
          <a:lstStyle/>
          <a:p>
            <a:r>
              <a:rPr lang="en-US" sz="3340" dirty="0">
                <a:solidFill>
                  <a:prstClr val="white">
                    <a:lumMod val="85000"/>
                  </a:prstClr>
                </a:solidFill>
                <a:cs typeface="Arial" charset="0"/>
              </a:rPr>
              <a:t>Live Poll + Q&amp;A: slido.com #eecs370</a:t>
            </a:r>
          </a:p>
        </p:txBody>
      </p:sp>
      <p:pic>
        <p:nvPicPr>
          <p:cNvPr id="7" name="Picture 6" descr="Qr code&#10;&#10;Description automatically generated">
            <a:extLst>
              <a:ext uri="{FF2B5EF4-FFF2-40B4-BE49-F238E27FC236}">
                <a16:creationId xmlns:a16="http://schemas.microsoft.com/office/drawing/2014/main" id="{596BD005-DF8A-F363-976B-228BCD146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7824" y="4129278"/>
            <a:ext cx="2432368" cy="2432368"/>
          </a:xfrm>
          <a:prstGeom prst="rect">
            <a:avLst/>
          </a:prstGeom>
        </p:spPr>
      </p:pic>
      <p:sp>
        <p:nvSpPr>
          <p:cNvPr id="8" name="TextBox 7">
            <a:extLst>
              <a:ext uri="{FF2B5EF4-FFF2-40B4-BE49-F238E27FC236}">
                <a16:creationId xmlns:a16="http://schemas.microsoft.com/office/drawing/2014/main" id="{60A133E6-6676-BE99-460E-AC321330F703}"/>
              </a:ext>
            </a:extLst>
          </p:cNvPr>
          <p:cNvSpPr txBox="1"/>
          <p:nvPr/>
        </p:nvSpPr>
        <p:spPr>
          <a:xfrm>
            <a:off x="8747919" y="7162566"/>
            <a:ext cx="3274679" cy="606320"/>
          </a:xfrm>
          <a:prstGeom prst="rect">
            <a:avLst/>
          </a:prstGeom>
          <a:noFill/>
        </p:spPr>
        <p:txBody>
          <a:bodyPr wrap="none" rtlCol="0">
            <a:spAutoFit/>
          </a:bodyPr>
          <a:lstStyle/>
          <a:p>
            <a:r>
              <a:rPr lang="en-US" sz="3340" i="1" dirty="0">
                <a:solidFill>
                  <a:prstClr val="white"/>
                </a:solidFill>
                <a:latin typeface="Calibri" panose="020F0502020204030204"/>
              </a:rPr>
              <a:t>Poll and Q&amp;A Link</a:t>
            </a:r>
          </a:p>
        </p:txBody>
      </p:sp>
      <p:pic>
        <p:nvPicPr>
          <p:cNvPr id="1026" name="Picture 2">
            <a:extLst>
              <a:ext uri="{FF2B5EF4-FFF2-40B4-BE49-F238E27FC236}">
                <a16:creationId xmlns:a16="http://schemas.microsoft.com/office/drawing/2014/main" id="{F8516ADA-A7FF-39EE-AEDB-0692D0687A4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5519" y="152400"/>
            <a:ext cx="3429000" cy="2813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241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4961508" y="1302941"/>
            <a:ext cx="2841585" cy="6113714"/>
          </a:xfrm>
          <a:prstGeom prst="rect">
            <a:avLst/>
          </a:prstGeom>
          <a:solidFill>
            <a:srgbClr val="FFFF99"/>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3795" name="Rectangle 3"/>
          <p:cNvSpPr>
            <a:spLocks noChangeArrowheads="1"/>
          </p:cNvSpPr>
          <p:nvPr/>
        </p:nvSpPr>
        <p:spPr bwMode="auto">
          <a:xfrm>
            <a:off x="7803093" y="1302941"/>
            <a:ext cx="2841585" cy="6113714"/>
          </a:xfrm>
          <a:prstGeom prst="rect">
            <a:avLst/>
          </a:prstGeom>
          <a:solidFill>
            <a:srgbClr val="FFFFCC"/>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3796" name="Rectangle 4"/>
          <p:cNvSpPr>
            <a:spLocks noChangeArrowheads="1"/>
          </p:cNvSpPr>
          <p:nvPr/>
        </p:nvSpPr>
        <p:spPr bwMode="auto">
          <a:xfrm>
            <a:off x="2119922" y="1302941"/>
            <a:ext cx="2841585" cy="6113714"/>
          </a:xfrm>
          <a:prstGeom prst="rect">
            <a:avLst/>
          </a:prstGeom>
          <a:solidFill>
            <a:srgbClr val="FFFFCC"/>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3797" name="Rectangle 5"/>
          <p:cNvSpPr>
            <a:spLocks noGrp="1" noChangeArrowheads="1"/>
          </p:cNvSpPr>
          <p:nvPr>
            <p:ph type="title"/>
          </p:nvPr>
        </p:nvSpPr>
        <p:spPr>
          <a:xfrm>
            <a:off x="1563803" y="355747"/>
            <a:ext cx="9041408" cy="631463"/>
          </a:xfrm>
        </p:spPr>
        <p:txBody>
          <a:bodyPr>
            <a:normAutofit fontScale="90000"/>
          </a:bodyPr>
          <a:lstStyle/>
          <a:p>
            <a:pPr eaLnBrk="1" hangingPunct="1"/>
            <a:r>
              <a:rPr lang="en-US" dirty="0">
                <a:solidFill>
                  <a:schemeClr val="tx1"/>
                </a:solidFill>
              </a:rPr>
              <a:t>write-through, allocate on write (REF 6)</a:t>
            </a:r>
          </a:p>
        </p:txBody>
      </p:sp>
      <p:sp>
        <p:nvSpPr>
          <p:cNvPr id="33798" name="Rectangle 6"/>
          <p:cNvSpPr>
            <a:spLocks noChangeArrowheads="1"/>
          </p:cNvSpPr>
          <p:nvPr/>
        </p:nvSpPr>
        <p:spPr bwMode="auto">
          <a:xfrm>
            <a:off x="8836397" y="216402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3799" name="Rectangle 7"/>
          <p:cNvSpPr>
            <a:spLocks noChangeArrowheads="1"/>
          </p:cNvSpPr>
          <p:nvPr/>
        </p:nvSpPr>
        <p:spPr bwMode="auto">
          <a:xfrm>
            <a:off x="8836397" y="2852897"/>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123</a:t>
            </a:r>
          </a:p>
        </p:txBody>
      </p:sp>
      <p:sp>
        <p:nvSpPr>
          <p:cNvPr id="33800" name="Rectangle 8"/>
          <p:cNvSpPr>
            <a:spLocks noChangeArrowheads="1"/>
          </p:cNvSpPr>
          <p:nvPr/>
        </p:nvSpPr>
        <p:spPr bwMode="auto">
          <a:xfrm>
            <a:off x="8836397" y="3541766"/>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3801" name="Rectangle 9"/>
          <p:cNvSpPr>
            <a:spLocks noChangeArrowheads="1"/>
          </p:cNvSpPr>
          <p:nvPr/>
        </p:nvSpPr>
        <p:spPr bwMode="auto">
          <a:xfrm>
            <a:off x="8836397" y="3886201"/>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33802" name="Rectangle 10"/>
          <p:cNvSpPr>
            <a:spLocks noChangeArrowheads="1"/>
          </p:cNvSpPr>
          <p:nvPr/>
        </p:nvSpPr>
        <p:spPr bwMode="auto">
          <a:xfrm>
            <a:off x="8836397" y="4575070"/>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18</a:t>
            </a:r>
          </a:p>
        </p:txBody>
      </p:sp>
      <p:sp>
        <p:nvSpPr>
          <p:cNvPr id="33803" name="Rectangle 11"/>
          <p:cNvSpPr>
            <a:spLocks noChangeArrowheads="1"/>
          </p:cNvSpPr>
          <p:nvPr/>
        </p:nvSpPr>
        <p:spPr bwMode="auto">
          <a:xfrm>
            <a:off x="8836397" y="5263939"/>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33</a:t>
            </a:r>
          </a:p>
        </p:txBody>
      </p:sp>
      <p:sp>
        <p:nvSpPr>
          <p:cNvPr id="33804" name="Rectangle 12"/>
          <p:cNvSpPr>
            <a:spLocks noChangeArrowheads="1"/>
          </p:cNvSpPr>
          <p:nvPr/>
        </p:nvSpPr>
        <p:spPr bwMode="auto">
          <a:xfrm>
            <a:off x="8836397" y="5952808"/>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19</a:t>
            </a:r>
          </a:p>
        </p:txBody>
      </p:sp>
      <p:sp>
        <p:nvSpPr>
          <p:cNvPr id="33805" name="Rectangle 13"/>
          <p:cNvSpPr>
            <a:spLocks noChangeArrowheads="1"/>
          </p:cNvSpPr>
          <p:nvPr/>
        </p:nvSpPr>
        <p:spPr bwMode="auto">
          <a:xfrm>
            <a:off x="8836397" y="6641677"/>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210</a:t>
            </a:r>
          </a:p>
        </p:txBody>
      </p:sp>
      <p:sp>
        <p:nvSpPr>
          <p:cNvPr id="33806" name="Text Box 14"/>
          <p:cNvSpPr txBox="1">
            <a:spLocks noChangeArrowheads="1"/>
          </p:cNvSpPr>
          <p:nvPr/>
        </p:nvSpPr>
        <p:spPr bwMode="auto">
          <a:xfrm>
            <a:off x="8421359" y="1733485"/>
            <a:ext cx="479618" cy="5656933"/>
          </a:xfrm>
          <a:prstGeom prst="rect">
            <a:avLst/>
          </a:prstGeom>
          <a:noFill/>
          <a:ln w="28575">
            <a:noFill/>
            <a:miter lim="800000"/>
            <a:headEnd/>
            <a:tailEnd/>
          </a:ln>
        </p:spPr>
        <p:txBody>
          <a:bodyPr wrap="none">
            <a:spAutoFit/>
          </a:bodyPr>
          <a:lstStyle/>
          <a:p>
            <a:pPr algn="r"/>
            <a:r>
              <a:rPr lang="en-US" sz="2260" b="1" dirty="0">
                <a:latin typeface="Calibri" pitchFamily="34" charset="0"/>
              </a:rPr>
              <a:t>0</a:t>
            </a:r>
          </a:p>
          <a:p>
            <a:pPr algn="r"/>
            <a:r>
              <a:rPr lang="en-US" sz="2260" b="1" dirty="0">
                <a:latin typeface="Calibri" pitchFamily="34" charset="0"/>
              </a:rPr>
              <a:t>1</a:t>
            </a:r>
          </a:p>
          <a:p>
            <a:pPr algn="r"/>
            <a:r>
              <a:rPr lang="en-US" sz="2260" b="1" dirty="0">
                <a:latin typeface="Calibri" pitchFamily="34" charset="0"/>
              </a:rPr>
              <a:t>2</a:t>
            </a:r>
          </a:p>
          <a:p>
            <a:pPr algn="r"/>
            <a:r>
              <a:rPr lang="en-US" sz="2260" b="1" dirty="0">
                <a:latin typeface="Calibri" pitchFamily="34" charset="0"/>
              </a:rPr>
              <a:t>3</a:t>
            </a:r>
          </a:p>
          <a:p>
            <a:pPr algn="r"/>
            <a:r>
              <a:rPr lang="en-US" sz="2260" b="1" dirty="0">
                <a:latin typeface="Calibri" pitchFamily="34" charset="0"/>
              </a:rPr>
              <a:t>4</a:t>
            </a:r>
          </a:p>
          <a:p>
            <a:pPr algn="r"/>
            <a:r>
              <a:rPr lang="en-US" sz="2260" b="1" dirty="0">
                <a:latin typeface="Calibri" pitchFamily="34" charset="0"/>
              </a:rPr>
              <a:t>5</a:t>
            </a:r>
          </a:p>
          <a:p>
            <a:pPr algn="r"/>
            <a:r>
              <a:rPr lang="en-US" sz="2260" b="1" dirty="0">
                <a:latin typeface="Calibri" pitchFamily="34" charset="0"/>
              </a:rPr>
              <a:t>6</a:t>
            </a:r>
          </a:p>
          <a:p>
            <a:pPr algn="r"/>
            <a:r>
              <a:rPr lang="en-US" sz="2260" b="1" dirty="0">
                <a:latin typeface="Calibri" pitchFamily="34" charset="0"/>
              </a:rPr>
              <a:t>7</a:t>
            </a:r>
          </a:p>
          <a:p>
            <a:pPr algn="r"/>
            <a:r>
              <a:rPr lang="en-US" sz="2260" b="1" dirty="0">
                <a:latin typeface="Calibri" pitchFamily="34" charset="0"/>
              </a:rPr>
              <a:t>8</a:t>
            </a:r>
          </a:p>
          <a:p>
            <a:pPr algn="r"/>
            <a:r>
              <a:rPr lang="en-US" sz="2260" b="1" dirty="0">
                <a:latin typeface="Calibri" pitchFamily="34" charset="0"/>
              </a:rPr>
              <a:t>9</a:t>
            </a:r>
          </a:p>
          <a:p>
            <a:pPr algn="r"/>
            <a:r>
              <a:rPr lang="en-US" sz="2260" b="1" dirty="0">
                <a:latin typeface="Calibri" pitchFamily="34" charset="0"/>
              </a:rPr>
              <a:t>10</a:t>
            </a:r>
          </a:p>
          <a:p>
            <a:pPr algn="r"/>
            <a:r>
              <a:rPr lang="en-US" sz="2260" b="1" dirty="0">
                <a:latin typeface="Calibri" pitchFamily="34" charset="0"/>
              </a:rPr>
              <a:t>11</a:t>
            </a:r>
          </a:p>
          <a:p>
            <a:pPr algn="r"/>
            <a:r>
              <a:rPr lang="en-US" sz="2260" b="1" dirty="0">
                <a:latin typeface="Calibri" pitchFamily="34" charset="0"/>
              </a:rPr>
              <a:t>12</a:t>
            </a:r>
          </a:p>
          <a:p>
            <a:pPr algn="r"/>
            <a:r>
              <a:rPr lang="en-US" sz="2260" b="1" dirty="0">
                <a:latin typeface="Calibri" pitchFamily="34" charset="0"/>
              </a:rPr>
              <a:t>13</a:t>
            </a:r>
          </a:p>
          <a:p>
            <a:pPr algn="r"/>
            <a:r>
              <a:rPr lang="en-US" sz="2260" b="1" dirty="0">
                <a:latin typeface="Calibri" pitchFamily="34" charset="0"/>
              </a:rPr>
              <a:t>14</a:t>
            </a:r>
          </a:p>
          <a:p>
            <a:pPr algn="r"/>
            <a:r>
              <a:rPr lang="en-US" sz="2260" b="1" dirty="0">
                <a:latin typeface="Calibri" pitchFamily="34" charset="0"/>
              </a:rPr>
              <a:t>15</a:t>
            </a:r>
          </a:p>
        </p:txBody>
      </p:sp>
      <p:sp>
        <p:nvSpPr>
          <p:cNvPr id="33807" name="Text Box 15"/>
          <p:cNvSpPr txBox="1">
            <a:spLocks noChangeArrowheads="1"/>
          </p:cNvSpPr>
          <p:nvPr/>
        </p:nvSpPr>
        <p:spPr bwMode="auto">
          <a:xfrm>
            <a:off x="2808792" y="3143514"/>
            <a:ext cx="1901483" cy="1483419"/>
          </a:xfrm>
          <a:prstGeom prst="rect">
            <a:avLst/>
          </a:prstGeom>
          <a:noFill/>
          <a:ln w="28575">
            <a:noFill/>
            <a:miter lim="800000"/>
            <a:headEnd/>
            <a:tailEnd/>
          </a:ln>
        </p:spPr>
        <p:txBody>
          <a:bodyPr wrap="none">
            <a:spAutoFit/>
          </a:bodyPr>
          <a:lstStyle/>
          <a:p>
            <a:r>
              <a:rPr lang="en-US" sz="1808" b="1" dirty="0">
                <a:latin typeface="Calibri" pitchFamily="34" charset="0"/>
              </a:rPr>
              <a:t>Ld  R1 </a:t>
            </a:r>
            <a:r>
              <a:rPr lang="en-US" sz="1808" b="1" dirty="0">
                <a:latin typeface="Calibri" pitchFamily="34" charset="0"/>
                <a:sym typeface="Symbol" charset="2"/>
              </a:rPr>
              <a:t> M[   1   ]</a:t>
            </a:r>
          </a:p>
          <a:p>
            <a:r>
              <a:rPr lang="en-US" sz="1808" b="1" dirty="0">
                <a:latin typeface="Calibri" pitchFamily="34" charset="0"/>
              </a:rPr>
              <a:t>Ld  R2 </a:t>
            </a:r>
            <a:r>
              <a:rPr lang="en-US" sz="1808" b="1" dirty="0">
                <a:latin typeface="Calibri" pitchFamily="34" charset="0"/>
                <a:sym typeface="Symbol" charset="2"/>
              </a:rPr>
              <a:t> M[   7   ]</a:t>
            </a:r>
          </a:p>
          <a:p>
            <a:r>
              <a:rPr lang="en-US" sz="1808" b="1" dirty="0">
                <a:latin typeface="Calibri" pitchFamily="34" charset="0"/>
              </a:rPr>
              <a:t>St   R2 </a:t>
            </a:r>
            <a:r>
              <a:rPr lang="en-US" sz="1808" b="1" dirty="0">
                <a:latin typeface="Calibri" pitchFamily="34" charset="0"/>
                <a:sym typeface="Symbol" charset="2"/>
              </a:rPr>
              <a:t> M[   0   ]</a:t>
            </a:r>
          </a:p>
          <a:p>
            <a:r>
              <a:rPr lang="en-US" sz="1808" b="1" dirty="0">
                <a:latin typeface="Calibri" pitchFamily="34" charset="0"/>
              </a:rPr>
              <a:t>St   R1 </a:t>
            </a:r>
            <a:r>
              <a:rPr lang="en-US" sz="1808" b="1" dirty="0">
                <a:latin typeface="Calibri" pitchFamily="34" charset="0"/>
                <a:sym typeface="Symbol" charset="2"/>
              </a:rPr>
              <a:t> M[   5   ]</a:t>
            </a:r>
            <a:endParaRPr lang="en-US" sz="1808" b="1" dirty="0">
              <a:latin typeface="Calibri" pitchFamily="34" charset="0"/>
            </a:endParaRPr>
          </a:p>
          <a:p>
            <a:r>
              <a:rPr lang="en-US" sz="1808" b="1" dirty="0">
                <a:latin typeface="Calibri" pitchFamily="34" charset="0"/>
              </a:rPr>
              <a:t>Ld  R2 </a:t>
            </a:r>
            <a:r>
              <a:rPr lang="en-US" sz="1808" b="1" dirty="0">
                <a:latin typeface="Calibri" pitchFamily="34" charset="0"/>
                <a:sym typeface="Symbol" charset="2"/>
              </a:rPr>
              <a:t> M[  </a:t>
            </a:r>
            <a:r>
              <a:rPr lang="en-US" sz="1808" b="1" dirty="0">
                <a:solidFill>
                  <a:srgbClr val="FF0000"/>
                </a:solidFill>
                <a:latin typeface="Calibri" pitchFamily="34" charset="0"/>
                <a:sym typeface="Symbol" charset="2"/>
              </a:rPr>
              <a:t>10</a:t>
            </a:r>
            <a:r>
              <a:rPr lang="en-US" sz="1808" b="1" dirty="0">
                <a:latin typeface="Calibri" pitchFamily="34" charset="0"/>
                <a:sym typeface="Symbol" charset="2"/>
              </a:rPr>
              <a:t>  ]</a:t>
            </a:r>
            <a:endParaRPr lang="en-US" sz="1808" b="1" dirty="0">
              <a:latin typeface="Calibri" pitchFamily="34" charset="0"/>
            </a:endParaRPr>
          </a:p>
        </p:txBody>
      </p:sp>
      <p:sp>
        <p:nvSpPr>
          <p:cNvPr id="33808" name="Text Box 16"/>
          <p:cNvSpPr txBox="1">
            <a:spLocks noChangeArrowheads="1"/>
          </p:cNvSpPr>
          <p:nvPr/>
        </p:nvSpPr>
        <p:spPr bwMode="auto">
          <a:xfrm>
            <a:off x="5736484" y="1216832"/>
            <a:ext cx="1162498" cy="564450"/>
          </a:xfrm>
          <a:prstGeom prst="rect">
            <a:avLst/>
          </a:prstGeom>
          <a:noFill/>
          <a:ln w="28575">
            <a:noFill/>
            <a:miter lim="800000"/>
            <a:headEnd/>
            <a:tailEnd/>
          </a:ln>
        </p:spPr>
        <p:txBody>
          <a:bodyPr wrap="none">
            <a:spAutoFit/>
          </a:bodyPr>
          <a:lstStyle/>
          <a:p>
            <a:r>
              <a:rPr lang="en-US" sz="3068" b="1" dirty="0">
                <a:latin typeface="Calibri" pitchFamily="34" charset="0"/>
              </a:rPr>
              <a:t>Cache</a:t>
            </a:r>
          </a:p>
        </p:txBody>
      </p:sp>
      <p:sp>
        <p:nvSpPr>
          <p:cNvPr id="33809" name="Text Box 17"/>
          <p:cNvSpPr txBox="1">
            <a:spLocks noChangeArrowheads="1"/>
          </p:cNvSpPr>
          <p:nvPr/>
        </p:nvSpPr>
        <p:spPr bwMode="auto">
          <a:xfrm>
            <a:off x="2722682" y="1216832"/>
            <a:ext cx="1770036" cy="564450"/>
          </a:xfrm>
          <a:prstGeom prst="rect">
            <a:avLst/>
          </a:prstGeom>
          <a:noFill/>
          <a:ln w="28575">
            <a:noFill/>
            <a:miter lim="800000"/>
            <a:headEnd/>
            <a:tailEnd/>
          </a:ln>
        </p:spPr>
        <p:txBody>
          <a:bodyPr wrap="none">
            <a:spAutoFit/>
          </a:bodyPr>
          <a:lstStyle/>
          <a:p>
            <a:r>
              <a:rPr lang="en-US" sz="3068" b="1" dirty="0">
                <a:latin typeface="Calibri" pitchFamily="34" charset="0"/>
              </a:rPr>
              <a:t>Processor</a:t>
            </a:r>
          </a:p>
        </p:txBody>
      </p:sp>
      <p:sp>
        <p:nvSpPr>
          <p:cNvPr id="33810" name="Rectangle 18"/>
          <p:cNvSpPr>
            <a:spLocks noChangeArrowheads="1"/>
          </p:cNvSpPr>
          <p:nvPr/>
        </p:nvSpPr>
        <p:spPr bwMode="auto">
          <a:xfrm>
            <a:off x="5880000" y="3513063"/>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33811" name="Rectangle 19"/>
          <p:cNvSpPr>
            <a:spLocks noChangeArrowheads="1"/>
          </p:cNvSpPr>
          <p:nvPr/>
        </p:nvSpPr>
        <p:spPr bwMode="auto">
          <a:xfrm>
            <a:off x="6482760" y="351306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3812" name="Rectangle 20"/>
          <p:cNvSpPr>
            <a:spLocks noChangeArrowheads="1"/>
          </p:cNvSpPr>
          <p:nvPr/>
        </p:nvSpPr>
        <p:spPr bwMode="auto">
          <a:xfrm>
            <a:off x="6482760" y="385749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3813" name="Text Box 21"/>
          <p:cNvSpPr txBox="1">
            <a:spLocks noChangeArrowheads="1"/>
          </p:cNvSpPr>
          <p:nvPr/>
        </p:nvSpPr>
        <p:spPr bwMode="auto">
          <a:xfrm>
            <a:off x="5392050" y="2996410"/>
            <a:ext cx="2064814" cy="461665"/>
          </a:xfrm>
          <a:prstGeom prst="rect">
            <a:avLst/>
          </a:prstGeom>
          <a:noFill/>
          <a:ln w="28575">
            <a:noFill/>
            <a:miter lim="800000"/>
            <a:headEnd/>
            <a:tailEnd/>
          </a:ln>
        </p:spPr>
        <p:txBody>
          <a:bodyPr>
            <a:spAutoFit/>
          </a:bodyPr>
          <a:lstStyle/>
          <a:p>
            <a:pPr algn="ctr"/>
            <a:r>
              <a:rPr lang="en-US" sz="2400" b="1" dirty="0">
                <a:latin typeface="Calibri" pitchFamily="34" charset="0"/>
              </a:rPr>
              <a:t>V  tag   data</a:t>
            </a:r>
          </a:p>
        </p:txBody>
      </p:sp>
      <p:sp>
        <p:nvSpPr>
          <p:cNvPr id="33814" name="Rectangle 22"/>
          <p:cNvSpPr>
            <a:spLocks noChangeArrowheads="1"/>
          </p:cNvSpPr>
          <p:nvPr/>
        </p:nvSpPr>
        <p:spPr bwMode="auto">
          <a:xfrm>
            <a:off x="3583769" y="5608374"/>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3815" name="Rectangle 23"/>
          <p:cNvSpPr>
            <a:spLocks noChangeArrowheads="1"/>
          </p:cNvSpPr>
          <p:nvPr/>
        </p:nvSpPr>
        <p:spPr bwMode="auto">
          <a:xfrm>
            <a:off x="3583769" y="595280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3816" name="Rectangle 24"/>
          <p:cNvSpPr>
            <a:spLocks noChangeArrowheads="1"/>
          </p:cNvSpPr>
          <p:nvPr/>
        </p:nvSpPr>
        <p:spPr bwMode="auto">
          <a:xfrm>
            <a:off x="3583769" y="629724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3817" name="Rectangle 25"/>
          <p:cNvSpPr>
            <a:spLocks noChangeArrowheads="1"/>
          </p:cNvSpPr>
          <p:nvPr/>
        </p:nvSpPr>
        <p:spPr bwMode="auto">
          <a:xfrm>
            <a:off x="3583769" y="664167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3818" name="Text Box 26"/>
          <p:cNvSpPr txBox="1">
            <a:spLocks noChangeArrowheads="1"/>
          </p:cNvSpPr>
          <p:nvPr/>
        </p:nvSpPr>
        <p:spPr bwMode="auto">
          <a:xfrm>
            <a:off x="3067118" y="5608375"/>
            <a:ext cx="495649" cy="1483483"/>
          </a:xfrm>
          <a:prstGeom prst="rect">
            <a:avLst/>
          </a:prstGeom>
          <a:noFill/>
          <a:ln w="28575">
            <a:noFill/>
            <a:miter lim="800000"/>
            <a:headEnd/>
            <a:tailEnd/>
          </a:ln>
        </p:spPr>
        <p:txBody>
          <a:bodyPr wrap="none">
            <a:spAutoFit/>
          </a:bodyPr>
          <a:lstStyle/>
          <a:p>
            <a:r>
              <a:rPr lang="en-US" sz="2260" b="1" dirty="0">
                <a:latin typeface="Calibri" pitchFamily="34" charset="0"/>
              </a:rPr>
              <a:t>R0</a:t>
            </a:r>
          </a:p>
          <a:p>
            <a:r>
              <a:rPr lang="en-US" sz="2260" b="1" dirty="0">
                <a:latin typeface="Calibri" pitchFamily="34" charset="0"/>
              </a:rPr>
              <a:t>R1</a:t>
            </a:r>
          </a:p>
          <a:p>
            <a:r>
              <a:rPr lang="en-US" sz="2260" b="1" dirty="0">
                <a:latin typeface="Calibri" pitchFamily="34" charset="0"/>
              </a:rPr>
              <a:t>R2</a:t>
            </a:r>
          </a:p>
          <a:p>
            <a:r>
              <a:rPr lang="en-US" sz="2260" b="1" dirty="0">
                <a:latin typeface="Calibri" pitchFamily="34" charset="0"/>
              </a:rPr>
              <a:t>R3</a:t>
            </a:r>
          </a:p>
        </p:txBody>
      </p:sp>
      <p:sp>
        <p:nvSpPr>
          <p:cNvPr id="33819" name="Text Box 27"/>
          <p:cNvSpPr txBox="1">
            <a:spLocks noChangeArrowheads="1"/>
          </p:cNvSpPr>
          <p:nvPr/>
        </p:nvSpPr>
        <p:spPr bwMode="auto">
          <a:xfrm>
            <a:off x="8664178" y="1216832"/>
            <a:ext cx="1587422" cy="564450"/>
          </a:xfrm>
          <a:prstGeom prst="rect">
            <a:avLst/>
          </a:prstGeom>
          <a:noFill/>
          <a:ln w="28575">
            <a:noFill/>
            <a:miter lim="800000"/>
            <a:headEnd/>
            <a:tailEnd/>
          </a:ln>
        </p:spPr>
        <p:txBody>
          <a:bodyPr wrap="none">
            <a:spAutoFit/>
          </a:bodyPr>
          <a:lstStyle/>
          <a:p>
            <a:r>
              <a:rPr lang="en-US" sz="3068" b="1" dirty="0">
                <a:latin typeface="Calibri" pitchFamily="34" charset="0"/>
              </a:rPr>
              <a:t>Memory</a:t>
            </a:r>
          </a:p>
        </p:txBody>
      </p:sp>
      <p:sp>
        <p:nvSpPr>
          <p:cNvPr id="33820" name="Rectangle 28"/>
          <p:cNvSpPr>
            <a:spLocks noChangeArrowheads="1"/>
          </p:cNvSpPr>
          <p:nvPr/>
        </p:nvSpPr>
        <p:spPr bwMode="auto">
          <a:xfrm>
            <a:off x="5880000" y="4201932"/>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2</a:t>
            </a:r>
          </a:p>
        </p:txBody>
      </p:sp>
      <p:sp>
        <p:nvSpPr>
          <p:cNvPr id="33821" name="Rectangle 29"/>
          <p:cNvSpPr>
            <a:spLocks noChangeArrowheads="1"/>
          </p:cNvSpPr>
          <p:nvPr/>
        </p:nvSpPr>
        <p:spPr bwMode="auto">
          <a:xfrm>
            <a:off x="6482760" y="4201932"/>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3822" name="Rectangle 30"/>
          <p:cNvSpPr>
            <a:spLocks noChangeArrowheads="1"/>
          </p:cNvSpPr>
          <p:nvPr/>
        </p:nvSpPr>
        <p:spPr bwMode="auto">
          <a:xfrm>
            <a:off x="6482760" y="454636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3823" name="Rectangle 31"/>
          <p:cNvSpPr>
            <a:spLocks noChangeArrowheads="1"/>
          </p:cNvSpPr>
          <p:nvPr/>
        </p:nvSpPr>
        <p:spPr bwMode="auto">
          <a:xfrm>
            <a:off x="8836397" y="181959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33824" name="Rectangle 32"/>
          <p:cNvSpPr>
            <a:spLocks noChangeArrowheads="1"/>
          </p:cNvSpPr>
          <p:nvPr/>
        </p:nvSpPr>
        <p:spPr bwMode="auto">
          <a:xfrm>
            <a:off x="8836397" y="2508462"/>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120</a:t>
            </a:r>
          </a:p>
        </p:txBody>
      </p:sp>
      <p:sp>
        <p:nvSpPr>
          <p:cNvPr id="33825" name="Rectangle 33"/>
          <p:cNvSpPr>
            <a:spLocks noChangeArrowheads="1"/>
          </p:cNvSpPr>
          <p:nvPr/>
        </p:nvSpPr>
        <p:spPr bwMode="auto">
          <a:xfrm>
            <a:off x="8836397" y="31973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33826" name="Rectangle 34"/>
          <p:cNvSpPr>
            <a:spLocks noChangeArrowheads="1"/>
          </p:cNvSpPr>
          <p:nvPr/>
        </p:nvSpPr>
        <p:spPr bwMode="auto">
          <a:xfrm>
            <a:off x="8836397" y="4230635"/>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33827" name="Rectangle 35"/>
          <p:cNvSpPr>
            <a:spLocks noChangeArrowheads="1"/>
          </p:cNvSpPr>
          <p:nvPr/>
        </p:nvSpPr>
        <p:spPr bwMode="auto">
          <a:xfrm>
            <a:off x="8836397" y="4919505"/>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21</a:t>
            </a:r>
          </a:p>
        </p:txBody>
      </p:sp>
      <p:sp>
        <p:nvSpPr>
          <p:cNvPr id="33828" name="Rectangle 36"/>
          <p:cNvSpPr>
            <a:spLocks noChangeArrowheads="1"/>
          </p:cNvSpPr>
          <p:nvPr/>
        </p:nvSpPr>
        <p:spPr bwMode="auto">
          <a:xfrm>
            <a:off x="8836397" y="5608374"/>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28</a:t>
            </a:r>
          </a:p>
        </p:txBody>
      </p:sp>
      <p:sp>
        <p:nvSpPr>
          <p:cNvPr id="33829" name="Rectangle 37"/>
          <p:cNvSpPr>
            <a:spLocks noChangeArrowheads="1"/>
          </p:cNvSpPr>
          <p:nvPr/>
        </p:nvSpPr>
        <p:spPr bwMode="auto">
          <a:xfrm>
            <a:off x="8836397" y="6297243"/>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200</a:t>
            </a:r>
          </a:p>
        </p:txBody>
      </p:sp>
      <p:sp>
        <p:nvSpPr>
          <p:cNvPr id="33830" name="Rectangle 38"/>
          <p:cNvSpPr>
            <a:spLocks noChangeArrowheads="1"/>
          </p:cNvSpPr>
          <p:nvPr/>
        </p:nvSpPr>
        <p:spPr bwMode="auto">
          <a:xfrm>
            <a:off x="8836397" y="6986112"/>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225</a:t>
            </a:r>
          </a:p>
        </p:txBody>
      </p:sp>
      <p:sp>
        <p:nvSpPr>
          <p:cNvPr id="33831" name="AutoShape 39"/>
          <p:cNvSpPr>
            <a:spLocks noChangeArrowheads="1"/>
          </p:cNvSpPr>
          <p:nvPr/>
        </p:nvSpPr>
        <p:spPr bwMode="auto">
          <a:xfrm>
            <a:off x="2378248" y="4316743"/>
            <a:ext cx="430543" cy="258326"/>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3832" name="Text Box 40"/>
          <p:cNvSpPr txBox="1">
            <a:spLocks noChangeArrowheads="1"/>
          </p:cNvSpPr>
          <p:nvPr/>
        </p:nvSpPr>
        <p:spPr bwMode="auto">
          <a:xfrm>
            <a:off x="5478160" y="6038916"/>
            <a:ext cx="1867819" cy="1120884"/>
          </a:xfrm>
          <a:prstGeom prst="rect">
            <a:avLst/>
          </a:prstGeom>
          <a:noFill/>
          <a:ln w="28575">
            <a:noFill/>
            <a:miter lim="800000"/>
            <a:headEnd/>
            <a:tailEnd/>
          </a:ln>
        </p:spPr>
        <p:txBody>
          <a:bodyPr wrap="none">
            <a:spAutoFit/>
          </a:bodyPr>
          <a:lstStyle/>
          <a:p>
            <a:r>
              <a:rPr lang="en-US" sz="3068" b="1" dirty="0">
                <a:latin typeface="Calibri" pitchFamily="34" charset="0"/>
              </a:rPr>
              <a:t>Misses:   3</a:t>
            </a:r>
          </a:p>
          <a:p>
            <a:r>
              <a:rPr lang="en-US" sz="3068" b="1" dirty="0">
                <a:latin typeface="Calibri" pitchFamily="34" charset="0"/>
              </a:rPr>
              <a:t>Hits:</a:t>
            </a:r>
            <a:r>
              <a:rPr lang="en-US" sz="3616" b="1" dirty="0">
                <a:latin typeface="Calibri" pitchFamily="34" charset="0"/>
              </a:rPr>
              <a:t> </a:t>
            </a:r>
            <a:r>
              <a:rPr lang="en-US" sz="3068" b="1" dirty="0">
                <a:latin typeface="Calibri" pitchFamily="34" charset="0"/>
              </a:rPr>
              <a:t>      1</a:t>
            </a:r>
          </a:p>
        </p:txBody>
      </p:sp>
      <p:sp>
        <p:nvSpPr>
          <p:cNvPr id="33833" name="Text Box 41"/>
          <p:cNvSpPr txBox="1">
            <a:spLocks noChangeArrowheads="1"/>
          </p:cNvSpPr>
          <p:nvPr/>
        </p:nvSpPr>
        <p:spPr bwMode="auto">
          <a:xfrm>
            <a:off x="4961507" y="3369548"/>
            <a:ext cx="631904" cy="564450"/>
          </a:xfrm>
          <a:prstGeom prst="rect">
            <a:avLst/>
          </a:prstGeom>
          <a:noFill/>
          <a:ln w="28575">
            <a:noFill/>
            <a:miter lim="800000"/>
            <a:headEnd/>
            <a:tailEnd/>
          </a:ln>
        </p:spPr>
        <p:txBody>
          <a:bodyPr wrap="none">
            <a:spAutoFit/>
          </a:bodyPr>
          <a:lstStyle/>
          <a:p>
            <a:r>
              <a:rPr lang="en-US" sz="3068" b="1" dirty="0" err="1">
                <a:latin typeface="Calibri" pitchFamily="34" charset="0"/>
              </a:rPr>
              <a:t>lru</a:t>
            </a:r>
            <a:endParaRPr lang="en-US" sz="3068" b="1" dirty="0">
              <a:latin typeface="Calibri" pitchFamily="34" charset="0"/>
            </a:endParaRPr>
          </a:p>
        </p:txBody>
      </p:sp>
      <p:sp>
        <p:nvSpPr>
          <p:cNvPr id="33834" name="Rectangle 42"/>
          <p:cNvSpPr>
            <a:spLocks noChangeArrowheads="1"/>
          </p:cNvSpPr>
          <p:nvPr/>
        </p:nvSpPr>
        <p:spPr bwMode="auto">
          <a:xfrm>
            <a:off x="5564267"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33835" name="Rectangle 43"/>
          <p:cNvSpPr>
            <a:spLocks noChangeArrowheads="1"/>
          </p:cNvSpPr>
          <p:nvPr/>
        </p:nvSpPr>
        <p:spPr bwMode="auto">
          <a:xfrm>
            <a:off x="5567855"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33836" name="Rectangle 44"/>
          <p:cNvSpPr>
            <a:spLocks noChangeArrowheads="1"/>
          </p:cNvSpPr>
          <p:nvPr/>
        </p:nvSpPr>
        <p:spPr bwMode="auto">
          <a:xfrm>
            <a:off x="6482760" y="3853910"/>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3837" name="Rectangle 45"/>
          <p:cNvSpPr>
            <a:spLocks noChangeArrowheads="1"/>
          </p:cNvSpPr>
          <p:nvPr/>
        </p:nvSpPr>
        <p:spPr bwMode="auto">
          <a:xfrm>
            <a:off x="6482760" y="3509475"/>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33838" name="Rectangle 46"/>
          <p:cNvSpPr>
            <a:spLocks noChangeArrowheads="1"/>
          </p:cNvSpPr>
          <p:nvPr/>
        </p:nvSpPr>
        <p:spPr bwMode="auto">
          <a:xfrm>
            <a:off x="3583769" y="595280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3839" name="Rectangle 47"/>
          <p:cNvSpPr>
            <a:spLocks noChangeArrowheads="1"/>
          </p:cNvSpPr>
          <p:nvPr/>
        </p:nvSpPr>
        <p:spPr bwMode="auto">
          <a:xfrm>
            <a:off x="3583769" y="6297243"/>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33840" name="Rectangle 48"/>
          <p:cNvSpPr>
            <a:spLocks noChangeArrowheads="1"/>
          </p:cNvSpPr>
          <p:nvPr/>
        </p:nvSpPr>
        <p:spPr bwMode="auto">
          <a:xfrm>
            <a:off x="6482760" y="4546367"/>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3841" name="Rectangle 49"/>
          <p:cNvSpPr>
            <a:spLocks noChangeArrowheads="1"/>
          </p:cNvSpPr>
          <p:nvPr/>
        </p:nvSpPr>
        <p:spPr bwMode="auto">
          <a:xfrm>
            <a:off x="6482760" y="42019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52" name="Slide Number Placeholder 51"/>
          <p:cNvSpPr>
            <a:spLocks noGrp="1"/>
          </p:cNvSpPr>
          <p:nvPr>
            <p:ph type="sldNum" sz="quarter" idx="4294967295"/>
          </p:nvPr>
        </p:nvSpPr>
        <p:spPr>
          <a:xfrm>
            <a:off x="8836397" y="7395128"/>
            <a:ext cx="1722173" cy="538179"/>
          </a:xfrm>
          <a:prstGeom prst="rect">
            <a:avLst/>
          </a:prstGeom>
        </p:spPr>
        <p:txBody>
          <a:bodyPr/>
          <a:lstStyle/>
          <a:p>
            <a:pPr>
              <a:defRPr/>
            </a:pPr>
            <a:fld id="{CB762F51-4E58-4758-ACBE-F71E5D547FD8}" type="slidenum">
              <a:rPr lang="en-US" smtClean="0"/>
              <a:pPr>
                <a:defRPr/>
              </a:pPr>
              <a:t>10</a:t>
            </a:fld>
            <a:endParaRPr lang="en-US" dirty="0"/>
          </a:p>
        </p:txBody>
      </p:sp>
    </p:spTree>
    <p:extLst>
      <p:ext uri="{BB962C8B-B14F-4D97-AF65-F5344CB8AC3E}">
        <p14:creationId xmlns:p14="http://schemas.microsoft.com/office/powerpoint/2010/main" val="601433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4961508" y="1302941"/>
            <a:ext cx="2841585" cy="6113714"/>
          </a:xfrm>
          <a:prstGeom prst="rect">
            <a:avLst/>
          </a:prstGeom>
          <a:solidFill>
            <a:srgbClr val="FFFF99"/>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4819" name="Rectangle 3"/>
          <p:cNvSpPr>
            <a:spLocks noChangeArrowheads="1"/>
          </p:cNvSpPr>
          <p:nvPr/>
        </p:nvSpPr>
        <p:spPr bwMode="auto">
          <a:xfrm>
            <a:off x="7803093" y="1302941"/>
            <a:ext cx="2841585" cy="6113714"/>
          </a:xfrm>
          <a:prstGeom prst="rect">
            <a:avLst/>
          </a:prstGeom>
          <a:solidFill>
            <a:srgbClr val="FFFFCC"/>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4820" name="Rectangle 4"/>
          <p:cNvSpPr>
            <a:spLocks noChangeArrowheads="1"/>
          </p:cNvSpPr>
          <p:nvPr/>
        </p:nvSpPr>
        <p:spPr bwMode="auto">
          <a:xfrm>
            <a:off x="2119922" y="1302941"/>
            <a:ext cx="2841585" cy="6113714"/>
          </a:xfrm>
          <a:prstGeom prst="rect">
            <a:avLst/>
          </a:prstGeom>
          <a:solidFill>
            <a:srgbClr val="FFFFCC"/>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4821" name="Rectangle 5"/>
          <p:cNvSpPr>
            <a:spLocks noGrp="1" noChangeArrowheads="1"/>
          </p:cNvSpPr>
          <p:nvPr>
            <p:ph type="title"/>
          </p:nvPr>
        </p:nvSpPr>
        <p:spPr>
          <a:xfrm>
            <a:off x="1563803" y="355747"/>
            <a:ext cx="9041408" cy="631463"/>
          </a:xfrm>
        </p:spPr>
        <p:txBody>
          <a:bodyPr>
            <a:normAutofit fontScale="90000"/>
          </a:bodyPr>
          <a:lstStyle/>
          <a:p>
            <a:pPr eaLnBrk="1" hangingPunct="1"/>
            <a:r>
              <a:rPr lang="en-US" dirty="0">
                <a:solidFill>
                  <a:schemeClr val="tx1"/>
                </a:solidFill>
              </a:rPr>
              <a:t>write-through, allocate on write (REF 6)</a:t>
            </a:r>
          </a:p>
        </p:txBody>
      </p:sp>
      <p:sp>
        <p:nvSpPr>
          <p:cNvPr id="34822" name="Rectangle 6"/>
          <p:cNvSpPr>
            <a:spLocks noChangeArrowheads="1"/>
          </p:cNvSpPr>
          <p:nvPr/>
        </p:nvSpPr>
        <p:spPr bwMode="auto">
          <a:xfrm>
            <a:off x="8836397" y="216402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4823" name="Rectangle 7"/>
          <p:cNvSpPr>
            <a:spLocks noChangeArrowheads="1"/>
          </p:cNvSpPr>
          <p:nvPr/>
        </p:nvSpPr>
        <p:spPr bwMode="auto">
          <a:xfrm>
            <a:off x="8836397" y="2852897"/>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123</a:t>
            </a:r>
          </a:p>
        </p:txBody>
      </p:sp>
      <p:sp>
        <p:nvSpPr>
          <p:cNvPr id="34824" name="Rectangle 8"/>
          <p:cNvSpPr>
            <a:spLocks noChangeArrowheads="1"/>
          </p:cNvSpPr>
          <p:nvPr/>
        </p:nvSpPr>
        <p:spPr bwMode="auto">
          <a:xfrm>
            <a:off x="8836397" y="3541766"/>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4825" name="Rectangle 9"/>
          <p:cNvSpPr>
            <a:spLocks noChangeArrowheads="1"/>
          </p:cNvSpPr>
          <p:nvPr/>
        </p:nvSpPr>
        <p:spPr bwMode="auto">
          <a:xfrm>
            <a:off x="8836397" y="3886201"/>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34826" name="Rectangle 10"/>
          <p:cNvSpPr>
            <a:spLocks noChangeArrowheads="1"/>
          </p:cNvSpPr>
          <p:nvPr/>
        </p:nvSpPr>
        <p:spPr bwMode="auto">
          <a:xfrm>
            <a:off x="8836397" y="4575070"/>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18</a:t>
            </a:r>
          </a:p>
        </p:txBody>
      </p:sp>
      <p:sp>
        <p:nvSpPr>
          <p:cNvPr id="34827" name="Rectangle 11"/>
          <p:cNvSpPr>
            <a:spLocks noChangeArrowheads="1"/>
          </p:cNvSpPr>
          <p:nvPr/>
        </p:nvSpPr>
        <p:spPr bwMode="auto">
          <a:xfrm>
            <a:off x="8836397" y="5263939"/>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33</a:t>
            </a:r>
          </a:p>
        </p:txBody>
      </p:sp>
      <p:sp>
        <p:nvSpPr>
          <p:cNvPr id="34828" name="Rectangle 12"/>
          <p:cNvSpPr>
            <a:spLocks noChangeArrowheads="1"/>
          </p:cNvSpPr>
          <p:nvPr/>
        </p:nvSpPr>
        <p:spPr bwMode="auto">
          <a:xfrm>
            <a:off x="8836397" y="5952808"/>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19</a:t>
            </a:r>
          </a:p>
        </p:txBody>
      </p:sp>
      <p:sp>
        <p:nvSpPr>
          <p:cNvPr id="34829" name="Rectangle 13"/>
          <p:cNvSpPr>
            <a:spLocks noChangeArrowheads="1"/>
          </p:cNvSpPr>
          <p:nvPr/>
        </p:nvSpPr>
        <p:spPr bwMode="auto">
          <a:xfrm>
            <a:off x="8836397" y="6641677"/>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210</a:t>
            </a:r>
          </a:p>
        </p:txBody>
      </p:sp>
      <p:sp>
        <p:nvSpPr>
          <p:cNvPr id="34830" name="Text Box 14"/>
          <p:cNvSpPr txBox="1">
            <a:spLocks noChangeArrowheads="1"/>
          </p:cNvSpPr>
          <p:nvPr/>
        </p:nvSpPr>
        <p:spPr bwMode="auto">
          <a:xfrm>
            <a:off x="8421359" y="1733485"/>
            <a:ext cx="479618" cy="5656933"/>
          </a:xfrm>
          <a:prstGeom prst="rect">
            <a:avLst/>
          </a:prstGeom>
          <a:noFill/>
          <a:ln w="28575">
            <a:noFill/>
            <a:miter lim="800000"/>
            <a:headEnd/>
            <a:tailEnd/>
          </a:ln>
        </p:spPr>
        <p:txBody>
          <a:bodyPr wrap="none">
            <a:spAutoFit/>
          </a:bodyPr>
          <a:lstStyle/>
          <a:p>
            <a:pPr algn="r"/>
            <a:r>
              <a:rPr lang="en-US" sz="2260" b="1" dirty="0">
                <a:latin typeface="Calibri" pitchFamily="34" charset="0"/>
              </a:rPr>
              <a:t>0</a:t>
            </a:r>
          </a:p>
          <a:p>
            <a:pPr algn="r"/>
            <a:r>
              <a:rPr lang="en-US" sz="2260" b="1" dirty="0">
                <a:latin typeface="Calibri" pitchFamily="34" charset="0"/>
              </a:rPr>
              <a:t>1</a:t>
            </a:r>
          </a:p>
          <a:p>
            <a:pPr algn="r"/>
            <a:r>
              <a:rPr lang="en-US" sz="2260" b="1" dirty="0">
                <a:latin typeface="Calibri" pitchFamily="34" charset="0"/>
              </a:rPr>
              <a:t>2</a:t>
            </a:r>
          </a:p>
          <a:p>
            <a:pPr algn="r"/>
            <a:r>
              <a:rPr lang="en-US" sz="2260" b="1" dirty="0">
                <a:latin typeface="Calibri" pitchFamily="34" charset="0"/>
              </a:rPr>
              <a:t>3</a:t>
            </a:r>
          </a:p>
          <a:p>
            <a:pPr algn="r"/>
            <a:r>
              <a:rPr lang="en-US" sz="2260" b="1" dirty="0">
                <a:latin typeface="Calibri" pitchFamily="34" charset="0"/>
              </a:rPr>
              <a:t>4</a:t>
            </a:r>
          </a:p>
          <a:p>
            <a:pPr algn="r"/>
            <a:r>
              <a:rPr lang="en-US" sz="2260" b="1" dirty="0">
                <a:latin typeface="Calibri" pitchFamily="34" charset="0"/>
              </a:rPr>
              <a:t>5</a:t>
            </a:r>
          </a:p>
          <a:p>
            <a:pPr algn="r"/>
            <a:r>
              <a:rPr lang="en-US" sz="2260" b="1" dirty="0">
                <a:latin typeface="Calibri" pitchFamily="34" charset="0"/>
              </a:rPr>
              <a:t>6</a:t>
            </a:r>
          </a:p>
          <a:p>
            <a:pPr algn="r"/>
            <a:r>
              <a:rPr lang="en-US" sz="2260" b="1" dirty="0">
                <a:latin typeface="Calibri" pitchFamily="34" charset="0"/>
              </a:rPr>
              <a:t>7</a:t>
            </a:r>
          </a:p>
          <a:p>
            <a:pPr algn="r"/>
            <a:r>
              <a:rPr lang="en-US" sz="2260" b="1" dirty="0">
                <a:latin typeface="Calibri" pitchFamily="34" charset="0"/>
              </a:rPr>
              <a:t>8</a:t>
            </a:r>
          </a:p>
          <a:p>
            <a:pPr algn="r"/>
            <a:r>
              <a:rPr lang="en-US" sz="2260" b="1" dirty="0">
                <a:latin typeface="Calibri" pitchFamily="34" charset="0"/>
              </a:rPr>
              <a:t>9</a:t>
            </a:r>
          </a:p>
          <a:p>
            <a:pPr algn="r"/>
            <a:r>
              <a:rPr lang="en-US" sz="2260" b="1" dirty="0">
                <a:latin typeface="Calibri" pitchFamily="34" charset="0"/>
              </a:rPr>
              <a:t>10</a:t>
            </a:r>
          </a:p>
          <a:p>
            <a:pPr algn="r"/>
            <a:r>
              <a:rPr lang="en-US" sz="2260" b="1" dirty="0">
                <a:latin typeface="Calibri" pitchFamily="34" charset="0"/>
              </a:rPr>
              <a:t>11</a:t>
            </a:r>
          </a:p>
          <a:p>
            <a:pPr algn="r"/>
            <a:r>
              <a:rPr lang="en-US" sz="2260" b="1" dirty="0">
                <a:latin typeface="Calibri" pitchFamily="34" charset="0"/>
              </a:rPr>
              <a:t>12</a:t>
            </a:r>
          </a:p>
          <a:p>
            <a:pPr algn="r"/>
            <a:r>
              <a:rPr lang="en-US" sz="2260" b="1" dirty="0">
                <a:latin typeface="Calibri" pitchFamily="34" charset="0"/>
              </a:rPr>
              <a:t>13</a:t>
            </a:r>
          </a:p>
          <a:p>
            <a:pPr algn="r"/>
            <a:r>
              <a:rPr lang="en-US" sz="2260" b="1" dirty="0">
                <a:latin typeface="Calibri" pitchFamily="34" charset="0"/>
              </a:rPr>
              <a:t>14</a:t>
            </a:r>
          </a:p>
          <a:p>
            <a:pPr algn="r"/>
            <a:r>
              <a:rPr lang="en-US" sz="2260" b="1" dirty="0">
                <a:latin typeface="Calibri" pitchFamily="34" charset="0"/>
              </a:rPr>
              <a:t>15</a:t>
            </a:r>
          </a:p>
        </p:txBody>
      </p:sp>
      <p:sp>
        <p:nvSpPr>
          <p:cNvPr id="34831" name="Text Box 15"/>
          <p:cNvSpPr txBox="1">
            <a:spLocks noChangeArrowheads="1"/>
          </p:cNvSpPr>
          <p:nvPr/>
        </p:nvSpPr>
        <p:spPr bwMode="auto">
          <a:xfrm>
            <a:off x="2808792" y="3143514"/>
            <a:ext cx="1901483" cy="1483419"/>
          </a:xfrm>
          <a:prstGeom prst="rect">
            <a:avLst/>
          </a:prstGeom>
          <a:noFill/>
          <a:ln w="28575">
            <a:noFill/>
            <a:miter lim="800000"/>
            <a:headEnd/>
            <a:tailEnd/>
          </a:ln>
        </p:spPr>
        <p:txBody>
          <a:bodyPr wrap="none">
            <a:spAutoFit/>
          </a:bodyPr>
          <a:lstStyle/>
          <a:p>
            <a:r>
              <a:rPr lang="en-US" sz="1808" b="1" dirty="0">
                <a:latin typeface="Calibri" pitchFamily="34" charset="0"/>
              </a:rPr>
              <a:t>Ld  R1 </a:t>
            </a:r>
            <a:r>
              <a:rPr lang="en-US" sz="1808" b="1" dirty="0">
                <a:latin typeface="Calibri" pitchFamily="34" charset="0"/>
                <a:sym typeface="Symbol" charset="2"/>
              </a:rPr>
              <a:t> M[   1   ]</a:t>
            </a:r>
          </a:p>
          <a:p>
            <a:r>
              <a:rPr lang="en-US" sz="1808" b="1" dirty="0">
                <a:latin typeface="Calibri" pitchFamily="34" charset="0"/>
              </a:rPr>
              <a:t>Ld  R2 </a:t>
            </a:r>
            <a:r>
              <a:rPr lang="en-US" sz="1808" b="1" dirty="0">
                <a:latin typeface="Calibri" pitchFamily="34" charset="0"/>
                <a:sym typeface="Symbol" charset="2"/>
              </a:rPr>
              <a:t> M[   7   ]</a:t>
            </a:r>
          </a:p>
          <a:p>
            <a:r>
              <a:rPr lang="en-US" sz="1808" b="1" dirty="0">
                <a:latin typeface="Calibri" pitchFamily="34" charset="0"/>
              </a:rPr>
              <a:t>St   R2 </a:t>
            </a:r>
            <a:r>
              <a:rPr lang="en-US" sz="1808" b="1" dirty="0">
                <a:latin typeface="Calibri" pitchFamily="34" charset="0"/>
                <a:sym typeface="Symbol" charset="2"/>
              </a:rPr>
              <a:t> M[   0   ]</a:t>
            </a:r>
          </a:p>
          <a:p>
            <a:r>
              <a:rPr lang="en-US" sz="1808" b="1" dirty="0">
                <a:latin typeface="Calibri" pitchFamily="34" charset="0"/>
              </a:rPr>
              <a:t>St   R1 </a:t>
            </a:r>
            <a:r>
              <a:rPr lang="en-US" sz="1808" b="1" dirty="0">
                <a:latin typeface="Calibri" pitchFamily="34" charset="0"/>
                <a:sym typeface="Symbol" charset="2"/>
              </a:rPr>
              <a:t> M[   5   ]</a:t>
            </a:r>
            <a:endParaRPr lang="en-US" sz="1808" b="1" dirty="0">
              <a:latin typeface="Calibri" pitchFamily="34" charset="0"/>
            </a:endParaRPr>
          </a:p>
          <a:p>
            <a:r>
              <a:rPr lang="en-US" sz="1808" b="1" dirty="0">
                <a:latin typeface="Calibri" pitchFamily="34" charset="0"/>
              </a:rPr>
              <a:t>Ld  R2 </a:t>
            </a:r>
            <a:r>
              <a:rPr lang="en-US" sz="1808" b="1" dirty="0">
                <a:latin typeface="Calibri" pitchFamily="34" charset="0"/>
                <a:sym typeface="Symbol" charset="2"/>
              </a:rPr>
              <a:t> M[  </a:t>
            </a:r>
            <a:r>
              <a:rPr lang="en-US" sz="1808" b="1" dirty="0">
                <a:solidFill>
                  <a:srgbClr val="FF0000"/>
                </a:solidFill>
                <a:latin typeface="Calibri" pitchFamily="34" charset="0"/>
                <a:sym typeface="Symbol" charset="2"/>
              </a:rPr>
              <a:t>10</a:t>
            </a:r>
            <a:r>
              <a:rPr lang="en-US" sz="1808" b="1" dirty="0">
                <a:latin typeface="Calibri" pitchFamily="34" charset="0"/>
                <a:sym typeface="Symbol" charset="2"/>
              </a:rPr>
              <a:t>  ]</a:t>
            </a:r>
            <a:endParaRPr lang="en-US" sz="1808" b="1" dirty="0">
              <a:latin typeface="Calibri" pitchFamily="34" charset="0"/>
            </a:endParaRPr>
          </a:p>
        </p:txBody>
      </p:sp>
      <p:sp>
        <p:nvSpPr>
          <p:cNvPr id="34832" name="Text Box 16"/>
          <p:cNvSpPr txBox="1">
            <a:spLocks noChangeArrowheads="1"/>
          </p:cNvSpPr>
          <p:nvPr/>
        </p:nvSpPr>
        <p:spPr bwMode="auto">
          <a:xfrm>
            <a:off x="5736484" y="1216832"/>
            <a:ext cx="1162498" cy="564450"/>
          </a:xfrm>
          <a:prstGeom prst="rect">
            <a:avLst/>
          </a:prstGeom>
          <a:noFill/>
          <a:ln w="28575">
            <a:noFill/>
            <a:miter lim="800000"/>
            <a:headEnd/>
            <a:tailEnd/>
          </a:ln>
        </p:spPr>
        <p:txBody>
          <a:bodyPr wrap="none">
            <a:spAutoFit/>
          </a:bodyPr>
          <a:lstStyle/>
          <a:p>
            <a:r>
              <a:rPr lang="en-US" sz="3068" b="1" dirty="0">
                <a:latin typeface="Calibri" pitchFamily="34" charset="0"/>
              </a:rPr>
              <a:t>Cache</a:t>
            </a:r>
          </a:p>
        </p:txBody>
      </p:sp>
      <p:sp>
        <p:nvSpPr>
          <p:cNvPr id="34833" name="Text Box 17"/>
          <p:cNvSpPr txBox="1">
            <a:spLocks noChangeArrowheads="1"/>
          </p:cNvSpPr>
          <p:nvPr/>
        </p:nvSpPr>
        <p:spPr bwMode="auto">
          <a:xfrm>
            <a:off x="2722682" y="1216832"/>
            <a:ext cx="1770036" cy="564450"/>
          </a:xfrm>
          <a:prstGeom prst="rect">
            <a:avLst/>
          </a:prstGeom>
          <a:noFill/>
          <a:ln w="28575">
            <a:noFill/>
            <a:miter lim="800000"/>
            <a:headEnd/>
            <a:tailEnd/>
          </a:ln>
        </p:spPr>
        <p:txBody>
          <a:bodyPr wrap="none">
            <a:spAutoFit/>
          </a:bodyPr>
          <a:lstStyle/>
          <a:p>
            <a:r>
              <a:rPr lang="en-US" sz="3068" b="1" dirty="0">
                <a:latin typeface="Calibri" pitchFamily="34" charset="0"/>
              </a:rPr>
              <a:t>Processor</a:t>
            </a:r>
          </a:p>
        </p:txBody>
      </p:sp>
      <p:sp>
        <p:nvSpPr>
          <p:cNvPr id="34834" name="Rectangle 18"/>
          <p:cNvSpPr>
            <a:spLocks noChangeArrowheads="1"/>
          </p:cNvSpPr>
          <p:nvPr/>
        </p:nvSpPr>
        <p:spPr bwMode="auto">
          <a:xfrm>
            <a:off x="5880000" y="3513063"/>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5</a:t>
            </a:r>
          </a:p>
        </p:txBody>
      </p:sp>
      <p:sp>
        <p:nvSpPr>
          <p:cNvPr id="34835" name="Rectangle 19"/>
          <p:cNvSpPr>
            <a:spLocks noChangeArrowheads="1"/>
          </p:cNvSpPr>
          <p:nvPr/>
        </p:nvSpPr>
        <p:spPr bwMode="auto">
          <a:xfrm>
            <a:off x="6482760" y="351306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4836" name="Rectangle 20"/>
          <p:cNvSpPr>
            <a:spLocks noChangeArrowheads="1"/>
          </p:cNvSpPr>
          <p:nvPr/>
        </p:nvSpPr>
        <p:spPr bwMode="auto">
          <a:xfrm>
            <a:off x="6482760" y="385749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4837" name="Text Box 21"/>
          <p:cNvSpPr txBox="1">
            <a:spLocks noChangeArrowheads="1"/>
          </p:cNvSpPr>
          <p:nvPr/>
        </p:nvSpPr>
        <p:spPr bwMode="auto">
          <a:xfrm>
            <a:off x="5392050" y="2996410"/>
            <a:ext cx="2064814" cy="461665"/>
          </a:xfrm>
          <a:prstGeom prst="rect">
            <a:avLst/>
          </a:prstGeom>
          <a:noFill/>
          <a:ln w="28575">
            <a:noFill/>
            <a:miter lim="800000"/>
            <a:headEnd/>
            <a:tailEnd/>
          </a:ln>
        </p:spPr>
        <p:txBody>
          <a:bodyPr>
            <a:spAutoFit/>
          </a:bodyPr>
          <a:lstStyle/>
          <a:p>
            <a:pPr algn="ctr"/>
            <a:r>
              <a:rPr lang="en-US" sz="2400" b="1" dirty="0">
                <a:latin typeface="Calibri" pitchFamily="34" charset="0"/>
              </a:rPr>
              <a:t>V  tag   data</a:t>
            </a:r>
          </a:p>
        </p:txBody>
      </p:sp>
      <p:sp>
        <p:nvSpPr>
          <p:cNvPr id="34838" name="Rectangle 22"/>
          <p:cNvSpPr>
            <a:spLocks noChangeArrowheads="1"/>
          </p:cNvSpPr>
          <p:nvPr/>
        </p:nvSpPr>
        <p:spPr bwMode="auto">
          <a:xfrm>
            <a:off x="3583769" y="5608374"/>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4839" name="Rectangle 23"/>
          <p:cNvSpPr>
            <a:spLocks noChangeArrowheads="1"/>
          </p:cNvSpPr>
          <p:nvPr/>
        </p:nvSpPr>
        <p:spPr bwMode="auto">
          <a:xfrm>
            <a:off x="3583769" y="595280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4840" name="Rectangle 24"/>
          <p:cNvSpPr>
            <a:spLocks noChangeArrowheads="1"/>
          </p:cNvSpPr>
          <p:nvPr/>
        </p:nvSpPr>
        <p:spPr bwMode="auto">
          <a:xfrm>
            <a:off x="3583769" y="629724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4841" name="Rectangle 25"/>
          <p:cNvSpPr>
            <a:spLocks noChangeArrowheads="1"/>
          </p:cNvSpPr>
          <p:nvPr/>
        </p:nvSpPr>
        <p:spPr bwMode="auto">
          <a:xfrm>
            <a:off x="3583769" y="664167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4842" name="Text Box 26"/>
          <p:cNvSpPr txBox="1">
            <a:spLocks noChangeArrowheads="1"/>
          </p:cNvSpPr>
          <p:nvPr/>
        </p:nvSpPr>
        <p:spPr bwMode="auto">
          <a:xfrm>
            <a:off x="3067118" y="5608375"/>
            <a:ext cx="495649" cy="1483483"/>
          </a:xfrm>
          <a:prstGeom prst="rect">
            <a:avLst/>
          </a:prstGeom>
          <a:noFill/>
          <a:ln w="28575">
            <a:noFill/>
            <a:miter lim="800000"/>
            <a:headEnd/>
            <a:tailEnd/>
          </a:ln>
        </p:spPr>
        <p:txBody>
          <a:bodyPr wrap="none">
            <a:spAutoFit/>
          </a:bodyPr>
          <a:lstStyle/>
          <a:p>
            <a:r>
              <a:rPr lang="en-US" sz="2260" b="1" dirty="0">
                <a:latin typeface="Calibri" pitchFamily="34" charset="0"/>
              </a:rPr>
              <a:t>R0</a:t>
            </a:r>
          </a:p>
          <a:p>
            <a:r>
              <a:rPr lang="en-US" sz="2260" b="1" dirty="0">
                <a:latin typeface="Calibri" pitchFamily="34" charset="0"/>
              </a:rPr>
              <a:t>R1</a:t>
            </a:r>
          </a:p>
          <a:p>
            <a:r>
              <a:rPr lang="en-US" sz="2260" b="1" dirty="0">
                <a:latin typeface="Calibri" pitchFamily="34" charset="0"/>
              </a:rPr>
              <a:t>R2</a:t>
            </a:r>
          </a:p>
          <a:p>
            <a:r>
              <a:rPr lang="en-US" sz="2260" b="1" dirty="0">
                <a:latin typeface="Calibri" pitchFamily="34" charset="0"/>
              </a:rPr>
              <a:t>R3</a:t>
            </a:r>
          </a:p>
        </p:txBody>
      </p:sp>
      <p:sp>
        <p:nvSpPr>
          <p:cNvPr id="34843" name="Text Box 27"/>
          <p:cNvSpPr txBox="1">
            <a:spLocks noChangeArrowheads="1"/>
          </p:cNvSpPr>
          <p:nvPr/>
        </p:nvSpPr>
        <p:spPr bwMode="auto">
          <a:xfrm>
            <a:off x="8664178" y="1216832"/>
            <a:ext cx="1587422" cy="564450"/>
          </a:xfrm>
          <a:prstGeom prst="rect">
            <a:avLst/>
          </a:prstGeom>
          <a:noFill/>
          <a:ln w="28575">
            <a:noFill/>
            <a:miter lim="800000"/>
            <a:headEnd/>
            <a:tailEnd/>
          </a:ln>
        </p:spPr>
        <p:txBody>
          <a:bodyPr wrap="none">
            <a:spAutoFit/>
          </a:bodyPr>
          <a:lstStyle/>
          <a:p>
            <a:r>
              <a:rPr lang="en-US" sz="3068" b="1" dirty="0">
                <a:latin typeface="Calibri" pitchFamily="34" charset="0"/>
              </a:rPr>
              <a:t>Memory</a:t>
            </a:r>
          </a:p>
        </p:txBody>
      </p:sp>
      <p:sp>
        <p:nvSpPr>
          <p:cNvPr id="34844" name="Rectangle 28"/>
          <p:cNvSpPr>
            <a:spLocks noChangeArrowheads="1"/>
          </p:cNvSpPr>
          <p:nvPr/>
        </p:nvSpPr>
        <p:spPr bwMode="auto">
          <a:xfrm>
            <a:off x="5880000" y="4201932"/>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2</a:t>
            </a:r>
          </a:p>
        </p:txBody>
      </p:sp>
      <p:sp>
        <p:nvSpPr>
          <p:cNvPr id="34845" name="Rectangle 29"/>
          <p:cNvSpPr>
            <a:spLocks noChangeArrowheads="1"/>
          </p:cNvSpPr>
          <p:nvPr/>
        </p:nvSpPr>
        <p:spPr bwMode="auto">
          <a:xfrm>
            <a:off x="6482760" y="4201932"/>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4846" name="Rectangle 30"/>
          <p:cNvSpPr>
            <a:spLocks noChangeArrowheads="1"/>
          </p:cNvSpPr>
          <p:nvPr/>
        </p:nvSpPr>
        <p:spPr bwMode="auto">
          <a:xfrm>
            <a:off x="6482760" y="454636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4847" name="Rectangle 31"/>
          <p:cNvSpPr>
            <a:spLocks noChangeArrowheads="1"/>
          </p:cNvSpPr>
          <p:nvPr/>
        </p:nvSpPr>
        <p:spPr bwMode="auto">
          <a:xfrm>
            <a:off x="8836397" y="181959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34848" name="Rectangle 32"/>
          <p:cNvSpPr>
            <a:spLocks noChangeArrowheads="1"/>
          </p:cNvSpPr>
          <p:nvPr/>
        </p:nvSpPr>
        <p:spPr bwMode="auto">
          <a:xfrm>
            <a:off x="8836397" y="2508462"/>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120</a:t>
            </a:r>
          </a:p>
        </p:txBody>
      </p:sp>
      <p:sp>
        <p:nvSpPr>
          <p:cNvPr id="34849" name="Rectangle 33"/>
          <p:cNvSpPr>
            <a:spLocks noChangeArrowheads="1"/>
          </p:cNvSpPr>
          <p:nvPr/>
        </p:nvSpPr>
        <p:spPr bwMode="auto">
          <a:xfrm>
            <a:off x="8836397" y="31973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34850" name="Rectangle 34"/>
          <p:cNvSpPr>
            <a:spLocks noChangeArrowheads="1"/>
          </p:cNvSpPr>
          <p:nvPr/>
        </p:nvSpPr>
        <p:spPr bwMode="auto">
          <a:xfrm>
            <a:off x="8836397" y="4230635"/>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34851" name="Rectangle 35"/>
          <p:cNvSpPr>
            <a:spLocks noChangeArrowheads="1"/>
          </p:cNvSpPr>
          <p:nvPr/>
        </p:nvSpPr>
        <p:spPr bwMode="auto">
          <a:xfrm>
            <a:off x="8836397" y="4919505"/>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21</a:t>
            </a:r>
          </a:p>
        </p:txBody>
      </p:sp>
      <p:sp>
        <p:nvSpPr>
          <p:cNvPr id="34852" name="Rectangle 36"/>
          <p:cNvSpPr>
            <a:spLocks noChangeArrowheads="1"/>
          </p:cNvSpPr>
          <p:nvPr/>
        </p:nvSpPr>
        <p:spPr bwMode="auto">
          <a:xfrm>
            <a:off x="8836397" y="5608374"/>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28</a:t>
            </a:r>
          </a:p>
        </p:txBody>
      </p:sp>
      <p:sp>
        <p:nvSpPr>
          <p:cNvPr id="34853" name="Rectangle 37"/>
          <p:cNvSpPr>
            <a:spLocks noChangeArrowheads="1"/>
          </p:cNvSpPr>
          <p:nvPr/>
        </p:nvSpPr>
        <p:spPr bwMode="auto">
          <a:xfrm>
            <a:off x="8836397" y="6297243"/>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200</a:t>
            </a:r>
          </a:p>
        </p:txBody>
      </p:sp>
      <p:sp>
        <p:nvSpPr>
          <p:cNvPr id="34854" name="Rectangle 38"/>
          <p:cNvSpPr>
            <a:spLocks noChangeArrowheads="1"/>
          </p:cNvSpPr>
          <p:nvPr/>
        </p:nvSpPr>
        <p:spPr bwMode="auto">
          <a:xfrm>
            <a:off x="8836397" y="6986112"/>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225</a:t>
            </a:r>
          </a:p>
        </p:txBody>
      </p:sp>
      <p:sp>
        <p:nvSpPr>
          <p:cNvPr id="34855" name="AutoShape 39"/>
          <p:cNvSpPr>
            <a:spLocks noChangeArrowheads="1"/>
          </p:cNvSpPr>
          <p:nvPr/>
        </p:nvSpPr>
        <p:spPr bwMode="auto">
          <a:xfrm>
            <a:off x="2378248" y="4316743"/>
            <a:ext cx="430543" cy="258326"/>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4856" name="Text Box 40"/>
          <p:cNvSpPr txBox="1">
            <a:spLocks noChangeArrowheads="1"/>
          </p:cNvSpPr>
          <p:nvPr/>
        </p:nvSpPr>
        <p:spPr bwMode="auto">
          <a:xfrm>
            <a:off x="5478160" y="6038916"/>
            <a:ext cx="1867819" cy="1120884"/>
          </a:xfrm>
          <a:prstGeom prst="rect">
            <a:avLst/>
          </a:prstGeom>
          <a:noFill/>
          <a:ln w="28575">
            <a:noFill/>
            <a:miter lim="800000"/>
            <a:headEnd/>
            <a:tailEnd/>
          </a:ln>
        </p:spPr>
        <p:txBody>
          <a:bodyPr wrap="none">
            <a:spAutoFit/>
          </a:bodyPr>
          <a:lstStyle/>
          <a:p>
            <a:r>
              <a:rPr lang="en-US" sz="3068" b="1" dirty="0">
                <a:latin typeface="Calibri" pitchFamily="34" charset="0"/>
              </a:rPr>
              <a:t>Misses:   4</a:t>
            </a:r>
          </a:p>
          <a:p>
            <a:r>
              <a:rPr lang="en-US" sz="3068" b="1" dirty="0">
                <a:latin typeface="Calibri" pitchFamily="34" charset="0"/>
              </a:rPr>
              <a:t>Hits:</a:t>
            </a:r>
            <a:r>
              <a:rPr lang="en-US" sz="3616" b="1" dirty="0">
                <a:latin typeface="Calibri" pitchFamily="34" charset="0"/>
              </a:rPr>
              <a:t> </a:t>
            </a:r>
            <a:r>
              <a:rPr lang="en-US" sz="3068" b="1" dirty="0">
                <a:latin typeface="Calibri" pitchFamily="34" charset="0"/>
              </a:rPr>
              <a:t>      1</a:t>
            </a:r>
          </a:p>
        </p:txBody>
      </p:sp>
      <p:sp>
        <p:nvSpPr>
          <p:cNvPr id="34857" name="Text Box 41"/>
          <p:cNvSpPr txBox="1">
            <a:spLocks noChangeArrowheads="1"/>
          </p:cNvSpPr>
          <p:nvPr/>
        </p:nvSpPr>
        <p:spPr bwMode="auto">
          <a:xfrm>
            <a:off x="4961507" y="4144526"/>
            <a:ext cx="631904" cy="564450"/>
          </a:xfrm>
          <a:prstGeom prst="rect">
            <a:avLst/>
          </a:prstGeom>
          <a:noFill/>
          <a:ln w="28575">
            <a:noFill/>
            <a:miter lim="800000"/>
            <a:headEnd/>
            <a:tailEnd/>
          </a:ln>
        </p:spPr>
        <p:txBody>
          <a:bodyPr wrap="none">
            <a:spAutoFit/>
          </a:bodyPr>
          <a:lstStyle/>
          <a:p>
            <a:r>
              <a:rPr lang="en-US" sz="3068" b="1" dirty="0" err="1">
                <a:latin typeface="Calibri" pitchFamily="34" charset="0"/>
              </a:rPr>
              <a:t>lru</a:t>
            </a:r>
            <a:endParaRPr lang="en-US" sz="3068" b="1" dirty="0">
              <a:latin typeface="Calibri" pitchFamily="34" charset="0"/>
            </a:endParaRPr>
          </a:p>
        </p:txBody>
      </p:sp>
      <p:sp>
        <p:nvSpPr>
          <p:cNvPr id="34858" name="Rectangle 42"/>
          <p:cNvSpPr>
            <a:spLocks noChangeArrowheads="1"/>
          </p:cNvSpPr>
          <p:nvPr/>
        </p:nvSpPr>
        <p:spPr bwMode="auto">
          <a:xfrm>
            <a:off x="5564267"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34859" name="Rectangle 43"/>
          <p:cNvSpPr>
            <a:spLocks noChangeArrowheads="1"/>
          </p:cNvSpPr>
          <p:nvPr/>
        </p:nvSpPr>
        <p:spPr bwMode="auto">
          <a:xfrm>
            <a:off x="5567855"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34860" name="Rectangle 44"/>
          <p:cNvSpPr>
            <a:spLocks noChangeArrowheads="1"/>
          </p:cNvSpPr>
          <p:nvPr/>
        </p:nvSpPr>
        <p:spPr bwMode="auto">
          <a:xfrm>
            <a:off x="3583769" y="595280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4861" name="Rectangle 45"/>
          <p:cNvSpPr>
            <a:spLocks noChangeArrowheads="1"/>
          </p:cNvSpPr>
          <p:nvPr/>
        </p:nvSpPr>
        <p:spPr bwMode="auto">
          <a:xfrm>
            <a:off x="6482760" y="4546367"/>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4862" name="Rectangle 46"/>
          <p:cNvSpPr>
            <a:spLocks noChangeArrowheads="1"/>
          </p:cNvSpPr>
          <p:nvPr/>
        </p:nvSpPr>
        <p:spPr bwMode="auto">
          <a:xfrm>
            <a:off x="6482760" y="42019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34863" name="Rectangle 47"/>
          <p:cNvSpPr>
            <a:spLocks noChangeArrowheads="1"/>
          </p:cNvSpPr>
          <p:nvPr/>
        </p:nvSpPr>
        <p:spPr bwMode="auto">
          <a:xfrm>
            <a:off x="6482760" y="3513063"/>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33</a:t>
            </a:r>
          </a:p>
        </p:txBody>
      </p:sp>
      <p:sp>
        <p:nvSpPr>
          <p:cNvPr id="34864" name="Rectangle 48"/>
          <p:cNvSpPr>
            <a:spLocks noChangeArrowheads="1"/>
          </p:cNvSpPr>
          <p:nvPr/>
        </p:nvSpPr>
        <p:spPr bwMode="auto">
          <a:xfrm>
            <a:off x="6482760" y="3857498"/>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28</a:t>
            </a:r>
          </a:p>
        </p:txBody>
      </p:sp>
      <p:sp>
        <p:nvSpPr>
          <p:cNvPr id="34865" name="Rectangle 49"/>
          <p:cNvSpPr>
            <a:spLocks noChangeArrowheads="1"/>
          </p:cNvSpPr>
          <p:nvPr/>
        </p:nvSpPr>
        <p:spPr bwMode="auto">
          <a:xfrm>
            <a:off x="3583769" y="6297243"/>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33</a:t>
            </a:r>
          </a:p>
        </p:txBody>
      </p:sp>
      <p:sp>
        <p:nvSpPr>
          <p:cNvPr id="52" name="Slide Number Placeholder 51"/>
          <p:cNvSpPr>
            <a:spLocks noGrp="1"/>
          </p:cNvSpPr>
          <p:nvPr>
            <p:ph type="sldNum" sz="quarter" idx="4294967295"/>
          </p:nvPr>
        </p:nvSpPr>
        <p:spPr>
          <a:xfrm>
            <a:off x="8836397" y="7395128"/>
            <a:ext cx="1722173" cy="538179"/>
          </a:xfrm>
          <a:prstGeom prst="rect">
            <a:avLst/>
          </a:prstGeom>
        </p:spPr>
        <p:txBody>
          <a:bodyPr/>
          <a:lstStyle/>
          <a:p>
            <a:pPr>
              <a:defRPr/>
            </a:pPr>
            <a:fld id="{358CEF9C-AE92-4CD9-B5F6-45517B303900}" type="slidenum">
              <a:rPr lang="en-US" smtClean="0"/>
              <a:pPr>
                <a:defRPr/>
              </a:pPr>
              <a:t>11</a:t>
            </a:fld>
            <a:endParaRPr lang="en-US" dirty="0"/>
          </a:p>
        </p:txBody>
      </p:sp>
    </p:spTree>
    <p:extLst>
      <p:ext uri="{BB962C8B-B14F-4D97-AF65-F5344CB8AC3E}">
        <p14:creationId xmlns:p14="http://schemas.microsoft.com/office/powerpoint/2010/main" val="1241499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9F67-AA76-E26B-C4C3-9ECC6724E2E4}"/>
              </a:ext>
            </a:extLst>
          </p:cNvPr>
          <p:cNvSpPr>
            <a:spLocks noGrp="1"/>
          </p:cNvSpPr>
          <p:nvPr>
            <p:ph type="title"/>
          </p:nvPr>
        </p:nvSpPr>
        <p:spPr/>
        <p:txBody>
          <a:bodyPr/>
          <a:lstStyle/>
          <a:p>
            <a:r>
              <a:rPr lang="en-US" dirty="0"/>
              <a:t>How many memory references?</a:t>
            </a:r>
          </a:p>
        </p:txBody>
      </p:sp>
      <p:sp>
        <p:nvSpPr>
          <p:cNvPr id="3" name="Content Placeholder 2">
            <a:extLst>
              <a:ext uri="{FF2B5EF4-FFF2-40B4-BE49-F238E27FC236}">
                <a16:creationId xmlns:a16="http://schemas.microsoft.com/office/drawing/2014/main" id="{57111903-26F2-49CC-46D8-33CE78D00B13}"/>
              </a:ext>
            </a:extLst>
          </p:cNvPr>
          <p:cNvSpPr>
            <a:spLocks noGrp="1"/>
          </p:cNvSpPr>
          <p:nvPr>
            <p:ph idx="1"/>
          </p:nvPr>
        </p:nvSpPr>
        <p:spPr/>
        <p:txBody>
          <a:bodyPr/>
          <a:lstStyle/>
          <a:p>
            <a:pPr eaLnBrk="1" hangingPunct="1">
              <a:buClr>
                <a:schemeClr val="tx1"/>
              </a:buClr>
            </a:pPr>
            <a:r>
              <a:rPr lang="en-US" dirty="0"/>
              <a:t>Each miss reads a block </a:t>
            </a:r>
          </a:p>
          <a:p>
            <a:pPr lvl="1" eaLnBrk="1" hangingPunct="1">
              <a:buClr>
                <a:schemeClr val="tx1"/>
              </a:buClr>
            </a:pPr>
            <a:r>
              <a:rPr lang="en-US" sz="2712" dirty="0"/>
              <a:t>2 bytes in this cache</a:t>
            </a:r>
          </a:p>
          <a:p>
            <a:pPr eaLnBrk="1" hangingPunct="1">
              <a:buClr>
                <a:schemeClr val="tx1"/>
              </a:buClr>
            </a:pPr>
            <a:r>
              <a:rPr lang="en-US" dirty="0"/>
              <a:t>Each store writes a byte</a:t>
            </a:r>
          </a:p>
          <a:p>
            <a:pPr eaLnBrk="1" hangingPunct="1">
              <a:buClr>
                <a:schemeClr val="tx1"/>
              </a:buClr>
            </a:pPr>
            <a:r>
              <a:rPr lang="en-US" dirty="0"/>
              <a:t>Total reads: 8 bytes</a:t>
            </a:r>
          </a:p>
          <a:p>
            <a:pPr eaLnBrk="1" hangingPunct="1">
              <a:buClr>
                <a:schemeClr val="tx1"/>
              </a:buClr>
            </a:pPr>
            <a:r>
              <a:rPr lang="en-US" dirty="0"/>
              <a:t>Total writes: 2 bytes</a:t>
            </a:r>
          </a:p>
          <a:p>
            <a:pPr eaLnBrk="1" hangingPunct="1">
              <a:buClr>
                <a:schemeClr val="tx1"/>
              </a:buClr>
            </a:pPr>
            <a:endParaRPr lang="en-US" dirty="0"/>
          </a:p>
          <a:p>
            <a:pPr>
              <a:buClr>
                <a:schemeClr val="tx1"/>
              </a:buClr>
            </a:pPr>
            <a:r>
              <a:rPr lang="en-US" dirty="0"/>
              <a:t>but caches generally miss &lt; 20%</a:t>
            </a:r>
          </a:p>
          <a:p>
            <a:pPr lvl="1">
              <a:buClr>
                <a:schemeClr val="tx1"/>
              </a:buClr>
            </a:pPr>
            <a:r>
              <a:rPr lang="en-US" dirty="0"/>
              <a:t>Can we take advantage  of that?</a:t>
            </a:r>
          </a:p>
          <a:p>
            <a:pPr lvl="1">
              <a:buClr>
                <a:schemeClr val="tx1"/>
              </a:buClr>
            </a:pPr>
            <a:r>
              <a:rPr lang="en-US" dirty="0"/>
              <a:t>Multi-core processors have limited bandwidth between caches and memory</a:t>
            </a:r>
          </a:p>
          <a:p>
            <a:pPr lvl="1">
              <a:buClr>
                <a:schemeClr val="tx1"/>
              </a:buClr>
            </a:pPr>
            <a:r>
              <a:rPr lang="en-US" dirty="0"/>
              <a:t>Extra stores also cost power</a:t>
            </a:r>
          </a:p>
          <a:p>
            <a:pPr eaLnBrk="1" hangingPunct="1">
              <a:buClr>
                <a:schemeClr val="tx1"/>
              </a:buClr>
              <a:buFont typeface="Wingdings" charset="2"/>
              <a:buNone/>
            </a:pPr>
            <a:endParaRPr lang="en-US" dirty="0"/>
          </a:p>
          <a:p>
            <a:endParaRPr lang="en-US" dirty="0"/>
          </a:p>
        </p:txBody>
      </p:sp>
      <p:sp>
        <p:nvSpPr>
          <p:cNvPr id="4" name="Slide Number Placeholder 3">
            <a:extLst>
              <a:ext uri="{FF2B5EF4-FFF2-40B4-BE49-F238E27FC236}">
                <a16:creationId xmlns:a16="http://schemas.microsoft.com/office/drawing/2014/main" id="{DA8D2AD8-16F6-28A6-46F8-B7633CB8AABD}"/>
              </a:ext>
            </a:extLst>
          </p:cNvPr>
          <p:cNvSpPr>
            <a:spLocks noGrp="1"/>
          </p:cNvSpPr>
          <p:nvPr>
            <p:ph type="sldNum" sz="quarter" idx="12"/>
          </p:nvPr>
        </p:nvSpPr>
        <p:spPr/>
        <p:txBody>
          <a:bodyPr/>
          <a:lstStyle/>
          <a:p>
            <a:fld id="{24191890-1B93-4A46-9FD4-B9843F018E51}" type="slidenum">
              <a:rPr lang="en-US" smtClean="0"/>
              <a:pPr/>
              <a:t>12</a:t>
            </a:fld>
            <a:endParaRPr lang="en-US" dirty="0"/>
          </a:p>
        </p:txBody>
      </p:sp>
    </p:spTree>
    <p:extLst>
      <p:ext uri="{BB962C8B-B14F-4D97-AF65-F5344CB8AC3E}">
        <p14:creationId xmlns:p14="http://schemas.microsoft.com/office/powerpoint/2010/main" val="89346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744DF-6D46-74B9-FC6B-C31E75DF17EC}"/>
              </a:ext>
            </a:extLst>
          </p:cNvPr>
          <p:cNvSpPr>
            <a:spLocks noGrp="1"/>
          </p:cNvSpPr>
          <p:nvPr>
            <p:ph type="title"/>
          </p:nvPr>
        </p:nvSpPr>
        <p:spPr/>
        <p:txBody>
          <a:bodyPr/>
          <a:lstStyle/>
          <a:p>
            <a:r>
              <a:rPr lang="en-US" dirty="0"/>
              <a:t>Write-through vs write-back</a:t>
            </a:r>
          </a:p>
        </p:txBody>
      </p:sp>
      <p:sp>
        <p:nvSpPr>
          <p:cNvPr id="3" name="Content Placeholder 2">
            <a:extLst>
              <a:ext uri="{FF2B5EF4-FFF2-40B4-BE49-F238E27FC236}">
                <a16:creationId xmlns:a16="http://schemas.microsoft.com/office/drawing/2014/main" id="{79D7B0E6-8B2B-E85A-FB85-F6AA9F765AB8}"/>
              </a:ext>
            </a:extLst>
          </p:cNvPr>
          <p:cNvSpPr>
            <a:spLocks noGrp="1"/>
          </p:cNvSpPr>
          <p:nvPr>
            <p:ph idx="1"/>
          </p:nvPr>
        </p:nvSpPr>
        <p:spPr/>
        <p:txBody>
          <a:bodyPr/>
          <a:lstStyle/>
          <a:p>
            <a:pPr eaLnBrk="1" hangingPunct="1">
              <a:buClr>
                <a:schemeClr val="tx1"/>
              </a:buClr>
            </a:pPr>
            <a:r>
              <a:rPr lang="en-US" dirty="0"/>
              <a:t>Can we design the cache to </a:t>
            </a:r>
            <a:r>
              <a:rPr lang="en-US" dirty="0">
                <a:solidFill>
                  <a:srgbClr val="FF0000"/>
                </a:solidFill>
              </a:rPr>
              <a:t>NOT</a:t>
            </a:r>
            <a:r>
              <a:rPr lang="en-US" dirty="0"/>
              <a:t> write all stores to memory immediately?</a:t>
            </a:r>
          </a:p>
          <a:p>
            <a:pPr lvl="1" eaLnBrk="1" hangingPunct="1">
              <a:buClr>
                <a:schemeClr val="tx1"/>
              </a:buClr>
            </a:pPr>
            <a:r>
              <a:rPr lang="en-US" sz="2712" dirty="0"/>
              <a:t>Keep the most recent copy in the cache and update the memory </a:t>
            </a:r>
            <a:r>
              <a:rPr lang="en-US" sz="2712" b="1" dirty="0"/>
              <a:t>only when </a:t>
            </a:r>
            <a:r>
              <a:rPr lang="en-US" sz="2712" dirty="0"/>
              <a:t>that data is evicted from the cache (</a:t>
            </a:r>
            <a:r>
              <a:rPr lang="en-US" sz="2712" dirty="0">
                <a:solidFill>
                  <a:srgbClr val="FF0000"/>
                </a:solidFill>
              </a:rPr>
              <a:t>write-back</a:t>
            </a:r>
            <a:r>
              <a:rPr lang="en-US" sz="2712" dirty="0"/>
              <a:t>)</a:t>
            </a:r>
          </a:p>
          <a:p>
            <a:pPr lvl="1" eaLnBrk="1" hangingPunct="1">
              <a:buClr>
                <a:schemeClr val="tx1"/>
              </a:buClr>
            </a:pPr>
            <a:r>
              <a:rPr lang="en-US" sz="2938" dirty="0"/>
              <a:t>Do we need to write-back all evicted lines?</a:t>
            </a:r>
          </a:p>
          <a:p>
            <a:pPr lvl="2" eaLnBrk="1" hangingPunct="1">
              <a:buClr>
                <a:schemeClr val="tx1"/>
              </a:buClr>
            </a:pPr>
            <a:r>
              <a:rPr lang="en-US" sz="2712" dirty="0"/>
              <a:t>No, only blocks that have been modified</a:t>
            </a:r>
          </a:p>
          <a:p>
            <a:pPr lvl="2" eaLnBrk="1" hangingPunct="1">
              <a:buClr>
                <a:schemeClr val="tx1"/>
              </a:buClr>
            </a:pPr>
            <a:r>
              <a:rPr lang="en-US" sz="2712" dirty="0"/>
              <a:t>Keep a “</a:t>
            </a:r>
            <a:r>
              <a:rPr lang="en-US" sz="2712" dirty="0">
                <a:solidFill>
                  <a:srgbClr val="FF0000"/>
                </a:solidFill>
              </a:rPr>
              <a:t>dirty bit</a:t>
            </a:r>
            <a:r>
              <a:rPr lang="en-US" sz="2712" dirty="0"/>
              <a:t>”, reset when the line is allocated, set when the block is stored into. If a block is “dirty” when evicted, write its data back into memory.</a:t>
            </a:r>
          </a:p>
          <a:p>
            <a:endParaRPr lang="en-US" dirty="0"/>
          </a:p>
        </p:txBody>
      </p:sp>
      <p:sp>
        <p:nvSpPr>
          <p:cNvPr id="4" name="Slide Number Placeholder 3">
            <a:extLst>
              <a:ext uri="{FF2B5EF4-FFF2-40B4-BE49-F238E27FC236}">
                <a16:creationId xmlns:a16="http://schemas.microsoft.com/office/drawing/2014/main" id="{364B5F7E-3EDF-9B54-A074-1C3086590483}"/>
              </a:ext>
            </a:extLst>
          </p:cNvPr>
          <p:cNvSpPr>
            <a:spLocks noGrp="1"/>
          </p:cNvSpPr>
          <p:nvPr>
            <p:ph type="sldNum" sz="quarter" idx="12"/>
          </p:nvPr>
        </p:nvSpPr>
        <p:spPr/>
        <p:txBody>
          <a:bodyPr/>
          <a:lstStyle/>
          <a:p>
            <a:fld id="{24191890-1B93-4A46-9FD4-B9843F018E51}" type="slidenum">
              <a:rPr lang="en-US" smtClean="0"/>
              <a:pPr/>
              <a:t>13</a:t>
            </a:fld>
            <a:endParaRPr lang="en-US" dirty="0"/>
          </a:p>
        </p:txBody>
      </p:sp>
      <p:sp>
        <p:nvSpPr>
          <p:cNvPr id="5" name="Rectangle 4">
            <a:extLst>
              <a:ext uri="{FF2B5EF4-FFF2-40B4-BE49-F238E27FC236}">
                <a16:creationId xmlns:a16="http://schemas.microsoft.com/office/drawing/2014/main" id="{EF3FA0F2-E964-1660-66E0-8AA65BB5721D}"/>
              </a:ext>
            </a:extLst>
          </p:cNvPr>
          <p:cNvSpPr/>
          <p:nvPr/>
        </p:nvSpPr>
        <p:spPr>
          <a:xfrm>
            <a:off x="8296051" y="169382"/>
            <a:ext cx="3023371" cy="1645632"/>
          </a:xfrm>
          <a:prstGeom prst="rect">
            <a:avLst/>
          </a:prstGeom>
          <a:solidFill>
            <a:srgbClr val="E833BF">
              <a:lumMod val="40000"/>
              <a:lumOff val="60000"/>
            </a:srgbClr>
          </a:solidFill>
          <a:ln w="9525" cap="rnd" cmpd="sng" algn="ctr">
            <a:solidFill>
              <a:srgbClr val="E833BF"/>
            </a:solidFill>
            <a:prstDash val="solid"/>
          </a:ln>
          <a:effectLst>
            <a:outerShdw blurRad="38100" dist="25400" dir="5400000" rotWithShape="0">
              <a:srgbClr val="000000">
                <a:alpha val="25000"/>
              </a:srgbClr>
            </a:outerShdw>
          </a:effectLst>
        </p:spPr>
        <p:txBody>
          <a:bodyPr rtlCol="0" anchor="t"/>
          <a:lstStyle/>
          <a:p>
            <a:pPr defTabSz="516636" fontAlgn="auto">
              <a:lnSpc>
                <a:spcPct val="125000"/>
              </a:lnSpc>
              <a:spcBef>
                <a:spcPts val="0"/>
              </a:spcBef>
              <a:spcAft>
                <a:spcPts val="0"/>
              </a:spcAft>
              <a:defRPr/>
            </a:pPr>
            <a:r>
              <a:rPr lang="en-US" sz="1582" b="1" u="sng" kern="0" dirty="0">
                <a:solidFill>
                  <a:prstClr val="black"/>
                </a:solidFill>
                <a:latin typeface="Century Gothic"/>
                <a:cs typeface="+mn-cs"/>
              </a:rPr>
              <a:t>Poll:</a:t>
            </a:r>
            <a:r>
              <a:rPr lang="en-US" sz="1582" b="1" kern="0" dirty="0">
                <a:solidFill>
                  <a:prstClr val="black"/>
                </a:solidFill>
                <a:latin typeface="Century Gothic"/>
                <a:cs typeface="+mn-cs"/>
              </a:rPr>
              <a:t> Write back caches will always generate less "traffic" than write-through.</a:t>
            </a:r>
          </a:p>
          <a:p>
            <a:pPr marL="387477" indent="-387477" defTabSz="516636" fontAlgn="auto">
              <a:lnSpc>
                <a:spcPct val="125000"/>
              </a:lnSpc>
              <a:spcBef>
                <a:spcPts val="0"/>
              </a:spcBef>
              <a:spcAft>
                <a:spcPts val="0"/>
              </a:spcAft>
              <a:buFont typeface="+mj-lt"/>
              <a:buAutoNum type="alphaLcParenR"/>
              <a:defRPr/>
            </a:pPr>
            <a:r>
              <a:rPr lang="en-US" sz="1582" kern="0" dirty="0">
                <a:solidFill>
                  <a:prstClr val="black"/>
                </a:solidFill>
                <a:latin typeface="Century Gothic"/>
                <a:cs typeface="+mn-cs"/>
              </a:rPr>
              <a:t>True</a:t>
            </a:r>
          </a:p>
          <a:p>
            <a:pPr marL="387477" indent="-387477" defTabSz="516636" fontAlgn="auto">
              <a:lnSpc>
                <a:spcPct val="125000"/>
              </a:lnSpc>
              <a:spcBef>
                <a:spcPts val="0"/>
              </a:spcBef>
              <a:spcAft>
                <a:spcPts val="0"/>
              </a:spcAft>
              <a:buFont typeface="+mj-lt"/>
              <a:buAutoNum type="alphaLcParenR"/>
              <a:defRPr/>
            </a:pPr>
            <a:r>
              <a:rPr lang="en-US" sz="1582" kern="0" dirty="0">
                <a:solidFill>
                  <a:prstClr val="black"/>
                </a:solidFill>
                <a:latin typeface="Century Gothic"/>
                <a:cs typeface="+mn-cs"/>
              </a:rPr>
              <a:t>False</a:t>
            </a:r>
            <a:endParaRPr lang="en-US" sz="1582" b="1" kern="0" dirty="0">
              <a:solidFill>
                <a:prstClr val="black"/>
              </a:solidFill>
              <a:latin typeface="Century Gothic"/>
              <a:cs typeface="+mn-cs"/>
            </a:endParaRPr>
          </a:p>
          <a:p>
            <a:pPr defTabSz="516636" fontAlgn="auto">
              <a:lnSpc>
                <a:spcPct val="125000"/>
              </a:lnSpc>
              <a:spcBef>
                <a:spcPts val="0"/>
              </a:spcBef>
              <a:spcAft>
                <a:spcPts val="0"/>
              </a:spcAft>
              <a:defRPr/>
            </a:pPr>
            <a:endParaRPr lang="en-US" sz="1582" b="1" kern="0" dirty="0">
              <a:solidFill>
                <a:prstClr val="black"/>
              </a:solidFill>
              <a:latin typeface="Century Gothic"/>
              <a:cs typeface="+mn-cs"/>
            </a:endParaRPr>
          </a:p>
          <a:p>
            <a:pPr marL="387477" indent="-387477" defTabSz="516636" fontAlgn="auto">
              <a:lnSpc>
                <a:spcPct val="125000"/>
              </a:lnSpc>
              <a:spcBef>
                <a:spcPts val="0"/>
              </a:spcBef>
              <a:spcAft>
                <a:spcPts val="0"/>
              </a:spcAft>
              <a:buFont typeface="+mj-lt"/>
              <a:buAutoNum type="alphaLcParenR"/>
              <a:defRPr/>
            </a:pPr>
            <a:endParaRPr lang="en-US" sz="1582" kern="0" dirty="0">
              <a:solidFill>
                <a:prstClr val="black"/>
              </a:solidFill>
              <a:latin typeface="Century Gothic"/>
              <a:cs typeface="+mn-cs"/>
            </a:endParaRPr>
          </a:p>
        </p:txBody>
      </p:sp>
    </p:spTree>
    <p:extLst>
      <p:ext uri="{BB962C8B-B14F-4D97-AF65-F5344CB8AC3E}">
        <p14:creationId xmlns:p14="http://schemas.microsoft.com/office/powerpoint/2010/main" val="99395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4961508" y="1302941"/>
            <a:ext cx="2841585" cy="6113714"/>
          </a:xfrm>
          <a:prstGeom prst="rect">
            <a:avLst/>
          </a:prstGeom>
          <a:solidFill>
            <a:srgbClr val="FFFF99"/>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7891" name="Rectangle 3"/>
          <p:cNvSpPr>
            <a:spLocks noChangeArrowheads="1"/>
          </p:cNvSpPr>
          <p:nvPr/>
        </p:nvSpPr>
        <p:spPr bwMode="auto">
          <a:xfrm>
            <a:off x="7803093" y="1302941"/>
            <a:ext cx="2841585" cy="6113714"/>
          </a:xfrm>
          <a:prstGeom prst="rect">
            <a:avLst/>
          </a:prstGeom>
          <a:solidFill>
            <a:srgbClr val="FFFFCC"/>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7892" name="Rectangle 4"/>
          <p:cNvSpPr>
            <a:spLocks noChangeArrowheads="1"/>
          </p:cNvSpPr>
          <p:nvPr/>
        </p:nvSpPr>
        <p:spPr bwMode="auto">
          <a:xfrm>
            <a:off x="2119922" y="1302941"/>
            <a:ext cx="2841585" cy="6113714"/>
          </a:xfrm>
          <a:prstGeom prst="rect">
            <a:avLst/>
          </a:prstGeom>
          <a:solidFill>
            <a:srgbClr val="FFFFCC"/>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7893" name="Rectangle 5"/>
          <p:cNvSpPr>
            <a:spLocks noGrp="1" noChangeArrowheads="1"/>
          </p:cNvSpPr>
          <p:nvPr>
            <p:ph type="title"/>
          </p:nvPr>
        </p:nvSpPr>
        <p:spPr>
          <a:xfrm>
            <a:off x="1563803" y="355747"/>
            <a:ext cx="9041408" cy="631463"/>
          </a:xfrm>
        </p:spPr>
        <p:txBody>
          <a:bodyPr>
            <a:normAutofit fontScale="90000"/>
          </a:bodyPr>
          <a:lstStyle/>
          <a:p>
            <a:pPr eaLnBrk="1" hangingPunct="1"/>
            <a:r>
              <a:rPr lang="en-US">
                <a:solidFill>
                  <a:schemeClr val="tx1"/>
                </a:solidFill>
              </a:rPr>
              <a:t>Handling stores (write-back)</a:t>
            </a:r>
          </a:p>
        </p:txBody>
      </p:sp>
      <p:sp>
        <p:nvSpPr>
          <p:cNvPr id="37894" name="Rectangle 6"/>
          <p:cNvSpPr>
            <a:spLocks noChangeArrowheads="1"/>
          </p:cNvSpPr>
          <p:nvPr/>
        </p:nvSpPr>
        <p:spPr bwMode="auto">
          <a:xfrm>
            <a:off x="8836397" y="216402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7895" name="Rectangle 7"/>
          <p:cNvSpPr>
            <a:spLocks noChangeArrowheads="1"/>
          </p:cNvSpPr>
          <p:nvPr/>
        </p:nvSpPr>
        <p:spPr bwMode="auto">
          <a:xfrm>
            <a:off x="8836397" y="2852897"/>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123</a:t>
            </a:r>
          </a:p>
        </p:txBody>
      </p:sp>
      <p:sp>
        <p:nvSpPr>
          <p:cNvPr id="37896" name="Rectangle 8"/>
          <p:cNvSpPr>
            <a:spLocks noChangeArrowheads="1"/>
          </p:cNvSpPr>
          <p:nvPr/>
        </p:nvSpPr>
        <p:spPr bwMode="auto">
          <a:xfrm>
            <a:off x="8836397" y="3541766"/>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150</a:t>
            </a:r>
          </a:p>
        </p:txBody>
      </p:sp>
      <p:sp>
        <p:nvSpPr>
          <p:cNvPr id="37897" name="Rectangle 9"/>
          <p:cNvSpPr>
            <a:spLocks noChangeArrowheads="1"/>
          </p:cNvSpPr>
          <p:nvPr/>
        </p:nvSpPr>
        <p:spPr bwMode="auto">
          <a:xfrm>
            <a:off x="8836397" y="3886201"/>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37898" name="Rectangle 10"/>
          <p:cNvSpPr>
            <a:spLocks noChangeArrowheads="1"/>
          </p:cNvSpPr>
          <p:nvPr/>
        </p:nvSpPr>
        <p:spPr bwMode="auto">
          <a:xfrm>
            <a:off x="8836397" y="4575070"/>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18</a:t>
            </a:r>
          </a:p>
        </p:txBody>
      </p:sp>
      <p:sp>
        <p:nvSpPr>
          <p:cNvPr id="37899" name="Rectangle 11"/>
          <p:cNvSpPr>
            <a:spLocks noChangeArrowheads="1"/>
          </p:cNvSpPr>
          <p:nvPr/>
        </p:nvSpPr>
        <p:spPr bwMode="auto">
          <a:xfrm>
            <a:off x="8836397" y="5263939"/>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33</a:t>
            </a:r>
          </a:p>
        </p:txBody>
      </p:sp>
      <p:sp>
        <p:nvSpPr>
          <p:cNvPr id="37900" name="Rectangle 12"/>
          <p:cNvSpPr>
            <a:spLocks noChangeArrowheads="1"/>
          </p:cNvSpPr>
          <p:nvPr/>
        </p:nvSpPr>
        <p:spPr bwMode="auto">
          <a:xfrm>
            <a:off x="8836397" y="5952808"/>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19</a:t>
            </a:r>
          </a:p>
        </p:txBody>
      </p:sp>
      <p:sp>
        <p:nvSpPr>
          <p:cNvPr id="37901" name="Rectangle 13"/>
          <p:cNvSpPr>
            <a:spLocks noChangeArrowheads="1"/>
          </p:cNvSpPr>
          <p:nvPr/>
        </p:nvSpPr>
        <p:spPr bwMode="auto">
          <a:xfrm>
            <a:off x="8836397" y="6641677"/>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210</a:t>
            </a:r>
          </a:p>
        </p:txBody>
      </p:sp>
      <p:sp>
        <p:nvSpPr>
          <p:cNvPr id="37902" name="Text Box 14"/>
          <p:cNvSpPr txBox="1">
            <a:spLocks noChangeArrowheads="1"/>
          </p:cNvSpPr>
          <p:nvPr/>
        </p:nvSpPr>
        <p:spPr bwMode="auto">
          <a:xfrm>
            <a:off x="8421359" y="1733485"/>
            <a:ext cx="479618" cy="5656933"/>
          </a:xfrm>
          <a:prstGeom prst="rect">
            <a:avLst/>
          </a:prstGeom>
          <a:noFill/>
          <a:ln w="28575">
            <a:noFill/>
            <a:miter lim="800000"/>
            <a:headEnd/>
            <a:tailEnd/>
          </a:ln>
        </p:spPr>
        <p:txBody>
          <a:bodyPr wrap="none">
            <a:spAutoFit/>
          </a:bodyPr>
          <a:lstStyle/>
          <a:p>
            <a:pPr algn="r"/>
            <a:r>
              <a:rPr lang="en-US" sz="2260" b="1" dirty="0">
                <a:latin typeface="Calibri" pitchFamily="34" charset="0"/>
              </a:rPr>
              <a:t>0</a:t>
            </a:r>
          </a:p>
          <a:p>
            <a:pPr algn="r"/>
            <a:r>
              <a:rPr lang="en-US" sz="2260" b="1" dirty="0">
                <a:latin typeface="Calibri" pitchFamily="34" charset="0"/>
              </a:rPr>
              <a:t>1</a:t>
            </a:r>
          </a:p>
          <a:p>
            <a:pPr algn="r"/>
            <a:r>
              <a:rPr lang="en-US" sz="2260" b="1" dirty="0">
                <a:latin typeface="Calibri" pitchFamily="34" charset="0"/>
              </a:rPr>
              <a:t>2</a:t>
            </a:r>
          </a:p>
          <a:p>
            <a:pPr algn="r"/>
            <a:r>
              <a:rPr lang="en-US" sz="2260" b="1" dirty="0">
                <a:latin typeface="Calibri" pitchFamily="34" charset="0"/>
              </a:rPr>
              <a:t>3</a:t>
            </a:r>
          </a:p>
          <a:p>
            <a:pPr algn="r"/>
            <a:r>
              <a:rPr lang="en-US" sz="2260" b="1" dirty="0">
                <a:latin typeface="Calibri" pitchFamily="34" charset="0"/>
              </a:rPr>
              <a:t>4</a:t>
            </a:r>
          </a:p>
          <a:p>
            <a:pPr algn="r"/>
            <a:r>
              <a:rPr lang="en-US" sz="2260" b="1" dirty="0">
                <a:latin typeface="Calibri" pitchFamily="34" charset="0"/>
              </a:rPr>
              <a:t>5</a:t>
            </a:r>
          </a:p>
          <a:p>
            <a:pPr algn="r"/>
            <a:r>
              <a:rPr lang="en-US" sz="2260" b="1" dirty="0">
                <a:latin typeface="Calibri" pitchFamily="34" charset="0"/>
              </a:rPr>
              <a:t>6</a:t>
            </a:r>
          </a:p>
          <a:p>
            <a:pPr algn="r"/>
            <a:r>
              <a:rPr lang="en-US" sz="2260" b="1" dirty="0">
                <a:latin typeface="Calibri" pitchFamily="34" charset="0"/>
              </a:rPr>
              <a:t>7</a:t>
            </a:r>
          </a:p>
          <a:p>
            <a:pPr algn="r"/>
            <a:r>
              <a:rPr lang="en-US" sz="2260" b="1" dirty="0">
                <a:latin typeface="Calibri" pitchFamily="34" charset="0"/>
              </a:rPr>
              <a:t>8</a:t>
            </a:r>
          </a:p>
          <a:p>
            <a:pPr algn="r"/>
            <a:r>
              <a:rPr lang="en-US" sz="2260" b="1" dirty="0">
                <a:latin typeface="Calibri" pitchFamily="34" charset="0"/>
              </a:rPr>
              <a:t>9</a:t>
            </a:r>
          </a:p>
          <a:p>
            <a:pPr algn="r"/>
            <a:r>
              <a:rPr lang="en-US" sz="2260" b="1" dirty="0">
                <a:latin typeface="Calibri" pitchFamily="34" charset="0"/>
              </a:rPr>
              <a:t>10</a:t>
            </a:r>
          </a:p>
          <a:p>
            <a:pPr algn="r"/>
            <a:r>
              <a:rPr lang="en-US" sz="2260" b="1" dirty="0">
                <a:latin typeface="Calibri" pitchFamily="34" charset="0"/>
              </a:rPr>
              <a:t>11</a:t>
            </a:r>
          </a:p>
          <a:p>
            <a:pPr algn="r"/>
            <a:r>
              <a:rPr lang="en-US" sz="2260" b="1" dirty="0">
                <a:latin typeface="Calibri" pitchFamily="34" charset="0"/>
              </a:rPr>
              <a:t>12</a:t>
            </a:r>
          </a:p>
          <a:p>
            <a:pPr algn="r"/>
            <a:r>
              <a:rPr lang="en-US" sz="2260" b="1" dirty="0">
                <a:latin typeface="Calibri" pitchFamily="34" charset="0"/>
              </a:rPr>
              <a:t>13</a:t>
            </a:r>
          </a:p>
          <a:p>
            <a:pPr algn="r"/>
            <a:r>
              <a:rPr lang="en-US" sz="2260" b="1" dirty="0">
                <a:latin typeface="Calibri" pitchFamily="34" charset="0"/>
              </a:rPr>
              <a:t>14</a:t>
            </a:r>
          </a:p>
          <a:p>
            <a:pPr algn="r"/>
            <a:r>
              <a:rPr lang="en-US" sz="2260" b="1" dirty="0">
                <a:latin typeface="Calibri" pitchFamily="34" charset="0"/>
              </a:rPr>
              <a:t>15</a:t>
            </a:r>
          </a:p>
        </p:txBody>
      </p:sp>
      <p:sp>
        <p:nvSpPr>
          <p:cNvPr id="37903" name="Text Box 15"/>
          <p:cNvSpPr txBox="1">
            <a:spLocks noChangeArrowheads="1"/>
          </p:cNvSpPr>
          <p:nvPr/>
        </p:nvSpPr>
        <p:spPr bwMode="auto">
          <a:xfrm>
            <a:off x="2808792" y="3143514"/>
            <a:ext cx="1901483" cy="1483419"/>
          </a:xfrm>
          <a:prstGeom prst="rect">
            <a:avLst/>
          </a:prstGeom>
          <a:noFill/>
          <a:ln w="28575">
            <a:noFill/>
            <a:miter lim="800000"/>
            <a:headEnd/>
            <a:tailEnd/>
          </a:ln>
        </p:spPr>
        <p:txBody>
          <a:bodyPr wrap="none">
            <a:spAutoFit/>
          </a:bodyPr>
          <a:lstStyle/>
          <a:p>
            <a:r>
              <a:rPr lang="en-US" sz="1808" b="1" dirty="0">
                <a:latin typeface="Calibri" pitchFamily="34" charset="0"/>
              </a:rPr>
              <a:t>Ld  R1 </a:t>
            </a:r>
            <a:r>
              <a:rPr lang="en-US" sz="1808" b="1" dirty="0">
                <a:latin typeface="Calibri" pitchFamily="34" charset="0"/>
                <a:sym typeface="Symbol" charset="2"/>
              </a:rPr>
              <a:t> M[   1   ]</a:t>
            </a:r>
          </a:p>
          <a:p>
            <a:r>
              <a:rPr lang="en-US" sz="1808" b="1" dirty="0">
                <a:latin typeface="Calibri" pitchFamily="34" charset="0"/>
              </a:rPr>
              <a:t>Ld  R2 </a:t>
            </a:r>
            <a:r>
              <a:rPr lang="en-US" sz="1808" b="1" dirty="0">
                <a:latin typeface="Calibri" pitchFamily="34" charset="0"/>
                <a:sym typeface="Symbol" charset="2"/>
              </a:rPr>
              <a:t> M[   7   ]</a:t>
            </a:r>
          </a:p>
          <a:p>
            <a:r>
              <a:rPr lang="en-US" sz="1808" b="1" dirty="0">
                <a:latin typeface="Calibri" pitchFamily="34" charset="0"/>
              </a:rPr>
              <a:t>St   R2 </a:t>
            </a:r>
            <a:r>
              <a:rPr lang="en-US" sz="1808" b="1" dirty="0">
                <a:latin typeface="Calibri" pitchFamily="34" charset="0"/>
                <a:sym typeface="Symbol" charset="2"/>
              </a:rPr>
              <a:t> M[   0   ]</a:t>
            </a:r>
          </a:p>
          <a:p>
            <a:r>
              <a:rPr lang="en-US" sz="1808" b="1" dirty="0">
                <a:latin typeface="Calibri" pitchFamily="34" charset="0"/>
              </a:rPr>
              <a:t>St   R1 </a:t>
            </a:r>
            <a:r>
              <a:rPr lang="en-US" sz="1808" b="1" dirty="0">
                <a:latin typeface="Calibri" pitchFamily="34" charset="0"/>
                <a:sym typeface="Symbol" charset="2"/>
              </a:rPr>
              <a:t> M[   5   ]</a:t>
            </a:r>
            <a:endParaRPr lang="en-US" sz="1808" b="1" dirty="0">
              <a:latin typeface="Calibri" pitchFamily="34" charset="0"/>
            </a:endParaRPr>
          </a:p>
          <a:p>
            <a:r>
              <a:rPr lang="en-US" sz="1808" b="1" dirty="0">
                <a:latin typeface="Calibri" pitchFamily="34" charset="0"/>
              </a:rPr>
              <a:t>Ld  R2 </a:t>
            </a:r>
            <a:r>
              <a:rPr lang="en-US" sz="1808" b="1" dirty="0">
                <a:latin typeface="Calibri" pitchFamily="34" charset="0"/>
                <a:sym typeface="Symbol" charset="2"/>
              </a:rPr>
              <a:t> M[  10  ]</a:t>
            </a:r>
            <a:endParaRPr lang="en-US" sz="1808" b="1" dirty="0">
              <a:latin typeface="Calibri" pitchFamily="34" charset="0"/>
            </a:endParaRPr>
          </a:p>
        </p:txBody>
      </p:sp>
      <p:sp>
        <p:nvSpPr>
          <p:cNvPr id="37904" name="Text Box 16"/>
          <p:cNvSpPr txBox="1">
            <a:spLocks noChangeArrowheads="1"/>
          </p:cNvSpPr>
          <p:nvPr/>
        </p:nvSpPr>
        <p:spPr bwMode="auto">
          <a:xfrm>
            <a:off x="5736484" y="1216832"/>
            <a:ext cx="1162498" cy="564450"/>
          </a:xfrm>
          <a:prstGeom prst="rect">
            <a:avLst/>
          </a:prstGeom>
          <a:noFill/>
          <a:ln w="28575">
            <a:noFill/>
            <a:miter lim="800000"/>
            <a:headEnd/>
            <a:tailEnd/>
          </a:ln>
        </p:spPr>
        <p:txBody>
          <a:bodyPr wrap="none">
            <a:spAutoFit/>
          </a:bodyPr>
          <a:lstStyle/>
          <a:p>
            <a:r>
              <a:rPr lang="en-US" sz="3068" b="1" dirty="0">
                <a:latin typeface="Calibri" pitchFamily="34" charset="0"/>
              </a:rPr>
              <a:t>Cache</a:t>
            </a:r>
          </a:p>
        </p:txBody>
      </p:sp>
      <p:sp>
        <p:nvSpPr>
          <p:cNvPr id="37905" name="Text Box 17"/>
          <p:cNvSpPr txBox="1">
            <a:spLocks noChangeArrowheads="1"/>
          </p:cNvSpPr>
          <p:nvPr/>
        </p:nvSpPr>
        <p:spPr bwMode="auto">
          <a:xfrm>
            <a:off x="2722682" y="1216832"/>
            <a:ext cx="1770036" cy="564450"/>
          </a:xfrm>
          <a:prstGeom prst="rect">
            <a:avLst/>
          </a:prstGeom>
          <a:noFill/>
          <a:ln w="28575">
            <a:noFill/>
            <a:miter lim="800000"/>
            <a:headEnd/>
            <a:tailEnd/>
          </a:ln>
        </p:spPr>
        <p:txBody>
          <a:bodyPr wrap="none">
            <a:spAutoFit/>
          </a:bodyPr>
          <a:lstStyle/>
          <a:p>
            <a:r>
              <a:rPr lang="en-US" sz="3068" b="1" dirty="0">
                <a:latin typeface="Calibri" pitchFamily="34" charset="0"/>
              </a:rPr>
              <a:t>Processor</a:t>
            </a:r>
          </a:p>
        </p:txBody>
      </p:sp>
      <p:sp>
        <p:nvSpPr>
          <p:cNvPr id="37906" name="Rectangle 18"/>
          <p:cNvSpPr>
            <a:spLocks noChangeArrowheads="1"/>
          </p:cNvSpPr>
          <p:nvPr/>
        </p:nvSpPr>
        <p:spPr bwMode="auto">
          <a:xfrm>
            <a:off x="5880000" y="3513063"/>
            <a:ext cx="602761" cy="344435"/>
          </a:xfrm>
          <a:prstGeom prst="rect">
            <a:avLst/>
          </a:prstGeom>
          <a:solidFill>
            <a:schemeClr val="bg1"/>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7907" name="Rectangle 19"/>
          <p:cNvSpPr>
            <a:spLocks noChangeArrowheads="1"/>
          </p:cNvSpPr>
          <p:nvPr/>
        </p:nvSpPr>
        <p:spPr bwMode="auto">
          <a:xfrm>
            <a:off x="6482760" y="351306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7908" name="Rectangle 20"/>
          <p:cNvSpPr>
            <a:spLocks noChangeArrowheads="1"/>
          </p:cNvSpPr>
          <p:nvPr/>
        </p:nvSpPr>
        <p:spPr bwMode="auto">
          <a:xfrm>
            <a:off x="6482760" y="385749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7909" name="Text Box 21"/>
          <p:cNvSpPr txBox="1">
            <a:spLocks noChangeArrowheads="1"/>
          </p:cNvSpPr>
          <p:nvPr/>
        </p:nvSpPr>
        <p:spPr bwMode="auto">
          <a:xfrm>
            <a:off x="5029678" y="3043053"/>
            <a:ext cx="2495357" cy="564450"/>
          </a:xfrm>
          <a:prstGeom prst="rect">
            <a:avLst/>
          </a:prstGeom>
          <a:noFill/>
          <a:ln w="28575">
            <a:noFill/>
            <a:miter lim="800000"/>
            <a:headEnd/>
            <a:tailEnd/>
          </a:ln>
        </p:spPr>
        <p:txBody>
          <a:bodyPr>
            <a:spAutoFit/>
          </a:bodyPr>
          <a:lstStyle/>
          <a:p>
            <a:pPr algn="ctr"/>
            <a:r>
              <a:rPr lang="en-US" sz="3068" b="1" dirty="0">
                <a:latin typeface="Calibri" pitchFamily="34" charset="0"/>
              </a:rPr>
              <a:t>V </a:t>
            </a:r>
            <a:r>
              <a:rPr lang="en-US" sz="3068" b="1" dirty="0">
                <a:solidFill>
                  <a:srgbClr val="FF0000"/>
                </a:solidFill>
                <a:latin typeface="Calibri" pitchFamily="34" charset="0"/>
              </a:rPr>
              <a:t>d</a:t>
            </a:r>
            <a:r>
              <a:rPr lang="en-US" sz="3068" b="1" dirty="0">
                <a:latin typeface="Calibri" pitchFamily="34" charset="0"/>
              </a:rPr>
              <a:t>  tag   data</a:t>
            </a:r>
          </a:p>
        </p:txBody>
      </p:sp>
      <p:sp>
        <p:nvSpPr>
          <p:cNvPr id="37910" name="Rectangle 22"/>
          <p:cNvSpPr>
            <a:spLocks noChangeArrowheads="1"/>
          </p:cNvSpPr>
          <p:nvPr/>
        </p:nvSpPr>
        <p:spPr bwMode="auto">
          <a:xfrm>
            <a:off x="3583769" y="5608374"/>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7911" name="Rectangle 23"/>
          <p:cNvSpPr>
            <a:spLocks noChangeArrowheads="1"/>
          </p:cNvSpPr>
          <p:nvPr/>
        </p:nvSpPr>
        <p:spPr bwMode="auto">
          <a:xfrm>
            <a:off x="3583769" y="595280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7912" name="Rectangle 24"/>
          <p:cNvSpPr>
            <a:spLocks noChangeArrowheads="1"/>
          </p:cNvSpPr>
          <p:nvPr/>
        </p:nvSpPr>
        <p:spPr bwMode="auto">
          <a:xfrm>
            <a:off x="3583769" y="629724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7913" name="Rectangle 25"/>
          <p:cNvSpPr>
            <a:spLocks noChangeArrowheads="1"/>
          </p:cNvSpPr>
          <p:nvPr/>
        </p:nvSpPr>
        <p:spPr bwMode="auto">
          <a:xfrm>
            <a:off x="3583769" y="664167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7914" name="Text Box 26"/>
          <p:cNvSpPr txBox="1">
            <a:spLocks noChangeArrowheads="1"/>
          </p:cNvSpPr>
          <p:nvPr/>
        </p:nvSpPr>
        <p:spPr bwMode="auto">
          <a:xfrm>
            <a:off x="3067118" y="5608375"/>
            <a:ext cx="495649" cy="1483483"/>
          </a:xfrm>
          <a:prstGeom prst="rect">
            <a:avLst/>
          </a:prstGeom>
          <a:noFill/>
          <a:ln w="28575">
            <a:noFill/>
            <a:miter lim="800000"/>
            <a:headEnd/>
            <a:tailEnd/>
          </a:ln>
        </p:spPr>
        <p:txBody>
          <a:bodyPr wrap="none">
            <a:spAutoFit/>
          </a:bodyPr>
          <a:lstStyle/>
          <a:p>
            <a:r>
              <a:rPr lang="en-US" sz="2260" b="1" dirty="0">
                <a:latin typeface="Calibri" pitchFamily="34" charset="0"/>
              </a:rPr>
              <a:t>R0</a:t>
            </a:r>
          </a:p>
          <a:p>
            <a:r>
              <a:rPr lang="en-US" sz="2260" b="1" dirty="0">
                <a:latin typeface="Calibri" pitchFamily="34" charset="0"/>
              </a:rPr>
              <a:t>R1</a:t>
            </a:r>
          </a:p>
          <a:p>
            <a:r>
              <a:rPr lang="en-US" sz="2260" b="1" dirty="0">
                <a:latin typeface="Calibri" pitchFamily="34" charset="0"/>
              </a:rPr>
              <a:t>R2</a:t>
            </a:r>
          </a:p>
          <a:p>
            <a:r>
              <a:rPr lang="en-US" sz="2260" b="1" dirty="0">
                <a:latin typeface="Calibri" pitchFamily="34" charset="0"/>
              </a:rPr>
              <a:t>R3</a:t>
            </a:r>
          </a:p>
        </p:txBody>
      </p:sp>
      <p:sp>
        <p:nvSpPr>
          <p:cNvPr id="37915" name="Text Box 27"/>
          <p:cNvSpPr txBox="1">
            <a:spLocks noChangeArrowheads="1"/>
          </p:cNvSpPr>
          <p:nvPr/>
        </p:nvSpPr>
        <p:spPr bwMode="auto">
          <a:xfrm>
            <a:off x="8664178" y="1216832"/>
            <a:ext cx="1587422" cy="564450"/>
          </a:xfrm>
          <a:prstGeom prst="rect">
            <a:avLst/>
          </a:prstGeom>
          <a:noFill/>
          <a:ln w="28575">
            <a:noFill/>
            <a:miter lim="800000"/>
            <a:headEnd/>
            <a:tailEnd/>
          </a:ln>
        </p:spPr>
        <p:txBody>
          <a:bodyPr wrap="none">
            <a:spAutoFit/>
          </a:bodyPr>
          <a:lstStyle/>
          <a:p>
            <a:r>
              <a:rPr lang="en-US" sz="3068" b="1" dirty="0">
                <a:latin typeface="Calibri" pitchFamily="34" charset="0"/>
              </a:rPr>
              <a:t>Memory</a:t>
            </a:r>
          </a:p>
        </p:txBody>
      </p:sp>
      <p:sp>
        <p:nvSpPr>
          <p:cNvPr id="37916" name="Rectangle 28"/>
          <p:cNvSpPr>
            <a:spLocks noChangeArrowheads="1"/>
          </p:cNvSpPr>
          <p:nvPr/>
        </p:nvSpPr>
        <p:spPr bwMode="auto">
          <a:xfrm>
            <a:off x="5880000" y="4201932"/>
            <a:ext cx="60276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7917" name="Rectangle 29"/>
          <p:cNvSpPr>
            <a:spLocks noChangeArrowheads="1"/>
          </p:cNvSpPr>
          <p:nvPr/>
        </p:nvSpPr>
        <p:spPr bwMode="auto">
          <a:xfrm>
            <a:off x="6482760" y="4201932"/>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7918" name="Rectangle 30"/>
          <p:cNvSpPr>
            <a:spLocks noChangeArrowheads="1"/>
          </p:cNvSpPr>
          <p:nvPr/>
        </p:nvSpPr>
        <p:spPr bwMode="auto">
          <a:xfrm>
            <a:off x="6482760" y="454636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7919" name="Rectangle 31"/>
          <p:cNvSpPr>
            <a:spLocks noChangeArrowheads="1"/>
          </p:cNvSpPr>
          <p:nvPr/>
        </p:nvSpPr>
        <p:spPr bwMode="auto">
          <a:xfrm>
            <a:off x="8836397" y="181959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78</a:t>
            </a:r>
          </a:p>
        </p:txBody>
      </p:sp>
      <p:sp>
        <p:nvSpPr>
          <p:cNvPr id="37920" name="Rectangle 32"/>
          <p:cNvSpPr>
            <a:spLocks noChangeArrowheads="1"/>
          </p:cNvSpPr>
          <p:nvPr/>
        </p:nvSpPr>
        <p:spPr bwMode="auto">
          <a:xfrm>
            <a:off x="8836397" y="2508462"/>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120</a:t>
            </a:r>
          </a:p>
        </p:txBody>
      </p:sp>
      <p:sp>
        <p:nvSpPr>
          <p:cNvPr id="37921" name="Rectangle 33"/>
          <p:cNvSpPr>
            <a:spLocks noChangeArrowheads="1"/>
          </p:cNvSpPr>
          <p:nvPr/>
        </p:nvSpPr>
        <p:spPr bwMode="auto">
          <a:xfrm>
            <a:off x="8836397" y="31973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37922" name="Rectangle 34"/>
          <p:cNvSpPr>
            <a:spLocks noChangeArrowheads="1"/>
          </p:cNvSpPr>
          <p:nvPr/>
        </p:nvSpPr>
        <p:spPr bwMode="auto">
          <a:xfrm>
            <a:off x="8836397" y="4230635"/>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37923" name="Rectangle 35"/>
          <p:cNvSpPr>
            <a:spLocks noChangeArrowheads="1"/>
          </p:cNvSpPr>
          <p:nvPr/>
        </p:nvSpPr>
        <p:spPr bwMode="auto">
          <a:xfrm>
            <a:off x="8836397" y="4919505"/>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21</a:t>
            </a:r>
          </a:p>
        </p:txBody>
      </p:sp>
      <p:sp>
        <p:nvSpPr>
          <p:cNvPr id="37924" name="Rectangle 36"/>
          <p:cNvSpPr>
            <a:spLocks noChangeArrowheads="1"/>
          </p:cNvSpPr>
          <p:nvPr/>
        </p:nvSpPr>
        <p:spPr bwMode="auto">
          <a:xfrm>
            <a:off x="8836397" y="5608374"/>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28</a:t>
            </a:r>
          </a:p>
        </p:txBody>
      </p:sp>
      <p:sp>
        <p:nvSpPr>
          <p:cNvPr id="37925" name="Rectangle 37"/>
          <p:cNvSpPr>
            <a:spLocks noChangeArrowheads="1"/>
          </p:cNvSpPr>
          <p:nvPr/>
        </p:nvSpPr>
        <p:spPr bwMode="auto">
          <a:xfrm>
            <a:off x="8836397" y="6297243"/>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200</a:t>
            </a:r>
          </a:p>
        </p:txBody>
      </p:sp>
      <p:sp>
        <p:nvSpPr>
          <p:cNvPr id="37926" name="Rectangle 38"/>
          <p:cNvSpPr>
            <a:spLocks noChangeArrowheads="1"/>
          </p:cNvSpPr>
          <p:nvPr/>
        </p:nvSpPr>
        <p:spPr bwMode="auto">
          <a:xfrm>
            <a:off x="8836397" y="6986112"/>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225</a:t>
            </a:r>
          </a:p>
        </p:txBody>
      </p:sp>
      <p:sp>
        <p:nvSpPr>
          <p:cNvPr id="37927" name="Text Box 39"/>
          <p:cNvSpPr txBox="1">
            <a:spLocks noChangeArrowheads="1"/>
          </p:cNvSpPr>
          <p:nvPr/>
        </p:nvSpPr>
        <p:spPr bwMode="auto">
          <a:xfrm>
            <a:off x="5478160" y="6038916"/>
            <a:ext cx="1867819" cy="1120884"/>
          </a:xfrm>
          <a:prstGeom prst="rect">
            <a:avLst/>
          </a:prstGeom>
          <a:noFill/>
          <a:ln w="28575">
            <a:noFill/>
            <a:miter lim="800000"/>
            <a:headEnd/>
            <a:tailEnd/>
          </a:ln>
        </p:spPr>
        <p:txBody>
          <a:bodyPr wrap="none">
            <a:spAutoFit/>
          </a:bodyPr>
          <a:lstStyle/>
          <a:p>
            <a:r>
              <a:rPr lang="en-US" sz="3068" b="1" dirty="0">
                <a:latin typeface="Calibri" pitchFamily="34" charset="0"/>
              </a:rPr>
              <a:t>Misses:   0</a:t>
            </a:r>
          </a:p>
          <a:p>
            <a:r>
              <a:rPr lang="en-US" sz="3068" b="1" dirty="0">
                <a:latin typeface="Calibri" pitchFamily="34" charset="0"/>
              </a:rPr>
              <a:t>Hits:</a:t>
            </a:r>
            <a:r>
              <a:rPr lang="en-US" sz="3616" b="1" dirty="0">
                <a:latin typeface="Calibri" pitchFamily="34" charset="0"/>
              </a:rPr>
              <a:t> </a:t>
            </a:r>
            <a:r>
              <a:rPr lang="en-US" sz="3068" b="1" dirty="0">
                <a:latin typeface="Calibri" pitchFamily="34" charset="0"/>
              </a:rPr>
              <a:t>      0</a:t>
            </a:r>
          </a:p>
        </p:txBody>
      </p:sp>
      <p:sp>
        <p:nvSpPr>
          <p:cNvPr id="37928" name="Rectangle 40"/>
          <p:cNvSpPr>
            <a:spLocks noChangeArrowheads="1"/>
          </p:cNvSpPr>
          <p:nvPr/>
        </p:nvSpPr>
        <p:spPr bwMode="auto">
          <a:xfrm>
            <a:off x="5564267" y="3513063"/>
            <a:ext cx="308556" cy="344435"/>
          </a:xfrm>
          <a:prstGeom prst="rect">
            <a:avLst/>
          </a:prstGeom>
          <a:solidFill>
            <a:schemeClr val="bg1"/>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7929" name="Rectangle 41"/>
          <p:cNvSpPr>
            <a:spLocks noChangeArrowheads="1"/>
          </p:cNvSpPr>
          <p:nvPr/>
        </p:nvSpPr>
        <p:spPr bwMode="auto">
          <a:xfrm>
            <a:off x="5567855" y="4201932"/>
            <a:ext cx="308556" cy="344435"/>
          </a:xfrm>
          <a:prstGeom prst="rect">
            <a:avLst/>
          </a:prstGeom>
          <a:solidFill>
            <a:schemeClr val="bg1"/>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7930" name="Rectangle 42"/>
          <p:cNvSpPr>
            <a:spLocks noChangeArrowheads="1"/>
          </p:cNvSpPr>
          <p:nvPr/>
        </p:nvSpPr>
        <p:spPr bwMode="auto">
          <a:xfrm>
            <a:off x="5259299"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37931" name="Rectangle 43"/>
          <p:cNvSpPr>
            <a:spLocks noChangeArrowheads="1"/>
          </p:cNvSpPr>
          <p:nvPr/>
        </p:nvSpPr>
        <p:spPr bwMode="auto">
          <a:xfrm>
            <a:off x="5259299"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46" name="Slide Number Placeholder 45"/>
          <p:cNvSpPr>
            <a:spLocks noGrp="1"/>
          </p:cNvSpPr>
          <p:nvPr>
            <p:ph type="sldNum" sz="quarter" idx="4294967295"/>
          </p:nvPr>
        </p:nvSpPr>
        <p:spPr>
          <a:xfrm>
            <a:off x="8836397" y="7395128"/>
            <a:ext cx="1722173" cy="538179"/>
          </a:xfrm>
          <a:prstGeom prst="rect">
            <a:avLst/>
          </a:prstGeom>
        </p:spPr>
        <p:txBody>
          <a:bodyPr/>
          <a:lstStyle/>
          <a:p>
            <a:pPr>
              <a:defRPr/>
            </a:pPr>
            <a:fld id="{C6161928-3DC7-473D-8DBB-A4D70C5F7307}" type="slidenum">
              <a:rPr lang="en-US" smtClean="0"/>
              <a:pPr>
                <a:defRPr/>
              </a:pPr>
              <a:t>14</a:t>
            </a:fld>
            <a:endParaRPr lang="en-US" dirty="0"/>
          </a:p>
        </p:txBody>
      </p:sp>
    </p:spTree>
    <p:extLst>
      <p:ext uri="{BB962C8B-B14F-4D97-AF65-F5344CB8AC3E}">
        <p14:creationId xmlns:p14="http://schemas.microsoft.com/office/powerpoint/2010/main" val="3944420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4961508" y="1302941"/>
            <a:ext cx="2841585" cy="6113714"/>
          </a:xfrm>
          <a:prstGeom prst="rect">
            <a:avLst/>
          </a:prstGeom>
          <a:solidFill>
            <a:srgbClr val="FFFF99"/>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8915" name="Rectangle 3"/>
          <p:cNvSpPr>
            <a:spLocks noChangeArrowheads="1"/>
          </p:cNvSpPr>
          <p:nvPr/>
        </p:nvSpPr>
        <p:spPr bwMode="auto">
          <a:xfrm>
            <a:off x="7803093" y="1302941"/>
            <a:ext cx="2841585" cy="6113714"/>
          </a:xfrm>
          <a:prstGeom prst="rect">
            <a:avLst/>
          </a:prstGeom>
          <a:solidFill>
            <a:srgbClr val="FFFFCC"/>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8916" name="Rectangle 4"/>
          <p:cNvSpPr>
            <a:spLocks noChangeArrowheads="1"/>
          </p:cNvSpPr>
          <p:nvPr/>
        </p:nvSpPr>
        <p:spPr bwMode="auto">
          <a:xfrm>
            <a:off x="2119922" y="1302941"/>
            <a:ext cx="2841585" cy="6113714"/>
          </a:xfrm>
          <a:prstGeom prst="rect">
            <a:avLst/>
          </a:prstGeom>
          <a:solidFill>
            <a:srgbClr val="FFFFCC"/>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8917" name="Rectangle 5"/>
          <p:cNvSpPr>
            <a:spLocks noGrp="1" noChangeArrowheads="1"/>
          </p:cNvSpPr>
          <p:nvPr>
            <p:ph type="title"/>
          </p:nvPr>
        </p:nvSpPr>
        <p:spPr>
          <a:xfrm>
            <a:off x="1563803" y="355747"/>
            <a:ext cx="9041408" cy="631463"/>
          </a:xfrm>
        </p:spPr>
        <p:txBody>
          <a:bodyPr>
            <a:normAutofit fontScale="90000"/>
          </a:bodyPr>
          <a:lstStyle/>
          <a:p>
            <a:pPr eaLnBrk="1" hangingPunct="1"/>
            <a:r>
              <a:rPr lang="en-US">
                <a:solidFill>
                  <a:schemeClr val="tx1"/>
                </a:solidFill>
              </a:rPr>
              <a:t>write-back (REF 1)</a:t>
            </a:r>
          </a:p>
        </p:txBody>
      </p:sp>
      <p:sp>
        <p:nvSpPr>
          <p:cNvPr id="38918" name="Rectangle 6"/>
          <p:cNvSpPr>
            <a:spLocks noChangeArrowheads="1"/>
          </p:cNvSpPr>
          <p:nvPr/>
        </p:nvSpPr>
        <p:spPr bwMode="auto">
          <a:xfrm>
            <a:off x="8836397" y="216402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8919" name="Rectangle 7"/>
          <p:cNvSpPr>
            <a:spLocks noChangeArrowheads="1"/>
          </p:cNvSpPr>
          <p:nvPr/>
        </p:nvSpPr>
        <p:spPr bwMode="auto">
          <a:xfrm>
            <a:off x="8836397" y="2852897"/>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123</a:t>
            </a:r>
          </a:p>
        </p:txBody>
      </p:sp>
      <p:sp>
        <p:nvSpPr>
          <p:cNvPr id="38920" name="Rectangle 8"/>
          <p:cNvSpPr>
            <a:spLocks noChangeArrowheads="1"/>
          </p:cNvSpPr>
          <p:nvPr/>
        </p:nvSpPr>
        <p:spPr bwMode="auto">
          <a:xfrm>
            <a:off x="8836397" y="3541766"/>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150</a:t>
            </a:r>
          </a:p>
        </p:txBody>
      </p:sp>
      <p:sp>
        <p:nvSpPr>
          <p:cNvPr id="38921" name="Rectangle 9"/>
          <p:cNvSpPr>
            <a:spLocks noChangeArrowheads="1"/>
          </p:cNvSpPr>
          <p:nvPr/>
        </p:nvSpPr>
        <p:spPr bwMode="auto">
          <a:xfrm>
            <a:off x="8836397" y="3886201"/>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38922" name="Rectangle 10"/>
          <p:cNvSpPr>
            <a:spLocks noChangeArrowheads="1"/>
          </p:cNvSpPr>
          <p:nvPr/>
        </p:nvSpPr>
        <p:spPr bwMode="auto">
          <a:xfrm>
            <a:off x="8836397" y="4575070"/>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18</a:t>
            </a:r>
          </a:p>
        </p:txBody>
      </p:sp>
      <p:sp>
        <p:nvSpPr>
          <p:cNvPr id="38923" name="Rectangle 11"/>
          <p:cNvSpPr>
            <a:spLocks noChangeArrowheads="1"/>
          </p:cNvSpPr>
          <p:nvPr/>
        </p:nvSpPr>
        <p:spPr bwMode="auto">
          <a:xfrm>
            <a:off x="8836397" y="5263939"/>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33</a:t>
            </a:r>
          </a:p>
        </p:txBody>
      </p:sp>
      <p:sp>
        <p:nvSpPr>
          <p:cNvPr id="38924" name="Rectangle 12"/>
          <p:cNvSpPr>
            <a:spLocks noChangeArrowheads="1"/>
          </p:cNvSpPr>
          <p:nvPr/>
        </p:nvSpPr>
        <p:spPr bwMode="auto">
          <a:xfrm>
            <a:off x="8836397" y="5952808"/>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19</a:t>
            </a:r>
          </a:p>
        </p:txBody>
      </p:sp>
      <p:sp>
        <p:nvSpPr>
          <p:cNvPr id="38925" name="Rectangle 13"/>
          <p:cNvSpPr>
            <a:spLocks noChangeArrowheads="1"/>
          </p:cNvSpPr>
          <p:nvPr/>
        </p:nvSpPr>
        <p:spPr bwMode="auto">
          <a:xfrm>
            <a:off x="8836397" y="6641677"/>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210</a:t>
            </a:r>
          </a:p>
        </p:txBody>
      </p:sp>
      <p:sp>
        <p:nvSpPr>
          <p:cNvPr id="38926" name="Text Box 14"/>
          <p:cNvSpPr txBox="1">
            <a:spLocks noChangeArrowheads="1"/>
          </p:cNvSpPr>
          <p:nvPr/>
        </p:nvSpPr>
        <p:spPr bwMode="auto">
          <a:xfrm>
            <a:off x="8421359" y="1733485"/>
            <a:ext cx="479618" cy="5656933"/>
          </a:xfrm>
          <a:prstGeom prst="rect">
            <a:avLst/>
          </a:prstGeom>
          <a:noFill/>
          <a:ln w="28575">
            <a:noFill/>
            <a:miter lim="800000"/>
            <a:headEnd/>
            <a:tailEnd/>
          </a:ln>
        </p:spPr>
        <p:txBody>
          <a:bodyPr wrap="none">
            <a:spAutoFit/>
          </a:bodyPr>
          <a:lstStyle/>
          <a:p>
            <a:pPr algn="r"/>
            <a:r>
              <a:rPr lang="en-US" sz="2260" b="1" dirty="0">
                <a:latin typeface="Calibri" pitchFamily="34" charset="0"/>
              </a:rPr>
              <a:t>0</a:t>
            </a:r>
          </a:p>
          <a:p>
            <a:pPr algn="r"/>
            <a:r>
              <a:rPr lang="en-US" sz="2260" b="1" dirty="0">
                <a:latin typeface="Calibri" pitchFamily="34" charset="0"/>
              </a:rPr>
              <a:t>1</a:t>
            </a:r>
          </a:p>
          <a:p>
            <a:pPr algn="r"/>
            <a:r>
              <a:rPr lang="en-US" sz="2260" b="1" dirty="0">
                <a:latin typeface="Calibri" pitchFamily="34" charset="0"/>
              </a:rPr>
              <a:t>2</a:t>
            </a:r>
          </a:p>
          <a:p>
            <a:pPr algn="r"/>
            <a:r>
              <a:rPr lang="en-US" sz="2260" b="1" dirty="0">
                <a:latin typeface="Calibri" pitchFamily="34" charset="0"/>
              </a:rPr>
              <a:t>3</a:t>
            </a:r>
          </a:p>
          <a:p>
            <a:pPr algn="r"/>
            <a:r>
              <a:rPr lang="en-US" sz="2260" b="1" dirty="0">
                <a:latin typeface="Calibri" pitchFamily="34" charset="0"/>
              </a:rPr>
              <a:t>4</a:t>
            </a:r>
          </a:p>
          <a:p>
            <a:pPr algn="r"/>
            <a:r>
              <a:rPr lang="en-US" sz="2260" b="1" dirty="0">
                <a:latin typeface="Calibri" pitchFamily="34" charset="0"/>
              </a:rPr>
              <a:t>5</a:t>
            </a:r>
          </a:p>
          <a:p>
            <a:pPr algn="r"/>
            <a:r>
              <a:rPr lang="en-US" sz="2260" b="1" dirty="0">
                <a:latin typeface="Calibri" pitchFamily="34" charset="0"/>
              </a:rPr>
              <a:t>6</a:t>
            </a:r>
          </a:p>
          <a:p>
            <a:pPr algn="r"/>
            <a:r>
              <a:rPr lang="en-US" sz="2260" b="1" dirty="0">
                <a:latin typeface="Calibri" pitchFamily="34" charset="0"/>
              </a:rPr>
              <a:t>7</a:t>
            </a:r>
          </a:p>
          <a:p>
            <a:pPr algn="r"/>
            <a:r>
              <a:rPr lang="en-US" sz="2260" b="1" dirty="0">
                <a:latin typeface="Calibri" pitchFamily="34" charset="0"/>
              </a:rPr>
              <a:t>8</a:t>
            </a:r>
          </a:p>
          <a:p>
            <a:pPr algn="r"/>
            <a:r>
              <a:rPr lang="en-US" sz="2260" b="1" dirty="0">
                <a:latin typeface="Calibri" pitchFamily="34" charset="0"/>
              </a:rPr>
              <a:t>9</a:t>
            </a:r>
          </a:p>
          <a:p>
            <a:pPr algn="r"/>
            <a:r>
              <a:rPr lang="en-US" sz="2260" b="1" dirty="0">
                <a:latin typeface="Calibri" pitchFamily="34" charset="0"/>
              </a:rPr>
              <a:t>10</a:t>
            </a:r>
          </a:p>
          <a:p>
            <a:pPr algn="r"/>
            <a:r>
              <a:rPr lang="en-US" sz="2260" b="1" dirty="0">
                <a:latin typeface="Calibri" pitchFamily="34" charset="0"/>
              </a:rPr>
              <a:t>11</a:t>
            </a:r>
          </a:p>
          <a:p>
            <a:pPr algn="r"/>
            <a:r>
              <a:rPr lang="en-US" sz="2260" b="1" dirty="0">
                <a:latin typeface="Calibri" pitchFamily="34" charset="0"/>
              </a:rPr>
              <a:t>12</a:t>
            </a:r>
          </a:p>
          <a:p>
            <a:pPr algn="r"/>
            <a:r>
              <a:rPr lang="en-US" sz="2260" b="1" dirty="0">
                <a:latin typeface="Calibri" pitchFamily="34" charset="0"/>
              </a:rPr>
              <a:t>13</a:t>
            </a:r>
          </a:p>
          <a:p>
            <a:pPr algn="r"/>
            <a:r>
              <a:rPr lang="en-US" sz="2260" b="1" dirty="0">
                <a:latin typeface="Calibri" pitchFamily="34" charset="0"/>
              </a:rPr>
              <a:t>14</a:t>
            </a:r>
          </a:p>
          <a:p>
            <a:pPr algn="r"/>
            <a:r>
              <a:rPr lang="en-US" sz="2260" b="1" dirty="0">
                <a:latin typeface="Calibri" pitchFamily="34" charset="0"/>
              </a:rPr>
              <a:t>15</a:t>
            </a:r>
          </a:p>
        </p:txBody>
      </p:sp>
      <p:sp>
        <p:nvSpPr>
          <p:cNvPr id="38927" name="Text Box 15"/>
          <p:cNvSpPr txBox="1">
            <a:spLocks noChangeArrowheads="1"/>
          </p:cNvSpPr>
          <p:nvPr/>
        </p:nvSpPr>
        <p:spPr bwMode="auto">
          <a:xfrm>
            <a:off x="2808792" y="3143514"/>
            <a:ext cx="1901483" cy="1483419"/>
          </a:xfrm>
          <a:prstGeom prst="rect">
            <a:avLst/>
          </a:prstGeom>
          <a:noFill/>
          <a:ln w="28575">
            <a:noFill/>
            <a:miter lim="800000"/>
            <a:headEnd/>
            <a:tailEnd/>
          </a:ln>
        </p:spPr>
        <p:txBody>
          <a:bodyPr wrap="none">
            <a:spAutoFit/>
          </a:bodyPr>
          <a:lstStyle/>
          <a:p>
            <a:r>
              <a:rPr lang="en-US" sz="1808" b="1" dirty="0">
                <a:latin typeface="Calibri" pitchFamily="34" charset="0"/>
              </a:rPr>
              <a:t>Ld  R1 </a:t>
            </a:r>
            <a:r>
              <a:rPr lang="en-US" sz="1808" b="1" dirty="0">
                <a:latin typeface="Calibri" pitchFamily="34" charset="0"/>
                <a:sym typeface="Symbol" charset="2"/>
              </a:rPr>
              <a:t> M[   </a:t>
            </a:r>
            <a:r>
              <a:rPr lang="en-US" sz="1808" b="1" dirty="0">
                <a:solidFill>
                  <a:srgbClr val="FF0000"/>
                </a:solidFill>
                <a:latin typeface="Calibri" pitchFamily="34" charset="0"/>
                <a:sym typeface="Symbol" charset="2"/>
              </a:rPr>
              <a:t>1</a:t>
            </a:r>
            <a:r>
              <a:rPr lang="en-US" sz="1808" b="1" dirty="0">
                <a:latin typeface="Calibri" pitchFamily="34" charset="0"/>
                <a:sym typeface="Symbol" charset="2"/>
              </a:rPr>
              <a:t>   ]</a:t>
            </a:r>
          </a:p>
          <a:p>
            <a:r>
              <a:rPr lang="en-US" sz="1808" b="1" dirty="0">
                <a:latin typeface="Calibri" pitchFamily="34" charset="0"/>
              </a:rPr>
              <a:t>Ld  R2 </a:t>
            </a:r>
            <a:r>
              <a:rPr lang="en-US" sz="1808" b="1" dirty="0">
                <a:latin typeface="Calibri" pitchFamily="34" charset="0"/>
                <a:sym typeface="Symbol" charset="2"/>
              </a:rPr>
              <a:t> M[   7   ]</a:t>
            </a:r>
          </a:p>
          <a:p>
            <a:r>
              <a:rPr lang="en-US" sz="1808" b="1" dirty="0">
                <a:latin typeface="Calibri" pitchFamily="34" charset="0"/>
              </a:rPr>
              <a:t>St   R2 </a:t>
            </a:r>
            <a:r>
              <a:rPr lang="en-US" sz="1808" b="1" dirty="0">
                <a:latin typeface="Calibri" pitchFamily="34" charset="0"/>
                <a:sym typeface="Symbol" charset="2"/>
              </a:rPr>
              <a:t> M[   0   ]</a:t>
            </a:r>
          </a:p>
          <a:p>
            <a:r>
              <a:rPr lang="en-US" sz="1808" b="1" dirty="0">
                <a:latin typeface="Calibri" pitchFamily="34" charset="0"/>
              </a:rPr>
              <a:t>St   R1 </a:t>
            </a:r>
            <a:r>
              <a:rPr lang="en-US" sz="1808" b="1" dirty="0">
                <a:latin typeface="Calibri" pitchFamily="34" charset="0"/>
                <a:sym typeface="Symbol" charset="2"/>
              </a:rPr>
              <a:t> M[   5   ]</a:t>
            </a:r>
            <a:endParaRPr lang="en-US" sz="1808" b="1" dirty="0">
              <a:latin typeface="Calibri" pitchFamily="34" charset="0"/>
            </a:endParaRPr>
          </a:p>
          <a:p>
            <a:r>
              <a:rPr lang="en-US" sz="1808" b="1" dirty="0">
                <a:latin typeface="Calibri" pitchFamily="34" charset="0"/>
              </a:rPr>
              <a:t>Ld  R2 </a:t>
            </a:r>
            <a:r>
              <a:rPr lang="en-US" sz="1808" b="1" dirty="0">
                <a:latin typeface="Calibri" pitchFamily="34" charset="0"/>
                <a:sym typeface="Symbol" charset="2"/>
              </a:rPr>
              <a:t> M[  10  ]</a:t>
            </a:r>
            <a:endParaRPr lang="en-US" sz="1808" b="1" dirty="0">
              <a:latin typeface="Calibri" pitchFamily="34" charset="0"/>
            </a:endParaRPr>
          </a:p>
        </p:txBody>
      </p:sp>
      <p:sp>
        <p:nvSpPr>
          <p:cNvPr id="38928" name="Text Box 16"/>
          <p:cNvSpPr txBox="1">
            <a:spLocks noChangeArrowheads="1"/>
          </p:cNvSpPr>
          <p:nvPr/>
        </p:nvSpPr>
        <p:spPr bwMode="auto">
          <a:xfrm>
            <a:off x="5736484" y="1216832"/>
            <a:ext cx="1162498" cy="564450"/>
          </a:xfrm>
          <a:prstGeom prst="rect">
            <a:avLst/>
          </a:prstGeom>
          <a:noFill/>
          <a:ln w="28575">
            <a:noFill/>
            <a:miter lim="800000"/>
            <a:headEnd/>
            <a:tailEnd/>
          </a:ln>
        </p:spPr>
        <p:txBody>
          <a:bodyPr wrap="none">
            <a:spAutoFit/>
          </a:bodyPr>
          <a:lstStyle/>
          <a:p>
            <a:r>
              <a:rPr lang="en-US" sz="3068" b="1" dirty="0">
                <a:latin typeface="Calibri" pitchFamily="34" charset="0"/>
              </a:rPr>
              <a:t>Cache</a:t>
            </a:r>
          </a:p>
        </p:txBody>
      </p:sp>
      <p:sp>
        <p:nvSpPr>
          <p:cNvPr id="38929" name="Text Box 17"/>
          <p:cNvSpPr txBox="1">
            <a:spLocks noChangeArrowheads="1"/>
          </p:cNvSpPr>
          <p:nvPr/>
        </p:nvSpPr>
        <p:spPr bwMode="auto">
          <a:xfrm>
            <a:off x="2722682" y="1216832"/>
            <a:ext cx="1770036" cy="564450"/>
          </a:xfrm>
          <a:prstGeom prst="rect">
            <a:avLst/>
          </a:prstGeom>
          <a:noFill/>
          <a:ln w="28575">
            <a:noFill/>
            <a:miter lim="800000"/>
            <a:headEnd/>
            <a:tailEnd/>
          </a:ln>
        </p:spPr>
        <p:txBody>
          <a:bodyPr wrap="none">
            <a:spAutoFit/>
          </a:bodyPr>
          <a:lstStyle/>
          <a:p>
            <a:r>
              <a:rPr lang="en-US" sz="3068" b="1" dirty="0">
                <a:latin typeface="Calibri" pitchFamily="34" charset="0"/>
              </a:rPr>
              <a:t>Processor</a:t>
            </a:r>
          </a:p>
        </p:txBody>
      </p:sp>
      <p:sp>
        <p:nvSpPr>
          <p:cNvPr id="38930" name="Rectangle 18"/>
          <p:cNvSpPr>
            <a:spLocks noChangeArrowheads="1"/>
          </p:cNvSpPr>
          <p:nvPr/>
        </p:nvSpPr>
        <p:spPr bwMode="auto">
          <a:xfrm>
            <a:off x="5880000" y="3513063"/>
            <a:ext cx="602761" cy="344435"/>
          </a:xfrm>
          <a:prstGeom prst="rect">
            <a:avLst/>
          </a:prstGeom>
          <a:solidFill>
            <a:schemeClr val="bg1"/>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8931" name="Rectangle 19"/>
          <p:cNvSpPr>
            <a:spLocks noChangeArrowheads="1"/>
          </p:cNvSpPr>
          <p:nvPr/>
        </p:nvSpPr>
        <p:spPr bwMode="auto">
          <a:xfrm>
            <a:off x="6482760" y="351306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8932" name="Rectangle 20"/>
          <p:cNvSpPr>
            <a:spLocks noChangeArrowheads="1"/>
          </p:cNvSpPr>
          <p:nvPr/>
        </p:nvSpPr>
        <p:spPr bwMode="auto">
          <a:xfrm>
            <a:off x="6482760" y="385749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8933" name="Text Box 21"/>
          <p:cNvSpPr txBox="1">
            <a:spLocks noChangeArrowheads="1"/>
          </p:cNvSpPr>
          <p:nvPr/>
        </p:nvSpPr>
        <p:spPr bwMode="auto">
          <a:xfrm>
            <a:off x="5029678" y="3043053"/>
            <a:ext cx="2495357" cy="564450"/>
          </a:xfrm>
          <a:prstGeom prst="rect">
            <a:avLst/>
          </a:prstGeom>
          <a:noFill/>
          <a:ln w="28575">
            <a:noFill/>
            <a:miter lim="800000"/>
            <a:headEnd/>
            <a:tailEnd/>
          </a:ln>
        </p:spPr>
        <p:txBody>
          <a:bodyPr>
            <a:spAutoFit/>
          </a:bodyPr>
          <a:lstStyle/>
          <a:p>
            <a:pPr algn="ctr"/>
            <a:r>
              <a:rPr lang="en-US" sz="3068" b="1" dirty="0">
                <a:latin typeface="Calibri" pitchFamily="34" charset="0"/>
              </a:rPr>
              <a:t>V d  tag   data</a:t>
            </a:r>
          </a:p>
        </p:txBody>
      </p:sp>
      <p:sp>
        <p:nvSpPr>
          <p:cNvPr id="38934" name="Rectangle 22"/>
          <p:cNvSpPr>
            <a:spLocks noChangeArrowheads="1"/>
          </p:cNvSpPr>
          <p:nvPr/>
        </p:nvSpPr>
        <p:spPr bwMode="auto">
          <a:xfrm>
            <a:off x="3583769" y="5608374"/>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8935" name="Rectangle 23"/>
          <p:cNvSpPr>
            <a:spLocks noChangeArrowheads="1"/>
          </p:cNvSpPr>
          <p:nvPr/>
        </p:nvSpPr>
        <p:spPr bwMode="auto">
          <a:xfrm>
            <a:off x="3583769" y="595280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8936" name="Rectangle 24"/>
          <p:cNvSpPr>
            <a:spLocks noChangeArrowheads="1"/>
          </p:cNvSpPr>
          <p:nvPr/>
        </p:nvSpPr>
        <p:spPr bwMode="auto">
          <a:xfrm>
            <a:off x="3583769" y="629724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8937" name="Rectangle 25"/>
          <p:cNvSpPr>
            <a:spLocks noChangeArrowheads="1"/>
          </p:cNvSpPr>
          <p:nvPr/>
        </p:nvSpPr>
        <p:spPr bwMode="auto">
          <a:xfrm>
            <a:off x="3583769" y="664167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8938" name="Text Box 26"/>
          <p:cNvSpPr txBox="1">
            <a:spLocks noChangeArrowheads="1"/>
          </p:cNvSpPr>
          <p:nvPr/>
        </p:nvSpPr>
        <p:spPr bwMode="auto">
          <a:xfrm>
            <a:off x="3067118" y="5608375"/>
            <a:ext cx="495649" cy="1483483"/>
          </a:xfrm>
          <a:prstGeom prst="rect">
            <a:avLst/>
          </a:prstGeom>
          <a:noFill/>
          <a:ln w="28575">
            <a:noFill/>
            <a:miter lim="800000"/>
            <a:headEnd/>
            <a:tailEnd/>
          </a:ln>
        </p:spPr>
        <p:txBody>
          <a:bodyPr wrap="none">
            <a:spAutoFit/>
          </a:bodyPr>
          <a:lstStyle/>
          <a:p>
            <a:r>
              <a:rPr lang="en-US" sz="2260" b="1" dirty="0">
                <a:latin typeface="Calibri" pitchFamily="34" charset="0"/>
              </a:rPr>
              <a:t>R0</a:t>
            </a:r>
          </a:p>
          <a:p>
            <a:r>
              <a:rPr lang="en-US" sz="2260" b="1" dirty="0">
                <a:latin typeface="Calibri" pitchFamily="34" charset="0"/>
              </a:rPr>
              <a:t>R1</a:t>
            </a:r>
          </a:p>
          <a:p>
            <a:r>
              <a:rPr lang="en-US" sz="2260" b="1" dirty="0">
                <a:latin typeface="Calibri" pitchFamily="34" charset="0"/>
              </a:rPr>
              <a:t>R2</a:t>
            </a:r>
          </a:p>
          <a:p>
            <a:r>
              <a:rPr lang="en-US" sz="2260" b="1" dirty="0">
                <a:latin typeface="Calibri" pitchFamily="34" charset="0"/>
              </a:rPr>
              <a:t>R3</a:t>
            </a:r>
          </a:p>
        </p:txBody>
      </p:sp>
      <p:sp>
        <p:nvSpPr>
          <p:cNvPr id="38939" name="Text Box 27"/>
          <p:cNvSpPr txBox="1">
            <a:spLocks noChangeArrowheads="1"/>
          </p:cNvSpPr>
          <p:nvPr/>
        </p:nvSpPr>
        <p:spPr bwMode="auto">
          <a:xfrm>
            <a:off x="8664178" y="1216832"/>
            <a:ext cx="1587422" cy="564450"/>
          </a:xfrm>
          <a:prstGeom prst="rect">
            <a:avLst/>
          </a:prstGeom>
          <a:noFill/>
          <a:ln w="28575">
            <a:noFill/>
            <a:miter lim="800000"/>
            <a:headEnd/>
            <a:tailEnd/>
          </a:ln>
        </p:spPr>
        <p:txBody>
          <a:bodyPr wrap="none">
            <a:spAutoFit/>
          </a:bodyPr>
          <a:lstStyle/>
          <a:p>
            <a:r>
              <a:rPr lang="en-US" sz="3068" b="1" dirty="0">
                <a:latin typeface="Calibri" pitchFamily="34" charset="0"/>
              </a:rPr>
              <a:t>Memory</a:t>
            </a:r>
          </a:p>
        </p:txBody>
      </p:sp>
      <p:sp>
        <p:nvSpPr>
          <p:cNvPr id="38940" name="Rectangle 28"/>
          <p:cNvSpPr>
            <a:spLocks noChangeArrowheads="1"/>
          </p:cNvSpPr>
          <p:nvPr/>
        </p:nvSpPr>
        <p:spPr bwMode="auto">
          <a:xfrm>
            <a:off x="5880000" y="4201932"/>
            <a:ext cx="60276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8941" name="Rectangle 29"/>
          <p:cNvSpPr>
            <a:spLocks noChangeArrowheads="1"/>
          </p:cNvSpPr>
          <p:nvPr/>
        </p:nvSpPr>
        <p:spPr bwMode="auto">
          <a:xfrm>
            <a:off x="6482760" y="4201932"/>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8942" name="Rectangle 30"/>
          <p:cNvSpPr>
            <a:spLocks noChangeArrowheads="1"/>
          </p:cNvSpPr>
          <p:nvPr/>
        </p:nvSpPr>
        <p:spPr bwMode="auto">
          <a:xfrm>
            <a:off x="6482760" y="454636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8943" name="Rectangle 31"/>
          <p:cNvSpPr>
            <a:spLocks noChangeArrowheads="1"/>
          </p:cNvSpPr>
          <p:nvPr/>
        </p:nvSpPr>
        <p:spPr bwMode="auto">
          <a:xfrm>
            <a:off x="8836397" y="181959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78</a:t>
            </a:r>
          </a:p>
        </p:txBody>
      </p:sp>
      <p:sp>
        <p:nvSpPr>
          <p:cNvPr id="38944" name="Rectangle 32"/>
          <p:cNvSpPr>
            <a:spLocks noChangeArrowheads="1"/>
          </p:cNvSpPr>
          <p:nvPr/>
        </p:nvSpPr>
        <p:spPr bwMode="auto">
          <a:xfrm>
            <a:off x="8836397" y="2508462"/>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120</a:t>
            </a:r>
          </a:p>
        </p:txBody>
      </p:sp>
      <p:sp>
        <p:nvSpPr>
          <p:cNvPr id="38945" name="Rectangle 33"/>
          <p:cNvSpPr>
            <a:spLocks noChangeArrowheads="1"/>
          </p:cNvSpPr>
          <p:nvPr/>
        </p:nvSpPr>
        <p:spPr bwMode="auto">
          <a:xfrm>
            <a:off x="8836397" y="31973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38946" name="Rectangle 34"/>
          <p:cNvSpPr>
            <a:spLocks noChangeArrowheads="1"/>
          </p:cNvSpPr>
          <p:nvPr/>
        </p:nvSpPr>
        <p:spPr bwMode="auto">
          <a:xfrm>
            <a:off x="8836397" y="4230635"/>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38947" name="Rectangle 35"/>
          <p:cNvSpPr>
            <a:spLocks noChangeArrowheads="1"/>
          </p:cNvSpPr>
          <p:nvPr/>
        </p:nvSpPr>
        <p:spPr bwMode="auto">
          <a:xfrm>
            <a:off x="8836397" y="4919505"/>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21</a:t>
            </a:r>
          </a:p>
        </p:txBody>
      </p:sp>
      <p:sp>
        <p:nvSpPr>
          <p:cNvPr id="38948" name="Rectangle 36"/>
          <p:cNvSpPr>
            <a:spLocks noChangeArrowheads="1"/>
          </p:cNvSpPr>
          <p:nvPr/>
        </p:nvSpPr>
        <p:spPr bwMode="auto">
          <a:xfrm>
            <a:off x="8836397" y="5608374"/>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28</a:t>
            </a:r>
          </a:p>
        </p:txBody>
      </p:sp>
      <p:sp>
        <p:nvSpPr>
          <p:cNvPr id="38949" name="Rectangle 37"/>
          <p:cNvSpPr>
            <a:spLocks noChangeArrowheads="1"/>
          </p:cNvSpPr>
          <p:nvPr/>
        </p:nvSpPr>
        <p:spPr bwMode="auto">
          <a:xfrm>
            <a:off x="8836397" y="6297243"/>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200</a:t>
            </a:r>
          </a:p>
        </p:txBody>
      </p:sp>
      <p:sp>
        <p:nvSpPr>
          <p:cNvPr id="38950" name="Rectangle 38"/>
          <p:cNvSpPr>
            <a:spLocks noChangeArrowheads="1"/>
          </p:cNvSpPr>
          <p:nvPr/>
        </p:nvSpPr>
        <p:spPr bwMode="auto">
          <a:xfrm>
            <a:off x="8836397" y="6986112"/>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225</a:t>
            </a:r>
          </a:p>
        </p:txBody>
      </p:sp>
      <p:sp>
        <p:nvSpPr>
          <p:cNvPr id="38951" name="Text Box 39"/>
          <p:cNvSpPr txBox="1">
            <a:spLocks noChangeArrowheads="1"/>
          </p:cNvSpPr>
          <p:nvPr/>
        </p:nvSpPr>
        <p:spPr bwMode="auto">
          <a:xfrm>
            <a:off x="5478160" y="6038916"/>
            <a:ext cx="1867819" cy="1120884"/>
          </a:xfrm>
          <a:prstGeom prst="rect">
            <a:avLst/>
          </a:prstGeom>
          <a:noFill/>
          <a:ln w="28575">
            <a:noFill/>
            <a:miter lim="800000"/>
            <a:headEnd/>
            <a:tailEnd/>
          </a:ln>
        </p:spPr>
        <p:txBody>
          <a:bodyPr wrap="none">
            <a:spAutoFit/>
          </a:bodyPr>
          <a:lstStyle/>
          <a:p>
            <a:r>
              <a:rPr lang="en-US" sz="3068" b="1" dirty="0">
                <a:latin typeface="Calibri" pitchFamily="34" charset="0"/>
              </a:rPr>
              <a:t>Misses:   0</a:t>
            </a:r>
          </a:p>
          <a:p>
            <a:r>
              <a:rPr lang="en-US" sz="3068" b="1" dirty="0">
                <a:latin typeface="Calibri" pitchFamily="34" charset="0"/>
              </a:rPr>
              <a:t>Hits:</a:t>
            </a:r>
            <a:r>
              <a:rPr lang="en-US" sz="3616" b="1" dirty="0">
                <a:latin typeface="Calibri" pitchFamily="34" charset="0"/>
              </a:rPr>
              <a:t> </a:t>
            </a:r>
            <a:r>
              <a:rPr lang="en-US" sz="3068" b="1" dirty="0">
                <a:latin typeface="Calibri" pitchFamily="34" charset="0"/>
              </a:rPr>
              <a:t>      0</a:t>
            </a:r>
          </a:p>
        </p:txBody>
      </p:sp>
      <p:sp>
        <p:nvSpPr>
          <p:cNvPr id="38952" name="Rectangle 40"/>
          <p:cNvSpPr>
            <a:spLocks noChangeArrowheads="1"/>
          </p:cNvSpPr>
          <p:nvPr/>
        </p:nvSpPr>
        <p:spPr bwMode="auto">
          <a:xfrm>
            <a:off x="5564267" y="3513063"/>
            <a:ext cx="308556" cy="344435"/>
          </a:xfrm>
          <a:prstGeom prst="rect">
            <a:avLst/>
          </a:prstGeom>
          <a:solidFill>
            <a:schemeClr val="bg1"/>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8953" name="Rectangle 41"/>
          <p:cNvSpPr>
            <a:spLocks noChangeArrowheads="1"/>
          </p:cNvSpPr>
          <p:nvPr/>
        </p:nvSpPr>
        <p:spPr bwMode="auto">
          <a:xfrm>
            <a:off x="5567855" y="4201932"/>
            <a:ext cx="308556" cy="344435"/>
          </a:xfrm>
          <a:prstGeom prst="rect">
            <a:avLst/>
          </a:prstGeom>
          <a:solidFill>
            <a:schemeClr val="bg1"/>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8954" name="Rectangle 42"/>
          <p:cNvSpPr>
            <a:spLocks noChangeArrowheads="1"/>
          </p:cNvSpPr>
          <p:nvPr/>
        </p:nvSpPr>
        <p:spPr bwMode="auto">
          <a:xfrm>
            <a:off x="5259299"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38955" name="Rectangle 43"/>
          <p:cNvSpPr>
            <a:spLocks noChangeArrowheads="1"/>
          </p:cNvSpPr>
          <p:nvPr/>
        </p:nvSpPr>
        <p:spPr bwMode="auto">
          <a:xfrm>
            <a:off x="5259299"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38956" name="AutoShape 44"/>
          <p:cNvSpPr>
            <a:spLocks noChangeArrowheads="1"/>
          </p:cNvSpPr>
          <p:nvPr/>
        </p:nvSpPr>
        <p:spPr bwMode="auto">
          <a:xfrm>
            <a:off x="2378248" y="3197331"/>
            <a:ext cx="430543" cy="258326"/>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7" name="Slide Number Placeholder 46"/>
          <p:cNvSpPr>
            <a:spLocks noGrp="1"/>
          </p:cNvSpPr>
          <p:nvPr>
            <p:ph type="sldNum" sz="quarter" idx="4294967295"/>
          </p:nvPr>
        </p:nvSpPr>
        <p:spPr>
          <a:xfrm>
            <a:off x="8836397" y="7395128"/>
            <a:ext cx="1722173" cy="538179"/>
          </a:xfrm>
          <a:prstGeom prst="rect">
            <a:avLst/>
          </a:prstGeom>
        </p:spPr>
        <p:txBody>
          <a:bodyPr/>
          <a:lstStyle/>
          <a:p>
            <a:pPr>
              <a:defRPr/>
            </a:pPr>
            <a:fld id="{35218DF1-ECD8-4336-96E1-E3B3BDC56E8F}" type="slidenum">
              <a:rPr lang="en-US" smtClean="0"/>
              <a:pPr>
                <a:defRPr/>
              </a:pPr>
              <a:t>15</a:t>
            </a:fld>
            <a:endParaRPr lang="en-US" dirty="0"/>
          </a:p>
        </p:txBody>
      </p:sp>
    </p:spTree>
    <p:extLst>
      <p:ext uri="{BB962C8B-B14F-4D97-AF65-F5344CB8AC3E}">
        <p14:creationId xmlns:p14="http://schemas.microsoft.com/office/powerpoint/2010/main" val="3705919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4961508" y="1302941"/>
            <a:ext cx="2841585" cy="6113714"/>
          </a:xfrm>
          <a:prstGeom prst="rect">
            <a:avLst/>
          </a:prstGeom>
          <a:solidFill>
            <a:srgbClr val="FFFF99"/>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9939" name="Rectangle 3"/>
          <p:cNvSpPr>
            <a:spLocks noChangeArrowheads="1"/>
          </p:cNvSpPr>
          <p:nvPr/>
        </p:nvSpPr>
        <p:spPr bwMode="auto">
          <a:xfrm>
            <a:off x="7803093" y="1302941"/>
            <a:ext cx="2841585" cy="6113714"/>
          </a:xfrm>
          <a:prstGeom prst="rect">
            <a:avLst/>
          </a:prstGeom>
          <a:solidFill>
            <a:srgbClr val="FFFFCC"/>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9940" name="Rectangle 4"/>
          <p:cNvSpPr>
            <a:spLocks noChangeArrowheads="1"/>
          </p:cNvSpPr>
          <p:nvPr/>
        </p:nvSpPr>
        <p:spPr bwMode="auto">
          <a:xfrm>
            <a:off x="2119922" y="1302941"/>
            <a:ext cx="2841585" cy="6113714"/>
          </a:xfrm>
          <a:prstGeom prst="rect">
            <a:avLst/>
          </a:prstGeom>
          <a:solidFill>
            <a:srgbClr val="FFFFCC"/>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9941" name="Rectangle 5"/>
          <p:cNvSpPr>
            <a:spLocks noGrp="1" noChangeArrowheads="1"/>
          </p:cNvSpPr>
          <p:nvPr>
            <p:ph type="title"/>
          </p:nvPr>
        </p:nvSpPr>
        <p:spPr>
          <a:xfrm>
            <a:off x="1563803" y="355747"/>
            <a:ext cx="9041408" cy="631463"/>
          </a:xfrm>
        </p:spPr>
        <p:txBody>
          <a:bodyPr>
            <a:normAutofit fontScale="90000"/>
          </a:bodyPr>
          <a:lstStyle/>
          <a:p>
            <a:pPr eaLnBrk="1" hangingPunct="1"/>
            <a:r>
              <a:rPr lang="en-US">
                <a:solidFill>
                  <a:schemeClr val="tx1"/>
                </a:solidFill>
              </a:rPr>
              <a:t>write-back (REF 1)</a:t>
            </a:r>
          </a:p>
        </p:txBody>
      </p:sp>
      <p:sp>
        <p:nvSpPr>
          <p:cNvPr id="39942" name="Rectangle 6"/>
          <p:cNvSpPr>
            <a:spLocks noChangeArrowheads="1"/>
          </p:cNvSpPr>
          <p:nvPr/>
        </p:nvSpPr>
        <p:spPr bwMode="auto">
          <a:xfrm>
            <a:off x="8836397" y="216402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9943" name="Rectangle 7"/>
          <p:cNvSpPr>
            <a:spLocks noChangeArrowheads="1"/>
          </p:cNvSpPr>
          <p:nvPr/>
        </p:nvSpPr>
        <p:spPr bwMode="auto">
          <a:xfrm>
            <a:off x="8836397" y="2852897"/>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123</a:t>
            </a:r>
          </a:p>
        </p:txBody>
      </p:sp>
      <p:sp>
        <p:nvSpPr>
          <p:cNvPr id="39944" name="Rectangle 8"/>
          <p:cNvSpPr>
            <a:spLocks noChangeArrowheads="1"/>
          </p:cNvSpPr>
          <p:nvPr/>
        </p:nvSpPr>
        <p:spPr bwMode="auto">
          <a:xfrm>
            <a:off x="8836397" y="3541766"/>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150</a:t>
            </a:r>
          </a:p>
        </p:txBody>
      </p:sp>
      <p:sp>
        <p:nvSpPr>
          <p:cNvPr id="39945" name="Rectangle 9"/>
          <p:cNvSpPr>
            <a:spLocks noChangeArrowheads="1"/>
          </p:cNvSpPr>
          <p:nvPr/>
        </p:nvSpPr>
        <p:spPr bwMode="auto">
          <a:xfrm>
            <a:off x="8836397" y="3886201"/>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39946" name="Rectangle 10"/>
          <p:cNvSpPr>
            <a:spLocks noChangeArrowheads="1"/>
          </p:cNvSpPr>
          <p:nvPr/>
        </p:nvSpPr>
        <p:spPr bwMode="auto">
          <a:xfrm>
            <a:off x="8836397" y="4575070"/>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18</a:t>
            </a:r>
          </a:p>
        </p:txBody>
      </p:sp>
      <p:sp>
        <p:nvSpPr>
          <p:cNvPr id="39947" name="Rectangle 11"/>
          <p:cNvSpPr>
            <a:spLocks noChangeArrowheads="1"/>
          </p:cNvSpPr>
          <p:nvPr/>
        </p:nvSpPr>
        <p:spPr bwMode="auto">
          <a:xfrm>
            <a:off x="8836397" y="5263939"/>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33</a:t>
            </a:r>
          </a:p>
        </p:txBody>
      </p:sp>
      <p:sp>
        <p:nvSpPr>
          <p:cNvPr id="39948" name="Rectangle 12"/>
          <p:cNvSpPr>
            <a:spLocks noChangeArrowheads="1"/>
          </p:cNvSpPr>
          <p:nvPr/>
        </p:nvSpPr>
        <p:spPr bwMode="auto">
          <a:xfrm>
            <a:off x="8836397" y="5952808"/>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19</a:t>
            </a:r>
          </a:p>
        </p:txBody>
      </p:sp>
      <p:sp>
        <p:nvSpPr>
          <p:cNvPr id="39949" name="Rectangle 13"/>
          <p:cNvSpPr>
            <a:spLocks noChangeArrowheads="1"/>
          </p:cNvSpPr>
          <p:nvPr/>
        </p:nvSpPr>
        <p:spPr bwMode="auto">
          <a:xfrm>
            <a:off x="8836397" y="6641677"/>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210</a:t>
            </a:r>
          </a:p>
        </p:txBody>
      </p:sp>
      <p:sp>
        <p:nvSpPr>
          <p:cNvPr id="39950" name="Text Box 14"/>
          <p:cNvSpPr txBox="1">
            <a:spLocks noChangeArrowheads="1"/>
          </p:cNvSpPr>
          <p:nvPr/>
        </p:nvSpPr>
        <p:spPr bwMode="auto">
          <a:xfrm>
            <a:off x="8421359" y="1733485"/>
            <a:ext cx="479618" cy="5656933"/>
          </a:xfrm>
          <a:prstGeom prst="rect">
            <a:avLst/>
          </a:prstGeom>
          <a:noFill/>
          <a:ln w="28575">
            <a:noFill/>
            <a:miter lim="800000"/>
            <a:headEnd/>
            <a:tailEnd/>
          </a:ln>
        </p:spPr>
        <p:txBody>
          <a:bodyPr wrap="none">
            <a:spAutoFit/>
          </a:bodyPr>
          <a:lstStyle/>
          <a:p>
            <a:pPr algn="r"/>
            <a:r>
              <a:rPr lang="en-US" sz="2260" b="1" dirty="0">
                <a:latin typeface="Calibri" pitchFamily="34" charset="0"/>
              </a:rPr>
              <a:t>0</a:t>
            </a:r>
          </a:p>
          <a:p>
            <a:pPr algn="r"/>
            <a:r>
              <a:rPr lang="en-US" sz="2260" b="1" dirty="0">
                <a:latin typeface="Calibri" pitchFamily="34" charset="0"/>
              </a:rPr>
              <a:t>1</a:t>
            </a:r>
          </a:p>
          <a:p>
            <a:pPr algn="r"/>
            <a:r>
              <a:rPr lang="en-US" sz="2260" b="1" dirty="0">
                <a:latin typeface="Calibri" pitchFamily="34" charset="0"/>
              </a:rPr>
              <a:t>2</a:t>
            </a:r>
          </a:p>
          <a:p>
            <a:pPr algn="r"/>
            <a:r>
              <a:rPr lang="en-US" sz="2260" b="1" dirty="0">
                <a:latin typeface="Calibri" pitchFamily="34" charset="0"/>
              </a:rPr>
              <a:t>3</a:t>
            </a:r>
          </a:p>
          <a:p>
            <a:pPr algn="r"/>
            <a:r>
              <a:rPr lang="en-US" sz="2260" b="1" dirty="0">
                <a:latin typeface="Calibri" pitchFamily="34" charset="0"/>
              </a:rPr>
              <a:t>4</a:t>
            </a:r>
          </a:p>
          <a:p>
            <a:pPr algn="r"/>
            <a:r>
              <a:rPr lang="en-US" sz="2260" b="1" dirty="0">
                <a:latin typeface="Calibri" pitchFamily="34" charset="0"/>
              </a:rPr>
              <a:t>5</a:t>
            </a:r>
          </a:p>
          <a:p>
            <a:pPr algn="r"/>
            <a:r>
              <a:rPr lang="en-US" sz="2260" b="1" dirty="0">
                <a:latin typeface="Calibri" pitchFamily="34" charset="0"/>
              </a:rPr>
              <a:t>6</a:t>
            </a:r>
          </a:p>
          <a:p>
            <a:pPr algn="r"/>
            <a:r>
              <a:rPr lang="en-US" sz="2260" b="1" dirty="0">
                <a:latin typeface="Calibri" pitchFamily="34" charset="0"/>
              </a:rPr>
              <a:t>7</a:t>
            </a:r>
          </a:p>
          <a:p>
            <a:pPr algn="r"/>
            <a:r>
              <a:rPr lang="en-US" sz="2260" b="1" dirty="0">
                <a:latin typeface="Calibri" pitchFamily="34" charset="0"/>
              </a:rPr>
              <a:t>8</a:t>
            </a:r>
          </a:p>
          <a:p>
            <a:pPr algn="r"/>
            <a:r>
              <a:rPr lang="en-US" sz="2260" b="1" dirty="0">
                <a:latin typeface="Calibri" pitchFamily="34" charset="0"/>
              </a:rPr>
              <a:t>9</a:t>
            </a:r>
          </a:p>
          <a:p>
            <a:pPr algn="r"/>
            <a:r>
              <a:rPr lang="en-US" sz="2260" b="1" dirty="0">
                <a:latin typeface="Calibri" pitchFamily="34" charset="0"/>
              </a:rPr>
              <a:t>10</a:t>
            </a:r>
          </a:p>
          <a:p>
            <a:pPr algn="r"/>
            <a:r>
              <a:rPr lang="en-US" sz="2260" b="1" dirty="0">
                <a:latin typeface="Calibri" pitchFamily="34" charset="0"/>
              </a:rPr>
              <a:t>11</a:t>
            </a:r>
          </a:p>
          <a:p>
            <a:pPr algn="r"/>
            <a:r>
              <a:rPr lang="en-US" sz="2260" b="1" dirty="0">
                <a:latin typeface="Calibri" pitchFamily="34" charset="0"/>
              </a:rPr>
              <a:t>12</a:t>
            </a:r>
          </a:p>
          <a:p>
            <a:pPr algn="r"/>
            <a:r>
              <a:rPr lang="en-US" sz="2260" b="1" dirty="0">
                <a:latin typeface="Calibri" pitchFamily="34" charset="0"/>
              </a:rPr>
              <a:t>13</a:t>
            </a:r>
          </a:p>
          <a:p>
            <a:pPr algn="r"/>
            <a:r>
              <a:rPr lang="en-US" sz="2260" b="1" dirty="0">
                <a:latin typeface="Calibri" pitchFamily="34" charset="0"/>
              </a:rPr>
              <a:t>14</a:t>
            </a:r>
          </a:p>
          <a:p>
            <a:pPr algn="r"/>
            <a:r>
              <a:rPr lang="en-US" sz="2260" b="1" dirty="0">
                <a:latin typeface="Calibri" pitchFamily="34" charset="0"/>
              </a:rPr>
              <a:t>15</a:t>
            </a:r>
          </a:p>
        </p:txBody>
      </p:sp>
      <p:sp>
        <p:nvSpPr>
          <p:cNvPr id="39951" name="Text Box 15"/>
          <p:cNvSpPr txBox="1">
            <a:spLocks noChangeArrowheads="1"/>
          </p:cNvSpPr>
          <p:nvPr/>
        </p:nvSpPr>
        <p:spPr bwMode="auto">
          <a:xfrm>
            <a:off x="2808792" y="3143514"/>
            <a:ext cx="1901483" cy="1483419"/>
          </a:xfrm>
          <a:prstGeom prst="rect">
            <a:avLst/>
          </a:prstGeom>
          <a:noFill/>
          <a:ln w="28575">
            <a:noFill/>
            <a:miter lim="800000"/>
            <a:headEnd/>
            <a:tailEnd/>
          </a:ln>
        </p:spPr>
        <p:txBody>
          <a:bodyPr wrap="none">
            <a:spAutoFit/>
          </a:bodyPr>
          <a:lstStyle/>
          <a:p>
            <a:r>
              <a:rPr lang="en-US" sz="1808" b="1" dirty="0">
                <a:latin typeface="Calibri" pitchFamily="34" charset="0"/>
              </a:rPr>
              <a:t>Ld  R1 </a:t>
            </a:r>
            <a:r>
              <a:rPr lang="en-US" sz="1808" b="1" dirty="0">
                <a:latin typeface="Calibri" pitchFamily="34" charset="0"/>
                <a:sym typeface="Symbol" charset="2"/>
              </a:rPr>
              <a:t> M[   </a:t>
            </a:r>
            <a:r>
              <a:rPr lang="en-US" sz="1808" b="1" dirty="0">
                <a:solidFill>
                  <a:srgbClr val="FF0000"/>
                </a:solidFill>
                <a:latin typeface="Calibri" pitchFamily="34" charset="0"/>
                <a:sym typeface="Symbol" charset="2"/>
              </a:rPr>
              <a:t>1</a:t>
            </a:r>
            <a:r>
              <a:rPr lang="en-US" sz="1808" b="1" dirty="0">
                <a:latin typeface="Calibri" pitchFamily="34" charset="0"/>
                <a:sym typeface="Symbol" charset="2"/>
              </a:rPr>
              <a:t>   ]</a:t>
            </a:r>
          </a:p>
          <a:p>
            <a:r>
              <a:rPr lang="en-US" sz="1808" b="1" dirty="0">
                <a:latin typeface="Calibri" pitchFamily="34" charset="0"/>
              </a:rPr>
              <a:t>Ld  R2 </a:t>
            </a:r>
            <a:r>
              <a:rPr lang="en-US" sz="1808" b="1" dirty="0">
                <a:latin typeface="Calibri" pitchFamily="34" charset="0"/>
                <a:sym typeface="Symbol" charset="2"/>
              </a:rPr>
              <a:t> M[   7   ]</a:t>
            </a:r>
          </a:p>
          <a:p>
            <a:r>
              <a:rPr lang="en-US" sz="1808" b="1" dirty="0">
                <a:latin typeface="Calibri" pitchFamily="34" charset="0"/>
              </a:rPr>
              <a:t>St   R2 </a:t>
            </a:r>
            <a:r>
              <a:rPr lang="en-US" sz="1808" b="1" dirty="0">
                <a:latin typeface="Calibri" pitchFamily="34" charset="0"/>
                <a:sym typeface="Symbol" charset="2"/>
              </a:rPr>
              <a:t> M[   0   ]</a:t>
            </a:r>
          </a:p>
          <a:p>
            <a:r>
              <a:rPr lang="en-US" sz="1808" b="1" dirty="0">
                <a:latin typeface="Calibri" pitchFamily="34" charset="0"/>
              </a:rPr>
              <a:t>St   R1 </a:t>
            </a:r>
            <a:r>
              <a:rPr lang="en-US" sz="1808" b="1" dirty="0">
                <a:latin typeface="Calibri" pitchFamily="34" charset="0"/>
                <a:sym typeface="Symbol" charset="2"/>
              </a:rPr>
              <a:t> M[   5   ]</a:t>
            </a:r>
            <a:endParaRPr lang="en-US" sz="1808" b="1" dirty="0">
              <a:latin typeface="Calibri" pitchFamily="34" charset="0"/>
            </a:endParaRPr>
          </a:p>
          <a:p>
            <a:r>
              <a:rPr lang="en-US" sz="1808" b="1" dirty="0">
                <a:latin typeface="Calibri" pitchFamily="34" charset="0"/>
              </a:rPr>
              <a:t>Ld  R2 </a:t>
            </a:r>
            <a:r>
              <a:rPr lang="en-US" sz="1808" b="1" dirty="0">
                <a:latin typeface="Calibri" pitchFamily="34" charset="0"/>
                <a:sym typeface="Symbol" charset="2"/>
              </a:rPr>
              <a:t> M[  10  ]</a:t>
            </a:r>
            <a:endParaRPr lang="en-US" sz="1808" b="1" dirty="0">
              <a:latin typeface="Calibri" pitchFamily="34" charset="0"/>
            </a:endParaRPr>
          </a:p>
        </p:txBody>
      </p:sp>
      <p:sp>
        <p:nvSpPr>
          <p:cNvPr id="39952" name="Text Box 16"/>
          <p:cNvSpPr txBox="1">
            <a:spLocks noChangeArrowheads="1"/>
          </p:cNvSpPr>
          <p:nvPr/>
        </p:nvSpPr>
        <p:spPr bwMode="auto">
          <a:xfrm>
            <a:off x="5736484" y="1216832"/>
            <a:ext cx="1162498" cy="564450"/>
          </a:xfrm>
          <a:prstGeom prst="rect">
            <a:avLst/>
          </a:prstGeom>
          <a:noFill/>
          <a:ln w="28575">
            <a:noFill/>
            <a:miter lim="800000"/>
            <a:headEnd/>
            <a:tailEnd/>
          </a:ln>
        </p:spPr>
        <p:txBody>
          <a:bodyPr wrap="none">
            <a:spAutoFit/>
          </a:bodyPr>
          <a:lstStyle/>
          <a:p>
            <a:r>
              <a:rPr lang="en-US" sz="3068" b="1" dirty="0">
                <a:latin typeface="Calibri" pitchFamily="34" charset="0"/>
              </a:rPr>
              <a:t>Cache</a:t>
            </a:r>
          </a:p>
        </p:txBody>
      </p:sp>
      <p:sp>
        <p:nvSpPr>
          <p:cNvPr id="39953" name="Text Box 17"/>
          <p:cNvSpPr txBox="1">
            <a:spLocks noChangeArrowheads="1"/>
          </p:cNvSpPr>
          <p:nvPr/>
        </p:nvSpPr>
        <p:spPr bwMode="auto">
          <a:xfrm>
            <a:off x="2722682" y="1216832"/>
            <a:ext cx="1770036" cy="564450"/>
          </a:xfrm>
          <a:prstGeom prst="rect">
            <a:avLst/>
          </a:prstGeom>
          <a:noFill/>
          <a:ln w="28575">
            <a:noFill/>
            <a:miter lim="800000"/>
            <a:headEnd/>
            <a:tailEnd/>
          </a:ln>
        </p:spPr>
        <p:txBody>
          <a:bodyPr wrap="none">
            <a:spAutoFit/>
          </a:bodyPr>
          <a:lstStyle/>
          <a:p>
            <a:r>
              <a:rPr lang="en-US" sz="3068" b="1" dirty="0">
                <a:latin typeface="Calibri" pitchFamily="34" charset="0"/>
              </a:rPr>
              <a:t>Processor</a:t>
            </a:r>
          </a:p>
        </p:txBody>
      </p:sp>
      <p:sp>
        <p:nvSpPr>
          <p:cNvPr id="39954" name="Rectangle 18"/>
          <p:cNvSpPr>
            <a:spLocks noChangeArrowheads="1"/>
          </p:cNvSpPr>
          <p:nvPr/>
        </p:nvSpPr>
        <p:spPr bwMode="auto">
          <a:xfrm>
            <a:off x="5880000" y="3513063"/>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39955" name="Rectangle 19"/>
          <p:cNvSpPr>
            <a:spLocks noChangeArrowheads="1"/>
          </p:cNvSpPr>
          <p:nvPr/>
        </p:nvSpPr>
        <p:spPr bwMode="auto">
          <a:xfrm>
            <a:off x="6482760" y="351306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9956" name="Rectangle 20"/>
          <p:cNvSpPr>
            <a:spLocks noChangeArrowheads="1"/>
          </p:cNvSpPr>
          <p:nvPr/>
        </p:nvSpPr>
        <p:spPr bwMode="auto">
          <a:xfrm>
            <a:off x="6482760" y="385749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9957" name="Text Box 21"/>
          <p:cNvSpPr txBox="1">
            <a:spLocks noChangeArrowheads="1"/>
          </p:cNvSpPr>
          <p:nvPr/>
        </p:nvSpPr>
        <p:spPr bwMode="auto">
          <a:xfrm>
            <a:off x="5029678" y="3043053"/>
            <a:ext cx="2495357" cy="564450"/>
          </a:xfrm>
          <a:prstGeom prst="rect">
            <a:avLst/>
          </a:prstGeom>
          <a:noFill/>
          <a:ln w="28575">
            <a:noFill/>
            <a:miter lim="800000"/>
            <a:headEnd/>
            <a:tailEnd/>
          </a:ln>
        </p:spPr>
        <p:txBody>
          <a:bodyPr>
            <a:spAutoFit/>
          </a:bodyPr>
          <a:lstStyle/>
          <a:p>
            <a:pPr algn="ctr"/>
            <a:r>
              <a:rPr lang="en-US" sz="3068" b="1" dirty="0">
                <a:latin typeface="Calibri" pitchFamily="34" charset="0"/>
              </a:rPr>
              <a:t>V d  tag   data</a:t>
            </a:r>
          </a:p>
        </p:txBody>
      </p:sp>
      <p:sp>
        <p:nvSpPr>
          <p:cNvPr id="39958" name="Rectangle 22"/>
          <p:cNvSpPr>
            <a:spLocks noChangeArrowheads="1"/>
          </p:cNvSpPr>
          <p:nvPr/>
        </p:nvSpPr>
        <p:spPr bwMode="auto">
          <a:xfrm>
            <a:off x="3583769" y="5608374"/>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9959" name="Rectangle 23"/>
          <p:cNvSpPr>
            <a:spLocks noChangeArrowheads="1"/>
          </p:cNvSpPr>
          <p:nvPr/>
        </p:nvSpPr>
        <p:spPr bwMode="auto">
          <a:xfrm>
            <a:off x="3583769" y="595280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9960" name="Rectangle 24"/>
          <p:cNvSpPr>
            <a:spLocks noChangeArrowheads="1"/>
          </p:cNvSpPr>
          <p:nvPr/>
        </p:nvSpPr>
        <p:spPr bwMode="auto">
          <a:xfrm>
            <a:off x="3583769" y="629724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9961" name="Rectangle 25"/>
          <p:cNvSpPr>
            <a:spLocks noChangeArrowheads="1"/>
          </p:cNvSpPr>
          <p:nvPr/>
        </p:nvSpPr>
        <p:spPr bwMode="auto">
          <a:xfrm>
            <a:off x="3583769" y="664167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9962" name="Text Box 26"/>
          <p:cNvSpPr txBox="1">
            <a:spLocks noChangeArrowheads="1"/>
          </p:cNvSpPr>
          <p:nvPr/>
        </p:nvSpPr>
        <p:spPr bwMode="auto">
          <a:xfrm>
            <a:off x="3067118" y="5608375"/>
            <a:ext cx="495649" cy="1483483"/>
          </a:xfrm>
          <a:prstGeom prst="rect">
            <a:avLst/>
          </a:prstGeom>
          <a:noFill/>
          <a:ln w="28575">
            <a:noFill/>
            <a:miter lim="800000"/>
            <a:headEnd/>
            <a:tailEnd/>
          </a:ln>
        </p:spPr>
        <p:txBody>
          <a:bodyPr wrap="none">
            <a:spAutoFit/>
          </a:bodyPr>
          <a:lstStyle/>
          <a:p>
            <a:r>
              <a:rPr lang="en-US" sz="2260" b="1" dirty="0">
                <a:latin typeface="Calibri" pitchFamily="34" charset="0"/>
              </a:rPr>
              <a:t>R0</a:t>
            </a:r>
          </a:p>
          <a:p>
            <a:r>
              <a:rPr lang="en-US" sz="2260" b="1" dirty="0">
                <a:latin typeface="Calibri" pitchFamily="34" charset="0"/>
              </a:rPr>
              <a:t>R1</a:t>
            </a:r>
          </a:p>
          <a:p>
            <a:r>
              <a:rPr lang="en-US" sz="2260" b="1" dirty="0">
                <a:latin typeface="Calibri" pitchFamily="34" charset="0"/>
              </a:rPr>
              <a:t>R2</a:t>
            </a:r>
          </a:p>
          <a:p>
            <a:r>
              <a:rPr lang="en-US" sz="2260" b="1" dirty="0">
                <a:latin typeface="Calibri" pitchFamily="34" charset="0"/>
              </a:rPr>
              <a:t>R3</a:t>
            </a:r>
          </a:p>
        </p:txBody>
      </p:sp>
      <p:sp>
        <p:nvSpPr>
          <p:cNvPr id="39963" name="Text Box 27"/>
          <p:cNvSpPr txBox="1">
            <a:spLocks noChangeArrowheads="1"/>
          </p:cNvSpPr>
          <p:nvPr/>
        </p:nvSpPr>
        <p:spPr bwMode="auto">
          <a:xfrm>
            <a:off x="8664178" y="1216832"/>
            <a:ext cx="1587422" cy="564450"/>
          </a:xfrm>
          <a:prstGeom prst="rect">
            <a:avLst/>
          </a:prstGeom>
          <a:noFill/>
          <a:ln w="28575">
            <a:noFill/>
            <a:miter lim="800000"/>
            <a:headEnd/>
            <a:tailEnd/>
          </a:ln>
        </p:spPr>
        <p:txBody>
          <a:bodyPr wrap="none">
            <a:spAutoFit/>
          </a:bodyPr>
          <a:lstStyle/>
          <a:p>
            <a:r>
              <a:rPr lang="en-US" sz="3068" b="1" dirty="0">
                <a:latin typeface="Calibri" pitchFamily="34" charset="0"/>
              </a:rPr>
              <a:t>Memory</a:t>
            </a:r>
          </a:p>
        </p:txBody>
      </p:sp>
      <p:sp>
        <p:nvSpPr>
          <p:cNvPr id="39964" name="Rectangle 28"/>
          <p:cNvSpPr>
            <a:spLocks noChangeArrowheads="1"/>
          </p:cNvSpPr>
          <p:nvPr/>
        </p:nvSpPr>
        <p:spPr bwMode="auto">
          <a:xfrm>
            <a:off x="5880000" y="4201932"/>
            <a:ext cx="60276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9965" name="Rectangle 29"/>
          <p:cNvSpPr>
            <a:spLocks noChangeArrowheads="1"/>
          </p:cNvSpPr>
          <p:nvPr/>
        </p:nvSpPr>
        <p:spPr bwMode="auto">
          <a:xfrm>
            <a:off x="6482760" y="4201932"/>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9966" name="Rectangle 30"/>
          <p:cNvSpPr>
            <a:spLocks noChangeArrowheads="1"/>
          </p:cNvSpPr>
          <p:nvPr/>
        </p:nvSpPr>
        <p:spPr bwMode="auto">
          <a:xfrm>
            <a:off x="6482760" y="454636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9967" name="Rectangle 31"/>
          <p:cNvSpPr>
            <a:spLocks noChangeArrowheads="1"/>
          </p:cNvSpPr>
          <p:nvPr/>
        </p:nvSpPr>
        <p:spPr bwMode="auto">
          <a:xfrm>
            <a:off x="8836397" y="181959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78</a:t>
            </a:r>
          </a:p>
        </p:txBody>
      </p:sp>
      <p:sp>
        <p:nvSpPr>
          <p:cNvPr id="39968" name="Rectangle 32"/>
          <p:cNvSpPr>
            <a:spLocks noChangeArrowheads="1"/>
          </p:cNvSpPr>
          <p:nvPr/>
        </p:nvSpPr>
        <p:spPr bwMode="auto">
          <a:xfrm>
            <a:off x="8836397" y="2508462"/>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120</a:t>
            </a:r>
          </a:p>
        </p:txBody>
      </p:sp>
      <p:sp>
        <p:nvSpPr>
          <p:cNvPr id="39969" name="Rectangle 33"/>
          <p:cNvSpPr>
            <a:spLocks noChangeArrowheads="1"/>
          </p:cNvSpPr>
          <p:nvPr/>
        </p:nvSpPr>
        <p:spPr bwMode="auto">
          <a:xfrm>
            <a:off x="8836397" y="31973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39970" name="Rectangle 34"/>
          <p:cNvSpPr>
            <a:spLocks noChangeArrowheads="1"/>
          </p:cNvSpPr>
          <p:nvPr/>
        </p:nvSpPr>
        <p:spPr bwMode="auto">
          <a:xfrm>
            <a:off x="8836397" y="4230635"/>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39971" name="Rectangle 35"/>
          <p:cNvSpPr>
            <a:spLocks noChangeArrowheads="1"/>
          </p:cNvSpPr>
          <p:nvPr/>
        </p:nvSpPr>
        <p:spPr bwMode="auto">
          <a:xfrm>
            <a:off x="8836397" y="4919505"/>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21</a:t>
            </a:r>
          </a:p>
        </p:txBody>
      </p:sp>
      <p:sp>
        <p:nvSpPr>
          <p:cNvPr id="39972" name="Rectangle 36"/>
          <p:cNvSpPr>
            <a:spLocks noChangeArrowheads="1"/>
          </p:cNvSpPr>
          <p:nvPr/>
        </p:nvSpPr>
        <p:spPr bwMode="auto">
          <a:xfrm>
            <a:off x="8836397" y="5608374"/>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28</a:t>
            </a:r>
          </a:p>
        </p:txBody>
      </p:sp>
      <p:sp>
        <p:nvSpPr>
          <p:cNvPr id="39973" name="Rectangle 37"/>
          <p:cNvSpPr>
            <a:spLocks noChangeArrowheads="1"/>
          </p:cNvSpPr>
          <p:nvPr/>
        </p:nvSpPr>
        <p:spPr bwMode="auto">
          <a:xfrm>
            <a:off x="8836397" y="6297243"/>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200</a:t>
            </a:r>
          </a:p>
        </p:txBody>
      </p:sp>
      <p:sp>
        <p:nvSpPr>
          <p:cNvPr id="39974" name="Rectangle 38"/>
          <p:cNvSpPr>
            <a:spLocks noChangeArrowheads="1"/>
          </p:cNvSpPr>
          <p:nvPr/>
        </p:nvSpPr>
        <p:spPr bwMode="auto">
          <a:xfrm>
            <a:off x="8836397" y="6986112"/>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225</a:t>
            </a:r>
          </a:p>
        </p:txBody>
      </p:sp>
      <p:sp>
        <p:nvSpPr>
          <p:cNvPr id="39975" name="Text Box 39"/>
          <p:cNvSpPr txBox="1">
            <a:spLocks noChangeArrowheads="1"/>
          </p:cNvSpPr>
          <p:nvPr/>
        </p:nvSpPr>
        <p:spPr bwMode="auto">
          <a:xfrm>
            <a:off x="5478160" y="6038916"/>
            <a:ext cx="1867819" cy="1120884"/>
          </a:xfrm>
          <a:prstGeom prst="rect">
            <a:avLst/>
          </a:prstGeom>
          <a:noFill/>
          <a:ln w="28575">
            <a:noFill/>
            <a:miter lim="800000"/>
            <a:headEnd/>
            <a:tailEnd/>
          </a:ln>
        </p:spPr>
        <p:txBody>
          <a:bodyPr wrap="none">
            <a:spAutoFit/>
          </a:bodyPr>
          <a:lstStyle/>
          <a:p>
            <a:r>
              <a:rPr lang="en-US" sz="3068" b="1" dirty="0">
                <a:latin typeface="Calibri" pitchFamily="34" charset="0"/>
              </a:rPr>
              <a:t>Misses:   1</a:t>
            </a:r>
          </a:p>
          <a:p>
            <a:r>
              <a:rPr lang="en-US" sz="3068" b="1" dirty="0">
                <a:latin typeface="Calibri" pitchFamily="34" charset="0"/>
              </a:rPr>
              <a:t>Hits:</a:t>
            </a:r>
            <a:r>
              <a:rPr lang="en-US" sz="3616" b="1" dirty="0">
                <a:latin typeface="Calibri" pitchFamily="34" charset="0"/>
              </a:rPr>
              <a:t> </a:t>
            </a:r>
            <a:r>
              <a:rPr lang="en-US" sz="3068" b="1" dirty="0">
                <a:latin typeface="Calibri" pitchFamily="34" charset="0"/>
              </a:rPr>
              <a:t>      0</a:t>
            </a:r>
          </a:p>
        </p:txBody>
      </p:sp>
      <p:sp>
        <p:nvSpPr>
          <p:cNvPr id="39976" name="Rectangle 40"/>
          <p:cNvSpPr>
            <a:spLocks noChangeArrowheads="1"/>
          </p:cNvSpPr>
          <p:nvPr/>
        </p:nvSpPr>
        <p:spPr bwMode="auto">
          <a:xfrm>
            <a:off x="5564267"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39977" name="Rectangle 41"/>
          <p:cNvSpPr>
            <a:spLocks noChangeArrowheads="1"/>
          </p:cNvSpPr>
          <p:nvPr/>
        </p:nvSpPr>
        <p:spPr bwMode="auto">
          <a:xfrm>
            <a:off x="5567855" y="4201932"/>
            <a:ext cx="308556" cy="344435"/>
          </a:xfrm>
          <a:prstGeom prst="rect">
            <a:avLst/>
          </a:prstGeom>
          <a:solidFill>
            <a:schemeClr val="bg1"/>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9978" name="Rectangle 42"/>
          <p:cNvSpPr>
            <a:spLocks noChangeArrowheads="1"/>
          </p:cNvSpPr>
          <p:nvPr/>
        </p:nvSpPr>
        <p:spPr bwMode="auto">
          <a:xfrm>
            <a:off x="5259299"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39979" name="Rectangle 43"/>
          <p:cNvSpPr>
            <a:spLocks noChangeArrowheads="1"/>
          </p:cNvSpPr>
          <p:nvPr/>
        </p:nvSpPr>
        <p:spPr bwMode="auto">
          <a:xfrm>
            <a:off x="5259299"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39980" name="AutoShape 44"/>
          <p:cNvSpPr>
            <a:spLocks noChangeArrowheads="1"/>
          </p:cNvSpPr>
          <p:nvPr/>
        </p:nvSpPr>
        <p:spPr bwMode="auto">
          <a:xfrm>
            <a:off x="2378248" y="3197331"/>
            <a:ext cx="430543" cy="258326"/>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9981" name="Text Box 45"/>
          <p:cNvSpPr txBox="1">
            <a:spLocks noChangeArrowheads="1"/>
          </p:cNvSpPr>
          <p:nvPr/>
        </p:nvSpPr>
        <p:spPr bwMode="auto">
          <a:xfrm rot="-5400000">
            <a:off x="4841987" y="4124825"/>
            <a:ext cx="481222" cy="405367"/>
          </a:xfrm>
          <a:prstGeom prst="rect">
            <a:avLst/>
          </a:prstGeom>
          <a:noFill/>
          <a:ln w="28575">
            <a:noFill/>
            <a:miter lim="800000"/>
            <a:headEnd/>
            <a:tailEnd/>
          </a:ln>
        </p:spPr>
        <p:txBody>
          <a:bodyPr wrap="none">
            <a:spAutoFit/>
          </a:bodyPr>
          <a:lstStyle/>
          <a:p>
            <a:r>
              <a:rPr lang="en-US" sz="2034" b="1" dirty="0" err="1">
                <a:latin typeface="Calibri" pitchFamily="34" charset="0"/>
              </a:rPr>
              <a:t>lru</a:t>
            </a:r>
            <a:endParaRPr lang="en-US" sz="2034" b="1" dirty="0">
              <a:latin typeface="Calibri" pitchFamily="34" charset="0"/>
            </a:endParaRPr>
          </a:p>
        </p:txBody>
      </p:sp>
      <p:sp>
        <p:nvSpPr>
          <p:cNvPr id="39982" name="Rectangle 46"/>
          <p:cNvSpPr>
            <a:spLocks noChangeArrowheads="1"/>
          </p:cNvSpPr>
          <p:nvPr/>
        </p:nvSpPr>
        <p:spPr bwMode="auto">
          <a:xfrm>
            <a:off x="6482760" y="385749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9983" name="Rectangle 47"/>
          <p:cNvSpPr>
            <a:spLocks noChangeArrowheads="1"/>
          </p:cNvSpPr>
          <p:nvPr/>
        </p:nvSpPr>
        <p:spPr bwMode="auto">
          <a:xfrm>
            <a:off x="6482760" y="351306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78</a:t>
            </a:r>
          </a:p>
        </p:txBody>
      </p:sp>
      <p:sp>
        <p:nvSpPr>
          <p:cNvPr id="39984" name="Rectangle 48"/>
          <p:cNvSpPr>
            <a:spLocks noChangeArrowheads="1"/>
          </p:cNvSpPr>
          <p:nvPr/>
        </p:nvSpPr>
        <p:spPr bwMode="auto">
          <a:xfrm>
            <a:off x="3583769" y="595280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51" name="Slide Number Placeholder 50"/>
          <p:cNvSpPr>
            <a:spLocks noGrp="1"/>
          </p:cNvSpPr>
          <p:nvPr>
            <p:ph type="sldNum" sz="quarter" idx="4294967295"/>
          </p:nvPr>
        </p:nvSpPr>
        <p:spPr>
          <a:xfrm>
            <a:off x="8836397" y="7395128"/>
            <a:ext cx="1722173" cy="538179"/>
          </a:xfrm>
          <a:prstGeom prst="rect">
            <a:avLst/>
          </a:prstGeom>
        </p:spPr>
        <p:txBody>
          <a:bodyPr/>
          <a:lstStyle/>
          <a:p>
            <a:pPr>
              <a:defRPr/>
            </a:pPr>
            <a:fld id="{2B3AA259-95F4-4257-B2C8-3B9F433C2A44}" type="slidenum">
              <a:rPr lang="en-US" smtClean="0"/>
              <a:pPr>
                <a:defRPr/>
              </a:pPr>
              <a:t>16</a:t>
            </a:fld>
            <a:endParaRPr lang="en-US" dirty="0"/>
          </a:p>
        </p:txBody>
      </p:sp>
    </p:spTree>
    <p:extLst>
      <p:ext uri="{BB962C8B-B14F-4D97-AF65-F5344CB8AC3E}">
        <p14:creationId xmlns:p14="http://schemas.microsoft.com/office/powerpoint/2010/main" val="4189840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4961508" y="1302941"/>
            <a:ext cx="2841585" cy="6113714"/>
          </a:xfrm>
          <a:prstGeom prst="rect">
            <a:avLst/>
          </a:prstGeom>
          <a:solidFill>
            <a:srgbClr val="FFFF99"/>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40963" name="Rectangle 3"/>
          <p:cNvSpPr>
            <a:spLocks noChangeArrowheads="1"/>
          </p:cNvSpPr>
          <p:nvPr/>
        </p:nvSpPr>
        <p:spPr bwMode="auto">
          <a:xfrm>
            <a:off x="7803093" y="1302941"/>
            <a:ext cx="2841585" cy="6113714"/>
          </a:xfrm>
          <a:prstGeom prst="rect">
            <a:avLst/>
          </a:prstGeom>
          <a:solidFill>
            <a:srgbClr val="FFFFCC"/>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40964" name="Rectangle 4"/>
          <p:cNvSpPr>
            <a:spLocks noChangeArrowheads="1"/>
          </p:cNvSpPr>
          <p:nvPr/>
        </p:nvSpPr>
        <p:spPr bwMode="auto">
          <a:xfrm>
            <a:off x="2119922" y="1302941"/>
            <a:ext cx="2841585" cy="6113714"/>
          </a:xfrm>
          <a:prstGeom prst="rect">
            <a:avLst/>
          </a:prstGeom>
          <a:solidFill>
            <a:srgbClr val="FFFFCC"/>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0965" name="Rectangle 5"/>
          <p:cNvSpPr>
            <a:spLocks noGrp="1" noChangeArrowheads="1"/>
          </p:cNvSpPr>
          <p:nvPr>
            <p:ph type="title"/>
          </p:nvPr>
        </p:nvSpPr>
        <p:spPr>
          <a:xfrm>
            <a:off x="1563803" y="355747"/>
            <a:ext cx="9041408" cy="631463"/>
          </a:xfrm>
        </p:spPr>
        <p:txBody>
          <a:bodyPr>
            <a:normAutofit fontScale="90000"/>
          </a:bodyPr>
          <a:lstStyle/>
          <a:p>
            <a:pPr eaLnBrk="1" hangingPunct="1"/>
            <a:r>
              <a:rPr lang="en-US">
                <a:solidFill>
                  <a:schemeClr val="tx1"/>
                </a:solidFill>
              </a:rPr>
              <a:t>write-back (REF 2)</a:t>
            </a:r>
          </a:p>
        </p:txBody>
      </p:sp>
      <p:sp>
        <p:nvSpPr>
          <p:cNvPr id="40966" name="Rectangle 6"/>
          <p:cNvSpPr>
            <a:spLocks noChangeArrowheads="1"/>
          </p:cNvSpPr>
          <p:nvPr/>
        </p:nvSpPr>
        <p:spPr bwMode="auto">
          <a:xfrm>
            <a:off x="8836397" y="216402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0967" name="Rectangle 7"/>
          <p:cNvSpPr>
            <a:spLocks noChangeArrowheads="1"/>
          </p:cNvSpPr>
          <p:nvPr/>
        </p:nvSpPr>
        <p:spPr bwMode="auto">
          <a:xfrm>
            <a:off x="8836397" y="2852897"/>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123</a:t>
            </a:r>
          </a:p>
        </p:txBody>
      </p:sp>
      <p:sp>
        <p:nvSpPr>
          <p:cNvPr id="40968" name="Rectangle 8"/>
          <p:cNvSpPr>
            <a:spLocks noChangeArrowheads="1"/>
          </p:cNvSpPr>
          <p:nvPr/>
        </p:nvSpPr>
        <p:spPr bwMode="auto">
          <a:xfrm>
            <a:off x="8836397" y="3541766"/>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150</a:t>
            </a:r>
          </a:p>
        </p:txBody>
      </p:sp>
      <p:sp>
        <p:nvSpPr>
          <p:cNvPr id="40969" name="Rectangle 9"/>
          <p:cNvSpPr>
            <a:spLocks noChangeArrowheads="1"/>
          </p:cNvSpPr>
          <p:nvPr/>
        </p:nvSpPr>
        <p:spPr bwMode="auto">
          <a:xfrm>
            <a:off x="8836397" y="3886201"/>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40970" name="Rectangle 10"/>
          <p:cNvSpPr>
            <a:spLocks noChangeArrowheads="1"/>
          </p:cNvSpPr>
          <p:nvPr/>
        </p:nvSpPr>
        <p:spPr bwMode="auto">
          <a:xfrm>
            <a:off x="8836397" y="4575070"/>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18</a:t>
            </a:r>
          </a:p>
        </p:txBody>
      </p:sp>
      <p:sp>
        <p:nvSpPr>
          <p:cNvPr id="40971" name="Rectangle 11"/>
          <p:cNvSpPr>
            <a:spLocks noChangeArrowheads="1"/>
          </p:cNvSpPr>
          <p:nvPr/>
        </p:nvSpPr>
        <p:spPr bwMode="auto">
          <a:xfrm>
            <a:off x="8836397" y="5263939"/>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33</a:t>
            </a:r>
          </a:p>
        </p:txBody>
      </p:sp>
      <p:sp>
        <p:nvSpPr>
          <p:cNvPr id="40972" name="Rectangle 12"/>
          <p:cNvSpPr>
            <a:spLocks noChangeArrowheads="1"/>
          </p:cNvSpPr>
          <p:nvPr/>
        </p:nvSpPr>
        <p:spPr bwMode="auto">
          <a:xfrm>
            <a:off x="8836397" y="5952808"/>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19</a:t>
            </a:r>
          </a:p>
        </p:txBody>
      </p:sp>
      <p:sp>
        <p:nvSpPr>
          <p:cNvPr id="40973" name="Rectangle 13"/>
          <p:cNvSpPr>
            <a:spLocks noChangeArrowheads="1"/>
          </p:cNvSpPr>
          <p:nvPr/>
        </p:nvSpPr>
        <p:spPr bwMode="auto">
          <a:xfrm>
            <a:off x="8836397" y="6641677"/>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210</a:t>
            </a:r>
          </a:p>
        </p:txBody>
      </p:sp>
      <p:sp>
        <p:nvSpPr>
          <p:cNvPr id="40974" name="Text Box 14"/>
          <p:cNvSpPr txBox="1">
            <a:spLocks noChangeArrowheads="1"/>
          </p:cNvSpPr>
          <p:nvPr/>
        </p:nvSpPr>
        <p:spPr bwMode="auto">
          <a:xfrm>
            <a:off x="8421359" y="1733485"/>
            <a:ext cx="479618" cy="5656933"/>
          </a:xfrm>
          <a:prstGeom prst="rect">
            <a:avLst/>
          </a:prstGeom>
          <a:noFill/>
          <a:ln w="28575">
            <a:noFill/>
            <a:miter lim="800000"/>
            <a:headEnd/>
            <a:tailEnd/>
          </a:ln>
        </p:spPr>
        <p:txBody>
          <a:bodyPr wrap="none">
            <a:spAutoFit/>
          </a:bodyPr>
          <a:lstStyle/>
          <a:p>
            <a:pPr algn="r"/>
            <a:r>
              <a:rPr lang="en-US" sz="2260" b="1" dirty="0">
                <a:latin typeface="Calibri" pitchFamily="34" charset="0"/>
              </a:rPr>
              <a:t>0</a:t>
            </a:r>
          </a:p>
          <a:p>
            <a:pPr algn="r"/>
            <a:r>
              <a:rPr lang="en-US" sz="2260" b="1" dirty="0">
                <a:latin typeface="Calibri" pitchFamily="34" charset="0"/>
              </a:rPr>
              <a:t>1</a:t>
            </a:r>
          </a:p>
          <a:p>
            <a:pPr algn="r"/>
            <a:r>
              <a:rPr lang="en-US" sz="2260" b="1" dirty="0">
                <a:latin typeface="Calibri" pitchFamily="34" charset="0"/>
              </a:rPr>
              <a:t>2</a:t>
            </a:r>
          </a:p>
          <a:p>
            <a:pPr algn="r"/>
            <a:r>
              <a:rPr lang="en-US" sz="2260" b="1" dirty="0">
                <a:latin typeface="Calibri" pitchFamily="34" charset="0"/>
              </a:rPr>
              <a:t>3</a:t>
            </a:r>
          </a:p>
          <a:p>
            <a:pPr algn="r"/>
            <a:r>
              <a:rPr lang="en-US" sz="2260" b="1" dirty="0">
                <a:latin typeface="Calibri" pitchFamily="34" charset="0"/>
              </a:rPr>
              <a:t>4</a:t>
            </a:r>
          </a:p>
          <a:p>
            <a:pPr algn="r"/>
            <a:r>
              <a:rPr lang="en-US" sz="2260" b="1" dirty="0">
                <a:latin typeface="Calibri" pitchFamily="34" charset="0"/>
              </a:rPr>
              <a:t>5</a:t>
            </a:r>
          </a:p>
          <a:p>
            <a:pPr algn="r"/>
            <a:r>
              <a:rPr lang="en-US" sz="2260" b="1" dirty="0">
                <a:latin typeface="Calibri" pitchFamily="34" charset="0"/>
              </a:rPr>
              <a:t>6</a:t>
            </a:r>
          </a:p>
          <a:p>
            <a:pPr algn="r"/>
            <a:r>
              <a:rPr lang="en-US" sz="2260" b="1" dirty="0">
                <a:latin typeface="Calibri" pitchFamily="34" charset="0"/>
              </a:rPr>
              <a:t>7</a:t>
            </a:r>
          </a:p>
          <a:p>
            <a:pPr algn="r"/>
            <a:r>
              <a:rPr lang="en-US" sz="2260" b="1" dirty="0">
                <a:latin typeface="Calibri" pitchFamily="34" charset="0"/>
              </a:rPr>
              <a:t>8</a:t>
            </a:r>
          </a:p>
          <a:p>
            <a:pPr algn="r"/>
            <a:r>
              <a:rPr lang="en-US" sz="2260" b="1" dirty="0">
                <a:latin typeface="Calibri" pitchFamily="34" charset="0"/>
              </a:rPr>
              <a:t>9</a:t>
            </a:r>
          </a:p>
          <a:p>
            <a:pPr algn="r"/>
            <a:r>
              <a:rPr lang="en-US" sz="2260" b="1" dirty="0">
                <a:latin typeface="Calibri" pitchFamily="34" charset="0"/>
              </a:rPr>
              <a:t>10</a:t>
            </a:r>
          </a:p>
          <a:p>
            <a:pPr algn="r"/>
            <a:r>
              <a:rPr lang="en-US" sz="2260" b="1" dirty="0">
                <a:latin typeface="Calibri" pitchFamily="34" charset="0"/>
              </a:rPr>
              <a:t>11</a:t>
            </a:r>
          </a:p>
          <a:p>
            <a:pPr algn="r"/>
            <a:r>
              <a:rPr lang="en-US" sz="2260" b="1" dirty="0">
                <a:latin typeface="Calibri" pitchFamily="34" charset="0"/>
              </a:rPr>
              <a:t>12</a:t>
            </a:r>
          </a:p>
          <a:p>
            <a:pPr algn="r"/>
            <a:r>
              <a:rPr lang="en-US" sz="2260" b="1" dirty="0">
                <a:latin typeface="Calibri" pitchFamily="34" charset="0"/>
              </a:rPr>
              <a:t>13</a:t>
            </a:r>
          </a:p>
          <a:p>
            <a:pPr algn="r"/>
            <a:r>
              <a:rPr lang="en-US" sz="2260" b="1" dirty="0">
                <a:latin typeface="Calibri" pitchFamily="34" charset="0"/>
              </a:rPr>
              <a:t>14</a:t>
            </a:r>
          </a:p>
          <a:p>
            <a:pPr algn="r"/>
            <a:r>
              <a:rPr lang="en-US" sz="2260" b="1" dirty="0">
                <a:latin typeface="Calibri" pitchFamily="34" charset="0"/>
              </a:rPr>
              <a:t>15</a:t>
            </a:r>
          </a:p>
        </p:txBody>
      </p:sp>
      <p:sp>
        <p:nvSpPr>
          <p:cNvPr id="40975" name="Text Box 15"/>
          <p:cNvSpPr txBox="1">
            <a:spLocks noChangeArrowheads="1"/>
          </p:cNvSpPr>
          <p:nvPr/>
        </p:nvSpPr>
        <p:spPr bwMode="auto">
          <a:xfrm>
            <a:off x="2808792" y="3143514"/>
            <a:ext cx="1901483" cy="1483419"/>
          </a:xfrm>
          <a:prstGeom prst="rect">
            <a:avLst/>
          </a:prstGeom>
          <a:noFill/>
          <a:ln w="28575">
            <a:noFill/>
            <a:miter lim="800000"/>
            <a:headEnd/>
            <a:tailEnd/>
          </a:ln>
        </p:spPr>
        <p:txBody>
          <a:bodyPr wrap="none">
            <a:spAutoFit/>
          </a:bodyPr>
          <a:lstStyle/>
          <a:p>
            <a:r>
              <a:rPr lang="en-US" sz="1808" b="1" dirty="0">
                <a:latin typeface="Calibri" pitchFamily="34" charset="0"/>
              </a:rPr>
              <a:t>Ld  R1 </a:t>
            </a:r>
            <a:r>
              <a:rPr lang="en-US" sz="1808" b="1" dirty="0">
                <a:latin typeface="Calibri" pitchFamily="34" charset="0"/>
                <a:sym typeface="Symbol" charset="2"/>
              </a:rPr>
              <a:t> M[   1   ]</a:t>
            </a:r>
          </a:p>
          <a:p>
            <a:r>
              <a:rPr lang="en-US" sz="1808" b="1" dirty="0">
                <a:latin typeface="Calibri" pitchFamily="34" charset="0"/>
              </a:rPr>
              <a:t>Ld  R2 </a:t>
            </a:r>
            <a:r>
              <a:rPr lang="en-US" sz="1808" b="1" dirty="0">
                <a:latin typeface="Calibri" pitchFamily="34" charset="0"/>
                <a:sym typeface="Symbol" charset="2"/>
              </a:rPr>
              <a:t> M[   </a:t>
            </a:r>
            <a:r>
              <a:rPr lang="en-US" sz="1808" b="1" dirty="0">
                <a:solidFill>
                  <a:srgbClr val="FF0000"/>
                </a:solidFill>
                <a:latin typeface="Calibri" pitchFamily="34" charset="0"/>
                <a:sym typeface="Symbol" charset="2"/>
              </a:rPr>
              <a:t>7</a:t>
            </a:r>
            <a:r>
              <a:rPr lang="en-US" sz="1808" b="1" dirty="0">
                <a:latin typeface="Calibri" pitchFamily="34" charset="0"/>
                <a:sym typeface="Symbol" charset="2"/>
              </a:rPr>
              <a:t>   ]</a:t>
            </a:r>
          </a:p>
          <a:p>
            <a:r>
              <a:rPr lang="en-US" sz="1808" b="1" dirty="0">
                <a:latin typeface="Calibri" pitchFamily="34" charset="0"/>
              </a:rPr>
              <a:t>St   R2 </a:t>
            </a:r>
            <a:r>
              <a:rPr lang="en-US" sz="1808" b="1" dirty="0">
                <a:latin typeface="Calibri" pitchFamily="34" charset="0"/>
                <a:sym typeface="Symbol" charset="2"/>
              </a:rPr>
              <a:t> M[   0   ]</a:t>
            </a:r>
          </a:p>
          <a:p>
            <a:r>
              <a:rPr lang="en-US" sz="1808" b="1" dirty="0">
                <a:latin typeface="Calibri" pitchFamily="34" charset="0"/>
              </a:rPr>
              <a:t>St   R1 </a:t>
            </a:r>
            <a:r>
              <a:rPr lang="en-US" sz="1808" b="1" dirty="0">
                <a:latin typeface="Calibri" pitchFamily="34" charset="0"/>
                <a:sym typeface="Symbol" charset="2"/>
              </a:rPr>
              <a:t> M[   5   ]</a:t>
            </a:r>
            <a:endParaRPr lang="en-US" sz="1808" b="1" dirty="0">
              <a:latin typeface="Calibri" pitchFamily="34" charset="0"/>
            </a:endParaRPr>
          </a:p>
          <a:p>
            <a:r>
              <a:rPr lang="en-US" sz="1808" b="1" dirty="0">
                <a:latin typeface="Calibri" pitchFamily="34" charset="0"/>
              </a:rPr>
              <a:t>Ld  R2 </a:t>
            </a:r>
            <a:r>
              <a:rPr lang="en-US" sz="1808" b="1" dirty="0">
                <a:latin typeface="Calibri" pitchFamily="34" charset="0"/>
                <a:sym typeface="Symbol" charset="2"/>
              </a:rPr>
              <a:t> M[  10  ]</a:t>
            </a:r>
            <a:endParaRPr lang="en-US" sz="1808" b="1" dirty="0">
              <a:latin typeface="Calibri" pitchFamily="34" charset="0"/>
            </a:endParaRPr>
          </a:p>
        </p:txBody>
      </p:sp>
      <p:sp>
        <p:nvSpPr>
          <p:cNvPr id="40976" name="Text Box 16"/>
          <p:cNvSpPr txBox="1">
            <a:spLocks noChangeArrowheads="1"/>
          </p:cNvSpPr>
          <p:nvPr/>
        </p:nvSpPr>
        <p:spPr bwMode="auto">
          <a:xfrm>
            <a:off x="5736484" y="1216832"/>
            <a:ext cx="1162498" cy="564450"/>
          </a:xfrm>
          <a:prstGeom prst="rect">
            <a:avLst/>
          </a:prstGeom>
          <a:noFill/>
          <a:ln w="28575">
            <a:noFill/>
            <a:miter lim="800000"/>
            <a:headEnd/>
            <a:tailEnd/>
          </a:ln>
        </p:spPr>
        <p:txBody>
          <a:bodyPr wrap="none">
            <a:spAutoFit/>
          </a:bodyPr>
          <a:lstStyle/>
          <a:p>
            <a:r>
              <a:rPr lang="en-US" sz="3068" b="1" dirty="0">
                <a:latin typeface="Calibri" pitchFamily="34" charset="0"/>
              </a:rPr>
              <a:t>Cache</a:t>
            </a:r>
          </a:p>
        </p:txBody>
      </p:sp>
      <p:sp>
        <p:nvSpPr>
          <p:cNvPr id="40977" name="Text Box 17"/>
          <p:cNvSpPr txBox="1">
            <a:spLocks noChangeArrowheads="1"/>
          </p:cNvSpPr>
          <p:nvPr/>
        </p:nvSpPr>
        <p:spPr bwMode="auto">
          <a:xfrm>
            <a:off x="2722682" y="1216832"/>
            <a:ext cx="1770036" cy="564450"/>
          </a:xfrm>
          <a:prstGeom prst="rect">
            <a:avLst/>
          </a:prstGeom>
          <a:noFill/>
          <a:ln w="28575">
            <a:noFill/>
            <a:miter lim="800000"/>
            <a:headEnd/>
            <a:tailEnd/>
          </a:ln>
        </p:spPr>
        <p:txBody>
          <a:bodyPr wrap="none">
            <a:spAutoFit/>
          </a:bodyPr>
          <a:lstStyle/>
          <a:p>
            <a:r>
              <a:rPr lang="en-US" sz="3068" b="1" dirty="0">
                <a:latin typeface="Calibri" pitchFamily="34" charset="0"/>
              </a:rPr>
              <a:t>Processor</a:t>
            </a:r>
          </a:p>
        </p:txBody>
      </p:sp>
      <p:sp>
        <p:nvSpPr>
          <p:cNvPr id="40978" name="Rectangle 18"/>
          <p:cNvSpPr>
            <a:spLocks noChangeArrowheads="1"/>
          </p:cNvSpPr>
          <p:nvPr/>
        </p:nvSpPr>
        <p:spPr bwMode="auto">
          <a:xfrm>
            <a:off x="5880000" y="3513063"/>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40979" name="Rectangle 19"/>
          <p:cNvSpPr>
            <a:spLocks noChangeArrowheads="1"/>
          </p:cNvSpPr>
          <p:nvPr/>
        </p:nvSpPr>
        <p:spPr bwMode="auto">
          <a:xfrm>
            <a:off x="6482760" y="351306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0980" name="Rectangle 20"/>
          <p:cNvSpPr>
            <a:spLocks noChangeArrowheads="1"/>
          </p:cNvSpPr>
          <p:nvPr/>
        </p:nvSpPr>
        <p:spPr bwMode="auto">
          <a:xfrm>
            <a:off x="6482760" y="385749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0981" name="Text Box 21"/>
          <p:cNvSpPr txBox="1">
            <a:spLocks noChangeArrowheads="1"/>
          </p:cNvSpPr>
          <p:nvPr/>
        </p:nvSpPr>
        <p:spPr bwMode="auto">
          <a:xfrm>
            <a:off x="5029678" y="3043053"/>
            <a:ext cx="2495357" cy="564450"/>
          </a:xfrm>
          <a:prstGeom prst="rect">
            <a:avLst/>
          </a:prstGeom>
          <a:noFill/>
          <a:ln w="28575">
            <a:noFill/>
            <a:miter lim="800000"/>
            <a:headEnd/>
            <a:tailEnd/>
          </a:ln>
        </p:spPr>
        <p:txBody>
          <a:bodyPr>
            <a:spAutoFit/>
          </a:bodyPr>
          <a:lstStyle/>
          <a:p>
            <a:pPr algn="ctr"/>
            <a:r>
              <a:rPr lang="en-US" sz="3068" b="1" dirty="0">
                <a:latin typeface="Calibri" pitchFamily="34" charset="0"/>
              </a:rPr>
              <a:t>V d  tag   data</a:t>
            </a:r>
          </a:p>
        </p:txBody>
      </p:sp>
      <p:sp>
        <p:nvSpPr>
          <p:cNvPr id="40982" name="Rectangle 22"/>
          <p:cNvSpPr>
            <a:spLocks noChangeArrowheads="1"/>
          </p:cNvSpPr>
          <p:nvPr/>
        </p:nvSpPr>
        <p:spPr bwMode="auto">
          <a:xfrm>
            <a:off x="3583769" y="5608374"/>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0983" name="Rectangle 23"/>
          <p:cNvSpPr>
            <a:spLocks noChangeArrowheads="1"/>
          </p:cNvSpPr>
          <p:nvPr/>
        </p:nvSpPr>
        <p:spPr bwMode="auto">
          <a:xfrm>
            <a:off x="3583769" y="595280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0984" name="Rectangle 24"/>
          <p:cNvSpPr>
            <a:spLocks noChangeArrowheads="1"/>
          </p:cNvSpPr>
          <p:nvPr/>
        </p:nvSpPr>
        <p:spPr bwMode="auto">
          <a:xfrm>
            <a:off x="3583769" y="629724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0985" name="Rectangle 25"/>
          <p:cNvSpPr>
            <a:spLocks noChangeArrowheads="1"/>
          </p:cNvSpPr>
          <p:nvPr/>
        </p:nvSpPr>
        <p:spPr bwMode="auto">
          <a:xfrm>
            <a:off x="3583769" y="664167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0986" name="Text Box 26"/>
          <p:cNvSpPr txBox="1">
            <a:spLocks noChangeArrowheads="1"/>
          </p:cNvSpPr>
          <p:nvPr/>
        </p:nvSpPr>
        <p:spPr bwMode="auto">
          <a:xfrm>
            <a:off x="3067118" y="5608375"/>
            <a:ext cx="495649" cy="1483483"/>
          </a:xfrm>
          <a:prstGeom prst="rect">
            <a:avLst/>
          </a:prstGeom>
          <a:noFill/>
          <a:ln w="28575">
            <a:noFill/>
            <a:miter lim="800000"/>
            <a:headEnd/>
            <a:tailEnd/>
          </a:ln>
        </p:spPr>
        <p:txBody>
          <a:bodyPr wrap="none">
            <a:spAutoFit/>
          </a:bodyPr>
          <a:lstStyle/>
          <a:p>
            <a:r>
              <a:rPr lang="en-US" sz="2260" b="1" dirty="0">
                <a:latin typeface="Calibri" pitchFamily="34" charset="0"/>
              </a:rPr>
              <a:t>R0</a:t>
            </a:r>
          </a:p>
          <a:p>
            <a:r>
              <a:rPr lang="en-US" sz="2260" b="1" dirty="0">
                <a:latin typeface="Calibri" pitchFamily="34" charset="0"/>
              </a:rPr>
              <a:t>R1</a:t>
            </a:r>
          </a:p>
          <a:p>
            <a:r>
              <a:rPr lang="en-US" sz="2260" b="1" dirty="0">
                <a:latin typeface="Calibri" pitchFamily="34" charset="0"/>
              </a:rPr>
              <a:t>R2</a:t>
            </a:r>
          </a:p>
          <a:p>
            <a:r>
              <a:rPr lang="en-US" sz="2260" b="1" dirty="0">
                <a:latin typeface="Calibri" pitchFamily="34" charset="0"/>
              </a:rPr>
              <a:t>R3</a:t>
            </a:r>
          </a:p>
        </p:txBody>
      </p:sp>
      <p:sp>
        <p:nvSpPr>
          <p:cNvPr id="40987" name="Text Box 27"/>
          <p:cNvSpPr txBox="1">
            <a:spLocks noChangeArrowheads="1"/>
          </p:cNvSpPr>
          <p:nvPr/>
        </p:nvSpPr>
        <p:spPr bwMode="auto">
          <a:xfrm>
            <a:off x="8664178" y="1216832"/>
            <a:ext cx="1587422" cy="564450"/>
          </a:xfrm>
          <a:prstGeom prst="rect">
            <a:avLst/>
          </a:prstGeom>
          <a:noFill/>
          <a:ln w="28575">
            <a:noFill/>
            <a:miter lim="800000"/>
            <a:headEnd/>
            <a:tailEnd/>
          </a:ln>
        </p:spPr>
        <p:txBody>
          <a:bodyPr wrap="none">
            <a:spAutoFit/>
          </a:bodyPr>
          <a:lstStyle/>
          <a:p>
            <a:r>
              <a:rPr lang="en-US" sz="3068" b="1" dirty="0">
                <a:latin typeface="Calibri" pitchFamily="34" charset="0"/>
              </a:rPr>
              <a:t>Memory</a:t>
            </a:r>
          </a:p>
        </p:txBody>
      </p:sp>
      <p:sp>
        <p:nvSpPr>
          <p:cNvPr id="40988" name="Rectangle 28"/>
          <p:cNvSpPr>
            <a:spLocks noChangeArrowheads="1"/>
          </p:cNvSpPr>
          <p:nvPr/>
        </p:nvSpPr>
        <p:spPr bwMode="auto">
          <a:xfrm>
            <a:off x="5880000" y="4201932"/>
            <a:ext cx="602761" cy="344435"/>
          </a:xfrm>
          <a:prstGeom prst="rect">
            <a:avLst/>
          </a:prstGeom>
          <a:solidFill>
            <a:schemeClr val="bg1"/>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40989" name="Rectangle 29"/>
          <p:cNvSpPr>
            <a:spLocks noChangeArrowheads="1"/>
          </p:cNvSpPr>
          <p:nvPr/>
        </p:nvSpPr>
        <p:spPr bwMode="auto">
          <a:xfrm>
            <a:off x="6482760" y="4201932"/>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0990" name="Rectangle 30"/>
          <p:cNvSpPr>
            <a:spLocks noChangeArrowheads="1"/>
          </p:cNvSpPr>
          <p:nvPr/>
        </p:nvSpPr>
        <p:spPr bwMode="auto">
          <a:xfrm>
            <a:off x="6482760" y="454636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0991" name="Rectangle 31"/>
          <p:cNvSpPr>
            <a:spLocks noChangeArrowheads="1"/>
          </p:cNvSpPr>
          <p:nvPr/>
        </p:nvSpPr>
        <p:spPr bwMode="auto">
          <a:xfrm>
            <a:off x="8836397" y="181959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78</a:t>
            </a:r>
          </a:p>
        </p:txBody>
      </p:sp>
      <p:sp>
        <p:nvSpPr>
          <p:cNvPr id="40992" name="Rectangle 32"/>
          <p:cNvSpPr>
            <a:spLocks noChangeArrowheads="1"/>
          </p:cNvSpPr>
          <p:nvPr/>
        </p:nvSpPr>
        <p:spPr bwMode="auto">
          <a:xfrm>
            <a:off x="8836397" y="2508462"/>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120</a:t>
            </a:r>
          </a:p>
        </p:txBody>
      </p:sp>
      <p:sp>
        <p:nvSpPr>
          <p:cNvPr id="40993" name="Rectangle 33"/>
          <p:cNvSpPr>
            <a:spLocks noChangeArrowheads="1"/>
          </p:cNvSpPr>
          <p:nvPr/>
        </p:nvSpPr>
        <p:spPr bwMode="auto">
          <a:xfrm>
            <a:off x="8836397" y="31973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40994" name="Rectangle 34"/>
          <p:cNvSpPr>
            <a:spLocks noChangeArrowheads="1"/>
          </p:cNvSpPr>
          <p:nvPr/>
        </p:nvSpPr>
        <p:spPr bwMode="auto">
          <a:xfrm>
            <a:off x="8836397" y="4230635"/>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40995" name="Rectangle 35"/>
          <p:cNvSpPr>
            <a:spLocks noChangeArrowheads="1"/>
          </p:cNvSpPr>
          <p:nvPr/>
        </p:nvSpPr>
        <p:spPr bwMode="auto">
          <a:xfrm>
            <a:off x="8836397" y="4919505"/>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21</a:t>
            </a:r>
          </a:p>
        </p:txBody>
      </p:sp>
      <p:sp>
        <p:nvSpPr>
          <p:cNvPr id="40996" name="Rectangle 36"/>
          <p:cNvSpPr>
            <a:spLocks noChangeArrowheads="1"/>
          </p:cNvSpPr>
          <p:nvPr/>
        </p:nvSpPr>
        <p:spPr bwMode="auto">
          <a:xfrm>
            <a:off x="8836397" y="5608374"/>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28</a:t>
            </a:r>
          </a:p>
        </p:txBody>
      </p:sp>
      <p:sp>
        <p:nvSpPr>
          <p:cNvPr id="40997" name="Rectangle 37"/>
          <p:cNvSpPr>
            <a:spLocks noChangeArrowheads="1"/>
          </p:cNvSpPr>
          <p:nvPr/>
        </p:nvSpPr>
        <p:spPr bwMode="auto">
          <a:xfrm>
            <a:off x="8836397" y="6297243"/>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200</a:t>
            </a:r>
          </a:p>
        </p:txBody>
      </p:sp>
      <p:sp>
        <p:nvSpPr>
          <p:cNvPr id="40998" name="Rectangle 38"/>
          <p:cNvSpPr>
            <a:spLocks noChangeArrowheads="1"/>
          </p:cNvSpPr>
          <p:nvPr/>
        </p:nvSpPr>
        <p:spPr bwMode="auto">
          <a:xfrm>
            <a:off x="8836397" y="6986112"/>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225</a:t>
            </a:r>
          </a:p>
        </p:txBody>
      </p:sp>
      <p:sp>
        <p:nvSpPr>
          <p:cNvPr id="40999" name="Text Box 39"/>
          <p:cNvSpPr txBox="1">
            <a:spLocks noChangeArrowheads="1"/>
          </p:cNvSpPr>
          <p:nvPr/>
        </p:nvSpPr>
        <p:spPr bwMode="auto">
          <a:xfrm>
            <a:off x="5478160" y="6038916"/>
            <a:ext cx="1867819" cy="1120884"/>
          </a:xfrm>
          <a:prstGeom prst="rect">
            <a:avLst/>
          </a:prstGeom>
          <a:noFill/>
          <a:ln w="28575">
            <a:noFill/>
            <a:miter lim="800000"/>
            <a:headEnd/>
            <a:tailEnd/>
          </a:ln>
        </p:spPr>
        <p:txBody>
          <a:bodyPr wrap="none">
            <a:spAutoFit/>
          </a:bodyPr>
          <a:lstStyle/>
          <a:p>
            <a:r>
              <a:rPr lang="en-US" sz="3068" b="1" dirty="0">
                <a:latin typeface="Calibri" pitchFamily="34" charset="0"/>
              </a:rPr>
              <a:t>Misses:   1</a:t>
            </a:r>
          </a:p>
          <a:p>
            <a:r>
              <a:rPr lang="en-US" sz="3068" b="1" dirty="0">
                <a:latin typeface="Calibri" pitchFamily="34" charset="0"/>
              </a:rPr>
              <a:t>Hits:</a:t>
            </a:r>
            <a:r>
              <a:rPr lang="en-US" sz="3616" b="1" dirty="0">
                <a:latin typeface="Calibri" pitchFamily="34" charset="0"/>
              </a:rPr>
              <a:t> </a:t>
            </a:r>
            <a:r>
              <a:rPr lang="en-US" sz="3068" b="1" dirty="0">
                <a:latin typeface="Calibri" pitchFamily="34" charset="0"/>
              </a:rPr>
              <a:t>      0</a:t>
            </a:r>
          </a:p>
        </p:txBody>
      </p:sp>
      <p:sp>
        <p:nvSpPr>
          <p:cNvPr id="41000" name="Rectangle 40"/>
          <p:cNvSpPr>
            <a:spLocks noChangeArrowheads="1"/>
          </p:cNvSpPr>
          <p:nvPr/>
        </p:nvSpPr>
        <p:spPr bwMode="auto">
          <a:xfrm>
            <a:off x="5564267"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41001" name="Rectangle 41"/>
          <p:cNvSpPr>
            <a:spLocks noChangeArrowheads="1"/>
          </p:cNvSpPr>
          <p:nvPr/>
        </p:nvSpPr>
        <p:spPr bwMode="auto">
          <a:xfrm>
            <a:off x="5567855"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 </a:t>
            </a:r>
          </a:p>
        </p:txBody>
      </p:sp>
      <p:sp>
        <p:nvSpPr>
          <p:cNvPr id="41002" name="Rectangle 42"/>
          <p:cNvSpPr>
            <a:spLocks noChangeArrowheads="1"/>
          </p:cNvSpPr>
          <p:nvPr/>
        </p:nvSpPr>
        <p:spPr bwMode="auto">
          <a:xfrm>
            <a:off x="5259299"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1003" name="Rectangle 43"/>
          <p:cNvSpPr>
            <a:spLocks noChangeArrowheads="1"/>
          </p:cNvSpPr>
          <p:nvPr/>
        </p:nvSpPr>
        <p:spPr bwMode="auto">
          <a:xfrm>
            <a:off x="5259299"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41004" name="AutoShape 44"/>
          <p:cNvSpPr>
            <a:spLocks noChangeArrowheads="1"/>
          </p:cNvSpPr>
          <p:nvPr/>
        </p:nvSpPr>
        <p:spPr bwMode="auto">
          <a:xfrm>
            <a:off x="2378248" y="3455657"/>
            <a:ext cx="430543" cy="258326"/>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1005" name="Text Box 45"/>
          <p:cNvSpPr txBox="1">
            <a:spLocks noChangeArrowheads="1"/>
          </p:cNvSpPr>
          <p:nvPr/>
        </p:nvSpPr>
        <p:spPr bwMode="auto">
          <a:xfrm rot="-5400000">
            <a:off x="4841987" y="4124825"/>
            <a:ext cx="481222" cy="405367"/>
          </a:xfrm>
          <a:prstGeom prst="rect">
            <a:avLst/>
          </a:prstGeom>
          <a:noFill/>
          <a:ln w="28575">
            <a:noFill/>
            <a:miter lim="800000"/>
            <a:headEnd/>
            <a:tailEnd/>
          </a:ln>
        </p:spPr>
        <p:txBody>
          <a:bodyPr wrap="none">
            <a:spAutoFit/>
          </a:bodyPr>
          <a:lstStyle/>
          <a:p>
            <a:r>
              <a:rPr lang="en-US" sz="2034" b="1" dirty="0" err="1">
                <a:latin typeface="Calibri" pitchFamily="34" charset="0"/>
              </a:rPr>
              <a:t>lru</a:t>
            </a:r>
            <a:endParaRPr lang="en-US" sz="2034" b="1" dirty="0">
              <a:latin typeface="Calibri" pitchFamily="34" charset="0"/>
            </a:endParaRPr>
          </a:p>
        </p:txBody>
      </p:sp>
      <p:sp>
        <p:nvSpPr>
          <p:cNvPr id="41006" name="Rectangle 46"/>
          <p:cNvSpPr>
            <a:spLocks noChangeArrowheads="1"/>
          </p:cNvSpPr>
          <p:nvPr/>
        </p:nvSpPr>
        <p:spPr bwMode="auto">
          <a:xfrm>
            <a:off x="6482760" y="385749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1007" name="Rectangle 47"/>
          <p:cNvSpPr>
            <a:spLocks noChangeArrowheads="1"/>
          </p:cNvSpPr>
          <p:nvPr/>
        </p:nvSpPr>
        <p:spPr bwMode="auto">
          <a:xfrm>
            <a:off x="6482760" y="351306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78</a:t>
            </a:r>
          </a:p>
        </p:txBody>
      </p:sp>
      <p:sp>
        <p:nvSpPr>
          <p:cNvPr id="41008" name="Rectangle 48"/>
          <p:cNvSpPr>
            <a:spLocks noChangeArrowheads="1"/>
          </p:cNvSpPr>
          <p:nvPr/>
        </p:nvSpPr>
        <p:spPr bwMode="auto">
          <a:xfrm>
            <a:off x="3583769" y="595280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51" name="Slide Number Placeholder 50"/>
          <p:cNvSpPr>
            <a:spLocks noGrp="1"/>
          </p:cNvSpPr>
          <p:nvPr>
            <p:ph type="sldNum" sz="quarter" idx="4294967295"/>
          </p:nvPr>
        </p:nvSpPr>
        <p:spPr>
          <a:xfrm>
            <a:off x="8836397" y="7395128"/>
            <a:ext cx="1722173" cy="538179"/>
          </a:xfrm>
          <a:prstGeom prst="rect">
            <a:avLst/>
          </a:prstGeom>
        </p:spPr>
        <p:txBody>
          <a:bodyPr/>
          <a:lstStyle/>
          <a:p>
            <a:pPr>
              <a:defRPr/>
            </a:pPr>
            <a:fld id="{D387A2A3-5252-49FE-B625-C50C9E457FB7}" type="slidenum">
              <a:rPr lang="en-US" smtClean="0"/>
              <a:pPr>
                <a:defRPr/>
              </a:pPr>
              <a:t>17</a:t>
            </a:fld>
            <a:endParaRPr lang="en-US" dirty="0"/>
          </a:p>
        </p:txBody>
      </p:sp>
    </p:spTree>
    <p:extLst>
      <p:ext uri="{BB962C8B-B14F-4D97-AF65-F5344CB8AC3E}">
        <p14:creationId xmlns:p14="http://schemas.microsoft.com/office/powerpoint/2010/main" val="2762545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4961508" y="1302941"/>
            <a:ext cx="2841585" cy="6113714"/>
          </a:xfrm>
          <a:prstGeom prst="rect">
            <a:avLst/>
          </a:prstGeom>
          <a:solidFill>
            <a:srgbClr val="FFFF99"/>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41987" name="Rectangle 3"/>
          <p:cNvSpPr>
            <a:spLocks noChangeArrowheads="1"/>
          </p:cNvSpPr>
          <p:nvPr/>
        </p:nvSpPr>
        <p:spPr bwMode="auto">
          <a:xfrm>
            <a:off x="7803093" y="1302941"/>
            <a:ext cx="2841585" cy="6113714"/>
          </a:xfrm>
          <a:prstGeom prst="rect">
            <a:avLst/>
          </a:prstGeom>
          <a:solidFill>
            <a:srgbClr val="FFFFCC"/>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41988" name="Rectangle 4"/>
          <p:cNvSpPr>
            <a:spLocks noChangeArrowheads="1"/>
          </p:cNvSpPr>
          <p:nvPr/>
        </p:nvSpPr>
        <p:spPr bwMode="auto">
          <a:xfrm>
            <a:off x="2119922" y="1302941"/>
            <a:ext cx="2841585" cy="6113714"/>
          </a:xfrm>
          <a:prstGeom prst="rect">
            <a:avLst/>
          </a:prstGeom>
          <a:solidFill>
            <a:srgbClr val="FFFFCC"/>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1989" name="Rectangle 5"/>
          <p:cNvSpPr>
            <a:spLocks noGrp="1" noChangeArrowheads="1"/>
          </p:cNvSpPr>
          <p:nvPr>
            <p:ph type="title"/>
          </p:nvPr>
        </p:nvSpPr>
        <p:spPr>
          <a:xfrm>
            <a:off x="1563803" y="355747"/>
            <a:ext cx="9041408" cy="631463"/>
          </a:xfrm>
        </p:spPr>
        <p:txBody>
          <a:bodyPr>
            <a:normAutofit fontScale="90000"/>
          </a:bodyPr>
          <a:lstStyle/>
          <a:p>
            <a:pPr eaLnBrk="1" hangingPunct="1"/>
            <a:r>
              <a:rPr lang="en-US">
                <a:solidFill>
                  <a:schemeClr val="tx1"/>
                </a:solidFill>
              </a:rPr>
              <a:t>write-back (REF 2)</a:t>
            </a:r>
          </a:p>
        </p:txBody>
      </p:sp>
      <p:sp>
        <p:nvSpPr>
          <p:cNvPr id="41990" name="Rectangle 6"/>
          <p:cNvSpPr>
            <a:spLocks noChangeArrowheads="1"/>
          </p:cNvSpPr>
          <p:nvPr/>
        </p:nvSpPr>
        <p:spPr bwMode="auto">
          <a:xfrm>
            <a:off x="8836397" y="216402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1991" name="Rectangle 7"/>
          <p:cNvSpPr>
            <a:spLocks noChangeArrowheads="1"/>
          </p:cNvSpPr>
          <p:nvPr/>
        </p:nvSpPr>
        <p:spPr bwMode="auto">
          <a:xfrm>
            <a:off x="8836397" y="2852897"/>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123</a:t>
            </a:r>
          </a:p>
        </p:txBody>
      </p:sp>
      <p:sp>
        <p:nvSpPr>
          <p:cNvPr id="41992" name="Rectangle 8"/>
          <p:cNvSpPr>
            <a:spLocks noChangeArrowheads="1"/>
          </p:cNvSpPr>
          <p:nvPr/>
        </p:nvSpPr>
        <p:spPr bwMode="auto">
          <a:xfrm>
            <a:off x="8836397" y="3541766"/>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150</a:t>
            </a:r>
          </a:p>
        </p:txBody>
      </p:sp>
      <p:sp>
        <p:nvSpPr>
          <p:cNvPr id="41993" name="Rectangle 9"/>
          <p:cNvSpPr>
            <a:spLocks noChangeArrowheads="1"/>
          </p:cNvSpPr>
          <p:nvPr/>
        </p:nvSpPr>
        <p:spPr bwMode="auto">
          <a:xfrm>
            <a:off x="8836397" y="3886201"/>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41994" name="Rectangle 10"/>
          <p:cNvSpPr>
            <a:spLocks noChangeArrowheads="1"/>
          </p:cNvSpPr>
          <p:nvPr/>
        </p:nvSpPr>
        <p:spPr bwMode="auto">
          <a:xfrm>
            <a:off x="8836397" y="4575070"/>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18</a:t>
            </a:r>
          </a:p>
        </p:txBody>
      </p:sp>
      <p:sp>
        <p:nvSpPr>
          <p:cNvPr id="41995" name="Rectangle 11"/>
          <p:cNvSpPr>
            <a:spLocks noChangeArrowheads="1"/>
          </p:cNvSpPr>
          <p:nvPr/>
        </p:nvSpPr>
        <p:spPr bwMode="auto">
          <a:xfrm>
            <a:off x="8836397" y="5263939"/>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33</a:t>
            </a:r>
          </a:p>
        </p:txBody>
      </p:sp>
      <p:sp>
        <p:nvSpPr>
          <p:cNvPr id="41996" name="Rectangle 12"/>
          <p:cNvSpPr>
            <a:spLocks noChangeArrowheads="1"/>
          </p:cNvSpPr>
          <p:nvPr/>
        </p:nvSpPr>
        <p:spPr bwMode="auto">
          <a:xfrm>
            <a:off x="8836397" y="5952808"/>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19</a:t>
            </a:r>
          </a:p>
        </p:txBody>
      </p:sp>
      <p:sp>
        <p:nvSpPr>
          <p:cNvPr id="41997" name="Rectangle 13"/>
          <p:cNvSpPr>
            <a:spLocks noChangeArrowheads="1"/>
          </p:cNvSpPr>
          <p:nvPr/>
        </p:nvSpPr>
        <p:spPr bwMode="auto">
          <a:xfrm>
            <a:off x="8836397" y="6641677"/>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210</a:t>
            </a:r>
          </a:p>
        </p:txBody>
      </p:sp>
      <p:sp>
        <p:nvSpPr>
          <p:cNvPr id="41998" name="Text Box 14"/>
          <p:cNvSpPr txBox="1">
            <a:spLocks noChangeArrowheads="1"/>
          </p:cNvSpPr>
          <p:nvPr/>
        </p:nvSpPr>
        <p:spPr bwMode="auto">
          <a:xfrm>
            <a:off x="8421359" y="1733485"/>
            <a:ext cx="479618" cy="5656933"/>
          </a:xfrm>
          <a:prstGeom prst="rect">
            <a:avLst/>
          </a:prstGeom>
          <a:noFill/>
          <a:ln w="28575">
            <a:noFill/>
            <a:miter lim="800000"/>
            <a:headEnd/>
            <a:tailEnd/>
          </a:ln>
        </p:spPr>
        <p:txBody>
          <a:bodyPr wrap="none">
            <a:spAutoFit/>
          </a:bodyPr>
          <a:lstStyle/>
          <a:p>
            <a:pPr algn="r"/>
            <a:r>
              <a:rPr lang="en-US" sz="2260" b="1" dirty="0">
                <a:latin typeface="Calibri" pitchFamily="34" charset="0"/>
              </a:rPr>
              <a:t>0</a:t>
            </a:r>
          </a:p>
          <a:p>
            <a:pPr algn="r"/>
            <a:r>
              <a:rPr lang="en-US" sz="2260" b="1" dirty="0">
                <a:latin typeface="Calibri" pitchFamily="34" charset="0"/>
              </a:rPr>
              <a:t>1</a:t>
            </a:r>
          </a:p>
          <a:p>
            <a:pPr algn="r"/>
            <a:r>
              <a:rPr lang="en-US" sz="2260" b="1" dirty="0">
                <a:latin typeface="Calibri" pitchFamily="34" charset="0"/>
              </a:rPr>
              <a:t>2</a:t>
            </a:r>
          </a:p>
          <a:p>
            <a:pPr algn="r"/>
            <a:r>
              <a:rPr lang="en-US" sz="2260" b="1" dirty="0">
                <a:latin typeface="Calibri" pitchFamily="34" charset="0"/>
              </a:rPr>
              <a:t>3</a:t>
            </a:r>
          </a:p>
          <a:p>
            <a:pPr algn="r"/>
            <a:r>
              <a:rPr lang="en-US" sz="2260" b="1" dirty="0">
                <a:latin typeface="Calibri" pitchFamily="34" charset="0"/>
              </a:rPr>
              <a:t>4</a:t>
            </a:r>
          </a:p>
          <a:p>
            <a:pPr algn="r"/>
            <a:r>
              <a:rPr lang="en-US" sz="2260" b="1" dirty="0">
                <a:latin typeface="Calibri" pitchFamily="34" charset="0"/>
              </a:rPr>
              <a:t>5</a:t>
            </a:r>
          </a:p>
          <a:p>
            <a:pPr algn="r"/>
            <a:r>
              <a:rPr lang="en-US" sz="2260" b="1" dirty="0">
                <a:latin typeface="Calibri" pitchFamily="34" charset="0"/>
              </a:rPr>
              <a:t>6</a:t>
            </a:r>
          </a:p>
          <a:p>
            <a:pPr algn="r"/>
            <a:r>
              <a:rPr lang="en-US" sz="2260" b="1" dirty="0">
                <a:latin typeface="Calibri" pitchFamily="34" charset="0"/>
              </a:rPr>
              <a:t>7</a:t>
            </a:r>
          </a:p>
          <a:p>
            <a:pPr algn="r"/>
            <a:r>
              <a:rPr lang="en-US" sz="2260" b="1" dirty="0">
                <a:latin typeface="Calibri" pitchFamily="34" charset="0"/>
              </a:rPr>
              <a:t>8</a:t>
            </a:r>
          </a:p>
          <a:p>
            <a:pPr algn="r"/>
            <a:r>
              <a:rPr lang="en-US" sz="2260" b="1" dirty="0">
                <a:latin typeface="Calibri" pitchFamily="34" charset="0"/>
              </a:rPr>
              <a:t>9</a:t>
            </a:r>
          </a:p>
          <a:p>
            <a:pPr algn="r"/>
            <a:r>
              <a:rPr lang="en-US" sz="2260" b="1" dirty="0">
                <a:latin typeface="Calibri" pitchFamily="34" charset="0"/>
              </a:rPr>
              <a:t>10</a:t>
            </a:r>
          </a:p>
          <a:p>
            <a:pPr algn="r"/>
            <a:r>
              <a:rPr lang="en-US" sz="2260" b="1" dirty="0">
                <a:latin typeface="Calibri" pitchFamily="34" charset="0"/>
              </a:rPr>
              <a:t>11</a:t>
            </a:r>
          </a:p>
          <a:p>
            <a:pPr algn="r"/>
            <a:r>
              <a:rPr lang="en-US" sz="2260" b="1" dirty="0">
                <a:latin typeface="Calibri" pitchFamily="34" charset="0"/>
              </a:rPr>
              <a:t>12</a:t>
            </a:r>
          </a:p>
          <a:p>
            <a:pPr algn="r"/>
            <a:r>
              <a:rPr lang="en-US" sz="2260" b="1" dirty="0">
                <a:latin typeface="Calibri" pitchFamily="34" charset="0"/>
              </a:rPr>
              <a:t>13</a:t>
            </a:r>
          </a:p>
          <a:p>
            <a:pPr algn="r"/>
            <a:r>
              <a:rPr lang="en-US" sz="2260" b="1" dirty="0">
                <a:latin typeface="Calibri" pitchFamily="34" charset="0"/>
              </a:rPr>
              <a:t>14</a:t>
            </a:r>
          </a:p>
          <a:p>
            <a:pPr algn="r"/>
            <a:r>
              <a:rPr lang="en-US" sz="2260" b="1" dirty="0">
                <a:latin typeface="Calibri" pitchFamily="34" charset="0"/>
              </a:rPr>
              <a:t>15</a:t>
            </a:r>
          </a:p>
        </p:txBody>
      </p:sp>
      <p:sp>
        <p:nvSpPr>
          <p:cNvPr id="41999" name="Text Box 15"/>
          <p:cNvSpPr txBox="1">
            <a:spLocks noChangeArrowheads="1"/>
          </p:cNvSpPr>
          <p:nvPr/>
        </p:nvSpPr>
        <p:spPr bwMode="auto">
          <a:xfrm>
            <a:off x="2808792" y="3143514"/>
            <a:ext cx="1901483" cy="1483419"/>
          </a:xfrm>
          <a:prstGeom prst="rect">
            <a:avLst/>
          </a:prstGeom>
          <a:noFill/>
          <a:ln w="28575">
            <a:noFill/>
            <a:miter lim="800000"/>
            <a:headEnd/>
            <a:tailEnd/>
          </a:ln>
        </p:spPr>
        <p:txBody>
          <a:bodyPr wrap="none">
            <a:spAutoFit/>
          </a:bodyPr>
          <a:lstStyle/>
          <a:p>
            <a:r>
              <a:rPr lang="en-US" sz="1808" b="1" dirty="0">
                <a:latin typeface="Calibri" pitchFamily="34" charset="0"/>
              </a:rPr>
              <a:t>Ld  R1 </a:t>
            </a:r>
            <a:r>
              <a:rPr lang="en-US" sz="1808" b="1" dirty="0">
                <a:latin typeface="Calibri" pitchFamily="34" charset="0"/>
                <a:sym typeface="Symbol" charset="2"/>
              </a:rPr>
              <a:t> M[   1   ]</a:t>
            </a:r>
          </a:p>
          <a:p>
            <a:r>
              <a:rPr lang="en-US" sz="1808" b="1" dirty="0">
                <a:latin typeface="Calibri" pitchFamily="34" charset="0"/>
              </a:rPr>
              <a:t>Ld  R2 </a:t>
            </a:r>
            <a:r>
              <a:rPr lang="en-US" sz="1808" b="1" dirty="0">
                <a:latin typeface="Calibri" pitchFamily="34" charset="0"/>
                <a:sym typeface="Symbol" charset="2"/>
              </a:rPr>
              <a:t> M[   </a:t>
            </a:r>
            <a:r>
              <a:rPr lang="en-US" sz="1808" b="1" dirty="0">
                <a:solidFill>
                  <a:srgbClr val="FF0000"/>
                </a:solidFill>
                <a:latin typeface="Calibri" pitchFamily="34" charset="0"/>
                <a:sym typeface="Symbol" charset="2"/>
              </a:rPr>
              <a:t>7</a:t>
            </a:r>
            <a:r>
              <a:rPr lang="en-US" sz="1808" b="1" dirty="0">
                <a:latin typeface="Calibri" pitchFamily="34" charset="0"/>
                <a:sym typeface="Symbol" charset="2"/>
              </a:rPr>
              <a:t>   ]</a:t>
            </a:r>
          </a:p>
          <a:p>
            <a:r>
              <a:rPr lang="en-US" sz="1808" b="1" dirty="0">
                <a:latin typeface="Calibri" pitchFamily="34" charset="0"/>
              </a:rPr>
              <a:t>St   R2 </a:t>
            </a:r>
            <a:r>
              <a:rPr lang="en-US" sz="1808" b="1" dirty="0">
                <a:latin typeface="Calibri" pitchFamily="34" charset="0"/>
                <a:sym typeface="Symbol" charset="2"/>
              </a:rPr>
              <a:t> M[   0   ]</a:t>
            </a:r>
          </a:p>
          <a:p>
            <a:r>
              <a:rPr lang="en-US" sz="1808" b="1" dirty="0">
                <a:latin typeface="Calibri" pitchFamily="34" charset="0"/>
              </a:rPr>
              <a:t>St   R1 </a:t>
            </a:r>
            <a:r>
              <a:rPr lang="en-US" sz="1808" b="1" dirty="0">
                <a:latin typeface="Calibri" pitchFamily="34" charset="0"/>
                <a:sym typeface="Symbol" charset="2"/>
              </a:rPr>
              <a:t> M[   5   ]</a:t>
            </a:r>
            <a:endParaRPr lang="en-US" sz="1808" b="1" dirty="0">
              <a:latin typeface="Calibri" pitchFamily="34" charset="0"/>
            </a:endParaRPr>
          </a:p>
          <a:p>
            <a:r>
              <a:rPr lang="en-US" sz="1808" b="1" dirty="0">
                <a:latin typeface="Calibri" pitchFamily="34" charset="0"/>
              </a:rPr>
              <a:t>Ld  R2 </a:t>
            </a:r>
            <a:r>
              <a:rPr lang="en-US" sz="1808" b="1" dirty="0">
                <a:latin typeface="Calibri" pitchFamily="34" charset="0"/>
                <a:sym typeface="Symbol" charset="2"/>
              </a:rPr>
              <a:t> M[  10  ]</a:t>
            </a:r>
            <a:endParaRPr lang="en-US" sz="1808" b="1" dirty="0">
              <a:latin typeface="Calibri" pitchFamily="34" charset="0"/>
            </a:endParaRPr>
          </a:p>
        </p:txBody>
      </p:sp>
      <p:sp>
        <p:nvSpPr>
          <p:cNvPr id="42000" name="Text Box 16"/>
          <p:cNvSpPr txBox="1">
            <a:spLocks noChangeArrowheads="1"/>
          </p:cNvSpPr>
          <p:nvPr/>
        </p:nvSpPr>
        <p:spPr bwMode="auto">
          <a:xfrm>
            <a:off x="5736484" y="1216832"/>
            <a:ext cx="1162498" cy="564450"/>
          </a:xfrm>
          <a:prstGeom prst="rect">
            <a:avLst/>
          </a:prstGeom>
          <a:noFill/>
          <a:ln w="28575">
            <a:noFill/>
            <a:miter lim="800000"/>
            <a:headEnd/>
            <a:tailEnd/>
          </a:ln>
        </p:spPr>
        <p:txBody>
          <a:bodyPr wrap="none">
            <a:spAutoFit/>
          </a:bodyPr>
          <a:lstStyle/>
          <a:p>
            <a:r>
              <a:rPr lang="en-US" sz="3068" b="1" dirty="0">
                <a:latin typeface="Calibri" pitchFamily="34" charset="0"/>
              </a:rPr>
              <a:t>Cache</a:t>
            </a:r>
          </a:p>
        </p:txBody>
      </p:sp>
      <p:sp>
        <p:nvSpPr>
          <p:cNvPr id="42001" name="Text Box 17"/>
          <p:cNvSpPr txBox="1">
            <a:spLocks noChangeArrowheads="1"/>
          </p:cNvSpPr>
          <p:nvPr/>
        </p:nvSpPr>
        <p:spPr bwMode="auto">
          <a:xfrm>
            <a:off x="2722682" y="1216832"/>
            <a:ext cx="1770036" cy="564450"/>
          </a:xfrm>
          <a:prstGeom prst="rect">
            <a:avLst/>
          </a:prstGeom>
          <a:noFill/>
          <a:ln w="28575">
            <a:noFill/>
            <a:miter lim="800000"/>
            <a:headEnd/>
            <a:tailEnd/>
          </a:ln>
        </p:spPr>
        <p:txBody>
          <a:bodyPr wrap="none">
            <a:spAutoFit/>
          </a:bodyPr>
          <a:lstStyle/>
          <a:p>
            <a:r>
              <a:rPr lang="en-US" sz="3068" b="1" dirty="0">
                <a:latin typeface="Calibri" pitchFamily="34" charset="0"/>
              </a:rPr>
              <a:t>Processor</a:t>
            </a:r>
          </a:p>
        </p:txBody>
      </p:sp>
      <p:sp>
        <p:nvSpPr>
          <p:cNvPr id="42002" name="Rectangle 18"/>
          <p:cNvSpPr>
            <a:spLocks noChangeArrowheads="1"/>
          </p:cNvSpPr>
          <p:nvPr/>
        </p:nvSpPr>
        <p:spPr bwMode="auto">
          <a:xfrm>
            <a:off x="5880000" y="3513063"/>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42003" name="Rectangle 19"/>
          <p:cNvSpPr>
            <a:spLocks noChangeArrowheads="1"/>
          </p:cNvSpPr>
          <p:nvPr/>
        </p:nvSpPr>
        <p:spPr bwMode="auto">
          <a:xfrm>
            <a:off x="6482760" y="351306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2004" name="Rectangle 20"/>
          <p:cNvSpPr>
            <a:spLocks noChangeArrowheads="1"/>
          </p:cNvSpPr>
          <p:nvPr/>
        </p:nvSpPr>
        <p:spPr bwMode="auto">
          <a:xfrm>
            <a:off x="6482760" y="385749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2005" name="Text Box 21"/>
          <p:cNvSpPr txBox="1">
            <a:spLocks noChangeArrowheads="1"/>
          </p:cNvSpPr>
          <p:nvPr/>
        </p:nvSpPr>
        <p:spPr bwMode="auto">
          <a:xfrm>
            <a:off x="5029678" y="3043053"/>
            <a:ext cx="2495357" cy="564450"/>
          </a:xfrm>
          <a:prstGeom prst="rect">
            <a:avLst/>
          </a:prstGeom>
          <a:noFill/>
          <a:ln w="28575">
            <a:noFill/>
            <a:miter lim="800000"/>
            <a:headEnd/>
            <a:tailEnd/>
          </a:ln>
        </p:spPr>
        <p:txBody>
          <a:bodyPr>
            <a:spAutoFit/>
          </a:bodyPr>
          <a:lstStyle/>
          <a:p>
            <a:pPr algn="ctr"/>
            <a:r>
              <a:rPr lang="en-US" sz="3068" b="1" dirty="0">
                <a:latin typeface="Calibri" pitchFamily="34" charset="0"/>
              </a:rPr>
              <a:t>V d  tag   data</a:t>
            </a:r>
          </a:p>
        </p:txBody>
      </p:sp>
      <p:sp>
        <p:nvSpPr>
          <p:cNvPr id="42006" name="Rectangle 22"/>
          <p:cNvSpPr>
            <a:spLocks noChangeArrowheads="1"/>
          </p:cNvSpPr>
          <p:nvPr/>
        </p:nvSpPr>
        <p:spPr bwMode="auto">
          <a:xfrm>
            <a:off x="3583769" y="5608374"/>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2007" name="Rectangle 23"/>
          <p:cNvSpPr>
            <a:spLocks noChangeArrowheads="1"/>
          </p:cNvSpPr>
          <p:nvPr/>
        </p:nvSpPr>
        <p:spPr bwMode="auto">
          <a:xfrm>
            <a:off x="3583769" y="595280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2008" name="Rectangle 24"/>
          <p:cNvSpPr>
            <a:spLocks noChangeArrowheads="1"/>
          </p:cNvSpPr>
          <p:nvPr/>
        </p:nvSpPr>
        <p:spPr bwMode="auto">
          <a:xfrm>
            <a:off x="3583769" y="629724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2009" name="Rectangle 25"/>
          <p:cNvSpPr>
            <a:spLocks noChangeArrowheads="1"/>
          </p:cNvSpPr>
          <p:nvPr/>
        </p:nvSpPr>
        <p:spPr bwMode="auto">
          <a:xfrm>
            <a:off x="3583769" y="664167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2010" name="Text Box 26"/>
          <p:cNvSpPr txBox="1">
            <a:spLocks noChangeArrowheads="1"/>
          </p:cNvSpPr>
          <p:nvPr/>
        </p:nvSpPr>
        <p:spPr bwMode="auto">
          <a:xfrm>
            <a:off x="3067118" y="5608375"/>
            <a:ext cx="495649" cy="1483483"/>
          </a:xfrm>
          <a:prstGeom prst="rect">
            <a:avLst/>
          </a:prstGeom>
          <a:noFill/>
          <a:ln w="28575">
            <a:noFill/>
            <a:miter lim="800000"/>
            <a:headEnd/>
            <a:tailEnd/>
          </a:ln>
        </p:spPr>
        <p:txBody>
          <a:bodyPr wrap="none">
            <a:spAutoFit/>
          </a:bodyPr>
          <a:lstStyle/>
          <a:p>
            <a:r>
              <a:rPr lang="en-US" sz="2260" b="1" dirty="0">
                <a:latin typeface="Calibri" pitchFamily="34" charset="0"/>
              </a:rPr>
              <a:t>R0</a:t>
            </a:r>
          </a:p>
          <a:p>
            <a:r>
              <a:rPr lang="en-US" sz="2260" b="1" dirty="0">
                <a:latin typeface="Calibri" pitchFamily="34" charset="0"/>
              </a:rPr>
              <a:t>R1</a:t>
            </a:r>
          </a:p>
          <a:p>
            <a:r>
              <a:rPr lang="en-US" sz="2260" b="1" dirty="0">
                <a:latin typeface="Calibri" pitchFamily="34" charset="0"/>
              </a:rPr>
              <a:t>R2</a:t>
            </a:r>
          </a:p>
          <a:p>
            <a:r>
              <a:rPr lang="en-US" sz="2260" b="1" dirty="0">
                <a:latin typeface="Calibri" pitchFamily="34" charset="0"/>
              </a:rPr>
              <a:t>R3</a:t>
            </a:r>
          </a:p>
        </p:txBody>
      </p:sp>
      <p:sp>
        <p:nvSpPr>
          <p:cNvPr id="42011" name="Text Box 27"/>
          <p:cNvSpPr txBox="1">
            <a:spLocks noChangeArrowheads="1"/>
          </p:cNvSpPr>
          <p:nvPr/>
        </p:nvSpPr>
        <p:spPr bwMode="auto">
          <a:xfrm>
            <a:off x="8664178" y="1216832"/>
            <a:ext cx="1587422" cy="564450"/>
          </a:xfrm>
          <a:prstGeom prst="rect">
            <a:avLst/>
          </a:prstGeom>
          <a:noFill/>
          <a:ln w="28575">
            <a:noFill/>
            <a:miter lim="800000"/>
            <a:headEnd/>
            <a:tailEnd/>
          </a:ln>
        </p:spPr>
        <p:txBody>
          <a:bodyPr wrap="none">
            <a:spAutoFit/>
          </a:bodyPr>
          <a:lstStyle/>
          <a:p>
            <a:r>
              <a:rPr lang="en-US" sz="3068" b="1" dirty="0">
                <a:latin typeface="Calibri" pitchFamily="34" charset="0"/>
              </a:rPr>
              <a:t>Memory</a:t>
            </a:r>
          </a:p>
        </p:txBody>
      </p:sp>
      <p:sp>
        <p:nvSpPr>
          <p:cNvPr id="42012" name="Rectangle 28"/>
          <p:cNvSpPr>
            <a:spLocks noChangeArrowheads="1"/>
          </p:cNvSpPr>
          <p:nvPr/>
        </p:nvSpPr>
        <p:spPr bwMode="auto">
          <a:xfrm>
            <a:off x="5880000" y="4201932"/>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3</a:t>
            </a:r>
          </a:p>
        </p:txBody>
      </p:sp>
      <p:sp>
        <p:nvSpPr>
          <p:cNvPr id="42013" name="Rectangle 29"/>
          <p:cNvSpPr>
            <a:spLocks noChangeArrowheads="1"/>
          </p:cNvSpPr>
          <p:nvPr/>
        </p:nvSpPr>
        <p:spPr bwMode="auto">
          <a:xfrm>
            <a:off x="6482760" y="4201932"/>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2014" name="Rectangle 30"/>
          <p:cNvSpPr>
            <a:spLocks noChangeArrowheads="1"/>
          </p:cNvSpPr>
          <p:nvPr/>
        </p:nvSpPr>
        <p:spPr bwMode="auto">
          <a:xfrm>
            <a:off x="6482760" y="454636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2015" name="Rectangle 31"/>
          <p:cNvSpPr>
            <a:spLocks noChangeArrowheads="1"/>
          </p:cNvSpPr>
          <p:nvPr/>
        </p:nvSpPr>
        <p:spPr bwMode="auto">
          <a:xfrm>
            <a:off x="8836397" y="181959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78</a:t>
            </a:r>
          </a:p>
        </p:txBody>
      </p:sp>
      <p:sp>
        <p:nvSpPr>
          <p:cNvPr id="42016" name="Rectangle 32"/>
          <p:cNvSpPr>
            <a:spLocks noChangeArrowheads="1"/>
          </p:cNvSpPr>
          <p:nvPr/>
        </p:nvSpPr>
        <p:spPr bwMode="auto">
          <a:xfrm>
            <a:off x="8836397" y="2508462"/>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120</a:t>
            </a:r>
          </a:p>
        </p:txBody>
      </p:sp>
      <p:sp>
        <p:nvSpPr>
          <p:cNvPr id="42017" name="Rectangle 33"/>
          <p:cNvSpPr>
            <a:spLocks noChangeArrowheads="1"/>
          </p:cNvSpPr>
          <p:nvPr/>
        </p:nvSpPr>
        <p:spPr bwMode="auto">
          <a:xfrm>
            <a:off x="8836397" y="31973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42018" name="Rectangle 34"/>
          <p:cNvSpPr>
            <a:spLocks noChangeArrowheads="1"/>
          </p:cNvSpPr>
          <p:nvPr/>
        </p:nvSpPr>
        <p:spPr bwMode="auto">
          <a:xfrm>
            <a:off x="8836397" y="4230635"/>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42019" name="Rectangle 35"/>
          <p:cNvSpPr>
            <a:spLocks noChangeArrowheads="1"/>
          </p:cNvSpPr>
          <p:nvPr/>
        </p:nvSpPr>
        <p:spPr bwMode="auto">
          <a:xfrm>
            <a:off x="8836397" y="4919505"/>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21</a:t>
            </a:r>
          </a:p>
        </p:txBody>
      </p:sp>
      <p:sp>
        <p:nvSpPr>
          <p:cNvPr id="42020" name="Rectangle 36"/>
          <p:cNvSpPr>
            <a:spLocks noChangeArrowheads="1"/>
          </p:cNvSpPr>
          <p:nvPr/>
        </p:nvSpPr>
        <p:spPr bwMode="auto">
          <a:xfrm>
            <a:off x="8836397" y="5608374"/>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28</a:t>
            </a:r>
          </a:p>
        </p:txBody>
      </p:sp>
      <p:sp>
        <p:nvSpPr>
          <p:cNvPr id="42021" name="Rectangle 37"/>
          <p:cNvSpPr>
            <a:spLocks noChangeArrowheads="1"/>
          </p:cNvSpPr>
          <p:nvPr/>
        </p:nvSpPr>
        <p:spPr bwMode="auto">
          <a:xfrm>
            <a:off x="8836397" y="6297243"/>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200</a:t>
            </a:r>
          </a:p>
        </p:txBody>
      </p:sp>
      <p:sp>
        <p:nvSpPr>
          <p:cNvPr id="42022" name="Rectangle 38"/>
          <p:cNvSpPr>
            <a:spLocks noChangeArrowheads="1"/>
          </p:cNvSpPr>
          <p:nvPr/>
        </p:nvSpPr>
        <p:spPr bwMode="auto">
          <a:xfrm>
            <a:off x="8836397" y="6986112"/>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225</a:t>
            </a:r>
          </a:p>
        </p:txBody>
      </p:sp>
      <p:sp>
        <p:nvSpPr>
          <p:cNvPr id="42023" name="Text Box 39"/>
          <p:cNvSpPr txBox="1">
            <a:spLocks noChangeArrowheads="1"/>
          </p:cNvSpPr>
          <p:nvPr/>
        </p:nvSpPr>
        <p:spPr bwMode="auto">
          <a:xfrm>
            <a:off x="5478160" y="6038916"/>
            <a:ext cx="1867819" cy="1120884"/>
          </a:xfrm>
          <a:prstGeom prst="rect">
            <a:avLst/>
          </a:prstGeom>
          <a:noFill/>
          <a:ln w="28575">
            <a:noFill/>
            <a:miter lim="800000"/>
            <a:headEnd/>
            <a:tailEnd/>
          </a:ln>
        </p:spPr>
        <p:txBody>
          <a:bodyPr wrap="none">
            <a:spAutoFit/>
          </a:bodyPr>
          <a:lstStyle/>
          <a:p>
            <a:r>
              <a:rPr lang="en-US" sz="3068" b="1" dirty="0">
                <a:latin typeface="Calibri" pitchFamily="34" charset="0"/>
              </a:rPr>
              <a:t>Misses:   2</a:t>
            </a:r>
          </a:p>
          <a:p>
            <a:r>
              <a:rPr lang="en-US" sz="3068" b="1" dirty="0">
                <a:latin typeface="Calibri" pitchFamily="34" charset="0"/>
              </a:rPr>
              <a:t>Hits:</a:t>
            </a:r>
            <a:r>
              <a:rPr lang="en-US" sz="3616" b="1" dirty="0">
                <a:latin typeface="Calibri" pitchFamily="34" charset="0"/>
              </a:rPr>
              <a:t> </a:t>
            </a:r>
            <a:r>
              <a:rPr lang="en-US" sz="3068" b="1" dirty="0">
                <a:latin typeface="Calibri" pitchFamily="34" charset="0"/>
              </a:rPr>
              <a:t>      0</a:t>
            </a:r>
          </a:p>
        </p:txBody>
      </p:sp>
      <p:sp>
        <p:nvSpPr>
          <p:cNvPr id="42024" name="Rectangle 40"/>
          <p:cNvSpPr>
            <a:spLocks noChangeArrowheads="1"/>
          </p:cNvSpPr>
          <p:nvPr/>
        </p:nvSpPr>
        <p:spPr bwMode="auto">
          <a:xfrm>
            <a:off x="5564267"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42025" name="Rectangle 41"/>
          <p:cNvSpPr>
            <a:spLocks noChangeArrowheads="1"/>
          </p:cNvSpPr>
          <p:nvPr/>
        </p:nvSpPr>
        <p:spPr bwMode="auto">
          <a:xfrm>
            <a:off x="5567855"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42026" name="Rectangle 42"/>
          <p:cNvSpPr>
            <a:spLocks noChangeArrowheads="1"/>
          </p:cNvSpPr>
          <p:nvPr/>
        </p:nvSpPr>
        <p:spPr bwMode="auto">
          <a:xfrm>
            <a:off x="5259299"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2027" name="Rectangle 43"/>
          <p:cNvSpPr>
            <a:spLocks noChangeArrowheads="1"/>
          </p:cNvSpPr>
          <p:nvPr/>
        </p:nvSpPr>
        <p:spPr bwMode="auto">
          <a:xfrm>
            <a:off x="5259299"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2028" name="AutoShape 44"/>
          <p:cNvSpPr>
            <a:spLocks noChangeArrowheads="1"/>
          </p:cNvSpPr>
          <p:nvPr/>
        </p:nvSpPr>
        <p:spPr bwMode="auto">
          <a:xfrm>
            <a:off x="2378248" y="3455657"/>
            <a:ext cx="430543" cy="258326"/>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2029" name="Text Box 45"/>
          <p:cNvSpPr txBox="1">
            <a:spLocks noChangeArrowheads="1"/>
          </p:cNvSpPr>
          <p:nvPr/>
        </p:nvSpPr>
        <p:spPr bwMode="auto">
          <a:xfrm rot="-5400000">
            <a:off x="4841987" y="3414429"/>
            <a:ext cx="481222" cy="405367"/>
          </a:xfrm>
          <a:prstGeom prst="rect">
            <a:avLst/>
          </a:prstGeom>
          <a:noFill/>
          <a:ln w="28575">
            <a:noFill/>
            <a:miter lim="800000"/>
            <a:headEnd/>
            <a:tailEnd/>
          </a:ln>
        </p:spPr>
        <p:txBody>
          <a:bodyPr wrap="none">
            <a:spAutoFit/>
          </a:bodyPr>
          <a:lstStyle/>
          <a:p>
            <a:r>
              <a:rPr lang="en-US" sz="2034" b="1" dirty="0" err="1">
                <a:latin typeface="Calibri" pitchFamily="34" charset="0"/>
              </a:rPr>
              <a:t>lru</a:t>
            </a:r>
            <a:endParaRPr lang="en-US" sz="2034" b="1" dirty="0">
              <a:latin typeface="Calibri" pitchFamily="34" charset="0"/>
            </a:endParaRPr>
          </a:p>
        </p:txBody>
      </p:sp>
      <p:sp>
        <p:nvSpPr>
          <p:cNvPr id="42030" name="Rectangle 46"/>
          <p:cNvSpPr>
            <a:spLocks noChangeArrowheads="1"/>
          </p:cNvSpPr>
          <p:nvPr/>
        </p:nvSpPr>
        <p:spPr bwMode="auto">
          <a:xfrm>
            <a:off x="6482760" y="385749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2031" name="Rectangle 47"/>
          <p:cNvSpPr>
            <a:spLocks noChangeArrowheads="1"/>
          </p:cNvSpPr>
          <p:nvPr/>
        </p:nvSpPr>
        <p:spPr bwMode="auto">
          <a:xfrm>
            <a:off x="6482760" y="351306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78</a:t>
            </a:r>
          </a:p>
        </p:txBody>
      </p:sp>
      <p:sp>
        <p:nvSpPr>
          <p:cNvPr id="42032" name="Rectangle 48"/>
          <p:cNvSpPr>
            <a:spLocks noChangeArrowheads="1"/>
          </p:cNvSpPr>
          <p:nvPr/>
        </p:nvSpPr>
        <p:spPr bwMode="auto">
          <a:xfrm>
            <a:off x="3583769" y="595280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2033" name="Rectangle 49"/>
          <p:cNvSpPr>
            <a:spLocks noChangeArrowheads="1"/>
          </p:cNvSpPr>
          <p:nvPr/>
        </p:nvSpPr>
        <p:spPr bwMode="auto">
          <a:xfrm>
            <a:off x="6482760" y="4209108"/>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42034" name="Rectangle 50"/>
          <p:cNvSpPr>
            <a:spLocks noChangeArrowheads="1"/>
          </p:cNvSpPr>
          <p:nvPr/>
        </p:nvSpPr>
        <p:spPr bwMode="auto">
          <a:xfrm>
            <a:off x="6482760" y="4553543"/>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42035" name="Rectangle 51"/>
          <p:cNvSpPr>
            <a:spLocks noChangeArrowheads="1"/>
          </p:cNvSpPr>
          <p:nvPr/>
        </p:nvSpPr>
        <p:spPr bwMode="auto">
          <a:xfrm>
            <a:off x="3583769" y="6297243"/>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54" name="Slide Number Placeholder 53"/>
          <p:cNvSpPr>
            <a:spLocks noGrp="1"/>
          </p:cNvSpPr>
          <p:nvPr>
            <p:ph type="sldNum" sz="quarter" idx="4294967295"/>
          </p:nvPr>
        </p:nvSpPr>
        <p:spPr>
          <a:xfrm>
            <a:off x="8836397" y="7395128"/>
            <a:ext cx="1722173" cy="538179"/>
          </a:xfrm>
          <a:prstGeom prst="rect">
            <a:avLst/>
          </a:prstGeom>
        </p:spPr>
        <p:txBody>
          <a:bodyPr/>
          <a:lstStyle/>
          <a:p>
            <a:pPr>
              <a:defRPr/>
            </a:pPr>
            <a:fld id="{012E7E8B-2EE9-4705-AAB4-46C2D569302C}" type="slidenum">
              <a:rPr lang="en-US" smtClean="0"/>
              <a:pPr>
                <a:defRPr/>
              </a:pPr>
              <a:t>18</a:t>
            </a:fld>
            <a:endParaRPr lang="en-US" dirty="0"/>
          </a:p>
        </p:txBody>
      </p:sp>
    </p:spTree>
    <p:extLst>
      <p:ext uri="{BB962C8B-B14F-4D97-AF65-F5344CB8AC3E}">
        <p14:creationId xmlns:p14="http://schemas.microsoft.com/office/powerpoint/2010/main" val="3746907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4961508" y="1302941"/>
            <a:ext cx="2841585" cy="6113714"/>
          </a:xfrm>
          <a:prstGeom prst="rect">
            <a:avLst/>
          </a:prstGeom>
          <a:solidFill>
            <a:srgbClr val="FFFF99"/>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43011" name="Rectangle 3"/>
          <p:cNvSpPr>
            <a:spLocks noChangeArrowheads="1"/>
          </p:cNvSpPr>
          <p:nvPr/>
        </p:nvSpPr>
        <p:spPr bwMode="auto">
          <a:xfrm>
            <a:off x="7803093" y="1302941"/>
            <a:ext cx="2841585" cy="6113714"/>
          </a:xfrm>
          <a:prstGeom prst="rect">
            <a:avLst/>
          </a:prstGeom>
          <a:solidFill>
            <a:srgbClr val="FFFFCC"/>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43012" name="Rectangle 4"/>
          <p:cNvSpPr>
            <a:spLocks noChangeArrowheads="1"/>
          </p:cNvSpPr>
          <p:nvPr/>
        </p:nvSpPr>
        <p:spPr bwMode="auto">
          <a:xfrm>
            <a:off x="2119922" y="1302941"/>
            <a:ext cx="2841585" cy="6113714"/>
          </a:xfrm>
          <a:prstGeom prst="rect">
            <a:avLst/>
          </a:prstGeom>
          <a:solidFill>
            <a:srgbClr val="FFFFCC"/>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3013" name="Rectangle 5"/>
          <p:cNvSpPr>
            <a:spLocks noGrp="1" noChangeArrowheads="1"/>
          </p:cNvSpPr>
          <p:nvPr>
            <p:ph type="title"/>
          </p:nvPr>
        </p:nvSpPr>
        <p:spPr>
          <a:xfrm>
            <a:off x="1563803" y="355747"/>
            <a:ext cx="9041408" cy="631463"/>
          </a:xfrm>
        </p:spPr>
        <p:txBody>
          <a:bodyPr>
            <a:normAutofit fontScale="90000"/>
          </a:bodyPr>
          <a:lstStyle/>
          <a:p>
            <a:pPr eaLnBrk="1" hangingPunct="1"/>
            <a:r>
              <a:rPr lang="en-US">
                <a:solidFill>
                  <a:schemeClr val="tx1"/>
                </a:solidFill>
              </a:rPr>
              <a:t>write-back (REF 3)</a:t>
            </a:r>
          </a:p>
        </p:txBody>
      </p:sp>
      <p:sp>
        <p:nvSpPr>
          <p:cNvPr id="43014" name="Rectangle 6"/>
          <p:cNvSpPr>
            <a:spLocks noChangeArrowheads="1"/>
          </p:cNvSpPr>
          <p:nvPr/>
        </p:nvSpPr>
        <p:spPr bwMode="auto">
          <a:xfrm>
            <a:off x="8836397" y="216402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3015" name="Rectangle 7"/>
          <p:cNvSpPr>
            <a:spLocks noChangeArrowheads="1"/>
          </p:cNvSpPr>
          <p:nvPr/>
        </p:nvSpPr>
        <p:spPr bwMode="auto">
          <a:xfrm>
            <a:off x="8836397" y="2852897"/>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123</a:t>
            </a:r>
          </a:p>
        </p:txBody>
      </p:sp>
      <p:sp>
        <p:nvSpPr>
          <p:cNvPr id="43016" name="Rectangle 8"/>
          <p:cNvSpPr>
            <a:spLocks noChangeArrowheads="1"/>
          </p:cNvSpPr>
          <p:nvPr/>
        </p:nvSpPr>
        <p:spPr bwMode="auto">
          <a:xfrm>
            <a:off x="8836397" y="3541766"/>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150</a:t>
            </a:r>
          </a:p>
        </p:txBody>
      </p:sp>
      <p:sp>
        <p:nvSpPr>
          <p:cNvPr id="43017" name="Rectangle 9"/>
          <p:cNvSpPr>
            <a:spLocks noChangeArrowheads="1"/>
          </p:cNvSpPr>
          <p:nvPr/>
        </p:nvSpPr>
        <p:spPr bwMode="auto">
          <a:xfrm>
            <a:off x="8836397" y="3886201"/>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43018" name="Rectangle 10"/>
          <p:cNvSpPr>
            <a:spLocks noChangeArrowheads="1"/>
          </p:cNvSpPr>
          <p:nvPr/>
        </p:nvSpPr>
        <p:spPr bwMode="auto">
          <a:xfrm>
            <a:off x="8836397" y="4575070"/>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18</a:t>
            </a:r>
          </a:p>
        </p:txBody>
      </p:sp>
      <p:sp>
        <p:nvSpPr>
          <p:cNvPr id="43019" name="Rectangle 11"/>
          <p:cNvSpPr>
            <a:spLocks noChangeArrowheads="1"/>
          </p:cNvSpPr>
          <p:nvPr/>
        </p:nvSpPr>
        <p:spPr bwMode="auto">
          <a:xfrm>
            <a:off x="8836397" y="5263939"/>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33</a:t>
            </a:r>
          </a:p>
        </p:txBody>
      </p:sp>
      <p:sp>
        <p:nvSpPr>
          <p:cNvPr id="43020" name="Rectangle 12"/>
          <p:cNvSpPr>
            <a:spLocks noChangeArrowheads="1"/>
          </p:cNvSpPr>
          <p:nvPr/>
        </p:nvSpPr>
        <p:spPr bwMode="auto">
          <a:xfrm>
            <a:off x="8836397" y="5952808"/>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19</a:t>
            </a:r>
          </a:p>
        </p:txBody>
      </p:sp>
      <p:sp>
        <p:nvSpPr>
          <p:cNvPr id="43021" name="Rectangle 13"/>
          <p:cNvSpPr>
            <a:spLocks noChangeArrowheads="1"/>
          </p:cNvSpPr>
          <p:nvPr/>
        </p:nvSpPr>
        <p:spPr bwMode="auto">
          <a:xfrm>
            <a:off x="8836397" y="6641677"/>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210</a:t>
            </a:r>
          </a:p>
        </p:txBody>
      </p:sp>
      <p:sp>
        <p:nvSpPr>
          <p:cNvPr id="43022" name="Text Box 14"/>
          <p:cNvSpPr txBox="1">
            <a:spLocks noChangeArrowheads="1"/>
          </p:cNvSpPr>
          <p:nvPr/>
        </p:nvSpPr>
        <p:spPr bwMode="auto">
          <a:xfrm>
            <a:off x="8421359" y="1733485"/>
            <a:ext cx="479618" cy="5656933"/>
          </a:xfrm>
          <a:prstGeom prst="rect">
            <a:avLst/>
          </a:prstGeom>
          <a:noFill/>
          <a:ln w="28575">
            <a:noFill/>
            <a:miter lim="800000"/>
            <a:headEnd/>
            <a:tailEnd/>
          </a:ln>
        </p:spPr>
        <p:txBody>
          <a:bodyPr wrap="none">
            <a:spAutoFit/>
          </a:bodyPr>
          <a:lstStyle/>
          <a:p>
            <a:pPr algn="r"/>
            <a:r>
              <a:rPr lang="en-US" sz="2260" b="1" dirty="0">
                <a:latin typeface="Calibri" pitchFamily="34" charset="0"/>
              </a:rPr>
              <a:t>0</a:t>
            </a:r>
          </a:p>
          <a:p>
            <a:pPr algn="r"/>
            <a:r>
              <a:rPr lang="en-US" sz="2260" b="1" dirty="0">
                <a:latin typeface="Calibri" pitchFamily="34" charset="0"/>
              </a:rPr>
              <a:t>1</a:t>
            </a:r>
          </a:p>
          <a:p>
            <a:pPr algn="r"/>
            <a:r>
              <a:rPr lang="en-US" sz="2260" b="1" dirty="0">
                <a:latin typeface="Calibri" pitchFamily="34" charset="0"/>
              </a:rPr>
              <a:t>2</a:t>
            </a:r>
          </a:p>
          <a:p>
            <a:pPr algn="r"/>
            <a:r>
              <a:rPr lang="en-US" sz="2260" b="1" dirty="0">
                <a:latin typeface="Calibri" pitchFamily="34" charset="0"/>
              </a:rPr>
              <a:t>3</a:t>
            </a:r>
          </a:p>
          <a:p>
            <a:pPr algn="r"/>
            <a:r>
              <a:rPr lang="en-US" sz="2260" b="1" dirty="0">
                <a:latin typeface="Calibri" pitchFamily="34" charset="0"/>
              </a:rPr>
              <a:t>4</a:t>
            </a:r>
          </a:p>
          <a:p>
            <a:pPr algn="r"/>
            <a:r>
              <a:rPr lang="en-US" sz="2260" b="1" dirty="0">
                <a:latin typeface="Calibri" pitchFamily="34" charset="0"/>
              </a:rPr>
              <a:t>5</a:t>
            </a:r>
          </a:p>
          <a:p>
            <a:pPr algn="r"/>
            <a:r>
              <a:rPr lang="en-US" sz="2260" b="1" dirty="0">
                <a:latin typeface="Calibri" pitchFamily="34" charset="0"/>
              </a:rPr>
              <a:t>6</a:t>
            </a:r>
          </a:p>
          <a:p>
            <a:pPr algn="r"/>
            <a:r>
              <a:rPr lang="en-US" sz="2260" b="1" dirty="0">
                <a:latin typeface="Calibri" pitchFamily="34" charset="0"/>
              </a:rPr>
              <a:t>7</a:t>
            </a:r>
          </a:p>
          <a:p>
            <a:pPr algn="r"/>
            <a:r>
              <a:rPr lang="en-US" sz="2260" b="1" dirty="0">
                <a:latin typeface="Calibri" pitchFamily="34" charset="0"/>
              </a:rPr>
              <a:t>8</a:t>
            </a:r>
          </a:p>
          <a:p>
            <a:pPr algn="r"/>
            <a:r>
              <a:rPr lang="en-US" sz="2260" b="1" dirty="0">
                <a:latin typeface="Calibri" pitchFamily="34" charset="0"/>
              </a:rPr>
              <a:t>9</a:t>
            </a:r>
          </a:p>
          <a:p>
            <a:pPr algn="r"/>
            <a:r>
              <a:rPr lang="en-US" sz="2260" b="1" dirty="0">
                <a:latin typeface="Calibri" pitchFamily="34" charset="0"/>
              </a:rPr>
              <a:t>10</a:t>
            </a:r>
          </a:p>
          <a:p>
            <a:pPr algn="r"/>
            <a:r>
              <a:rPr lang="en-US" sz="2260" b="1" dirty="0">
                <a:latin typeface="Calibri" pitchFamily="34" charset="0"/>
              </a:rPr>
              <a:t>11</a:t>
            </a:r>
          </a:p>
          <a:p>
            <a:pPr algn="r"/>
            <a:r>
              <a:rPr lang="en-US" sz="2260" b="1" dirty="0">
                <a:latin typeface="Calibri" pitchFamily="34" charset="0"/>
              </a:rPr>
              <a:t>12</a:t>
            </a:r>
          </a:p>
          <a:p>
            <a:pPr algn="r"/>
            <a:r>
              <a:rPr lang="en-US" sz="2260" b="1" dirty="0">
                <a:latin typeface="Calibri" pitchFamily="34" charset="0"/>
              </a:rPr>
              <a:t>13</a:t>
            </a:r>
          </a:p>
          <a:p>
            <a:pPr algn="r"/>
            <a:r>
              <a:rPr lang="en-US" sz="2260" b="1" dirty="0">
                <a:latin typeface="Calibri" pitchFamily="34" charset="0"/>
              </a:rPr>
              <a:t>14</a:t>
            </a:r>
          </a:p>
          <a:p>
            <a:pPr algn="r"/>
            <a:r>
              <a:rPr lang="en-US" sz="2260" b="1" dirty="0">
                <a:latin typeface="Calibri" pitchFamily="34" charset="0"/>
              </a:rPr>
              <a:t>15</a:t>
            </a:r>
          </a:p>
        </p:txBody>
      </p:sp>
      <p:sp>
        <p:nvSpPr>
          <p:cNvPr id="43023" name="Text Box 15"/>
          <p:cNvSpPr txBox="1">
            <a:spLocks noChangeArrowheads="1"/>
          </p:cNvSpPr>
          <p:nvPr/>
        </p:nvSpPr>
        <p:spPr bwMode="auto">
          <a:xfrm>
            <a:off x="2808792" y="3143514"/>
            <a:ext cx="1901483" cy="1483419"/>
          </a:xfrm>
          <a:prstGeom prst="rect">
            <a:avLst/>
          </a:prstGeom>
          <a:noFill/>
          <a:ln w="28575">
            <a:noFill/>
            <a:miter lim="800000"/>
            <a:headEnd/>
            <a:tailEnd/>
          </a:ln>
        </p:spPr>
        <p:txBody>
          <a:bodyPr wrap="none">
            <a:spAutoFit/>
          </a:bodyPr>
          <a:lstStyle/>
          <a:p>
            <a:r>
              <a:rPr lang="en-US" sz="1808" b="1" dirty="0">
                <a:latin typeface="Calibri" pitchFamily="34" charset="0"/>
              </a:rPr>
              <a:t>Ld  R1 </a:t>
            </a:r>
            <a:r>
              <a:rPr lang="en-US" sz="1808" b="1" dirty="0">
                <a:latin typeface="Calibri" pitchFamily="34" charset="0"/>
                <a:sym typeface="Symbol" charset="2"/>
              </a:rPr>
              <a:t> M[   1   ]</a:t>
            </a:r>
          </a:p>
          <a:p>
            <a:r>
              <a:rPr lang="en-US" sz="1808" b="1" dirty="0">
                <a:latin typeface="Calibri" pitchFamily="34" charset="0"/>
              </a:rPr>
              <a:t>Ld  R2 </a:t>
            </a:r>
            <a:r>
              <a:rPr lang="en-US" sz="1808" b="1" dirty="0">
                <a:latin typeface="Calibri" pitchFamily="34" charset="0"/>
                <a:sym typeface="Symbol" charset="2"/>
              </a:rPr>
              <a:t> M[   7   ]</a:t>
            </a:r>
          </a:p>
          <a:p>
            <a:r>
              <a:rPr lang="en-US" sz="1808" b="1" dirty="0">
                <a:latin typeface="Calibri" pitchFamily="34" charset="0"/>
              </a:rPr>
              <a:t>St   R2 </a:t>
            </a:r>
            <a:r>
              <a:rPr lang="en-US" sz="1808" b="1" dirty="0">
                <a:latin typeface="Calibri" pitchFamily="34" charset="0"/>
                <a:sym typeface="Symbol" charset="2"/>
              </a:rPr>
              <a:t> M[   </a:t>
            </a:r>
            <a:r>
              <a:rPr lang="en-US" sz="1808" b="1" dirty="0">
                <a:solidFill>
                  <a:srgbClr val="FF0000"/>
                </a:solidFill>
                <a:latin typeface="Calibri" pitchFamily="34" charset="0"/>
                <a:sym typeface="Symbol" charset="2"/>
              </a:rPr>
              <a:t>0</a:t>
            </a:r>
            <a:r>
              <a:rPr lang="en-US" sz="1808" b="1" dirty="0">
                <a:latin typeface="Calibri" pitchFamily="34" charset="0"/>
                <a:sym typeface="Symbol" charset="2"/>
              </a:rPr>
              <a:t>   ]</a:t>
            </a:r>
          </a:p>
          <a:p>
            <a:r>
              <a:rPr lang="en-US" sz="1808" b="1" dirty="0">
                <a:latin typeface="Calibri" pitchFamily="34" charset="0"/>
              </a:rPr>
              <a:t>St   R1 </a:t>
            </a:r>
            <a:r>
              <a:rPr lang="en-US" sz="1808" b="1" dirty="0">
                <a:latin typeface="Calibri" pitchFamily="34" charset="0"/>
                <a:sym typeface="Symbol" charset="2"/>
              </a:rPr>
              <a:t> M[   5   ]</a:t>
            </a:r>
            <a:endParaRPr lang="en-US" sz="1808" b="1" dirty="0">
              <a:latin typeface="Calibri" pitchFamily="34" charset="0"/>
            </a:endParaRPr>
          </a:p>
          <a:p>
            <a:r>
              <a:rPr lang="en-US" sz="1808" b="1" dirty="0">
                <a:latin typeface="Calibri" pitchFamily="34" charset="0"/>
              </a:rPr>
              <a:t>Ld  R2 </a:t>
            </a:r>
            <a:r>
              <a:rPr lang="en-US" sz="1808" b="1" dirty="0">
                <a:latin typeface="Calibri" pitchFamily="34" charset="0"/>
                <a:sym typeface="Symbol" charset="2"/>
              </a:rPr>
              <a:t> M[  10  ]</a:t>
            </a:r>
            <a:endParaRPr lang="en-US" sz="1808" b="1" dirty="0">
              <a:latin typeface="Calibri" pitchFamily="34" charset="0"/>
            </a:endParaRPr>
          </a:p>
        </p:txBody>
      </p:sp>
      <p:sp>
        <p:nvSpPr>
          <p:cNvPr id="43024" name="Text Box 16"/>
          <p:cNvSpPr txBox="1">
            <a:spLocks noChangeArrowheads="1"/>
          </p:cNvSpPr>
          <p:nvPr/>
        </p:nvSpPr>
        <p:spPr bwMode="auto">
          <a:xfrm>
            <a:off x="5736484" y="1216832"/>
            <a:ext cx="1162498" cy="564450"/>
          </a:xfrm>
          <a:prstGeom prst="rect">
            <a:avLst/>
          </a:prstGeom>
          <a:noFill/>
          <a:ln w="28575">
            <a:noFill/>
            <a:miter lim="800000"/>
            <a:headEnd/>
            <a:tailEnd/>
          </a:ln>
        </p:spPr>
        <p:txBody>
          <a:bodyPr wrap="none">
            <a:spAutoFit/>
          </a:bodyPr>
          <a:lstStyle/>
          <a:p>
            <a:r>
              <a:rPr lang="en-US" sz="3068" b="1" dirty="0">
                <a:latin typeface="Calibri" pitchFamily="34" charset="0"/>
              </a:rPr>
              <a:t>Cache</a:t>
            </a:r>
          </a:p>
        </p:txBody>
      </p:sp>
      <p:sp>
        <p:nvSpPr>
          <p:cNvPr id="43025" name="Text Box 17"/>
          <p:cNvSpPr txBox="1">
            <a:spLocks noChangeArrowheads="1"/>
          </p:cNvSpPr>
          <p:nvPr/>
        </p:nvSpPr>
        <p:spPr bwMode="auto">
          <a:xfrm>
            <a:off x="2722682" y="1216832"/>
            <a:ext cx="1770036" cy="564450"/>
          </a:xfrm>
          <a:prstGeom prst="rect">
            <a:avLst/>
          </a:prstGeom>
          <a:noFill/>
          <a:ln w="28575">
            <a:noFill/>
            <a:miter lim="800000"/>
            <a:headEnd/>
            <a:tailEnd/>
          </a:ln>
        </p:spPr>
        <p:txBody>
          <a:bodyPr wrap="none">
            <a:spAutoFit/>
          </a:bodyPr>
          <a:lstStyle/>
          <a:p>
            <a:r>
              <a:rPr lang="en-US" sz="3068" b="1" dirty="0">
                <a:latin typeface="Calibri" pitchFamily="34" charset="0"/>
              </a:rPr>
              <a:t>Processor</a:t>
            </a:r>
          </a:p>
        </p:txBody>
      </p:sp>
      <p:sp>
        <p:nvSpPr>
          <p:cNvPr id="43026" name="Rectangle 18"/>
          <p:cNvSpPr>
            <a:spLocks noChangeArrowheads="1"/>
          </p:cNvSpPr>
          <p:nvPr/>
        </p:nvSpPr>
        <p:spPr bwMode="auto">
          <a:xfrm>
            <a:off x="5880000" y="3513063"/>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43027" name="Rectangle 19"/>
          <p:cNvSpPr>
            <a:spLocks noChangeArrowheads="1"/>
          </p:cNvSpPr>
          <p:nvPr/>
        </p:nvSpPr>
        <p:spPr bwMode="auto">
          <a:xfrm>
            <a:off x="6482760" y="351306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3028" name="Rectangle 20"/>
          <p:cNvSpPr>
            <a:spLocks noChangeArrowheads="1"/>
          </p:cNvSpPr>
          <p:nvPr/>
        </p:nvSpPr>
        <p:spPr bwMode="auto">
          <a:xfrm>
            <a:off x="6482760" y="385749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3029" name="Text Box 21"/>
          <p:cNvSpPr txBox="1">
            <a:spLocks noChangeArrowheads="1"/>
          </p:cNvSpPr>
          <p:nvPr/>
        </p:nvSpPr>
        <p:spPr bwMode="auto">
          <a:xfrm>
            <a:off x="5029678" y="3043053"/>
            <a:ext cx="2495357" cy="564450"/>
          </a:xfrm>
          <a:prstGeom prst="rect">
            <a:avLst/>
          </a:prstGeom>
          <a:noFill/>
          <a:ln w="28575">
            <a:noFill/>
            <a:miter lim="800000"/>
            <a:headEnd/>
            <a:tailEnd/>
          </a:ln>
        </p:spPr>
        <p:txBody>
          <a:bodyPr>
            <a:spAutoFit/>
          </a:bodyPr>
          <a:lstStyle/>
          <a:p>
            <a:pPr algn="ctr"/>
            <a:r>
              <a:rPr lang="en-US" sz="3068" b="1" dirty="0">
                <a:latin typeface="Calibri" pitchFamily="34" charset="0"/>
              </a:rPr>
              <a:t>V d  tag   data</a:t>
            </a:r>
          </a:p>
        </p:txBody>
      </p:sp>
      <p:sp>
        <p:nvSpPr>
          <p:cNvPr id="43030" name="Rectangle 22"/>
          <p:cNvSpPr>
            <a:spLocks noChangeArrowheads="1"/>
          </p:cNvSpPr>
          <p:nvPr/>
        </p:nvSpPr>
        <p:spPr bwMode="auto">
          <a:xfrm>
            <a:off x="3583769" y="5608374"/>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3031" name="Rectangle 23"/>
          <p:cNvSpPr>
            <a:spLocks noChangeArrowheads="1"/>
          </p:cNvSpPr>
          <p:nvPr/>
        </p:nvSpPr>
        <p:spPr bwMode="auto">
          <a:xfrm>
            <a:off x="3583769" y="595280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3032" name="Rectangle 24"/>
          <p:cNvSpPr>
            <a:spLocks noChangeArrowheads="1"/>
          </p:cNvSpPr>
          <p:nvPr/>
        </p:nvSpPr>
        <p:spPr bwMode="auto">
          <a:xfrm>
            <a:off x="3583769" y="629724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3033" name="Rectangle 25"/>
          <p:cNvSpPr>
            <a:spLocks noChangeArrowheads="1"/>
          </p:cNvSpPr>
          <p:nvPr/>
        </p:nvSpPr>
        <p:spPr bwMode="auto">
          <a:xfrm>
            <a:off x="3583769" y="664167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3034" name="Text Box 26"/>
          <p:cNvSpPr txBox="1">
            <a:spLocks noChangeArrowheads="1"/>
          </p:cNvSpPr>
          <p:nvPr/>
        </p:nvSpPr>
        <p:spPr bwMode="auto">
          <a:xfrm>
            <a:off x="3067118" y="5608375"/>
            <a:ext cx="495649" cy="1483483"/>
          </a:xfrm>
          <a:prstGeom prst="rect">
            <a:avLst/>
          </a:prstGeom>
          <a:noFill/>
          <a:ln w="28575">
            <a:noFill/>
            <a:miter lim="800000"/>
            <a:headEnd/>
            <a:tailEnd/>
          </a:ln>
        </p:spPr>
        <p:txBody>
          <a:bodyPr wrap="none">
            <a:spAutoFit/>
          </a:bodyPr>
          <a:lstStyle/>
          <a:p>
            <a:r>
              <a:rPr lang="en-US" sz="2260" b="1" dirty="0">
                <a:latin typeface="Calibri" pitchFamily="34" charset="0"/>
              </a:rPr>
              <a:t>R0</a:t>
            </a:r>
          </a:p>
          <a:p>
            <a:r>
              <a:rPr lang="en-US" sz="2260" b="1" dirty="0">
                <a:latin typeface="Calibri" pitchFamily="34" charset="0"/>
              </a:rPr>
              <a:t>R1</a:t>
            </a:r>
          </a:p>
          <a:p>
            <a:r>
              <a:rPr lang="en-US" sz="2260" b="1" dirty="0">
                <a:latin typeface="Calibri" pitchFamily="34" charset="0"/>
              </a:rPr>
              <a:t>R2</a:t>
            </a:r>
          </a:p>
          <a:p>
            <a:r>
              <a:rPr lang="en-US" sz="2260" b="1" dirty="0">
                <a:latin typeface="Calibri" pitchFamily="34" charset="0"/>
              </a:rPr>
              <a:t>R3</a:t>
            </a:r>
          </a:p>
        </p:txBody>
      </p:sp>
      <p:sp>
        <p:nvSpPr>
          <p:cNvPr id="43035" name="Text Box 27"/>
          <p:cNvSpPr txBox="1">
            <a:spLocks noChangeArrowheads="1"/>
          </p:cNvSpPr>
          <p:nvPr/>
        </p:nvSpPr>
        <p:spPr bwMode="auto">
          <a:xfrm>
            <a:off x="8664178" y="1216832"/>
            <a:ext cx="1587422" cy="564450"/>
          </a:xfrm>
          <a:prstGeom prst="rect">
            <a:avLst/>
          </a:prstGeom>
          <a:noFill/>
          <a:ln w="28575">
            <a:noFill/>
            <a:miter lim="800000"/>
            <a:headEnd/>
            <a:tailEnd/>
          </a:ln>
        </p:spPr>
        <p:txBody>
          <a:bodyPr wrap="none">
            <a:spAutoFit/>
          </a:bodyPr>
          <a:lstStyle/>
          <a:p>
            <a:r>
              <a:rPr lang="en-US" sz="3068" b="1" dirty="0">
                <a:latin typeface="Calibri" pitchFamily="34" charset="0"/>
              </a:rPr>
              <a:t>Memory</a:t>
            </a:r>
          </a:p>
        </p:txBody>
      </p:sp>
      <p:sp>
        <p:nvSpPr>
          <p:cNvPr id="43036" name="Rectangle 28"/>
          <p:cNvSpPr>
            <a:spLocks noChangeArrowheads="1"/>
          </p:cNvSpPr>
          <p:nvPr/>
        </p:nvSpPr>
        <p:spPr bwMode="auto">
          <a:xfrm>
            <a:off x="5880000" y="4201932"/>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3</a:t>
            </a:r>
          </a:p>
        </p:txBody>
      </p:sp>
      <p:sp>
        <p:nvSpPr>
          <p:cNvPr id="43037" name="Rectangle 29"/>
          <p:cNvSpPr>
            <a:spLocks noChangeArrowheads="1"/>
          </p:cNvSpPr>
          <p:nvPr/>
        </p:nvSpPr>
        <p:spPr bwMode="auto">
          <a:xfrm>
            <a:off x="6482760" y="4201932"/>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3038" name="Rectangle 30"/>
          <p:cNvSpPr>
            <a:spLocks noChangeArrowheads="1"/>
          </p:cNvSpPr>
          <p:nvPr/>
        </p:nvSpPr>
        <p:spPr bwMode="auto">
          <a:xfrm>
            <a:off x="6482760" y="454636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3039" name="Rectangle 31"/>
          <p:cNvSpPr>
            <a:spLocks noChangeArrowheads="1"/>
          </p:cNvSpPr>
          <p:nvPr/>
        </p:nvSpPr>
        <p:spPr bwMode="auto">
          <a:xfrm>
            <a:off x="8836397" y="181959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78</a:t>
            </a:r>
          </a:p>
        </p:txBody>
      </p:sp>
      <p:sp>
        <p:nvSpPr>
          <p:cNvPr id="43040" name="Rectangle 32"/>
          <p:cNvSpPr>
            <a:spLocks noChangeArrowheads="1"/>
          </p:cNvSpPr>
          <p:nvPr/>
        </p:nvSpPr>
        <p:spPr bwMode="auto">
          <a:xfrm>
            <a:off x="8836397" y="2508462"/>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120</a:t>
            </a:r>
          </a:p>
        </p:txBody>
      </p:sp>
      <p:sp>
        <p:nvSpPr>
          <p:cNvPr id="43041" name="Rectangle 33"/>
          <p:cNvSpPr>
            <a:spLocks noChangeArrowheads="1"/>
          </p:cNvSpPr>
          <p:nvPr/>
        </p:nvSpPr>
        <p:spPr bwMode="auto">
          <a:xfrm>
            <a:off x="8836397" y="31973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43042" name="Rectangle 34"/>
          <p:cNvSpPr>
            <a:spLocks noChangeArrowheads="1"/>
          </p:cNvSpPr>
          <p:nvPr/>
        </p:nvSpPr>
        <p:spPr bwMode="auto">
          <a:xfrm>
            <a:off x="8836397" y="4230635"/>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43043" name="Rectangle 35"/>
          <p:cNvSpPr>
            <a:spLocks noChangeArrowheads="1"/>
          </p:cNvSpPr>
          <p:nvPr/>
        </p:nvSpPr>
        <p:spPr bwMode="auto">
          <a:xfrm>
            <a:off x="8836397" y="4919505"/>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21</a:t>
            </a:r>
          </a:p>
        </p:txBody>
      </p:sp>
      <p:sp>
        <p:nvSpPr>
          <p:cNvPr id="43044" name="Rectangle 36"/>
          <p:cNvSpPr>
            <a:spLocks noChangeArrowheads="1"/>
          </p:cNvSpPr>
          <p:nvPr/>
        </p:nvSpPr>
        <p:spPr bwMode="auto">
          <a:xfrm>
            <a:off x="8836397" y="5608374"/>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28</a:t>
            </a:r>
          </a:p>
        </p:txBody>
      </p:sp>
      <p:sp>
        <p:nvSpPr>
          <p:cNvPr id="43045" name="Rectangle 37"/>
          <p:cNvSpPr>
            <a:spLocks noChangeArrowheads="1"/>
          </p:cNvSpPr>
          <p:nvPr/>
        </p:nvSpPr>
        <p:spPr bwMode="auto">
          <a:xfrm>
            <a:off x="8836397" y="6297243"/>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200</a:t>
            </a:r>
          </a:p>
        </p:txBody>
      </p:sp>
      <p:sp>
        <p:nvSpPr>
          <p:cNvPr id="43046" name="Rectangle 38"/>
          <p:cNvSpPr>
            <a:spLocks noChangeArrowheads="1"/>
          </p:cNvSpPr>
          <p:nvPr/>
        </p:nvSpPr>
        <p:spPr bwMode="auto">
          <a:xfrm>
            <a:off x="8836397" y="6986112"/>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225</a:t>
            </a:r>
          </a:p>
        </p:txBody>
      </p:sp>
      <p:sp>
        <p:nvSpPr>
          <p:cNvPr id="43047" name="Text Box 39"/>
          <p:cNvSpPr txBox="1">
            <a:spLocks noChangeArrowheads="1"/>
          </p:cNvSpPr>
          <p:nvPr/>
        </p:nvSpPr>
        <p:spPr bwMode="auto">
          <a:xfrm>
            <a:off x="5478160" y="6038916"/>
            <a:ext cx="1867819" cy="1120884"/>
          </a:xfrm>
          <a:prstGeom prst="rect">
            <a:avLst/>
          </a:prstGeom>
          <a:noFill/>
          <a:ln w="28575">
            <a:noFill/>
            <a:miter lim="800000"/>
            <a:headEnd/>
            <a:tailEnd/>
          </a:ln>
        </p:spPr>
        <p:txBody>
          <a:bodyPr wrap="none">
            <a:spAutoFit/>
          </a:bodyPr>
          <a:lstStyle/>
          <a:p>
            <a:r>
              <a:rPr lang="en-US" sz="3068" b="1" dirty="0">
                <a:latin typeface="Calibri" pitchFamily="34" charset="0"/>
              </a:rPr>
              <a:t>Misses:   2</a:t>
            </a:r>
          </a:p>
          <a:p>
            <a:r>
              <a:rPr lang="en-US" sz="3068" b="1" dirty="0">
                <a:latin typeface="Calibri" pitchFamily="34" charset="0"/>
              </a:rPr>
              <a:t>Hits:</a:t>
            </a:r>
            <a:r>
              <a:rPr lang="en-US" sz="3616" b="1" dirty="0">
                <a:latin typeface="Calibri" pitchFamily="34" charset="0"/>
              </a:rPr>
              <a:t> </a:t>
            </a:r>
            <a:r>
              <a:rPr lang="en-US" sz="3068" b="1" dirty="0">
                <a:latin typeface="Calibri" pitchFamily="34" charset="0"/>
              </a:rPr>
              <a:t>      0</a:t>
            </a:r>
          </a:p>
        </p:txBody>
      </p:sp>
      <p:sp>
        <p:nvSpPr>
          <p:cNvPr id="43048" name="Rectangle 40"/>
          <p:cNvSpPr>
            <a:spLocks noChangeArrowheads="1"/>
          </p:cNvSpPr>
          <p:nvPr/>
        </p:nvSpPr>
        <p:spPr bwMode="auto">
          <a:xfrm>
            <a:off x="5564267"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43049" name="Rectangle 41"/>
          <p:cNvSpPr>
            <a:spLocks noChangeArrowheads="1"/>
          </p:cNvSpPr>
          <p:nvPr/>
        </p:nvSpPr>
        <p:spPr bwMode="auto">
          <a:xfrm>
            <a:off x="5567855"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43050" name="Rectangle 42"/>
          <p:cNvSpPr>
            <a:spLocks noChangeArrowheads="1"/>
          </p:cNvSpPr>
          <p:nvPr/>
        </p:nvSpPr>
        <p:spPr bwMode="auto">
          <a:xfrm>
            <a:off x="5259299"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3051" name="Rectangle 43"/>
          <p:cNvSpPr>
            <a:spLocks noChangeArrowheads="1"/>
          </p:cNvSpPr>
          <p:nvPr/>
        </p:nvSpPr>
        <p:spPr bwMode="auto">
          <a:xfrm>
            <a:off x="5259299"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3052" name="AutoShape 44"/>
          <p:cNvSpPr>
            <a:spLocks noChangeArrowheads="1"/>
          </p:cNvSpPr>
          <p:nvPr/>
        </p:nvSpPr>
        <p:spPr bwMode="auto">
          <a:xfrm>
            <a:off x="2464357" y="3757037"/>
            <a:ext cx="430543" cy="258326"/>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3053" name="Text Box 45"/>
          <p:cNvSpPr txBox="1">
            <a:spLocks noChangeArrowheads="1"/>
          </p:cNvSpPr>
          <p:nvPr/>
        </p:nvSpPr>
        <p:spPr bwMode="auto">
          <a:xfrm rot="-5400000">
            <a:off x="4841987" y="3414429"/>
            <a:ext cx="481222" cy="405367"/>
          </a:xfrm>
          <a:prstGeom prst="rect">
            <a:avLst/>
          </a:prstGeom>
          <a:noFill/>
          <a:ln w="28575">
            <a:noFill/>
            <a:miter lim="800000"/>
            <a:headEnd/>
            <a:tailEnd/>
          </a:ln>
        </p:spPr>
        <p:txBody>
          <a:bodyPr wrap="none">
            <a:spAutoFit/>
          </a:bodyPr>
          <a:lstStyle/>
          <a:p>
            <a:r>
              <a:rPr lang="en-US" sz="2034" b="1" dirty="0" err="1">
                <a:latin typeface="Calibri" pitchFamily="34" charset="0"/>
              </a:rPr>
              <a:t>lru</a:t>
            </a:r>
            <a:endParaRPr lang="en-US" sz="2034" b="1" dirty="0">
              <a:latin typeface="Calibri" pitchFamily="34" charset="0"/>
            </a:endParaRPr>
          </a:p>
        </p:txBody>
      </p:sp>
      <p:sp>
        <p:nvSpPr>
          <p:cNvPr id="43054" name="Rectangle 46"/>
          <p:cNvSpPr>
            <a:spLocks noChangeArrowheads="1"/>
          </p:cNvSpPr>
          <p:nvPr/>
        </p:nvSpPr>
        <p:spPr bwMode="auto">
          <a:xfrm>
            <a:off x="6482760" y="385749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3055" name="Rectangle 47"/>
          <p:cNvSpPr>
            <a:spLocks noChangeArrowheads="1"/>
          </p:cNvSpPr>
          <p:nvPr/>
        </p:nvSpPr>
        <p:spPr bwMode="auto">
          <a:xfrm>
            <a:off x="6482760" y="351306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78</a:t>
            </a:r>
          </a:p>
        </p:txBody>
      </p:sp>
      <p:sp>
        <p:nvSpPr>
          <p:cNvPr id="43056" name="Rectangle 48"/>
          <p:cNvSpPr>
            <a:spLocks noChangeArrowheads="1"/>
          </p:cNvSpPr>
          <p:nvPr/>
        </p:nvSpPr>
        <p:spPr bwMode="auto">
          <a:xfrm>
            <a:off x="3583769" y="595280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3057" name="Rectangle 49"/>
          <p:cNvSpPr>
            <a:spLocks noChangeArrowheads="1"/>
          </p:cNvSpPr>
          <p:nvPr/>
        </p:nvSpPr>
        <p:spPr bwMode="auto">
          <a:xfrm>
            <a:off x="6482760" y="4209108"/>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43058" name="Rectangle 50"/>
          <p:cNvSpPr>
            <a:spLocks noChangeArrowheads="1"/>
          </p:cNvSpPr>
          <p:nvPr/>
        </p:nvSpPr>
        <p:spPr bwMode="auto">
          <a:xfrm>
            <a:off x="6482760" y="4553543"/>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43059" name="Rectangle 51"/>
          <p:cNvSpPr>
            <a:spLocks noChangeArrowheads="1"/>
          </p:cNvSpPr>
          <p:nvPr/>
        </p:nvSpPr>
        <p:spPr bwMode="auto">
          <a:xfrm>
            <a:off x="3583769" y="6297243"/>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54" name="Slide Number Placeholder 53"/>
          <p:cNvSpPr>
            <a:spLocks noGrp="1"/>
          </p:cNvSpPr>
          <p:nvPr>
            <p:ph type="sldNum" sz="quarter" idx="4294967295"/>
          </p:nvPr>
        </p:nvSpPr>
        <p:spPr>
          <a:xfrm>
            <a:off x="8836397" y="7395128"/>
            <a:ext cx="1722173" cy="538179"/>
          </a:xfrm>
          <a:prstGeom prst="rect">
            <a:avLst/>
          </a:prstGeom>
        </p:spPr>
        <p:txBody>
          <a:bodyPr/>
          <a:lstStyle/>
          <a:p>
            <a:pPr>
              <a:defRPr/>
            </a:pPr>
            <a:fld id="{98D1457B-408D-4144-8E3A-53BE4A8F39BF}" type="slidenum">
              <a:rPr lang="en-US" smtClean="0"/>
              <a:pPr>
                <a:defRPr/>
              </a:pPr>
              <a:t>19</a:t>
            </a:fld>
            <a:endParaRPr lang="en-US" dirty="0"/>
          </a:p>
        </p:txBody>
      </p:sp>
    </p:spTree>
    <p:extLst>
      <p:ext uri="{BB962C8B-B14F-4D97-AF65-F5344CB8AC3E}">
        <p14:creationId xmlns:p14="http://schemas.microsoft.com/office/powerpoint/2010/main" val="815511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3F57-CA93-D337-E5E0-FBFEA1918E1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B5E3226D-90CB-7AEF-6055-5E6C7556DB81}"/>
              </a:ext>
            </a:extLst>
          </p:cNvPr>
          <p:cNvSpPr>
            <a:spLocks noGrp="1"/>
          </p:cNvSpPr>
          <p:nvPr>
            <p:ph idx="1"/>
          </p:nvPr>
        </p:nvSpPr>
        <p:spPr/>
        <p:txBody>
          <a:bodyPr>
            <a:normAutofit/>
          </a:bodyPr>
          <a:lstStyle/>
          <a:p>
            <a:r>
              <a:rPr lang="en-US" dirty="0"/>
              <a:t>P3 due Thursday</a:t>
            </a:r>
          </a:p>
          <a:p>
            <a:r>
              <a:rPr lang="en-US" dirty="0"/>
              <a:t>HW 5 due Monday 4/3</a:t>
            </a:r>
          </a:p>
          <a:p>
            <a:r>
              <a:rPr lang="en-US" dirty="0"/>
              <a:t>IA applications due 3/24 (Fri)</a:t>
            </a:r>
          </a:p>
        </p:txBody>
      </p:sp>
      <p:sp>
        <p:nvSpPr>
          <p:cNvPr id="4" name="Slide Number Placeholder 3">
            <a:extLst>
              <a:ext uri="{FF2B5EF4-FFF2-40B4-BE49-F238E27FC236}">
                <a16:creationId xmlns:a16="http://schemas.microsoft.com/office/drawing/2014/main" id="{94BBF4B6-4608-B92A-C95F-BB8DAB559A04}"/>
              </a:ext>
            </a:extLst>
          </p:cNvPr>
          <p:cNvSpPr>
            <a:spLocks noGrp="1"/>
          </p:cNvSpPr>
          <p:nvPr>
            <p:ph type="sldNum" sz="quarter" idx="12"/>
          </p:nvPr>
        </p:nvSpPr>
        <p:spPr/>
        <p:txBody>
          <a:bodyPr/>
          <a:lstStyle/>
          <a:p>
            <a:fld id="{24191890-1B93-4A46-9FD4-B9843F018E51}" type="slidenum">
              <a:rPr lang="en-US" smtClean="0"/>
              <a:t>2</a:t>
            </a:fld>
            <a:endParaRPr lang="en-US"/>
          </a:p>
        </p:txBody>
      </p:sp>
    </p:spTree>
    <p:extLst>
      <p:ext uri="{BB962C8B-B14F-4D97-AF65-F5344CB8AC3E}">
        <p14:creationId xmlns:p14="http://schemas.microsoft.com/office/powerpoint/2010/main" val="2271828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4961508" y="1302941"/>
            <a:ext cx="2841585" cy="6113714"/>
          </a:xfrm>
          <a:prstGeom prst="rect">
            <a:avLst/>
          </a:prstGeom>
          <a:solidFill>
            <a:srgbClr val="FFFF99"/>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44035" name="Rectangle 3"/>
          <p:cNvSpPr>
            <a:spLocks noChangeArrowheads="1"/>
          </p:cNvSpPr>
          <p:nvPr/>
        </p:nvSpPr>
        <p:spPr bwMode="auto">
          <a:xfrm>
            <a:off x="7803093" y="1302941"/>
            <a:ext cx="2841585" cy="6113714"/>
          </a:xfrm>
          <a:prstGeom prst="rect">
            <a:avLst/>
          </a:prstGeom>
          <a:solidFill>
            <a:srgbClr val="FFFFCC"/>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44036" name="Rectangle 4"/>
          <p:cNvSpPr>
            <a:spLocks noChangeArrowheads="1"/>
          </p:cNvSpPr>
          <p:nvPr/>
        </p:nvSpPr>
        <p:spPr bwMode="auto">
          <a:xfrm>
            <a:off x="2119922" y="1302941"/>
            <a:ext cx="2841585" cy="6113714"/>
          </a:xfrm>
          <a:prstGeom prst="rect">
            <a:avLst/>
          </a:prstGeom>
          <a:solidFill>
            <a:srgbClr val="FFFFCC"/>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4037" name="Rectangle 5"/>
          <p:cNvSpPr>
            <a:spLocks noGrp="1" noChangeArrowheads="1"/>
          </p:cNvSpPr>
          <p:nvPr>
            <p:ph type="title"/>
          </p:nvPr>
        </p:nvSpPr>
        <p:spPr>
          <a:xfrm>
            <a:off x="1563803" y="355747"/>
            <a:ext cx="9041408" cy="631463"/>
          </a:xfrm>
        </p:spPr>
        <p:txBody>
          <a:bodyPr>
            <a:normAutofit fontScale="90000"/>
          </a:bodyPr>
          <a:lstStyle/>
          <a:p>
            <a:pPr eaLnBrk="1" hangingPunct="1"/>
            <a:r>
              <a:rPr lang="en-US">
                <a:solidFill>
                  <a:schemeClr val="tx1"/>
                </a:solidFill>
              </a:rPr>
              <a:t>write-back (REF 3)</a:t>
            </a:r>
          </a:p>
        </p:txBody>
      </p:sp>
      <p:sp>
        <p:nvSpPr>
          <p:cNvPr id="44038" name="Rectangle 6"/>
          <p:cNvSpPr>
            <a:spLocks noChangeArrowheads="1"/>
          </p:cNvSpPr>
          <p:nvPr/>
        </p:nvSpPr>
        <p:spPr bwMode="auto">
          <a:xfrm>
            <a:off x="8836397" y="216402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4039" name="Rectangle 7"/>
          <p:cNvSpPr>
            <a:spLocks noChangeArrowheads="1"/>
          </p:cNvSpPr>
          <p:nvPr/>
        </p:nvSpPr>
        <p:spPr bwMode="auto">
          <a:xfrm>
            <a:off x="8836397" y="2852897"/>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123</a:t>
            </a:r>
          </a:p>
        </p:txBody>
      </p:sp>
      <p:sp>
        <p:nvSpPr>
          <p:cNvPr id="44040" name="Rectangle 8"/>
          <p:cNvSpPr>
            <a:spLocks noChangeArrowheads="1"/>
          </p:cNvSpPr>
          <p:nvPr/>
        </p:nvSpPr>
        <p:spPr bwMode="auto">
          <a:xfrm>
            <a:off x="8836397" y="3541766"/>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150</a:t>
            </a:r>
          </a:p>
        </p:txBody>
      </p:sp>
      <p:sp>
        <p:nvSpPr>
          <p:cNvPr id="44041" name="Rectangle 9"/>
          <p:cNvSpPr>
            <a:spLocks noChangeArrowheads="1"/>
          </p:cNvSpPr>
          <p:nvPr/>
        </p:nvSpPr>
        <p:spPr bwMode="auto">
          <a:xfrm>
            <a:off x="8836397" y="3886201"/>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44042" name="Rectangle 10"/>
          <p:cNvSpPr>
            <a:spLocks noChangeArrowheads="1"/>
          </p:cNvSpPr>
          <p:nvPr/>
        </p:nvSpPr>
        <p:spPr bwMode="auto">
          <a:xfrm>
            <a:off x="8836397" y="4575070"/>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18</a:t>
            </a:r>
          </a:p>
        </p:txBody>
      </p:sp>
      <p:sp>
        <p:nvSpPr>
          <p:cNvPr id="44043" name="Rectangle 11"/>
          <p:cNvSpPr>
            <a:spLocks noChangeArrowheads="1"/>
          </p:cNvSpPr>
          <p:nvPr/>
        </p:nvSpPr>
        <p:spPr bwMode="auto">
          <a:xfrm>
            <a:off x="8836397" y="5263939"/>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33</a:t>
            </a:r>
          </a:p>
        </p:txBody>
      </p:sp>
      <p:sp>
        <p:nvSpPr>
          <p:cNvPr id="44044" name="Rectangle 12"/>
          <p:cNvSpPr>
            <a:spLocks noChangeArrowheads="1"/>
          </p:cNvSpPr>
          <p:nvPr/>
        </p:nvSpPr>
        <p:spPr bwMode="auto">
          <a:xfrm>
            <a:off x="8836397" y="5952808"/>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19</a:t>
            </a:r>
          </a:p>
        </p:txBody>
      </p:sp>
      <p:sp>
        <p:nvSpPr>
          <p:cNvPr id="44045" name="Rectangle 13"/>
          <p:cNvSpPr>
            <a:spLocks noChangeArrowheads="1"/>
          </p:cNvSpPr>
          <p:nvPr/>
        </p:nvSpPr>
        <p:spPr bwMode="auto">
          <a:xfrm>
            <a:off x="8836397" y="6641677"/>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210</a:t>
            </a:r>
          </a:p>
        </p:txBody>
      </p:sp>
      <p:sp>
        <p:nvSpPr>
          <p:cNvPr id="44046" name="Text Box 14"/>
          <p:cNvSpPr txBox="1">
            <a:spLocks noChangeArrowheads="1"/>
          </p:cNvSpPr>
          <p:nvPr/>
        </p:nvSpPr>
        <p:spPr bwMode="auto">
          <a:xfrm>
            <a:off x="8421359" y="1733485"/>
            <a:ext cx="479618" cy="5656933"/>
          </a:xfrm>
          <a:prstGeom prst="rect">
            <a:avLst/>
          </a:prstGeom>
          <a:noFill/>
          <a:ln w="28575">
            <a:noFill/>
            <a:miter lim="800000"/>
            <a:headEnd/>
            <a:tailEnd/>
          </a:ln>
        </p:spPr>
        <p:txBody>
          <a:bodyPr wrap="none">
            <a:spAutoFit/>
          </a:bodyPr>
          <a:lstStyle/>
          <a:p>
            <a:pPr algn="r"/>
            <a:r>
              <a:rPr lang="en-US" sz="2260" b="1" dirty="0">
                <a:latin typeface="Calibri" pitchFamily="34" charset="0"/>
              </a:rPr>
              <a:t>0</a:t>
            </a:r>
          </a:p>
          <a:p>
            <a:pPr algn="r"/>
            <a:r>
              <a:rPr lang="en-US" sz="2260" b="1" dirty="0">
                <a:latin typeface="Calibri" pitchFamily="34" charset="0"/>
              </a:rPr>
              <a:t>1</a:t>
            </a:r>
          </a:p>
          <a:p>
            <a:pPr algn="r"/>
            <a:r>
              <a:rPr lang="en-US" sz="2260" b="1" dirty="0">
                <a:latin typeface="Calibri" pitchFamily="34" charset="0"/>
              </a:rPr>
              <a:t>2</a:t>
            </a:r>
          </a:p>
          <a:p>
            <a:pPr algn="r"/>
            <a:r>
              <a:rPr lang="en-US" sz="2260" b="1" dirty="0">
                <a:latin typeface="Calibri" pitchFamily="34" charset="0"/>
              </a:rPr>
              <a:t>3</a:t>
            </a:r>
          </a:p>
          <a:p>
            <a:pPr algn="r"/>
            <a:r>
              <a:rPr lang="en-US" sz="2260" b="1" dirty="0">
                <a:latin typeface="Calibri" pitchFamily="34" charset="0"/>
              </a:rPr>
              <a:t>4</a:t>
            </a:r>
          </a:p>
          <a:p>
            <a:pPr algn="r"/>
            <a:r>
              <a:rPr lang="en-US" sz="2260" b="1" dirty="0">
                <a:latin typeface="Calibri" pitchFamily="34" charset="0"/>
              </a:rPr>
              <a:t>5</a:t>
            </a:r>
          </a:p>
          <a:p>
            <a:pPr algn="r"/>
            <a:r>
              <a:rPr lang="en-US" sz="2260" b="1" dirty="0">
                <a:latin typeface="Calibri" pitchFamily="34" charset="0"/>
              </a:rPr>
              <a:t>6</a:t>
            </a:r>
          </a:p>
          <a:p>
            <a:pPr algn="r"/>
            <a:r>
              <a:rPr lang="en-US" sz="2260" b="1" dirty="0">
                <a:latin typeface="Calibri" pitchFamily="34" charset="0"/>
              </a:rPr>
              <a:t>7</a:t>
            </a:r>
          </a:p>
          <a:p>
            <a:pPr algn="r"/>
            <a:r>
              <a:rPr lang="en-US" sz="2260" b="1" dirty="0">
                <a:latin typeface="Calibri" pitchFamily="34" charset="0"/>
              </a:rPr>
              <a:t>8</a:t>
            </a:r>
          </a:p>
          <a:p>
            <a:pPr algn="r"/>
            <a:r>
              <a:rPr lang="en-US" sz="2260" b="1" dirty="0">
                <a:latin typeface="Calibri" pitchFamily="34" charset="0"/>
              </a:rPr>
              <a:t>9</a:t>
            </a:r>
          </a:p>
          <a:p>
            <a:pPr algn="r"/>
            <a:r>
              <a:rPr lang="en-US" sz="2260" b="1" dirty="0">
                <a:latin typeface="Calibri" pitchFamily="34" charset="0"/>
              </a:rPr>
              <a:t>10</a:t>
            </a:r>
          </a:p>
          <a:p>
            <a:pPr algn="r"/>
            <a:r>
              <a:rPr lang="en-US" sz="2260" b="1" dirty="0">
                <a:latin typeface="Calibri" pitchFamily="34" charset="0"/>
              </a:rPr>
              <a:t>11</a:t>
            </a:r>
          </a:p>
          <a:p>
            <a:pPr algn="r"/>
            <a:r>
              <a:rPr lang="en-US" sz="2260" b="1" dirty="0">
                <a:latin typeface="Calibri" pitchFamily="34" charset="0"/>
              </a:rPr>
              <a:t>12</a:t>
            </a:r>
          </a:p>
          <a:p>
            <a:pPr algn="r"/>
            <a:r>
              <a:rPr lang="en-US" sz="2260" b="1" dirty="0">
                <a:latin typeface="Calibri" pitchFamily="34" charset="0"/>
              </a:rPr>
              <a:t>13</a:t>
            </a:r>
          </a:p>
          <a:p>
            <a:pPr algn="r"/>
            <a:r>
              <a:rPr lang="en-US" sz="2260" b="1" dirty="0">
                <a:latin typeface="Calibri" pitchFamily="34" charset="0"/>
              </a:rPr>
              <a:t>14</a:t>
            </a:r>
          </a:p>
          <a:p>
            <a:pPr algn="r"/>
            <a:r>
              <a:rPr lang="en-US" sz="2260" b="1" dirty="0">
                <a:latin typeface="Calibri" pitchFamily="34" charset="0"/>
              </a:rPr>
              <a:t>15</a:t>
            </a:r>
          </a:p>
        </p:txBody>
      </p:sp>
      <p:sp>
        <p:nvSpPr>
          <p:cNvPr id="44047" name="Text Box 15"/>
          <p:cNvSpPr txBox="1">
            <a:spLocks noChangeArrowheads="1"/>
          </p:cNvSpPr>
          <p:nvPr/>
        </p:nvSpPr>
        <p:spPr bwMode="auto">
          <a:xfrm>
            <a:off x="2808792" y="3143514"/>
            <a:ext cx="1901483" cy="1483419"/>
          </a:xfrm>
          <a:prstGeom prst="rect">
            <a:avLst/>
          </a:prstGeom>
          <a:noFill/>
          <a:ln w="28575">
            <a:noFill/>
            <a:miter lim="800000"/>
            <a:headEnd/>
            <a:tailEnd/>
          </a:ln>
        </p:spPr>
        <p:txBody>
          <a:bodyPr wrap="none">
            <a:spAutoFit/>
          </a:bodyPr>
          <a:lstStyle/>
          <a:p>
            <a:r>
              <a:rPr lang="en-US" sz="1808" b="1" dirty="0">
                <a:latin typeface="Calibri" pitchFamily="34" charset="0"/>
              </a:rPr>
              <a:t>Ld  R1 </a:t>
            </a:r>
            <a:r>
              <a:rPr lang="en-US" sz="1808" b="1" dirty="0">
                <a:latin typeface="Calibri" pitchFamily="34" charset="0"/>
                <a:sym typeface="Symbol" charset="2"/>
              </a:rPr>
              <a:t> M[   1   ]</a:t>
            </a:r>
          </a:p>
          <a:p>
            <a:r>
              <a:rPr lang="en-US" sz="1808" b="1" dirty="0">
                <a:latin typeface="Calibri" pitchFamily="34" charset="0"/>
              </a:rPr>
              <a:t>Ld  R2 </a:t>
            </a:r>
            <a:r>
              <a:rPr lang="en-US" sz="1808" b="1" dirty="0">
                <a:latin typeface="Calibri" pitchFamily="34" charset="0"/>
                <a:sym typeface="Symbol" charset="2"/>
              </a:rPr>
              <a:t> M[   7   ]</a:t>
            </a:r>
          </a:p>
          <a:p>
            <a:r>
              <a:rPr lang="en-US" sz="1808" b="1" dirty="0">
                <a:latin typeface="Calibri" pitchFamily="34" charset="0"/>
              </a:rPr>
              <a:t>St   R2 </a:t>
            </a:r>
            <a:r>
              <a:rPr lang="en-US" sz="1808" b="1" dirty="0">
                <a:latin typeface="Calibri" pitchFamily="34" charset="0"/>
                <a:sym typeface="Symbol" charset="2"/>
              </a:rPr>
              <a:t> M[   </a:t>
            </a:r>
            <a:r>
              <a:rPr lang="en-US" sz="1808" b="1" dirty="0">
                <a:solidFill>
                  <a:srgbClr val="FF0000"/>
                </a:solidFill>
                <a:latin typeface="Calibri" pitchFamily="34" charset="0"/>
                <a:sym typeface="Symbol" charset="2"/>
              </a:rPr>
              <a:t>0</a:t>
            </a:r>
            <a:r>
              <a:rPr lang="en-US" sz="1808" b="1" dirty="0">
                <a:latin typeface="Calibri" pitchFamily="34" charset="0"/>
                <a:sym typeface="Symbol" charset="2"/>
              </a:rPr>
              <a:t>   ]</a:t>
            </a:r>
          </a:p>
          <a:p>
            <a:r>
              <a:rPr lang="en-US" sz="1808" b="1" dirty="0">
                <a:latin typeface="Calibri" pitchFamily="34" charset="0"/>
              </a:rPr>
              <a:t>St   R1 </a:t>
            </a:r>
            <a:r>
              <a:rPr lang="en-US" sz="1808" b="1" dirty="0">
                <a:latin typeface="Calibri" pitchFamily="34" charset="0"/>
                <a:sym typeface="Symbol" charset="2"/>
              </a:rPr>
              <a:t> M[   5   ]</a:t>
            </a:r>
            <a:endParaRPr lang="en-US" sz="1808" b="1" dirty="0">
              <a:latin typeface="Calibri" pitchFamily="34" charset="0"/>
            </a:endParaRPr>
          </a:p>
          <a:p>
            <a:r>
              <a:rPr lang="en-US" sz="1808" b="1" dirty="0">
                <a:latin typeface="Calibri" pitchFamily="34" charset="0"/>
              </a:rPr>
              <a:t>Ld  R2 </a:t>
            </a:r>
            <a:r>
              <a:rPr lang="en-US" sz="1808" b="1" dirty="0">
                <a:latin typeface="Calibri" pitchFamily="34" charset="0"/>
                <a:sym typeface="Symbol" charset="2"/>
              </a:rPr>
              <a:t> M[  10  ]</a:t>
            </a:r>
            <a:endParaRPr lang="en-US" sz="1808" b="1" dirty="0">
              <a:latin typeface="Calibri" pitchFamily="34" charset="0"/>
            </a:endParaRPr>
          </a:p>
        </p:txBody>
      </p:sp>
      <p:sp>
        <p:nvSpPr>
          <p:cNvPr id="44048" name="Text Box 16"/>
          <p:cNvSpPr txBox="1">
            <a:spLocks noChangeArrowheads="1"/>
          </p:cNvSpPr>
          <p:nvPr/>
        </p:nvSpPr>
        <p:spPr bwMode="auto">
          <a:xfrm>
            <a:off x="5736484" y="1216832"/>
            <a:ext cx="1162498" cy="564450"/>
          </a:xfrm>
          <a:prstGeom prst="rect">
            <a:avLst/>
          </a:prstGeom>
          <a:noFill/>
          <a:ln w="28575">
            <a:noFill/>
            <a:miter lim="800000"/>
            <a:headEnd/>
            <a:tailEnd/>
          </a:ln>
        </p:spPr>
        <p:txBody>
          <a:bodyPr wrap="none">
            <a:spAutoFit/>
          </a:bodyPr>
          <a:lstStyle/>
          <a:p>
            <a:r>
              <a:rPr lang="en-US" sz="3068" b="1" dirty="0">
                <a:latin typeface="Calibri" pitchFamily="34" charset="0"/>
              </a:rPr>
              <a:t>Cache</a:t>
            </a:r>
          </a:p>
        </p:txBody>
      </p:sp>
      <p:sp>
        <p:nvSpPr>
          <p:cNvPr id="44049" name="Text Box 17"/>
          <p:cNvSpPr txBox="1">
            <a:spLocks noChangeArrowheads="1"/>
          </p:cNvSpPr>
          <p:nvPr/>
        </p:nvSpPr>
        <p:spPr bwMode="auto">
          <a:xfrm>
            <a:off x="2722682" y="1216832"/>
            <a:ext cx="1770036" cy="564450"/>
          </a:xfrm>
          <a:prstGeom prst="rect">
            <a:avLst/>
          </a:prstGeom>
          <a:noFill/>
          <a:ln w="28575">
            <a:noFill/>
            <a:miter lim="800000"/>
            <a:headEnd/>
            <a:tailEnd/>
          </a:ln>
        </p:spPr>
        <p:txBody>
          <a:bodyPr wrap="none">
            <a:spAutoFit/>
          </a:bodyPr>
          <a:lstStyle/>
          <a:p>
            <a:r>
              <a:rPr lang="en-US" sz="3068" b="1" dirty="0">
                <a:latin typeface="Calibri" pitchFamily="34" charset="0"/>
              </a:rPr>
              <a:t>Processor</a:t>
            </a:r>
          </a:p>
        </p:txBody>
      </p:sp>
      <p:sp>
        <p:nvSpPr>
          <p:cNvPr id="44050" name="Rectangle 18"/>
          <p:cNvSpPr>
            <a:spLocks noChangeArrowheads="1"/>
          </p:cNvSpPr>
          <p:nvPr/>
        </p:nvSpPr>
        <p:spPr bwMode="auto">
          <a:xfrm>
            <a:off x="5880000" y="3513063"/>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44051" name="Rectangle 19"/>
          <p:cNvSpPr>
            <a:spLocks noChangeArrowheads="1"/>
          </p:cNvSpPr>
          <p:nvPr/>
        </p:nvSpPr>
        <p:spPr bwMode="auto">
          <a:xfrm>
            <a:off x="6482760" y="351306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4052" name="Rectangle 20"/>
          <p:cNvSpPr>
            <a:spLocks noChangeArrowheads="1"/>
          </p:cNvSpPr>
          <p:nvPr/>
        </p:nvSpPr>
        <p:spPr bwMode="auto">
          <a:xfrm>
            <a:off x="6482760" y="385749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4053" name="Text Box 21"/>
          <p:cNvSpPr txBox="1">
            <a:spLocks noChangeArrowheads="1"/>
          </p:cNvSpPr>
          <p:nvPr/>
        </p:nvSpPr>
        <p:spPr bwMode="auto">
          <a:xfrm>
            <a:off x="5029678" y="3043053"/>
            <a:ext cx="2495357" cy="564450"/>
          </a:xfrm>
          <a:prstGeom prst="rect">
            <a:avLst/>
          </a:prstGeom>
          <a:noFill/>
          <a:ln w="28575">
            <a:noFill/>
            <a:miter lim="800000"/>
            <a:headEnd/>
            <a:tailEnd/>
          </a:ln>
        </p:spPr>
        <p:txBody>
          <a:bodyPr>
            <a:spAutoFit/>
          </a:bodyPr>
          <a:lstStyle/>
          <a:p>
            <a:pPr algn="ctr"/>
            <a:r>
              <a:rPr lang="en-US" sz="3068" b="1" dirty="0">
                <a:latin typeface="Calibri" pitchFamily="34" charset="0"/>
              </a:rPr>
              <a:t>V d  tag   data</a:t>
            </a:r>
          </a:p>
        </p:txBody>
      </p:sp>
      <p:sp>
        <p:nvSpPr>
          <p:cNvPr id="44054" name="Rectangle 22"/>
          <p:cNvSpPr>
            <a:spLocks noChangeArrowheads="1"/>
          </p:cNvSpPr>
          <p:nvPr/>
        </p:nvSpPr>
        <p:spPr bwMode="auto">
          <a:xfrm>
            <a:off x="3583769" y="5608374"/>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4055" name="Rectangle 23"/>
          <p:cNvSpPr>
            <a:spLocks noChangeArrowheads="1"/>
          </p:cNvSpPr>
          <p:nvPr/>
        </p:nvSpPr>
        <p:spPr bwMode="auto">
          <a:xfrm>
            <a:off x="3583769" y="595280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4056" name="Rectangle 24"/>
          <p:cNvSpPr>
            <a:spLocks noChangeArrowheads="1"/>
          </p:cNvSpPr>
          <p:nvPr/>
        </p:nvSpPr>
        <p:spPr bwMode="auto">
          <a:xfrm>
            <a:off x="3583769" y="629724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4057" name="Rectangle 25"/>
          <p:cNvSpPr>
            <a:spLocks noChangeArrowheads="1"/>
          </p:cNvSpPr>
          <p:nvPr/>
        </p:nvSpPr>
        <p:spPr bwMode="auto">
          <a:xfrm>
            <a:off x="3583769" y="664167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4058" name="Text Box 26"/>
          <p:cNvSpPr txBox="1">
            <a:spLocks noChangeArrowheads="1"/>
          </p:cNvSpPr>
          <p:nvPr/>
        </p:nvSpPr>
        <p:spPr bwMode="auto">
          <a:xfrm>
            <a:off x="3067118" y="5608375"/>
            <a:ext cx="495649" cy="1483483"/>
          </a:xfrm>
          <a:prstGeom prst="rect">
            <a:avLst/>
          </a:prstGeom>
          <a:noFill/>
          <a:ln w="28575">
            <a:noFill/>
            <a:miter lim="800000"/>
            <a:headEnd/>
            <a:tailEnd/>
          </a:ln>
        </p:spPr>
        <p:txBody>
          <a:bodyPr wrap="none">
            <a:spAutoFit/>
          </a:bodyPr>
          <a:lstStyle/>
          <a:p>
            <a:r>
              <a:rPr lang="en-US" sz="2260" b="1" dirty="0">
                <a:latin typeface="Calibri" pitchFamily="34" charset="0"/>
              </a:rPr>
              <a:t>R0</a:t>
            </a:r>
          </a:p>
          <a:p>
            <a:r>
              <a:rPr lang="en-US" sz="2260" b="1" dirty="0">
                <a:latin typeface="Calibri" pitchFamily="34" charset="0"/>
              </a:rPr>
              <a:t>R1</a:t>
            </a:r>
          </a:p>
          <a:p>
            <a:r>
              <a:rPr lang="en-US" sz="2260" b="1" dirty="0">
                <a:latin typeface="Calibri" pitchFamily="34" charset="0"/>
              </a:rPr>
              <a:t>R2</a:t>
            </a:r>
          </a:p>
          <a:p>
            <a:r>
              <a:rPr lang="en-US" sz="2260" b="1" dirty="0">
                <a:latin typeface="Calibri" pitchFamily="34" charset="0"/>
              </a:rPr>
              <a:t>R3</a:t>
            </a:r>
          </a:p>
        </p:txBody>
      </p:sp>
      <p:sp>
        <p:nvSpPr>
          <p:cNvPr id="44059" name="Text Box 27"/>
          <p:cNvSpPr txBox="1">
            <a:spLocks noChangeArrowheads="1"/>
          </p:cNvSpPr>
          <p:nvPr/>
        </p:nvSpPr>
        <p:spPr bwMode="auto">
          <a:xfrm>
            <a:off x="8664178" y="1216832"/>
            <a:ext cx="1587422" cy="564450"/>
          </a:xfrm>
          <a:prstGeom prst="rect">
            <a:avLst/>
          </a:prstGeom>
          <a:noFill/>
          <a:ln w="28575">
            <a:noFill/>
            <a:miter lim="800000"/>
            <a:headEnd/>
            <a:tailEnd/>
          </a:ln>
        </p:spPr>
        <p:txBody>
          <a:bodyPr wrap="none">
            <a:spAutoFit/>
          </a:bodyPr>
          <a:lstStyle/>
          <a:p>
            <a:r>
              <a:rPr lang="en-US" sz="3068" b="1" dirty="0">
                <a:latin typeface="Calibri" pitchFamily="34" charset="0"/>
              </a:rPr>
              <a:t>Memory</a:t>
            </a:r>
          </a:p>
        </p:txBody>
      </p:sp>
      <p:sp>
        <p:nvSpPr>
          <p:cNvPr id="44060" name="Rectangle 28"/>
          <p:cNvSpPr>
            <a:spLocks noChangeArrowheads="1"/>
          </p:cNvSpPr>
          <p:nvPr/>
        </p:nvSpPr>
        <p:spPr bwMode="auto">
          <a:xfrm>
            <a:off x="5880000" y="4201932"/>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3</a:t>
            </a:r>
          </a:p>
        </p:txBody>
      </p:sp>
      <p:sp>
        <p:nvSpPr>
          <p:cNvPr id="44061" name="Rectangle 29"/>
          <p:cNvSpPr>
            <a:spLocks noChangeArrowheads="1"/>
          </p:cNvSpPr>
          <p:nvPr/>
        </p:nvSpPr>
        <p:spPr bwMode="auto">
          <a:xfrm>
            <a:off x="6482760" y="4201932"/>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4062" name="Rectangle 30"/>
          <p:cNvSpPr>
            <a:spLocks noChangeArrowheads="1"/>
          </p:cNvSpPr>
          <p:nvPr/>
        </p:nvSpPr>
        <p:spPr bwMode="auto">
          <a:xfrm>
            <a:off x="6482760" y="454636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4063" name="Rectangle 31"/>
          <p:cNvSpPr>
            <a:spLocks noChangeArrowheads="1"/>
          </p:cNvSpPr>
          <p:nvPr/>
        </p:nvSpPr>
        <p:spPr bwMode="auto">
          <a:xfrm>
            <a:off x="8836397" y="181959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78</a:t>
            </a:r>
          </a:p>
        </p:txBody>
      </p:sp>
      <p:sp>
        <p:nvSpPr>
          <p:cNvPr id="44064" name="Rectangle 32"/>
          <p:cNvSpPr>
            <a:spLocks noChangeArrowheads="1"/>
          </p:cNvSpPr>
          <p:nvPr/>
        </p:nvSpPr>
        <p:spPr bwMode="auto">
          <a:xfrm>
            <a:off x="8836397" y="2508462"/>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120</a:t>
            </a:r>
          </a:p>
        </p:txBody>
      </p:sp>
      <p:sp>
        <p:nvSpPr>
          <p:cNvPr id="44065" name="Rectangle 33"/>
          <p:cNvSpPr>
            <a:spLocks noChangeArrowheads="1"/>
          </p:cNvSpPr>
          <p:nvPr/>
        </p:nvSpPr>
        <p:spPr bwMode="auto">
          <a:xfrm>
            <a:off x="8836397" y="31973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44066" name="Rectangle 34"/>
          <p:cNvSpPr>
            <a:spLocks noChangeArrowheads="1"/>
          </p:cNvSpPr>
          <p:nvPr/>
        </p:nvSpPr>
        <p:spPr bwMode="auto">
          <a:xfrm>
            <a:off x="8836397" y="4230635"/>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44067" name="Rectangle 35"/>
          <p:cNvSpPr>
            <a:spLocks noChangeArrowheads="1"/>
          </p:cNvSpPr>
          <p:nvPr/>
        </p:nvSpPr>
        <p:spPr bwMode="auto">
          <a:xfrm>
            <a:off x="8836397" y="4919505"/>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21</a:t>
            </a:r>
          </a:p>
        </p:txBody>
      </p:sp>
      <p:sp>
        <p:nvSpPr>
          <p:cNvPr id="44068" name="Rectangle 36"/>
          <p:cNvSpPr>
            <a:spLocks noChangeArrowheads="1"/>
          </p:cNvSpPr>
          <p:nvPr/>
        </p:nvSpPr>
        <p:spPr bwMode="auto">
          <a:xfrm>
            <a:off x="8836397" y="5608374"/>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28</a:t>
            </a:r>
          </a:p>
        </p:txBody>
      </p:sp>
      <p:sp>
        <p:nvSpPr>
          <p:cNvPr id="44069" name="Rectangle 37"/>
          <p:cNvSpPr>
            <a:spLocks noChangeArrowheads="1"/>
          </p:cNvSpPr>
          <p:nvPr/>
        </p:nvSpPr>
        <p:spPr bwMode="auto">
          <a:xfrm>
            <a:off x="8836397" y="6297243"/>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200</a:t>
            </a:r>
          </a:p>
        </p:txBody>
      </p:sp>
      <p:sp>
        <p:nvSpPr>
          <p:cNvPr id="44070" name="Rectangle 38"/>
          <p:cNvSpPr>
            <a:spLocks noChangeArrowheads="1"/>
          </p:cNvSpPr>
          <p:nvPr/>
        </p:nvSpPr>
        <p:spPr bwMode="auto">
          <a:xfrm>
            <a:off x="8836397" y="6986112"/>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225</a:t>
            </a:r>
          </a:p>
        </p:txBody>
      </p:sp>
      <p:sp>
        <p:nvSpPr>
          <p:cNvPr id="44071" name="Text Box 39"/>
          <p:cNvSpPr txBox="1">
            <a:spLocks noChangeArrowheads="1"/>
          </p:cNvSpPr>
          <p:nvPr/>
        </p:nvSpPr>
        <p:spPr bwMode="auto">
          <a:xfrm>
            <a:off x="5478160" y="6038916"/>
            <a:ext cx="1867819" cy="1120884"/>
          </a:xfrm>
          <a:prstGeom prst="rect">
            <a:avLst/>
          </a:prstGeom>
          <a:noFill/>
          <a:ln w="28575">
            <a:noFill/>
            <a:miter lim="800000"/>
            <a:headEnd/>
            <a:tailEnd/>
          </a:ln>
        </p:spPr>
        <p:txBody>
          <a:bodyPr wrap="none">
            <a:spAutoFit/>
          </a:bodyPr>
          <a:lstStyle/>
          <a:p>
            <a:r>
              <a:rPr lang="en-US" sz="3068" b="1" dirty="0">
                <a:latin typeface="Calibri" pitchFamily="34" charset="0"/>
              </a:rPr>
              <a:t>Misses:   2</a:t>
            </a:r>
          </a:p>
          <a:p>
            <a:r>
              <a:rPr lang="en-US" sz="3068" b="1" dirty="0">
                <a:latin typeface="Calibri" pitchFamily="34" charset="0"/>
              </a:rPr>
              <a:t>Hits:</a:t>
            </a:r>
            <a:r>
              <a:rPr lang="en-US" sz="3616" b="1" dirty="0">
                <a:latin typeface="Calibri" pitchFamily="34" charset="0"/>
              </a:rPr>
              <a:t> </a:t>
            </a:r>
            <a:r>
              <a:rPr lang="en-US" sz="3068" b="1" dirty="0">
                <a:latin typeface="Calibri" pitchFamily="34" charset="0"/>
              </a:rPr>
              <a:t>      1</a:t>
            </a:r>
          </a:p>
        </p:txBody>
      </p:sp>
      <p:sp>
        <p:nvSpPr>
          <p:cNvPr id="44072" name="Rectangle 40"/>
          <p:cNvSpPr>
            <a:spLocks noChangeArrowheads="1"/>
          </p:cNvSpPr>
          <p:nvPr/>
        </p:nvSpPr>
        <p:spPr bwMode="auto">
          <a:xfrm>
            <a:off x="5564267"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solidFill>
                  <a:srgbClr val="FF0000"/>
                </a:solidFill>
                <a:latin typeface="Calibri" pitchFamily="34" charset="0"/>
              </a:rPr>
              <a:t>1</a:t>
            </a:r>
          </a:p>
        </p:txBody>
      </p:sp>
      <p:sp>
        <p:nvSpPr>
          <p:cNvPr id="44073" name="Rectangle 41"/>
          <p:cNvSpPr>
            <a:spLocks noChangeArrowheads="1"/>
          </p:cNvSpPr>
          <p:nvPr/>
        </p:nvSpPr>
        <p:spPr bwMode="auto">
          <a:xfrm>
            <a:off x="5567855"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44074" name="Rectangle 42"/>
          <p:cNvSpPr>
            <a:spLocks noChangeArrowheads="1"/>
          </p:cNvSpPr>
          <p:nvPr/>
        </p:nvSpPr>
        <p:spPr bwMode="auto">
          <a:xfrm>
            <a:off x="5259299"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4075" name="Rectangle 43"/>
          <p:cNvSpPr>
            <a:spLocks noChangeArrowheads="1"/>
          </p:cNvSpPr>
          <p:nvPr/>
        </p:nvSpPr>
        <p:spPr bwMode="auto">
          <a:xfrm>
            <a:off x="5259299"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4076" name="AutoShape 44"/>
          <p:cNvSpPr>
            <a:spLocks noChangeArrowheads="1"/>
          </p:cNvSpPr>
          <p:nvPr/>
        </p:nvSpPr>
        <p:spPr bwMode="auto">
          <a:xfrm>
            <a:off x="2464357" y="3757037"/>
            <a:ext cx="430543" cy="258326"/>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4077" name="Text Box 45"/>
          <p:cNvSpPr txBox="1">
            <a:spLocks noChangeArrowheads="1"/>
          </p:cNvSpPr>
          <p:nvPr/>
        </p:nvSpPr>
        <p:spPr bwMode="auto">
          <a:xfrm rot="-5400000">
            <a:off x="4841987" y="4124825"/>
            <a:ext cx="481222" cy="405367"/>
          </a:xfrm>
          <a:prstGeom prst="rect">
            <a:avLst/>
          </a:prstGeom>
          <a:noFill/>
          <a:ln w="28575">
            <a:noFill/>
            <a:miter lim="800000"/>
            <a:headEnd/>
            <a:tailEnd/>
          </a:ln>
        </p:spPr>
        <p:txBody>
          <a:bodyPr wrap="none">
            <a:spAutoFit/>
          </a:bodyPr>
          <a:lstStyle/>
          <a:p>
            <a:r>
              <a:rPr lang="en-US" sz="2034" b="1" dirty="0" err="1">
                <a:latin typeface="Calibri" pitchFamily="34" charset="0"/>
              </a:rPr>
              <a:t>lru</a:t>
            </a:r>
            <a:endParaRPr lang="en-US" sz="2034" b="1" dirty="0">
              <a:latin typeface="Calibri" pitchFamily="34" charset="0"/>
            </a:endParaRPr>
          </a:p>
        </p:txBody>
      </p:sp>
      <p:sp>
        <p:nvSpPr>
          <p:cNvPr id="44078" name="Rectangle 46"/>
          <p:cNvSpPr>
            <a:spLocks noChangeArrowheads="1"/>
          </p:cNvSpPr>
          <p:nvPr/>
        </p:nvSpPr>
        <p:spPr bwMode="auto">
          <a:xfrm>
            <a:off x="6482760" y="385749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4079" name="Rectangle 47"/>
          <p:cNvSpPr>
            <a:spLocks noChangeArrowheads="1"/>
          </p:cNvSpPr>
          <p:nvPr/>
        </p:nvSpPr>
        <p:spPr bwMode="auto">
          <a:xfrm>
            <a:off x="6482760" y="351306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44080" name="Rectangle 48"/>
          <p:cNvSpPr>
            <a:spLocks noChangeArrowheads="1"/>
          </p:cNvSpPr>
          <p:nvPr/>
        </p:nvSpPr>
        <p:spPr bwMode="auto">
          <a:xfrm>
            <a:off x="3583769" y="595280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4081" name="Rectangle 49"/>
          <p:cNvSpPr>
            <a:spLocks noChangeArrowheads="1"/>
          </p:cNvSpPr>
          <p:nvPr/>
        </p:nvSpPr>
        <p:spPr bwMode="auto">
          <a:xfrm>
            <a:off x="6482760" y="4209108"/>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44082" name="Rectangle 50"/>
          <p:cNvSpPr>
            <a:spLocks noChangeArrowheads="1"/>
          </p:cNvSpPr>
          <p:nvPr/>
        </p:nvSpPr>
        <p:spPr bwMode="auto">
          <a:xfrm>
            <a:off x="6482760" y="4553543"/>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44083" name="Rectangle 51"/>
          <p:cNvSpPr>
            <a:spLocks noChangeArrowheads="1"/>
          </p:cNvSpPr>
          <p:nvPr/>
        </p:nvSpPr>
        <p:spPr bwMode="auto">
          <a:xfrm>
            <a:off x="3583769" y="6297243"/>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44084" name="Line 52"/>
          <p:cNvSpPr>
            <a:spLocks noChangeShapeType="1"/>
          </p:cNvSpPr>
          <p:nvPr/>
        </p:nvSpPr>
        <p:spPr bwMode="auto">
          <a:xfrm flipV="1">
            <a:off x="4617072" y="3713984"/>
            <a:ext cx="2066608" cy="2755477"/>
          </a:xfrm>
          <a:prstGeom prst="line">
            <a:avLst/>
          </a:prstGeom>
          <a:noFill/>
          <a:ln w="57150">
            <a:solidFill>
              <a:srgbClr val="FF0000"/>
            </a:solidFill>
            <a:round/>
            <a:headEnd/>
            <a:tailEnd type="triangle" w="med" len="med"/>
          </a:ln>
        </p:spPr>
        <p:txBody>
          <a:bodyPr wrap="none"/>
          <a:lstStyle/>
          <a:p>
            <a:endParaRPr lang="en-US" sz="3068" dirty="0">
              <a:latin typeface="Calibri" pitchFamily="34" charset="0"/>
            </a:endParaRPr>
          </a:p>
        </p:txBody>
      </p:sp>
      <p:sp>
        <p:nvSpPr>
          <p:cNvPr id="55" name="Slide Number Placeholder 54"/>
          <p:cNvSpPr>
            <a:spLocks noGrp="1"/>
          </p:cNvSpPr>
          <p:nvPr>
            <p:ph type="sldNum" sz="quarter" idx="4294967295"/>
          </p:nvPr>
        </p:nvSpPr>
        <p:spPr>
          <a:xfrm>
            <a:off x="8836397" y="7395128"/>
            <a:ext cx="1722173" cy="538179"/>
          </a:xfrm>
          <a:prstGeom prst="rect">
            <a:avLst/>
          </a:prstGeom>
        </p:spPr>
        <p:txBody>
          <a:bodyPr/>
          <a:lstStyle/>
          <a:p>
            <a:pPr>
              <a:defRPr/>
            </a:pPr>
            <a:fld id="{BA9677BC-6D0E-4B87-B1CB-C302E3F84582}" type="slidenum">
              <a:rPr lang="en-US" smtClean="0"/>
              <a:pPr>
                <a:defRPr/>
              </a:pPr>
              <a:t>20</a:t>
            </a:fld>
            <a:endParaRPr lang="en-US" dirty="0"/>
          </a:p>
        </p:txBody>
      </p:sp>
    </p:spTree>
    <p:extLst>
      <p:ext uri="{BB962C8B-B14F-4D97-AF65-F5344CB8AC3E}">
        <p14:creationId xmlns:p14="http://schemas.microsoft.com/office/powerpoint/2010/main" val="2552267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4961508" y="1302941"/>
            <a:ext cx="2841585" cy="6113714"/>
          </a:xfrm>
          <a:prstGeom prst="rect">
            <a:avLst/>
          </a:prstGeom>
          <a:solidFill>
            <a:srgbClr val="FFFF99"/>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45059" name="Rectangle 3"/>
          <p:cNvSpPr>
            <a:spLocks noChangeArrowheads="1"/>
          </p:cNvSpPr>
          <p:nvPr/>
        </p:nvSpPr>
        <p:spPr bwMode="auto">
          <a:xfrm>
            <a:off x="7803093" y="1302941"/>
            <a:ext cx="2841585" cy="6113714"/>
          </a:xfrm>
          <a:prstGeom prst="rect">
            <a:avLst/>
          </a:prstGeom>
          <a:solidFill>
            <a:srgbClr val="FFFFCC"/>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45060" name="Rectangle 4"/>
          <p:cNvSpPr>
            <a:spLocks noChangeArrowheads="1"/>
          </p:cNvSpPr>
          <p:nvPr/>
        </p:nvSpPr>
        <p:spPr bwMode="auto">
          <a:xfrm>
            <a:off x="2119922" y="1302941"/>
            <a:ext cx="2841585" cy="6113714"/>
          </a:xfrm>
          <a:prstGeom prst="rect">
            <a:avLst/>
          </a:prstGeom>
          <a:solidFill>
            <a:srgbClr val="FFFFCC"/>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5061" name="Rectangle 5"/>
          <p:cNvSpPr>
            <a:spLocks noGrp="1" noChangeArrowheads="1"/>
          </p:cNvSpPr>
          <p:nvPr>
            <p:ph type="title"/>
          </p:nvPr>
        </p:nvSpPr>
        <p:spPr>
          <a:xfrm>
            <a:off x="1563803" y="355747"/>
            <a:ext cx="9041408" cy="631463"/>
          </a:xfrm>
        </p:spPr>
        <p:txBody>
          <a:bodyPr>
            <a:normAutofit fontScale="90000"/>
          </a:bodyPr>
          <a:lstStyle/>
          <a:p>
            <a:pPr eaLnBrk="1" hangingPunct="1"/>
            <a:r>
              <a:rPr lang="en-US">
                <a:solidFill>
                  <a:schemeClr val="tx1"/>
                </a:solidFill>
              </a:rPr>
              <a:t>write-back (REF 4)</a:t>
            </a:r>
          </a:p>
        </p:txBody>
      </p:sp>
      <p:sp>
        <p:nvSpPr>
          <p:cNvPr id="45062" name="Rectangle 6"/>
          <p:cNvSpPr>
            <a:spLocks noChangeArrowheads="1"/>
          </p:cNvSpPr>
          <p:nvPr/>
        </p:nvSpPr>
        <p:spPr bwMode="auto">
          <a:xfrm>
            <a:off x="8836397" y="216402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5063" name="Rectangle 7"/>
          <p:cNvSpPr>
            <a:spLocks noChangeArrowheads="1"/>
          </p:cNvSpPr>
          <p:nvPr/>
        </p:nvSpPr>
        <p:spPr bwMode="auto">
          <a:xfrm>
            <a:off x="8836397" y="2852897"/>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123</a:t>
            </a:r>
          </a:p>
        </p:txBody>
      </p:sp>
      <p:sp>
        <p:nvSpPr>
          <p:cNvPr id="45064" name="Rectangle 8"/>
          <p:cNvSpPr>
            <a:spLocks noChangeArrowheads="1"/>
          </p:cNvSpPr>
          <p:nvPr/>
        </p:nvSpPr>
        <p:spPr bwMode="auto">
          <a:xfrm>
            <a:off x="8836397" y="3541766"/>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150</a:t>
            </a:r>
          </a:p>
        </p:txBody>
      </p:sp>
      <p:sp>
        <p:nvSpPr>
          <p:cNvPr id="45065" name="Rectangle 9"/>
          <p:cNvSpPr>
            <a:spLocks noChangeArrowheads="1"/>
          </p:cNvSpPr>
          <p:nvPr/>
        </p:nvSpPr>
        <p:spPr bwMode="auto">
          <a:xfrm>
            <a:off x="8836397" y="3886201"/>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45066" name="Rectangle 10"/>
          <p:cNvSpPr>
            <a:spLocks noChangeArrowheads="1"/>
          </p:cNvSpPr>
          <p:nvPr/>
        </p:nvSpPr>
        <p:spPr bwMode="auto">
          <a:xfrm>
            <a:off x="8836397" y="4575070"/>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18</a:t>
            </a:r>
          </a:p>
        </p:txBody>
      </p:sp>
      <p:sp>
        <p:nvSpPr>
          <p:cNvPr id="45067" name="Rectangle 11"/>
          <p:cNvSpPr>
            <a:spLocks noChangeArrowheads="1"/>
          </p:cNvSpPr>
          <p:nvPr/>
        </p:nvSpPr>
        <p:spPr bwMode="auto">
          <a:xfrm>
            <a:off x="8836397" y="5263939"/>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33</a:t>
            </a:r>
          </a:p>
        </p:txBody>
      </p:sp>
      <p:sp>
        <p:nvSpPr>
          <p:cNvPr id="45068" name="Rectangle 12"/>
          <p:cNvSpPr>
            <a:spLocks noChangeArrowheads="1"/>
          </p:cNvSpPr>
          <p:nvPr/>
        </p:nvSpPr>
        <p:spPr bwMode="auto">
          <a:xfrm>
            <a:off x="8836397" y="5952808"/>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19</a:t>
            </a:r>
          </a:p>
        </p:txBody>
      </p:sp>
      <p:sp>
        <p:nvSpPr>
          <p:cNvPr id="45069" name="Rectangle 13"/>
          <p:cNvSpPr>
            <a:spLocks noChangeArrowheads="1"/>
          </p:cNvSpPr>
          <p:nvPr/>
        </p:nvSpPr>
        <p:spPr bwMode="auto">
          <a:xfrm>
            <a:off x="8836397" y="6641677"/>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210</a:t>
            </a:r>
          </a:p>
        </p:txBody>
      </p:sp>
      <p:sp>
        <p:nvSpPr>
          <p:cNvPr id="45070" name="Text Box 14"/>
          <p:cNvSpPr txBox="1">
            <a:spLocks noChangeArrowheads="1"/>
          </p:cNvSpPr>
          <p:nvPr/>
        </p:nvSpPr>
        <p:spPr bwMode="auto">
          <a:xfrm>
            <a:off x="8421359" y="1733485"/>
            <a:ext cx="479618" cy="5656933"/>
          </a:xfrm>
          <a:prstGeom prst="rect">
            <a:avLst/>
          </a:prstGeom>
          <a:noFill/>
          <a:ln w="28575">
            <a:noFill/>
            <a:miter lim="800000"/>
            <a:headEnd/>
            <a:tailEnd/>
          </a:ln>
        </p:spPr>
        <p:txBody>
          <a:bodyPr wrap="none">
            <a:spAutoFit/>
          </a:bodyPr>
          <a:lstStyle/>
          <a:p>
            <a:pPr algn="r"/>
            <a:r>
              <a:rPr lang="en-US" sz="2260" b="1" dirty="0">
                <a:latin typeface="Calibri" pitchFamily="34" charset="0"/>
              </a:rPr>
              <a:t>0</a:t>
            </a:r>
          </a:p>
          <a:p>
            <a:pPr algn="r"/>
            <a:r>
              <a:rPr lang="en-US" sz="2260" b="1" dirty="0">
                <a:latin typeface="Calibri" pitchFamily="34" charset="0"/>
              </a:rPr>
              <a:t>1</a:t>
            </a:r>
          </a:p>
          <a:p>
            <a:pPr algn="r"/>
            <a:r>
              <a:rPr lang="en-US" sz="2260" b="1" dirty="0">
                <a:latin typeface="Calibri" pitchFamily="34" charset="0"/>
              </a:rPr>
              <a:t>2</a:t>
            </a:r>
          </a:p>
          <a:p>
            <a:pPr algn="r"/>
            <a:r>
              <a:rPr lang="en-US" sz="2260" b="1" dirty="0">
                <a:latin typeface="Calibri" pitchFamily="34" charset="0"/>
              </a:rPr>
              <a:t>3</a:t>
            </a:r>
          </a:p>
          <a:p>
            <a:pPr algn="r"/>
            <a:r>
              <a:rPr lang="en-US" sz="2260" b="1" dirty="0">
                <a:latin typeface="Calibri" pitchFamily="34" charset="0"/>
              </a:rPr>
              <a:t>4</a:t>
            </a:r>
          </a:p>
          <a:p>
            <a:pPr algn="r"/>
            <a:r>
              <a:rPr lang="en-US" sz="2260" b="1" dirty="0">
                <a:latin typeface="Calibri" pitchFamily="34" charset="0"/>
              </a:rPr>
              <a:t>5</a:t>
            </a:r>
          </a:p>
          <a:p>
            <a:pPr algn="r"/>
            <a:r>
              <a:rPr lang="en-US" sz="2260" b="1" dirty="0">
                <a:latin typeface="Calibri" pitchFamily="34" charset="0"/>
              </a:rPr>
              <a:t>6</a:t>
            </a:r>
          </a:p>
          <a:p>
            <a:pPr algn="r"/>
            <a:r>
              <a:rPr lang="en-US" sz="2260" b="1" dirty="0">
                <a:latin typeface="Calibri" pitchFamily="34" charset="0"/>
              </a:rPr>
              <a:t>7</a:t>
            </a:r>
          </a:p>
          <a:p>
            <a:pPr algn="r"/>
            <a:r>
              <a:rPr lang="en-US" sz="2260" b="1" dirty="0">
                <a:latin typeface="Calibri" pitchFamily="34" charset="0"/>
              </a:rPr>
              <a:t>8</a:t>
            </a:r>
          </a:p>
          <a:p>
            <a:pPr algn="r"/>
            <a:r>
              <a:rPr lang="en-US" sz="2260" b="1" dirty="0">
                <a:latin typeface="Calibri" pitchFamily="34" charset="0"/>
              </a:rPr>
              <a:t>9</a:t>
            </a:r>
          </a:p>
          <a:p>
            <a:pPr algn="r"/>
            <a:r>
              <a:rPr lang="en-US" sz="2260" b="1" dirty="0">
                <a:latin typeface="Calibri" pitchFamily="34" charset="0"/>
              </a:rPr>
              <a:t>10</a:t>
            </a:r>
          </a:p>
          <a:p>
            <a:pPr algn="r"/>
            <a:r>
              <a:rPr lang="en-US" sz="2260" b="1" dirty="0">
                <a:latin typeface="Calibri" pitchFamily="34" charset="0"/>
              </a:rPr>
              <a:t>11</a:t>
            </a:r>
          </a:p>
          <a:p>
            <a:pPr algn="r"/>
            <a:r>
              <a:rPr lang="en-US" sz="2260" b="1" dirty="0">
                <a:latin typeface="Calibri" pitchFamily="34" charset="0"/>
              </a:rPr>
              <a:t>12</a:t>
            </a:r>
          </a:p>
          <a:p>
            <a:pPr algn="r"/>
            <a:r>
              <a:rPr lang="en-US" sz="2260" b="1" dirty="0">
                <a:latin typeface="Calibri" pitchFamily="34" charset="0"/>
              </a:rPr>
              <a:t>13</a:t>
            </a:r>
          </a:p>
          <a:p>
            <a:pPr algn="r"/>
            <a:r>
              <a:rPr lang="en-US" sz="2260" b="1" dirty="0">
                <a:latin typeface="Calibri" pitchFamily="34" charset="0"/>
              </a:rPr>
              <a:t>14</a:t>
            </a:r>
          </a:p>
          <a:p>
            <a:pPr algn="r"/>
            <a:r>
              <a:rPr lang="en-US" sz="2260" b="1" dirty="0">
                <a:latin typeface="Calibri" pitchFamily="34" charset="0"/>
              </a:rPr>
              <a:t>15</a:t>
            </a:r>
          </a:p>
        </p:txBody>
      </p:sp>
      <p:sp>
        <p:nvSpPr>
          <p:cNvPr id="45071" name="Text Box 15"/>
          <p:cNvSpPr txBox="1">
            <a:spLocks noChangeArrowheads="1"/>
          </p:cNvSpPr>
          <p:nvPr/>
        </p:nvSpPr>
        <p:spPr bwMode="auto">
          <a:xfrm>
            <a:off x="2808792" y="3143514"/>
            <a:ext cx="1901483" cy="1483419"/>
          </a:xfrm>
          <a:prstGeom prst="rect">
            <a:avLst/>
          </a:prstGeom>
          <a:noFill/>
          <a:ln w="28575">
            <a:noFill/>
            <a:miter lim="800000"/>
            <a:headEnd/>
            <a:tailEnd/>
          </a:ln>
        </p:spPr>
        <p:txBody>
          <a:bodyPr wrap="none">
            <a:spAutoFit/>
          </a:bodyPr>
          <a:lstStyle/>
          <a:p>
            <a:r>
              <a:rPr lang="en-US" sz="1808" b="1" dirty="0">
                <a:latin typeface="Calibri" pitchFamily="34" charset="0"/>
              </a:rPr>
              <a:t>Ld  R1 </a:t>
            </a:r>
            <a:r>
              <a:rPr lang="en-US" sz="1808" b="1" dirty="0">
                <a:latin typeface="Calibri" pitchFamily="34" charset="0"/>
                <a:sym typeface="Symbol" charset="2"/>
              </a:rPr>
              <a:t> M[   1   ]</a:t>
            </a:r>
          </a:p>
          <a:p>
            <a:r>
              <a:rPr lang="en-US" sz="1808" b="1" dirty="0">
                <a:latin typeface="Calibri" pitchFamily="34" charset="0"/>
              </a:rPr>
              <a:t>Ld  R2 </a:t>
            </a:r>
            <a:r>
              <a:rPr lang="en-US" sz="1808" b="1" dirty="0">
                <a:latin typeface="Calibri" pitchFamily="34" charset="0"/>
                <a:sym typeface="Symbol" charset="2"/>
              </a:rPr>
              <a:t> M[   7   ]</a:t>
            </a:r>
          </a:p>
          <a:p>
            <a:r>
              <a:rPr lang="en-US" sz="1808" b="1" dirty="0">
                <a:latin typeface="Calibri" pitchFamily="34" charset="0"/>
              </a:rPr>
              <a:t>St   R2 </a:t>
            </a:r>
            <a:r>
              <a:rPr lang="en-US" sz="1808" b="1" dirty="0">
                <a:latin typeface="Calibri" pitchFamily="34" charset="0"/>
                <a:sym typeface="Symbol" charset="2"/>
              </a:rPr>
              <a:t> M[   0   ]</a:t>
            </a:r>
          </a:p>
          <a:p>
            <a:r>
              <a:rPr lang="en-US" sz="1808" b="1" dirty="0">
                <a:latin typeface="Calibri" pitchFamily="34" charset="0"/>
              </a:rPr>
              <a:t>St   R1 </a:t>
            </a:r>
            <a:r>
              <a:rPr lang="en-US" sz="1808" b="1" dirty="0">
                <a:latin typeface="Calibri" pitchFamily="34" charset="0"/>
                <a:sym typeface="Symbol" charset="2"/>
              </a:rPr>
              <a:t> M[   </a:t>
            </a:r>
            <a:r>
              <a:rPr lang="en-US" sz="1808" b="1" dirty="0">
                <a:solidFill>
                  <a:srgbClr val="FF0000"/>
                </a:solidFill>
                <a:latin typeface="Calibri" pitchFamily="34" charset="0"/>
                <a:sym typeface="Symbol" charset="2"/>
              </a:rPr>
              <a:t>5</a:t>
            </a:r>
            <a:r>
              <a:rPr lang="en-US" sz="1808" b="1" dirty="0">
                <a:latin typeface="Calibri" pitchFamily="34" charset="0"/>
                <a:sym typeface="Symbol" charset="2"/>
              </a:rPr>
              <a:t>   ]</a:t>
            </a:r>
            <a:endParaRPr lang="en-US" sz="1808" b="1" dirty="0">
              <a:latin typeface="Calibri" pitchFamily="34" charset="0"/>
            </a:endParaRPr>
          </a:p>
          <a:p>
            <a:r>
              <a:rPr lang="en-US" sz="1808" b="1" dirty="0">
                <a:latin typeface="Calibri" pitchFamily="34" charset="0"/>
              </a:rPr>
              <a:t>Ld  R2 </a:t>
            </a:r>
            <a:r>
              <a:rPr lang="en-US" sz="1808" b="1" dirty="0">
                <a:latin typeface="Calibri" pitchFamily="34" charset="0"/>
                <a:sym typeface="Symbol" charset="2"/>
              </a:rPr>
              <a:t> M[  10  ]</a:t>
            </a:r>
            <a:endParaRPr lang="en-US" sz="1808" b="1" dirty="0">
              <a:latin typeface="Calibri" pitchFamily="34" charset="0"/>
            </a:endParaRPr>
          </a:p>
        </p:txBody>
      </p:sp>
      <p:sp>
        <p:nvSpPr>
          <p:cNvPr id="45072" name="Text Box 16"/>
          <p:cNvSpPr txBox="1">
            <a:spLocks noChangeArrowheads="1"/>
          </p:cNvSpPr>
          <p:nvPr/>
        </p:nvSpPr>
        <p:spPr bwMode="auto">
          <a:xfrm>
            <a:off x="5736484" y="1216832"/>
            <a:ext cx="1162498" cy="564450"/>
          </a:xfrm>
          <a:prstGeom prst="rect">
            <a:avLst/>
          </a:prstGeom>
          <a:noFill/>
          <a:ln w="28575">
            <a:noFill/>
            <a:miter lim="800000"/>
            <a:headEnd/>
            <a:tailEnd/>
          </a:ln>
        </p:spPr>
        <p:txBody>
          <a:bodyPr wrap="none">
            <a:spAutoFit/>
          </a:bodyPr>
          <a:lstStyle/>
          <a:p>
            <a:r>
              <a:rPr lang="en-US" sz="3068" b="1" dirty="0">
                <a:latin typeface="Calibri" pitchFamily="34" charset="0"/>
              </a:rPr>
              <a:t>Cache</a:t>
            </a:r>
          </a:p>
        </p:txBody>
      </p:sp>
      <p:sp>
        <p:nvSpPr>
          <p:cNvPr id="45073" name="Text Box 17"/>
          <p:cNvSpPr txBox="1">
            <a:spLocks noChangeArrowheads="1"/>
          </p:cNvSpPr>
          <p:nvPr/>
        </p:nvSpPr>
        <p:spPr bwMode="auto">
          <a:xfrm>
            <a:off x="2722682" y="1216832"/>
            <a:ext cx="1770036" cy="564450"/>
          </a:xfrm>
          <a:prstGeom prst="rect">
            <a:avLst/>
          </a:prstGeom>
          <a:noFill/>
          <a:ln w="28575">
            <a:noFill/>
            <a:miter lim="800000"/>
            <a:headEnd/>
            <a:tailEnd/>
          </a:ln>
        </p:spPr>
        <p:txBody>
          <a:bodyPr wrap="none">
            <a:spAutoFit/>
          </a:bodyPr>
          <a:lstStyle/>
          <a:p>
            <a:r>
              <a:rPr lang="en-US" sz="3068" b="1" dirty="0">
                <a:latin typeface="Calibri" pitchFamily="34" charset="0"/>
              </a:rPr>
              <a:t>Processor</a:t>
            </a:r>
          </a:p>
        </p:txBody>
      </p:sp>
      <p:sp>
        <p:nvSpPr>
          <p:cNvPr id="45074" name="Rectangle 18"/>
          <p:cNvSpPr>
            <a:spLocks noChangeArrowheads="1"/>
          </p:cNvSpPr>
          <p:nvPr/>
        </p:nvSpPr>
        <p:spPr bwMode="auto">
          <a:xfrm>
            <a:off x="5880000" y="3513063"/>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45075" name="Rectangle 19"/>
          <p:cNvSpPr>
            <a:spLocks noChangeArrowheads="1"/>
          </p:cNvSpPr>
          <p:nvPr/>
        </p:nvSpPr>
        <p:spPr bwMode="auto">
          <a:xfrm>
            <a:off x="6482760" y="351306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5076" name="Rectangle 20"/>
          <p:cNvSpPr>
            <a:spLocks noChangeArrowheads="1"/>
          </p:cNvSpPr>
          <p:nvPr/>
        </p:nvSpPr>
        <p:spPr bwMode="auto">
          <a:xfrm>
            <a:off x="6482760" y="385749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5077" name="Text Box 21"/>
          <p:cNvSpPr txBox="1">
            <a:spLocks noChangeArrowheads="1"/>
          </p:cNvSpPr>
          <p:nvPr/>
        </p:nvSpPr>
        <p:spPr bwMode="auto">
          <a:xfrm>
            <a:off x="5029678" y="3043053"/>
            <a:ext cx="2495357" cy="564450"/>
          </a:xfrm>
          <a:prstGeom prst="rect">
            <a:avLst/>
          </a:prstGeom>
          <a:noFill/>
          <a:ln w="28575">
            <a:noFill/>
            <a:miter lim="800000"/>
            <a:headEnd/>
            <a:tailEnd/>
          </a:ln>
        </p:spPr>
        <p:txBody>
          <a:bodyPr>
            <a:spAutoFit/>
          </a:bodyPr>
          <a:lstStyle/>
          <a:p>
            <a:pPr algn="ctr"/>
            <a:r>
              <a:rPr lang="en-US" sz="3068" b="1" dirty="0">
                <a:latin typeface="Calibri" pitchFamily="34" charset="0"/>
              </a:rPr>
              <a:t>V d  tag   data</a:t>
            </a:r>
          </a:p>
        </p:txBody>
      </p:sp>
      <p:sp>
        <p:nvSpPr>
          <p:cNvPr id="45078" name="Rectangle 22"/>
          <p:cNvSpPr>
            <a:spLocks noChangeArrowheads="1"/>
          </p:cNvSpPr>
          <p:nvPr/>
        </p:nvSpPr>
        <p:spPr bwMode="auto">
          <a:xfrm>
            <a:off x="3583769" y="5608374"/>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5079" name="Rectangle 23"/>
          <p:cNvSpPr>
            <a:spLocks noChangeArrowheads="1"/>
          </p:cNvSpPr>
          <p:nvPr/>
        </p:nvSpPr>
        <p:spPr bwMode="auto">
          <a:xfrm>
            <a:off x="3583769" y="595280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5080" name="Rectangle 24"/>
          <p:cNvSpPr>
            <a:spLocks noChangeArrowheads="1"/>
          </p:cNvSpPr>
          <p:nvPr/>
        </p:nvSpPr>
        <p:spPr bwMode="auto">
          <a:xfrm>
            <a:off x="3583769" y="629724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5081" name="Rectangle 25"/>
          <p:cNvSpPr>
            <a:spLocks noChangeArrowheads="1"/>
          </p:cNvSpPr>
          <p:nvPr/>
        </p:nvSpPr>
        <p:spPr bwMode="auto">
          <a:xfrm>
            <a:off x="3583769" y="664167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5082" name="Text Box 26"/>
          <p:cNvSpPr txBox="1">
            <a:spLocks noChangeArrowheads="1"/>
          </p:cNvSpPr>
          <p:nvPr/>
        </p:nvSpPr>
        <p:spPr bwMode="auto">
          <a:xfrm>
            <a:off x="3067118" y="5608375"/>
            <a:ext cx="495649" cy="1483483"/>
          </a:xfrm>
          <a:prstGeom prst="rect">
            <a:avLst/>
          </a:prstGeom>
          <a:noFill/>
          <a:ln w="28575">
            <a:noFill/>
            <a:miter lim="800000"/>
            <a:headEnd/>
            <a:tailEnd/>
          </a:ln>
        </p:spPr>
        <p:txBody>
          <a:bodyPr wrap="none">
            <a:spAutoFit/>
          </a:bodyPr>
          <a:lstStyle/>
          <a:p>
            <a:r>
              <a:rPr lang="en-US" sz="2260" b="1" dirty="0">
                <a:latin typeface="Calibri" pitchFamily="34" charset="0"/>
              </a:rPr>
              <a:t>R0</a:t>
            </a:r>
          </a:p>
          <a:p>
            <a:r>
              <a:rPr lang="en-US" sz="2260" b="1" dirty="0">
                <a:latin typeface="Calibri" pitchFamily="34" charset="0"/>
              </a:rPr>
              <a:t>R1</a:t>
            </a:r>
          </a:p>
          <a:p>
            <a:r>
              <a:rPr lang="en-US" sz="2260" b="1" dirty="0">
                <a:latin typeface="Calibri" pitchFamily="34" charset="0"/>
              </a:rPr>
              <a:t>R2</a:t>
            </a:r>
          </a:p>
          <a:p>
            <a:r>
              <a:rPr lang="en-US" sz="2260" b="1" dirty="0">
                <a:latin typeface="Calibri" pitchFamily="34" charset="0"/>
              </a:rPr>
              <a:t>R3</a:t>
            </a:r>
          </a:p>
        </p:txBody>
      </p:sp>
      <p:sp>
        <p:nvSpPr>
          <p:cNvPr id="45083" name="Text Box 27"/>
          <p:cNvSpPr txBox="1">
            <a:spLocks noChangeArrowheads="1"/>
          </p:cNvSpPr>
          <p:nvPr/>
        </p:nvSpPr>
        <p:spPr bwMode="auto">
          <a:xfrm>
            <a:off x="8664178" y="1216832"/>
            <a:ext cx="1587422" cy="564450"/>
          </a:xfrm>
          <a:prstGeom prst="rect">
            <a:avLst/>
          </a:prstGeom>
          <a:noFill/>
          <a:ln w="28575">
            <a:noFill/>
            <a:miter lim="800000"/>
            <a:headEnd/>
            <a:tailEnd/>
          </a:ln>
        </p:spPr>
        <p:txBody>
          <a:bodyPr wrap="none">
            <a:spAutoFit/>
          </a:bodyPr>
          <a:lstStyle/>
          <a:p>
            <a:r>
              <a:rPr lang="en-US" sz="3068" b="1" dirty="0">
                <a:latin typeface="Calibri" pitchFamily="34" charset="0"/>
              </a:rPr>
              <a:t>Memory</a:t>
            </a:r>
          </a:p>
        </p:txBody>
      </p:sp>
      <p:sp>
        <p:nvSpPr>
          <p:cNvPr id="45084" name="Rectangle 28"/>
          <p:cNvSpPr>
            <a:spLocks noChangeArrowheads="1"/>
          </p:cNvSpPr>
          <p:nvPr/>
        </p:nvSpPr>
        <p:spPr bwMode="auto">
          <a:xfrm>
            <a:off x="5880000" y="4201932"/>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3</a:t>
            </a:r>
          </a:p>
        </p:txBody>
      </p:sp>
      <p:sp>
        <p:nvSpPr>
          <p:cNvPr id="45085" name="Rectangle 29"/>
          <p:cNvSpPr>
            <a:spLocks noChangeArrowheads="1"/>
          </p:cNvSpPr>
          <p:nvPr/>
        </p:nvSpPr>
        <p:spPr bwMode="auto">
          <a:xfrm>
            <a:off x="6482760" y="4201932"/>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5086" name="Rectangle 30"/>
          <p:cNvSpPr>
            <a:spLocks noChangeArrowheads="1"/>
          </p:cNvSpPr>
          <p:nvPr/>
        </p:nvSpPr>
        <p:spPr bwMode="auto">
          <a:xfrm>
            <a:off x="6482760" y="454636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5087" name="Rectangle 31"/>
          <p:cNvSpPr>
            <a:spLocks noChangeArrowheads="1"/>
          </p:cNvSpPr>
          <p:nvPr/>
        </p:nvSpPr>
        <p:spPr bwMode="auto">
          <a:xfrm>
            <a:off x="8836397" y="181959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78</a:t>
            </a:r>
          </a:p>
        </p:txBody>
      </p:sp>
      <p:sp>
        <p:nvSpPr>
          <p:cNvPr id="45088" name="Rectangle 32"/>
          <p:cNvSpPr>
            <a:spLocks noChangeArrowheads="1"/>
          </p:cNvSpPr>
          <p:nvPr/>
        </p:nvSpPr>
        <p:spPr bwMode="auto">
          <a:xfrm>
            <a:off x="8836397" y="2508462"/>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120</a:t>
            </a:r>
          </a:p>
        </p:txBody>
      </p:sp>
      <p:sp>
        <p:nvSpPr>
          <p:cNvPr id="45089" name="Rectangle 33"/>
          <p:cNvSpPr>
            <a:spLocks noChangeArrowheads="1"/>
          </p:cNvSpPr>
          <p:nvPr/>
        </p:nvSpPr>
        <p:spPr bwMode="auto">
          <a:xfrm>
            <a:off x="8836397" y="31973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45090" name="Rectangle 34"/>
          <p:cNvSpPr>
            <a:spLocks noChangeArrowheads="1"/>
          </p:cNvSpPr>
          <p:nvPr/>
        </p:nvSpPr>
        <p:spPr bwMode="auto">
          <a:xfrm>
            <a:off x="8836397" y="4230635"/>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45091" name="Rectangle 35"/>
          <p:cNvSpPr>
            <a:spLocks noChangeArrowheads="1"/>
          </p:cNvSpPr>
          <p:nvPr/>
        </p:nvSpPr>
        <p:spPr bwMode="auto">
          <a:xfrm>
            <a:off x="8836397" y="4919505"/>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21</a:t>
            </a:r>
          </a:p>
        </p:txBody>
      </p:sp>
      <p:sp>
        <p:nvSpPr>
          <p:cNvPr id="45092" name="Rectangle 36"/>
          <p:cNvSpPr>
            <a:spLocks noChangeArrowheads="1"/>
          </p:cNvSpPr>
          <p:nvPr/>
        </p:nvSpPr>
        <p:spPr bwMode="auto">
          <a:xfrm>
            <a:off x="8836397" y="5608374"/>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28</a:t>
            </a:r>
          </a:p>
        </p:txBody>
      </p:sp>
      <p:sp>
        <p:nvSpPr>
          <p:cNvPr id="45093" name="Rectangle 37"/>
          <p:cNvSpPr>
            <a:spLocks noChangeArrowheads="1"/>
          </p:cNvSpPr>
          <p:nvPr/>
        </p:nvSpPr>
        <p:spPr bwMode="auto">
          <a:xfrm>
            <a:off x="8836397" y="6297243"/>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200</a:t>
            </a:r>
          </a:p>
        </p:txBody>
      </p:sp>
      <p:sp>
        <p:nvSpPr>
          <p:cNvPr id="45094" name="Rectangle 38"/>
          <p:cNvSpPr>
            <a:spLocks noChangeArrowheads="1"/>
          </p:cNvSpPr>
          <p:nvPr/>
        </p:nvSpPr>
        <p:spPr bwMode="auto">
          <a:xfrm>
            <a:off x="8836397" y="6986112"/>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225</a:t>
            </a:r>
          </a:p>
        </p:txBody>
      </p:sp>
      <p:sp>
        <p:nvSpPr>
          <p:cNvPr id="45095" name="Text Box 39"/>
          <p:cNvSpPr txBox="1">
            <a:spLocks noChangeArrowheads="1"/>
          </p:cNvSpPr>
          <p:nvPr/>
        </p:nvSpPr>
        <p:spPr bwMode="auto">
          <a:xfrm>
            <a:off x="5478160" y="6038916"/>
            <a:ext cx="1867819" cy="1120884"/>
          </a:xfrm>
          <a:prstGeom prst="rect">
            <a:avLst/>
          </a:prstGeom>
          <a:noFill/>
          <a:ln w="28575">
            <a:noFill/>
            <a:miter lim="800000"/>
            <a:headEnd/>
            <a:tailEnd/>
          </a:ln>
        </p:spPr>
        <p:txBody>
          <a:bodyPr wrap="none">
            <a:spAutoFit/>
          </a:bodyPr>
          <a:lstStyle/>
          <a:p>
            <a:r>
              <a:rPr lang="en-US" sz="3068" b="1" dirty="0">
                <a:latin typeface="Calibri" pitchFamily="34" charset="0"/>
              </a:rPr>
              <a:t>Misses:   2</a:t>
            </a:r>
          </a:p>
          <a:p>
            <a:r>
              <a:rPr lang="en-US" sz="3068" b="1" dirty="0">
                <a:latin typeface="Calibri" pitchFamily="34" charset="0"/>
              </a:rPr>
              <a:t>Hits:</a:t>
            </a:r>
            <a:r>
              <a:rPr lang="en-US" sz="3616" b="1" dirty="0">
                <a:latin typeface="Calibri" pitchFamily="34" charset="0"/>
              </a:rPr>
              <a:t> </a:t>
            </a:r>
            <a:r>
              <a:rPr lang="en-US" sz="3068" b="1" dirty="0">
                <a:latin typeface="Calibri" pitchFamily="34" charset="0"/>
              </a:rPr>
              <a:t>      1</a:t>
            </a:r>
          </a:p>
        </p:txBody>
      </p:sp>
      <p:sp>
        <p:nvSpPr>
          <p:cNvPr id="45096" name="Rectangle 40"/>
          <p:cNvSpPr>
            <a:spLocks noChangeArrowheads="1"/>
          </p:cNvSpPr>
          <p:nvPr/>
        </p:nvSpPr>
        <p:spPr bwMode="auto">
          <a:xfrm>
            <a:off x="5564267"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5097" name="Rectangle 41"/>
          <p:cNvSpPr>
            <a:spLocks noChangeArrowheads="1"/>
          </p:cNvSpPr>
          <p:nvPr/>
        </p:nvSpPr>
        <p:spPr bwMode="auto">
          <a:xfrm>
            <a:off x="5567855"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45098" name="Rectangle 42"/>
          <p:cNvSpPr>
            <a:spLocks noChangeArrowheads="1"/>
          </p:cNvSpPr>
          <p:nvPr/>
        </p:nvSpPr>
        <p:spPr bwMode="auto">
          <a:xfrm>
            <a:off x="5259299"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5099" name="Rectangle 43"/>
          <p:cNvSpPr>
            <a:spLocks noChangeArrowheads="1"/>
          </p:cNvSpPr>
          <p:nvPr/>
        </p:nvSpPr>
        <p:spPr bwMode="auto">
          <a:xfrm>
            <a:off x="5259299"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5100" name="AutoShape 44"/>
          <p:cNvSpPr>
            <a:spLocks noChangeArrowheads="1"/>
          </p:cNvSpPr>
          <p:nvPr/>
        </p:nvSpPr>
        <p:spPr bwMode="auto">
          <a:xfrm>
            <a:off x="2378248" y="4058417"/>
            <a:ext cx="430543" cy="258326"/>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5101" name="Text Box 45"/>
          <p:cNvSpPr txBox="1">
            <a:spLocks noChangeArrowheads="1"/>
          </p:cNvSpPr>
          <p:nvPr/>
        </p:nvSpPr>
        <p:spPr bwMode="auto">
          <a:xfrm rot="-5400000">
            <a:off x="4841987" y="4124825"/>
            <a:ext cx="481222" cy="405367"/>
          </a:xfrm>
          <a:prstGeom prst="rect">
            <a:avLst/>
          </a:prstGeom>
          <a:noFill/>
          <a:ln w="28575">
            <a:noFill/>
            <a:miter lim="800000"/>
            <a:headEnd/>
            <a:tailEnd/>
          </a:ln>
        </p:spPr>
        <p:txBody>
          <a:bodyPr wrap="none">
            <a:spAutoFit/>
          </a:bodyPr>
          <a:lstStyle/>
          <a:p>
            <a:r>
              <a:rPr lang="en-US" sz="2034" b="1" dirty="0" err="1">
                <a:latin typeface="Calibri" pitchFamily="34" charset="0"/>
              </a:rPr>
              <a:t>lru</a:t>
            </a:r>
            <a:endParaRPr lang="en-US" sz="2034" b="1" dirty="0">
              <a:latin typeface="Calibri" pitchFamily="34" charset="0"/>
            </a:endParaRPr>
          </a:p>
        </p:txBody>
      </p:sp>
      <p:sp>
        <p:nvSpPr>
          <p:cNvPr id="45102" name="Rectangle 46"/>
          <p:cNvSpPr>
            <a:spLocks noChangeArrowheads="1"/>
          </p:cNvSpPr>
          <p:nvPr/>
        </p:nvSpPr>
        <p:spPr bwMode="auto">
          <a:xfrm>
            <a:off x="6482760" y="385749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5103" name="Rectangle 47"/>
          <p:cNvSpPr>
            <a:spLocks noChangeArrowheads="1"/>
          </p:cNvSpPr>
          <p:nvPr/>
        </p:nvSpPr>
        <p:spPr bwMode="auto">
          <a:xfrm>
            <a:off x="6482760" y="351306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45104" name="Rectangle 48"/>
          <p:cNvSpPr>
            <a:spLocks noChangeArrowheads="1"/>
          </p:cNvSpPr>
          <p:nvPr/>
        </p:nvSpPr>
        <p:spPr bwMode="auto">
          <a:xfrm>
            <a:off x="3583769" y="595280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5105" name="Rectangle 49"/>
          <p:cNvSpPr>
            <a:spLocks noChangeArrowheads="1"/>
          </p:cNvSpPr>
          <p:nvPr/>
        </p:nvSpPr>
        <p:spPr bwMode="auto">
          <a:xfrm>
            <a:off x="6482760" y="4209108"/>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45106" name="Rectangle 50"/>
          <p:cNvSpPr>
            <a:spLocks noChangeArrowheads="1"/>
          </p:cNvSpPr>
          <p:nvPr/>
        </p:nvSpPr>
        <p:spPr bwMode="auto">
          <a:xfrm>
            <a:off x="6482760" y="4553543"/>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45107" name="Rectangle 51"/>
          <p:cNvSpPr>
            <a:spLocks noChangeArrowheads="1"/>
          </p:cNvSpPr>
          <p:nvPr/>
        </p:nvSpPr>
        <p:spPr bwMode="auto">
          <a:xfrm>
            <a:off x="3583769" y="6297243"/>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54" name="Slide Number Placeholder 53"/>
          <p:cNvSpPr>
            <a:spLocks noGrp="1"/>
          </p:cNvSpPr>
          <p:nvPr>
            <p:ph type="sldNum" sz="quarter" idx="4294967295"/>
          </p:nvPr>
        </p:nvSpPr>
        <p:spPr>
          <a:xfrm>
            <a:off x="8836397" y="7395128"/>
            <a:ext cx="1722173" cy="538179"/>
          </a:xfrm>
          <a:prstGeom prst="rect">
            <a:avLst/>
          </a:prstGeom>
        </p:spPr>
        <p:txBody>
          <a:bodyPr/>
          <a:lstStyle/>
          <a:p>
            <a:pPr>
              <a:defRPr/>
            </a:pPr>
            <a:fld id="{26AB16D9-8C6B-41A6-97FB-623654AFAEEB}" type="slidenum">
              <a:rPr lang="en-US" smtClean="0"/>
              <a:pPr>
                <a:defRPr/>
              </a:pPr>
              <a:t>21</a:t>
            </a:fld>
            <a:endParaRPr lang="en-US" dirty="0"/>
          </a:p>
        </p:txBody>
      </p:sp>
    </p:spTree>
    <p:extLst>
      <p:ext uri="{BB962C8B-B14F-4D97-AF65-F5344CB8AC3E}">
        <p14:creationId xmlns:p14="http://schemas.microsoft.com/office/powerpoint/2010/main" val="974740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4961508" y="1302941"/>
            <a:ext cx="2841585" cy="6113714"/>
          </a:xfrm>
          <a:prstGeom prst="rect">
            <a:avLst/>
          </a:prstGeom>
          <a:solidFill>
            <a:srgbClr val="FFFF99"/>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46083" name="Rectangle 3"/>
          <p:cNvSpPr>
            <a:spLocks noChangeArrowheads="1"/>
          </p:cNvSpPr>
          <p:nvPr/>
        </p:nvSpPr>
        <p:spPr bwMode="auto">
          <a:xfrm>
            <a:off x="7803093" y="1302941"/>
            <a:ext cx="2841585" cy="6113714"/>
          </a:xfrm>
          <a:prstGeom prst="rect">
            <a:avLst/>
          </a:prstGeom>
          <a:solidFill>
            <a:srgbClr val="FFFFCC"/>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46084" name="Rectangle 4"/>
          <p:cNvSpPr>
            <a:spLocks noChangeArrowheads="1"/>
          </p:cNvSpPr>
          <p:nvPr/>
        </p:nvSpPr>
        <p:spPr bwMode="auto">
          <a:xfrm>
            <a:off x="2119922" y="1302941"/>
            <a:ext cx="2841585" cy="6113714"/>
          </a:xfrm>
          <a:prstGeom prst="rect">
            <a:avLst/>
          </a:prstGeom>
          <a:solidFill>
            <a:srgbClr val="FFFFCC"/>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6085" name="Rectangle 5"/>
          <p:cNvSpPr>
            <a:spLocks noGrp="1" noChangeArrowheads="1"/>
          </p:cNvSpPr>
          <p:nvPr>
            <p:ph type="title"/>
          </p:nvPr>
        </p:nvSpPr>
        <p:spPr>
          <a:xfrm>
            <a:off x="1563803" y="355747"/>
            <a:ext cx="9041408" cy="631463"/>
          </a:xfrm>
        </p:spPr>
        <p:txBody>
          <a:bodyPr>
            <a:normAutofit fontScale="90000"/>
          </a:bodyPr>
          <a:lstStyle/>
          <a:p>
            <a:pPr eaLnBrk="1" hangingPunct="1"/>
            <a:r>
              <a:rPr lang="en-US">
                <a:solidFill>
                  <a:schemeClr val="tx1"/>
                </a:solidFill>
              </a:rPr>
              <a:t>write-back (REF 4)</a:t>
            </a:r>
          </a:p>
        </p:txBody>
      </p:sp>
      <p:sp>
        <p:nvSpPr>
          <p:cNvPr id="46086" name="Rectangle 6"/>
          <p:cNvSpPr>
            <a:spLocks noChangeArrowheads="1"/>
          </p:cNvSpPr>
          <p:nvPr/>
        </p:nvSpPr>
        <p:spPr bwMode="auto">
          <a:xfrm>
            <a:off x="8836397" y="216402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6087" name="Rectangle 7"/>
          <p:cNvSpPr>
            <a:spLocks noChangeArrowheads="1"/>
          </p:cNvSpPr>
          <p:nvPr/>
        </p:nvSpPr>
        <p:spPr bwMode="auto">
          <a:xfrm>
            <a:off x="8836397" y="2852897"/>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123</a:t>
            </a:r>
          </a:p>
        </p:txBody>
      </p:sp>
      <p:sp>
        <p:nvSpPr>
          <p:cNvPr id="46088" name="Rectangle 8"/>
          <p:cNvSpPr>
            <a:spLocks noChangeArrowheads="1"/>
          </p:cNvSpPr>
          <p:nvPr/>
        </p:nvSpPr>
        <p:spPr bwMode="auto">
          <a:xfrm>
            <a:off x="8836397" y="3541766"/>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150</a:t>
            </a:r>
          </a:p>
        </p:txBody>
      </p:sp>
      <p:sp>
        <p:nvSpPr>
          <p:cNvPr id="46089" name="Rectangle 9"/>
          <p:cNvSpPr>
            <a:spLocks noChangeArrowheads="1"/>
          </p:cNvSpPr>
          <p:nvPr/>
        </p:nvSpPr>
        <p:spPr bwMode="auto">
          <a:xfrm>
            <a:off x="8836397" y="3886201"/>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46090" name="Rectangle 10"/>
          <p:cNvSpPr>
            <a:spLocks noChangeArrowheads="1"/>
          </p:cNvSpPr>
          <p:nvPr/>
        </p:nvSpPr>
        <p:spPr bwMode="auto">
          <a:xfrm>
            <a:off x="8836397" y="4575070"/>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18</a:t>
            </a:r>
          </a:p>
        </p:txBody>
      </p:sp>
      <p:sp>
        <p:nvSpPr>
          <p:cNvPr id="46091" name="Rectangle 11"/>
          <p:cNvSpPr>
            <a:spLocks noChangeArrowheads="1"/>
          </p:cNvSpPr>
          <p:nvPr/>
        </p:nvSpPr>
        <p:spPr bwMode="auto">
          <a:xfrm>
            <a:off x="8836397" y="5263939"/>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33</a:t>
            </a:r>
          </a:p>
        </p:txBody>
      </p:sp>
      <p:sp>
        <p:nvSpPr>
          <p:cNvPr id="46092" name="Rectangle 12"/>
          <p:cNvSpPr>
            <a:spLocks noChangeArrowheads="1"/>
          </p:cNvSpPr>
          <p:nvPr/>
        </p:nvSpPr>
        <p:spPr bwMode="auto">
          <a:xfrm>
            <a:off x="8836397" y="5952808"/>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19</a:t>
            </a:r>
          </a:p>
        </p:txBody>
      </p:sp>
      <p:sp>
        <p:nvSpPr>
          <p:cNvPr id="46093" name="Rectangle 13"/>
          <p:cNvSpPr>
            <a:spLocks noChangeArrowheads="1"/>
          </p:cNvSpPr>
          <p:nvPr/>
        </p:nvSpPr>
        <p:spPr bwMode="auto">
          <a:xfrm>
            <a:off x="8836397" y="6641677"/>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210</a:t>
            </a:r>
          </a:p>
        </p:txBody>
      </p:sp>
      <p:sp>
        <p:nvSpPr>
          <p:cNvPr id="46094" name="Text Box 14"/>
          <p:cNvSpPr txBox="1">
            <a:spLocks noChangeArrowheads="1"/>
          </p:cNvSpPr>
          <p:nvPr/>
        </p:nvSpPr>
        <p:spPr bwMode="auto">
          <a:xfrm>
            <a:off x="8421359" y="1733485"/>
            <a:ext cx="479618" cy="5656933"/>
          </a:xfrm>
          <a:prstGeom prst="rect">
            <a:avLst/>
          </a:prstGeom>
          <a:noFill/>
          <a:ln w="28575">
            <a:noFill/>
            <a:miter lim="800000"/>
            <a:headEnd/>
            <a:tailEnd/>
          </a:ln>
        </p:spPr>
        <p:txBody>
          <a:bodyPr wrap="none">
            <a:spAutoFit/>
          </a:bodyPr>
          <a:lstStyle/>
          <a:p>
            <a:pPr algn="r"/>
            <a:r>
              <a:rPr lang="en-US" sz="2260" b="1" dirty="0">
                <a:latin typeface="Calibri" pitchFamily="34" charset="0"/>
              </a:rPr>
              <a:t>0</a:t>
            </a:r>
          </a:p>
          <a:p>
            <a:pPr algn="r"/>
            <a:r>
              <a:rPr lang="en-US" sz="2260" b="1" dirty="0">
                <a:latin typeface="Calibri" pitchFamily="34" charset="0"/>
              </a:rPr>
              <a:t>1</a:t>
            </a:r>
          </a:p>
          <a:p>
            <a:pPr algn="r"/>
            <a:r>
              <a:rPr lang="en-US" sz="2260" b="1" dirty="0">
                <a:latin typeface="Calibri" pitchFamily="34" charset="0"/>
              </a:rPr>
              <a:t>2</a:t>
            </a:r>
          </a:p>
          <a:p>
            <a:pPr algn="r"/>
            <a:r>
              <a:rPr lang="en-US" sz="2260" b="1" dirty="0">
                <a:latin typeface="Calibri" pitchFamily="34" charset="0"/>
              </a:rPr>
              <a:t>3</a:t>
            </a:r>
          </a:p>
          <a:p>
            <a:pPr algn="r"/>
            <a:r>
              <a:rPr lang="en-US" sz="2260" b="1" dirty="0">
                <a:latin typeface="Calibri" pitchFamily="34" charset="0"/>
              </a:rPr>
              <a:t>4</a:t>
            </a:r>
          </a:p>
          <a:p>
            <a:pPr algn="r"/>
            <a:r>
              <a:rPr lang="en-US" sz="2260" b="1" dirty="0">
                <a:latin typeface="Calibri" pitchFamily="34" charset="0"/>
              </a:rPr>
              <a:t>5</a:t>
            </a:r>
          </a:p>
          <a:p>
            <a:pPr algn="r"/>
            <a:r>
              <a:rPr lang="en-US" sz="2260" b="1" dirty="0">
                <a:latin typeface="Calibri" pitchFamily="34" charset="0"/>
              </a:rPr>
              <a:t>6</a:t>
            </a:r>
          </a:p>
          <a:p>
            <a:pPr algn="r"/>
            <a:r>
              <a:rPr lang="en-US" sz="2260" b="1" dirty="0">
                <a:latin typeface="Calibri" pitchFamily="34" charset="0"/>
              </a:rPr>
              <a:t>7</a:t>
            </a:r>
          </a:p>
          <a:p>
            <a:pPr algn="r"/>
            <a:r>
              <a:rPr lang="en-US" sz="2260" b="1" dirty="0">
                <a:latin typeface="Calibri" pitchFamily="34" charset="0"/>
              </a:rPr>
              <a:t>8</a:t>
            </a:r>
          </a:p>
          <a:p>
            <a:pPr algn="r"/>
            <a:r>
              <a:rPr lang="en-US" sz="2260" b="1" dirty="0">
                <a:latin typeface="Calibri" pitchFamily="34" charset="0"/>
              </a:rPr>
              <a:t>9</a:t>
            </a:r>
          </a:p>
          <a:p>
            <a:pPr algn="r"/>
            <a:r>
              <a:rPr lang="en-US" sz="2260" b="1" dirty="0">
                <a:latin typeface="Calibri" pitchFamily="34" charset="0"/>
              </a:rPr>
              <a:t>10</a:t>
            </a:r>
          </a:p>
          <a:p>
            <a:pPr algn="r"/>
            <a:r>
              <a:rPr lang="en-US" sz="2260" b="1" dirty="0">
                <a:latin typeface="Calibri" pitchFamily="34" charset="0"/>
              </a:rPr>
              <a:t>11</a:t>
            </a:r>
          </a:p>
          <a:p>
            <a:pPr algn="r"/>
            <a:r>
              <a:rPr lang="en-US" sz="2260" b="1" dirty="0">
                <a:latin typeface="Calibri" pitchFamily="34" charset="0"/>
              </a:rPr>
              <a:t>12</a:t>
            </a:r>
          </a:p>
          <a:p>
            <a:pPr algn="r"/>
            <a:r>
              <a:rPr lang="en-US" sz="2260" b="1" dirty="0">
                <a:latin typeface="Calibri" pitchFamily="34" charset="0"/>
              </a:rPr>
              <a:t>13</a:t>
            </a:r>
          </a:p>
          <a:p>
            <a:pPr algn="r"/>
            <a:r>
              <a:rPr lang="en-US" sz="2260" b="1" dirty="0">
                <a:latin typeface="Calibri" pitchFamily="34" charset="0"/>
              </a:rPr>
              <a:t>14</a:t>
            </a:r>
          </a:p>
          <a:p>
            <a:pPr algn="r"/>
            <a:r>
              <a:rPr lang="en-US" sz="2260" b="1" dirty="0">
                <a:latin typeface="Calibri" pitchFamily="34" charset="0"/>
              </a:rPr>
              <a:t>15</a:t>
            </a:r>
          </a:p>
        </p:txBody>
      </p:sp>
      <p:sp>
        <p:nvSpPr>
          <p:cNvPr id="46095" name="Text Box 15"/>
          <p:cNvSpPr txBox="1">
            <a:spLocks noChangeArrowheads="1"/>
          </p:cNvSpPr>
          <p:nvPr/>
        </p:nvSpPr>
        <p:spPr bwMode="auto">
          <a:xfrm>
            <a:off x="2808792" y="3143514"/>
            <a:ext cx="1901483" cy="1483419"/>
          </a:xfrm>
          <a:prstGeom prst="rect">
            <a:avLst/>
          </a:prstGeom>
          <a:noFill/>
          <a:ln w="28575">
            <a:noFill/>
            <a:miter lim="800000"/>
            <a:headEnd/>
            <a:tailEnd/>
          </a:ln>
        </p:spPr>
        <p:txBody>
          <a:bodyPr wrap="none">
            <a:spAutoFit/>
          </a:bodyPr>
          <a:lstStyle/>
          <a:p>
            <a:r>
              <a:rPr lang="en-US" sz="1808" b="1" dirty="0">
                <a:latin typeface="Calibri" pitchFamily="34" charset="0"/>
              </a:rPr>
              <a:t>Ld  R1 </a:t>
            </a:r>
            <a:r>
              <a:rPr lang="en-US" sz="1808" b="1" dirty="0">
                <a:latin typeface="Calibri" pitchFamily="34" charset="0"/>
                <a:sym typeface="Symbol" charset="2"/>
              </a:rPr>
              <a:t> M[   1   ]</a:t>
            </a:r>
          </a:p>
          <a:p>
            <a:r>
              <a:rPr lang="en-US" sz="1808" b="1" dirty="0">
                <a:latin typeface="Calibri" pitchFamily="34" charset="0"/>
              </a:rPr>
              <a:t>Ld  R2 </a:t>
            </a:r>
            <a:r>
              <a:rPr lang="en-US" sz="1808" b="1" dirty="0">
                <a:latin typeface="Calibri" pitchFamily="34" charset="0"/>
                <a:sym typeface="Symbol" charset="2"/>
              </a:rPr>
              <a:t> M[   7   ]</a:t>
            </a:r>
          </a:p>
          <a:p>
            <a:r>
              <a:rPr lang="en-US" sz="1808" b="1" dirty="0">
                <a:latin typeface="Calibri" pitchFamily="34" charset="0"/>
              </a:rPr>
              <a:t>St   R2 </a:t>
            </a:r>
            <a:r>
              <a:rPr lang="en-US" sz="1808" b="1" dirty="0">
                <a:latin typeface="Calibri" pitchFamily="34" charset="0"/>
                <a:sym typeface="Symbol" charset="2"/>
              </a:rPr>
              <a:t> M[   0   ]</a:t>
            </a:r>
          </a:p>
          <a:p>
            <a:r>
              <a:rPr lang="en-US" sz="1808" b="1" dirty="0">
                <a:latin typeface="Calibri" pitchFamily="34" charset="0"/>
              </a:rPr>
              <a:t>St   R1 </a:t>
            </a:r>
            <a:r>
              <a:rPr lang="en-US" sz="1808" b="1" dirty="0">
                <a:latin typeface="Calibri" pitchFamily="34" charset="0"/>
                <a:sym typeface="Symbol" charset="2"/>
              </a:rPr>
              <a:t> M[   </a:t>
            </a:r>
            <a:r>
              <a:rPr lang="en-US" sz="1808" b="1" dirty="0">
                <a:solidFill>
                  <a:srgbClr val="FF0000"/>
                </a:solidFill>
                <a:latin typeface="Calibri" pitchFamily="34" charset="0"/>
                <a:sym typeface="Symbol" charset="2"/>
              </a:rPr>
              <a:t>5</a:t>
            </a:r>
            <a:r>
              <a:rPr lang="en-US" sz="1808" b="1" dirty="0">
                <a:latin typeface="Calibri" pitchFamily="34" charset="0"/>
                <a:sym typeface="Symbol" charset="2"/>
              </a:rPr>
              <a:t>   ]</a:t>
            </a:r>
            <a:endParaRPr lang="en-US" sz="1808" b="1" dirty="0">
              <a:latin typeface="Calibri" pitchFamily="34" charset="0"/>
            </a:endParaRPr>
          </a:p>
          <a:p>
            <a:r>
              <a:rPr lang="en-US" sz="1808" b="1" dirty="0">
                <a:latin typeface="Calibri" pitchFamily="34" charset="0"/>
              </a:rPr>
              <a:t>Ld  R2 </a:t>
            </a:r>
            <a:r>
              <a:rPr lang="en-US" sz="1808" b="1" dirty="0">
                <a:latin typeface="Calibri" pitchFamily="34" charset="0"/>
                <a:sym typeface="Symbol" charset="2"/>
              </a:rPr>
              <a:t> M[  10  ]</a:t>
            </a:r>
            <a:endParaRPr lang="en-US" sz="1808" b="1" dirty="0">
              <a:latin typeface="Calibri" pitchFamily="34" charset="0"/>
            </a:endParaRPr>
          </a:p>
        </p:txBody>
      </p:sp>
      <p:sp>
        <p:nvSpPr>
          <p:cNvPr id="46096" name="Text Box 16"/>
          <p:cNvSpPr txBox="1">
            <a:spLocks noChangeArrowheads="1"/>
          </p:cNvSpPr>
          <p:nvPr/>
        </p:nvSpPr>
        <p:spPr bwMode="auto">
          <a:xfrm>
            <a:off x="5736484" y="1216832"/>
            <a:ext cx="1162498" cy="564450"/>
          </a:xfrm>
          <a:prstGeom prst="rect">
            <a:avLst/>
          </a:prstGeom>
          <a:noFill/>
          <a:ln w="28575">
            <a:noFill/>
            <a:miter lim="800000"/>
            <a:headEnd/>
            <a:tailEnd/>
          </a:ln>
        </p:spPr>
        <p:txBody>
          <a:bodyPr wrap="none">
            <a:spAutoFit/>
          </a:bodyPr>
          <a:lstStyle/>
          <a:p>
            <a:r>
              <a:rPr lang="en-US" sz="3068" b="1" dirty="0">
                <a:latin typeface="Calibri" pitchFamily="34" charset="0"/>
              </a:rPr>
              <a:t>Cache</a:t>
            </a:r>
          </a:p>
        </p:txBody>
      </p:sp>
      <p:sp>
        <p:nvSpPr>
          <p:cNvPr id="46097" name="Text Box 17"/>
          <p:cNvSpPr txBox="1">
            <a:spLocks noChangeArrowheads="1"/>
          </p:cNvSpPr>
          <p:nvPr/>
        </p:nvSpPr>
        <p:spPr bwMode="auto">
          <a:xfrm>
            <a:off x="2722682" y="1216832"/>
            <a:ext cx="1770036" cy="564450"/>
          </a:xfrm>
          <a:prstGeom prst="rect">
            <a:avLst/>
          </a:prstGeom>
          <a:noFill/>
          <a:ln w="28575">
            <a:noFill/>
            <a:miter lim="800000"/>
            <a:headEnd/>
            <a:tailEnd/>
          </a:ln>
        </p:spPr>
        <p:txBody>
          <a:bodyPr wrap="none">
            <a:spAutoFit/>
          </a:bodyPr>
          <a:lstStyle/>
          <a:p>
            <a:r>
              <a:rPr lang="en-US" sz="3068" b="1" dirty="0">
                <a:latin typeface="Calibri" pitchFamily="34" charset="0"/>
              </a:rPr>
              <a:t>Processor</a:t>
            </a:r>
          </a:p>
        </p:txBody>
      </p:sp>
      <p:sp>
        <p:nvSpPr>
          <p:cNvPr id="46098" name="Rectangle 18"/>
          <p:cNvSpPr>
            <a:spLocks noChangeArrowheads="1"/>
          </p:cNvSpPr>
          <p:nvPr/>
        </p:nvSpPr>
        <p:spPr bwMode="auto">
          <a:xfrm>
            <a:off x="5880000" y="3513063"/>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46099" name="Rectangle 19"/>
          <p:cNvSpPr>
            <a:spLocks noChangeArrowheads="1"/>
          </p:cNvSpPr>
          <p:nvPr/>
        </p:nvSpPr>
        <p:spPr bwMode="auto">
          <a:xfrm>
            <a:off x="6482760" y="351306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6100" name="Rectangle 20"/>
          <p:cNvSpPr>
            <a:spLocks noChangeArrowheads="1"/>
          </p:cNvSpPr>
          <p:nvPr/>
        </p:nvSpPr>
        <p:spPr bwMode="auto">
          <a:xfrm>
            <a:off x="6482760" y="385749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6101" name="Text Box 21"/>
          <p:cNvSpPr txBox="1">
            <a:spLocks noChangeArrowheads="1"/>
          </p:cNvSpPr>
          <p:nvPr/>
        </p:nvSpPr>
        <p:spPr bwMode="auto">
          <a:xfrm>
            <a:off x="5029678" y="3043053"/>
            <a:ext cx="2495357" cy="564450"/>
          </a:xfrm>
          <a:prstGeom prst="rect">
            <a:avLst/>
          </a:prstGeom>
          <a:noFill/>
          <a:ln w="28575">
            <a:noFill/>
            <a:miter lim="800000"/>
            <a:headEnd/>
            <a:tailEnd/>
          </a:ln>
        </p:spPr>
        <p:txBody>
          <a:bodyPr>
            <a:spAutoFit/>
          </a:bodyPr>
          <a:lstStyle/>
          <a:p>
            <a:pPr algn="ctr"/>
            <a:r>
              <a:rPr lang="en-US" sz="3068" b="1" dirty="0">
                <a:latin typeface="Calibri" pitchFamily="34" charset="0"/>
              </a:rPr>
              <a:t>V d  tag   data</a:t>
            </a:r>
          </a:p>
        </p:txBody>
      </p:sp>
      <p:sp>
        <p:nvSpPr>
          <p:cNvPr id="46102" name="Rectangle 22"/>
          <p:cNvSpPr>
            <a:spLocks noChangeArrowheads="1"/>
          </p:cNvSpPr>
          <p:nvPr/>
        </p:nvSpPr>
        <p:spPr bwMode="auto">
          <a:xfrm>
            <a:off x="3583769" y="5608374"/>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6103" name="Rectangle 23"/>
          <p:cNvSpPr>
            <a:spLocks noChangeArrowheads="1"/>
          </p:cNvSpPr>
          <p:nvPr/>
        </p:nvSpPr>
        <p:spPr bwMode="auto">
          <a:xfrm>
            <a:off x="3583769" y="595280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6104" name="Rectangle 24"/>
          <p:cNvSpPr>
            <a:spLocks noChangeArrowheads="1"/>
          </p:cNvSpPr>
          <p:nvPr/>
        </p:nvSpPr>
        <p:spPr bwMode="auto">
          <a:xfrm>
            <a:off x="3583769" y="629724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6105" name="Rectangle 25"/>
          <p:cNvSpPr>
            <a:spLocks noChangeArrowheads="1"/>
          </p:cNvSpPr>
          <p:nvPr/>
        </p:nvSpPr>
        <p:spPr bwMode="auto">
          <a:xfrm>
            <a:off x="3583769" y="664167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6106" name="Text Box 26"/>
          <p:cNvSpPr txBox="1">
            <a:spLocks noChangeArrowheads="1"/>
          </p:cNvSpPr>
          <p:nvPr/>
        </p:nvSpPr>
        <p:spPr bwMode="auto">
          <a:xfrm>
            <a:off x="3067118" y="5608375"/>
            <a:ext cx="495649" cy="1483483"/>
          </a:xfrm>
          <a:prstGeom prst="rect">
            <a:avLst/>
          </a:prstGeom>
          <a:noFill/>
          <a:ln w="28575">
            <a:noFill/>
            <a:miter lim="800000"/>
            <a:headEnd/>
            <a:tailEnd/>
          </a:ln>
        </p:spPr>
        <p:txBody>
          <a:bodyPr wrap="none">
            <a:spAutoFit/>
          </a:bodyPr>
          <a:lstStyle/>
          <a:p>
            <a:r>
              <a:rPr lang="en-US" sz="2260" b="1" dirty="0">
                <a:latin typeface="Calibri" pitchFamily="34" charset="0"/>
              </a:rPr>
              <a:t>R0</a:t>
            </a:r>
          </a:p>
          <a:p>
            <a:r>
              <a:rPr lang="en-US" sz="2260" b="1" dirty="0">
                <a:latin typeface="Calibri" pitchFamily="34" charset="0"/>
              </a:rPr>
              <a:t>R1</a:t>
            </a:r>
          </a:p>
          <a:p>
            <a:r>
              <a:rPr lang="en-US" sz="2260" b="1" dirty="0">
                <a:latin typeface="Calibri" pitchFamily="34" charset="0"/>
              </a:rPr>
              <a:t>R2</a:t>
            </a:r>
          </a:p>
          <a:p>
            <a:r>
              <a:rPr lang="en-US" sz="2260" b="1" dirty="0">
                <a:latin typeface="Calibri" pitchFamily="34" charset="0"/>
              </a:rPr>
              <a:t>R3</a:t>
            </a:r>
          </a:p>
        </p:txBody>
      </p:sp>
      <p:sp>
        <p:nvSpPr>
          <p:cNvPr id="46107" name="Text Box 27"/>
          <p:cNvSpPr txBox="1">
            <a:spLocks noChangeArrowheads="1"/>
          </p:cNvSpPr>
          <p:nvPr/>
        </p:nvSpPr>
        <p:spPr bwMode="auto">
          <a:xfrm>
            <a:off x="8664178" y="1216832"/>
            <a:ext cx="1587422" cy="564450"/>
          </a:xfrm>
          <a:prstGeom prst="rect">
            <a:avLst/>
          </a:prstGeom>
          <a:noFill/>
          <a:ln w="28575">
            <a:noFill/>
            <a:miter lim="800000"/>
            <a:headEnd/>
            <a:tailEnd/>
          </a:ln>
        </p:spPr>
        <p:txBody>
          <a:bodyPr wrap="none">
            <a:spAutoFit/>
          </a:bodyPr>
          <a:lstStyle/>
          <a:p>
            <a:r>
              <a:rPr lang="en-US" sz="3068" b="1" dirty="0">
                <a:latin typeface="Calibri" pitchFamily="34" charset="0"/>
              </a:rPr>
              <a:t>Memory</a:t>
            </a:r>
          </a:p>
        </p:txBody>
      </p:sp>
      <p:sp>
        <p:nvSpPr>
          <p:cNvPr id="46108" name="Rectangle 28"/>
          <p:cNvSpPr>
            <a:spLocks noChangeArrowheads="1"/>
          </p:cNvSpPr>
          <p:nvPr/>
        </p:nvSpPr>
        <p:spPr bwMode="auto">
          <a:xfrm>
            <a:off x="5880000" y="4201932"/>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2</a:t>
            </a:r>
          </a:p>
        </p:txBody>
      </p:sp>
      <p:sp>
        <p:nvSpPr>
          <p:cNvPr id="46109" name="Rectangle 29"/>
          <p:cNvSpPr>
            <a:spLocks noChangeArrowheads="1"/>
          </p:cNvSpPr>
          <p:nvPr/>
        </p:nvSpPr>
        <p:spPr bwMode="auto">
          <a:xfrm>
            <a:off x="6482760" y="4201932"/>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6110" name="Rectangle 30"/>
          <p:cNvSpPr>
            <a:spLocks noChangeArrowheads="1"/>
          </p:cNvSpPr>
          <p:nvPr/>
        </p:nvSpPr>
        <p:spPr bwMode="auto">
          <a:xfrm>
            <a:off x="6482760" y="454636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6111" name="Rectangle 31"/>
          <p:cNvSpPr>
            <a:spLocks noChangeArrowheads="1"/>
          </p:cNvSpPr>
          <p:nvPr/>
        </p:nvSpPr>
        <p:spPr bwMode="auto">
          <a:xfrm>
            <a:off x="8836397" y="181959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78</a:t>
            </a:r>
          </a:p>
        </p:txBody>
      </p:sp>
      <p:sp>
        <p:nvSpPr>
          <p:cNvPr id="46112" name="Rectangle 32"/>
          <p:cNvSpPr>
            <a:spLocks noChangeArrowheads="1"/>
          </p:cNvSpPr>
          <p:nvPr/>
        </p:nvSpPr>
        <p:spPr bwMode="auto">
          <a:xfrm>
            <a:off x="8836397" y="2508462"/>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120</a:t>
            </a:r>
          </a:p>
        </p:txBody>
      </p:sp>
      <p:sp>
        <p:nvSpPr>
          <p:cNvPr id="46113" name="Rectangle 33"/>
          <p:cNvSpPr>
            <a:spLocks noChangeArrowheads="1"/>
          </p:cNvSpPr>
          <p:nvPr/>
        </p:nvSpPr>
        <p:spPr bwMode="auto">
          <a:xfrm>
            <a:off x="8836397" y="31973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46114" name="Rectangle 34"/>
          <p:cNvSpPr>
            <a:spLocks noChangeArrowheads="1"/>
          </p:cNvSpPr>
          <p:nvPr/>
        </p:nvSpPr>
        <p:spPr bwMode="auto">
          <a:xfrm>
            <a:off x="8836397" y="4230635"/>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46115" name="Rectangle 35"/>
          <p:cNvSpPr>
            <a:spLocks noChangeArrowheads="1"/>
          </p:cNvSpPr>
          <p:nvPr/>
        </p:nvSpPr>
        <p:spPr bwMode="auto">
          <a:xfrm>
            <a:off x="8836397" y="4919505"/>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21</a:t>
            </a:r>
          </a:p>
        </p:txBody>
      </p:sp>
      <p:sp>
        <p:nvSpPr>
          <p:cNvPr id="46116" name="Rectangle 36"/>
          <p:cNvSpPr>
            <a:spLocks noChangeArrowheads="1"/>
          </p:cNvSpPr>
          <p:nvPr/>
        </p:nvSpPr>
        <p:spPr bwMode="auto">
          <a:xfrm>
            <a:off x="8836397" y="5608374"/>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28</a:t>
            </a:r>
          </a:p>
        </p:txBody>
      </p:sp>
      <p:sp>
        <p:nvSpPr>
          <p:cNvPr id="46117" name="Rectangle 37"/>
          <p:cNvSpPr>
            <a:spLocks noChangeArrowheads="1"/>
          </p:cNvSpPr>
          <p:nvPr/>
        </p:nvSpPr>
        <p:spPr bwMode="auto">
          <a:xfrm>
            <a:off x="8836397" y="6297243"/>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200</a:t>
            </a:r>
          </a:p>
        </p:txBody>
      </p:sp>
      <p:sp>
        <p:nvSpPr>
          <p:cNvPr id="46118" name="Rectangle 38"/>
          <p:cNvSpPr>
            <a:spLocks noChangeArrowheads="1"/>
          </p:cNvSpPr>
          <p:nvPr/>
        </p:nvSpPr>
        <p:spPr bwMode="auto">
          <a:xfrm>
            <a:off x="8836397" y="6986112"/>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225</a:t>
            </a:r>
          </a:p>
        </p:txBody>
      </p:sp>
      <p:sp>
        <p:nvSpPr>
          <p:cNvPr id="46119" name="Text Box 39"/>
          <p:cNvSpPr txBox="1">
            <a:spLocks noChangeArrowheads="1"/>
          </p:cNvSpPr>
          <p:nvPr/>
        </p:nvSpPr>
        <p:spPr bwMode="auto">
          <a:xfrm>
            <a:off x="5478160" y="6038916"/>
            <a:ext cx="1867819" cy="1120884"/>
          </a:xfrm>
          <a:prstGeom prst="rect">
            <a:avLst/>
          </a:prstGeom>
          <a:noFill/>
          <a:ln w="28575">
            <a:noFill/>
            <a:miter lim="800000"/>
            <a:headEnd/>
            <a:tailEnd/>
          </a:ln>
        </p:spPr>
        <p:txBody>
          <a:bodyPr wrap="none">
            <a:spAutoFit/>
          </a:bodyPr>
          <a:lstStyle/>
          <a:p>
            <a:r>
              <a:rPr lang="en-US" sz="3068" b="1" dirty="0">
                <a:latin typeface="Calibri" pitchFamily="34" charset="0"/>
              </a:rPr>
              <a:t>Misses:   3</a:t>
            </a:r>
          </a:p>
          <a:p>
            <a:r>
              <a:rPr lang="en-US" sz="3068" b="1" dirty="0">
                <a:latin typeface="Calibri" pitchFamily="34" charset="0"/>
              </a:rPr>
              <a:t>Hits:</a:t>
            </a:r>
            <a:r>
              <a:rPr lang="en-US" sz="3616" b="1" dirty="0">
                <a:latin typeface="Calibri" pitchFamily="34" charset="0"/>
              </a:rPr>
              <a:t> </a:t>
            </a:r>
            <a:r>
              <a:rPr lang="en-US" sz="3068" b="1" dirty="0">
                <a:latin typeface="Calibri" pitchFamily="34" charset="0"/>
              </a:rPr>
              <a:t>      1</a:t>
            </a:r>
          </a:p>
        </p:txBody>
      </p:sp>
      <p:sp>
        <p:nvSpPr>
          <p:cNvPr id="46120" name="Rectangle 40"/>
          <p:cNvSpPr>
            <a:spLocks noChangeArrowheads="1"/>
          </p:cNvSpPr>
          <p:nvPr/>
        </p:nvSpPr>
        <p:spPr bwMode="auto">
          <a:xfrm>
            <a:off x="5564267"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6121" name="Rectangle 41"/>
          <p:cNvSpPr>
            <a:spLocks noChangeArrowheads="1"/>
          </p:cNvSpPr>
          <p:nvPr/>
        </p:nvSpPr>
        <p:spPr bwMode="auto">
          <a:xfrm>
            <a:off x="5567855"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6122" name="Rectangle 42"/>
          <p:cNvSpPr>
            <a:spLocks noChangeArrowheads="1"/>
          </p:cNvSpPr>
          <p:nvPr/>
        </p:nvSpPr>
        <p:spPr bwMode="auto">
          <a:xfrm>
            <a:off x="5259299"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6123" name="Rectangle 43"/>
          <p:cNvSpPr>
            <a:spLocks noChangeArrowheads="1"/>
          </p:cNvSpPr>
          <p:nvPr/>
        </p:nvSpPr>
        <p:spPr bwMode="auto">
          <a:xfrm>
            <a:off x="5259299"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6124" name="AutoShape 44"/>
          <p:cNvSpPr>
            <a:spLocks noChangeArrowheads="1"/>
          </p:cNvSpPr>
          <p:nvPr/>
        </p:nvSpPr>
        <p:spPr bwMode="auto">
          <a:xfrm>
            <a:off x="2378248" y="4058417"/>
            <a:ext cx="430543" cy="258326"/>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6125" name="Text Box 45"/>
          <p:cNvSpPr txBox="1">
            <a:spLocks noChangeArrowheads="1"/>
          </p:cNvSpPr>
          <p:nvPr/>
        </p:nvSpPr>
        <p:spPr bwMode="auto">
          <a:xfrm rot="-5400000">
            <a:off x="4841987" y="3414429"/>
            <a:ext cx="481222" cy="405367"/>
          </a:xfrm>
          <a:prstGeom prst="rect">
            <a:avLst/>
          </a:prstGeom>
          <a:noFill/>
          <a:ln w="28575">
            <a:noFill/>
            <a:miter lim="800000"/>
            <a:headEnd/>
            <a:tailEnd/>
          </a:ln>
        </p:spPr>
        <p:txBody>
          <a:bodyPr wrap="none">
            <a:spAutoFit/>
          </a:bodyPr>
          <a:lstStyle/>
          <a:p>
            <a:r>
              <a:rPr lang="en-US" sz="2034" b="1" dirty="0" err="1">
                <a:latin typeface="Calibri" pitchFamily="34" charset="0"/>
              </a:rPr>
              <a:t>lru</a:t>
            </a:r>
            <a:endParaRPr lang="en-US" sz="2034" b="1" dirty="0">
              <a:latin typeface="Calibri" pitchFamily="34" charset="0"/>
            </a:endParaRPr>
          </a:p>
        </p:txBody>
      </p:sp>
      <p:sp>
        <p:nvSpPr>
          <p:cNvPr id="46126" name="Rectangle 46"/>
          <p:cNvSpPr>
            <a:spLocks noChangeArrowheads="1"/>
          </p:cNvSpPr>
          <p:nvPr/>
        </p:nvSpPr>
        <p:spPr bwMode="auto">
          <a:xfrm>
            <a:off x="6482760" y="385749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6127" name="Rectangle 47"/>
          <p:cNvSpPr>
            <a:spLocks noChangeArrowheads="1"/>
          </p:cNvSpPr>
          <p:nvPr/>
        </p:nvSpPr>
        <p:spPr bwMode="auto">
          <a:xfrm>
            <a:off x="6482760" y="351306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46128" name="Rectangle 48"/>
          <p:cNvSpPr>
            <a:spLocks noChangeArrowheads="1"/>
          </p:cNvSpPr>
          <p:nvPr/>
        </p:nvSpPr>
        <p:spPr bwMode="auto">
          <a:xfrm>
            <a:off x="3583769" y="595280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6129" name="Rectangle 49"/>
          <p:cNvSpPr>
            <a:spLocks noChangeArrowheads="1"/>
          </p:cNvSpPr>
          <p:nvPr/>
        </p:nvSpPr>
        <p:spPr bwMode="auto">
          <a:xfrm>
            <a:off x="3583769" y="6297243"/>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46130" name="Rectangle 50"/>
          <p:cNvSpPr>
            <a:spLocks noChangeArrowheads="1"/>
          </p:cNvSpPr>
          <p:nvPr/>
        </p:nvSpPr>
        <p:spPr bwMode="auto">
          <a:xfrm>
            <a:off x="6479173" y="4546367"/>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6131" name="Rectangle 51"/>
          <p:cNvSpPr>
            <a:spLocks noChangeArrowheads="1"/>
          </p:cNvSpPr>
          <p:nvPr/>
        </p:nvSpPr>
        <p:spPr bwMode="auto">
          <a:xfrm>
            <a:off x="6479173" y="42019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46132" name="Line 52"/>
          <p:cNvSpPr>
            <a:spLocks noChangeShapeType="1"/>
          </p:cNvSpPr>
          <p:nvPr/>
        </p:nvSpPr>
        <p:spPr bwMode="auto">
          <a:xfrm flipV="1">
            <a:off x="4530963" y="4747287"/>
            <a:ext cx="2152716" cy="1377738"/>
          </a:xfrm>
          <a:prstGeom prst="line">
            <a:avLst/>
          </a:prstGeom>
          <a:noFill/>
          <a:ln w="57150">
            <a:solidFill>
              <a:srgbClr val="FF0000"/>
            </a:solidFill>
            <a:round/>
            <a:headEnd/>
            <a:tailEnd type="triangle" w="med" len="med"/>
          </a:ln>
        </p:spPr>
        <p:txBody>
          <a:bodyPr wrap="none"/>
          <a:lstStyle/>
          <a:p>
            <a:endParaRPr lang="en-US" sz="3068" dirty="0">
              <a:latin typeface="Calibri" pitchFamily="34" charset="0"/>
            </a:endParaRPr>
          </a:p>
        </p:txBody>
      </p:sp>
      <p:sp>
        <p:nvSpPr>
          <p:cNvPr id="55" name="Slide Number Placeholder 54"/>
          <p:cNvSpPr>
            <a:spLocks noGrp="1"/>
          </p:cNvSpPr>
          <p:nvPr>
            <p:ph type="sldNum" sz="quarter" idx="4294967295"/>
          </p:nvPr>
        </p:nvSpPr>
        <p:spPr>
          <a:xfrm>
            <a:off x="8836397" y="7395128"/>
            <a:ext cx="1722173" cy="538179"/>
          </a:xfrm>
          <a:prstGeom prst="rect">
            <a:avLst/>
          </a:prstGeom>
        </p:spPr>
        <p:txBody>
          <a:bodyPr/>
          <a:lstStyle/>
          <a:p>
            <a:pPr>
              <a:defRPr/>
            </a:pPr>
            <a:fld id="{219094C4-ACFE-4085-AFDE-39AE82E26753}" type="slidenum">
              <a:rPr lang="en-US" smtClean="0"/>
              <a:pPr>
                <a:defRPr/>
              </a:pPr>
              <a:t>22</a:t>
            </a:fld>
            <a:endParaRPr lang="en-US" dirty="0"/>
          </a:p>
        </p:txBody>
      </p:sp>
    </p:spTree>
    <p:extLst>
      <p:ext uri="{BB962C8B-B14F-4D97-AF65-F5344CB8AC3E}">
        <p14:creationId xmlns:p14="http://schemas.microsoft.com/office/powerpoint/2010/main" val="3197799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4961508" y="1302941"/>
            <a:ext cx="2841585" cy="6113714"/>
          </a:xfrm>
          <a:prstGeom prst="rect">
            <a:avLst/>
          </a:prstGeom>
          <a:solidFill>
            <a:srgbClr val="FFFF99"/>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47107" name="Rectangle 3"/>
          <p:cNvSpPr>
            <a:spLocks noChangeArrowheads="1"/>
          </p:cNvSpPr>
          <p:nvPr/>
        </p:nvSpPr>
        <p:spPr bwMode="auto">
          <a:xfrm>
            <a:off x="7803093" y="1302941"/>
            <a:ext cx="2841585" cy="6113714"/>
          </a:xfrm>
          <a:prstGeom prst="rect">
            <a:avLst/>
          </a:prstGeom>
          <a:solidFill>
            <a:srgbClr val="FFFFCC"/>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47108" name="Rectangle 4"/>
          <p:cNvSpPr>
            <a:spLocks noChangeArrowheads="1"/>
          </p:cNvSpPr>
          <p:nvPr/>
        </p:nvSpPr>
        <p:spPr bwMode="auto">
          <a:xfrm>
            <a:off x="2119922" y="1302941"/>
            <a:ext cx="2841585" cy="6113714"/>
          </a:xfrm>
          <a:prstGeom prst="rect">
            <a:avLst/>
          </a:prstGeom>
          <a:solidFill>
            <a:srgbClr val="FFFFCC"/>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7109" name="Rectangle 5"/>
          <p:cNvSpPr>
            <a:spLocks noGrp="1" noChangeArrowheads="1"/>
          </p:cNvSpPr>
          <p:nvPr>
            <p:ph type="title"/>
          </p:nvPr>
        </p:nvSpPr>
        <p:spPr>
          <a:xfrm>
            <a:off x="1563803" y="355747"/>
            <a:ext cx="9041408" cy="631463"/>
          </a:xfrm>
        </p:spPr>
        <p:txBody>
          <a:bodyPr>
            <a:normAutofit fontScale="90000"/>
          </a:bodyPr>
          <a:lstStyle/>
          <a:p>
            <a:pPr eaLnBrk="1" hangingPunct="1"/>
            <a:r>
              <a:rPr lang="en-US">
                <a:solidFill>
                  <a:schemeClr val="tx1"/>
                </a:solidFill>
              </a:rPr>
              <a:t>write-back (REF 5)</a:t>
            </a:r>
          </a:p>
        </p:txBody>
      </p:sp>
      <p:sp>
        <p:nvSpPr>
          <p:cNvPr id="47110" name="Rectangle 6"/>
          <p:cNvSpPr>
            <a:spLocks noChangeArrowheads="1"/>
          </p:cNvSpPr>
          <p:nvPr/>
        </p:nvSpPr>
        <p:spPr bwMode="auto">
          <a:xfrm>
            <a:off x="8836397" y="216402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7111" name="Rectangle 7"/>
          <p:cNvSpPr>
            <a:spLocks noChangeArrowheads="1"/>
          </p:cNvSpPr>
          <p:nvPr/>
        </p:nvSpPr>
        <p:spPr bwMode="auto">
          <a:xfrm>
            <a:off x="8836397" y="2852897"/>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123</a:t>
            </a:r>
          </a:p>
        </p:txBody>
      </p:sp>
      <p:sp>
        <p:nvSpPr>
          <p:cNvPr id="47112" name="Rectangle 8"/>
          <p:cNvSpPr>
            <a:spLocks noChangeArrowheads="1"/>
          </p:cNvSpPr>
          <p:nvPr/>
        </p:nvSpPr>
        <p:spPr bwMode="auto">
          <a:xfrm>
            <a:off x="8836397" y="3541766"/>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150</a:t>
            </a:r>
          </a:p>
        </p:txBody>
      </p:sp>
      <p:sp>
        <p:nvSpPr>
          <p:cNvPr id="47113" name="Rectangle 9"/>
          <p:cNvSpPr>
            <a:spLocks noChangeArrowheads="1"/>
          </p:cNvSpPr>
          <p:nvPr/>
        </p:nvSpPr>
        <p:spPr bwMode="auto">
          <a:xfrm>
            <a:off x="8836397" y="3886201"/>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47114" name="Rectangle 10"/>
          <p:cNvSpPr>
            <a:spLocks noChangeArrowheads="1"/>
          </p:cNvSpPr>
          <p:nvPr/>
        </p:nvSpPr>
        <p:spPr bwMode="auto">
          <a:xfrm>
            <a:off x="8836397" y="4575070"/>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18</a:t>
            </a:r>
          </a:p>
        </p:txBody>
      </p:sp>
      <p:sp>
        <p:nvSpPr>
          <p:cNvPr id="47115" name="Rectangle 11"/>
          <p:cNvSpPr>
            <a:spLocks noChangeArrowheads="1"/>
          </p:cNvSpPr>
          <p:nvPr/>
        </p:nvSpPr>
        <p:spPr bwMode="auto">
          <a:xfrm>
            <a:off x="8836397" y="5263939"/>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33</a:t>
            </a:r>
          </a:p>
        </p:txBody>
      </p:sp>
      <p:sp>
        <p:nvSpPr>
          <p:cNvPr id="47116" name="Rectangle 12"/>
          <p:cNvSpPr>
            <a:spLocks noChangeArrowheads="1"/>
          </p:cNvSpPr>
          <p:nvPr/>
        </p:nvSpPr>
        <p:spPr bwMode="auto">
          <a:xfrm>
            <a:off x="8836397" y="5952808"/>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19</a:t>
            </a:r>
          </a:p>
        </p:txBody>
      </p:sp>
      <p:sp>
        <p:nvSpPr>
          <p:cNvPr id="47117" name="Rectangle 13"/>
          <p:cNvSpPr>
            <a:spLocks noChangeArrowheads="1"/>
          </p:cNvSpPr>
          <p:nvPr/>
        </p:nvSpPr>
        <p:spPr bwMode="auto">
          <a:xfrm>
            <a:off x="8836397" y="6641677"/>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210</a:t>
            </a:r>
          </a:p>
        </p:txBody>
      </p:sp>
      <p:sp>
        <p:nvSpPr>
          <p:cNvPr id="47118" name="Text Box 14"/>
          <p:cNvSpPr txBox="1">
            <a:spLocks noChangeArrowheads="1"/>
          </p:cNvSpPr>
          <p:nvPr/>
        </p:nvSpPr>
        <p:spPr bwMode="auto">
          <a:xfrm>
            <a:off x="8421359" y="1733485"/>
            <a:ext cx="479618" cy="5656933"/>
          </a:xfrm>
          <a:prstGeom prst="rect">
            <a:avLst/>
          </a:prstGeom>
          <a:noFill/>
          <a:ln w="28575">
            <a:noFill/>
            <a:miter lim="800000"/>
            <a:headEnd/>
            <a:tailEnd/>
          </a:ln>
        </p:spPr>
        <p:txBody>
          <a:bodyPr wrap="none">
            <a:spAutoFit/>
          </a:bodyPr>
          <a:lstStyle/>
          <a:p>
            <a:pPr algn="r"/>
            <a:r>
              <a:rPr lang="en-US" sz="2260" b="1" dirty="0">
                <a:latin typeface="Calibri" pitchFamily="34" charset="0"/>
              </a:rPr>
              <a:t>0</a:t>
            </a:r>
          </a:p>
          <a:p>
            <a:pPr algn="r"/>
            <a:r>
              <a:rPr lang="en-US" sz="2260" b="1" dirty="0">
                <a:latin typeface="Calibri" pitchFamily="34" charset="0"/>
              </a:rPr>
              <a:t>1</a:t>
            </a:r>
          </a:p>
          <a:p>
            <a:pPr algn="r"/>
            <a:r>
              <a:rPr lang="en-US" sz="2260" b="1" dirty="0">
                <a:latin typeface="Calibri" pitchFamily="34" charset="0"/>
              </a:rPr>
              <a:t>2</a:t>
            </a:r>
          </a:p>
          <a:p>
            <a:pPr algn="r"/>
            <a:r>
              <a:rPr lang="en-US" sz="2260" b="1" dirty="0">
                <a:latin typeface="Calibri" pitchFamily="34" charset="0"/>
              </a:rPr>
              <a:t>3</a:t>
            </a:r>
          </a:p>
          <a:p>
            <a:pPr algn="r"/>
            <a:r>
              <a:rPr lang="en-US" sz="2260" b="1" dirty="0">
                <a:latin typeface="Calibri" pitchFamily="34" charset="0"/>
              </a:rPr>
              <a:t>4</a:t>
            </a:r>
          </a:p>
          <a:p>
            <a:pPr algn="r"/>
            <a:r>
              <a:rPr lang="en-US" sz="2260" b="1" dirty="0">
                <a:latin typeface="Calibri" pitchFamily="34" charset="0"/>
              </a:rPr>
              <a:t>5</a:t>
            </a:r>
          </a:p>
          <a:p>
            <a:pPr algn="r"/>
            <a:r>
              <a:rPr lang="en-US" sz="2260" b="1" dirty="0">
                <a:latin typeface="Calibri" pitchFamily="34" charset="0"/>
              </a:rPr>
              <a:t>6</a:t>
            </a:r>
          </a:p>
          <a:p>
            <a:pPr algn="r"/>
            <a:r>
              <a:rPr lang="en-US" sz="2260" b="1" dirty="0">
                <a:latin typeface="Calibri" pitchFamily="34" charset="0"/>
              </a:rPr>
              <a:t>7</a:t>
            </a:r>
          </a:p>
          <a:p>
            <a:pPr algn="r"/>
            <a:r>
              <a:rPr lang="en-US" sz="2260" b="1" dirty="0">
                <a:latin typeface="Calibri" pitchFamily="34" charset="0"/>
              </a:rPr>
              <a:t>8</a:t>
            </a:r>
          </a:p>
          <a:p>
            <a:pPr algn="r"/>
            <a:r>
              <a:rPr lang="en-US" sz="2260" b="1" dirty="0">
                <a:latin typeface="Calibri" pitchFamily="34" charset="0"/>
              </a:rPr>
              <a:t>9</a:t>
            </a:r>
          </a:p>
          <a:p>
            <a:pPr algn="r"/>
            <a:r>
              <a:rPr lang="en-US" sz="2260" b="1" dirty="0">
                <a:latin typeface="Calibri" pitchFamily="34" charset="0"/>
              </a:rPr>
              <a:t>10</a:t>
            </a:r>
          </a:p>
          <a:p>
            <a:pPr algn="r"/>
            <a:r>
              <a:rPr lang="en-US" sz="2260" b="1" dirty="0">
                <a:latin typeface="Calibri" pitchFamily="34" charset="0"/>
              </a:rPr>
              <a:t>11</a:t>
            </a:r>
          </a:p>
          <a:p>
            <a:pPr algn="r"/>
            <a:r>
              <a:rPr lang="en-US" sz="2260" b="1" dirty="0">
                <a:latin typeface="Calibri" pitchFamily="34" charset="0"/>
              </a:rPr>
              <a:t>12</a:t>
            </a:r>
          </a:p>
          <a:p>
            <a:pPr algn="r"/>
            <a:r>
              <a:rPr lang="en-US" sz="2260" b="1" dirty="0">
                <a:latin typeface="Calibri" pitchFamily="34" charset="0"/>
              </a:rPr>
              <a:t>13</a:t>
            </a:r>
          </a:p>
          <a:p>
            <a:pPr algn="r"/>
            <a:r>
              <a:rPr lang="en-US" sz="2260" b="1" dirty="0">
                <a:latin typeface="Calibri" pitchFamily="34" charset="0"/>
              </a:rPr>
              <a:t>14</a:t>
            </a:r>
          </a:p>
          <a:p>
            <a:pPr algn="r"/>
            <a:r>
              <a:rPr lang="en-US" sz="2260" b="1" dirty="0">
                <a:latin typeface="Calibri" pitchFamily="34" charset="0"/>
              </a:rPr>
              <a:t>15</a:t>
            </a:r>
          </a:p>
        </p:txBody>
      </p:sp>
      <p:sp>
        <p:nvSpPr>
          <p:cNvPr id="47119" name="Text Box 15"/>
          <p:cNvSpPr txBox="1">
            <a:spLocks noChangeArrowheads="1"/>
          </p:cNvSpPr>
          <p:nvPr/>
        </p:nvSpPr>
        <p:spPr bwMode="auto">
          <a:xfrm>
            <a:off x="2808792" y="3143514"/>
            <a:ext cx="1901483" cy="1483419"/>
          </a:xfrm>
          <a:prstGeom prst="rect">
            <a:avLst/>
          </a:prstGeom>
          <a:noFill/>
          <a:ln w="28575">
            <a:noFill/>
            <a:miter lim="800000"/>
            <a:headEnd/>
            <a:tailEnd/>
          </a:ln>
        </p:spPr>
        <p:txBody>
          <a:bodyPr wrap="none">
            <a:spAutoFit/>
          </a:bodyPr>
          <a:lstStyle/>
          <a:p>
            <a:r>
              <a:rPr lang="en-US" sz="1808" b="1" dirty="0">
                <a:latin typeface="Calibri" pitchFamily="34" charset="0"/>
              </a:rPr>
              <a:t>Ld  R1 </a:t>
            </a:r>
            <a:r>
              <a:rPr lang="en-US" sz="1808" b="1" dirty="0">
                <a:latin typeface="Calibri" pitchFamily="34" charset="0"/>
                <a:sym typeface="Symbol" charset="2"/>
              </a:rPr>
              <a:t> M[   1   ]</a:t>
            </a:r>
          </a:p>
          <a:p>
            <a:r>
              <a:rPr lang="en-US" sz="1808" b="1" dirty="0">
                <a:latin typeface="Calibri" pitchFamily="34" charset="0"/>
              </a:rPr>
              <a:t>Ld  R2 </a:t>
            </a:r>
            <a:r>
              <a:rPr lang="en-US" sz="1808" b="1" dirty="0">
                <a:latin typeface="Calibri" pitchFamily="34" charset="0"/>
                <a:sym typeface="Symbol" charset="2"/>
              </a:rPr>
              <a:t> M[   7   ]</a:t>
            </a:r>
          </a:p>
          <a:p>
            <a:r>
              <a:rPr lang="en-US" sz="1808" b="1" dirty="0">
                <a:latin typeface="Calibri" pitchFamily="34" charset="0"/>
              </a:rPr>
              <a:t>St   R2 </a:t>
            </a:r>
            <a:r>
              <a:rPr lang="en-US" sz="1808" b="1" dirty="0">
                <a:latin typeface="Calibri" pitchFamily="34" charset="0"/>
                <a:sym typeface="Symbol" charset="2"/>
              </a:rPr>
              <a:t> M[   0   ]</a:t>
            </a:r>
          </a:p>
          <a:p>
            <a:r>
              <a:rPr lang="en-US" sz="1808" b="1" dirty="0">
                <a:latin typeface="Calibri" pitchFamily="34" charset="0"/>
              </a:rPr>
              <a:t>St   R1 </a:t>
            </a:r>
            <a:r>
              <a:rPr lang="en-US" sz="1808" b="1" dirty="0">
                <a:latin typeface="Calibri" pitchFamily="34" charset="0"/>
                <a:sym typeface="Symbol" charset="2"/>
              </a:rPr>
              <a:t> M[   5   ]</a:t>
            </a:r>
            <a:endParaRPr lang="en-US" sz="1808" b="1" dirty="0">
              <a:latin typeface="Calibri" pitchFamily="34" charset="0"/>
            </a:endParaRPr>
          </a:p>
          <a:p>
            <a:r>
              <a:rPr lang="en-US" sz="1808" b="1" dirty="0">
                <a:latin typeface="Calibri" pitchFamily="34" charset="0"/>
              </a:rPr>
              <a:t>Ld  R2 </a:t>
            </a:r>
            <a:r>
              <a:rPr lang="en-US" sz="1808" b="1" dirty="0">
                <a:latin typeface="Calibri" pitchFamily="34" charset="0"/>
                <a:sym typeface="Symbol" charset="2"/>
              </a:rPr>
              <a:t> M[  </a:t>
            </a:r>
            <a:r>
              <a:rPr lang="en-US" sz="1808" b="1" dirty="0">
                <a:solidFill>
                  <a:srgbClr val="FF0000"/>
                </a:solidFill>
                <a:latin typeface="Calibri" pitchFamily="34" charset="0"/>
                <a:sym typeface="Symbol" charset="2"/>
              </a:rPr>
              <a:t>10</a:t>
            </a:r>
            <a:r>
              <a:rPr lang="en-US" sz="1808" b="1" dirty="0">
                <a:latin typeface="Calibri" pitchFamily="34" charset="0"/>
                <a:sym typeface="Symbol" charset="2"/>
              </a:rPr>
              <a:t>  ]</a:t>
            </a:r>
            <a:endParaRPr lang="en-US" sz="1808" b="1" dirty="0">
              <a:latin typeface="Calibri" pitchFamily="34" charset="0"/>
            </a:endParaRPr>
          </a:p>
        </p:txBody>
      </p:sp>
      <p:sp>
        <p:nvSpPr>
          <p:cNvPr id="47120" name="Text Box 16"/>
          <p:cNvSpPr txBox="1">
            <a:spLocks noChangeArrowheads="1"/>
          </p:cNvSpPr>
          <p:nvPr/>
        </p:nvSpPr>
        <p:spPr bwMode="auto">
          <a:xfrm>
            <a:off x="5736484" y="1216832"/>
            <a:ext cx="1162498" cy="564450"/>
          </a:xfrm>
          <a:prstGeom prst="rect">
            <a:avLst/>
          </a:prstGeom>
          <a:noFill/>
          <a:ln w="28575">
            <a:noFill/>
            <a:miter lim="800000"/>
            <a:headEnd/>
            <a:tailEnd/>
          </a:ln>
        </p:spPr>
        <p:txBody>
          <a:bodyPr wrap="none">
            <a:spAutoFit/>
          </a:bodyPr>
          <a:lstStyle/>
          <a:p>
            <a:r>
              <a:rPr lang="en-US" sz="3068" b="1" dirty="0">
                <a:latin typeface="Calibri" pitchFamily="34" charset="0"/>
              </a:rPr>
              <a:t>Cache</a:t>
            </a:r>
          </a:p>
        </p:txBody>
      </p:sp>
      <p:sp>
        <p:nvSpPr>
          <p:cNvPr id="47121" name="Text Box 17"/>
          <p:cNvSpPr txBox="1">
            <a:spLocks noChangeArrowheads="1"/>
          </p:cNvSpPr>
          <p:nvPr/>
        </p:nvSpPr>
        <p:spPr bwMode="auto">
          <a:xfrm>
            <a:off x="2722682" y="1216832"/>
            <a:ext cx="1770036" cy="564450"/>
          </a:xfrm>
          <a:prstGeom prst="rect">
            <a:avLst/>
          </a:prstGeom>
          <a:noFill/>
          <a:ln w="28575">
            <a:noFill/>
            <a:miter lim="800000"/>
            <a:headEnd/>
            <a:tailEnd/>
          </a:ln>
        </p:spPr>
        <p:txBody>
          <a:bodyPr wrap="none">
            <a:spAutoFit/>
          </a:bodyPr>
          <a:lstStyle/>
          <a:p>
            <a:r>
              <a:rPr lang="en-US" sz="3068" b="1" dirty="0">
                <a:latin typeface="Calibri" pitchFamily="34" charset="0"/>
              </a:rPr>
              <a:t>Processor</a:t>
            </a:r>
          </a:p>
        </p:txBody>
      </p:sp>
      <p:sp>
        <p:nvSpPr>
          <p:cNvPr id="47122" name="Rectangle 18"/>
          <p:cNvSpPr>
            <a:spLocks noChangeArrowheads="1"/>
          </p:cNvSpPr>
          <p:nvPr/>
        </p:nvSpPr>
        <p:spPr bwMode="auto">
          <a:xfrm>
            <a:off x="5880000" y="3513063"/>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47123" name="Rectangle 19"/>
          <p:cNvSpPr>
            <a:spLocks noChangeArrowheads="1"/>
          </p:cNvSpPr>
          <p:nvPr/>
        </p:nvSpPr>
        <p:spPr bwMode="auto">
          <a:xfrm>
            <a:off x="6482760" y="351306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7124" name="Rectangle 20"/>
          <p:cNvSpPr>
            <a:spLocks noChangeArrowheads="1"/>
          </p:cNvSpPr>
          <p:nvPr/>
        </p:nvSpPr>
        <p:spPr bwMode="auto">
          <a:xfrm>
            <a:off x="6482760" y="385749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7125" name="Text Box 21"/>
          <p:cNvSpPr txBox="1">
            <a:spLocks noChangeArrowheads="1"/>
          </p:cNvSpPr>
          <p:nvPr/>
        </p:nvSpPr>
        <p:spPr bwMode="auto">
          <a:xfrm>
            <a:off x="5029678" y="3043053"/>
            <a:ext cx="2495357" cy="564450"/>
          </a:xfrm>
          <a:prstGeom prst="rect">
            <a:avLst/>
          </a:prstGeom>
          <a:noFill/>
          <a:ln w="28575">
            <a:noFill/>
            <a:miter lim="800000"/>
            <a:headEnd/>
            <a:tailEnd/>
          </a:ln>
        </p:spPr>
        <p:txBody>
          <a:bodyPr>
            <a:spAutoFit/>
          </a:bodyPr>
          <a:lstStyle/>
          <a:p>
            <a:pPr algn="ctr"/>
            <a:r>
              <a:rPr lang="en-US" sz="3068" b="1" dirty="0">
                <a:latin typeface="Calibri" pitchFamily="34" charset="0"/>
              </a:rPr>
              <a:t>V d  tag   data</a:t>
            </a:r>
          </a:p>
        </p:txBody>
      </p:sp>
      <p:sp>
        <p:nvSpPr>
          <p:cNvPr id="47126" name="Rectangle 22"/>
          <p:cNvSpPr>
            <a:spLocks noChangeArrowheads="1"/>
          </p:cNvSpPr>
          <p:nvPr/>
        </p:nvSpPr>
        <p:spPr bwMode="auto">
          <a:xfrm>
            <a:off x="3583769" y="5608374"/>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7127" name="Rectangle 23"/>
          <p:cNvSpPr>
            <a:spLocks noChangeArrowheads="1"/>
          </p:cNvSpPr>
          <p:nvPr/>
        </p:nvSpPr>
        <p:spPr bwMode="auto">
          <a:xfrm>
            <a:off x="3583769" y="595280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7128" name="Rectangle 24"/>
          <p:cNvSpPr>
            <a:spLocks noChangeArrowheads="1"/>
          </p:cNvSpPr>
          <p:nvPr/>
        </p:nvSpPr>
        <p:spPr bwMode="auto">
          <a:xfrm>
            <a:off x="3583769" y="629724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7129" name="Rectangle 25"/>
          <p:cNvSpPr>
            <a:spLocks noChangeArrowheads="1"/>
          </p:cNvSpPr>
          <p:nvPr/>
        </p:nvSpPr>
        <p:spPr bwMode="auto">
          <a:xfrm>
            <a:off x="3583769" y="664167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7130" name="Text Box 26"/>
          <p:cNvSpPr txBox="1">
            <a:spLocks noChangeArrowheads="1"/>
          </p:cNvSpPr>
          <p:nvPr/>
        </p:nvSpPr>
        <p:spPr bwMode="auto">
          <a:xfrm>
            <a:off x="3067118" y="5608375"/>
            <a:ext cx="495649" cy="1483483"/>
          </a:xfrm>
          <a:prstGeom prst="rect">
            <a:avLst/>
          </a:prstGeom>
          <a:noFill/>
          <a:ln w="28575">
            <a:noFill/>
            <a:miter lim="800000"/>
            <a:headEnd/>
            <a:tailEnd/>
          </a:ln>
        </p:spPr>
        <p:txBody>
          <a:bodyPr wrap="none">
            <a:spAutoFit/>
          </a:bodyPr>
          <a:lstStyle/>
          <a:p>
            <a:r>
              <a:rPr lang="en-US" sz="2260" b="1" dirty="0">
                <a:latin typeface="Calibri" pitchFamily="34" charset="0"/>
              </a:rPr>
              <a:t>R0</a:t>
            </a:r>
          </a:p>
          <a:p>
            <a:r>
              <a:rPr lang="en-US" sz="2260" b="1" dirty="0">
                <a:latin typeface="Calibri" pitchFamily="34" charset="0"/>
              </a:rPr>
              <a:t>R1</a:t>
            </a:r>
          </a:p>
          <a:p>
            <a:r>
              <a:rPr lang="en-US" sz="2260" b="1" dirty="0">
                <a:latin typeface="Calibri" pitchFamily="34" charset="0"/>
              </a:rPr>
              <a:t>R2</a:t>
            </a:r>
          </a:p>
          <a:p>
            <a:r>
              <a:rPr lang="en-US" sz="2260" b="1" dirty="0">
                <a:latin typeface="Calibri" pitchFamily="34" charset="0"/>
              </a:rPr>
              <a:t>R3</a:t>
            </a:r>
          </a:p>
        </p:txBody>
      </p:sp>
      <p:sp>
        <p:nvSpPr>
          <p:cNvPr id="47131" name="Text Box 27"/>
          <p:cNvSpPr txBox="1">
            <a:spLocks noChangeArrowheads="1"/>
          </p:cNvSpPr>
          <p:nvPr/>
        </p:nvSpPr>
        <p:spPr bwMode="auto">
          <a:xfrm>
            <a:off x="8664178" y="1216832"/>
            <a:ext cx="1587422" cy="564450"/>
          </a:xfrm>
          <a:prstGeom prst="rect">
            <a:avLst/>
          </a:prstGeom>
          <a:noFill/>
          <a:ln w="28575">
            <a:noFill/>
            <a:miter lim="800000"/>
            <a:headEnd/>
            <a:tailEnd/>
          </a:ln>
        </p:spPr>
        <p:txBody>
          <a:bodyPr wrap="none">
            <a:spAutoFit/>
          </a:bodyPr>
          <a:lstStyle/>
          <a:p>
            <a:r>
              <a:rPr lang="en-US" sz="3068" b="1" dirty="0">
                <a:latin typeface="Calibri" pitchFamily="34" charset="0"/>
              </a:rPr>
              <a:t>Memory</a:t>
            </a:r>
          </a:p>
        </p:txBody>
      </p:sp>
      <p:sp>
        <p:nvSpPr>
          <p:cNvPr id="47132" name="Rectangle 28"/>
          <p:cNvSpPr>
            <a:spLocks noChangeArrowheads="1"/>
          </p:cNvSpPr>
          <p:nvPr/>
        </p:nvSpPr>
        <p:spPr bwMode="auto">
          <a:xfrm>
            <a:off x="5880000" y="4201932"/>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2</a:t>
            </a:r>
          </a:p>
        </p:txBody>
      </p:sp>
      <p:sp>
        <p:nvSpPr>
          <p:cNvPr id="47133" name="Rectangle 29"/>
          <p:cNvSpPr>
            <a:spLocks noChangeArrowheads="1"/>
          </p:cNvSpPr>
          <p:nvPr/>
        </p:nvSpPr>
        <p:spPr bwMode="auto">
          <a:xfrm>
            <a:off x="6482760" y="4201932"/>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7134" name="Rectangle 30"/>
          <p:cNvSpPr>
            <a:spLocks noChangeArrowheads="1"/>
          </p:cNvSpPr>
          <p:nvPr/>
        </p:nvSpPr>
        <p:spPr bwMode="auto">
          <a:xfrm>
            <a:off x="6482760" y="454636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7135" name="Rectangle 31"/>
          <p:cNvSpPr>
            <a:spLocks noChangeArrowheads="1"/>
          </p:cNvSpPr>
          <p:nvPr/>
        </p:nvSpPr>
        <p:spPr bwMode="auto">
          <a:xfrm>
            <a:off x="8836397" y="181959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78</a:t>
            </a:r>
          </a:p>
        </p:txBody>
      </p:sp>
      <p:sp>
        <p:nvSpPr>
          <p:cNvPr id="47136" name="Rectangle 32"/>
          <p:cNvSpPr>
            <a:spLocks noChangeArrowheads="1"/>
          </p:cNvSpPr>
          <p:nvPr/>
        </p:nvSpPr>
        <p:spPr bwMode="auto">
          <a:xfrm>
            <a:off x="8836397" y="2508462"/>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120</a:t>
            </a:r>
          </a:p>
        </p:txBody>
      </p:sp>
      <p:sp>
        <p:nvSpPr>
          <p:cNvPr id="47137" name="Rectangle 33"/>
          <p:cNvSpPr>
            <a:spLocks noChangeArrowheads="1"/>
          </p:cNvSpPr>
          <p:nvPr/>
        </p:nvSpPr>
        <p:spPr bwMode="auto">
          <a:xfrm>
            <a:off x="8836397" y="31973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47138" name="Rectangle 34"/>
          <p:cNvSpPr>
            <a:spLocks noChangeArrowheads="1"/>
          </p:cNvSpPr>
          <p:nvPr/>
        </p:nvSpPr>
        <p:spPr bwMode="auto">
          <a:xfrm>
            <a:off x="8836397" y="4230635"/>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47139" name="Rectangle 35"/>
          <p:cNvSpPr>
            <a:spLocks noChangeArrowheads="1"/>
          </p:cNvSpPr>
          <p:nvPr/>
        </p:nvSpPr>
        <p:spPr bwMode="auto">
          <a:xfrm>
            <a:off x="8836397" y="4919505"/>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21</a:t>
            </a:r>
          </a:p>
        </p:txBody>
      </p:sp>
      <p:sp>
        <p:nvSpPr>
          <p:cNvPr id="47140" name="Rectangle 36"/>
          <p:cNvSpPr>
            <a:spLocks noChangeArrowheads="1"/>
          </p:cNvSpPr>
          <p:nvPr/>
        </p:nvSpPr>
        <p:spPr bwMode="auto">
          <a:xfrm>
            <a:off x="8836397" y="5608374"/>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28</a:t>
            </a:r>
          </a:p>
        </p:txBody>
      </p:sp>
      <p:sp>
        <p:nvSpPr>
          <p:cNvPr id="47141" name="Rectangle 37"/>
          <p:cNvSpPr>
            <a:spLocks noChangeArrowheads="1"/>
          </p:cNvSpPr>
          <p:nvPr/>
        </p:nvSpPr>
        <p:spPr bwMode="auto">
          <a:xfrm>
            <a:off x="8836397" y="6297243"/>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200</a:t>
            </a:r>
          </a:p>
        </p:txBody>
      </p:sp>
      <p:sp>
        <p:nvSpPr>
          <p:cNvPr id="47142" name="Rectangle 38"/>
          <p:cNvSpPr>
            <a:spLocks noChangeArrowheads="1"/>
          </p:cNvSpPr>
          <p:nvPr/>
        </p:nvSpPr>
        <p:spPr bwMode="auto">
          <a:xfrm>
            <a:off x="8836397" y="6986112"/>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225</a:t>
            </a:r>
          </a:p>
        </p:txBody>
      </p:sp>
      <p:sp>
        <p:nvSpPr>
          <p:cNvPr id="47143" name="Text Box 39"/>
          <p:cNvSpPr txBox="1">
            <a:spLocks noChangeArrowheads="1"/>
          </p:cNvSpPr>
          <p:nvPr/>
        </p:nvSpPr>
        <p:spPr bwMode="auto">
          <a:xfrm>
            <a:off x="5478160" y="6038916"/>
            <a:ext cx="1867819" cy="1120884"/>
          </a:xfrm>
          <a:prstGeom prst="rect">
            <a:avLst/>
          </a:prstGeom>
          <a:noFill/>
          <a:ln w="28575">
            <a:noFill/>
            <a:miter lim="800000"/>
            <a:headEnd/>
            <a:tailEnd/>
          </a:ln>
        </p:spPr>
        <p:txBody>
          <a:bodyPr wrap="none">
            <a:spAutoFit/>
          </a:bodyPr>
          <a:lstStyle/>
          <a:p>
            <a:r>
              <a:rPr lang="en-US" sz="3068" b="1" dirty="0">
                <a:latin typeface="Calibri" pitchFamily="34" charset="0"/>
              </a:rPr>
              <a:t>Misses:   3</a:t>
            </a:r>
          </a:p>
          <a:p>
            <a:r>
              <a:rPr lang="en-US" sz="3068" b="1" dirty="0">
                <a:latin typeface="Calibri" pitchFamily="34" charset="0"/>
              </a:rPr>
              <a:t>Hits:</a:t>
            </a:r>
            <a:r>
              <a:rPr lang="en-US" sz="3616" b="1" dirty="0">
                <a:latin typeface="Calibri" pitchFamily="34" charset="0"/>
              </a:rPr>
              <a:t> </a:t>
            </a:r>
            <a:r>
              <a:rPr lang="en-US" sz="3068" b="1" dirty="0">
                <a:latin typeface="Calibri" pitchFamily="34" charset="0"/>
              </a:rPr>
              <a:t>      1</a:t>
            </a:r>
          </a:p>
        </p:txBody>
      </p:sp>
      <p:sp>
        <p:nvSpPr>
          <p:cNvPr id="47144" name="Rectangle 40"/>
          <p:cNvSpPr>
            <a:spLocks noChangeArrowheads="1"/>
          </p:cNvSpPr>
          <p:nvPr/>
        </p:nvSpPr>
        <p:spPr bwMode="auto">
          <a:xfrm>
            <a:off x="5564267"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7145" name="Rectangle 41"/>
          <p:cNvSpPr>
            <a:spLocks noChangeArrowheads="1"/>
          </p:cNvSpPr>
          <p:nvPr/>
        </p:nvSpPr>
        <p:spPr bwMode="auto">
          <a:xfrm>
            <a:off x="5567855"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7146" name="Rectangle 42"/>
          <p:cNvSpPr>
            <a:spLocks noChangeArrowheads="1"/>
          </p:cNvSpPr>
          <p:nvPr/>
        </p:nvSpPr>
        <p:spPr bwMode="auto">
          <a:xfrm>
            <a:off x="5259299"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7147" name="Rectangle 43"/>
          <p:cNvSpPr>
            <a:spLocks noChangeArrowheads="1"/>
          </p:cNvSpPr>
          <p:nvPr/>
        </p:nvSpPr>
        <p:spPr bwMode="auto">
          <a:xfrm>
            <a:off x="5259299"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7148" name="AutoShape 44"/>
          <p:cNvSpPr>
            <a:spLocks noChangeArrowheads="1"/>
          </p:cNvSpPr>
          <p:nvPr/>
        </p:nvSpPr>
        <p:spPr bwMode="auto">
          <a:xfrm>
            <a:off x="2378248" y="4316743"/>
            <a:ext cx="430543" cy="258326"/>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7149" name="Text Box 45"/>
          <p:cNvSpPr txBox="1">
            <a:spLocks noChangeArrowheads="1"/>
          </p:cNvSpPr>
          <p:nvPr/>
        </p:nvSpPr>
        <p:spPr bwMode="auto">
          <a:xfrm rot="-5400000">
            <a:off x="4841987" y="3414429"/>
            <a:ext cx="481222" cy="405367"/>
          </a:xfrm>
          <a:prstGeom prst="rect">
            <a:avLst/>
          </a:prstGeom>
          <a:noFill/>
          <a:ln w="28575">
            <a:noFill/>
            <a:miter lim="800000"/>
            <a:headEnd/>
            <a:tailEnd/>
          </a:ln>
        </p:spPr>
        <p:txBody>
          <a:bodyPr wrap="none">
            <a:spAutoFit/>
          </a:bodyPr>
          <a:lstStyle/>
          <a:p>
            <a:r>
              <a:rPr lang="en-US" sz="2034" b="1" dirty="0" err="1">
                <a:latin typeface="Calibri" pitchFamily="34" charset="0"/>
              </a:rPr>
              <a:t>lru</a:t>
            </a:r>
            <a:endParaRPr lang="en-US" sz="2034" b="1" dirty="0">
              <a:latin typeface="Calibri" pitchFamily="34" charset="0"/>
            </a:endParaRPr>
          </a:p>
        </p:txBody>
      </p:sp>
      <p:sp>
        <p:nvSpPr>
          <p:cNvPr id="47150" name="Rectangle 46"/>
          <p:cNvSpPr>
            <a:spLocks noChangeArrowheads="1"/>
          </p:cNvSpPr>
          <p:nvPr/>
        </p:nvSpPr>
        <p:spPr bwMode="auto">
          <a:xfrm>
            <a:off x="6482760" y="385749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7151" name="Rectangle 47"/>
          <p:cNvSpPr>
            <a:spLocks noChangeArrowheads="1"/>
          </p:cNvSpPr>
          <p:nvPr/>
        </p:nvSpPr>
        <p:spPr bwMode="auto">
          <a:xfrm>
            <a:off x="6482760" y="351306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47152" name="Rectangle 48"/>
          <p:cNvSpPr>
            <a:spLocks noChangeArrowheads="1"/>
          </p:cNvSpPr>
          <p:nvPr/>
        </p:nvSpPr>
        <p:spPr bwMode="auto">
          <a:xfrm>
            <a:off x="3583769" y="595280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7153" name="Rectangle 49"/>
          <p:cNvSpPr>
            <a:spLocks noChangeArrowheads="1"/>
          </p:cNvSpPr>
          <p:nvPr/>
        </p:nvSpPr>
        <p:spPr bwMode="auto">
          <a:xfrm>
            <a:off x="3583769" y="6297243"/>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47154" name="Rectangle 50"/>
          <p:cNvSpPr>
            <a:spLocks noChangeArrowheads="1"/>
          </p:cNvSpPr>
          <p:nvPr/>
        </p:nvSpPr>
        <p:spPr bwMode="auto">
          <a:xfrm>
            <a:off x="6479173" y="4546367"/>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7155" name="Rectangle 51"/>
          <p:cNvSpPr>
            <a:spLocks noChangeArrowheads="1"/>
          </p:cNvSpPr>
          <p:nvPr/>
        </p:nvSpPr>
        <p:spPr bwMode="auto">
          <a:xfrm>
            <a:off x="6479173" y="42019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54" name="Slide Number Placeholder 53"/>
          <p:cNvSpPr>
            <a:spLocks noGrp="1"/>
          </p:cNvSpPr>
          <p:nvPr>
            <p:ph type="sldNum" sz="quarter" idx="4294967295"/>
          </p:nvPr>
        </p:nvSpPr>
        <p:spPr>
          <a:xfrm>
            <a:off x="8836397" y="7395128"/>
            <a:ext cx="1722173" cy="538179"/>
          </a:xfrm>
          <a:prstGeom prst="rect">
            <a:avLst/>
          </a:prstGeom>
        </p:spPr>
        <p:txBody>
          <a:bodyPr/>
          <a:lstStyle/>
          <a:p>
            <a:pPr>
              <a:defRPr/>
            </a:pPr>
            <a:fld id="{5BA949C5-3220-496A-84A8-42C498320500}" type="slidenum">
              <a:rPr lang="en-US" smtClean="0"/>
              <a:pPr>
                <a:defRPr/>
              </a:pPr>
              <a:t>23</a:t>
            </a:fld>
            <a:endParaRPr lang="en-US" dirty="0"/>
          </a:p>
        </p:txBody>
      </p:sp>
    </p:spTree>
    <p:extLst>
      <p:ext uri="{BB962C8B-B14F-4D97-AF65-F5344CB8AC3E}">
        <p14:creationId xmlns:p14="http://schemas.microsoft.com/office/powerpoint/2010/main" val="4137512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4961508" y="1302941"/>
            <a:ext cx="2841585" cy="6113714"/>
          </a:xfrm>
          <a:prstGeom prst="rect">
            <a:avLst/>
          </a:prstGeom>
          <a:solidFill>
            <a:srgbClr val="FFFF99"/>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48131" name="Rectangle 3"/>
          <p:cNvSpPr>
            <a:spLocks noChangeArrowheads="1"/>
          </p:cNvSpPr>
          <p:nvPr/>
        </p:nvSpPr>
        <p:spPr bwMode="auto">
          <a:xfrm>
            <a:off x="7803093" y="1302941"/>
            <a:ext cx="2841585" cy="6113714"/>
          </a:xfrm>
          <a:prstGeom prst="rect">
            <a:avLst/>
          </a:prstGeom>
          <a:solidFill>
            <a:srgbClr val="FFFFCC"/>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48132" name="Rectangle 4"/>
          <p:cNvSpPr>
            <a:spLocks noChangeArrowheads="1"/>
          </p:cNvSpPr>
          <p:nvPr/>
        </p:nvSpPr>
        <p:spPr bwMode="auto">
          <a:xfrm>
            <a:off x="2119922" y="1302941"/>
            <a:ext cx="2841585" cy="6113714"/>
          </a:xfrm>
          <a:prstGeom prst="rect">
            <a:avLst/>
          </a:prstGeom>
          <a:solidFill>
            <a:srgbClr val="FFFFCC"/>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8133" name="Rectangle 5"/>
          <p:cNvSpPr>
            <a:spLocks noGrp="1" noChangeArrowheads="1"/>
          </p:cNvSpPr>
          <p:nvPr>
            <p:ph type="title"/>
          </p:nvPr>
        </p:nvSpPr>
        <p:spPr>
          <a:xfrm>
            <a:off x="1563803" y="355747"/>
            <a:ext cx="9041408" cy="631463"/>
          </a:xfrm>
        </p:spPr>
        <p:txBody>
          <a:bodyPr>
            <a:normAutofit fontScale="90000"/>
          </a:bodyPr>
          <a:lstStyle/>
          <a:p>
            <a:pPr eaLnBrk="1" hangingPunct="1"/>
            <a:r>
              <a:rPr lang="en-US">
                <a:solidFill>
                  <a:schemeClr val="tx1"/>
                </a:solidFill>
              </a:rPr>
              <a:t>write-back (REF 5)</a:t>
            </a:r>
          </a:p>
        </p:txBody>
      </p:sp>
      <p:sp>
        <p:nvSpPr>
          <p:cNvPr id="48134" name="Rectangle 6"/>
          <p:cNvSpPr>
            <a:spLocks noChangeArrowheads="1"/>
          </p:cNvSpPr>
          <p:nvPr/>
        </p:nvSpPr>
        <p:spPr bwMode="auto">
          <a:xfrm>
            <a:off x="8836397" y="216402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8135" name="Rectangle 7"/>
          <p:cNvSpPr>
            <a:spLocks noChangeArrowheads="1"/>
          </p:cNvSpPr>
          <p:nvPr/>
        </p:nvSpPr>
        <p:spPr bwMode="auto">
          <a:xfrm>
            <a:off x="8836397" y="2852897"/>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123</a:t>
            </a:r>
          </a:p>
        </p:txBody>
      </p:sp>
      <p:sp>
        <p:nvSpPr>
          <p:cNvPr id="48136" name="Rectangle 8"/>
          <p:cNvSpPr>
            <a:spLocks noChangeArrowheads="1"/>
          </p:cNvSpPr>
          <p:nvPr/>
        </p:nvSpPr>
        <p:spPr bwMode="auto">
          <a:xfrm>
            <a:off x="8836397" y="3541766"/>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150</a:t>
            </a:r>
          </a:p>
        </p:txBody>
      </p:sp>
      <p:sp>
        <p:nvSpPr>
          <p:cNvPr id="48137" name="Rectangle 9"/>
          <p:cNvSpPr>
            <a:spLocks noChangeArrowheads="1"/>
          </p:cNvSpPr>
          <p:nvPr/>
        </p:nvSpPr>
        <p:spPr bwMode="auto">
          <a:xfrm>
            <a:off x="8836397" y="3886201"/>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48138" name="Rectangle 10"/>
          <p:cNvSpPr>
            <a:spLocks noChangeArrowheads="1"/>
          </p:cNvSpPr>
          <p:nvPr/>
        </p:nvSpPr>
        <p:spPr bwMode="auto">
          <a:xfrm>
            <a:off x="8836397" y="4575070"/>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18</a:t>
            </a:r>
          </a:p>
        </p:txBody>
      </p:sp>
      <p:sp>
        <p:nvSpPr>
          <p:cNvPr id="48139" name="Rectangle 11"/>
          <p:cNvSpPr>
            <a:spLocks noChangeArrowheads="1"/>
          </p:cNvSpPr>
          <p:nvPr/>
        </p:nvSpPr>
        <p:spPr bwMode="auto">
          <a:xfrm>
            <a:off x="8836397" y="5263939"/>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33</a:t>
            </a:r>
          </a:p>
        </p:txBody>
      </p:sp>
      <p:sp>
        <p:nvSpPr>
          <p:cNvPr id="48140" name="Rectangle 12"/>
          <p:cNvSpPr>
            <a:spLocks noChangeArrowheads="1"/>
          </p:cNvSpPr>
          <p:nvPr/>
        </p:nvSpPr>
        <p:spPr bwMode="auto">
          <a:xfrm>
            <a:off x="8836397" y="5952808"/>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19</a:t>
            </a:r>
          </a:p>
        </p:txBody>
      </p:sp>
      <p:sp>
        <p:nvSpPr>
          <p:cNvPr id="48141" name="Rectangle 13"/>
          <p:cNvSpPr>
            <a:spLocks noChangeArrowheads="1"/>
          </p:cNvSpPr>
          <p:nvPr/>
        </p:nvSpPr>
        <p:spPr bwMode="auto">
          <a:xfrm>
            <a:off x="8836397" y="6641677"/>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210</a:t>
            </a:r>
          </a:p>
        </p:txBody>
      </p:sp>
      <p:sp>
        <p:nvSpPr>
          <p:cNvPr id="48142" name="Text Box 14"/>
          <p:cNvSpPr txBox="1">
            <a:spLocks noChangeArrowheads="1"/>
          </p:cNvSpPr>
          <p:nvPr/>
        </p:nvSpPr>
        <p:spPr bwMode="auto">
          <a:xfrm>
            <a:off x="8421359" y="1733485"/>
            <a:ext cx="479618" cy="5656933"/>
          </a:xfrm>
          <a:prstGeom prst="rect">
            <a:avLst/>
          </a:prstGeom>
          <a:noFill/>
          <a:ln w="28575">
            <a:noFill/>
            <a:miter lim="800000"/>
            <a:headEnd/>
            <a:tailEnd/>
          </a:ln>
        </p:spPr>
        <p:txBody>
          <a:bodyPr wrap="none">
            <a:spAutoFit/>
          </a:bodyPr>
          <a:lstStyle/>
          <a:p>
            <a:pPr algn="r"/>
            <a:r>
              <a:rPr lang="en-US" sz="2260" b="1" dirty="0">
                <a:latin typeface="Calibri" pitchFamily="34" charset="0"/>
              </a:rPr>
              <a:t>0</a:t>
            </a:r>
          </a:p>
          <a:p>
            <a:pPr algn="r"/>
            <a:r>
              <a:rPr lang="en-US" sz="2260" b="1" dirty="0">
                <a:latin typeface="Calibri" pitchFamily="34" charset="0"/>
              </a:rPr>
              <a:t>1</a:t>
            </a:r>
          </a:p>
          <a:p>
            <a:pPr algn="r"/>
            <a:r>
              <a:rPr lang="en-US" sz="2260" b="1" dirty="0">
                <a:latin typeface="Calibri" pitchFamily="34" charset="0"/>
              </a:rPr>
              <a:t>2</a:t>
            </a:r>
          </a:p>
          <a:p>
            <a:pPr algn="r"/>
            <a:r>
              <a:rPr lang="en-US" sz="2260" b="1" dirty="0">
                <a:latin typeface="Calibri" pitchFamily="34" charset="0"/>
              </a:rPr>
              <a:t>3</a:t>
            </a:r>
          </a:p>
          <a:p>
            <a:pPr algn="r"/>
            <a:r>
              <a:rPr lang="en-US" sz="2260" b="1" dirty="0">
                <a:latin typeface="Calibri" pitchFamily="34" charset="0"/>
              </a:rPr>
              <a:t>4</a:t>
            </a:r>
          </a:p>
          <a:p>
            <a:pPr algn="r"/>
            <a:r>
              <a:rPr lang="en-US" sz="2260" b="1" dirty="0">
                <a:latin typeface="Calibri" pitchFamily="34" charset="0"/>
              </a:rPr>
              <a:t>5</a:t>
            </a:r>
          </a:p>
          <a:p>
            <a:pPr algn="r"/>
            <a:r>
              <a:rPr lang="en-US" sz="2260" b="1" dirty="0">
                <a:latin typeface="Calibri" pitchFamily="34" charset="0"/>
              </a:rPr>
              <a:t>6</a:t>
            </a:r>
          </a:p>
          <a:p>
            <a:pPr algn="r"/>
            <a:r>
              <a:rPr lang="en-US" sz="2260" b="1" dirty="0">
                <a:latin typeface="Calibri" pitchFamily="34" charset="0"/>
              </a:rPr>
              <a:t>7</a:t>
            </a:r>
          </a:p>
          <a:p>
            <a:pPr algn="r"/>
            <a:r>
              <a:rPr lang="en-US" sz="2260" b="1" dirty="0">
                <a:latin typeface="Calibri" pitchFamily="34" charset="0"/>
              </a:rPr>
              <a:t>8</a:t>
            </a:r>
          </a:p>
          <a:p>
            <a:pPr algn="r"/>
            <a:r>
              <a:rPr lang="en-US" sz="2260" b="1" dirty="0">
                <a:latin typeface="Calibri" pitchFamily="34" charset="0"/>
              </a:rPr>
              <a:t>9</a:t>
            </a:r>
          </a:p>
          <a:p>
            <a:pPr algn="r"/>
            <a:r>
              <a:rPr lang="en-US" sz="2260" b="1" dirty="0">
                <a:latin typeface="Calibri" pitchFamily="34" charset="0"/>
              </a:rPr>
              <a:t>10</a:t>
            </a:r>
          </a:p>
          <a:p>
            <a:pPr algn="r"/>
            <a:r>
              <a:rPr lang="en-US" sz="2260" b="1" dirty="0">
                <a:latin typeface="Calibri" pitchFamily="34" charset="0"/>
              </a:rPr>
              <a:t>11</a:t>
            </a:r>
          </a:p>
          <a:p>
            <a:pPr algn="r"/>
            <a:r>
              <a:rPr lang="en-US" sz="2260" b="1" dirty="0">
                <a:latin typeface="Calibri" pitchFamily="34" charset="0"/>
              </a:rPr>
              <a:t>12</a:t>
            </a:r>
          </a:p>
          <a:p>
            <a:pPr algn="r"/>
            <a:r>
              <a:rPr lang="en-US" sz="2260" b="1" dirty="0">
                <a:latin typeface="Calibri" pitchFamily="34" charset="0"/>
              </a:rPr>
              <a:t>13</a:t>
            </a:r>
          </a:p>
          <a:p>
            <a:pPr algn="r"/>
            <a:r>
              <a:rPr lang="en-US" sz="2260" b="1" dirty="0">
                <a:latin typeface="Calibri" pitchFamily="34" charset="0"/>
              </a:rPr>
              <a:t>14</a:t>
            </a:r>
          </a:p>
          <a:p>
            <a:pPr algn="r"/>
            <a:r>
              <a:rPr lang="en-US" sz="2260" b="1" dirty="0">
                <a:latin typeface="Calibri" pitchFamily="34" charset="0"/>
              </a:rPr>
              <a:t>15</a:t>
            </a:r>
          </a:p>
        </p:txBody>
      </p:sp>
      <p:sp>
        <p:nvSpPr>
          <p:cNvPr id="48143" name="Text Box 15"/>
          <p:cNvSpPr txBox="1">
            <a:spLocks noChangeArrowheads="1"/>
          </p:cNvSpPr>
          <p:nvPr/>
        </p:nvSpPr>
        <p:spPr bwMode="auto">
          <a:xfrm>
            <a:off x="2808792" y="3143514"/>
            <a:ext cx="1901483" cy="1483419"/>
          </a:xfrm>
          <a:prstGeom prst="rect">
            <a:avLst/>
          </a:prstGeom>
          <a:noFill/>
          <a:ln w="28575">
            <a:noFill/>
            <a:miter lim="800000"/>
            <a:headEnd/>
            <a:tailEnd/>
          </a:ln>
        </p:spPr>
        <p:txBody>
          <a:bodyPr wrap="none">
            <a:spAutoFit/>
          </a:bodyPr>
          <a:lstStyle/>
          <a:p>
            <a:r>
              <a:rPr lang="en-US" sz="1808" b="1" dirty="0">
                <a:latin typeface="Calibri" pitchFamily="34" charset="0"/>
              </a:rPr>
              <a:t>Ld  R1 </a:t>
            </a:r>
            <a:r>
              <a:rPr lang="en-US" sz="1808" b="1" dirty="0">
                <a:latin typeface="Calibri" pitchFamily="34" charset="0"/>
                <a:sym typeface="Symbol" charset="2"/>
              </a:rPr>
              <a:t> M[   1   ]</a:t>
            </a:r>
          </a:p>
          <a:p>
            <a:r>
              <a:rPr lang="en-US" sz="1808" b="1" dirty="0">
                <a:latin typeface="Calibri" pitchFamily="34" charset="0"/>
              </a:rPr>
              <a:t>Ld  R2 </a:t>
            </a:r>
            <a:r>
              <a:rPr lang="en-US" sz="1808" b="1" dirty="0">
                <a:latin typeface="Calibri" pitchFamily="34" charset="0"/>
                <a:sym typeface="Symbol" charset="2"/>
              </a:rPr>
              <a:t> M[   7   ]</a:t>
            </a:r>
          </a:p>
          <a:p>
            <a:r>
              <a:rPr lang="en-US" sz="1808" b="1" dirty="0">
                <a:latin typeface="Calibri" pitchFamily="34" charset="0"/>
              </a:rPr>
              <a:t>St   R2 </a:t>
            </a:r>
            <a:r>
              <a:rPr lang="en-US" sz="1808" b="1" dirty="0">
                <a:latin typeface="Calibri" pitchFamily="34" charset="0"/>
                <a:sym typeface="Symbol" charset="2"/>
              </a:rPr>
              <a:t> M[   0   ]</a:t>
            </a:r>
          </a:p>
          <a:p>
            <a:r>
              <a:rPr lang="en-US" sz="1808" b="1" dirty="0">
                <a:latin typeface="Calibri" pitchFamily="34" charset="0"/>
              </a:rPr>
              <a:t>St   R1 </a:t>
            </a:r>
            <a:r>
              <a:rPr lang="en-US" sz="1808" b="1" dirty="0">
                <a:latin typeface="Calibri" pitchFamily="34" charset="0"/>
                <a:sym typeface="Symbol" charset="2"/>
              </a:rPr>
              <a:t> M[   5   ]</a:t>
            </a:r>
            <a:endParaRPr lang="en-US" sz="1808" b="1" dirty="0">
              <a:latin typeface="Calibri" pitchFamily="34" charset="0"/>
            </a:endParaRPr>
          </a:p>
          <a:p>
            <a:r>
              <a:rPr lang="en-US" sz="1808" b="1" dirty="0">
                <a:latin typeface="Calibri" pitchFamily="34" charset="0"/>
              </a:rPr>
              <a:t>Ld  R2 </a:t>
            </a:r>
            <a:r>
              <a:rPr lang="en-US" sz="1808" b="1" dirty="0">
                <a:latin typeface="Calibri" pitchFamily="34" charset="0"/>
                <a:sym typeface="Symbol" charset="2"/>
              </a:rPr>
              <a:t> M[  </a:t>
            </a:r>
            <a:r>
              <a:rPr lang="en-US" sz="1808" b="1" dirty="0">
                <a:solidFill>
                  <a:srgbClr val="FF0000"/>
                </a:solidFill>
                <a:latin typeface="Calibri" pitchFamily="34" charset="0"/>
                <a:sym typeface="Symbol" charset="2"/>
              </a:rPr>
              <a:t>10</a:t>
            </a:r>
            <a:r>
              <a:rPr lang="en-US" sz="1808" b="1" dirty="0">
                <a:latin typeface="Calibri" pitchFamily="34" charset="0"/>
                <a:sym typeface="Symbol" charset="2"/>
              </a:rPr>
              <a:t>  ]</a:t>
            </a:r>
            <a:endParaRPr lang="en-US" sz="1808" b="1" dirty="0">
              <a:latin typeface="Calibri" pitchFamily="34" charset="0"/>
            </a:endParaRPr>
          </a:p>
        </p:txBody>
      </p:sp>
      <p:sp>
        <p:nvSpPr>
          <p:cNvPr id="48144" name="Text Box 16"/>
          <p:cNvSpPr txBox="1">
            <a:spLocks noChangeArrowheads="1"/>
          </p:cNvSpPr>
          <p:nvPr/>
        </p:nvSpPr>
        <p:spPr bwMode="auto">
          <a:xfrm>
            <a:off x="5736484" y="1216832"/>
            <a:ext cx="1162498" cy="564450"/>
          </a:xfrm>
          <a:prstGeom prst="rect">
            <a:avLst/>
          </a:prstGeom>
          <a:noFill/>
          <a:ln w="28575">
            <a:noFill/>
            <a:miter lim="800000"/>
            <a:headEnd/>
            <a:tailEnd/>
          </a:ln>
        </p:spPr>
        <p:txBody>
          <a:bodyPr wrap="none">
            <a:spAutoFit/>
          </a:bodyPr>
          <a:lstStyle/>
          <a:p>
            <a:r>
              <a:rPr lang="en-US" sz="3068" b="1" dirty="0">
                <a:latin typeface="Calibri" pitchFamily="34" charset="0"/>
              </a:rPr>
              <a:t>Cache</a:t>
            </a:r>
          </a:p>
        </p:txBody>
      </p:sp>
      <p:sp>
        <p:nvSpPr>
          <p:cNvPr id="48145" name="Text Box 17"/>
          <p:cNvSpPr txBox="1">
            <a:spLocks noChangeArrowheads="1"/>
          </p:cNvSpPr>
          <p:nvPr/>
        </p:nvSpPr>
        <p:spPr bwMode="auto">
          <a:xfrm>
            <a:off x="2722682" y="1216832"/>
            <a:ext cx="1770036" cy="564450"/>
          </a:xfrm>
          <a:prstGeom prst="rect">
            <a:avLst/>
          </a:prstGeom>
          <a:noFill/>
          <a:ln w="28575">
            <a:noFill/>
            <a:miter lim="800000"/>
            <a:headEnd/>
            <a:tailEnd/>
          </a:ln>
        </p:spPr>
        <p:txBody>
          <a:bodyPr wrap="none">
            <a:spAutoFit/>
          </a:bodyPr>
          <a:lstStyle/>
          <a:p>
            <a:r>
              <a:rPr lang="en-US" sz="3068" b="1" dirty="0">
                <a:latin typeface="Calibri" pitchFamily="34" charset="0"/>
              </a:rPr>
              <a:t>Processor</a:t>
            </a:r>
          </a:p>
        </p:txBody>
      </p:sp>
      <p:sp>
        <p:nvSpPr>
          <p:cNvPr id="48146" name="Rectangle 18"/>
          <p:cNvSpPr>
            <a:spLocks noChangeArrowheads="1"/>
          </p:cNvSpPr>
          <p:nvPr/>
        </p:nvSpPr>
        <p:spPr bwMode="auto">
          <a:xfrm>
            <a:off x="5880000" y="3513063"/>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48147" name="Rectangle 19"/>
          <p:cNvSpPr>
            <a:spLocks noChangeArrowheads="1"/>
          </p:cNvSpPr>
          <p:nvPr/>
        </p:nvSpPr>
        <p:spPr bwMode="auto">
          <a:xfrm>
            <a:off x="6482760" y="351306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8148" name="Rectangle 20"/>
          <p:cNvSpPr>
            <a:spLocks noChangeArrowheads="1"/>
          </p:cNvSpPr>
          <p:nvPr/>
        </p:nvSpPr>
        <p:spPr bwMode="auto">
          <a:xfrm>
            <a:off x="6482760" y="385749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8149" name="Text Box 21"/>
          <p:cNvSpPr txBox="1">
            <a:spLocks noChangeArrowheads="1"/>
          </p:cNvSpPr>
          <p:nvPr/>
        </p:nvSpPr>
        <p:spPr bwMode="auto">
          <a:xfrm>
            <a:off x="5029678" y="3043053"/>
            <a:ext cx="2495357" cy="564450"/>
          </a:xfrm>
          <a:prstGeom prst="rect">
            <a:avLst/>
          </a:prstGeom>
          <a:noFill/>
          <a:ln w="28575">
            <a:noFill/>
            <a:miter lim="800000"/>
            <a:headEnd/>
            <a:tailEnd/>
          </a:ln>
        </p:spPr>
        <p:txBody>
          <a:bodyPr>
            <a:spAutoFit/>
          </a:bodyPr>
          <a:lstStyle/>
          <a:p>
            <a:pPr algn="ctr"/>
            <a:r>
              <a:rPr lang="en-US" sz="3068" b="1" dirty="0">
                <a:latin typeface="Calibri" pitchFamily="34" charset="0"/>
              </a:rPr>
              <a:t>V d  tag   data</a:t>
            </a:r>
          </a:p>
        </p:txBody>
      </p:sp>
      <p:sp>
        <p:nvSpPr>
          <p:cNvPr id="48150" name="Rectangle 22"/>
          <p:cNvSpPr>
            <a:spLocks noChangeArrowheads="1"/>
          </p:cNvSpPr>
          <p:nvPr/>
        </p:nvSpPr>
        <p:spPr bwMode="auto">
          <a:xfrm>
            <a:off x="3583769" y="5608374"/>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8151" name="Rectangle 23"/>
          <p:cNvSpPr>
            <a:spLocks noChangeArrowheads="1"/>
          </p:cNvSpPr>
          <p:nvPr/>
        </p:nvSpPr>
        <p:spPr bwMode="auto">
          <a:xfrm>
            <a:off x="3583769" y="595280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8152" name="Rectangle 24"/>
          <p:cNvSpPr>
            <a:spLocks noChangeArrowheads="1"/>
          </p:cNvSpPr>
          <p:nvPr/>
        </p:nvSpPr>
        <p:spPr bwMode="auto">
          <a:xfrm>
            <a:off x="3583769" y="629724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8153" name="Rectangle 25"/>
          <p:cNvSpPr>
            <a:spLocks noChangeArrowheads="1"/>
          </p:cNvSpPr>
          <p:nvPr/>
        </p:nvSpPr>
        <p:spPr bwMode="auto">
          <a:xfrm>
            <a:off x="3583769" y="664167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8154" name="Text Box 26"/>
          <p:cNvSpPr txBox="1">
            <a:spLocks noChangeArrowheads="1"/>
          </p:cNvSpPr>
          <p:nvPr/>
        </p:nvSpPr>
        <p:spPr bwMode="auto">
          <a:xfrm>
            <a:off x="3067118" y="5608375"/>
            <a:ext cx="495649" cy="1483483"/>
          </a:xfrm>
          <a:prstGeom prst="rect">
            <a:avLst/>
          </a:prstGeom>
          <a:noFill/>
          <a:ln w="28575">
            <a:noFill/>
            <a:miter lim="800000"/>
            <a:headEnd/>
            <a:tailEnd/>
          </a:ln>
        </p:spPr>
        <p:txBody>
          <a:bodyPr wrap="none">
            <a:spAutoFit/>
          </a:bodyPr>
          <a:lstStyle/>
          <a:p>
            <a:r>
              <a:rPr lang="en-US" sz="2260" b="1" dirty="0">
                <a:latin typeface="Calibri" pitchFamily="34" charset="0"/>
              </a:rPr>
              <a:t>R0</a:t>
            </a:r>
          </a:p>
          <a:p>
            <a:r>
              <a:rPr lang="en-US" sz="2260" b="1" dirty="0">
                <a:latin typeface="Calibri" pitchFamily="34" charset="0"/>
              </a:rPr>
              <a:t>R1</a:t>
            </a:r>
          </a:p>
          <a:p>
            <a:r>
              <a:rPr lang="en-US" sz="2260" b="1" dirty="0">
                <a:latin typeface="Calibri" pitchFamily="34" charset="0"/>
              </a:rPr>
              <a:t>R2</a:t>
            </a:r>
          </a:p>
          <a:p>
            <a:r>
              <a:rPr lang="en-US" sz="2260" b="1" dirty="0">
                <a:latin typeface="Calibri" pitchFamily="34" charset="0"/>
              </a:rPr>
              <a:t>R3</a:t>
            </a:r>
          </a:p>
        </p:txBody>
      </p:sp>
      <p:sp>
        <p:nvSpPr>
          <p:cNvPr id="48155" name="Text Box 27"/>
          <p:cNvSpPr txBox="1">
            <a:spLocks noChangeArrowheads="1"/>
          </p:cNvSpPr>
          <p:nvPr/>
        </p:nvSpPr>
        <p:spPr bwMode="auto">
          <a:xfrm>
            <a:off x="8664178" y="1216832"/>
            <a:ext cx="1587422" cy="564450"/>
          </a:xfrm>
          <a:prstGeom prst="rect">
            <a:avLst/>
          </a:prstGeom>
          <a:noFill/>
          <a:ln w="28575">
            <a:noFill/>
            <a:miter lim="800000"/>
            <a:headEnd/>
            <a:tailEnd/>
          </a:ln>
        </p:spPr>
        <p:txBody>
          <a:bodyPr wrap="none">
            <a:spAutoFit/>
          </a:bodyPr>
          <a:lstStyle/>
          <a:p>
            <a:r>
              <a:rPr lang="en-US" sz="3068" b="1" dirty="0">
                <a:latin typeface="Calibri" pitchFamily="34" charset="0"/>
              </a:rPr>
              <a:t>Memory</a:t>
            </a:r>
          </a:p>
        </p:txBody>
      </p:sp>
      <p:sp>
        <p:nvSpPr>
          <p:cNvPr id="48156" name="Rectangle 28"/>
          <p:cNvSpPr>
            <a:spLocks noChangeArrowheads="1"/>
          </p:cNvSpPr>
          <p:nvPr/>
        </p:nvSpPr>
        <p:spPr bwMode="auto">
          <a:xfrm>
            <a:off x="5880000" y="4201932"/>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2</a:t>
            </a:r>
          </a:p>
        </p:txBody>
      </p:sp>
      <p:sp>
        <p:nvSpPr>
          <p:cNvPr id="48157" name="Rectangle 29"/>
          <p:cNvSpPr>
            <a:spLocks noChangeArrowheads="1"/>
          </p:cNvSpPr>
          <p:nvPr/>
        </p:nvSpPr>
        <p:spPr bwMode="auto">
          <a:xfrm>
            <a:off x="6482760" y="4201932"/>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8158" name="Rectangle 30"/>
          <p:cNvSpPr>
            <a:spLocks noChangeArrowheads="1"/>
          </p:cNvSpPr>
          <p:nvPr/>
        </p:nvSpPr>
        <p:spPr bwMode="auto">
          <a:xfrm>
            <a:off x="6482760" y="454636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8159" name="Rectangle 31"/>
          <p:cNvSpPr>
            <a:spLocks noChangeArrowheads="1"/>
          </p:cNvSpPr>
          <p:nvPr/>
        </p:nvSpPr>
        <p:spPr bwMode="auto">
          <a:xfrm>
            <a:off x="8836397" y="181959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78</a:t>
            </a:r>
          </a:p>
        </p:txBody>
      </p:sp>
      <p:sp>
        <p:nvSpPr>
          <p:cNvPr id="48160" name="Rectangle 32"/>
          <p:cNvSpPr>
            <a:spLocks noChangeArrowheads="1"/>
          </p:cNvSpPr>
          <p:nvPr/>
        </p:nvSpPr>
        <p:spPr bwMode="auto">
          <a:xfrm>
            <a:off x="8836397" y="2508462"/>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120</a:t>
            </a:r>
          </a:p>
        </p:txBody>
      </p:sp>
      <p:sp>
        <p:nvSpPr>
          <p:cNvPr id="48161" name="Rectangle 33"/>
          <p:cNvSpPr>
            <a:spLocks noChangeArrowheads="1"/>
          </p:cNvSpPr>
          <p:nvPr/>
        </p:nvSpPr>
        <p:spPr bwMode="auto">
          <a:xfrm>
            <a:off x="8836397" y="31973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48162" name="Rectangle 34"/>
          <p:cNvSpPr>
            <a:spLocks noChangeArrowheads="1"/>
          </p:cNvSpPr>
          <p:nvPr/>
        </p:nvSpPr>
        <p:spPr bwMode="auto">
          <a:xfrm>
            <a:off x="8836397" y="4230635"/>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48163" name="Rectangle 35"/>
          <p:cNvSpPr>
            <a:spLocks noChangeArrowheads="1"/>
          </p:cNvSpPr>
          <p:nvPr/>
        </p:nvSpPr>
        <p:spPr bwMode="auto">
          <a:xfrm>
            <a:off x="8836397" y="4919505"/>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21</a:t>
            </a:r>
          </a:p>
        </p:txBody>
      </p:sp>
      <p:sp>
        <p:nvSpPr>
          <p:cNvPr id="48164" name="Rectangle 36"/>
          <p:cNvSpPr>
            <a:spLocks noChangeArrowheads="1"/>
          </p:cNvSpPr>
          <p:nvPr/>
        </p:nvSpPr>
        <p:spPr bwMode="auto">
          <a:xfrm>
            <a:off x="8836397" y="5608374"/>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28</a:t>
            </a:r>
          </a:p>
        </p:txBody>
      </p:sp>
      <p:sp>
        <p:nvSpPr>
          <p:cNvPr id="48165" name="Rectangle 37"/>
          <p:cNvSpPr>
            <a:spLocks noChangeArrowheads="1"/>
          </p:cNvSpPr>
          <p:nvPr/>
        </p:nvSpPr>
        <p:spPr bwMode="auto">
          <a:xfrm>
            <a:off x="8836397" y="6297243"/>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200</a:t>
            </a:r>
          </a:p>
        </p:txBody>
      </p:sp>
      <p:sp>
        <p:nvSpPr>
          <p:cNvPr id="48166" name="Rectangle 38"/>
          <p:cNvSpPr>
            <a:spLocks noChangeArrowheads="1"/>
          </p:cNvSpPr>
          <p:nvPr/>
        </p:nvSpPr>
        <p:spPr bwMode="auto">
          <a:xfrm>
            <a:off x="8836397" y="6986112"/>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225</a:t>
            </a:r>
          </a:p>
        </p:txBody>
      </p:sp>
      <p:sp>
        <p:nvSpPr>
          <p:cNvPr id="48167" name="Text Box 39"/>
          <p:cNvSpPr txBox="1">
            <a:spLocks noChangeArrowheads="1"/>
          </p:cNvSpPr>
          <p:nvPr/>
        </p:nvSpPr>
        <p:spPr bwMode="auto">
          <a:xfrm>
            <a:off x="5478160" y="6038916"/>
            <a:ext cx="1867819" cy="1120884"/>
          </a:xfrm>
          <a:prstGeom prst="rect">
            <a:avLst/>
          </a:prstGeom>
          <a:noFill/>
          <a:ln w="28575">
            <a:noFill/>
            <a:miter lim="800000"/>
            <a:headEnd/>
            <a:tailEnd/>
          </a:ln>
        </p:spPr>
        <p:txBody>
          <a:bodyPr wrap="none">
            <a:spAutoFit/>
          </a:bodyPr>
          <a:lstStyle/>
          <a:p>
            <a:r>
              <a:rPr lang="en-US" sz="3068" b="1" dirty="0">
                <a:latin typeface="Calibri" pitchFamily="34" charset="0"/>
              </a:rPr>
              <a:t>Misses:   4</a:t>
            </a:r>
          </a:p>
          <a:p>
            <a:r>
              <a:rPr lang="en-US" sz="3068" b="1" dirty="0">
                <a:latin typeface="Calibri" pitchFamily="34" charset="0"/>
              </a:rPr>
              <a:t>Hits:</a:t>
            </a:r>
            <a:r>
              <a:rPr lang="en-US" sz="3616" b="1" dirty="0">
                <a:latin typeface="Calibri" pitchFamily="34" charset="0"/>
              </a:rPr>
              <a:t> </a:t>
            </a:r>
            <a:r>
              <a:rPr lang="en-US" sz="3068" b="1" dirty="0">
                <a:latin typeface="Calibri" pitchFamily="34" charset="0"/>
              </a:rPr>
              <a:t>      1</a:t>
            </a:r>
          </a:p>
        </p:txBody>
      </p:sp>
      <p:sp>
        <p:nvSpPr>
          <p:cNvPr id="48168" name="Rectangle 40"/>
          <p:cNvSpPr>
            <a:spLocks noChangeArrowheads="1"/>
          </p:cNvSpPr>
          <p:nvPr/>
        </p:nvSpPr>
        <p:spPr bwMode="auto">
          <a:xfrm>
            <a:off x="5564267"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solidFill>
                  <a:srgbClr val="FF0000"/>
                </a:solidFill>
                <a:latin typeface="Calibri" pitchFamily="34" charset="0"/>
              </a:rPr>
              <a:t>1</a:t>
            </a:r>
          </a:p>
        </p:txBody>
      </p:sp>
      <p:sp>
        <p:nvSpPr>
          <p:cNvPr id="48169" name="Rectangle 41"/>
          <p:cNvSpPr>
            <a:spLocks noChangeArrowheads="1"/>
          </p:cNvSpPr>
          <p:nvPr/>
        </p:nvSpPr>
        <p:spPr bwMode="auto">
          <a:xfrm>
            <a:off x="5567855"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8170" name="Rectangle 42"/>
          <p:cNvSpPr>
            <a:spLocks noChangeArrowheads="1"/>
          </p:cNvSpPr>
          <p:nvPr/>
        </p:nvSpPr>
        <p:spPr bwMode="auto">
          <a:xfrm>
            <a:off x="5259299"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8171" name="Rectangle 43"/>
          <p:cNvSpPr>
            <a:spLocks noChangeArrowheads="1"/>
          </p:cNvSpPr>
          <p:nvPr/>
        </p:nvSpPr>
        <p:spPr bwMode="auto">
          <a:xfrm>
            <a:off x="5259299"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8172" name="AutoShape 44"/>
          <p:cNvSpPr>
            <a:spLocks noChangeArrowheads="1"/>
          </p:cNvSpPr>
          <p:nvPr/>
        </p:nvSpPr>
        <p:spPr bwMode="auto">
          <a:xfrm>
            <a:off x="2378248" y="4316743"/>
            <a:ext cx="430543" cy="258326"/>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8173" name="Text Box 45"/>
          <p:cNvSpPr txBox="1">
            <a:spLocks noChangeArrowheads="1"/>
          </p:cNvSpPr>
          <p:nvPr/>
        </p:nvSpPr>
        <p:spPr bwMode="auto">
          <a:xfrm rot="-5400000">
            <a:off x="4841987" y="3414429"/>
            <a:ext cx="481222" cy="405367"/>
          </a:xfrm>
          <a:prstGeom prst="rect">
            <a:avLst/>
          </a:prstGeom>
          <a:noFill/>
          <a:ln w="28575">
            <a:noFill/>
            <a:miter lim="800000"/>
            <a:headEnd/>
            <a:tailEnd/>
          </a:ln>
        </p:spPr>
        <p:txBody>
          <a:bodyPr wrap="none">
            <a:spAutoFit/>
          </a:bodyPr>
          <a:lstStyle/>
          <a:p>
            <a:r>
              <a:rPr lang="en-US" sz="2034" b="1" dirty="0" err="1">
                <a:latin typeface="Calibri" pitchFamily="34" charset="0"/>
              </a:rPr>
              <a:t>lru</a:t>
            </a:r>
            <a:endParaRPr lang="en-US" sz="2034" b="1" dirty="0">
              <a:latin typeface="Calibri" pitchFamily="34" charset="0"/>
            </a:endParaRPr>
          </a:p>
        </p:txBody>
      </p:sp>
      <p:sp>
        <p:nvSpPr>
          <p:cNvPr id="48174" name="Rectangle 46"/>
          <p:cNvSpPr>
            <a:spLocks noChangeArrowheads="1"/>
          </p:cNvSpPr>
          <p:nvPr/>
        </p:nvSpPr>
        <p:spPr bwMode="auto">
          <a:xfrm>
            <a:off x="6482760" y="385749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8175" name="Rectangle 47"/>
          <p:cNvSpPr>
            <a:spLocks noChangeArrowheads="1"/>
          </p:cNvSpPr>
          <p:nvPr/>
        </p:nvSpPr>
        <p:spPr bwMode="auto">
          <a:xfrm>
            <a:off x="6482760" y="351306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48176" name="Rectangle 48"/>
          <p:cNvSpPr>
            <a:spLocks noChangeArrowheads="1"/>
          </p:cNvSpPr>
          <p:nvPr/>
        </p:nvSpPr>
        <p:spPr bwMode="auto">
          <a:xfrm>
            <a:off x="3583769" y="595280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8177" name="Rectangle 49"/>
          <p:cNvSpPr>
            <a:spLocks noChangeArrowheads="1"/>
          </p:cNvSpPr>
          <p:nvPr/>
        </p:nvSpPr>
        <p:spPr bwMode="auto">
          <a:xfrm>
            <a:off x="3583769" y="6297243"/>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48178" name="Rectangle 50"/>
          <p:cNvSpPr>
            <a:spLocks noChangeArrowheads="1"/>
          </p:cNvSpPr>
          <p:nvPr/>
        </p:nvSpPr>
        <p:spPr bwMode="auto">
          <a:xfrm>
            <a:off x="6479173" y="4546367"/>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8179" name="Rectangle 51"/>
          <p:cNvSpPr>
            <a:spLocks noChangeArrowheads="1"/>
          </p:cNvSpPr>
          <p:nvPr/>
        </p:nvSpPr>
        <p:spPr bwMode="auto">
          <a:xfrm>
            <a:off x="6479173" y="42019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795700" name="Rectangle 52"/>
          <p:cNvSpPr>
            <a:spLocks noChangeArrowheads="1"/>
          </p:cNvSpPr>
          <p:nvPr/>
        </p:nvSpPr>
        <p:spPr bwMode="auto">
          <a:xfrm>
            <a:off x="8836397" y="181959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grpSp>
        <p:nvGrpSpPr>
          <p:cNvPr id="2" name="Group 53"/>
          <p:cNvGrpSpPr>
            <a:grpSpLocks/>
          </p:cNvGrpSpPr>
          <p:nvPr/>
        </p:nvGrpSpPr>
        <p:grpSpPr bwMode="auto">
          <a:xfrm>
            <a:off x="7458657" y="1991810"/>
            <a:ext cx="1549956" cy="2066608"/>
            <a:chOff x="3648" y="1104"/>
            <a:chExt cx="864" cy="1152"/>
          </a:xfrm>
        </p:grpSpPr>
        <p:sp>
          <p:nvSpPr>
            <p:cNvPr id="48183" name="Line 54"/>
            <p:cNvSpPr>
              <a:spLocks noChangeShapeType="1"/>
            </p:cNvSpPr>
            <p:nvPr/>
          </p:nvSpPr>
          <p:spPr bwMode="auto">
            <a:xfrm flipV="1">
              <a:off x="3648" y="1104"/>
              <a:ext cx="864" cy="912"/>
            </a:xfrm>
            <a:prstGeom prst="line">
              <a:avLst/>
            </a:prstGeom>
            <a:noFill/>
            <a:ln w="57150">
              <a:solidFill>
                <a:srgbClr val="FF0000"/>
              </a:solidFill>
              <a:round/>
              <a:headEnd/>
              <a:tailEnd type="triangle" w="med" len="med"/>
            </a:ln>
          </p:spPr>
          <p:txBody>
            <a:bodyPr wrap="none"/>
            <a:lstStyle/>
            <a:p>
              <a:endParaRPr lang="en-US" sz="3068" dirty="0">
                <a:latin typeface="Calibri" pitchFamily="34" charset="0"/>
              </a:endParaRPr>
            </a:p>
          </p:txBody>
        </p:sp>
        <p:sp>
          <p:nvSpPr>
            <p:cNvPr id="48184" name="Line 55"/>
            <p:cNvSpPr>
              <a:spLocks noChangeShapeType="1"/>
            </p:cNvSpPr>
            <p:nvPr/>
          </p:nvSpPr>
          <p:spPr bwMode="auto">
            <a:xfrm flipV="1">
              <a:off x="3648" y="1296"/>
              <a:ext cx="864" cy="960"/>
            </a:xfrm>
            <a:prstGeom prst="line">
              <a:avLst/>
            </a:prstGeom>
            <a:noFill/>
            <a:ln w="57150">
              <a:solidFill>
                <a:srgbClr val="FF0000"/>
              </a:solidFill>
              <a:round/>
              <a:headEnd/>
              <a:tailEnd type="triangle" w="med" len="med"/>
            </a:ln>
          </p:spPr>
          <p:txBody>
            <a:bodyPr wrap="none"/>
            <a:lstStyle/>
            <a:p>
              <a:endParaRPr lang="en-US" sz="3068" dirty="0">
                <a:latin typeface="Calibri" pitchFamily="34" charset="0"/>
              </a:endParaRPr>
            </a:p>
          </p:txBody>
        </p:sp>
      </p:grpSp>
      <p:sp>
        <p:nvSpPr>
          <p:cNvPr id="58" name="Slide Number Placeholder 57"/>
          <p:cNvSpPr>
            <a:spLocks noGrp="1"/>
          </p:cNvSpPr>
          <p:nvPr>
            <p:ph type="sldNum" sz="quarter" idx="4294967295"/>
          </p:nvPr>
        </p:nvSpPr>
        <p:spPr>
          <a:xfrm>
            <a:off x="8836397" y="7395128"/>
            <a:ext cx="1722173" cy="538179"/>
          </a:xfrm>
          <a:prstGeom prst="rect">
            <a:avLst/>
          </a:prstGeom>
        </p:spPr>
        <p:txBody>
          <a:bodyPr/>
          <a:lstStyle/>
          <a:p>
            <a:pPr>
              <a:defRPr/>
            </a:pPr>
            <a:fld id="{633F514A-7FF5-49CF-A34C-AF837B663D95}" type="slidenum">
              <a:rPr lang="en-US" smtClean="0"/>
              <a:pPr>
                <a:defRPr/>
              </a:pPr>
              <a:t>24</a:t>
            </a:fld>
            <a:endParaRPr lang="en-US" dirty="0"/>
          </a:p>
        </p:txBody>
      </p:sp>
    </p:spTree>
    <p:extLst>
      <p:ext uri="{BB962C8B-B14F-4D97-AF65-F5344CB8AC3E}">
        <p14:creationId xmlns:p14="http://schemas.microsoft.com/office/powerpoint/2010/main" val="292833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1000"/>
                                  </p:stCondLst>
                                  <p:childTnLst>
                                    <p:set>
                                      <p:cBhvr>
                                        <p:cTn id="9" dur="1" fill="hold">
                                          <p:stCondLst>
                                            <p:cond delay="499"/>
                                          </p:stCondLst>
                                        </p:cTn>
                                        <p:tgtEl>
                                          <p:spTgt spid="7957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700"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961508" y="1302941"/>
            <a:ext cx="2841585" cy="6113714"/>
          </a:xfrm>
          <a:prstGeom prst="rect">
            <a:avLst/>
          </a:prstGeom>
          <a:solidFill>
            <a:srgbClr val="FFFF99"/>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49155" name="Rectangle 3"/>
          <p:cNvSpPr>
            <a:spLocks noChangeArrowheads="1"/>
          </p:cNvSpPr>
          <p:nvPr/>
        </p:nvSpPr>
        <p:spPr bwMode="auto">
          <a:xfrm>
            <a:off x="7803093" y="1302941"/>
            <a:ext cx="2841585" cy="6113714"/>
          </a:xfrm>
          <a:prstGeom prst="rect">
            <a:avLst/>
          </a:prstGeom>
          <a:solidFill>
            <a:srgbClr val="FFFFCC"/>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49156" name="Rectangle 4"/>
          <p:cNvSpPr>
            <a:spLocks noChangeArrowheads="1"/>
          </p:cNvSpPr>
          <p:nvPr/>
        </p:nvSpPr>
        <p:spPr bwMode="auto">
          <a:xfrm>
            <a:off x="2119922" y="1302941"/>
            <a:ext cx="2841585" cy="6113714"/>
          </a:xfrm>
          <a:prstGeom prst="rect">
            <a:avLst/>
          </a:prstGeom>
          <a:solidFill>
            <a:srgbClr val="FFFFCC"/>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9157" name="Rectangle 5"/>
          <p:cNvSpPr>
            <a:spLocks noGrp="1" noChangeArrowheads="1"/>
          </p:cNvSpPr>
          <p:nvPr>
            <p:ph type="title"/>
          </p:nvPr>
        </p:nvSpPr>
        <p:spPr>
          <a:xfrm>
            <a:off x="1563803" y="355747"/>
            <a:ext cx="9041408" cy="631463"/>
          </a:xfrm>
        </p:spPr>
        <p:txBody>
          <a:bodyPr>
            <a:normAutofit fontScale="90000"/>
          </a:bodyPr>
          <a:lstStyle/>
          <a:p>
            <a:pPr eaLnBrk="1" hangingPunct="1"/>
            <a:r>
              <a:rPr lang="en-US">
                <a:solidFill>
                  <a:schemeClr val="tx1"/>
                </a:solidFill>
              </a:rPr>
              <a:t>write-back (REF 5)</a:t>
            </a:r>
          </a:p>
        </p:txBody>
      </p:sp>
      <p:sp>
        <p:nvSpPr>
          <p:cNvPr id="49158" name="Rectangle 6"/>
          <p:cNvSpPr>
            <a:spLocks noChangeArrowheads="1"/>
          </p:cNvSpPr>
          <p:nvPr/>
        </p:nvSpPr>
        <p:spPr bwMode="auto">
          <a:xfrm>
            <a:off x="8836397" y="216402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9159" name="Rectangle 7"/>
          <p:cNvSpPr>
            <a:spLocks noChangeArrowheads="1"/>
          </p:cNvSpPr>
          <p:nvPr/>
        </p:nvSpPr>
        <p:spPr bwMode="auto">
          <a:xfrm>
            <a:off x="8836397" y="2852897"/>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123</a:t>
            </a:r>
          </a:p>
        </p:txBody>
      </p:sp>
      <p:sp>
        <p:nvSpPr>
          <p:cNvPr id="49160" name="Rectangle 8"/>
          <p:cNvSpPr>
            <a:spLocks noChangeArrowheads="1"/>
          </p:cNvSpPr>
          <p:nvPr/>
        </p:nvSpPr>
        <p:spPr bwMode="auto">
          <a:xfrm>
            <a:off x="8836397" y="3541766"/>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150</a:t>
            </a:r>
          </a:p>
        </p:txBody>
      </p:sp>
      <p:sp>
        <p:nvSpPr>
          <p:cNvPr id="49161" name="Rectangle 9"/>
          <p:cNvSpPr>
            <a:spLocks noChangeArrowheads="1"/>
          </p:cNvSpPr>
          <p:nvPr/>
        </p:nvSpPr>
        <p:spPr bwMode="auto">
          <a:xfrm>
            <a:off x="8836397" y="3886201"/>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49162" name="Rectangle 10"/>
          <p:cNvSpPr>
            <a:spLocks noChangeArrowheads="1"/>
          </p:cNvSpPr>
          <p:nvPr/>
        </p:nvSpPr>
        <p:spPr bwMode="auto">
          <a:xfrm>
            <a:off x="8836397" y="4575070"/>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18</a:t>
            </a:r>
          </a:p>
        </p:txBody>
      </p:sp>
      <p:sp>
        <p:nvSpPr>
          <p:cNvPr id="49163" name="Rectangle 11"/>
          <p:cNvSpPr>
            <a:spLocks noChangeArrowheads="1"/>
          </p:cNvSpPr>
          <p:nvPr/>
        </p:nvSpPr>
        <p:spPr bwMode="auto">
          <a:xfrm>
            <a:off x="8836397" y="5263939"/>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33</a:t>
            </a:r>
          </a:p>
        </p:txBody>
      </p:sp>
      <p:sp>
        <p:nvSpPr>
          <p:cNvPr id="49164" name="Rectangle 12"/>
          <p:cNvSpPr>
            <a:spLocks noChangeArrowheads="1"/>
          </p:cNvSpPr>
          <p:nvPr/>
        </p:nvSpPr>
        <p:spPr bwMode="auto">
          <a:xfrm>
            <a:off x="8836397" y="5952808"/>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19</a:t>
            </a:r>
          </a:p>
        </p:txBody>
      </p:sp>
      <p:sp>
        <p:nvSpPr>
          <p:cNvPr id="49165" name="Rectangle 13"/>
          <p:cNvSpPr>
            <a:spLocks noChangeArrowheads="1"/>
          </p:cNvSpPr>
          <p:nvPr/>
        </p:nvSpPr>
        <p:spPr bwMode="auto">
          <a:xfrm>
            <a:off x="8836397" y="6641677"/>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210</a:t>
            </a:r>
          </a:p>
        </p:txBody>
      </p:sp>
      <p:sp>
        <p:nvSpPr>
          <p:cNvPr id="49166" name="Text Box 14"/>
          <p:cNvSpPr txBox="1">
            <a:spLocks noChangeArrowheads="1"/>
          </p:cNvSpPr>
          <p:nvPr/>
        </p:nvSpPr>
        <p:spPr bwMode="auto">
          <a:xfrm>
            <a:off x="8421359" y="1733485"/>
            <a:ext cx="479618" cy="5656933"/>
          </a:xfrm>
          <a:prstGeom prst="rect">
            <a:avLst/>
          </a:prstGeom>
          <a:noFill/>
          <a:ln w="28575">
            <a:noFill/>
            <a:miter lim="800000"/>
            <a:headEnd/>
            <a:tailEnd/>
          </a:ln>
        </p:spPr>
        <p:txBody>
          <a:bodyPr wrap="none">
            <a:spAutoFit/>
          </a:bodyPr>
          <a:lstStyle/>
          <a:p>
            <a:pPr algn="r"/>
            <a:r>
              <a:rPr lang="en-US" sz="2260" b="1" dirty="0">
                <a:latin typeface="Calibri" pitchFamily="34" charset="0"/>
              </a:rPr>
              <a:t>0</a:t>
            </a:r>
          </a:p>
          <a:p>
            <a:pPr algn="r"/>
            <a:r>
              <a:rPr lang="en-US" sz="2260" b="1" dirty="0">
                <a:latin typeface="Calibri" pitchFamily="34" charset="0"/>
              </a:rPr>
              <a:t>1</a:t>
            </a:r>
          </a:p>
          <a:p>
            <a:pPr algn="r"/>
            <a:r>
              <a:rPr lang="en-US" sz="2260" b="1" dirty="0">
                <a:latin typeface="Calibri" pitchFamily="34" charset="0"/>
              </a:rPr>
              <a:t>2</a:t>
            </a:r>
          </a:p>
          <a:p>
            <a:pPr algn="r"/>
            <a:r>
              <a:rPr lang="en-US" sz="2260" b="1" dirty="0">
                <a:latin typeface="Calibri" pitchFamily="34" charset="0"/>
              </a:rPr>
              <a:t>3</a:t>
            </a:r>
          </a:p>
          <a:p>
            <a:pPr algn="r"/>
            <a:r>
              <a:rPr lang="en-US" sz="2260" b="1" dirty="0">
                <a:latin typeface="Calibri" pitchFamily="34" charset="0"/>
              </a:rPr>
              <a:t>4</a:t>
            </a:r>
          </a:p>
          <a:p>
            <a:pPr algn="r"/>
            <a:r>
              <a:rPr lang="en-US" sz="2260" b="1" dirty="0">
                <a:latin typeface="Calibri" pitchFamily="34" charset="0"/>
              </a:rPr>
              <a:t>5</a:t>
            </a:r>
          </a:p>
          <a:p>
            <a:pPr algn="r"/>
            <a:r>
              <a:rPr lang="en-US" sz="2260" b="1" dirty="0">
                <a:latin typeface="Calibri" pitchFamily="34" charset="0"/>
              </a:rPr>
              <a:t>6</a:t>
            </a:r>
          </a:p>
          <a:p>
            <a:pPr algn="r"/>
            <a:r>
              <a:rPr lang="en-US" sz="2260" b="1" dirty="0">
                <a:latin typeface="Calibri" pitchFamily="34" charset="0"/>
              </a:rPr>
              <a:t>7</a:t>
            </a:r>
          </a:p>
          <a:p>
            <a:pPr algn="r"/>
            <a:r>
              <a:rPr lang="en-US" sz="2260" b="1" dirty="0">
                <a:latin typeface="Calibri" pitchFamily="34" charset="0"/>
              </a:rPr>
              <a:t>8</a:t>
            </a:r>
          </a:p>
          <a:p>
            <a:pPr algn="r"/>
            <a:r>
              <a:rPr lang="en-US" sz="2260" b="1" dirty="0">
                <a:latin typeface="Calibri" pitchFamily="34" charset="0"/>
              </a:rPr>
              <a:t>9</a:t>
            </a:r>
          </a:p>
          <a:p>
            <a:pPr algn="r"/>
            <a:r>
              <a:rPr lang="en-US" sz="2260" b="1" dirty="0">
                <a:latin typeface="Calibri" pitchFamily="34" charset="0"/>
              </a:rPr>
              <a:t>10</a:t>
            </a:r>
          </a:p>
          <a:p>
            <a:pPr algn="r"/>
            <a:r>
              <a:rPr lang="en-US" sz="2260" b="1" dirty="0">
                <a:latin typeface="Calibri" pitchFamily="34" charset="0"/>
              </a:rPr>
              <a:t>11</a:t>
            </a:r>
          </a:p>
          <a:p>
            <a:pPr algn="r"/>
            <a:r>
              <a:rPr lang="en-US" sz="2260" b="1" dirty="0">
                <a:latin typeface="Calibri" pitchFamily="34" charset="0"/>
              </a:rPr>
              <a:t>12</a:t>
            </a:r>
          </a:p>
          <a:p>
            <a:pPr algn="r"/>
            <a:r>
              <a:rPr lang="en-US" sz="2260" b="1" dirty="0">
                <a:latin typeface="Calibri" pitchFamily="34" charset="0"/>
              </a:rPr>
              <a:t>13</a:t>
            </a:r>
          </a:p>
          <a:p>
            <a:pPr algn="r"/>
            <a:r>
              <a:rPr lang="en-US" sz="2260" b="1" dirty="0">
                <a:latin typeface="Calibri" pitchFamily="34" charset="0"/>
              </a:rPr>
              <a:t>14</a:t>
            </a:r>
          </a:p>
          <a:p>
            <a:pPr algn="r"/>
            <a:r>
              <a:rPr lang="en-US" sz="2260" b="1" dirty="0">
                <a:latin typeface="Calibri" pitchFamily="34" charset="0"/>
              </a:rPr>
              <a:t>15</a:t>
            </a:r>
          </a:p>
        </p:txBody>
      </p:sp>
      <p:sp>
        <p:nvSpPr>
          <p:cNvPr id="49167" name="Text Box 15"/>
          <p:cNvSpPr txBox="1">
            <a:spLocks noChangeArrowheads="1"/>
          </p:cNvSpPr>
          <p:nvPr/>
        </p:nvSpPr>
        <p:spPr bwMode="auto">
          <a:xfrm>
            <a:off x="2808792" y="3143514"/>
            <a:ext cx="1901483" cy="1483419"/>
          </a:xfrm>
          <a:prstGeom prst="rect">
            <a:avLst/>
          </a:prstGeom>
          <a:noFill/>
          <a:ln w="28575">
            <a:noFill/>
            <a:miter lim="800000"/>
            <a:headEnd/>
            <a:tailEnd/>
          </a:ln>
        </p:spPr>
        <p:txBody>
          <a:bodyPr wrap="none">
            <a:spAutoFit/>
          </a:bodyPr>
          <a:lstStyle/>
          <a:p>
            <a:r>
              <a:rPr lang="en-US" sz="1808" b="1" dirty="0">
                <a:latin typeface="Calibri" pitchFamily="34" charset="0"/>
              </a:rPr>
              <a:t>Ld  R1 </a:t>
            </a:r>
            <a:r>
              <a:rPr lang="en-US" sz="1808" b="1" dirty="0">
                <a:latin typeface="Calibri" pitchFamily="34" charset="0"/>
                <a:sym typeface="Symbol" charset="2"/>
              </a:rPr>
              <a:t> M[   1   ]</a:t>
            </a:r>
          </a:p>
          <a:p>
            <a:r>
              <a:rPr lang="en-US" sz="1808" b="1" dirty="0">
                <a:latin typeface="Calibri" pitchFamily="34" charset="0"/>
              </a:rPr>
              <a:t>Ld  R2 </a:t>
            </a:r>
            <a:r>
              <a:rPr lang="en-US" sz="1808" b="1" dirty="0">
                <a:latin typeface="Calibri" pitchFamily="34" charset="0"/>
                <a:sym typeface="Symbol" charset="2"/>
              </a:rPr>
              <a:t> M[   7   ]</a:t>
            </a:r>
          </a:p>
          <a:p>
            <a:r>
              <a:rPr lang="en-US" sz="1808" b="1" dirty="0">
                <a:latin typeface="Calibri" pitchFamily="34" charset="0"/>
              </a:rPr>
              <a:t>St   R2 </a:t>
            </a:r>
            <a:r>
              <a:rPr lang="en-US" sz="1808" b="1" dirty="0">
                <a:latin typeface="Calibri" pitchFamily="34" charset="0"/>
                <a:sym typeface="Symbol" charset="2"/>
              </a:rPr>
              <a:t> M[   0   ]</a:t>
            </a:r>
          </a:p>
          <a:p>
            <a:r>
              <a:rPr lang="en-US" sz="1808" b="1" dirty="0">
                <a:latin typeface="Calibri" pitchFamily="34" charset="0"/>
              </a:rPr>
              <a:t>St   R1 </a:t>
            </a:r>
            <a:r>
              <a:rPr lang="en-US" sz="1808" b="1" dirty="0">
                <a:latin typeface="Calibri" pitchFamily="34" charset="0"/>
                <a:sym typeface="Symbol" charset="2"/>
              </a:rPr>
              <a:t> M[   5   ]</a:t>
            </a:r>
            <a:endParaRPr lang="en-US" sz="1808" b="1" dirty="0">
              <a:latin typeface="Calibri" pitchFamily="34" charset="0"/>
            </a:endParaRPr>
          </a:p>
          <a:p>
            <a:r>
              <a:rPr lang="en-US" sz="1808" b="1" dirty="0">
                <a:latin typeface="Calibri" pitchFamily="34" charset="0"/>
              </a:rPr>
              <a:t>Ld  R2 </a:t>
            </a:r>
            <a:r>
              <a:rPr lang="en-US" sz="1808" b="1" dirty="0">
                <a:latin typeface="Calibri" pitchFamily="34" charset="0"/>
                <a:sym typeface="Symbol" charset="2"/>
              </a:rPr>
              <a:t> M[  </a:t>
            </a:r>
            <a:r>
              <a:rPr lang="en-US" sz="1808" b="1" dirty="0">
                <a:solidFill>
                  <a:srgbClr val="FF0000"/>
                </a:solidFill>
                <a:latin typeface="Calibri" pitchFamily="34" charset="0"/>
                <a:sym typeface="Symbol" charset="2"/>
              </a:rPr>
              <a:t>10</a:t>
            </a:r>
            <a:r>
              <a:rPr lang="en-US" sz="1808" b="1" dirty="0">
                <a:latin typeface="Calibri" pitchFamily="34" charset="0"/>
                <a:sym typeface="Symbol" charset="2"/>
              </a:rPr>
              <a:t>  ]</a:t>
            </a:r>
            <a:endParaRPr lang="en-US" sz="1808" b="1" dirty="0">
              <a:latin typeface="Calibri" pitchFamily="34" charset="0"/>
            </a:endParaRPr>
          </a:p>
        </p:txBody>
      </p:sp>
      <p:sp>
        <p:nvSpPr>
          <p:cNvPr id="49168" name="Text Box 16"/>
          <p:cNvSpPr txBox="1">
            <a:spLocks noChangeArrowheads="1"/>
          </p:cNvSpPr>
          <p:nvPr/>
        </p:nvSpPr>
        <p:spPr bwMode="auto">
          <a:xfrm>
            <a:off x="5736484" y="1216832"/>
            <a:ext cx="1162498" cy="564450"/>
          </a:xfrm>
          <a:prstGeom prst="rect">
            <a:avLst/>
          </a:prstGeom>
          <a:noFill/>
          <a:ln w="28575">
            <a:noFill/>
            <a:miter lim="800000"/>
            <a:headEnd/>
            <a:tailEnd/>
          </a:ln>
        </p:spPr>
        <p:txBody>
          <a:bodyPr wrap="none">
            <a:spAutoFit/>
          </a:bodyPr>
          <a:lstStyle/>
          <a:p>
            <a:r>
              <a:rPr lang="en-US" sz="3068" b="1" dirty="0">
                <a:latin typeface="Calibri" pitchFamily="34" charset="0"/>
              </a:rPr>
              <a:t>Cache</a:t>
            </a:r>
          </a:p>
        </p:txBody>
      </p:sp>
      <p:sp>
        <p:nvSpPr>
          <p:cNvPr id="49169" name="Text Box 17"/>
          <p:cNvSpPr txBox="1">
            <a:spLocks noChangeArrowheads="1"/>
          </p:cNvSpPr>
          <p:nvPr/>
        </p:nvSpPr>
        <p:spPr bwMode="auto">
          <a:xfrm>
            <a:off x="2722682" y="1216832"/>
            <a:ext cx="1770036" cy="564450"/>
          </a:xfrm>
          <a:prstGeom prst="rect">
            <a:avLst/>
          </a:prstGeom>
          <a:noFill/>
          <a:ln w="28575">
            <a:noFill/>
            <a:miter lim="800000"/>
            <a:headEnd/>
            <a:tailEnd/>
          </a:ln>
        </p:spPr>
        <p:txBody>
          <a:bodyPr wrap="none">
            <a:spAutoFit/>
          </a:bodyPr>
          <a:lstStyle/>
          <a:p>
            <a:r>
              <a:rPr lang="en-US" sz="3068" b="1" dirty="0">
                <a:latin typeface="Calibri" pitchFamily="34" charset="0"/>
              </a:rPr>
              <a:t>Processor</a:t>
            </a:r>
          </a:p>
        </p:txBody>
      </p:sp>
      <p:sp>
        <p:nvSpPr>
          <p:cNvPr id="49170" name="Rectangle 18"/>
          <p:cNvSpPr>
            <a:spLocks noChangeArrowheads="1"/>
          </p:cNvSpPr>
          <p:nvPr/>
        </p:nvSpPr>
        <p:spPr bwMode="auto">
          <a:xfrm>
            <a:off x="5880000" y="3513063"/>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5</a:t>
            </a:r>
          </a:p>
        </p:txBody>
      </p:sp>
      <p:sp>
        <p:nvSpPr>
          <p:cNvPr id="49171" name="Rectangle 19"/>
          <p:cNvSpPr>
            <a:spLocks noChangeArrowheads="1"/>
          </p:cNvSpPr>
          <p:nvPr/>
        </p:nvSpPr>
        <p:spPr bwMode="auto">
          <a:xfrm>
            <a:off x="6482760" y="351306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9172" name="Rectangle 20"/>
          <p:cNvSpPr>
            <a:spLocks noChangeArrowheads="1"/>
          </p:cNvSpPr>
          <p:nvPr/>
        </p:nvSpPr>
        <p:spPr bwMode="auto">
          <a:xfrm>
            <a:off x="6482760" y="385749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9173" name="Text Box 21"/>
          <p:cNvSpPr txBox="1">
            <a:spLocks noChangeArrowheads="1"/>
          </p:cNvSpPr>
          <p:nvPr/>
        </p:nvSpPr>
        <p:spPr bwMode="auto">
          <a:xfrm>
            <a:off x="5029678" y="3043053"/>
            <a:ext cx="2495357" cy="564450"/>
          </a:xfrm>
          <a:prstGeom prst="rect">
            <a:avLst/>
          </a:prstGeom>
          <a:noFill/>
          <a:ln w="28575">
            <a:noFill/>
            <a:miter lim="800000"/>
            <a:headEnd/>
            <a:tailEnd/>
          </a:ln>
        </p:spPr>
        <p:txBody>
          <a:bodyPr>
            <a:spAutoFit/>
          </a:bodyPr>
          <a:lstStyle/>
          <a:p>
            <a:pPr algn="ctr"/>
            <a:r>
              <a:rPr lang="en-US" sz="3068" b="1" dirty="0">
                <a:latin typeface="Calibri" pitchFamily="34" charset="0"/>
              </a:rPr>
              <a:t>V d  tag   data</a:t>
            </a:r>
          </a:p>
        </p:txBody>
      </p:sp>
      <p:sp>
        <p:nvSpPr>
          <p:cNvPr id="49174" name="Rectangle 22"/>
          <p:cNvSpPr>
            <a:spLocks noChangeArrowheads="1"/>
          </p:cNvSpPr>
          <p:nvPr/>
        </p:nvSpPr>
        <p:spPr bwMode="auto">
          <a:xfrm>
            <a:off x="3583769" y="5608374"/>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9175" name="Rectangle 23"/>
          <p:cNvSpPr>
            <a:spLocks noChangeArrowheads="1"/>
          </p:cNvSpPr>
          <p:nvPr/>
        </p:nvSpPr>
        <p:spPr bwMode="auto">
          <a:xfrm>
            <a:off x="3583769" y="595280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9176" name="Rectangle 24"/>
          <p:cNvSpPr>
            <a:spLocks noChangeArrowheads="1"/>
          </p:cNvSpPr>
          <p:nvPr/>
        </p:nvSpPr>
        <p:spPr bwMode="auto">
          <a:xfrm>
            <a:off x="3583769" y="629724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9177" name="Rectangle 25"/>
          <p:cNvSpPr>
            <a:spLocks noChangeArrowheads="1"/>
          </p:cNvSpPr>
          <p:nvPr/>
        </p:nvSpPr>
        <p:spPr bwMode="auto">
          <a:xfrm>
            <a:off x="3583769" y="664167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9178" name="Text Box 26"/>
          <p:cNvSpPr txBox="1">
            <a:spLocks noChangeArrowheads="1"/>
          </p:cNvSpPr>
          <p:nvPr/>
        </p:nvSpPr>
        <p:spPr bwMode="auto">
          <a:xfrm>
            <a:off x="3067118" y="5608375"/>
            <a:ext cx="495649" cy="1483483"/>
          </a:xfrm>
          <a:prstGeom prst="rect">
            <a:avLst/>
          </a:prstGeom>
          <a:noFill/>
          <a:ln w="28575">
            <a:noFill/>
            <a:miter lim="800000"/>
            <a:headEnd/>
            <a:tailEnd/>
          </a:ln>
        </p:spPr>
        <p:txBody>
          <a:bodyPr wrap="none">
            <a:spAutoFit/>
          </a:bodyPr>
          <a:lstStyle/>
          <a:p>
            <a:r>
              <a:rPr lang="en-US" sz="2260" b="1" dirty="0">
                <a:latin typeface="Calibri" pitchFamily="34" charset="0"/>
              </a:rPr>
              <a:t>R0</a:t>
            </a:r>
          </a:p>
          <a:p>
            <a:r>
              <a:rPr lang="en-US" sz="2260" b="1" dirty="0">
                <a:latin typeface="Calibri" pitchFamily="34" charset="0"/>
              </a:rPr>
              <a:t>R1</a:t>
            </a:r>
          </a:p>
          <a:p>
            <a:r>
              <a:rPr lang="en-US" sz="2260" b="1" dirty="0">
                <a:latin typeface="Calibri" pitchFamily="34" charset="0"/>
              </a:rPr>
              <a:t>R2</a:t>
            </a:r>
          </a:p>
          <a:p>
            <a:r>
              <a:rPr lang="en-US" sz="2260" b="1" dirty="0">
                <a:latin typeface="Calibri" pitchFamily="34" charset="0"/>
              </a:rPr>
              <a:t>R3</a:t>
            </a:r>
          </a:p>
        </p:txBody>
      </p:sp>
      <p:sp>
        <p:nvSpPr>
          <p:cNvPr id="49179" name="Text Box 27"/>
          <p:cNvSpPr txBox="1">
            <a:spLocks noChangeArrowheads="1"/>
          </p:cNvSpPr>
          <p:nvPr/>
        </p:nvSpPr>
        <p:spPr bwMode="auto">
          <a:xfrm>
            <a:off x="8664178" y="1216832"/>
            <a:ext cx="1587422" cy="564450"/>
          </a:xfrm>
          <a:prstGeom prst="rect">
            <a:avLst/>
          </a:prstGeom>
          <a:noFill/>
          <a:ln w="28575">
            <a:noFill/>
            <a:miter lim="800000"/>
            <a:headEnd/>
            <a:tailEnd/>
          </a:ln>
        </p:spPr>
        <p:txBody>
          <a:bodyPr wrap="none">
            <a:spAutoFit/>
          </a:bodyPr>
          <a:lstStyle/>
          <a:p>
            <a:r>
              <a:rPr lang="en-US" sz="3068" b="1" dirty="0">
                <a:latin typeface="Calibri" pitchFamily="34" charset="0"/>
              </a:rPr>
              <a:t>Memory</a:t>
            </a:r>
          </a:p>
        </p:txBody>
      </p:sp>
      <p:sp>
        <p:nvSpPr>
          <p:cNvPr id="49180" name="Rectangle 28"/>
          <p:cNvSpPr>
            <a:spLocks noChangeArrowheads="1"/>
          </p:cNvSpPr>
          <p:nvPr/>
        </p:nvSpPr>
        <p:spPr bwMode="auto">
          <a:xfrm>
            <a:off x="5880000" y="4201932"/>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2</a:t>
            </a:r>
          </a:p>
        </p:txBody>
      </p:sp>
      <p:sp>
        <p:nvSpPr>
          <p:cNvPr id="49181" name="Rectangle 29"/>
          <p:cNvSpPr>
            <a:spLocks noChangeArrowheads="1"/>
          </p:cNvSpPr>
          <p:nvPr/>
        </p:nvSpPr>
        <p:spPr bwMode="auto">
          <a:xfrm>
            <a:off x="6482760" y="4201932"/>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9182" name="Rectangle 30"/>
          <p:cNvSpPr>
            <a:spLocks noChangeArrowheads="1"/>
          </p:cNvSpPr>
          <p:nvPr/>
        </p:nvSpPr>
        <p:spPr bwMode="auto">
          <a:xfrm>
            <a:off x="6482760" y="454636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9183" name="Rectangle 31"/>
          <p:cNvSpPr>
            <a:spLocks noChangeArrowheads="1"/>
          </p:cNvSpPr>
          <p:nvPr/>
        </p:nvSpPr>
        <p:spPr bwMode="auto">
          <a:xfrm>
            <a:off x="8836397" y="181959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78</a:t>
            </a:r>
          </a:p>
        </p:txBody>
      </p:sp>
      <p:sp>
        <p:nvSpPr>
          <p:cNvPr id="49184" name="Rectangle 32"/>
          <p:cNvSpPr>
            <a:spLocks noChangeArrowheads="1"/>
          </p:cNvSpPr>
          <p:nvPr/>
        </p:nvSpPr>
        <p:spPr bwMode="auto">
          <a:xfrm>
            <a:off x="8836397" y="2508462"/>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120</a:t>
            </a:r>
          </a:p>
        </p:txBody>
      </p:sp>
      <p:sp>
        <p:nvSpPr>
          <p:cNvPr id="49185" name="Rectangle 33"/>
          <p:cNvSpPr>
            <a:spLocks noChangeArrowheads="1"/>
          </p:cNvSpPr>
          <p:nvPr/>
        </p:nvSpPr>
        <p:spPr bwMode="auto">
          <a:xfrm>
            <a:off x="8836397" y="31973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49186" name="Rectangle 34"/>
          <p:cNvSpPr>
            <a:spLocks noChangeArrowheads="1"/>
          </p:cNvSpPr>
          <p:nvPr/>
        </p:nvSpPr>
        <p:spPr bwMode="auto">
          <a:xfrm>
            <a:off x="8836397" y="4230635"/>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49187" name="Rectangle 35"/>
          <p:cNvSpPr>
            <a:spLocks noChangeArrowheads="1"/>
          </p:cNvSpPr>
          <p:nvPr/>
        </p:nvSpPr>
        <p:spPr bwMode="auto">
          <a:xfrm>
            <a:off x="8836397" y="4919505"/>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21</a:t>
            </a:r>
          </a:p>
        </p:txBody>
      </p:sp>
      <p:sp>
        <p:nvSpPr>
          <p:cNvPr id="49188" name="Rectangle 36"/>
          <p:cNvSpPr>
            <a:spLocks noChangeArrowheads="1"/>
          </p:cNvSpPr>
          <p:nvPr/>
        </p:nvSpPr>
        <p:spPr bwMode="auto">
          <a:xfrm>
            <a:off x="8836397" y="5608374"/>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28</a:t>
            </a:r>
          </a:p>
        </p:txBody>
      </p:sp>
      <p:sp>
        <p:nvSpPr>
          <p:cNvPr id="49189" name="Rectangle 37"/>
          <p:cNvSpPr>
            <a:spLocks noChangeArrowheads="1"/>
          </p:cNvSpPr>
          <p:nvPr/>
        </p:nvSpPr>
        <p:spPr bwMode="auto">
          <a:xfrm>
            <a:off x="8836397" y="6297243"/>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200</a:t>
            </a:r>
          </a:p>
        </p:txBody>
      </p:sp>
      <p:sp>
        <p:nvSpPr>
          <p:cNvPr id="49190" name="Rectangle 38"/>
          <p:cNvSpPr>
            <a:spLocks noChangeArrowheads="1"/>
          </p:cNvSpPr>
          <p:nvPr/>
        </p:nvSpPr>
        <p:spPr bwMode="auto">
          <a:xfrm>
            <a:off x="8836397" y="6986112"/>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225</a:t>
            </a:r>
          </a:p>
        </p:txBody>
      </p:sp>
      <p:sp>
        <p:nvSpPr>
          <p:cNvPr id="49191" name="Text Box 39"/>
          <p:cNvSpPr txBox="1">
            <a:spLocks noChangeArrowheads="1"/>
          </p:cNvSpPr>
          <p:nvPr/>
        </p:nvSpPr>
        <p:spPr bwMode="auto">
          <a:xfrm>
            <a:off x="5478160" y="6038916"/>
            <a:ext cx="1867819" cy="1120884"/>
          </a:xfrm>
          <a:prstGeom prst="rect">
            <a:avLst/>
          </a:prstGeom>
          <a:noFill/>
          <a:ln w="28575">
            <a:noFill/>
            <a:miter lim="800000"/>
            <a:headEnd/>
            <a:tailEnd/>
          </a:ln>
        </p:spPr>
        <p:txBody>
          <a:bodyPr wrap="none">
            <a:spAutoFit/>
          </a:bodyPr>
          <a:lstStyle/>
          <a:p>
            <a:r>
              <a:rPr lang="en-US" sz="3068" b="1" dirty="0">
                <a:latin typeface="Calibri" pitchFamily="34" charset="0"/>
              </a:rPr>
              <a:t>Misses:   4</a:t>
            </a:r>
          </a:p>
          <a:p>
            <a:r>
              <a:rPr lang="en-US" sz="3068" b="1" dirty="0">
                <a:latin typeface="Calibri" pitchFamily="34" charset="0"/>
              </a:rPr>
              <a:t>Hits:</a:t>
            </a:r>
            <a:r>
              <a:rPr lang="en-US" sz="3616" b="1" dirty="0">
                <a:latin typeface="Calibri" pitchFamily="34" charset="0"/>
              </a:rPr>
              <a:t> </a:t>
            </a:r>
            <a:r>
              <a:rPr lang="en-US" sz="3068" b="1" dirty="0">
                <a:latin typeface="Calibri" pitchFamily="34" charset="0"/>
              </a:rPr>
              <a:t>      1</a:t>
            </a:r>
          </a:p>
        </p:txBody>
      </p:sp>
      <p:sp>
        <p:nvSpPr>
          <p:cNvPr id="49192" name="Rectangle 40"/>
          <p:cNvSpPr>
            <a:spLocks noChangeArrowheads="1"/>
          </p:cNvSpPr>
          <p:nvPr/>
        </p:nvSpPr>
        <p:spPr bwMode="auto">
          <a:xfrm>
            <a:off x="5564267"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solidFill>
                  <a:srgbClr val="FF0000"/>
                </a:solidFill>
                <a:latin typeface="Calibri" pitchFamily="34" charset="0"/>
              </a:rPr>
              <a:t>0</a:t>
            </a:r>
          </a:p>
        </p:txBody>
      </p:sp>
      <p:sp>
        <p:nvSpPr>
          <p:cNvPr id="49193" name="Rectangle 41"/>
          <p:cNvSpPr>
            <a:spLocks noChangeArrowheads="1"/>
          </p:cNvSpPr>
          <p:nvPr/>
        </p:nvSpPr>
        <p:spPr bwMode="auto">
          <a:xfrm>
            <a:off x="5567855"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9194" name="Rectangle 42"/>
          <p:cNvSpPr>
            <a:spLocks noChangeArrowheads="1"/>
          </p:cNvSpPr>
          <p:nvPr/>
        </p:nvSpPr>
        <p:spPr bwMode="auto">
          <a:xfrm>
            <a:off x="5259299"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9195" name="Rectangle 43"/>
          <p:cNvSpPr>
            <a:spLocks noChangeArrowheads="1"/>
          </p:cNvSpPr>
          <p:nvPr/>
        </p:nvSpPr>
        <p:spPr bwMode="auto">
          <a:xfrm>
            <a:off x="5259299"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49196" name="AutoShape 44"/>
          <p:cNvSpPr>
            <a:spLocks noChangeArrowheads="1"/>
          </p:cNvSpPr>
          <p:nvPr/>
        </p:nvSpPr>
        <p:spPr bwMode="auto">
          <a:xfrm>
            <a:off x="2378248" y="4316743"/>
            <a:ext cx="430543" cy="258326"/>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49197" name="Text Box 45"/>
          <p:cNvSpPr txBox="1">
            <a:spLocks noChangeArrowheads="1"/>
          </p:cNvSpPr>
          <p:nvPr/>
        </p:nvSpPr>
        <p:spPr bwMode="auto">
          <a:xfrm rot="-5400000">
            <a:off x="4841987" y="4124825"/>
            <a:ext cx="481222" cy="405367"/>
          </a:xfrm>
          <a:prstGeom prst="rect">
            <a:avLst/>
          </a:prstGeom>
          <a:noFill/>
          <a:ln w="28575">
            <a:noFill/>
            <a:miter lim="800000"/>
            <a:headEnd/>
            <a:tailEnd/>
          </a:ln>
        </p:spPr>
        <p:txBody>
          <a:bodyPr wrap="none">
            <a:spAutoFit/>
          </a:bodyPr>
          <a:lstStyle/>
          <a:p>
            <a:r>
              <a:rPr lang="en-US" sz="2034" b="1" dirty="0" err="1">
                <a:latin typeface="Calibri" pitchFamily="34" charset="0"/>
              </a:rPr>
              <a:t>lru</a:t>
            </a:r>
            <a:endParaRPr lang="en-US" sz="2034" b="1" dirty="0">
              <a:latin typeface="Calibri" pitchFamily="34" charset="0"/>
            </a:endParaRPr>
          </a:p>
        </p:txBody>
      </p:sp>
      <p:sp>
        <p:nvSpPr>
          <p:cNvPr id="49198" name="Rectangle 46"/>
          <p:cNvSpPr>
            <a:spLocks noChangeArrowheads="1"/>
          </p:cNvSpPr>
          <p:nvPr/>
        </p:nvSpPr>
        <p:spPr bwMode="auto">
          <a:xfrm>
            <a:off x="3583769" y="595280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9199" name="Rectangle 47"/>
          <p:cNvSpPr>
            <a:spLocks noChangeArrowheads="1"/>
          </p:cNvSpPr>
          <p:nvPr/>
        </p:nvSpPr>
        <p:spPr bwMode="auto">
          <a:xfrm>
            <a:off x="6479173" y="4546367"/>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49200" name="Rectangle 48"/>
          <p:cNvSpPr>
            <a:spLocks noChangeArrowheads="1"/>
          </p:cNvSpPr>
          <p:nvPr/>
        </p:nvSpPr>
        <p:spPr bwMode="auto">
          <a:xfrm>
            <a:off x="6479173" y="42019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49201" name="Rectangle 49"/>
          <p:cNvSpPr>
            <a:spLocks noChangeArrowheads="1"/>
          </p:cNvSpPr>
          <p:nvPr/>
        </p:nvSpPr>
        <p:spPr bwMode="auto">
          <a:xfrm>
            <a:off x="6482760" y="3513063"/>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33</a:t>
            </a:r>
          </a:p>
        </p:txBody>
      </p:sp>
      <p:sp>
        <p:nvSpPr>
          <p:cNvPr id="49202" name="Rectangle 50"/>
          <p:cNvSpPr>
            <a:spLocks noChangeArrowheads="1"/>
          </p:cNvSpPr>
          <p:nvPr/>
        </p:nvSpPr>
        <p:spPr bwMode="auto">
          <a:xfrm>
            <a:off x="6482760" y="3857498"/>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28</a:t>
            </a:r>
          </a:p>
        </p:txBody>
      </p:sp>
      <p:sp>
        <p:nvSpPr>
          <p:cNvPr id="49203" name="Rectangle 51"/>
          <p:cNvSpPr>
            <a:spLocks noChangeArrowheads="1"/>
          </p:cNvSpPr>
          <p:nvPr/>
        </p:nvSpPr>
        <p:spPr bwMode="auto">
          <a:xfrm>
            <a:off x="3583769" y="6297243"/>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33</a:t>
            </a:r>
          </a:p>
        </p:txBody>
      </p:sp>
      <p:sp>
        <p:nvSpPr>
          <p:cNvPr id="49204" name="Line 52"/>
          <p:cNvSpPr>
            <a:spLocks noChangeShapeType="1"/>
          </p:cNvSpPr>
          <p:nvPr/>
        </p:nvSpPr>
        <p:spPr bwMode="auto">
          <a:xfrm flipH="1" flipV="1">
            <a:off x="7544767" y="3713983"/>
            <a:ext cx="1463847" cy="1636064"/>
          </a:xfrm>
          <a:prstGeom prst="line">
            <a:avLst/>
          </a:prstGeom>
          <a:noFill/>
          <a:ln w="57150">
            <a:solidFill>
              <a:srgbClr val="FF0000"/>
            </a:solidFill>
            <a:round/>
            <a:headEnd/>
            <a:tailEnd type="triangle" w="med" len="med"/>
          </a:ln>
        </p:spPr>
        <p:txBody>
          <a:bodyPr wrap="none"/>
          <a:lstStyle/>
          <a:p>
            <a:endParaRPr lang="en-US" sz="3068" dirty="0">
              <a:latin typeface="Calibri" pitchFamily="34" charset="0"/>
            </a:endParaRPr>
          </a:p>
        </p:txBody>
      </p:sp>
      <p:sp>
        <p:nvSpPr>
          <p:cNvPr id="49205" name="Line 53"/>
          <p:cNvSpPr>
            <a:spLocks noChangeShapeType="1"/>
          </p:cNvSpPr>
          <p:nvPr/>
        </p:nvSpPr>
        <p:spPr bwMode="auto">
          <a:xfrm flipH="1" flipV="1">
            <a:off x="7544767" y="4144526"/>
            <a:ext cx="1463847" cy="1636064"/>
          </a:xfrm>
          <a:prstGeom prst="line">
            <a:avLst/>
          </a:prstGeom>
          <a:noFill/>
          <a:ln w="57150">
            <a:solidFill>
              <a:srgbClr val="FF0000"/>
            </a:solidFill>
            <a:round/>
            <a:headEnd/>
            <a:tailEnd type="triangle" w="med" len="med"/>
          </a:ln>
        </p:spPr>
        <p:txBody>
          <a:bodyPr wrap="none"/>
          <a:lstStyle/>
          <a:p>
            <a:endParaRPr lang="en-US" sz="3068" dirty="0">
              <a:latin typeface="Calibri" pitchFamily="34" charset="0"/>
            </a:endParaRPr>
          </a:p>
        </p:txBody>
      </p:sp>
      <p:sp>
        <p:nvSpPr>
          <p:cNvPr id="56" name="Slide Number Placeholder 55"/>
          <p:cNvSpPr>
            <a:spLocks noGrp="1"/>
          </p:cNvSpPr>
          <p:nvPr>
            <p:ph type="sldNum" sz="quarter" idx="4294967295"/>
          </p:nvPr>
        </p:nvSpPr>
        <p:spPr>
          <a:xfrm>
            <a:off x="8836397" y="7395128"/>
            <a:ext cx="1722173" cy="538179"/>
          </a:xfrm>
          <a:prstGeom prst="rect">
            <a:avLst/>
          </a:prstGeom>
        </p:spPr>
        <p:txBody>
          <a:bodyPr/>
          <a:lstStyle/>
          <a:p>
            <a:pPr>
              <a:defRPr/>
            </a:pPr>
            <a:fld id="{7BBEFE93-945C-41CB-A8AD-ECFA3CEB4DCC}" type="slidenum">
              <a:rPr lang="en-US" smtClean="0"/>
              <a:pPr>
                <a:defRPr/>
              </a:pPr>
              <a:t>25</a:t>
            </a:fld>
            <a:endParaRPr lang="en-US" dirty="0"/>
          </a:p>
        </p:txBody>
      </p:sp>
    </p:spTree>
    <p:extLst>
      <p:ext uri="{BB962C8B-B14F-4D97-AF65-F5344CB8AC3E}">
        <p14:creationId xmlns:p14="http://schemas.microsoft.com/office/powerpoint/2010/main" val="494872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BC68-0DE3-F419-D59C-1620C495EC0F}"/>
              </a:ext>
            </a:extLst>
          </p:cNvPr>
          <p:cNvSpPr>
            <a:spLocks noGrp="1"/>
          </p:cNvSpPr>
          <p:nvPr>
            <p:ph type="title"/>
          </p:nvPr>
        </p:nvSpPr>
        <p:spPr/>
        <p:txBody>
          <a:bodyPr/>
          <a:lstStyle/>
          <a:p>
            <a:r>
              <a:rPr lang="en-US" dirty="0"/>
              <a:t>How many memory references?</a:t>
            </a:r>
          </a:p>
        </p:txBody>
      </p:sp>
      <p:sp>
        <p:nvSpPr>
          <p:cNvPr id="3" name="Content Placeholder 2">
            <a:extLst>
              <a:ext uri="{FF2B5EF4-FFF2-40B4-BE49-F238E27FC236}">
                <a16:creationId xmlns:a16="http://schemas.microsoft.com/office/drawing/2014/main" id="{045D07B4-F9E4-CB5B-387A-98B0FE77F7AE}"/>
              </a:ext>
            </a:extLst>
          </p:cNvPr>
          <p:cNvSpPr>
            <a:spLocks noGrp="1"/>
          </p:cNvSpPr>
          <p:nvPr>
            <p:ph idx="1"/>
          </p:nvPr>
        </p:nvSpPr>
        <p:spPr/>
        <p:txBody>
          <a:bodyPr/>
          <a:lstStyle/>
          <a:p>
            <a:pPr eaLnBrk="1" hangingPunct="1">
              <a:buClr>
                <a:schemeClr val="tx1"/>
              </a:buClr>
            </a:pPr>
            <a:r>
              <a:rPr lang="en-US" dirty="0"/>
              <a:t>Each miss reads a block </a:t>
            </a:r>
          </a:p>
          <a:p>
            <a:pPr lvl="1" eaLnBrk="1" hangingPunct="1">
              <a:buClr>
                <a:schemeClr val="tx1"/>
              </a:buClr>
            </a:pPr>
            <a:r>
              <a:rPr lang="en-US" sz="2712" dirty="0"/>
              <a:t>2 bytes in this cache</a:t>
            </a:r>
          </a:p>
          <a:p>
            <a:pPr eaLnBrk="1" hangingPunct="1">
              <a:buClr>
                <a:schemeClr val="tx1"/>
              </a:buClr>
            </a:pPr>
            <a:r>
              <a:rPr lang="en-US" dirty="0"/>
              <a:t>Each evicted dirty cache line writes a block</a:t>
            </a:r>
          </a:p>
          <a:p>
            <a:pPr eaLnBrk="1" hangingPunct="1">
              <a:buClr>
                <a:schemeClr val="tx1"/>
              </a:buClr>
            </a:pPr>
            <a:r>
              <a:rPr lang="en-US" dirty="0"/>
              <a:t>Total reads: 8 bytes</a:t>
            </a:r>
          </a:p>
          <a:p>
            <a:pPr eaLnBrk="1" hangingPunct="1">
              <a:buClr>
                <a:schemeClr val="tx1"/>
              </a:buClr>
            </a:pPr>
            <a:r>
              <a:rPr lang="en-US" dirty="0"/>
              <a:t>Total writes: 4 bytes (after final eviction)</a:t>
            </a:r>
          </a:p>
          <a:p>
            <a:pPr eaLnBrk="1" hangingPunct="1">
              <a:buClr>
                <a:schemeClr val="tx1"/>
              </a:buClr>
            </a:pPr>
            <a:endParaRPr lang="en-US" dirty="0"/>
          </a:p>
          <a:p>
            <a:pPr eaLnBrk="1" hangingPunct="1">
              <a:buClr>
                <a:schemeClr val="tx1"/>
              </a:buClr>
              <a:buFont typeface="Wingdings" charset="2"/>
              <a:buNone/>
            </a:pPr>
            <a:r>
              <a:rPr lang="en-US" dirty="0">
                <a:solidFill>
                  <a:srgbClr val="FF0000"/>
                </a:solidFill>
              </a:rPr>
              <a:t>        For this example, would you choose write-back or write-through?</a:t>
            </a:r>
          </a:p>
          <a:p>
            <a:pPr eaLnBrk="1" hangingPunct="1">
              <a:buClr>
                <a:schemeClr val="tx1"/>
              </a:buClr>
              <a:buFont typeface="Wingdings" charset="2"/>
              <a:buNone/>
            </a:pPr>
            <a:endParaRPr lang="en-US" dirty="0">
              <a:solidFill>
                <a:srgbClr val="FF0000"/>
              </a:solidFill>
            </a:endParaRPr>
          </a:p>
          <a:p>
            <a:pPr eaLnBrk="1" hangingPunct="1">
              <a:buClr>
                <a:schemeClr val="tx1"/>
              </a:buClr>
              <a:buFont typeface="Wingdings" charset="2"/>
              <a:buNone/>
            </a:pPr>
            <a:r>
              <a:rPr lang="en-US" dirty="0">
                <a:solidFill>
                  <a:srgbClr val="FF0000"/>
                </a:solidFill>
              </a:rPr>
              <a:t>	</a:t>
            </a:r>
            <a:r>
              <a:rPr lang="en-US" u="sng" dirty="0">
                <a:solidFill>
                  <a:srgbClr val="FF0000"/>
                </a:solidFill>
              </a:rPr>
              <a:t>Write-back works best when we write to a particular address multiple times before evicting</a:t>
            </a:r>
          </a:p>
          <a:p>
            <a:endParaRPr lang="en-US" dirty="0"/>
          </a:p>
        </p:txBody>
      </p:sp>
      <p:sp>
        <p:nvSpPr>
          <p:cNvPr id="4" name="Slide Number Placeholder 3">
            <a:extLst>
              <a:ext uri="{FF2B5EF4-FFF2-40B4-BE49-F238E27FC236}">
                <a16:creationId xmlns:a16="http://schemas.microsoft.com/office/drawing/2014/main" id="{CF200674-31D1-6A10-EE7E-6E2F2B64C828}"/>
              </a:ext>
            </a:extLst>
          </p:cNvPr>
          <p:cNvSpPr>
            <a:spLocks noGrp="1"/>
          </p:cNvSpPr>
          <p:nvPr>
            <p:ph type="sldNum" sz="quarter" idx="12"/>
          </p:nvPr>
        </p:nvSpPr>
        <p:spPr/>
        <p:txBody>
          <a:bodyPr/>
          <a:lstStyle/>
          <a:p>
            <a:fld id="{24191890-1B93-4A46-9FD4-B9843F018E51}" type="slidenum">
              <a:rPr lang="en-US" smtClean="0"/>
              <a:pPr/>
              <a:t>26</a:t>
            </a:fld>
            <a:endParaRPr lang="en-US" dirty="0"/>
          </a:p>
        </p:txBody>
      </p:sp>
    </p:spTree>
    <p:extLst>
      <p:ext uri="{BB962C8B-B14F-4D97-AF65-F5344CB8AC3E}">
        <p14:creationId xmlns:p14="http://schemas.microsoft.com/office/powerpoint/2010/main" val="343164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5F28-C492-F8F7-8866-82D73D53CBC8}"/>
              </a:ext>
            </a:extLst>
          </p:cNvPr>
          <p:cNvSpPr>
            <a:spLocks noGrp="1"/>
          </p:cNvSpPr>
          <p:nvPr>
            <p:ph type="title"/>
          </p:nvPr>
        </p:nvSpPr>
        <p:spPr/>
        <p:txBody>
          <a:bodyPr/>
          <a:lstStyle/>
          <a:p>
            <a:r>
              <a:rPr lang="en-US" dirty="0"/>
              <a:t>Review: Writes</a:t>
            </a:r>
          </a:p>
        </p:txBody>
      </p:sp>
      <p:sp>
        <p:nvSpPr>
          <p:cNvPr id="4" name="Slide Number Placeholder 3">
            <a:extLst>
              <a:ext uri="{FF2B5EF4-FFF2-40B4-BE49-F238E27FC236}">
                <a16:creationId xmlns:a16="http://schemas.microsoft.com/office/drawing/2014/main" id="{5A3ADDDB-1934-2F43-61F5-1041BBDAD16F}"/>
              </a:ext>
            </a:extLst>
          </p:cNvPr>
          <p:cNvSpPr>
            <a:spLocks noGrp="1"/>
          </p:cNvSpPr>
          <p:nvPr>
            <p:ph type="sldNum" sz="quarter" idx="12"/>
          </p:nvPr>
        </p:nvSpPr>
        <p:spPr/>
        <p:txBody>
          <a:bodyPr/>
          <a:lstStyle/>
          <a:p>
            <a:fld id="{24191890-1B93-4A46-9FD4-B9843F018E51}" type="slidenum">
              <a:rPr lang="en-US" smtClean="0"/>
              <a:pPr/>
              <a:t>27</a:t>
            </a:fld>
            <a:endParaRPr lang="en-US" dirty="0"/>
          </a:p>
        </p:txBody>
      </p:sp>
      <p:graphicFrame>
        <p:nvGraphicFramePr>
          <p:cNvPr id="7" name="Table 6">
            <a:extLst>
              <a:ext uri="{FF2B5EF4-FFF2-40B4-BE49-F238E27FC236}">
                <a16:creationId xmlns:a16="http://schemas.microsoft.com/office/drawing/2014/main" id="{BD283305-DB85-47BC-AFD9-A6873AB9EC68}"/>
              </a:ext>
            </a:extLst>
          </p:cNvPr>
          <p:cNvGraphicFramePr>
            <a:graphicFrameLocks noGrp="1"/>
          </p:cNvGraphicFramePr>
          <p:nvPr>
            <p:extLst>
              <p:ext uri="{D42A27DB-BD31-4B8C-83A1-F6EECF244321}">
                <p14:modId xmlns:p14="http://schemas.microsoft.com/office/powerpoint/2010/main" val="815896213"/>
              </p:ext>
            </p:extLst>
          </p:nvPr>
        </p:nvGraphicFramePr>
        <p:xfrm>
          <a:off x="1387998" y="3923146"/>
          <a:ext cx="9385842" cy="3217480"/>
        </p:xfrm>
        <a:graphic>
          <a:graphicData uri="http://schemas.openxmlformats.org/drawingml/2006/table">
            <a:tbl>
              <a:tblPr firstRow="1" bandRow="1"/>
              <a:tblGrid>
                <a:gridCol w="3128614">
                  <a:extLst>
                    <a:ext uri="{9D8B030D-6E8A-4147-A177-3AD203B41FA5}">
                      <a16:colId xmlns:a16="http://schemas.microsoft.com/office/drawing/2014/main" val="20000"/>
                    </a:ext>
                  </a:extLst>
                </a:gridCol>
                <a:gridCol w="3128614">
                  <a:extLst>
                    <a:ext uri="{9D8B030D-6E8A-4147-A177-3AD203B41FA5}">
                      <a16:colId xmlns:a16="http://schemas.microsoft.com/office/drawing/2014/main" val="20001"/>
                    </a:ext>
                  </a:extLst>
                </a:gridCol>
                <a:gridCol w="3128614">
                  <a:extLst>
                    <a:ext uri="{9D8B030D-6E8A-4147-A177-3AD203B41FA5}">
                      <a16:colId xmlns:a16="http://schemas.microsoft.com/office/drawing/2014/main" val="20002"/>
                    </a:ext>
                  </a:extLst>
                </a:gridCol>
              </a:tblGrid>
              <a:tr h="453649">
                <a:tc>
                  <a:txBody>
                    <a:bodyPr/>
                    <a:lstStyle>
                      <a:lvl1pPr marL="0" algn="l" defTabSz="912114" rtl="0" eaLnBrk="1" latinLnBrk="0" hangingPunct="1">
                        <a:defRPr sz="1795" b="1" kern="1200">
                          <a:solidFill>
                            <a:schemeClr val="bg1"/>
                          </a:solidFill>
                          <a:latin typeface="Arial Narrow"/>
                          <a:cs typeface="Arial"/>
                        </a:defRPr>
                      </a:lvl1pPr>
                      <a:lvl2pPr marL="456057" algn="l" defTabSz="912114" rtl="0" eaLnBrk="1" latinLnBrk="0" hangingPunct="1">
                        <a:defRPr sz="1795" b="1" kern="1200">
                          <a:solidFill>
                            <a:schemeClr val="bg1"/>
                          </a:solidFill>
                          <a:latin typeface="Arial Narrow"/>
                          <a:cs typeface="Arial"/>
                        </a:defRPr>
                      </a:lvl2pPr>
                      <a:lvl3pPr marL="912114" algn="l" defTabSz="912114" rtl="0" eaLnBrk="1" latinLnBrk="0" hangingPunct="1">
                        <a:defRPr sz="1795" b="1" kern="1200">
                          <a:solidFill>
                            <a:schemeClr val="bg1"/>
                          </a:solidFill>
                          <a:latin typeface="Arial Narrow"/>
                          <a:cs typeface="Arial"/>
                        </a:defRPr>
                      </a:lvl3pPr>
                      <a:lvl4pPr marL="1368171" algn="l" defTabSz="912114" rtl="0" eaLnBrk="1" latinLnBrk="0" hangingPunct="1">
                        <a:defRPr sz="1795" b="1" kern="1200">
                          <a:solidFill>
                            <a:schemeClr val="bg1"/>
                          </a:solidFill>
                          <a:latin typeface="Arial Narrow"/>
                          <a:cs typeface="Arial"/>
                        </a:defRPr>
                      </a:lvl4pPr>
                      <a:lvl5pPr marL="1824228" algn="l" defTabSz="912114" rtl="0" eaLnBrk="1" latinLnBrk="0" hangingPunct="1">
                        <a:defRPr sz="1795" b="1" kern="1200">
                          <a:solidFill>
                            <a:schemeClr val="bg1"/>
                          </a:solidFill>
                          <a:latin typeface="Arial Narrow"/>
                          <a:cs typeface="Arial"/>
                        </a:defRPr>
                      </a:lvl5pPr>
                      <a:lvl6pPr marL="2280285" algn="l" defTabSz="912114" rtl="0" eaLnBrk="1" latinLnBrk="0" hangingPunct="1">
                        <a:defRPr sz="1795" b="1" kern="1200">
                          <a:solidFill>
                            <a:schemeClr val="bg1"/>
                          </a:solidFill>
                          <a:latin typeface="Arial Narrow"/>
                          <a:cs typeface="Arial"/>
                        </a:defRPr>
                      </a:lvl6pPr>
                      <a:lvl7pPr marL="2736342" algn="l" defTabSz="912114" rtl="0" eaLnBrk="1" latinLnBrk="0" hangingPunct="1">
                        <a:defRPr sz="1795" b="1" kern="1200">
                          <a:solidFill>
                            <a:schemeClr val="bg1"/>
                          </a:solidFill>
                          <a:latin typeface="Arial Narrow"/>
                          <a:cs typeface="Arial"/>
                        </a:defRPr>
                      </a:lvl7pPr>
                      <a:lvl8pPr marL="3192399" algn="l" defTabSz="912114" rtl="0" eaLnBrk="1" latinLnBrk="0" hangingPunct="1">
                        <a:defRPr sz="1795" b="1" kern="1200">
                          <a:solidFill>
                            <a:schemeClr val="bg1"/>
                          </a:solidFill>
                          <a:latin typeface="Arial Narrow"/>
                          <a:cs typeface="Arial"/>
                        </a:defRPr>
                      </a:lvl8pPr>
                      <a:lvl9pPr marL="3648456" algn="l" defTabSz="912114" rtl="0" eaLnBrk="1" latinLnBrk="0" hangingPunct="1">
                        <a:defRPr sz="1795" b="1" kern="1200">
                          <a:solidFill>
                            <a:schemeClr val="bg1"/>
                          </a:solidFill>
                          <a:latin typeface="Arial Narrow"/>
                          <a:cs typeface="Arial"/>
                        </a:defRPr>
                      </a:lvl9pPr>
                    </a:lstStyle>
                    <a:p>
                      <a:r>
                        <a:rPr lang="en-US" sz="2300" dirty="0"/>
                        <a:t>Store w </a:t>
                      </a:r>
                      <a:r>
                        <a:rPr lang="en-US" sz="2300" dirty="0">
                          <a:solidFill>
                            <a:schemeClr val="tx1"/>
                          </a:solidFill>
                        </a:rPr>
                        <a:t>Allocate</a:t>
                      </a:r>
                    </a:p>
                  </a:txBody>
                  <a:tcPr marL="103330" marR="103330" marT="51665" marB="51665">
                    <a:lnL w="9525" cap="flat" cmpd="sng" algn="ctr">
                      <a:solidFill>
                        <a:srgbClr val="CC0000">
                          <a:shade val="95000"/>
                          <a:satMod val="105000"/>
                        </a:srgbClr>
                      </a:solidFill>
                      <a:prstDash val="solid"/>
                    </a:lnL>
                    <a:lnR>
                      <a:noFill/>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solidFill>
                      <a:srgbClr val="CC0000"/>
                    </a:solidFill>
                  </a:tcPr>
                </a:tc>
                <a:tc>
                  <a:txBody>
                    <a:bodyPr/>
                    <a:lstStyle>
                      <a:lvl1pPr marL="0" algn="l" defTabSz="912114" rtl="0" eaLnBrk="1" latinLnBrk="0" hangingPunct="1">
                        <a:defRPr sz="1795" b="1" kern="1200">
                          <a:solidFill>
                            <a:schemeClr val="bg1"/>
                          </a:solidFill>
                          <a:latin typeface="Arial Narrow"/>
                          <a:cs typeface="Arial"/>
                        </a:defRPr>
                      </a:lvl1pPr>
                      <a:lvl2pPr marL="456057" algn="l" defTabSz="912114" rtl="0" eaLnBrk="1" latinLnBrk="0" hangingPunct="1">
                        <a:defRPr sz="1795" b="1" kern="1200">
                          <a:solidFill>
                            <a:schemeClr val="bg1"/>
                          </a:solidFill>
                          <a:latin typeface="Arial Narrow"/>
                          <a:cs typeface="Arial"/>
                        </a:defRPr>
                      </a:lvl2pPr>
                      <a:lvl3pPr marL="912114" algn="l" defTabSz="912114" rtl="0" eaLnBrk="1" latinLnBrk="0" hangingPunct="1">
                        <a:defRPr sz="1795" b="1" kern="1200">
                          <a:solidFill>
                            <a:schemeClr val="bg1"/>
                          </a:solidFill>
                          <a:latin typeface="Arial Narrow"/>
                          <a:cs typeface="Arial"/>
                        </a:defRPr>
                      </a:lvl3pPr>
                      <a:lvl4pPr marL="1368171" algn="l" defTabSz="912114" rtl="0" eaLnBrk="1" latinLnBrk="0" hangingPunct="1">
                        <a:defRPr sz="1795" b="1" kern="1200">
                          <a:solidFill>
                            <a:schemeClr val="bg1"/>
                          </a:solidFill>
                          <a:latin typeface="Arial Narrow"/>
                          <a:cs typeface="Arial"/>
                        </a:defRPr>
                      </a:lvl4pPr>
                      <a:lvl5pPr marL="1824228" algn="l" defTabSz="912114" rtl="0" eaLnBrk="1" latinLnBrk="0" hangingPunct="1">
                        <a:defRPr sz="1795" b="1" kern="1200">
                          <a:solidFill>
                            <a:schemeClr val="bg1"/>
                          </a:solidFill>
                          <a:latin typeface="Arial Narrow"/>
                          <a:cs typeface="Arial"/>
                        </a:defRPr>
                      </a:lvl5pPr>
                      <a:lvl6pPr marL="2280285" algn="l" defTabSz="912114" rtl="0" eaLnBrk="1" latinLnBrk="0" hangingPunct="1">
                        <a:defRPr sz="1795" b="1" kern="1200">
                          <a:solidFill>
                            <a:schemeClr val="bg1"/>
                          </a:solidFill>
                          <a:latin typeface="Arial Narrow"/>
                          <a:cs typeface="Arial"/>
                        </a:defRPr>
                      </a:lvl6pPr>
                      <a:lvl7pPr marL="2736342" algn="l" defTabSz="912114" rtl="0" eaLnBrk="1" latinLnBrk="0" hangingPunct="1">
                        <a:defRPr sz="1795" b="1" kern="1200">
                          <a:solidFill>
                            <a:schemeClr val="bg1"/>
                          </a:solidFill>
                          <a:latin typeface="Arial Narrow"/>
                          <a:cs typeface="Arial"/>
                        </a:defRPr>
                      </a:lvl7pPr>
                      <a:lvl8pPr marL="3192399" algn="l" defTabSz="912114" rtl="0" eaLnBrk="1" latinLnBrk="0" hangingPunct="1">
                        <a:defRPr sz="1795" b="1" kern="1200">
                          <a:solidFill>
                            <a:schemeClr val="bg1"/>
                          </a:solidFill>
                          <a:latin typeface="Arial Narrow"/>
                          <a:cs typeface="Arial"/>
                        </a:defRPr>
                      </a:lvl8pPr>
                      <a:lvl9pPr marL="3648456" algn="l" defTabSz="912114" rtl="0" eaLnBrk="1" latinLnBrk="0" hangingPunct="1">
                        <a:defRPr sz="1795" b="1" kern="1200">
                          <a:solidFill>
                            <a:schemeClr val="bg1"/>
                          </a:solidFill>
                          <a:latin typeface="Arial Narrow"/>
                          <a:cs typeface="Arial"/>
                        </a:defRPr>
                      </a:lvl9pPr>
                    </a:lstStyle>
                    <a:p>
                      <a:r>
                        <a:rPr lang="en-US" sz="2300" dirty="0"/>
                        <a:t>Write-Back </a:t>
                      </a:r>
                    </a:p>
                  </a:txBody>
                  <a:tcPr marL="103330" marR="103330" marT="51665" marB="51665">
                    <a:lnL>
                      <a:noFill/>
                    </a:lnL>
                    <a:lnR>
                      <a:noFill/>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solidFill>
                      <a:srgbClr val="CC0000"/>
                    </a:solidFill>
                  </a:tcPr>
                </a:tc>
                <a:tc>
                  <a:txBody>
                    <a:bodyPr/>
                    <a:lstStyle>
                      <a:lvl1pPr marL="0" algn="l" defTabSz="912114" rtl="0" eaLnBrk="1" latinLnBrk="0" hangingPunct="1">
                        <a:defRPr sz="1795" b="1" kern="1200">
                          <a:solidFill>
                            <a:schemeClr val="bg1"/>
                          </a:solidFill>
                          <a:latin typeface="Arial Narrow"/>
                          <a:cs typeface="Arial"/>
                        </a:defRPr>
                      </a:lvl1pPr>
                      <a:lvl2pPr marL="456057" algn="l" defTabSz="912114" rtl="0" eaLnBrk="1" latinLnBrk="0" hangingPunct="1">
                        <a:defRPr sz="1795" b="1" kern="1200">
                          <a:solidFill>
                            <a:schemeClr val="bg1"/>
                          </a:solidFill>
                          <a:latin typeface="Arial Narrow"/>
                          <a:cs typeface="Arial"/>
                        </a:defRPr>
                      </a:lvl2pPr>
                      <a:lvl3pPr marL="912114" algn="l" defTabSz="912114" rtl="0" eaLnBrk="1" latinLnBrk="0" hangingPunct="1">
                        <a:defRPr sz="1795" b="1" kern="1200">
                          <a:solidFill>
                            <a:schemeClr val="bg1"/>
                          </a:solidFill>
                          <a:latin typeface="Arial Narrow"/>
                          <a:cs typeface="Arial"/>
                        </a:defRPr>
                      </a:lvl3pPr>
                      <a:lvl4pPr marL="1368171" algn="l" defTabSz="912114" rtl="0" eaLnBrk="1" latinLnBrk="0" hangingPunct="1">
                        <a:defRPr sz="1795" b="1" kern="1200">
                          <a:solidFill>
                            <a:schemeClr val="bg1"/>
                          </a:solidFill>
                          <a:latin typeface="Arial Narrow"/>
                          <a:cs typeface="Arial"/>
                        </a:defRPr>
                      </a:lvl4pPr>
                      <a:lvl5pPr marL="1824228" algn="l" defTabSz="912114" rtl="0" eaLnBrk="1" latinLnBrk="0" hangingPunct="1">
                        <a:defRPr sz="1795" b="1" kern="1200">
                          <a:solidFill>
                            <a:schemeClr val="bg1"/>
                          </a:solidFill>
                          <a:latin typeface="Arial Narrow"/>
                          <a:cs typeface="Arial"/>
                        </a:defRPr>
                      </a:lvl5pPr>
                      <a:lvl6pPr marL="2280285" algn="l" defTabSz="912114" rtl="0" eaLnBrk="1" latinLnBrk="0" hangingPunct="1">
                        <a:defRPr sz="1795" b="1" kern="1200">
                          <a:solidFill>
                            <a:schemeClr val="bg1"/>
                          </a:solidFill>
                          <a:latin typeface="Arial Narrow"/>
                          <a:cs typeface="Arial"/>
                        </a:defRPr>
                      </a:lvl6pPr>
                      <a:lvl7pPr marL="2736342" algn="l" defTabSz="912114" rtl="0" eaLnBrk="1" latinLnBrk="0" hangingPunct="1">
                        <a:defRPr sz="1795" b="1" kern="1200">
                          <a:solidFill>
                            <a:schemeClr val="bg1"/>
                          </a:solidFill>
                          <a:latin typeface="Arial Narrow"/>
                          <a:cs typeface="Arial"/>
                        </a:defRPr>
                      </a:lvl7pPr>
                      <a:lvl8pPr marL="3192399" algn="l" defTabSz="912114" rtl="0" eaLnBrk="1" latinLnBrk="0" hangingPunct="1">
                        <a:defRPr sz="1795" b="1" kern="1200">
                          <a:solidFill>
                            <a:schemeClr val="bg1"/>
                          </a:solidFill>
                          <a:latin typeface="Arial Narrow"/>
                          <a:cs typeface="Arial"/>
                        </a:defRPr>
                      </a:lvl8pPr>
                      <a:lvl9pPr marL="3648456" algn="l" defTabSz="912114" rtl="0" eaLnBrk="1" latinLnBrk="0" hangingPunct="1">
                        <a:defRPr sz="1795" b="1" kern="1200">
                          <a:solidFill>
                            <a:schemeClr val="bg1"/>
                          </a:solidFill>
                          <a:latin typeface="Arial Narrow"/>
                          <a:cs typeface="Arial"/>
                        </a:defRPr>
                      </a:lvl9pPr>
                    </a:lstStyle>
                    <a:p>
                      <a:r>
                        <a:rPr lang="en-US" sz="2300" dirty="0"/>
                        <a:t>Write-Through</a:t>
                      </a:r>
                    </a:p>
                  </a:txBody>
                  <a:tcPr marL="103330" marR="103330" marT="51665" marB="51665">
                    <a:lnL>
                      <a:noFill/>
                    </a:lnL>
                    <a:lnR w="9525" cap="flat" cmpd="sng" algn="ctr">
                      <a:solidFill>
                        <a:srgbClr val="CC0000">
                          <a:shade val="95000"/>
                          <a:satMod val="105000"/>
                        </a:srgbClr>
                      </a:solidFill>
                      <a:prstDash val="solid"/>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solidFill>
                      <a:srgbClr val="CC0000"/>
                    </a:solidFill>
                  </a:tcPr>
                </a:tc>
                <a:extLst>
                  <a:ext uri="{0D108BD9-81ED-4DB2-BD59-A6C34878D82A}">
                    <a16:rowId xmlns:a16="http://schemas.microsoft.com/office/drawing/2014/main" val="10000"/>
                  </a:ext>
                </a:extLst>
              </a:tr>
              <a:tr h="453649">
                <a:tc>
                  <a:txBody>
                    <a:bodyPr/>
                    <a:lstStyle>
                      <a:lvl1pPr marL="0" algn="l" defTabSz="912114" rtl="0" eaLnBrk="1" latinLnBrk="0" hangingPunct="1">
                        <a:defRPr sz="1795" kern="1200">
                          <a:solidFill>
                            <a:schemeClr val="tx1"/>
                          </a:solidFill>
                          <a:latin typeface="Arial Narrow"/>
                          <a:cs typeface="Arial"/>
                        </a:defRPr>
                      </a:lvl1pPr>
                      <a:lvl2pPr marL="456057" algn="l" defTabSz="912114" rtl="0" eaLnBrk="1" latinLnBrk="0" hangingPunct="1">
                        <a:defRPr sz="1795" kern="1200">
                          <a:solidFill>
                            <a:schemeClr val="tx1"/>
                          </a:solidFill>
                          <a:latin typeface="Arial Narrow"/>
                          <a:cs typeface="Arial"/>
                        </a:defRPr>
                      </a:lvl2pPr>
                      <a:lvl3pPr marL="912114" algn="l" defTabSz="912114" rtl="0" eaLnBrk="1" latinLnBrk="0" hangingPunct="1">
                        <a:defRPr sz="1795" kern="1200">
                          <a:solidFill>
                            <a:schemeClr val="tx1"/>
                          </a:solidFill>
                          <a:latin typeface="Arial Narrow"/>
                          <a:cs typeface="Arial"/>
                        </a:defRPr>
                      </a:lvl3pPr>
                      <a:lvl4pPr marL="1368171" algn="l" defTabSz="912114" rtl="0" eaLnBrk="1" latinLnBrk="0" hangingPunct="1">
                        <a:defRPr sz="1795" kern="1200">
                          <a:solidFill>
                            <a:schemeClr val="tx1"/>
                          </a:solidFill>
                          <a:latin typeface="Arial Narrow"/>
                          <a:cs typeface="Arial"/>
                        </a:defRPr>
                      </a:lvl4pPr>
                      <a:lvl5pPr marL="1824228" algn="l" defTabSz="912114" rtl="0" eaLnBrk="1" latinLnBrk="0" hangingPunct="1">
                        <a:defRPr sz="1795" kern="1200">
                          <a:solidFill>
                            <a:schemeClr val="tx1"/>
                          </a:solidFill>
                          <a:latin typeface="Arial Narrow"/>
                          <a:cs typeface="Arial"/>
                        </a:defRPr>
                      </a:lvl5pPr>
                      <a:lvl6pPr marL="2280285" algn="l" defTabSz="912114" rtl="0" eaLnBrk="1" latinLnBrk="0" hangingPunct="1">
                        <a:defRPr sz="1795" kern="1200">
                          <a:solidFill>
                            <a:schemeClr val="tx1"/>
                          </a:solidFill>
                          <a:latin typeface="Arial Narrow"/>
                          <a:cs typeface="Arial"/>
                        </a:defRPr>
                      </a:lvl6pPr>
                      <a:lvl7pPr marL="2736342" algn="l" defTabSz="912114" rtl="0" eaLnBrk="1" latinLnBrk="0" hangingPunct="1">
                        <a:defRPr sz="1795" kern="1200">
                          <a:solidFill>
                            <a:schemeClr val="tx1"/>
                          </a:solidFill>
                          <a:latin typeface="Arial Narrow"/>
                          <a:cs typeface="Arial"/>
                        </a:defRPr>
                      </a:lvl7pPr>
                      <a:lvl8pPr marL="3192399" algn="l" defTabSz="912114" rtl="0" eaLnBrk="1" latinLnBrk="0" hangingPunct="1">
                        <a:defRPr sz="1795" kern="1200">
                          <a:solidFill>
                            <a:schemeClr val="tx1"/>
                          </a:solidFill>
                          <a:latin typeface="Arial Narrow"/>
                          <a:cs typeface="Arial"/>
                        </a:defRPr>
                      </a:lvl8pPr>
                      <a:lvl9pPr marL="3648456" algn="l" defTabSz="912114" rtl="0" eaLnBrk="1" latinLnBrk="0" hangingPunct="1">
                        <a:defRPr sz="1795" kern="1200">
                          <a:solidFill>
                            <a:schemeClr val="tx1"/>
                          </a:solidFill>
                          <a:latin typeface="Arial Narrow"/>
                          <a:cs typeface="Arial"/>
                        </a:defRPr>
                      </a:lvl9pPr>
                    </a:lstStyle>
                    <a:p>
                      <a:r>
                        <a:rPr lang="en-US" sz="2300" dirty="0"/>
                        <a:t>Hit?</a:t>
                      </a:r>
                    </a:p>
                  </a:txBody>
                  <a:tcPr marL="103330" marR="103330" marT="51665" marB="51665">
                    <a:lnL w="9525" cap="flat" cmpd="sng" algn="ctr">
                      <a:solidFill>
                        <a:srgbClr val="CC0000">
                          <a:shade val="95000"/>
                          <a:satMod val="105000"/>
                        </a:srgbClr>
                      </a:solidFill>
                      <a:prstDash val="solid"/>
                    </a:lnL>
                    <a:lnR>
                      <a:noFill/>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2114" rtl="0" eaLnBrk="1" latinLnBrk="0" hangingPunct="1">
                        <a:defRPr sz="1795" kern="1200">
                          <a:solidFill>
                            <a:schemeClr val="tx1"/>
                          </a:solidFill>
                          <a:latin typeface="Arial Narrow"/>
                          <a:cs typeface="Arial"/>
                        </a:defRPr>
                      </a:lvl1pPr>
                      <a:lvl2pPr marL="456057" algn="l" defTabSz="912114" rtl="0" eaLnBrk="1" latinLnBrk="0" hangingPunct="1">
                        <a:defRPr sz="1795" kern="1200">
                          <a:solidFill>
                            <a:schemeClr val="tx1"/>
                          </a:solidFill>
                          <a:latin typeface="Arial Narrow"/>
                          <a:cs typeface="Arial"/>
                        </a:defRPr>
                      </a:lvl2pPr>
                      <a:lvl3pPr marL="912114" algn="l" defTabSz="912114" rtl="0" eaLnBrk="1" latinLnBrk="0" hangingPunct="1">
                        <a:defRPr sz="1795" kern="1200">
                          <a:solidFill>
                            <a:schemeClr val="tx1"/>
                          </a:solidFill>
                          <a:latin typeface="Arial Narrow"/>
                          <a:cs typeface="Arial"/>
                        </a:defRPr>
                      </a:lvl3pPr>
                      <a:lvl4pPr marL="1368171" algn="l" defTabSz="912114" rtl="0" eaLnBrk="1" latinLnBrk="0" hangingPunct="1">
                        <a:defRPr sz="1795" kern="1200">
                          <a:solidFill>
                            <a:schemeClr val="tx1"/>
                          </a:solidFill>
                          <a:latin typeface="Arial Narrow"/>
                          <a:cs typeface="Arial"/>
                        </a:defRPr>
                      </a:lvl4pPr>
                      <a:lvl5pPr marL="1824228" algn="l" defTabSz="912114" rtl="0" eaLnBrk="1" latinLnBrk="0" hangingPunct="1">
                        <a:defRPr sz="1795" kern="1200">
                          <a:solidFill>
                            <a:schemeClr val="tx1"/>
                          </a:solidFill>
                          <a:latin typeface="Arial Narrow"/>
                          <a:cs typeface="Arial"/>
                        </a:defRPr>
                      </a:lvl5pPr>
                      <a:lvl6pPr marL="2280285" algn="l" defTabSz="912114" rtl="0" eaLnBrk="1" latinLnBrk="0" hangingPunct="1">
                        <a:defRPr sz="1795" kern="1200">
                          <a:solidFill>
                            <a:schemeClr val="tx1"/>
                          </a:solidFill>
                          <a:latin typeface="Arial Narrow"/>
                          <a:cs typeface="Arial"/>
                        </a:defRPr>
                      </a:lvl6pPr>
                      <a:lvl7pPr marL="2736342" algn="l" defTabSz="912114" rtl="0" eaLnBrk="1" latinLnBrk="0" hangingPunct="1">
                        <a:defRPr sz="1795" kern="1200">
                          <a:solidFill>
                            <a:schemeClr val="tx1"/>
                          </a:solidFill>
                          <a:latin typeface="Arial Narrow"/>
                          <a:cs typeface="Arial"/>
                        </a:defRPr>
                      </a:lvl7pPr>
                      <a:lvl8pPr marL="3192399" algn="l" defTabSz="912114" rtl="0" eaLnBrk="1" latinLnBrk="0" hangingPunct="1">
                        <a:defRPr sz="1795" kern="1200">
                          <a:solidFill>
                            <a:schemeClr val="tx1"/>
                          </a:solidFill>
                          <a:latin typeface="Arial Narrow"/>
                          <a:cs typeface="Arial"/>
                        </a:defRPr>
                      </a:lvl8pPr>
                      <a:lvl9pPr marL="3648456" algn="l" defTabSz="912114" rtl="0" eaLnBrk="1" latinLnBrk="0" hangingPunct="1">
                        <a:defRPr sz="1795" kern="1200">
                          <a:solidFill>
                            <a:schemeClr val="tx1"/>
                          </a:solidFill>
                          <a:latin typeface="Arial Narrow"/>
                          <a:cs typeface="Arial"/>
                        </a:defRPr>
                      </a:lvl9pPr>
                    </a:lstStyle>
                    <a:p>
                      <a:r>
                        <a:rPr lang="en-US" sz="2300" dirty="0"/>
                        <a:t>Write </a:t>
                      </a:r>
                      <a:r>
                        <a:rPr lang="en-US" sz="2300" baseline="0" dirty="0"/>
                        <a:t>Cache</a:t>
                      </a:r>
                      <a:endParaRPr lang="en-US" sz="2300" dirty="0"/>
                    </a:p>
                  </a:txBody>
                  <a:tcPr marL="103330" marR="103330" marT="51665" marB="51665">
                    <a:lnL>
                      <a:noFill/>
                    </a:lnL>
                    <a:lnR>
                      <a:noFill/>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2114" rtl="0" eaLnBrk="1" latinLnBrk="0" hangingPunct="1">
                        <a:defRPr sz="1795" kern="1200">
                          <a:solidFill>
                            <a:schemeClr val="tx1"/>
                          </a:solidFill>
                          <a:latin typeface="Arial Narrow"/>
                          <a:cs typeface="Arial"/>
                        </a:defRPr>
                      </a:lvl1pPr>
                      <a:lvl2pPr marL="456057" algn="l" defTabSz="912114" rtl="0" eaLnBrk="1" latinLnBrk="0" hangingPunct="1">
                        <a:defRPr sz="1795" kern="1200">
                          <a:solidFill>
                            <a:schemeClr val="tx1"/>
                          </a:solidFill>
                          <a:latin typeface="Arial Narrow"/>
                          <a:cs typeface="Arial"/>
                        </a:defRPr>
                      </a:lvl2pPr>
                      <a:lvl3pPr marL="912114" algn="l" defTabSz="912114" rtl="0" eaLnBrk="1" latinLnBrk="0" hangingPunct="1">
                        <a:defRPr sz="1795" kern="1200">
                          <a:solidFill>
                            <a:schemeClr val="tx1"/>
                          </a:solidFill>
                          <a:latin typeface="Arial Narrow"/>
                          <a:cs typeface="Arial"/>
                        </a:defRPr>
                      </a:lvl3pPr>
                      <a:lvl4pPr marL="1368171" algn="l" defTabSz="912114" rtl="0" eaLnBrk="1" latinLnBrk="0" hangingPunct="1">
                        <a:defRPr sz="1795" kern="1200">
                          <a:solidFill>
                            <a:schemeClr val="tx1"/>
                          </a:solidFill>
                          <a:latin typeface="Arial Narrow"/>
                          <a:cs typeface="Arial"/>
                        </a:defRPr>
                      </a:lvl4pPr>
                      <a:lvl5pPr marL="1824228" algn="l" defTabSz="912114" rtl="0" eaLnBrk="1" latinLnBrk="0" hangingPunct="1">
                        <a:defRPr sz="1795" kern="1200">
                          <a:solidFill>
                            <a:schemeClr val="tx1"/>
                          </a:solidFill>
                          <a:latin typeface="Arial Narrow"/>
                          <a:cs typeface="Arial"/>
                        </a:defRPr>
                      </a:lvl5pPr>
                      <a:lvl6pPr marL="2280285" algn="l" defTabSz="912114" rtl="0" eaLnBrk="1" latinLnBrk="0" hangingPunct="1">
                        <a:defRPr sz="1795" kern="1200">
                          <a:solidFill>
                            <a:schemeClr val="tx1"/>
                          </a:solidFill>
                          <a:latin typeface="Arial Narrow"/>
                          <a:cs typeface="Arial"/>
                        </a:defRPr>
                      </a:lvl6pPr>
                      <a:lvl7pPr marL="2736342" algn="l" defTabSz="912114" rtl="0" eaLnBrk="1" latinLnBrk="0" hangingPunct="1">
                        <a:defRPr sz="1795" kern="1200">
                          <a:solidFill>
                            <a:schemeClr val="tx1"/>
                          </a:solidFill>
                          <a:latin typeface="Arial Narrow"/>
                          <a:cs typeface="Arial"/>
                        </a:defRPr>
                      </a:lvl7pPr>
                      <a:lvl8pPr marL="3192399" algn="l" defTabSz="912114" rtl="0" eaLnBrk="1" latinLnBrk="0" hangingPunct="1">
                        <a:defRPr sz="1795" kern="1200">
                          <a:solidFill>
                            <a:schemeClr val="tx1"/>
                          </a:solidFill>
                          <a:latin typeface="Arial Narrow"/>
                          <a:cs typeface="Arial"/>
                        </a:defRPr>
                      </a:lvl8pPr>
                      <a:lvl9pPr marL="3648456" algn="l" defTabSz="912114" rtl="0" eaLnBrk="1" latinLnBrk="0" hangingPunct="1">
                        <a:defRPr sz="1795" kern="1200">
                          <a:solidFill>
                            <a:schemeClr val="tx1"/>
                          </a:solidFill>
                          <a:latin typeface="Arial Narrow"/>
                          <a:cs typeface="Arial"/>
                        </a:defRPr>
                      </a:lvl9pPr>
                    </a:lstStyle>
                    <a:p>
                      <a:r>
                        <a:rPr lang="en-US" sz="2300" dirty="0"/>
                        <a:t>Write to Cache </a:t>
                      </a:r>
                      <a:r>
                        <a:rPr lang="en-US" sz="2300" b="1" dirty="0">
                          <a:solidFill>
                            <a:srgbClr val="0000FF"/>
                          </a:solidFill>
                        </a:rPr>
                        <a:t>+ Memory</a:t>
                      </a:r>
                    </a:p>
                  </a:txBody>
                  <a:tcPr marL="103330" marR="103330" marT="51665" marB="51665">
                    <a:lnL>
                      <a:noFill/>
                    </a:lnL>
                    <a:lnR w="9525" cap="flat" cmpd="sng" algn="ctr">
                      <a:solidFill>
                        <a:srgbClr val="CC0000">
                          <a:shade val="95000"/>
                          <a:satMod val="105000"/>
                        </a:srgbClr>
                      </a:solidFill>
                      <a:prstDash val="solid"/>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1504605">
                <a:tc>
                  <a:txBody>
                    <a:bodyPr/>
                    <a:lstStyle>
                      <a:lvl1pPr marL="0" algn="l" defTabSz="912114" rtl="0" eaLnBrk="1" latinLnBrk="0" hangingPunct="1">
                        <a:defRPr sz="1795" kern="1200">
                          <a:solidFill>
                            <a:schemeClr val="tx1"/>
                          </a:solidFill>
                          <a:latin typeface="Arial Narrow"/>
                          <a:cs typeface="Arial"/>
                        </a:defRPr>
                      </a:lvl1pPr>
                      <a:lvl2pPr marL="456057" algn="l" defTabSz="912114" rtl="0" eaLnBrk="1" latinLnBrk="0" hangingPunct="1">
                        <a:defRPr sz="1795" kern="1200">
                          <a:solidFill>
                            <a:schemeClr val="tx1"/>
                          </a:solidFill>
                          <a:latin typeface="Arial Narrow"/>
                          <a:cs typeface="Arial"/>
                        </a:defRPr>
                      </a:lvl2pPr>
                      <a:lvl3pPr marL="912114" algn="l" defTabSz="912114" rtl="0" eaLnBrk="1" latinLnBrk="0" hangingPunct="1">
                        <a:defRPr sz="1795" kern="1200">
                          <a:solidFill>
                            <a:schemeClr val="tx1"/>
                          </a:solidFill>
                          <a:latin typeface="Arial Narrow"/>
                          <a:cs typeface="Arial"/>
                        </a:defRPr>
                      </a:lvl3pPr>
                      <a:lvl4pPr marL="1368171" algn="l" defTabSz="912114" rtl="0" eaLnBrk="1" latinLnBrk="0" hangingPunct="1">
                        <a:defRPr sz="1795" kern="1200">
                          <a:solidFill>
                            <a:schemeClr val="tx1"/>
                          </a:solidFill>
                          <a:latin typeface="Arial Narrow"/>
                          <a:cs typeface="Arial"/>
                        </a:defRPr>
                      </a:lvl4pPr>
                      <a:lvl5pPr marL="1824228" algn="l" defTabSz="912114" rtl="0" eaLnBrk="1" latinLnBrk="0" hangingPunct="1">
                        <a:defRPr sz="1795" kern="1200">
                          <a:solidFill>
                            <a:schemeClr val="tx1"/>
                          </a:solidFill>
                          <a:latin typeface="Arial Narrow"/>
                          <a:cs typeface="Arial"/>
                        </a:defRPr>
                      </a:lvl5pPr>
                      <a:lvl6pPr marL="2280285" algn="l" defTabSz="912114" rtl="0" eaLnBrk="1" latinLnBrk="0" hangingPunct="1">
                        <a:defRPr sz="1795" kern="1200">
                          <a:solidFill>
                            <a:schemeClr val="tx1"/>
                          </a:solidFill>
                          <a:latin typeface="Arial Narrow"/>
                          <a:cs typeface="Arial"/>
                        </a:defRPr>
                      </a:lvl6pPr>
                      <a:lvl7pPr marL="2736342" algn="l" defTabSz="912114" rtl="0" eaLnBrk="1" latinLnBrk="0" hangingPunct="1">
                        <a:defRPr sz="1795" kern="1200">
                          <a:solidFill>
                            <a:schemeClr val="tx1"/>
                          </a:solidFill>
                          <a:latin typeface="Arial Narrow"/>
                          <a:cs typeface="Arial"/>
                        </a:defRPr>
                      </a:lvl7pPr>
                      <a:lvl8pPr marL="3192399" algn="l" defTabSz="912114" rtl="0" eaLnBrk="1" latinLnBrk="0" hangingPunct="1">
                        <a:defRPr sz="1795" kern="1200">
                          <a:solidFill>
                            <a:schemeClr val="tx1"/>
                          </a:solidFill>
                          <a:latin typeface="Arial Narrow"/>
                          <a:cs typeface="Arial"/>
                        </a:defRPr>
                      </a:lvl8pPr>
                      <a:lvl9pPr marL="3648456" algn="l" defTabSz="912114" rtl="0" eaLnBrk="1" latinLnBrk="0" hangingPunct="1">
                        <a:defRPr sz="1795" kern="1200">
                          <a:solidFill>
                            <a:schemeClr val="tx1"/>
                          </a:solidFill>
                          <a:latin typeface="Arial Narrow"/>
                          <a:cs typeface="Arial"/>
                        </a:defRPr>
                      </a:lvl9pPr>
                    </a:lstStyle>
                    <a:p>
                      <a:r>
                        <a:rPr lang="en-US" sz="2300" dirty="0"/>
                        <a:t>Miss?</a:t>
                      </a:r>
                    </a:p>
                  </a:txBody>
                  <a:tcPr marL="103330" marR="103330" marT="51665" marB="51665">
                    <a:lnL w="9525" cap="flat" cmpd="sng" algn="ctr">
                      <a:solidFill>
                        <a:srgbClr val="CC0000">
                          <a:shade val="95000"/>
                          <a:satMod val="105000"/>
                        </a:srgbClr>
                      </a:solidFill>
                      <a:prstDash val="solid"/>
                    </a:lnL>
                    <a:lnR>
                      <a:noFill/>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2114" rtl="0" eaLnBrk="1" latinLnBrk="0" hangingPunct="1">
                        <a:defRPr sz="1795" kern="1200">
                          <a:solidFill>
                            <a:schemeClr val="tx1"/>
                          </a:solidFill>
                          <a:latin typeface="Arial Narrow"/>
                          <a:cs typeface="Arial"/>
                        </a:defRPr>
                      </a:lvl1pPr>
                      <a:lvl2pPr marL="456057" algn="l" defTabSz="912114" rtl="0" eaLnBrk="1" latinLnBrk="0" hangingPunct="1">
                        <a:defRPr sz="1795" kern="1200">
                          <a:solidFill>
                            <a:schemeClr val="tx1"/>
                          </a:solidFill>
                          <a:latin typeface="Arial Narrow"/>
                          <a:cs typeface="Arial"/>
                        </a:defRPr>
                      </a:lvl2pPr>
                      <a:lvl3pPr marL="912114" algn="l" defTabSz="912114" rtl="0" eaLnBrk="1" latinLnBrk="0" hangingPunct="1">
                        <a:defRPr sz="1795" kern="1200">
                          <a:solidFill>
                            <a:schemeClr val="tx1"/>
                          </a:solidFill>
                          <a:latin typeface="Arial Narrow"/>
                          <a:cs typeface="Arial"/>
                        </a:defRPr>
                      </a:lvl3pPr>
                      <a:lvl4pPr marL="1368171" algn="l" defTabSz="912114" rtl="0" eaLnBrk="1" latinLnBrk="0" hangingPunct="1">
                        <a:defRPr sz="1795" kern="1200">
                          <a:solidFill>
                            <a:schemeClr val="tx1"/>
                          </a:solidFill>
                          <a:latin typeface="Arial Narrow"/>
                          <a:cs typeface="Arial"/>
                        </a:defRPr>
                      </a:lvl4pPr>
                      <a:lvl5pPr marL="1824228" algn="l" defTabSz="912114" rtl="0" eaLnBrk="1" latinLnBrk="0" hangingPunct="1">
                        <a:defRPr sz="1795" kern="1200">
                          <a:solidFill>
                            <a:schemeClr val="tx1"/>
                          </a:solidFill>
                          <a:latin typeface="Arial Narrow"/>
                          <a:cs typeface="Arial"/>
                        </a:defRPr>
                      </a:lvl5pPr>
                      <a:lvl6pPr marL="2280285" algn="l" defTabSz="912114" rtl="0" eaLnBrk="1" latinLnBrk="0" hangingPunct="1">
                        <a:defRPr sz="1795" kern="1200">
                          <a:solidFill>
                            <a:schemeClr val="tx1"/>
                          </a:solidFill>
                          <a:latin typeface="Arial Narrow"/>
                          <a:cs typeface="Arial"/>
                        </a:defRPr>
                      </a:lvl6pPr>
                      <a:lvl7pPr marL="2736342" algn="l" defTabSz="912114" rtl="0" eaLnBrk="1" latinLnBrk="0" hangingPunct="1">
                        <a:defRPr sz="1795" kern="1200">
                          <a:solidFill>
                            <a:schemeClr val="tx1"/>
                          </a:solidFill>
                          <a:latin typeface="Arial Narrow"/>
                          <a:cs typeface="Arial"/>
                        </a:defRPr>
                      </a:lvl7pPr>
                      <a:lvl8pPr marL="3192399" algn="l" defTabSz="912114" rtl="0" eaLnBrk="1" latinLnBrk="0" hangingPunct="1">
                        <a:defRPr sz="1795" kern="1200">
                          <a:solidFill>
                            <a:schemeClr val="tx1"/>
                          </a:solidFill>
                          <a:latin typeface="Arial Narrow"/>
                          <a:cs typeface="Arial"/>
                        </a:defRPr>
                      </a:lvl8pPr>
                      <a:lvl9pPr marL="3648456" algn="l" defTabSz="912114" rtl="0" eaLnBrk="1" latinLnBrk="0" hangingPunct="1">
                        <a:defRPr sz="1795" kern="1200">
                          <a:solidFill>
                            <a:schemeClr val="tx1"/>
                          </a:solidFill>
                          <a:latin typeface="Arial Narrow"/>
                          <a:cs typeface="Arial"/>
                        </a:defRPr>
                      </a:lvl9pPr>
                    </a:lstStyle>
                    <a:p>
                      <a:r>
                        <a:rPr lang="en-US" sz="2300" dirty="0"/>
                        <a:t>Read from Memory to Cache, </a:t>
                      </a:r>
                    </a:p>
                    <a:p>
                      <a:r>
                        <a:rPr lang="en-US" sz="2300" dirty="0"/>
                        <a:t>Allocate</a:t>
                      </a:r>
                      <a:r>
                        <a:rPr lang="en-US" sz="2300" baseline="0" dirty="0"/>
                        <a:t> to LRU block</a:t>
                      </a:r>
                      <a:endParaRPr lang="en-US" sz="2300" dirty="0"/>
                    </a:p>
                    <a:p>
                      <a:r>
                        <a:rPr lang="en-US" sz="2300" dirty="0"/>
                        <a:t>Write to </a:t>
                      </a:r>
                      <a:r>
                        <a:rPr lang="en-US" sz="2300" baseline="0" dirty="0"/>
                        <a:t>Cache </a:t>
                      </a:r>
                      <a:endParaRPr lang="en-US" sz="2300" dirty="0"/>
                    </a:p>
                  </a:txBody>
                  <a:tcPr marL="103330" marR="103330" marT="51665" marB="51665">
                    <a:lnL>
                      <a:noFill/>
                    </a:lnL>
                    <a:lnR>
                      <a:noFill/>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2114" rtl="0" eaLnBrk="1" latinLnBrk="0" hangingPunct="1">
                        <a:defRPr sz="1795" kern="1200">
                          <a:solidFill>
                            <a:schemeClr val="tx1"/>
                          </a:solidFill>
                          <a:latin typeface="Arial Narrow"/>
                          <a:cs typeface="Arial"/>
                        </a:defRPr>
                      </a:lvl1pPr>
                      <a:lvl2pPr marL="456057" algn="l" defTabSz="912114" rtl="0" eaLnBrk="1" latinLnBrk="0" hangingPunct="1">
                        <a:defRPr sz="1795" kern="1200">
                          <a:solidFill>
                            <a:schemeClr val="tx1"/>
                          </a:solidFill>
                          <a:latin typeface="Arial Narrow"/>
                          <a:cs typeface="Arial"/>
                        </a:defRPr>
                      </a:lvl2pPr>
                      <a:lvl3pPr marL="912114" algn="l" defTabSz="912114" rtl="0" eaLnBrk="1" latinLnBrk="0" hangingPunct="1">
                        <a:defRPr sz="1795" kern="1200">
                          <a:solidFill>
                            <a:schemeClr val="tx1"/>
                          </a:solidFill>
                          <a:latin typeface="Arial Narrow"/>
                          <a:cs typeface="Arial"/>
                        </a:defRPr>
                      </a:lvl3pPr>
                      <a:lvl4pPr marL="1368171" algn="l" defTabSz="912114" rtl="0" eaLnBrk="1" latinLnBrk="0" hangingPunct="1">
                        <a:defRPr sz="1795" kern="1200">
                          <a:solidFill>
                            <a:schemeClr val="tx1"/>
                          </a:solidFill>
                          <a:latin typeface="Arial Narrow"/>
                          <a:cs typeface="Arial"/>
                        </a:defRPr>
                      </a:lvl4pPr>
                      <a:lvl5pPr marL="1824228" algn="l" defTabSz="912114" rtl="0" eaLnBrk="1" latinLnBrk="0" hangingPunct="1">
                        <a:defRPr sz="1795" kern="1200">
                          <a:solidFill>
                            <a:schemeClr val="tx1"/>
                          </a:solidFill>
                          <a:latin typeface="Arial Narrow"/>
                          <a:cs typeface="Arial"/>
                        </a:defRPr>
                      </a:lvl5pPr>
                      <a:lvl6pPr marL="2280285" algn="l" defTabSz="912114" rtl="0" eaLnBrk="1" latinLnBrk="0" hangingPunct="1">
                        <a:defRPr sz="1795" kern="1200">
                          <a:solidFill>
                            <a:schemeClr val="tx1"/>
                          </a:solidFill>
                          <a:latin typeface="Arial Narrow"/>
                          <a:cs typeface="Arial"/>
                        </a:defRPr>
                      </a:lvl6pPr>
                      <a:lvl7pPr marL="2736342" algn="l" defTabSz="912114" rtl="0" eaLnBrk="1" latinLnBrk="0" hangingPunct="1">
                        <a:defRPr sz="1795" kern="1200">
                          <a:solidFill>
                            <a:schemeClr val="tx1"/>
                          </a:solidFill>
                          <a:latin typeface="Arial Narrow"/>
                          <a:cs typeface="Arial"/>
                        </a:defRPr>
                      </a:lvl7pPr>
                      <a:lvl8pPr marL="3192399" algn="l" defTabSz="912114" rtl="0" eaLnBrk="1" latinLnBrk="0" hangingPunct="1">
                        <a:defRPr sz="1795" kern="1200">
                          <a:solidFill>
                            <a:schemeClr val="tx1"/>
                          </a:solidFill>
                          <a:latin typeface="Arial Narrow"/>
                          <a:cs typeface="Arial"/>
                        </a:defRPr>
                      </a:lvl8pPr>
                      <a:lvl9pPr marL="3648456" algn="l" defTabSz="912114" rtl="0" eaLnBrk="1" latinLnBrk="0" hangingPunct="1">
                        <a:defRPr sz="1795" kern="1200">
                          <a:solidFill>
                            <a:schemeClr val="tx1"/>
                          </a:solidFill>
                          <a:latin typeface="Arial Narrow"/>
                          <a:cs typeface="Arial"/>
                        </a:defRPr>
                      </a:lvl9pPr>
                    </a:lstStyle>
                    <a:p>
                      <a:r>
                        <a:rPr lang="en-US" sz="2300" dirty="0"/>
                        <a:t>Read from Memory to Cache,</a:t>
                      </a:r>
                    </a:p>
                    <a:p>
                      <a:pPr marL="0" marR="0" indent="0" algn="l" defTabSz="914400" rtl="0" eaLnBrk="1" fontAlgn="auto" latinLnBrk="0" hangingPunct="1">
                        <a:lnSpc>
                          <a:spcPct val="100000"/>
                        </a:lnSpc>
                        <a:spcBef>
                          <a:spcPts val="0"/>
                        </a:spcBef>
                        <a:spcAft>
                          <a:spcPts val="0"/>
                        </a:spcAft>
                        <a:buClrTx/>
                        <a:buSzTx/>
                        <a:buFontTx/>
                        <a:buNone/>
                        <a:tabLst/>
                        <a:defRPr/>
                      </a:pPr>
                      <a:r>
                        <a:rPr lang="en-US" sz="2300" dirty="0"/>
                        <a:t>Allocate</a:t>
                      </a:r>
                      <a:r>
                        <a:rPr lang="en-US" sz="2300" baseline="0" dirty="0"/>
                        <a:t> to LRU block</a:t>
                      </a:r>
                      <a:endParaRPr lang="en-US" sz="23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300" dirty="0"/>
                        <a:t>Write to Cache </a:t>
                      </a:r>
                      <a:r>
                        <a:rPr lang="en-US" sz="2300" b="1" dirty="0">
                          <a:solidFill>
                            <a:srgbClr val="0000FF"/>
                          </a:solidFill>
                        </a:rPr>
                        <a:t>+ Memory</a:t>
                      </a:r>
                    </a:p>
                  </a:txBody>
                  <a:tcPr marL="103330" marR="103330" marT="51665" marB="51665">
                    <a:lnL>
                      <a:noFill/>
                    </a:lnL>
                    <a:lnR w="9525" cap="flat" cmpd="sng" algn="ctr">
                      <a:solidFill>
                        <a:srgbClr val="CC0000">
                          <a:shade val="95000"/>
                          <a:satMod val="105000"/>
                        </a:srgbClr>
                      </a:solidFill>
                      <a:prstDash val="solid"/>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03968">
                <a:tc>
                  <a:txBody>
                    <a:bodyPr/>
                    <a:lstStyle>
                      <a:lvl1pPr marL="0" algn="l" defTabSz="912114" rtl="0" eaLnBrk="1" latinLnBrk="0" hangingPunct="1">
                        <a:defRPr sz="1795" kern="1200">
                          <a:solidFill>
                            <a:schemeClr val="tx1"/>
                          </a:solidFill>
                          <a:latin typeface="Arial Narrow"/>
                          <a:cs typeface="Arial"/>
                        </a:defRPr>
                      </a:lvl1pPr>
                      <a:lvl2pPr marL="456057" algn="l" defTabSz="912114" rtl="0" eaLnBrk="1" latinLnBrk="0" hangingPunct="1">
                        <a:defRPr sz="1795" kern="1200">
                          <a:solidFill>
                            <a:schemeClr val="tx1"/>
                          </a:solidFill>
                          <a:latin typeface="Arial Narrow"/>
                          <a:cs typeface="Arial"/>
                        </a:defRPr>
                      </a:lvl2pPr>
                      <a:lvl3pPr marL="912114" algn="l" defTabSz="912114" rtl="0" eaLnBrk="1" latinLnBrk="0" hangingPunct="1">
                        <a:defRPr sz="1795" kern="1200">
                          <a:solidFill>
                            <a:schemeClr val="tx1"/>
                          </a:solidFill>
                          <a:latin typeface="Arial Narrow"/>
                          <a:cs typeface="Arial"/>
                        </a:defRPr>
                      </a:lvl3pPr>
                      <a:lvl4pPr marL="1368171" algn="l" defTabSz="912114" rtl="0" eaLnBrk="1" latinLnBrk="0" hangingPunct="1">
                        <a:defRPr sz="1795" kern="1200">
                          <a:solidFill>
                            <a:schemeClr val="tx1"/>
                          </a:solidFill>
                          <a:latin typeface="Arial Narrow"/>
                          <a:cs typeface="Arial"/>
                        </a:defRPr>
                      </a:lvl4pPr>
                      <a:lvl5pPr marL="1824228" algn="l" defTabSz="912114" rtl="0" eaLnBrk="1" latinLnBrk="0" hangingPunct="1">
                        <a:defRPr sz="1795" kern="1200">
                          <a:solidFill>
                            <a:schemeClr val="tx1"/>
                          </a:solidFill>
                          <a:latin typeface="Arial Narrow"/>
                          <a:cs typeface="Arial"/>
                        </a:defRPr>
                      </a:lvl5pPr>
                      <a:lvl6pPr marL="2280285" algn="l" defTabSz="912114" rtl="0" eaLnBrk="1" latinLnBrk="0" hangingPunct="1">
                        <a:defRPr sz="1795" kern="1200">
                          <a:solidFill>
                            <a:schemeClr val="tx1"/>
                          </a:solidFill>
                          <a:latin typeface="Arial Narrow"/>
                          <a:cs typeface="Arial"/>
                        </a:defRPr>
                      </a:lvl6pPr>
                      <a:lvl7pPr marL="2736342" algn="l" defTabSz="912114" rtl="0" eaLnBrk="1" latinLnBrk="0" hangingPunct="1">
                        <a:defRPr sz="1795" kern="1200">
                          <a:solidFill>
                            <a:schemeClr val="tx1"/>
                          </a:solidFill>
                          <a:latin typeface="Arial Narrow"/>
                          <a:cs typeface="Arial"/>
                        </a:defRPr>
                      </a:lvl7pPr>
                      <a:lvl8pPr marL="3192399" algn="l" defTabSz="912114" rtl="0" eaLnBrk="1" latinLnBrk="0" hangingPunct="1">
                        <a:defRPr sz="1795" kern="1200">
                          <a:solidFill>
                            <a:schemeClr val="tx1"/>
                          </a:solidFill>
                          <a:latin typeface="Arial Narrow"/>
                          <a:cs typeface="Arial"/>
                        </a:defRPr>
                      </a:lvl8pPr>
                      <a:lvl9pPr marL="3648456" algn="l" defTabSz="912114" rtl="0" eaLnBrk="1" latinLnBrk="0" hangingPunct="1">
                        <a:defRPr sz="1795" kern="1200">
                          <a:solidFill>
                            <a:schemeClr val="tx1"/>
                          </a:solidFill>
                          <a:latin typeface="Arial Narrow"/>
                          <a:cs typeface="Arial"/>
                        </a:defRPr>
                      </a:lvl9pPr>
                    </a:lstStyle>
                    <a:p>
                      <a:r>
                        <a:rPr lang="en-US" sz="2300" dirty="0"/>
                        <a:t>Replace</a:t>
                      </a:r>
                      <a:r>
                        <a:rPr lang="en-US" sz="2300" baseline="0" dirty="0"/>
                        <a:t> block</a:t>
                      </a:r>
                      <a:r>
                        <a:rPr lang="en-US" sz="2300" dirty="0"/>
                        <a:t>?</a:t>
                      </a:r>
                    </a:p>
                  </a:txBody>
                  <a:tcPr marL="103330" marR="103330" marT="51665" marB="51665">
                    <a:lnL w="9525" cap="flat" cmpd="sng" algn="ctr">
                      <a:solidFill>
                        <a:srgbClr val="CC0000">
                          <a:shade val="95000"/>
                          <a:satMod val="105000"/>
                        </a:srgbClr>
                      </a:solidFill>
                      <a:prstDash val="solid"/>
                    </a:lnL>
                    <a:lnR>
                      <a:noFill/>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2114" rtl="0" eaLnBrk="1" latinLnBrk="0" hangingPunct="1">
                        <a:defRPr sz="1795" kern="1200">
                          <a:solidFill>
                            <a:schemeClr val="tx1"/>
                          </a:solidFill>
                          <a:latin typeface="Arial Narrow"/>
                          <a:cs typeface="Arial"/>
                        </a:defRPr>
                      </a:lvl1pPr>
                      <a:lvl2pPr marL="456057" algn="l" defTabSz="912114" rtl="0" eaLnBrk="1" latinLnBrk="0" hangingPunct="1">
                        <a:defRPr sz="1795" kern="1200">
                          <a:solidFill>
                            <a:schemeClr val="tx1"/>
                          </a:solidFill>
                          <a:latin typeface="Arial Narrow"/>
                          <a:cs typeface="Arial"/>
                        </a:defRPr>
                      </a:lvl2pPr>
                      <a:lvl3pPr marL="912114" algn="l" defTabSz="912114" rtl="0" eaLnBrk="1" latinLnBrk="0" hangingPunct="1">
                        <a:defRPr sz="1795" kern="1200">
                          <a:solidFill>
                            <a:schemeClr val="tx1"/>
                          </a:solidFill>
                          <a:latin typeface="Arial Narrow"/>
                          <a:cs typeface="Arial"/>
                        </a:defRPr>
                      </a:lvl3pPr>
                      <a:lvl4pPr marL="1368171" algn="l" defTabSz="912114" rtl="0" eaLnBrk="1" latinLnBrk="0" hangingPunct="1">
                        <a:defRPr sz="1795" kern="1200">
                          <a:solidFill>
                            <a:schemeClr val="tx1"/>
                          </a:solidFill>
                          <a:latin typeface="Arial Narrow"/>
                          <a:cs typeface="Arial"/>
                        </a:defRPr>
                      </a:lvl4pPr>
                      <a:lvl5pPr marL="1824228" algn="l" defTabSz="912114" rtl="0" eaLnBrk="1" latinLnBrk="0" hangingPunct="1">
                        <a:defRPr sz="1795" kern="1200">
                          <a:solidFill>
                            <a:schemeClr val="tx1"/>
                          </a:solidFill>
                          <a:latin typeface="Arial Narrow"/>
                          <a:cs typeface="Arial"/>
                        </a:defRPr>
                      </a:lvl5pPr>
                      <a:lvl6pPr marL="2280285" algn="l" defTabSz="912114" rtl="0" eaLnBrk="1" latinLnBrk="0" hangingPunct="1">
                        <a:defRPr sz="1795" kern="1200">
                          <a:solidFill>
                            <a:schemeClr val="tx1"/>
                          </a:solidFill>
                          <a:latin typeface="Arial Narrow"/>
                          <a:cs typeface="Arial"/>
                        </a:defRPr>
                      </a:lvl6pPr>
                      <a:lvl7pPr marL="2736342" algn="l" defTabSz="912114" rtl="0" eaLnBrk="1" latinLnBrk="0" hangingPunct="1">
                        <a:defRPr sz="1795" kern="1200">
                          <a:solidFill>
                            <a:schemeClr val="tx1"/>
                          </a:solidFill>
                          <a:latin typeface="Arial Narrow"/>
                          <a:cs typeface="Arial"/>
                        </a:defRPr>
                      </a:lvl7pPr>
                      <a:lvl8pPr marL="3192399" algn="l" defTabSz="912114" rtl="0" eaLnBrk="1" latinLnBrk="0" hangingPunct="1">
                        <a:defRPr sz="1795" kern="1200">
                          <a:solidFill>
                            <a:schemeClr val="tx1"/>
                          </a:solidFill>
                          <a:latin typeface="Arial Narrow"/>
                          <a:cs typeface="Arial"/>
                        </a:defRPr>
                      </a:lvl8pPr>
                      <a:lvl9pPr marL="3648456" algn="l" defTabSz="912114" rtl="0" eaLnBrk="1" latinLnBrk="0" hangingPunct="1">
                        <a:defRPr sz="1795" kern="1200">
                          <a:solidFill>
                            <a:schemeClr val="tx1"/>
                          </a:solidFill>
                          <a:latin typeface="Arial Narrow"/>
                          <a:cs typeface="Arial"/>
                        </a:defRPr>
                      </a:lvl9pPr>
                    </a:lstStyle>
                    <a:p>
                      <a:r>
                        <a:rPr lang="en-US" sz="2300" dirty="0"/>
                        <a:t>If evicted block is dirty</a:t>
                      </a:r>
                      <a:r>
                        <a:rPr lang="en-US" sz="2300" baseline="0" dirty="0"/>
                        <a:t>, </a:t>
                      </a:r>
                    </a:p>
                    <a:p>
                      <a:r>
                        <a:rPr lang="en-US" sz="2300" baseline="0" dirty="0"/>
                        <a:t>write to Memory</a:t>
                      </a:r>
                      <a:endParaRPr lang="en-US" sz="2300" dirty="0"/>
                    </a:p>
                  </a:txBody>
                  <a:tcPr marL="103330" marR="103330" marT="51665" marB="51665">
                    <a:lnL>
                      <a:noFill/>
                    </a:lnL>
                    <a:lnR>
                      <a:noFill/>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2114" rtl="0" eaLnBrk="1" latinLnBrk="0" hangingPunct="1">
                        <a:defRPr sz="1795" kern="1200">
                          <a:solidFill>
                            <a:schemeClr val="tx1"/>
                          </a:solidFill>
                          <a:latin typeface="Arial Narrow"/>
                          <a:cs typeface="Arial"/>
                        </a:defRPr>
                      </a:lvl1pPr>
                      <a:lvl2pPr marL="456057" algn="l" defTabSz="912114" rtl="0" eaLnBrk="1" latinLnBrk="0" hangingPunct="1">
                        <a:defRPr sz="1795" kern="1200">
                          <a:solidFill>
                            <a:schemeClr val="tx1"/>
                          </a:solidFill>
                          <a:latin typeface="Arial Narrow"/>
                          <a:cs typeface="Arial"/>
                        </a:defRPr>
                      </a:lvl2pPr>
                      <a:lvl3pPr marL="912114" algn="l" defTabSz="912114" rtl="0" eaLnBrk="1" latinLnBrk="0" hangingPunct="1">
                        <a:defRPr sz="1795" kern="1200">
                          <a:solidFill>
                            <a:schemeClr val="tx1"/>
                          </a:solidFill>
                          <a:latin typeface="Arial Narrow"/>
                          <a:cs typeface="Arial"/>
                        </a:defRPr>
                      </a:lvl3pPr>
                      <a:lvl4pPr marL="1368171" algn="l" defTabSz="912114" rtl="0" eaLnBrk="1" latinLnBrk="0" hangingPunct="1">
                        <a:defRPr sz="1795" kern="1200">
                          <a:solidFill>
                            <a:schemeClr val="tx1"/>
                          </a:solidFill>
                          <a:latin typeface="Arial Narrow"/>
                          <a:cs typeface="Arial"/>
                        </a:defRPr>
                      </a:lvl4pPr>
                      <a:lvl5pPr marL="1824228" algn="l" defTabSz="912114" rtl="0" eaLnBrk="1" latinLnBrk="0" hangingPunct="1">
                        <a:defRPr sz="1795" kern="1200">
                          <a:solidFill>
                            <a:schemeClr val="tx1"/>
                          </a:solidFill>
                          <a:latin typeface="Arial Narrow"/>
                          <a:cs typeface="Arial"/>
                        </a:defRPr>
                      </a:lvl5pPr>
                      <a:lvl6pPr marL="2280285" algn="l" defTabSz="912114" rtl="0" eaLnBrk="1" latinLnBrk="0" hangingPunct="1">
                        <a:defRPr sz="1795" kern="1200">
                          <a:solidFill>
                            <a:schemeClr val="tx1"/>
                          </a:solidFill>
                          <a:latin typeface="Arial Narrow"/>
                          <a:cs typeface="Arial"/>
                        </a:defRPr>
                      </a:lvl6pPr>
                      <a:lvl7pPr marL="2736342" algn="l" defTabSz="912114" rtl="0" eaLnBrk="1" latinLnBrk="0" hangingPunct="1">
                        <a:defRPr sz="1795" kern="1200">
                          <a:solidFill>
                            <a:schemeClr val="tx1"/>
                          </a:solidFill>
                          <a:latin typeface="Arial Narrow"/>
                          <a:cs typeface="Arial"/>
                        </a:defRPr>
                      </a:lvl7pPr>
                      <a:lvl8pPr marL="3192399" algn="l" defTabSz="912114" rtl="0" eaLnBrk="1" latinLnBrk="0" hangingPunct="1">
                        <a:defRPr sz="1795" kern="1200">
                          <a:solidFill>
                            <a:schemeClr val="tx1"/>
                          </a:solidFill>
                          <a:latin typeface="Arial Narrow"/>
                          <a:cs typeface="Arial"/>
                        </a:defRPr>
                      </a:lvl8pPr>
                      <a:lvl9pPr marL="3648456" algn="l" defTabSz="912114" rtl="0" eaLnBrk="1" latinLnBrk="0" hangingPunct="1">
                        <a:defRPr sz="1795" kern="1200">
                          <a:solidFill>
                            <a:schemeClr val="tx1"/>
                          </a:solidFill>
                          <a:latin typeface="Arial Narrow"/>
                          <a:cs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300" dirty="0"/>
                        <a:t>Do Nothing</a:t>
                      </a:r>
                    </a:p>
                  </a:txBody>
                  <a:tcPr marL="103330" marR="103330" marT="51665" marB="51665">
                    <a:lnL>
                      <a:noFill/>
                    </a:lnL>
                    <a:lnR w="9525" cap="flat" cmpd="sng" algn="ctr">
                      <a:solidFill>
                        <a:srgbClr val="CC0000">
                          <a:shade val="95000"/>
                          <a:satMod val="105000"/>
                        </a:srgbClr>
                      </a:solidFill>
                      <a:prstDash val="solid"/>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8" name="Table 7">
            <a:extLst>
              <a:ext uri="{FF2B5EF4-FFF2-40B4-BE49-F238E27FC236}">
                <a16:creationId xmlns:a16="http://schemas.microsoft.com/office/drawing/2014/main" id="{464C1EF1-58A6-6DC5-87A9-EB67E50A7CA5}"/>
              </a:ext>
            </a:extLst>
          </p:cNvPr>
          <p:cNvGraphicFramePr>
            <a:graphicFrameLocks noGrp="1"/>
          </p:cNvGraphicFramePr>
          <p:nvPr>
            <p:extLst>
              <p:ext uri="{D42A27DB-BD31-4B8C-83A1-F6EECF244321}">
                <p14:modId xmlns:p14="http://schemas.microsoft.com/office/powerpoint/2010/main" val="1607061586"/>
              </p:ext>
            </p:extLst>
          </p:nvPr>
        </p:nvGraphicFramePr>
        <p:xfrm>
          <a:off x="1387998" y="1720280"/>
          <a:ext cx="9385842" cy="2165920"/>
        </p:xfrm>
        <a:graphic>
          <a:graphicData uri="http://schemas.openxmlformats.org/drawingml/2006/table">
            <a:tbl>
              <a:tblPr firstRow="1" bandRow="1"/>
              <a:tblGrid>
                <a:gridCol w="3128614">
                  <a:extLst>
                    <a:ext uri="{9D8B030D-6E8A-4147-A177-3AD203B41FA5}">
                      <a16:colId xmlns:a16="http://schemas.microsoft.com/office/drawing/2014/main" val="20000"/>
                    </a:ext>
                  </a:extLst>
                </a:gridCol>
                <a:gridCol w="3128614">
                  <a:extLst>
                    <a:ext uri="{9D8B030D-6E8A-4147-A177-3AD203B41FA5}">
                      <a16:colId xmlns:a16="http://schemas.microsoft.com/office/drawing/2014/main" val="20001"/>
                    </a:ext>
                  </a:extLst>
                </a:gridCol>
                <a:gridCol w="3128614">
                  <a:extLst>
                    <a:ext uri="{9D8B030D-6E8A-4147-A177-3AD203B41FA5}">
                      <a16:colId xmlns:a16="http://schemas.microsoft.com/office/drawing/2014/main" val="20002"/>
                    </a:ext>
                  </a:extLst>
                </a:gridCol>
              </a:tblGrid>
              <a:tr h="453649">
                <a:tc>
                  <a:txBody>
                    <a:bodyPr/>
                    <a:lstStyle>
                      <a:lvl1pPr marL="0" algn="l" defTabSz="912114" rtl="0" eaLnBrk="1" latinLnBrk="0" hangingPunct="1">
                        <a:defRPr sz="1795" b="1" kern="1200">
                          <a:solidFill>
                            <a:schemeClr val="bg1"/>
                          </a:solidFill>
                          <a:latin typeface="Arial Narrow"/>
                          <a:cs typeface="Arial"/>
                        </a:defRPr>
                      </a:lvl1pPr>
                      <a:lvl2pPr marL="456057" algn="l" defTabSz="912114" rtl="0" eaLnBrk="1" latinLnBrk="0" hangingPunct="1">
                        <a:defRPr sz="1795" b="1" kern="1200">
                          <a:solidFill>
                            <a:schemeClr val="bg1"/>
                          </a:solidFill>
                          <a:latin typeface="Arial Narrow"/>
                          <a:cs typeface="Arial"/>
                        </a:defRPr>
                      </a:lvl2pPr>
                      <a:lvl3pPr marL="912114" algn="l" defTabSz="912114" rtl="0" eaLnBrk="1" latinLnBrk="0" hangingPunct="1">
                        <a:defRPr sz="1795" b="1" kern="1200">
                          <a:solidFill>
                            <a:schemeClr val="bg1"/>
                          </a:solidFill>
                          <a:latin typeface="Arial Narrow"/>
                          <a:cs typeface="Arial"/>
                        </a:defRPr>
                      </a:lvl3pPr>
                      <a:lvl4pPr marL="1368171" algn="l" defTabSz="912114" rtl="0" eaLnBrk="1" latinLnBrk="0" hangingPunct="1">
                        <a:defRPr sz="1795" b="1" kern="1200">
                          <a:solidFill>
                            <a:schemeClr val="bg1"/>
                          </a:solidFill>
                          <a:latin typeface="Arial Narrow"/>
                          <a:cs typeface="Arial"/>
                        </a:defRPr>
                      </a:lvl4pPr>
                      <a:lvl5pPr marL="1824228" algn="l" defTabSz="912114" rtl="0" eaLnBrk="1" latinLnBrk="0" hangingPunct="1">
                        <a:defRPr sz="1795" b="1" kern="1200">
                          <a:solidFill>
                            <a:schemeClr val="bg1"/>
                          </a:solidFill>
                          <a:latin typeface="Arial Narrow"/>
                          <a:cs typeface="Arial"/>
                        </a:defRPr>
                      </a:lvl5pPr>
                      <a:lvl6pPr marL="2280285" algn="l" defTabSz="912114" rtl="0" eaLnBrk="1" latinLnBrk="0" hangingPunct="1">
                        <a:defRPr sz="1795" b="1" kern="1200">
                          <a:solidFill>
                            <a:schemeClr val="bg1"/>
                          </a:solidFill>
                          <a:latin typeface="Arial Narrow"/>
                          <a:cs typeface="Arial"/>
                        </a:defRPr>
                      </a:lvl6pPr>
                      <a:lvl7pPr marL="2736342" algn="l" defTabSz="912114" rtl="0" eaLnBrk="1" latinLnBrk="0" hangingPunct="1">
                        <a:defRPr sz="1795" b="1" kern="1200">
                          <a:solidFill>
                            <a:schemeClr val="bg1"/>
                          </a:solidFill>
                          <a:latin typeface="Arial Narrow"/>
                          <a:cs typeface="Arial"/>
                        </a:defRPr>
                      </a:lvl7pPr>
                      <a:lvl8pPr marL="3192399" algn="l" defTabSz="912114" rtl="0" eaLnBrk="1" latinLnBrk="0" hangingPunct="1">
                        <a:defRPr sz="1795" b="1" kern="1200">
                          <a:solidFill>
                            <a:schemeClr val="bg1"/>
                          </a:solidFill>
                          <a:latin typeface="Arial Narrow"/>
                          <a:cs typeface="Arial"/>
                        </a:defRPr>
                      </a:lvl8pPr>
                      <a:lvl9pPr marL="3648456" algn="l" defTabSz="912114" rtl="0" eaLnBrk="1" latinLnBrk="0" hangingPunct="1">
                        <a:defRPr sz="1795" b="1" kern="1200">
                          <a:solidFill>
                            <a:schemeClr val="bg1"/>
                          </a:solidFill>
                          <a:latin typeface="Arial Narrow"/>
                          <a:cs typeface="Arial"/>
                        </a:defRPr>
                      </a:lvl9pPr>
                    </a:lstStyle>
                    <a:p>
                      <a:r>
                        <a:rPr lang="en-US" sz="2300" dirty="0"/>
                        <a:t>Store w </a:t>
                      </a:r>
                      <a:r>
                        <a:rPr lang="en-US" sz="2300" dirty="0">
                          <a:solidFill>
                            <a:srgbClr val="000000"/>
                          </a:solidFill>
                        </a:rPr>
                        <a:t>No Allocate</a:t>
                      </a:r>
                    </a:p>
                  </a:txBody>
                  <a:tcPr marL="103330" marR="103330" marT="51665" marB="51665">
                    <a:lnL w="9525" cap="flat" cmpd="sng" algn="ctr">
                      <a:solidFill>
                        <a:srgbClr val="CC0000">
                          <a:shade val="95000"/>
                          <a:satMod val="105000"/>
                        </a:srgbClr>
                      </a:solidFill>
                      <a:prstDash val="solid"/>
                    </a:lnL>
                    <a:lnR>
                      <a:noFill/>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solidFill>
                      <a:srgbClr val="CC0000"/>
                    </a:solidFill>
                  </a:tcPr>
                </a:tc>
                <a:tc>
                  <a:txBody>
                    <a:bodyPr/>
                    <a:lstStyle>
                      <a:lvl1pPr marL="0" algn="l" defTabSz="912114" rtl="0" eaLnBrk="1" latinLnBrk="0" hangingPunct="1">
                        <a:defRPr sz="1795" b="1" kern="1200">
                          <a:solidFill>
                            <a:schemeClr val="bg1"/>
                          </a:solidFill>
                          <a:latin typeface="Arial Narrow"/>
                          <a:cs typeface="Arial"/>
                        </a:defRPr>
                      </a:lvl1pPr>
                      <a:lvl2pPr marL="456057" algn="l" defTabSz="912114" rtl="0" eaLnBrk="1" latinLnBrk="0" hangingPunct="1">
                        <a:defRPr sz="1795" b="1" kern="1200">
                          <a:solidFill>
                            <a:schemeClr val="bg1"/>
                          </a:solidFill>
                          <a:latin typeface="Arial Narrow"/>
                          <a:cs typeface="Arial"/>
                        </a:defRPr>
                      </a:lvl2pPr>
                      <a:lvl3pPr marL="912114" algn="l" defTabSz="912114" rtl="0" eaLnBrk="1" latinLnBrk="0" hangingPunct="1">
                        <a:defRPr sz="1795" b="1" kern="1200">
                          <a:solidFill>
                            <a:schemeClr val="bg1"/>
                          </a:solidFill>
                          <a:latin typeface="Arial Narrow"/>
                          <a:cs typeface="Arial"/>
                        </a:defRPr>
                      </a:lvl3pPr>
                      <a:lvl4pPr marL="1368171" algn="l" defTabSz="912114" rtl="0" eaLnBrk="1" latinLnBrk="0" hangingPunct="1">
                        <a:defRPr sz="1795" b="1" kern="1200">
                          <a:solidFill>
                            <a:schemeClr val="bg1"/>
                          </a:solidFill>
                          <a:latin typeface="Arial Narrow"/>
                          <a:cs typeface="Arial"/>
                        </a:defRPr>
                      </a:lvl4pPr>
                      <a:lvl5pPr marL="1824228" algn="l" defTabSz="912114" rtl="0" eaLnBrk="1" latinLnBrk="0" hangingPunct="1">
                        <a:defRPr sz="1795" b="1" kern="1200">
                          <a:solidFill>
                            <a:schemeClr val="bg1"/>
                          </a:solidFill>
                          <a:latin typeface="Arial Narrow"/>
                          <a:cs typeface="Arial"/>
                        </a:defRPr>
                      </a:lvl5pPr>
                      <a:lvl6pPr marL="2280285" algn="l" defTabSz="912114" rtl="0" eaLnBrk="1" latinLnBrk="0" hangingPunct="1">
                        <a:defRPr sz="1795" b="1" kern="1200">
                          <a:solidFill>
                            <a:schemeClr val="bg1"/>
                          </a:solidFill>
                          <a:latin typeface="Arial Narrow"/>
                          <a:cs typeface="Arial"/>
                        </a:defRPr>
                      </a:lvl6pPr>
                      <a:lvl7pPr marL="2736342" algn="l" defTabSz="912114" rtl="0" eaLnBrk="1" latinLnBrk="0" hangingPunct="1">
                        <a:defRPr sz="1795" b="1" kern="1200">
                          <a:solidFill>
                            <a:schemeClr val="bg1"/>
                          </a:solidFill>
                          <a:latin typeface="Arial Narrow"/>
                          <a:cs typeface="Arial"/>
                        </a:defRPr>
                      </a:lvl7pPr>
                      <a:lvl8pPr marL="3192399" algn="l" defTabSz="912114" rtl="0" eaLnBrk="1" latinLnBrk="0" hangingPunct="1">
                        <a:defRPr sz="1795" b="1" kern="1200">
                          <a:solidFill>
                            <a:schemeClr val="bg1"/>
                          </a:solidFill>
                          <a:latin typeface="Arial Narrow"/>
                          <a:cs typeface="Arial"/>
                        </a:defRPr>
                      </a:lvl8pPr>
                      <a:lvl9pPr marL="3648456" algn="l" defTabSz="912114" rtl="0" eaLnBrk="1" latinLnBrk="0" hangingPunct="1">
                        <a:defRPr sz="1795" b="1" kern="1200">
                          <a:solidFill>
                            <a:schemeClr val="bg1"/>
                          </a:solidFill>
                          <a:latin typeface="Arial Narrow"/>
                          <a:cs typeface="Arial"/>
                        </a:defRPr>
                      </a:lvl9pPr>
                    </a:lstStyle>
                    <a:p>
                      <a:r>
                        <a:rPr lang="en-US" sz="2300" dirty="0"/>
                        <a:t>Write-Back </a:t>
                      </a:r>
                    </a:p>
                  </a:txBody>
                  <a:tcPr marL="103330" marR="103330" marT="51665" marB="51665">
                    <a:lnL>
                      <a:noFill/>
                    </a:lnL>
                    <a:lnR>
                      <a:noFill/>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solidFill>
                      <a:srgbClr val="CC0000"/>
                    </a:solidFill>
                  </a:tcPr>
                </a:tc>
                <a:tc>
                  <a:txBody>
                    <a:bodyPr/>
                    <a:lstStyle>
                      <a:lvl1pPr marL="0" algn="l" defTabSz="912114" rtl="0" eaLnBrk="1" latinLnBrk="0" hangingPunct="1">
                        <a:defRPr sz="1795" b="1" kern="1200">
                          <a:solidFill>
                            <a:schemeClr val="bg1"/>
                          </a:solidFill>
                          <a:latin typeface="Arial Narrow"/>
                          <a:cs typeface="Arial"/>
                        </a:defRPr>
                      </a:lvl1pPr>
                      <a:lvl2pPr marL="456057" algn="l" defTabSz="912114" rtl="0" eaLnBrk="1" latinLnBrk="0" hangingPunct="1">
                        <a:defRPr sz="1795" b="1" kern="1200">
                          <a:solidFill>
                            <a:schemeClr val="bg1"/>
                          </a:solidFill>
                          <a:latin typeface="Arial Narrow"/>
                          <a:cs typeface="Arial"/>
                        </a:defRPr>
                      </a:lvl2pPr>
                      <a:lvl3pPr marL="912114" algn="l" defTabSz="912114" rtl="0" eaLnBrk="1" latinLnBrk="0" hangingPunct="1">
                        <a:defRPr sz="1795" b="1" kern="1200">
                          <a:solidFill>
                            <a:schemeClr val="bg1"/>
                          </a:solidFill>
                          <a:latin typeface="Arial Narrow"/>
                          <a:cs typeface="Arial"/>
                        </a:defRPr>
                      </a:lvl3pPr>
                      <a:lvl4pPr marL="1368171" algn="l" defTabSz="912114" rtl="0" eaLnBrk="1" latinLnBrk="0" hangingPunct="1">
                        <a:defRPr sz="1795" b="1" kern="1200">
                          <a:solidFill>
                            <a:schemeClr val="bg1"/>
                          </a:solidFill>
                          <a:latin typeface="Arial Narrow"/>
                          <a:cs typeface="Arial"/>
                        </a:defRPr>
                      </a:lvl4pPr>
                      <a:lvl5pPr marL="1824228" algn="l" defTabSz="912114" rtl="0" eaLnBrk="1" latinLnBrk="0" hangingPunct="1">
                        <a:defRPr sz="1795" b="1" kern="1200">
                          <a:solidFill>
                            <a:schemeClr val="bg1"/>
                          </a:solidFill>
                          <a:latin typeface="Arial Narrow"/>
                          <a:cs typeface="Arial"/>
                        </a:defRPr>
                      </a:lvl5pPr>
                      <a:lvl6pPr marL="2280285" algn="l" defTabSz="912114" rtl="0" eaLnBrk="1" latinLnBrk="0" hangingPunct="1">
                        <a:defRPr sz="1795" b="1" kern="1200">
                          <a:solidFill>
                            <a:schemeClr val="bg1"/>
                          </a:solidFill>
                          <a:latin typeface="Arial Narrow"/>
                          <a:cs typeface="Arial"/>
                        </a:defRPr>
                      </a:lvl6pPr>
                      <a:lvl7pPr marL="2736342" algn="l" defTabSz="912114" rtl="0" eaLnBrk="1" latinLnBrk="0" hangingPunct="1">
                        <a:defRPr sz="1795" b="1" kern="1200">
                          <a:solidFill>
                            <a:schemeClr val="bg1"/>
                          </a:solidFill>
                          <a:latin typeface="Arial Narrow"/>
                          <a:cs typeface="Arial"/>
                        </a:defRPr>
                      </a:lvl7pPr>
                      <a:lvl8pPr marL="3192399" algn="l" defTabSz="912114" rtl="0" eaLnBrk="1" latinLnBrk="0" hangingPunct="1">
                        <a:defRPr sz="1795" b="1" kern="1200">
                          <a:solidFill>
                            <a:schemeClr val="bg1"/>
                          </a:solidFill>
                          <a:latin typeface="Arial Narrow"/>
                          <a:cs typeface="Arial"/>
                        </a:defRPr>
                      </a:lvl8pPr>
                      <a:lvl9pPr marL="3648456" algn="l" defTabSz="912114" rtl="0" eaLnBrk="1" latinLnBrk="0" hangingPunct="1">
                        <a:defRPr sz="1795" b="1" kern="1200">
                          <a:solidFill>
                            <a:schemeClr val="bg1"/>
                          </a:solidFill>
                          <a:latin typeface="Arial Narrow"/>
                          <a:cs typeface="Arial"/>
                        </a:defRPr>
                      </a:lvl9pPr>
                    </a:lstStyle>
                    <a:p>
                      <a:r>
                        <a:rPr lang="en-US" sz="2300" dirty="0"/>
                        <a:t>Write-Through</a:t>
                      </a:r>
                    </a:p>
                  </a:txBody>
                  <a:tcPr marL="103330" marR="103330" marT="51665" marB="51665">
                    <a:lnL>
                      <a:noFill/>
                    </a:lnL>
                    <a:lnR w="9525" cap="flat" cmpd="sng" algn="ctr">
                      <a:solidFill>
                        <a:srgbClr val="CC0000">
                          <a:shade val="95000"/>
                          <a:satMod val="105000"/>
                        </a:srgbClr>
                      </a:solidFill>
                      <a:prstDash val="solid"/>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solidFill>
                      <a:srgbClr val="CC0000"/>
                    </a:solidFill>
                  </a:tcPr>
                </a:tc>
                <a:extLst>
                  <a:ext uri="{0D108BD9-81ED-4DB2-BD59-A6C34878D82A}">
                    <a16:rowId xmlns:a16="http://schemas.microsoft.com/office/drawing/2014/main" val="10000"/>
                  </a:ext>
                </a:extLst>
              </a:tr>
              <a:tr h="453649">
                <a:tc>
                  <a:txBody>
                    <a:bodyPr/>
                    <a:lstStyle>
                      <a:lvl1pPr marL="0" algn="l" defTabSz="912114" rtl="0" eaLnBrk="1" latinLnBrk="0" hangingPunct="1">
                        <a:defRPr sz="1795" kern="1200">
                          <a:solidFill>
                            <a:schemeClr val="tx1"/>
                          </a:solidFill>
                          <a:latin typeface="Arial Narrow"/>
                          <a:cs typeface="Arial"/>
                        </a:defRPr>
                      </a:lvl1pPr>
                      <a:lvl2pPr marL="456057" algn="l" defTabSz="912114" rtl="0" eaLnBrk="1" latinLnBrk="0" hangingPunct="1">
                        <a:defRPr sz="1795" kern="1200">
                          <a:solidFill>
                            <a:schemeClr val="tx1"/>
                          </a:solidFill>
                          <a:latin typeface="Arial Narrow"/>
                          <a:cs typeface="Arial"/>
                        </a:defRPr>
                      </a:lvl2pPr>
                      <a:lvl3pPr marL="912114" algn="l" defTabSz="912114" rtl="0" eaLnBrk="1" latinLnBrk="0" hangingPunct="1">
                        <a:defRPr sz="1795" kern="1200">
                          <a:solidFill>
                            <a:schemeClr val="tx1"/>
                          </a:solidFill>
                          <a:latin typeface="Arial Narrow"/>
                          <a:cs typeface="Arial"/>
                        </a:defRPr>
                      </a:lvl3pPr>
                      <a:lvl4pPr marL="1368171" algn="l" defTabSz="912114" rtl="0" eaLnBrk="1" latinLnBrk="0" hangingPunct="1">
                        <a:defRPr sz="1795" kern="1200">
                          <a:solidFill>
                            <a:schemeClr val="tx1"/>
                          </a:solidFill>
                          <a:latin typeface="Arial Narrow"/>
                          <a:cs typeface="Arial"/>
                        </a:defRPr>
                      </a:lvl4pPr>
                      <a:lvl5pPr marL="1824228" algn="l" defTabSz="912114" rtl="0" eaLnBrk="1" latinLnBrk="0" hangingPunct="1">
                        <a:defRPr sz="1795" kern="1200">
                          <a:solidFill>
                            <a:schemeClr val="tx1"/>
                          </a:solidFill>
                          <a:latin typeface="Arial Narrow"/>
                          <a:cs typeface="Arial"/>
                        </a:defRPr>
                      </a:lvl5pPr>
                      <a:lvl6pPr marL="2280285" algn="l" defTabSz="912114" rtl="0" eaLnBrk="1" latinLnBrk="0" hangingPunct="1">
                        <a:defRPr sz="1795" kern="1200">
                          <a:solidFill>
                            <a:schemeClr val="tx1"/>
                          </a:solidFill>
                          <a:latin typeface="Arial Narrow"/>
                          <a:cs typeface="Arial"/>
                        </a:defRPr>
                      </a:lvl6pPr>
                      <a:lvl7pPr marL="2736342" algn="l" defTabSz="912114" rtl="0" eaLnBrk="1" latinLnBrk="0" hangingPunct="1">
                        <a:defRPr sz="1795" kern="1200">
                          <a:solidFill>
                            <a:schemeClr val="tx1"/>
                          </a:solidFill>
                          <a:latin typeface="Arial Narrow"/>
                          <a:cs typeface="Arial"/>
                        </a:defRPr>
                      </a:lvl7pPr>
                      <a:lvl8pPr marL="3192399" algn="l" defTabSz="912114" rtl="0" eaLnBrk="1" latinLnBrk="0" hangingPunct="1">
                        <a:defRPr sz="1795" kern="1200">
                          <a:solidFill>
                            <a:schemeClr val="tx1"/>
                          </a:solidFill>
                          <a:latin typeface="Arial Narrow"/>
                          <a:cs typeface="Arial"/>
                        </a:defRPr>
                      </a:lvl8pPr>
                      <a:lvl9pPr marL="3648456" algn="l" defTabSz="912114" rtl="0" eaLnBrk="1" latinLnBrk="0" hangingPunct="1">
                        <a:defRPr sz="1795" kern="1200">
                          <a:solidFill>
                            <a:schemeClr val="tx1"/>
                          </a:solidFill>
                          <a:latin typeface="Arial Narrow"/>
                          <a:cs typeface="Arial"/>
                        </a:defRPr>
                      </a:lvl9pPr>
                    </a:lstStyle>
                    <a:p>
                      <a:r>
                        <a:rPr lang="en-US" sz="2300" dirty="0"/>
                        <a:t>Hit?</a:t>
                      </a:r>
                    </a:p>
                  </a:txBody>
                  <a:tcPr marL="103330" marR="103330" marT="51665" marB="51665">
                    <a:lnL w="9525" cap="flat" cmpd="sng" algn="ctr">
                      <a:solidFill>
                        <a:srgbClr val="CC0000">
                          <a:shade val="95000"/>
                          <a:satMod val="105000"/>
                        </a:srgbClr>
                      </a:solidFill>
                      <a:prstDash val="solid"/>
                    </a:lnL>
                    <a:lnR>
                      <a:noFill/>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2114" rtl="0" eaLnBrk="1" latinLnBrk="0" hangingPunct="1">
                        <a:defRPr sz="1795" kern="1200">
                          <a:solidFill>
                            <a:schemeClr val="tx1"/>
                          </a:solidFill>
                          <a:latin typeface="Arial Narrow"/>
                          <a:cs typeface="Arial"/>
                        </a:defRPr>
                      </a:lvl1pPr>
                      <a:lvl2pPr marL="456057" algn="l" defTabSz="912114" rtl="0" eaLnBrk="1" latinLnBrk="0" hangingPunct="1">
                        <a:defRPr sz="1795" kern="1200">
                          <a:solidFill>
                            <a:schemeClr val="tx1"/>
                          </a:solidFill>
                          <a:latin typeface="Arial Narrow"/>
                          <a:cs typeface="Arial"/>
                        </a:defRPr>
                      </a:lvl2pPr>
                      <a:lvl3pPr marL="912114" algn="l" defTabSz="912114" rtl="0" eaLnBrk="1" latinLnBrk="0" hangingPunct="1">
                        <a:defRPr sz="1795" kern="1200">
                          <a:solidFill>
                            <a:schemeClr val="tx1"/>
                          </a:solidFill>
                          <a:latin typeface="Arial Narrow"/>
                          <a:cs typeface="Arial"/>
                        </a:defRPr>
                      </a:lvl3pPr>
                      <a:lvl4pPr marL="1368171" algn="l" defTabSz="912114" rtl="0" eaLnBrk="1" latinLnBrk="0" hangingPunct="1">
                        <a:defRPr sz="1795" kern="1200">
                          <a:solidFill>
                            <a:schemeClr val="tx1"/>
                          </a:solidFill>
                          <a:latin typeface="Arial Narrow"/>
                          <a:cs typeface="Arial"/>
                        </a:defRPr>
                      </a:lvl4pPr>
                      <a:lvl5pPr marL="1824228" algn="l" defTabSz="912114" rtl="0" eaLnBrk="1" latinLnBrk="0" hangingPunct="1">
                        <a:defRPr sz="1795" kern="1200">
                          <a:solidFill>
                            <a:schemeClr val="tx1"/>
                          </a:solidFill>
                          <a:latin typeface="Arial Narrow"/>
                          <a:cs typeface="Arial"/>
                        </a:defRPr>
                      </a:lvl5pPr>
                      <a:lvl6pPr marL="2280285" algn="l" defTabSz="912114" rtl="0" eaLnBrk="1" latinLnBrk="0" hangingPunct="1">
                        <a:defRPr sz="1795" kern="1200">
                          <a:solidFill>
                            <a:schemeClr val="tx1"/>
                          </a:solidFill>
                          <a:latin typeface="Arial Narrow"/>
                          <a:cs typeface="Arial"/>
                        </a:defRPr>
                      </a:lvl6pPr>
                      <a:lvl7pPr marL="2736342" algn="l" defTabSz="912114" rtl="0" eaLnBrk="1" latinLnBrk="0" hangingPunct="1">
                        <a:defRPr sz="1795" kern="1200">
                          <a:solidFill>
                            <a:schemeClr val="tx1"/>
                          </a:solidFill>
                          <a:latin typeface="Arial Narrow"/>
                          <a:cs typeface="Arial"/>
                        </a:defRPr>
                      </a:lvl7pPr>
                      <a:lvl8pPr marL="3192399" algn="l" defTabSz="912114" rtl="0" eaLnBrk="1" latinLnBrk="0" hangingPunct="1">
                        <a:defRPr sz="1795" kern="1200">
                          <a:solidFill>
                            <a:schemeClr val="tx1"/>
                          </a:solidFill>
                          <a:latin typeface="Arial Narrow"/>
                          <a:cs typeface="Arial"/>
                        </a:defRPr>
                      </a:lvl8pPr>
                      <a:lvl9pPr marL="3648456" algn="l" defTabSz="912114" rtl="0" eaLnBrk="1" latinLnBrk="0" hangingPunct="1">
                        <a:defRPr sz="1795" kern="1200">
                          <a:solidFill>
                            <a:schemeClr val="tx1"/>
                          </a:solidFill>
                          <a:latin typeface="Arial Narrow"/>
                          <a:cs typeface="Arial"/>
                        </a:defRPr>
                      </a:lvl9pPr>
                    </a:lstStyle>
                    <a:p>
                      <a:r>
                        <a:rPr lang="en-US" sz="2300" dirty="0"/>
                        <a:t>Write </a:t>
                      </a:r>
                      <a:r>
                        <a:rPr lang="en-US" sz="2300" baseline="0" dirty="0"/>
                        <a:t>Cache</a:t>
                      </a:r>
                      <a:endParaRPr lang="en-US" sz="2300" dirty="0"/>
                    </a:p>
                  </a:txBody>
                  <a:tcPr marL="103330" marR="103330" marT="51665" marB="51665">
                    <a:lnL>
                      <a:noFill/>
                    </a:lnL>
                    <a:lnR>
                      <a:noFill/>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2114" rtl="0" eaLnBrk="1" latinLnBrk="0" hangingPunct="1">
                        <a:defRPr sz="1795" kern="1200">
                          <a:solidFill>
                            <a:schemeClr val="tx1"/>
                          </a:solidFill>
                          <a:latin typeface="Arial Narrow"/>
                          <a:cs typeface="Arial"/>
                        </a:defRPr>
                      </a:lvl1pPr>
                      <a:lvl2pPr marL="456057" algn="l" defTabSz="912114" rtl="0" eaLnBrk="1" latinLnBrk="0" hangingPunct="1">
                        <a:defRPr sz="1795" kern="1200">
                          <a:solidFill>
                            <a:schemeClr val="tx1"/>
                          </a:solidFill>
                          <a:latin typeface="Arial Narrow"/>
                          <a:cs typeface="Arial"/>
                        </a:defRPr>
                      </a:lvl2pPr>
                      <a:lvl3pPr marL="912114" algn="l" defTabSz="912114" rtl="0" eaLnBrk="1" latinLnBrk="0" hangingPunct="1">
                        <a:defRPr sz="1795" kern="1200">
                          <a:solidFill>
                            <a:schemeClr val="tx1"/>
                          </a:solidFill>
                          <a:latin typeface="Arial Narrow"/>
                          <a:cs typeface="Arial"/>
                        </a:defRPr>
                      </a:lvl3pPr>
                      <a:lvl4pPr marL="1368171" algn="l" defTabSz="912114" rtl="0" eaLnBrk="1" latinLnBrk="0" hangingPunct="1">
                        <a:defRPr sz="1795" kern="1200">
                          <a:solidFill>
                            <a:schemeClr val="tx1"/>
                          </a:solidFill>
                          <a:latin typeface="Arial Narrow"/>
                          <a:cs typeface="Arial"/>
                        </a:defRPr>
                      </a:lvl4pPr>
                      <a:lvl5pPr marL="1824228" algn="l" defTabSz="912114" rtl="0" eaLnBrk="1" latinLnBrk="0" hangingPunct="1">
                        <a:defRPr sz="1795" kern="1200">
                          <a:solidFill>
                            <a:schemeClr val="tx1"/>
                          </a:solidFill>
                          <a:latin typeface="Arial Narrow"/>
                          <a:cs typeface="Arial"/>
                        </a:defRPr>
                      </a:lvl5pPr>
                      <a:lvl6pPr marL="2280285" algn="l" defTabSz="912114" rtl="0" eaLnBrk="1" latinLnBrk="0" hangingPunct="1">
                        <a:defRPr sz="1795" kern="1200">
                          <a:solidFill>
                            <a:schemeClr val="tx1"/>
                          </a:solidFill>
                          <a:latin typeface="Arial Narrow"/>
                          <a:cs typeface="Arial"/>
                        </a:defRPr>
                      </a:lvl6pPr>
                      <a:lvl7pPr marL="2736342" algn="l" defTabSz="912114" rtl="0" eaLnBrk="1" latinLnBrk="0" hangingPunct="1">
                        <a:defRPr sz="1795" kern="1200">
                          <a:solidFill>
                            <a:schemeClr val="tx1"/>
                          </a:solidFill>
                          <a:latin typeface="Arial Narrow"/>
                          <a:cs typeface="Arial"/>
                        </a:defRPr>
                      </a:lvl7pPr>
                      <a:lvl8pPr marL="3192399" algn="l" defTabSz="912114" rtl="0" eaLnBrk="1" latinLnBrk="0" hangingPunct="1">
                        <a:defRPr sz="1795" kern="1200">
                          <a:solidFill>
                            <a:schemeClr val="tx1"/>
                          </a:solidFill>
                          <a:latin typeface="Arial Narrow"/>
                          <a:cs typeface="Arial"/>
                        </a:defRPr>
                      </a:lvl8pPr>
                      <a:lvl9pPr marL="3648456" algn="l" defTabSz="912114" rtl="0" eaLnBrk="1" latinLnBrk="0" hangingPunct="1">
                        <a:defRPr sz="1795" kern="1200">
                          <a:solidFill>
                            <a:schemeClr val="tx1"/>
                          </a:solidFill>
                          <a:latin typeface="Arial Narrow"/>
                          <a:cs typeface="Arial"/>
                        </a:defRPr>
                      </a:lvl9pPr>
                    </a:lstStyle>
                    <a:p>
                      <a:r>
                        <a:rPr lang="en-US" sz="2300" dirty="0"/>
                        <a:t>Write to Cache </a:t>
                      </a:r>
                      <a:r>
                        <a:rPr lang="en-US" sz="2300" b="1" dirty="0">
                          <a:solidFill>
                            <a:srgbClr val="0000FF"/>
                          </a:solidFill>
                        </a:rPr>
                        <a:t>+ Memory</a:t>
                      </a:r>
                    </a:p>
                  </a:txBody>
                  <a:tcPr marL="103330" marR="103330" marT="51665" marB="51665">
                    <a:lnL>
                      <a:noFill/>
                    </a:lnL>
                    <a:lnR w="9525" cap="flat" cmpd="sng" algn="ctr">
                      <a:solidFill>
                        <a:srgbClr val="CC0000">
                          <a:shade val="95000"/>
                          <a:satMod val="105000"/>
                        </a:srgbClr>
                      </a:solidFill>
                      <a:prstDash val="solid"/>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53649">
                <a:tc>
                  <a:txBody>
                    <a:bodyPr/>
                    <a:lstStyle>
                      <a:lvl1pPr marL="0" algn="l" defTabSz="912114" rtl="0" eaLnBrk="1" latinLnBrk="0" hangingPunct="1">
                        <a:defRPr sz="1795" kern="1200">
                          <a:solidFill>
                            <a:schemeClr val="tx1"/>
                          </a:solidFill>
                          <a:latin typeface="Arial Narrow"/>
                          <a:cs typeface="Arial"/>
                        </a:defRPr>
                      </a:lvl1pPr>
                      <a:lvl2pPr marL="456057" algn="l" defTabSz="912114" rtl="0" eaLnBrk="1" latinLnBrk="0" hangingPunct="1">
                        <a:defRPr sz="1795" kern="1200">
                          <a:solidFill>
                            <a:schemeClr val="tx1"/>
                          </a:solidFill>
                          <a:latin typeface="Arial Narrow"/>
                          <a:cs typeface="Arial"/>
                        </a:defRPr>
                      </a:lvl2pPr>
                      <a:lvl3pPr marL="912114" algn="l" defTabSz="912114" rtl="0" eaLnBrk="1" latinLnBrk="0" hangingPunct="1">
                        <a:defRPr sz="1795" kern="1200">
                          <a:solidFill>
                            <a:schemeClr val="tx1"/>
                          </a:solidFill>
                          <a:latin typeface="Arial Narrow"/>
                          <a:cs typeface="Arial"/>
                        </a:defRPr>
                      </a:lvl3pPr>
                      <a:lvl4pPr marL="1368171" algn="l" defTabSz="912114" rtl="0" eaLnBrk="1" latinLnBrk="0" hangingPunct="1">
                        <a:defRPr sz="1795" kern="1200">
                          <a:solidFill>
                            <a:schemeClr val="tx1"/>
                          </a:solidFill>
                          <a:latin typeface="Arial Narrow"/>
                          <a:cs typeface="Arial"/>
                        </a:defRPr>
                      </a:lvl4pPr>
                      <a:lvl5pPr marL="1824228" algn="l" defTabSz="912114" rtl="0" eaLnBrk="1" latinLnBrk="0" hangingPunct="1">
                        <a:defRPr sz="1795" kern="1200">
                          <a:solidFill>
                            <a:schemeClr val="tx1"/>
                          </a:solidFill>
                          <a:latin typeface="Arial Narrow"/>
                          <a:cs typeface="Arial"/>
                        </a:defRPr>
                      </a:lvl5pPr>
                      <a:lvl6pPr marL="2280285" algn="l" defTabSz="912114" rtl="0" eaLnBrk="1" latinLnBrk="0" hangingPunct="1">
                        <a:defRPr sz="1795" kern="1200">
                          <a:solidFill>
                            <a:schemeClr val="tx1"/>
                          </a:solidFill>
                          <a:latin typeface="Arial Narrow"/>
                          <a:cs typeface="Arial"/>
                        </a:defRPr>
                      </a:lvl6pPr>
                      <a:lvl7pPr marL="2736342" algn="l" defTabSz="912114" rtl="0" eaLnBrk="1" latinLnBrk="0" hangingPunct="1">
                        <a:defRPr sz="1795" kern="1200">
                          <a:solidFill>
                            <a:schemeClr val="tx1"/>
                          </a:solidFill>
                          <a:latin typeface="Arial Narrow"/>
                          <a:cs typeface="Arial"/>
                        </a:defRPr>
                      </a:lvl7pPr>
                      <a:lvl8pPr marL="3192399" algn="l" defTabSz="912114" rtl="0" eaLnBrk="1" latinLnBrk="0" hangingPunct="1">
                        <a:defRPr sz="1795" kern="1200">
                          <a:solidFill>
                            <a:schemeClr val="tx1"/>
                          </a:solidFill>
                          <a:latin typeface="Arial Narrow"/>
                          <a:cs typeface="Arial"/>
                        </a:defRPr>
                      </a:lvl8pPr>
                      <a:lvl9pPr marL="3648456" algn="l" defTabSz="912114" rtl="0" eaLnBrk="1" latinLnBrk="0" hangingPunct="1">
                        <a:defRPr sz="1795" kern="1200">
                          <a:solidFill>
                            <a:schemeClr val="tx1"/>
                          </a:solidFill>
                          <a:latin typeface="Arial Narrow"/>
                          <a:cs typeface="Arial"/>
                        </a:defRPr>
                      </a:lvl9pPr>
                    </a:lstStyle>
                    <a:p>
                      <a:r>
                        <a:rPr lang="en-US" sz="2300" dirty="0"/>
                        <a:t>Miss?</a:t>
                      </a:r>
                    </a:p>
                  </a:txBody>
                  <a:tcPr marL="103330" marR="103330" marT="51665" marB="51665">
                    <a:lnL w="9525" cap="flat" cmpd="sng" algn="ctr">
                      <a:solidFill>
                        <a:srgbClr val="CC0000">
                          <a:shade val="95000"/>
                          <a:satMod val="105000"/>
                        </a:srgbClr>
                      </a:solidFill>
                      <a:prstDash val="solid"/>
                    </a:lnL>
                    <a:lnR>
                      <a:noFill/>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2114" rtl="0" eaLnBrk="1" latinLnBrk="0" hangingPunct="1">
                        <a:defRPr sz="1795" kern="1200">
                          <a:solidFill>
                            <a:schemeClr val="tx1"/>
                          </a:solidFill>
                          <a:latin typeface="Arial Narrow"/>
                          <a:cs typeface="Arial"/>
                        </a:defRPr>
                      </a:lvl1pPr>
                      <a:lvl2pPr marL="456057" algn="l" defTabSz="912114" rtl="0" eaLnBrk="1" latinLnBrk="0" hangingPunct="1">
                        <a:defRPr sz="1795" kern="1200">
                          <a:solidFill>
                            <a:schemeClr val="tx1"/>
                          </a:solidFill>
                          <a:latin typeface="Arial Narrow"/>
                          <a:cs typeface="Arial"/>
                        </a:defRPr>
                      </a:lvl2pPr>
                      <a:lvl3pPr marL="912114" algn="l" defTabSz="912114" rtl="0" eaLnBrk="1" latinLnBrk="0" hangingPunct="1">
                        <a:defRPr sz="1795" kern="1200">
                          <a:solidFill>
                            <a:schemeClr val="tx1"/>
                          </a:solidFill>
                          <a:latin typeface="Arial Narrow"/>
                          <a:cs typeface="Arial"/>
                        </a:defRPr>
                      </a:lvl3pPr>
                      <a:lvl4pPr marL="1368171" algn="l" defTabSz="912114" rtl="0" eaLnBrk="1" latinLnBrk="0" hangingPunct="1">
                        <a:defRPr sz="1795" kern="1200">
                          <a:solidFill>
                            <a:schemeClr val="tx1"/>
                          </a:solidFill>
                          <a:latin typeface="Arial Narrow"/>
                          <a:cs typeface="Arial"/>
                        </a:defRPr>
                      </a:lvl4pPr>
                      <a:lvl5pPr marL="1824228" algn="l" defTabSz="912114" rtl="0" eaLnBrk="1" latinLnBrk="0" hangingPunct="1">
                        <a:defRPr sz="1795" kern="1200">
                          <a:solidFill>
                            <a:schemeClr val="tx1"/>
                          </a:solidFill>
                          <a:latin typeface="Arial Narrow"/>
                          <a:cs typeface="Arial"/>
                        </a:defRPr>
                      </a:lvl5pPr>
                      <a:lvl6pPr marL="2280285" algn="l" defTabSz="912114" rtl="0" eaLnBrk="1" latinLnBrk="0" hangingPunct="1">
                        <a:defRPr sz="1795" kern="1200">
                          <a:solidFill>
                            <a:schemeClr val="tx1"/>
                          </a:solidFill>
                          <a:latin typeface="Arial Narrow"/>
                          <a:cs typeface="Arial"/>
                        </a:defRPr>
                      </a:lvl6pPr>
                      <a:lvl7pPr marL="2736342" algn="l" defTabSz="912114" rtl="0" eaLnBrk="1" latinLnBrk="0" hangingPunct="1">
                        <a:defRPr sz="1795" kern="1200">
                          <a:solidFill>
                            <a:schemeClr val="tx1"/>
                          </a:solidFill>
                          <a:latin typeface="Arial Narrow"/>
                          <a:cs typeface="Arial"/>
                        </a:defRPr>
                      </a:lvl7pPr>
                      <a:lvl8pPr marL="3192399" algn="l" defTabSz="912114" rtl="0" eaLnBrk="1" latinLnBrk="0" hangingPunct="1">
                        <a:defRPr sz="1795" kern="1200">
                          <a:solidFill>
                            <a:schemeClr val="tx1"/>
                          </a:solidFill>
                          <a:latin typeface="Arial Narrow"/>
                          <a:cs typeface="Arial"/>
                        </a:defRPr>
                      </a:lvl8pPr>
                      <a:lvl9pPr marL="3648456" algn="l" defTabSz="912114" rtl="0" eaLnBrk="1" latinLnBrk="0" hangingPunct="1">
                        <a:defRPr sz="1795" kern="1200">
                          <a:solidFill>
                            <a:schemeClr val="tx1"/>
                          </a:solidFill>
                          <a:latin typeface="Arial Narrow"/>
                          <a:cs typeface="Arial"/>
                        </a:defRPr>
                      </a:lvl9pPr>
                    </a:lstStyle>
                    <a:p>
                      <a:r>
                        <a:rPr lang="en-US" sz="2300" dirty="0"/>
                        <a:t>Write to</a:t>
                      </a:r>
                      <a:r>
                        <a:rPr lang="en-US" sz="2300" baseline="0" dirty="0"/>
                        <a:t> Memory</a:t>
                      </a:r>
                      <a:endParaRPr lang="en-US" sz="2300" dirty="0"/>
                    </a:p>
                  </a:txBody>
                  <a:tcPr marL="103330" marR="103330" marT="51665" marB="51665">
                    <a:lnL>
                      <a:noFill/>
                    </a:lnL>
                    <a:lnR>
                      <a:noFill/>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2114" rtl="0" eaLnBrk="1" latinLnBrk="0" hangingPunct="1">
                        <a:defRPr sz="1795" kern="1200">
                          <a:solidFill>
                            <a:schemeClr val="tx1"/>
                          </a:solidFill>
                          <a:latin typeface="Arial Narrow"/>
                          <a:cs typeface="Arial"/>
                        </a:defRPr>
                      </a:lvl1pPr>
                      <a:lvl2pPr marL="456057" algn="l" defTabSz="912114" rtl="0" eaLnBrk="1" latinLnBrk="0" hangingPunct="1">
                        <a:defRPr sz="1795" kern="1200">
                          <a:solidFill>
                            <a:schemeClr val="tx1"/>
                          </a:solidFill>
                          <a:latin typeface="Arial Narrow"/>
                          <a:cs typeface="Arial"/>
                        </a:defRPr>
                      </a:lvl2pPr>
                      <a:lvl3pPr marL="912114" algn="l" defTabSz="912114" rtl="0" eaLnBrk="1" latinLnBrk="0" hangingPunct="1">
                        <a:defRPr sz="1795" kern="1200">
                          <a:solidFill>
                            <a:schemeClr val="tx1"/>
                          </a:solidFill>
                          <a:latin typeface="Arial Narrow"/>
                          <a:cs typeface="Arial"/>
                        </a:defRPr>
                      </a:lvl3pPr>
                      <a:lvl4pPr marL="1368171" algn="l" defTabSz="912114" rtl="0" eaLnBrk="1" latinLnBrk="0" hangingPunct="1">
                        <a:defRPr sz="1795" kern="1200">
                          <a:solidFill>
                            <a:schemeClr val="tx1"/>
                          </a:solidFill>
                          <a:latin typeface="Arial Narrow"/>
                          <a:cs typeface="Arial"/>
                        </a:defRPr>
                      </a:lvl4pPr>
                      <a:lvl5pPr marL="1824228" algn="l" defTabSz="912114" rtl="0" eaLnBrk="1" latinLnBrk="0" hangingPunct="1">
                        <a:defRPr sz="1795" kern="1200">
                          <a:solidFill>
                            <a:schemeClr val="tx1"/>
                          </a:solidFill>
                          <a:latin typeface="Arial Narrow"/>
                          <a:cs typeface="Arial"/>
                        </a:defRPr>
                      </a:lvl5pPr>
                      <a:lvl6pPr marL="2280285" algn="l" defTabSz="912114" rtl="0" eaLnBrk="1" latinLnBrk="0" hangingPunct="1">
                        <a:defRPr sz="1795" kern="1200">
                          <a:solidFill>
                            <a:schemeClr val="tx1"/>
                          </a:solidFill>
                          <a:latin typeface="Arial Narrow"/>
                          <a:cs typeface="Arial"/>
                        </a:defRPr>
                      </a:lvl6pPr>
                      <a:lvl7pPr marL="2736342" algn="l" defTabSz="912114" rtl="0" eaLnBrk="1" latinLnBrk="0" hangingPunct="1">
                        <a:defRPr sz="1795" kern="1200">
                          <a:solidFill>
                            <a:schemeClr val="tx1"/>
                          </a:solidFill>
                          <a:latin typeface="Arial Narrow"/>
                          <a:cs typeface="Arial"/>
                        </a:defRPr>
                      </a:lvl7pPr>
                      <a:lvl8pPr marL="3192399" algn="l" defTabSz="912114" rtl="0" eaLnBrk="1" latinLnBrk="0" hangingPunct="1">
                        <a:defRPr sz="1795" kern="1200">
                          <a:solidFill>
                            <a:schemeClr val="tx1"/>
                          </a:solidFill>
                          <a:latin typeface="Arial Narrow"/>
                          <a:cs typeface="Arial"/>
                        </a:defRPr>
                      </a:lvl8pPr>
                      <a:lvl9pPr marL="3648456" algn="l" defTabSz="912114" rtl="0" eaLnBrk="1" latinLnBrk="0" hangingPunct="1">
                        <a:defRPr sz="1795" kern="1200">
                          <a:solidFill>
                            <a:schemeClr val="tx1"/>
                          </a:solidFill>
                          <a:latin typeface="Arial Narrow"/>
                          <a:cs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300" dirty="0"/>
                        <a:t>Write to Memory</a:t>
                      </a:r>
                    </a:p>
                  </a:txBody>
                  <a:tcPr marL="103330" marR="103330" marT="51665" marB="51665">
                    <a:lnL>
                      <a:noFill/>
                    </a:lnL>
                    <a:lnR w="9525" cap="flat" cmpd="sng" algn="ctr">
                      <a:solidFill>
                        <a:srgbClr val="CC0000">
                          <a:shade val="95000"/>
                          <a:satMod val="105000"/>
                        </a:srgbClr>
                      </a:solidFill>
                      <a:prstDash val="solid"/>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803968">
                <a:tc>
                  <a:txBody>
                    <a:bodyPr/>
                    <a:lstStyle>
                      <a:lvl1pPr marL="0" algn="l" defTabSz="912114" rtl="0" eaLnBrk="1" latinLnBrk="0" hangingPunct="1">
                        <a:defRPr sz="1795" kern="1200">
                          <a:solidFill>
                            <a:schemeClr val="tx1"/>
                          </a:solidFill>
                          <a:latin typeface="Arial Narrow"/>
                          <a:cs typeface="Arial"/>
                        </a:defRPr>
                      </a:lvl1pPr>
                      <a:lvl2pPr marL="456057" algn="l" defTabSz="912114" rtl="0" eaLnBrk="1" latinLnBrk="0" hangingPunct="1">
                        <a:defRPr sz="1795" kern="1200">
                          <a:solidFill>
                            <a:schemeClr val="tx1"/>
                          </a:solidFill>
                          <a:latin typeface="Arial Narrow"/>
                          <a:cs typeface="Arial"/>
                        </a:defRPr>
                      </a:lvl2pPr>
                      <a:lvl3pPr marL="912114" algn="l" defTabSz="912114" rtl="0" eaLnBrk="1" latinLnBrk="0" hangingPunct="1">
                        <a:defRPr sz="1795" kern="1200">
                          <a:solidFill>
                            <a:schemeClr val="tx1"/>
                          </a:solidFill>
                          <a:latin typeface="Arial Narrow"/>
                          <a:cs typeface="Arial"/>
                        </a:defRPr>
                      </a:lvl3pPr>
                      <a:lvl4pPr marL="1368171" algn="l" defTabSz="912114" rtl="0" eaLnBrk="1" latinLnBrk="0" hangingPunct="1">
                        <a:defRPr sz="1795" kern="1200">
                          <a:solidFill>
                            <a:schemeClr val="tx1"/>
                          </a:solidFill>
                          <a:latin typeface="Arial Narrow"/>
                          <a:cs typeface="Arial"/>
                        </a:defRPr>
                      </a:lvl4pPr>
                      <a:lvl5pPr marL="1824228" algn="l" defTabSz="912114" rtl="0" eaLnBrk="1" latinLnBrk="0" hangingPunct="1">
                        <a:defRPr sz="1795" kern="1200">
                          <a:solidFill>
                            <a:schemeClr val="tx1"/>
                          </a:solidFill>
                          <a:latin typeface="Arial Narrow"/>
                          <a:cs typeface="Arial"/>
                        </a:defRPr>
                      </a:lvl5pPr>
                      <a:lvl6pPr marL="2280285" algn="l" defTabSz="912114" rtl="0" eaLnBrk="1" latinLnBrk="0" hangingPunct="1">
                        <a:defRPr sz="1795" kern="1200">
                          <a:solidFill>
                            <a:schemeClr val="tx1"/>
                          </a:solidFill>
                          <a:latin typeface="Arial Narrow"/>
                          <a:cs typeface="Arial"/>
                        </a:defRPr>
                      </a:lvl6pPr>
                      <a:lvl7pPr marL="2736342" algn="l" defTabSz="912114" rtl="0" eaLnBrk="1" latinLnBrk="0" hangingPunct="1">
                        <a:defRPr sz="1795" kern="1200">
                          <a:solidFill>
                            <a:schemeClr val="tx1"/>
                          </a:solidFill>
                          <a:latin typeface="Arial Narrow"/>
                          <a:cs typeface="Arial"/>
                        </a:defRPr>
                      </a:lvl7pPr>
                      <a:lvl8pPr marL="3192399" algn="l" defTabSz="912114" rtl="0" eaLnBrk="1" latinLnBrk="0" hangingPunct="1">
                        <a:defRPr sz="1795" kern="1200">
                          <a:solidFill>
                            <a:schemeClr val="tx1"/>
                          </a:solidFill>
                          <a:latin typeface="Arial Narrow"/>
                          <a:cs typeface="Arial"/>
                        </a:defRPr>
                      </a:lvl8pPr>
                      <a:lvl9pPr marL="3648456" algn="l" defTabSz="912114" rtl="0" eaLnBrk="1" latinLnBrk="0" hangingPunct="1">
                        <a:defRPr sz="1795" kern="1200">
                          <a:solidFill>
                            <a:schemeClr val="tx1"/>
                          </a:solidFill>
                          <a:latin typeface="Arial Narrow"/>
                          <a:cs typeface="Arial"/>
                        </a:defRPr>
                      </a:lvl9pPr>
                    </a:lstStyle>
                    <a:p>
                      <a:r>
                        <a:rPr lang="en-US" sz="2300" dirty="0"/>
                        <a:t>Replace</a:t>
                      </a:r>
                      <a:r>
                        <a:rPr lang="en-US" sz="2300" baseline="0" dirty="0"/>
                        <a:t> block</a:t>
                      </a:r>
                      <a:r>
                        <a:rPr lang="en-US" sz="2300" dirty="0"/>
                        <a:t>?</a:t>
                      </a:r>
                    </a:p>
                  </a:txBody>
                  <a:tcPr marL="103330" marR="103330" marT="51665" marB="51665">
                    <a:lnL w="9525" cap="flat" cmpd="sng" algn="ctr">
                      <a:solidFill>
                        <a:srgbClr val="CC0000">
                          <a:shade val="95000"/>
                          <a:satMod val="105000"/>
                        </a:srgbClr>
                      </a:solidFill>
                      <a:prstDash val="solid"/>
                    </a:lnL>
                    <a:lnR>
                      <a:noFill/>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2114" rtl="0" eaLnBrk="1" latinLnBrk="0" hangingPunct="1">
                        <a:defRPr sz="1795" kern="1200">
                          <a:solidFill>
                            <a:schemeClr val="tx1"/>
                          </a:solidFill>
                          <a:latin typeface="Arial Narrow"/>
                          <a:cs typeface="Arial"/>
                        </a:defRPr>
                      </a:lvl1pPr>
                      <a:lvl2pPr marL="456057" algn="l" defTabSz="912114" rtl="0" eaLnBrk="1" latinLnBrk="0" hangingPunct="1">
                        <a:defRPr sz="1795" kern="1200">
                          <a:solidFill>
                            <a:schemeClr val="tx1"/>
                          </a:solidFill>
                          <a:latin typeface="Arial Narrow"/>
                          <a:cs typeface="Arial"/>
                        </a:defRPr>
                      </a:lvl2pPr>
                      <a:lvl3pPr marL="912114" algn="l" defTabSz="912114" rtl="0" eaLnBrk="1" latinLnBrk="0" hangingPunct="1">
                        <a:defRPr sz="1795" kern="1200">
                          <a:solidFill>
                            <a:schemeClr val="tx1"/>
                          </a:solidFill>
                          <a:latin typeface="Arial Narrow"/>
                          <a:cs typeface="Arial"/>
                        </a:defRPr>
                      </a:lvl3pPr>
                      <a:lvl4pPr marL="1368171" algn="l" defTabSz="912114" rtl="0" eaLnBrk="1" latinLnBrk="0" hangingPunct="1">
                        <a:defRPr sz="1795" kern="1200">
                          <a:solidFill>
                            <a:schemeClr val="tx1"/>
                          </a:solidFill>
                          <a:latin typeface="Arial Narrow"/>
                          <a:cs typeface="Arial"/>
                        </a:defRPr>
                      </a:lvl4pPr>
                      <a:lvl5pPr marL="1824228" algn="l" defTabSz="912114" rtl="0" eaLnBrk="1" latinLnBrk="0" hangingPunct="1">
                        <a:defRPr sz="1795" kern="1200">
                          <a:solidFill>
                            <a:schemeClr val="tx1"/>
                          </a:solidFill>
                          <a:latin typeface="Arial Narrow"/>
                          <a:cs typeface="Arial"/>
                        </a:defRPr>
                      </a:lvl5pPr>
                      <a:lvl6pPr marL="2280285" algn="l" defTabSz="912114" rtl="0" eaLnBrk="1" latinLnBrk="0" hangingPunct="1">
                        <a:defRPr sz="1795" kern="1200">
                          <a:solidFill>
                            <a:schemeClr val="tx1"/>
                          </a:solidFill>
                          <a:latin typeface="Arial Narrow"/>
                          <a:cs typeface="Arial"/>
                        </a:defRPr>
                      </a:lvl6pPr>
                      <a:lvl7pPr marL="2736342" algn="l" defTabSz="912114" rtl="0" eaLnBrk="1" latinLnBrk="0" hangingPunct="1">
                        <a:defRPr sz="1795" kern="1200">
                          <a:solidFill>
                            <a:schemeClr val="tx1"/>
                          </a:solidFill>
                          <a:latin typeface="Arial Narrow"/>
                          <a:cs typeface="Arial"/>
                        </a:defRPr>
                      </a:lvl7pPr>
                      <a:lvl8pPr marL="3192399" algn="l" defTabSz="912114" rtl="0" eaLnBrk="1" latinLnBrk="0" hangingPunct="1">
                        <a:defRPr sz="1795" kern="1200">
                          <a:solidFill>
                            <a:schemeClr val="tx1"/>
                          </a:solidFill>
                          <a:latin typeface="Arial Narrow"/>
                          <a:cs typeface="Arial"/>
                        </a:defRPr>
                      </a:lvl8pPr>
                      <a:lvl9pPr marL="3648456" algn="l" defTabSz="912114" rtl="0" eaLnBrk="1" latinLnBrk="0" hangingPunct="1">
                        <a:defRPr sz="1795" kern="1200">
                          <a:solidFill>
                            <a:schemeClr val="tx1"/>
                          </a:solidFill>
                          <a:latin typeface="Arial Narrow"/>
                          <a:cs typeface="Arial"/>
                        </a:defRPr>
                      </a:lvl9pPr>
                    </a:lstStyle>
                    <a:p>
                      <a:r>
                        <a:rPr lang="en-US" sz="2300" dirty="0"/>
                        <a:t>If evicted block is dirty</a:t>
                      </a:r>
                      <a:r>
                        <a:rPr lang="en-US" sz="2300" baseline="0" dirty="0"/>
                        <a:t>, </a:t>
                      </a:r>
                    </a:p>
                    <a:p>
                      <a:r>
                        <a:rPr lang="en-US" sz="2300" baseline="0" dirty="0"/>
                        <a:t>write to Memory</a:t>
                      </a:r>
                      <a:endParaRPr lang="en-US" sz="2300" dirty="0"/>
                    </a:p>
                  </a:txBody>
                  <a:tcPr marL="103330" marR="103330" marT="51665" marB="51665">
                    <a:lnL>
                      <a:noFill/>
                    </a:lnL>
                    <a:lnR>
                      <a:noFill/>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2114" rtl="0" eaLnBrk="1" latinLnBrk="0" hangingPunct="1">
                        <a:defRPr sz="1795" kern="1200">
                          <a:solidFill>
                            <a:schemeClr val="tx1"/>
                          </a:solidFill>
                          <a:latin typeface="Arial Narrow"/>
                          <a:cs typeface="Arial"/>
                        </a:defRPr>
                      </a:lvl1pPr>
                      <a:lvl2pPr marL="456057" algn="l" defTabSz="912114" rtl="0" eaLnBrk="1" latinLnBrk="0" hangingPunct="1">
                        <a:defRPr sz="1795" kern="1200">
                          <a:solidFill>
                            <a:schemeClr val="tx1"/>
                          </a:solidFill>
                          <a:latin typeface="Arial Narrow"/>
                          <a:cs typeface="Arial"/>
                        </a:defRPr>
                      </a:lvl2pPr>
                      <a:lvl3pPr marL="912114" algn="l" defTabSz="912114" rtl="0" eaLnBrk="1" latinLnBrk="0" hangingPunct="1">
                        <a:defRPr sz="1795" kern="1200">
                          <a:solidFill>
                            <a:schemeClr val="tx1"/>
                          </a:solidFill>
                          <a:latin typeface="Arial Narrow"/>
                          <a:cs typeface="Arial"/>
                        </a:defRPr>
                      </a:lvl3pPr>
                      <a:lvl4pPr marL="1368171" algn="l" defTabSz="912114" rtl="0" eaLnBrk="1" latinLnBrk="0" hangingPunct="1">
                        <a:defRPr sz="1795" kern="1200">
                          <a:solidFill>
                            <a:schemeClr val="tx1"/>
                          </a:solidFill>
                          <a:latin typeface="Arial Narrow"/>
                          <a:cs typeface="Arial"/>
                        </a:defRPr>
                      </a:lvl4pPr>
                      <a:lvl5pPr marL="1824228" algn="l" defTabSz="912114" rtl="0" eaLnBrk="1" latinLnBrk="0" hangingPunct="1">
                        <a:defRPr sz="1795" kern="1200">
                          <a:solidFill>
                            <a:schemeClr val="tx1"/>
                          </a:solidFill>
                          <a:latin typeface="Arial Narrow"/>
                          <a:cs typeface="Arial"/>
                        </a:defRPr>
                      </a:lvl5pPr>
                      <a:lvl6pPr marL="2280285" algn="l" defTabSz="912114" rtl="0" eaLnBrk="1" latinLnBrk="0" hangingPunct="1">
                        <a:defRPr sz="1795" kern="1200">
                          <a:solidFill>
                            <a:schemeClr val="tx1"/>
                          </a:solidFill>
                          <a:latin typeface="Arial Narrow"/>
                          <a:cs typeface="Arial"/>
                        </a:defRPr>
                      </a:lvl6pPr>
                      <a:lvl7pPr marL="2736342" algn="l" defTabSz="912114" rtl="0" eaLnBrk="1" latinLnBrk="0" hangingPunct="1">
                        <a:defRPr sz="1795" kern="1200">
                          <a:solidFill>
                            <a:schemeClr val="tx1"/>
                          </a:solidFill>
                          <a:latin typeface="Arial Narrow"/>
                          <a:cs typeface="Arial"/>
                        </a:defRPr>
                      </a:lvl7pPr>
                      <a:lvl8pPr marL="3192399" algn="l" defTabSz="912114" rtl="0" eaLnBrk="1" latinLnBrk="0" hangingPunct="1">
                        <a:defRPr sz="1795" kern="1200">
                          <a:solidFill>
                            <a:schemeClr val="tx1"/>
                          </a:solidFill>
                          <a:latin typeface="Arial Narrow"/>
                          <a:cs typeface="Arial"/>
                        </a:defRPr>
                      </a:lvl8pPr>
                      <a:lvl9pPr marL="3648456" algn="l" defTabSz="912114" rtl="0" eaLnBrk="1" latinLnBrk="0" hangingPunct="1">
                        <a:defRPr sz="1795" kern="1200">
                          <a:solidFill>
                            <a:schemeClr val="tx1"/>
                          </a:solidFill>
                          <a:latin typeface="Arial Narrow"/>
                          <a:cs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300" dirty="0"/>
                        <a:t>Do Nothing</a:t>
                      </a:r>
                    </a:p>
                  </a:txBody>
                  <a:tcPr marL="103330" marR="103330" marT="51665" marB="51665">
                    <a:lnL>
                      <a:noFill/>
                    </a:lnL>
                    <a:lnR w="9525" cap="flat" cmpd="sng" algn="ctr">
                      <a:solidFill>
                        <a:srgbClr val="CC0000">
                          <a:shade val="95000"/>
                          <a:satMod val="105000"/>
                        </a:srgbClr>
                      </a:solidFill>
                      <a:prstDash val="solid"/>
                    </a:lnR>
                    <a:lnT w="9525" cap="flat" cmpd="sng" algn="ctr">
                      <a:solidFill>
                        <a:srgbClr val="CC0000">
                          <a:shade val="95000"/>
                          <a:satMod val="105000"/>
                        </a:srgbClr>
                      </a:solidFill>
                      <a:prstDash val="solid"/>
                    </a:lnT>
                    <a:lnB w="9525" cap="flat" cmpd="sng" algn="ctr">
                      <a:solidFill>
                        <a:srgbClr val="CC0000">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0658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299A9-A40F-E6E5-3138-BB38AA5FAD41}"/>
              </a:ext>
            </a:extLst>
          </p:cNvPr>
          <p:cNvSpPr>
            <a:spLocks noGrp="1"/>
          </p:cNvSpPr>
          <p:nvPr>
            <p:ph type="title"/>
          </p:nvPr>
        </p:nvSpPr>
        <p:spPr/>
        <p:txBody>
          <a:bodyPr/>
          <a:lstStyle/>
          <a:p>
            <a:r>
              <a:rPr lang="en-US" dirty="0"/>
              <a:t>Fully-associative caches</a:t>
            </a:r>
          </a:p>
        </p:txBody>
      </p:sp>
      <p:sp>
        <p:nvSpPr>
          <p:cNvPr id="4" name="Slide Number Placeholder 3">
            <a:extLst>
              <a:ext uri="{FF2B5EF4-FFF2-40B4-BE49-F238E27FC236}">
                <a16:creationId xmlns:a16="http://schemas.microsoft.com/office/drawing/2014/main" id="{5690D146-7CCE-889E-4512-3AE642F999C8}"/>
              </a:ext>
            </a:extLst>
          </p:cNvPr>
          <p:cNvSpPr>
            <a:spLocks noGrp="1"/>
          </p:cNvSpPr>
          <p:nvPr>
            <p:ph type="sldNum" sz="quarter" idx="12"/>
          </p:nvPr>
        </p:nvSpPr>
        <p:spPr/>
        <p:txBody>
          <a:bodyPr/>
          <a:lstStyle/>
          <a:p>
            <a:fld id="{24191890-1B93-4A46-9FD4-B9843F018E51}" type="slidenum">
              <a:rPr lang="en-US" smtClean="0"/>
              <a:pPr/>
              <a:t>28</a:t>
            </a:fld>
            <a:endParaRPr lang="en-US" dirty="0"/>
          </a:p>
        </p:txBody>
      </p:sp>
      <p:sp>
        <p:nvSpPr>
          <p:cNvPr id="5" name="Rectangle 2">
            <a:extLst>
              <a:ext uri="{FF2B5EF4-FFF2-40B4-BE49-F238E27FC236}">
                <a16:creationId xmlns:a16="http://schemas.microsoft.com/office/drawing/2014/main" id="{C13C8A1D-9DA7-47A4-476A-FFD5E7EDB7E0}"/>
              </a:ext>
            </a:extLst>
          </p:cNvPr>
          <p:cNvSpPr>
            <a:spLocks noChangeArrowheads="1"/>
          </p:cNvSpPr>
          <p:nvPr/>
        </p:nvSpPr>
        <p:spPr bwMode="auto">
          <a:xfrm>
            <a:off x="5682667" y="2567663"/>
            <a:ext cx="60276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6" name="Rectangle 3">
            <a:extLst>
              <a:ext uri="{FF2B5EF4-FFF2-40B4-BE49-F238E27FC236}">
                <a16:creationId xmlns:a16="http://schemas.microsoft.com/office/drawing/2014/main" id="{3A0B5E23-41B3-15E8-D69A-1F05DB033957}"/>
              </a:ext>
            </a:extLst>
          </p:cNvPr>
          <p:cNvSpPr>
            <a:spLocks noChangeArrowheads="1"/>
          </p:cNvSpPr>
          <p:nvPr/>
        </p:nvSpPr>
        <p:spPr bwMode="auto">
          <a:xfrm>
            <a:off x="6285428" y="2567663"/>
            <a:ext cx="1205521" cy="344435"/>
          </a:xfrm>
          <a:prstGeom prst="rect">
            <a:avLst/>
          </a:prstGeom>
          <a:solidFill>
            <a:srgbClr val="FFFF0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7" name="Rectangle 4">
            <a:extLst>
              <a:ext uri="{FF2B5EF4-FFF2-40B4-BE49-F238E27FC236}">
                <a16:creationId xmlns:a16="http://schemas.microsoft.com/office/drawing/2014/main" id="{5B804973-D0B4-7470-B34A-704BAB1F1A5B}"/>
              </a:ext>
            </a:extLst>
          </p:cNvPr>
          <p:cNvSpPr>
            <a:spLocks noChangeArrowheads="1"/>
          </p:cNvSpPr>
          <p:nvPr/>
        </p:nvSpPr>
        <p:spPr bwMode="auto">
          <a:xfrm>
            <a:off x="6285428" y="2912097"/>
            <a:ext cx="1205521" cy="344435"/>
          </a:xfrm>
          <a:prstGeom prst="rect">
            <a:avLst/>
          </a:prstGeom>
          <a:solidFill>
            <a:srgbClr val="FFFF0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8" name="Text Box 5">
            <a:extLst>
              <a:ext uri="{FF2B5EF4-FFF2-40B4-BE49-F238E27FC236}">
                <a16:creationId xmlns:a16="http://schemas.microsoft.com/office/drawing/2014/main" id="{38B8CA59-A060-82DF-9538-4D12408D8782}"/>
              </a:ext>
            </a:extLst>
          </p:cNvPr>
          <p:cNvSpPr txBox="1">
            <a:spLocks noChangeArrowheads="1"/>
          </p:cNvSpPr>
          <p:nvPr/>
        </p:nvSpPr>
        <p:spPr bwMode="auto">
          <a:xfrm>
            <a:off x="4832345" y="2097653"/>
            <a:ext cx="2495357" cy="578922"/>
          </a:xfrm>
          <a:prstGeom prst="rect">
            <a:avLst/>
          </a:prstGeom>
          <a:noFill/>
          <a:ln w="9525">
            <a:noFill/>
            <a:round/>
            <a:headEnd/>
            <a:tailEnd/>
          </a:ln>
          <a:effectLst/>
        </p:spPr>
        <p:txBody>
          <a:bodyPr lIns="101703" tIns="52886" rIns="101703" bIns="52886">
            <a:spAutoFit/>
          </a:bodyP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        tag   data</a:t>
            </a:r>
          </a:p>
        </p:txBody>
      </p:sp>
      <p:sp>
        <p:nvSpPr>
          <p:cNvPr id="9" name="Rectangle 6">
            <a:extLst>
              <a:ext uri="{FF2B5EF4-FFF2-40B4-BE49-F238E27FC236}">
                <a16:creationId xmlns:a16="http://schemas.microsoft.com/office/drawing/2014/main" id="{96FC4416-42FB-C67E-9B16-2F743A1A8B9D}"/>
              </a:ext>
            </a:extLst>
          </p:cNvPr>
          <p:cNvSpPr>
            <a:spLocks noChangeArrowheads="1"/>
          </p:cNvSpPr>
          <p:nvPr/>
        </p:nvSpPr>
        <p:spPr bwMode="auto">
          <a:xfrm>
            <a:off x="5682667" y="3256532"/>
            <a:ext cx="60276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0" name="Rectangle 7">
            <a:extLst>
              <a:ext uri="{FF2B5EF4-FFF2-40B4-BE49-F238E27FC236}">
                <a16:creationId xmlns:a16="http://schemas.microsoft.com/office/drawing/2014/main" id="{7C14A8DF-4CAB-4AE6-7602-DCB1AC290C08}"/>
              </a:ext>
            </a:extLst>
          </p:cNvPr>
          <p:cNvSpPr>
            <a:spLocks noChangeArrowheads="1"/>
          </p:cNvSpPr>
          <p:nvPr/>
        </p:nvSpPr>
        <p:spPr bwMode="auto">
          <a:xfrm>
            <a:off x="6285428" y="3256532"/>
            <a:ext cx="1205521" cy="344435"/>
          </a:xfrm>
          <a:prstGeom prst="rect">
            <a:avLst/>
          </a:prstGeom>
          <a:solidFill>
            <a:srgbClr val="FFFF0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1" name="Rectangle 8">
            <a:extLst>
              <a:ext uri="{FF2B5EF4-FFF2-40B4-BE49-F238E27FC236}">
                <a16:creationId xmlns:a16="http://schemas.microsoft.com/office/drawing/2014/main" id="{42369B30-3AFC-9BC1-8127-E30590D71604}"/>
              </a:ext>
            </a:extLst>
          </p:cNvPr>
          <p:cNvSpPr>
            <a:spLocks noChangeArrowheads="1"/>
          </p:cNvSpPr>
          <p:nvPr/>
        </p:nvSpPr>
        <p:spPr bwMode="auto">
          <a:xfrm>
            <a:off x="6285428" y="3600966"/>
            <a:ext cx="1205521" cy="344435"/>
          </a:xfrm>
          <a:prstGeom prst="rect">
            <a:avLst/>
          </a:prstGeom>
          <a:solidFill>
            <a:srgbClr val="FFFF0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2" name="Rectangle 9">
            <a:extLst>
              <a:ext uri="{FF2B5EF4-FFF2-40B4-BE49-F238E27FC236}">
                <a16:creationId xmlns:a16="http://schemas.microsoft.com/office/drawing/2014/main" id="{0A14B4AE-A44C-095F-AC21-D1E78666081B}"/>
              </a:ext>
            </a:extLst>
          </p:cNvPr>
          <p:cNvSpPr>
            <a:spLocks noChangeArrowheads="1"/>
          </p:cNvSpPr>
          <p:nvPr/>
        </p:nvSpPr>
        <p:spPr bwMode="auto">
          <a:xfrm>
            <a:off x="2894900" y="5886434"/>
            <a:ext cx="3358237" cy="430543"/>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tag</a:t>
            </a:r>
          </a:p>
        </p:txBody>
      </p:sp>
      <p:sp>
        <p:nvSpPr>
          <p:cNvPr id="13" name="Rectangle 10">
            <a:extLst>
              <a:ext uri="{FF2B5EF4-FFF2-40B4-BE49-F238E27FC236}">
                <a16:creationId xmlns:a16="http://schemas.microsoft.com/office/drawing/2014/main" id="{60F45D91-B38F-943C-39AD-DB2CF1532B09}"/>
              </a:ext>
            </a:extLst>
          </p:cNvPr>
          <p:cNvSpPr>
            <a:spLocks noChangeArrowheads="1"/>
          </p:cNvSpPr>
          <p:nvPr/>
        </p:nvSpPr>
        <p:spPr bwMode="auto">
          <a:xfrm>
            <a:off x="6253136" y="5886434"/>
            <a:ext cx="1549956" cy="430543"/>
          </a:xfrm>
          <a:prstGeom prst="rect">
            <a:avLst/>
          </a:prstGeom>
          <a:solidFill>
            <a:srgbClr val="DDDDDD"/>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034" b="1" dirty="0">
                <a:solidFill>
                  <a:srgbClr val="000000"/>
                </a:solidFill>
                <a:latin typeface="Calibri" pitchFamily="34" charset="0"/>
              </a:rPr>
              <a:t>block offset</a:t>
            </a:r>
          </a:p>
        </p:txBody>
      </p:sp>
      <p:sp>
        <p:nvSpPr>
          <p:cNvPr id="14" name="Text Box 11">
            <a:extLst>
              <a:ext uri="{FF2B5EF4-FFF2-40B4-BE49-F238E27FC236}">
                <a16:creationId xmlns:a16="http://schemas.microsoft.com/office/drawing/2014/main" id="{7A2409AD-9504-63CA-47A9-454FE6F6DBCC}"/>
              </a:ext>
            </a:extLst>
          </p:cNvPr>
          <p:cNvSpPr txBox="1">
            <a:spLocks noChangeArrowheads="1"/>
          </p:cNvSpPr>
          <p:nvPr/>
        </p:nvSpPr>
        <p:spPr bwMode="auto">
          <a:xfrm>
            <a:off x="2189887" y="5244206"/>
            <a:ext cx="1624435"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Address:</a:t>
            </a:r>
          </a:p>
        </p:txBody>
      </p:sp>
      <p:sp>
        <p:nvSpPr>
          <p:cNvPr id="15" name="Rectangle 12">
            <a:extLst>
              <a:ext uri="{FF2B5EF4-FFF2-40B4-BE49-F238E27FC236}">
                <a16:creationId xmlns:a16="http://schemas.microsoft.com/office/drawing/2014/main" id="{D74B7E2A-BCCC-3FC0-BF6D-0731C2D8B7D6}"/>
              </a:ext>
            </a:extLst>
          </p:cNvPr>
          <p:cNvSpPr>
            <a:spLocks noChangeArrowheads="1"/>
          </p:cNvSpPr>
          <p:nvPr/>
        </p:nvSpPr>
        <p:spPr bwMode="auto">
          <a:xfrm>
            <a:off x="5682667" y="3945401"/>
            <a:ext cx="60276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6" name="Rectangle 13">
            <a:extLst>
              <a:ext uri="{FF2B5EF4-FFF2-40B4-BE49-F238E27FC236}">
                <a16:creationId xmlns:a16="http://schemas.microsoft.com/office/drawing/2014/main" id="{2EF7FB91-94D9-8208-5522-259A67D37516}"/>
              </a:ext>
            </a:extLst>
          </p:cNvPr>
          <p:cNvSpPr>
            <a:spLocks noChangeArrowheads="1"/>
          </p:cNvSpPr>
          <p:nvPr/>
        </p:nvSpPr>
        <p:spPr bwMode="auto">
          <a:xfrm>
            <a:off x="6285428" y="3945401"/>
            <a:ext cx="1205521" cy="344435"/>
          </a:xfrm>
          <a:prstGeom prst="rect">
            <a:avLst/>
          </a:prstGeom>
          <a:solidFill>
            <a:srgbClr val="FFFF0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7" name="Rectangle 14">
            <a:extLst>
              <a:ext uri="{FF2B5EF4-FFF2-40B4-BE49-F238E27FC236}">
                <a16:creationId xmlns:a16="http://schemas.microsoft.com/office/drawing/2014/main" id="{D8ABA414-08DD-3047-0B0D-7C3D2A8B1E08}"/>
              </a:ext>
            </a:extLst>
          </p:cNvPr>
          <p:cNvSpPr>
            <a:spLocks noChangeArrowheads="1"/>
          </p:cNvSpPr>
          <p:nvPr/>
        </p:nvSpPr>
        <p:spPr bwMode="auto">
          <a:xfrm>
            <a:off x="6285428" y="4289836"/>
            <a:ext cx="1205521" cy="344435"/>
          </a:xfrm>
          <a:prstGeom prst="rect">
            <a:avLst/>
          </a:prstGeom>
          <a:solidFill>
            <a:srgbClr val="FFFF0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8" name="Rectangle 15">
            <a:extLst>
              <a:ext uri="{FF2B5EF4-FFF2-40B4-BE49-F238E27FC236}">
                <a16:creationId xmlns:a16="http://schemas.microsoft.com/office/drawing/2014/main" id="{E07493DB-065C-95A0-C867-AD4CB3AABCC9}"/>
              </a:ext>
            </a:extLst>
          </p:cNvPr>
          <p:cNvSpPr>
            <a:spLocks noChangeArrowheads="1"/>
          </p:cNvSpPr>
          <p:nvPr/>
        </p:nvSpPr>
        <p:spPr bwMode="auto">
          <a:xfrm>
            <a:off x="5682667" y="4634270"/>
            <a:ext cx="60276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9" name="Rectangle 16">
            <a:extLst>
              <a:ext uri="{FF2B5EF4-FFF2-40B4-BE49-F238E27FC236}">
                <a16:creationId xmlns:a16="http://schemas.microsoft.com/office/drawing/2014/main" id="{5CC2878C-4640-5497-D128-E699E325D23C}"/>
              </a:ext>
            </a:extLst>
          </p:cNvPr>
          <p:cNvSpPr>
            <a:spLocks noChangeArrowheads="1"/>
          </p:cNvSpPr>
          <p:nvPr/>
        </p:nvSpPr>
        <p:spPr bwMode="auto">
          <a:xfrm>
            <a:off x="6285428" y="4634270"/>
            <a:ext cx="1205521" cy="344435"/>
          </a:xfrm>
          <a:prstGeom prst="rect">
            <a:avLst/>
          </a:prstGeom>
          <a:solidFill>
            <a:srgbClr val="FFFF0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20" name="Rectangle 17">
            <a:extLst>
              <a:ext uri="{FF2B5EF4-FFF2-40B4-BE49-F238E27FC236}">
                <a16:creationId xmlns:a16="http://schemas.microsoft.com/office/drawing/2014/main" id="{1A5EE1A1-7897-4CD0-673A-0255B8DCC5C3}"/>
              </a:ext>
            </a:extLst>
          </p:cNvPr>
          <p:cNvSpPr>
            <a:spLocks noChangeArrowheads="1"/>
          </p:cNvSpPr>
          <p:nvPr/>
        </p:nvSpPr>
        <p:spPr bwMode="auto">
          <a:xfrm>
            <a:off x="6285428" y="4978705"/>
            <a:ext cx="1205521" cy="344435"/>
          </a:xfrm>
          <a:prstGeom prst="rect">
            <a:avLst/>
          </a:prstGeom>
          <a:solidFill>
            <a:srgbClr val="FFFF0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21" name="Freeform 18">
            <a:extLst>
              <a:ext uri="{FF2B5EF4-FFF2-40B4-BE49-F238E27FC236}">
                <a16:creationId xmlns:a16="http://schemas.microsoft.com/office/drawing/2014/main" id="{E8583101-F91D-8445-E3E0-A332BB877DCA}"/>
              </a:ext>
            </a:extLst>
          </p:cNvPr>
          <p:cNvSpPr>
            <a:spLocks/>
          </p:cNvSpPr>
          <p:nvPr/>
        </p:nvSpPr>
        <p:spPr bwMode="auto">
          <a:xfrm>
            <a:off x="7028114" y="5197565"/>
            <a:ext cx="1018952" cy="688869"/>
          </a:xfrm>
          <a:custGeom>
            <a:avLst/>
            <a:gdLst>
              <a:gd name="T0" fmla="*/ 0 w 568"/>
              <a:gd name="T1" fmla="*/ 0 h 384"/>
              <a:gd name="T2" fmla="*/ 568 w 568"/>
              <a:gd name="T3" fmla="*/ 384 h 384"/>
            </a:gdLst>
            <a:ahLst/>
            <a:cxnLst>
              <a:cxn ang="0">
                <a:pos x="0" y="384"/>
              </a:cxn>
              <a:cxn ang="0">
                <a:pos x="528" y="96"/>
              </a:cxn>
              <a:cxn ang="0">
                <a:pos x="240" y="0"/>
              </a:cxn>
            </a:cxnLst>
            <a:rect l="T0" t="T1" r="T2" b="T3"/>
            <a:pathLst>
              <a:path w="568" h="384">
                <a:moveTo>
                  <a:pt x="0" y="384"/>
                </a:moveTo>
                <a:cubicBezTo>
                  <a:pt x="244" y="272"/>
                  <a:pt x="488" y="160"/>
                  <a:pt x="528" y="96"/>
                </a:cubicBezTo>
                <a:cubicBezTo>
                  <a:pt x="568" y="32"/>
                  <a:pt x="288" y="16"/>
                  <a:pt x="240" y="0"/>
                </a:cubicBezTo>
              </a:path>
            </a:pathLst>
          </a:custGeom>
          <a:noFill/>
          <a:ln w="28440">
            <a:solidFill>
              <a:srgbClr val="000000"/>
            </a:solidFill>
            <a:round/>
            <a:headEnd/>
            <a:tailEnd type="triangle" w="med" len="med"/>
          </a:ln>
          <a:effectLst/>
        </p:spPr>
        <p:txBody>
          <a:bodyPr wrap="none" anchor="ctr"/>
          <a:lstStyle/>
          <a:p>
            <a:endParaRPr lang="en-US" sz="3068" dirty="0">
              <a:solidFill>
                <a:srgbClr val="000000"/>
              </a:solidFill>
              <a:latin typeface="Calibri" pitchFamily="34" charset="0"/>
            </a:endParaRPr>
          </a:p>
        </p:txBody>
      </p:sp>
      <p:sp>
        <p:nvSpPr>
          <p:cNvPr id="22" name="Text Box 19">
            <a:extLst>
              <a:ext uri="{FF2B5EF4-FFF2-40B4-BE49-F238E27FC236}">
                <a16:creationId xmlns:a16="http://schemas.microsoft.com/office/drawing/2014/main" id="{239B53D1-946A-AC29-7550-570D3C85E14D}"/>
              </a:ext>
            </a:extLst>
          </p:cNvPr>
          <p:cNvSpPr txBox="1">
            <a:spLocks noChangeArrowheads="1"/>
          </p:cNvSpPr>
          <p:nvPr/>
        </p:nvSpPr>
        <p:spPr bwMode="auto">
          <a:xfrm>
            <a:off x="6599366" y="6356443"/>
            <a:ext cx="936362"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 bit</a:t>
            </a:r>
          </a:p>
        </p:txBody>
      </p:sp>
      <p:sp>
        <p:nvSpPr>
          <p:cNvPr id="23" name="Text Box 20">
            <a:extLst>
              <a:ext uri="{FF2B5EF4-FFF2-40B4-BE49-F238E27FC236}">
                <a16:creationId xmlns:a16="http://schemas.microsoft.com/office/drawing/2014/main" id="{8D0A7519-7823-022C-25F3-2A8A1C34F000}"/>
              </a:ext>
            </a:extLst>
          </p:cNvPr>
          <p:cNvSpPr txBox="1">
            <a:spLocks noChangeArrowheads="1"/>
          </p:cNvSpPr>
          <p:nvPr/>
        </p:nvSpPr>
        <p:spPr bwMode="auto">
          <a:xfrm>
            <a:off x="4019694" y="6356443"/>
            <a:ext cx="1093456"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3 bits</a:t>
            </a:r>
          </a:p>
        </p:txBody>
      </p:sp>
      <p:sp>
        <p:nvSpPr>
          <p:cNvPr id="24" name="TextBox 23">
            <a:extLst>
              <a:ext uri="{FF2B5EF4-FFF2-40B4-BE49-F238E27FC236}">
                <a16:creationId xmlns:a16="http://schemas.microsoft.com/office/drawing/2014/main" id="{EF613031-7517-F313-FD24-9552DEBF64AE}"/>
              </a:ext>
            </a:extLst>
          </p:cNvPr>
          <p:cNvSpPr txBox="1"/>
          <p:nvPr/>
        </p:nvSpPr>
        <p:spPr>
          <a:xfrm>
            <a:off x="1559648" y="2324472"/>
            <a:ext cx="3040512" cy="1205202"/>
          </a:xfrm>
          <a:prstGeom prst="rect">
            <a:avLst/>
          </a:prstGeom>
          <a:noFill/>
        </p:spPr>
        <p:txBody>
          <a:bodyPr wrap="none" rtlCol="0">
            <a:spAutoFit/>
          </a:bodyPr>
          <a:lstStyle/>
          <a:p>
            <a:r>
              <a:rPr lang="en-US" sz="3616" b="1" dirty="0">
                <a:solidFill>
                  <a:srgbClr val="000000"/>
                </a:solidFill>
                <a:latin typeface="Calibri" pitchFamily="34" charset="0"/>
              </a:rPr>
              <a:t>A block can go</a:t>
            </a:r>
          </a:p>
          <a:p>
            <a:r>
              <a:rPr lang="en-US" sz="3616" b="1" dirty="0">
                <a:solidFill>
                  <a:srgbClr val="000000"/>
                </a:solidFill>
                <a:latin typeface="Calibri" pitchFamily="34" charset="0"/>
              </a:rPr>
              <a:t>to </a:t>
            </a:r>
            <a:r>
              <a:rPr lang="en-US" sz="3616" b="1" dirty="0">
                <a:solidFill>
                  <a:srgbClr val="FF0000"/>
                </a:solidFill>
                <a:latin typeface="Calibri" pitchFamily="34" charset="0"/>
              </a:rPr>
              <a:t>any</a:t>
            </a:r>
            <a:r>
              <a:rPr lang="en-US" sz="3616" b="1" dirty="0">
                <a:solidFill>
                  <a:srgbClr val="000000"/>
                </a:solidFill>
                <a:latin typeface="Calibri" pitchFamily="34" charset="0"/>
              </a:rPr>
              <a:t> location</a:t>
            </a:r>
          </a:p>
        </p:txBody>
      </p:sp>
      <p:sp>
        <p:nvSpPr>
          <p:cNvPr id="25" name="Rectangle 22">
            <a:extLst>
              <a:ext uri="{FF2B5EF4-FFF2-40B4-BE49-F238E27FC236}">
                <a16:creationId xmlns:a16="http://schemas.microsoft.com/office/drawing/2014/main" id="{CE9384B5-0A7D-DE2C-D1CB-7AC597703ED4}"/>
              </a:ext>
            </a:extLst>
          </p:cNvPr>
          <p:cNvSpPr>
            <a:spLocks noChangeArrowheads="1"/>
          </p:cNvSpPr>
          <p:nvPr/>
        </p:nvSpPr>
        <p:spPr bwMode="auto">
          <a:xfrm>
            <a:off x="9433776" y="1819593"/>
            <a:ext cx="1205521" cy="344435"/>
          </a:xfrm>
          <a:prstGeom prst="rect">
            <a:avLst/>
          </a:prstGeom>
          <a:solidFill>
            <a:srgbClr val="006699"/>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110</a:t>
            </a:r>
          </a:p>
        </p:txBody>
      </p:sp>
      <p:sp>
        <p:nvSpPr>
          <p:cNvPr id="26" name="Rectangle 23">
            <a:extLst>
              <a:ext uri="{FF2B5EF4-FFF2-40B4-BE49-F238E27FC236}">
                <a16:creationId xmlns:a16="http://schemas.microsoft.com/office/drawing/2014/main" id="{C4D9FD25-6214-0BF4-3EE3-B5492A0F37DA}"/>
              </a:ext>
            </a:extLst>
          </p:cNvPr>
          <p:cNvSpPr>
            <a:spLocks noChangeArrowheads="1"/>
          </p:cNvSpPr>
          <p:nvPr/>
        </p:nvSpPr>
        <p:spPr bwMode="auto">
          <a:xfrm>
            <a:off x="9433776" y="2508462"/>
            <a:ext cx="1205521" cy="344435"/>
          </a:xfrm>
          <a:prstGeom prst="rect">
            <a:avLst/>
          </a:prstGeom>
          <a:solidFill>
            <a:srgbClr val="00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130</a:t>
            </a:r>
          </a:p>
        </p:txBody>
      </p:sp>
      <p:sp>
        <p:nvSpPr>
          <p:cNvPr id="27" name="Rectangle 24">
            <a:extLst>
              <a:ext uri="{FF2B5EF4-FFF2-40B4-BE49-F238E27FC236}">
                <a16:creationId xmlns:a16="http://schemas.microsoft.com/office/drawing/2014/main" id="{0D2BE306-3E88-30F9-DE97-D6A4EEA6993D}"/>
              </a:ext>
            </a:extLst>
          </p:cNvPr>
          <p:cNvSpPr>
            <a:spLocks noChangeArrowheads="1"/>
          </p:cNvSpPr>
          <p:nvPr/>
        </p:nvSpPr>
        <p:spPr bwMode="auto">
          <a:xfrm>
            <a:off x="9433776" y="3197332"/>
            <a:ext cx="1205521" cy="344435"/>
          </a:xfrm>
          <a:prstGeom prst="rect">
            <a:avLst/>
          </a:prstGeom>
          <a:solidFill>
            <a:srgbClr val="66FF99"/>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28" name="Rectangle 25">
            <a:extLst>
              <a:ext uri="{FF2B5EF4-FFF2-40B4-BE49-F238E27FC236}">
                <a16:creationId xmlns:a16="http://schemas.microsoft.com/office/drawing/2014/main" id="{B5E49840-7BED-4D66-0043-B1F1D4C3DC23}"/>
              </a:ext>
            </a:extLst>
          </p:cNvPr>
          <p:cNvSpPr>
            <a:spLocks noChangeArrowheads="1"/>
          </p:cNvSpPr>
          <p:nvPr/>
        </p:nvSpPr>
        <p:spPr bwMode="auto">
          <a:xfrm>
            <a:off x="9433776" y="3541766"/>
            <a:ext cx="1205521" cy="344435"/>
          </a:xfrm>
          <a:prstGeom prst="rect">
            <a:avLst/>
          </a:prstGeom>
          <a:solidFill>
            <a:srgbClr val="00FF0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160</a:t>
            </a:r>
          </a:p>
        </p:txBody>
      </p:sp>
      <p:sp>
        <p:nvSpPr>
          <p:cNvPr id="29" name="Rectangle 26">
            <a:extLst>
              <a:ext uri="{FF2B5EF4-FFF2-40B4-BE49-F238E27FC236}">
                <a16:creationId xmlns:a16="http://schemas.microsoft.com/office/drawing/2014/main" id="{EDB3B852-9A3A-6B42-524F-71F54B9B36ED}"/>
              </a:ext>
            </a:extLst>
          </p:cNvPr>
          <p:cNvSpPr>
            <a:spLocks noChangeArrowheads="1"/>
          </p:cNvSpPr>
          <p:nvPr/>
        </p:nvSpPr>
        <p:spPr bwMode="auto">
          <a:xfrm>
            <a:off x="9433776" y="4230635"/>
            <a:ext cx="1205521" cy="344435"/>
          </a:xfrm>
          <a:prstGeom prst="rect">
            <a:avLst/>
          </a:prstGeom>
          <a:solidFill>
            <a:srgbClr val="00990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180</a:t>
            </a:r>
          </a:p>
        </p:txBody>
      </p:sp>
      <p:sp>
        <p:nvSpPr>
          <p:cNvPr id="30" name="Rectangle 27">
            <a:extLst>
              <a:ext uri="{FF2B5EF4-FFF2-40B4-BE49-F238E27FC236}">
                <a16:creationId xmlns:a16="http://schemas.microsoft.com/office/drawing/2014/main" id="{B7EC39C2-2780-1313-B780-A71369D1D032}"/>
              </a:ext>
            </a:extLst>
          </p:cNvPr>
          <p:cNvSpPr>
            <a:spLocks noChangeArrowheads="1"/>
          </p:cNvSpPr>
          <p:nvPr/>
        </p:nvSpPr>
        <p:spPr bwMode="auto">
          <a:xfrm>
            <a:off x="9433776" y="4919505"/>
            <a:ext cx="1205521" cy="344435"/>
          </a:xfrm>
          <a:prstGeom prst="rect">
            <a:avLst/>
          </a:prstGeom>
          <a:solidFill>
            <a:srgbClr val="CC990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200</a:t>
            </a:r>
          </a:p>
        </p:txBody>
      </p:sp>
      <p:sp>
        <p:nvSpPr>
          <p:cNvPr id="31" name="Rectangle 28">
            <a:extLst>
              <a:ext uri="{FF2B5EF4-FFF2-40B4-BE49-F238E27FC236}">
                <a16:creationId xmlns:a16="http://schemas.microsoft.com/office/drawing/2014/main" id="{0A9AD0CF-0583-A38C-E631-35A5AF21D463}"/>
              </a:ext>
            </a:extLst>
          </p:cNvPr>
          <p:cNvSpPr>
            <a:spLocks noChangeArrowheads="1"/>
          </p:cNvSpPr>
          <p:nvPr/>
        </p:nvSpPr>
        <p:spPr bwMode="auto">
          <a:xfrm>
            <a:off x="9433776" y="5608374"/>
            <a:ext cx="1205521" cy="344435"/>
          </a:xfrm>
          <a:prstGeom prst="rect">
            <a:avLst/>
          </a:prstGeom>
          <a:solidFill>
            <a:srgbClr val="FF330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220</a:t>
            </a:r>
          </a:p>
        </p:txBody>
      </p:sp>
      <p:sp>
        <p:nvSpPr>
          <p:cNvPr id="32" name="Rectangle 29">
            <a:extLst>
              <a:ext uri="{FF2B5EF4-FFF2-40B4-BE49-F238E27FC236}">
                <a16:creationId xmlns:a16="http://schemas.microsoft.com/office/drawing/2014/main" id="{1AA889AC-0FF1-A94F-951A-3BCE63FFD454}"/>
              </a:ext>
            </a:extLst>
          </p:cNvPr>
          <p:cNvSpPr>
            <a:spLocks noChangeArrowheads="1"/>
          </p:cNvSpPr>
          <p:nvPr/>
        </p:nvSpPr>
        <p:spPr bwMode="auto">
          <a:xfrm>
            <a:off x="9433776" y="6297243"/>
            <a:ext cx="1205521" cy="344435"/>
          </a:xfrm>
          <a:prstGeom prst="rect">
            <a:avLst/>
          </a:prstGeom>
          <a:solidFill>
            <a:srgbClr val="FF6699"/>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240</a:t>
            </a:r>
          </a:p>
        </p:txBody>
      </p:sp>
      <p:sp>
        <p:nvSpPr>
          <p:cNvPr id="33" name="Text Box 30">
            <a:extLst>
              <a:ext uri="{FF2B5EF4-FFF2-40B4-BE49-F238E27FC236}">
                <a16:creationId xmlns:a16="http://schemas.microsoft.com/office/drawing/2014/main" id="{14C03EC3-1083-977F-4780-EBB883CA25D1}"/>
              </a:ext>
            </a:extLst>
          </p:cNvPr>
          <p:cNvSpPr txBox="1">
            <a:spLocks noChangeArrowheads="1"/>
          </p:cNvSpPr>
          <p:nvPr/>
        </p:nvSpPr>
        <p:spPr bwMode="auto">
          <a:xfrm>
            <a:off x="8996218" y="1389050"/>
            <a:ext cx="500345" cy="5671405"/>
          </a:xfrm>
          <a:prstGeom prst="rect">
            <a:avLst/>
          </a:prstGeom>
          <a:noFill/>
          <a:ln w="9525">
            <a:noFill/>
            <a:round/>
            <a:headEnd/>
            <a:tailEnd/>
          </a:ln>
          <a:effectLst/>
        </p:spPr>
        <p:txBody>
          <a:bodyPr wrap="none" lIns="101703" tIns="52886" rIns="101703" bIns="52886">
            <a:spAutoFit/>
          </a:bodyPr>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5</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6</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7</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8</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9</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15</a:t>
            </a:r>
          </a:p>
        </p:txBody>
      </p:sp>
      <p:sp>
        <p:nvSpPr>
          <p:cNvPr id="34" name="Text Box 31">
            <a:extLst>
              <a:ext uri="{FF2B5EF4-FFF2-40B4-BE49-F238E27FC236}">
                <a16:creationId xmlns:a16="http://schemas.microsoft.com/office/drawing/2014/main" id="{ED0BD668-48B1-8FAC-663D-8DDAAD6B83E4}"/>
              </a:ext>
            </a:extLst>
          </p:cNvPr>
          <p:cNvSpPr txBox="1">
            <a:spLocks noChangeArrowheads="1"/>
          </p:cNvSpPr>
          <p:nvPr/>
        </p:nvSpPr>
        <p:spPr bwMode="auto">
          <a:xfrm>
            <a:off x="9261559" y="872398"/>
            <a:ext cx="1608149"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Memory</a:t>
            </a:r>
          </a:p>
        </p:txBody>
      </p:sp>
      <p:sp>
        <p:nvSpPr>
          <p:cNvPr id="35" name="Rectangle 32">
            <a:extLst>
              <a:ext uri="{FF2B5EF4-FFF2-40B4-BE49-F238E27FC236}">
                <a16:creationId xmlns:a16="http://schemas.microsoft.com/office/drawing/2014/main" id="{FA0DD34B-66B9-2E0D-DEB2-F925FD6AA6F9}"/>
              </a:ext>
            </a:extLst>
          </p:cNvPr>
          <p:cNvSpPr>
            <a:spLocks noChangeArrowheads="1"/>
          </p:cNvSpPr>
          <p:nvPr/>
        </p:nvSpPr>
        <p:spPr bwMode="auto">
          <a:xfrm>
            <a:off x="9433776" y="1475159"/>
            <a:ext cx="1205521" cy="344435"/>
          </a:xfrm>
          <a:prstGeom prst="rect">
            <a:avLst/>
          </a:prstGeom>
          <a:solidFill>
            <a:srgbClr val="006699"/>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100</a:t>
            </a:r>
          </a:p>
        </p:txBody>
      </p:sp>
      <p:sp>
        <p:nvSpPr>
          <p:cNvPr id="36" name="Rectangle 33">
            <a:extLst>
              <a:ext uri="{FF2B5EF4-FFF2-40B4-BE49-F238E27FC236}">
                <a16:creationId xmlns:a16="http://schemas.microsoft.com/office/drawing/2014/main" id="{8C0FC642-CA1B-0C40-7688-0F0EC549BAFA}"/>
              </a:ext>
            </a:extLst>
          </p:cNvPr>
          <p:cNvSpPr>
            <a:spLocks noChangeArrowheads="1"/>
          </p:cNvSpPr>
          <p:nvPr/>
        </p:nvSpPr>
        <p:spPr bwMode="auto">
          <a:xfrm>
            <a:off x="9433776" y="2164028"/>
            <a:ext cx="1205521" cy="344435"/>
          </a:xfrm>
          <a:prstGeom prst="rect">
            <a:avLst/>
          </a:prstGeom>
          <a:solidFill>
            <a:srgbClr val="00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120</a:t>
            </a:r>
          </a:p>
        </p:txBody>
      </p:sp>
      <p:sp>
        <p:nvSpPr>
          <p:cNvPr id="37" name="Rectangle 34">
            <a:extLst>
              <a:ext uri="{FF2B5EF4-FFF2-40B4-BE49-F238E27FC236}">
                <a16:creationId xmlns:a16="http://schemas.microsoft.com/office/drawing/2014/main" id="{64C1B288-B7BB-DF0D-0A1A-EE1E0AF4041F}"/>
              </a:ext>
            </a:extLst>
          </p:cNvPr>
          <p:cNvSpPr>
            <a:spLocks noChangeArrowheads="1"/>
          </p:cNvSpPr>
          <p:nvPr/>
        </p:nvSpPr>
        <p:spPr bwMode="auto">
          <a:xfrm>
            <a:off x="9433776" y="2852897"/>
            <a:ext cx="1205521" cy="344435"/>
          </a:xfrm>
          <a:prstGeom prst="rect">
            <a:avLst/>
          </a:prstGeom>
          <a:solidFill>
            <a:srgbClr val="66FF99"/>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140</a:t>
            </a:r>
          </a:p>
        </p:txBody>
      </p:sp>
      <p:sp>
        <p:nvSpPr>
          <p:cNvPr id="38" name="Rectangle 35">
            <a:extLst>
              <a:ext uri="{FF2B5EF4-FFF2-40B4-BE49-F238E27FC236}">
                <a16:creationId xmlns:a16="http://schemas.microsoft.com/office/drawing/2014/main" id="{29499CE4-EA17-90B0-F5C8-7D5F56C4C60E}"/>
              </a:ext>
            </a:extLst>
          </p:cNvPr>
          <p:cNvSpPr>
            <a:spLocks noChangeArrowheads="1"/>
          </p:cNvSpPr>
          <p:nvPr/>
        </p:nvSpPr>
        <p:spPr bwMode="auto">
          <a:xfrm>
            <a:off x="9433776" y="3886201"/>
            <a:ext cx="1205521" cy="344435"/>
          </a:xfrm>
          <a:prstGeom prst="rect">
            <a:avLst/>
          </a:prstGeom>
          <a:solidFill>
            <a:srgbClr val="00FF0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170</a:t>
            </a:r>
          </a:p>
        </p:txBody>
      </p:sp>
      <p:sp>
        <p:nvSpPr>
          <p:cNvPr id="39" name="Rectangle 36">
            <a:extLst>
              <a:ext uri="{FF2B5EF4-FFF2-40B4-BE49-F238E27FC236}">
                <a16:creationId xmlns:a16="http://schemas.microsoft.com/office/drawing/2014/main" id="{341A7942-539B-471D-686B-E780CC9EA03F}"/>
              </a:ext>
            </a:extLst>
          </p:cNvPr>
          <p:cNvSpPr>
            <a:spLocks noChangeArrowheads="1"/>
          </p:cNvSpPr>
          <p:nvPr/>
        </p:nvSpPr>
        <p:spPr bwMode="auto">
          <a:xfrm>
            <a:off x="9433776" y="4575070"/>
            <a:ext cx="1205521" cy="344435"/>
          </a:xfrm>
          <a:prstGeom prst="rect">
            <a:avLst/>
          </a:prstGeom>
          <a:solidFill>
            <a:srgbClr val="00990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190</a:t>
            </a:r>
          </a:p>
        </p:txBody>
      </p:sp>
      <p:sp>
        <p:nvSpPr>
          <p:cNvPr id="40" name="Rectangle 37">
            <a:extLst>
              <a:ext uri="{FF2B5EF4-FFF2-40B4-BE49-F238E27FC236}">
                <a16:creationId xmlns:a16="http://schemas.microsoft.com/office/drawing/2014/main" id="{A9DA58CE-A51D-F8FA-27E7-54AD23B2160A}"/>
              </a:ext>
            </a:extLst>
          </p:cNvPr>
          <p:cNvSpPr>
            <a:spLocks noChangeArrowheads="1"/>
          </p:cNvSpPr>
          <p:nvPr/>
        </p:nvSpPr>
        <p:spPr bwMode="auto">
          <a:xfrm>
            <a:off x="9433776" y="5263939"/>
            <a:ext cx="1205521" cy="344435"/>
          </a:xfrm>
          <a:prstGeom prst="rect">
            <a:avLst/>
          </a:prstGeom>
          <a:solidFill>
            <a:srgbClr val="CC990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210</a:t>
            </a:r>
          </a:p>
        </p:txBody>
      </p:sp>
      <p:sp>
        <p:nvSpPr>
          <p:cNvPr id="41" name="Rectangle 38">
            <a:extLst>
              <a:ext uri="{FF2B5EF4-FFF2-40B4-BE49-F238E27FC236}">
                <a16:creationId xmlns:a16="http://schemas.microsoft.com/office/drawing/2014/main" id="{E25F674B-DE30-4D46-89CB-9B5B9C6A4516}"/>
              </a:ext>
            </a:extLst>
          </p:cNvPr>
          <p:cNvSpPr>
            <a:spLocks noChangeArrowheads="1"/>
          </p:cNvSpPr>
          <p:nvPr/>
        </p:nvSpPr>
        <p:spPr bwMode="auto">
          <a:xfrm>
            <a:off x="9433776" y="5952808"/>
            <a:ext cx="1205521" cy="344435"/>
          </a:xfrm>
          <a:prstGeom prst="rect">
            <a:avLst/>
          </a:prstGeom>
          <a:solidFill>
            <a:srgbClr val="FF330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230</a:t>
            </a:r>
          </a:p>
        </p:txBody>
      </p:sp>
      <p:sp>
        <p:nvSpPr>
          <p:cNvPr id="42" name="Rectangle 39">
            <a:extLst>
              <a:ext uri="{FF2B5EF4-FFF2-40B4-BE49-F238E27FC236}">
                <a16:creationId xmlns:a16="http://schemas.microsoft.com/office/drawing/2014/main" id="{7AA0BD45-6D41-9D25-7C0E-4F850B660D60}"/>
              </a:ext>
            </a:extLst>
          </p:cNvPr>
          <p:cNvSpPr>
            <a:spLocks noChangeArrowheads="1"/>
          </p:cNvSpPr>
          <p:nvPr/>
        </p:nvSpPr>
        <p:spPr bwMode="auto">
          <a:xfrm>
            <a:off x="9433776" y="6641677"/>
            <a:ext cx="1205521" cy="344435"/>
          </a:xfrm>
          <a:prstGeom prst="rect">
            <a:avLst/>
          </a:prstGeom>
          <a:solidFill>
            <a:srgbClr val="FF6699"/>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250</a:t>
            </a:r>
          </a:p>
        </p:txBody>
      </p:sp>
      <p:sp>
        <p:nvSpPr>
          <p:cNvPr id="43" name="Line 44">
            <a:extLst>
              <a:ext uri="{FF2B5EF4-FFF2-40B4-BE49-F238E27FC236}">
                <a16:creationId xmlns:a16="http://schemas.microsoft.com/office/drawing/2014/main" id="{6217F020-D245-968D-C3A0-7AA539D57DFE}"/>
              </a:ext>
            </a:extLst>
          </p:cNvPr>
          <p:cNvSpPr>
            <a:spLocks noChangeShapeType="1"/>
          </p:cNvSpPr>
          <p:nvPr/>
        </p:nvSpPr>
        <p:spPr bwMode="auto">
          <a:xfrm flipH="1">
            <a:off x="7544766" y="1819593"/>
            <a:ext cx="1636064" cy="1119412"/>
          </a:xfrm>
          <a:prstGeom prst="line">
            <a:avLst/>
          </a:prstGeom>
          <a:noFill/>
          <a:ln w="38100" cmpd="sng">
            <a:solidFill>
              <a:schemeClr val="tx1"/>
            </a:solidFill>
            <a:miter lim="800000"/>
            <a:headEnd/>
            <a:tailEnd type="triangle" w="med" len="med"/>
          </a:ln>
          <a:effectLst/>
        </p:spPr>
        <p:txBody>
          <a:bodyPr/>
          <a:lstStyle/>
          <a:p>
            <a:endParaRPr lang="en-US" sz="3068" dirty="0">
              <a:solidFill>
                <a:srgbClr val="000000"/>
              </a:solidFill>
              <a:latin typeface="Calibri" pitchFamily="34" charset="0"/>
            </a:endParaRPr>
          </a:p>
        </p:txBody>
      </p:sp>
      <p:sp>
        <p:nvSpPr>
          <p:cNvPr id="44" name="Line 44">
            <a:extLst>
              <a:ext uri="{FF2B5EF4-FFF2-40B4-BE49-F238E27FC236}">
                <a16:creationId xmlns:a16="http://schemas.microsoft.com/office/drawing/2014/main" id="{82CE2A48-1F29-1351-1FF3-B91CACDB5C74}"/>
              </a:ext>
            </a:extLst>
          </p:cNvPr>
          <p:cNvSpPr>
            <a:spLocks noChangeShapeType="1"/>
          </p:cNvSpPr>
          <p:nvPr/>
        </p:nvSpPr>
        <p:spPr bwMode="auto">
          <a:xfrm flipH="1">
            <a:off x="7544766" y="1905701"/>
            <a:ext cx="1636064" cy="1636064"/>
          </a:xfrm>
          <a:prstGeom prst="line">
            <a:avLst/>
          </a:prstGeom>
          <a:noFill/>
          <a:ln w="38100" cmpd="sng">
            <a:solidFill>
              <a:schemeClr val="tx1"/>
            </a:solidFill>
            <a:miter lim="800000"/>
            <a:headEnd/>
            <a:tailEnd type="triangle" w="med" len="med"/>
          </a:ln>
          <a:effectLst/>
        </p:spPr>
        <p:txBody>
          <a:bodyPr/>
          <a:lstStyle/>
          <a:p>
            <a:endParaRPr lang="en-US" sz="3068" dirty="0">
              <a:solidFill>
                <a:srgbClr val="000000"/>
              </a:solidFill>
              <a:latin typeface="Calibri" pitchFamily="34" charset="0"/>
            </a:endParaRPr>
          </a:p>
        </p:txBody>
      </p:sp>
      <p:sp>
        <p:nvSpPr>
          <p:cNvPr id="45" name="Line 44">
            <a:extLst>
              <a:ext uri="{FF2B5EF4-FFF2-40B4-BE49-F238E27FC236}">
                <a16:creationId xmlns:a16="http://schemas.microsoft.com/office/drawing/2014/main" id="{70303CD2-AA92-6302-0C3A-B2C93754998C}"/>
              </a:ext>
            </a:extLst>
          </p:cNvPr>
          <p:cNvSpPr>
            <a:spLocks noChangeShapeType="1"/>
          </p:cNvSpPr>
          <p:nvPr/>
        </p:nvSpPr>
        <p:spPr bwMode="auto">
          <a:xfrm flipH="1">
            <a:off x="7544766" y="1991811"/>
            <a:ext cx="1636064" cy="2324933"/>
          </a:xfrm>
          <a:prstGeom prst="line">
            <a:avLst/>
          </a:prstGeom>
          <a:noFill/>
          <a:ln w="38100" cmpd="sng">
            <a:solidFill>
              <a:schemeClr val="tx1"/>
            </a:solidFill>
            <a:miter lim="800000"/>
            <a:headEnd/>
            <a:tailEnd type="triangle" w="med" len="med"/>
          </a:ln>
          <a:effectLst/>
        </p:spPr>
        <p:txBody>
          <a:bodyPr/>
          <a:lstStyle/>
          <a:p>
            <a:endParaRPr lang="en-US" sz="3068" dirty="0">
              <a:solidFill>
                <a:srgbClr val="000000"/>
              </a:solidFill>
              <a:latin typeface="Calibri" pitchFamily="34" charset="0"/>
            </a:endParaRPr>
          </a:p>
        </p:txBody>
      </p:sp>
      <p:sp>
        <p:nvSpPr>
          <p:cNvPr id="46" name="Line 44">
            <a:extLst>
              <a:ext uri="{FF2B5EF4-FFF2-40B4-BE49-F238E27FC236}">
                <a16:creationId xmlns:a16="http://schemas.microsoft.com/office/drawing/2014/main" id="{34206818-515B-192B-267E-73D021916F29}"/>
              </a:ext>
            </a:extLst>
          </p:cNvPr>
          <p:cNvSpPr>
            <a:spLocks noChangeShapeType="1"/>
          </p:cNvSpPr>
          <p:nvPr/>
        </p:nvSpPr>
        <p:spPr bwMode="auto">
          <a:xfrm flipH="1">
            <a:off x="7458658" y="1991811"/>
            <a:ext cx="1722173" cy="3099911"/>
          </a:xfrm>
          <a:prstGeom prst="line">
            <a:avLst/>
          </a:prstGeom>
          <a:noFill/>
          <a:ln w="38100" cmpd="sng">
            <a:solidFill>
              <a:schemeClr val="tx1"/>
            </a:solidFill>
            <a:miter lim="800000"/>
            <a:headEnd/>
            <a:tailEnd type="triangle" w="med" len="med"/>
          </a:ln>
          <a:effectLst/>
        </p:spPr>
        <p:txBody>
          <a:bodyPr/>
          <a:lstStyle/>
          <a:p>
            <a:endParaRPr lang="en-US" sz="3068" dirty="0">
              <a:solidFill>
                <a:srgbClr val="000000"/>
              </a:solidFill>
              <a:latin typeface="Calibri" pitchFamily="34" charset="0"/>
            </a:endParaRPr>
          </a:p>
        </p:txBody>
      </p:sp>
    </p:spTree>
    <p:extLst>
      <p:ext uri="{BB962C8B-B14F-4D97-AF65-F5344CB8AC3E}">
        <p14:creationId xmlns:p14="http://schemas.microsoft.com/office/powerpoint/2010/main" val="452582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EE04-EB8C-93AD-48CE-6F96F61B1646}"/>
              </a:ext>
            </a:extLst>
          </p:cNvPr>
          <p:cNvSpPr>
            <a:spLocks noGrp="1"/>
          </p:cNvSpPr>
          <p:nvPr>
            <p:ph type="title"/>
          </p:nvPr>
        </p:nvSpPr>
        <p:spPr/>
        <p:txBody>
          <a:bodyPr/>
          <a:lstStyle/>
          <a:p>
            <a:r>
              <a:rPr lang="en-US" dirty="0"/>
              <a:t>Fully-associative caches</a:t>
            </a:r>
          </a:p>
        </p:txBody>
      </p:sp>
      <p:sp>
        <p:nvSpPr>
          <p:cNvPr id="3" name="Content Placeholder 2">
            <a:extLst>
              <a:ext uri="{FF2B5EF4-FFF2-40B4-BE49-F238E27FC236}">
                <a16:creationId xmlns:a16="http://schemas.microsoft.com/office/drawing/2014/main" id="{145E112F-757A-B056-364A-EF64A3487395}"/>
              </a:ext>
            </a:extLst>
          </p:cNvPr>
          <p:cNvSpPr>
            <a:spLocks noGrp="1"/>
          </p:cNvSpPr>
          <p:nvPr>
            <p:ph idx="1"/>
          </p:nvPr>
        </p:nvSpPr>
        <p:spPr/>
        <p:txBody>
          <a:bodyPr/>
          <a:lstStyle/>
          <a:p>
            <a:r>
              <a:rPr lang="en-US" dirty="0">
                <a:solidFill>
                  <a:srgbClr val="000000"/>
                </a:solidFill>
                <a:latin typeface="Calibri" pitchFamily="34" charset="0"/>
              </a:rPr>
              <a:t>We designed a </a:t>
            </a:r>
            <a:r>
              <a:rPr lang="en-US" dirty="0">
                <a:latin typeface="Calibri" pitchFamily="34" charset="0"/>
              </a:rPr>
              <a:t>fully-associative </a:t>
            </a:r>
            <a:r>
              <a:rPr lang="en-US" dirty="0">
                <a:solidFill>
                  <a:srgbClr val="000000"/>
                </a:solidFill>
                <a:latin typeface="Calibri" pitchFamily="34" charset="0"/>
              </a:rPr>
              <a:t>cache</a:t>
            </a:r>
          </a:p>
          <a:p>
            <a:pPr lvl="1"/>
            <a:r>
              <a:rPr lang="en-US" dirty="0">
                <a:solidFill>
                  <a:srgbClr val="000000"/>
                </a:solidFill>
                <a:latin typeface="Calibri" pitchFamily="34" charset="0"/>
              </a:rPr>
              <a:t>Any memory location can be copied to any cache line.</a:t>
            </a:r>
          </a:p>
          <a:p>
            <a:pPr lvl="1"/>
            <a:r>
              <a:rPr lang="en-US" dirty="0">
                <a:solidFill>
                  <a:srgbClr val="000000"/>
                </a:solidFill>
                <a:latin typeface="Calibri" pitchFamily="34" charset="0"/>
              </a:rPr>
              <a:t>We </a:t>
            </a:r>
            <a:r>
              <a:rPr lang="en-US" dirty="0">
                <a:solidFill>
                  <a:srgbClr val="0000FF"/>
                </a:solidFill>
                <a:latin typeface="Calibri" pitchFamily="34" charset="0"/>
              </a:rPr>
              <a:t>check every cache tag </a:t>
            </a:r>
            <a:r>
              <a:rPr lang="en-US" dirty="0">
                <a:solidFill>
                  <a:srgbClr val="000000"/>
                </a:solidFill>
                <a:latin typeface="Calibri" pitchFamily="34" charset="0"/>
              </a:rPr>
              <a:t>to determine whether the data is in the cache.</a:t>
            </a:r>
          </a:p>
          <a:p>
            <a:r>
              <a:rPr lang="en-US" dirty="0">
                <a:solidFill>
                  <a:srgbClr val="000000"/>
                </a:solidFill>
                <a:latin typeface="Calibri" pitchFamily="34" charset="0"/>
              </a:rPr>
              <a:t>This approach can be too slow sometimes</a:t>
            </a:r>
          </a:p>
          <a:p>
            <a:pPr marL="1024303" lvl="1">
              <a:spcBef>
                <a:spcPts val="678"/>
              </a:spcBef>
              <a:buFont typeface="Arial Narrow" pitchFamily="32" charset="0"/>
              <a:buChar char="•"/>
              <a:tabLst>
                <a:tab pos="1029684" algn="l"/>
                <a:tab pos="2062956" algn="l"/>
                <a:tab pos="3096228" algn="l"/>
                <a:tab pos="4129500" algn="l"/>
                <a:tab pos="5162772" algn="l"/>
                <a:tab pos="6196044" algn="l"/>
                <a:tab pos="7229316" algn="l"/>
                <a:tab pos="8262588" algn="l"/>
                <a:tab pos="9295860" algn="l"/>
                <a:tab pos="10329132" algn="l"/>
                <a:tab pos="11362404" algn="l"/>
              </a:tabLst>
            </a:pPr>
            <a:r>
              <a:rPr lang="en-US" dirty="0">
                <a:solidFill>
                  <a:srgbClr val="000000"/>
                </a:solidFill>
                <a:latin typeface="Calibri" pitchFamily="34" charset="0"/>
              </a:rPr>
              <a:t>Parallel tag searches are expensive and can be slow</a:t>
            </a:r>
          </a:p>
          <a:p>
            <a:endParaRPr lang="en-US" dirty="0"/>
          </a:p>
          <a:p>
            <a:endParaRPr lang="en-US" dirty="0"/>
          </a:p>
        </p:txBody>
      </p:sp>
      <p:sp>
        <p:nvSpPr>
          <p:cNvPr id="4" name="Slide Number Placeholder 3">
            <a:extLst>
              <a:ext uri="{FF2B5EF4-FFF2-40B4-BE49-F238E27FC236}">
                <a16:creationId xmlns:a16="http://schemas.microsoft.com/office/drawing/2014/main" id="{D04E94A5-EAB9-AFF3-49EB-07DBC0BA1E95}"/>
              </a:ext>
            </a:extLst>
          </p:cNvPr>
          <p:cNvSpPr>
            <a:spLocks noGrp="1"/>
          </p:cNvSpPr>
          <p:nvPr>
            <p:ph type="sldNum" sz="quarter" idx="12"/>
          </p:nvPr>
        </p:nvSpPr>
        <p:spPr/>
        <p:txBody>
          <a:bodyPr/>
          <a:lstStyle/>
          <a:p>
            <a:fld id="{24191890-1B93-4A46-9FD4-B9843F018E51}" type="slidenum">
              <a:rPr lang="en-US" smtClean="0"/>
              <a:pPr/>
              <a:t>29</a:t>
            </a:fld>
            <a:endParaRPr lang="en-US" dirty="0"/>
          </a:p>
        </p:txBody>
      </p:sp>
    </p:spTree>
    <p:extLst>
      <p:ext uri="{BB962C8B-B14F-4D97-AF65-F5344CB8AC3E}">
        <p14:creationId xmlns:p14="http://schemas.microsoft.com/office/powerpoint/2010/main" val="117053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A554-93F2-D7B9-0AF5-BC3B3DFC349F}"/>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DF6016CD-ADBC-C332-11F5-01CDF580A583}"/>
              </a:ext>
            </a:extLst>
          </p:cNvPr>
          <p:cNvSpPr>
            <a:spLocks noGrp="1"/>
          </p:cNvSpPr>
          <p:nvPr>
            <p:ph idx="1"/>
          </p:nvPr>
        </p:nvSpPr>
        <p:spPr/>
        <p:txBody>
          <a:bodyPr/>
          <a:lstStyle/>
          <a:p>
            <a:r>
              <a:rPr lang="en-US" dirty="0"/>
              <a:t>Want extra examples with pipelining? Try playing with the "Pipeline Simulator" under "Resources" on the website</a:t>
            </a:r>
          </a:p>
          <a:p>
            <a:pPr lvl="1"/>
            <a:r>
              <a:rPr lang="en-US" dirty="0">
                <a:hlinkClick r:id="rId2"/>
              </a:rPr>
              <a:t>https://vhosts.eecs.umich.edu/370simulators/pipeline/simulator.html</a:t>
            </a:r>
            <a:endParaRPr lang="en-US" dirty="0"/>
          </a:p>
          <a:p>
            <a:pPr lvl="1"/>
            <a:r>
              <a:rPr lang="en-US" dirty="0"/>
              <a:t>Several pre-written programs you can step through to understand what's going on</a:t>
            </a:r>
          </a:p>
          <a:p>
            <a:pPr lvl="1"/>
            <a:r>
              <a:rPr lang="en-US" dirty="0"/>
              <a:t>Note that the project pipeline is slightly different</a:t>
            </a:r>
          </a:p>
        </p:txBody>
      </p:sp>
      <p:sp>
        <p:nvSpPr>
          <p:cNvPr id="4" name="Slide Number Placeholder 3">
            <a:extLst>
              <a:ext uri="{FF2B5EF4-FFF2-40B4-BE49-F238E27FC236}">
                <a16:creationId xmlns:a16="http://schemas.microsoft.com/office/drawing/2014/main" id="{D3DDDA04-5649-814B-0894-66A6E6596954}"/>
              </a:ext>
            </a:extLst>
          </p:cNvPr>
          <p:cNvSpPr>
            <a:spLocks noGrp="1"/>
          </p:cNvSpPr>
          <p:nvPr>
            <p:ph type="sldNum" sz="quarter" idx="12"/>
          </p:nvPr>
        </p:nvSpPr>
        <p:spPr/>
        <p:txBody>
          <a:bodyPr/>
          <a:lstStyle/>
          <a:p>
            <a:fld id="{24191890-1B93-4A46-9FD4-B9843F018E51}" type="slidenum">
              <a:rPr lang="en-US" smtClean="0"/>
              <a:pPr/>
              <a:t>3</a:t>
            </a:fld>
            <a:endParaRPr lang="en-US" dirty="0"/>
          </a:p>
        </p:txBody>
      </p:sp>
    </p:spTree>
    <p:extLst>
      <p:ext uri="{BB962C8B-B14F-4D97-AF65-F5344CB8AC3E}">
        <p14:creationId xmlns:p14="http://schemas.microsoft.com/office/powerpoint/2010/main" val="164032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71271-AF2E-FA2B-EBE9-A73E0F4467A5}"/>
              </a:ext>
            </a:extLst>
          </p:cNvPr>
          <p:cNvSpPr>
            <a:spLocks noGrp="1"/>
          </p:cNvSpPr>
          <p:nvPr>
            <p:ph type="title"/>
          </p:nvPr>
        </p:nvSpPr>
        <p:spPr/>
        <p:txBody>
          <a:bodyPr/>
          <a:lstStyle/>
          <a:p>
            <a:r>
              <a:rPr lang="en-US" dirty="0"/>
              <a:t>Direct mapped caches</a:t>
            </a:r>
          </a:p>
        </p:txBody>
      </p:sp>
      <p:sp>
        <p:nvSpPr>
          <p:cNvPr id="3" name="Content Placeholder 2">
            <a:extLst>
              <a:ext uri="{FF2B5EF4-FFF2-40B4-BE49-F238E27FC236}">
                <a16:creationId xmlns:a16="http://schemas.microsoft.com/office/drawing/2014/main" id="{25822269-912D-BAE6-FB24-4C6509AAB9B3}"/>
              </a:ext>
            </a:extLst>
          </p:cNvPr>
          <p:cNvSpPr>
            <a:spLocks noGrp="1"/>
          </p:cNvSpPr>
          <p:nvPr>
            <p:ph idx="1"/>
          </p:nvPr>
        </p:nvSpPr>
        <p:spPr/>
        <p:txBody>
          <a:bodyPr/>
          <a:lstStyle/>
          <a:p>
            <a:r>
              <a:rPr lang="en-US" dirty="0"/>
              <a:t>We can redesign the cache to eliminate the requirement for parallel tag lookups</a:t>
            </a:r>
          </a:p>
          <a:p>
            <a:pPr lvl="1"/>
            <a:r>
              <a:rPr lang="en-US" dirty="0"/>
              <a:t>Direct mapped caches partition memory into as many regions as there are cache lines</a:t>
            </a:r>
          </a:p>
          <a:p>
            <a:pPr lvl="1"/>
            <a:r>
              <a:rPr lang="en-US" dirty="0"/>
              <a:t>Each memory region maps to a </a:t>
            </a:r>
            <a:r>
              <a:rPr lang="en-US" b="1" dirty="0"/>
              <a:t>single cache line </a:t>
            </a:r>
            <a:r>
              <a:rPr lang="en-US" dirty="0"/>
              <a:t>in which data can be placed</a:t>
            </a:r>
          </a:p>
          <a:p>
            <a:pPr lvl="1"/>
            <a:r>
              <a:rPr lang="en-US" dirty="0"/>
              <a:t>Now only </a:t>
            </a:r>
            <a:r>
              <a:rPr lang="en-US" b="1" dirty="0"/>
              <a:t>one tag</a:t>
            </a:r>
            <a:r>
              <a:rPr lang="en-US" dirty="0"/>
              <a:t> needs to be checked – the one associated with the region the reference is in</a:t>
            </a:r>
          </a:p>
        </p:txBody>
      </p:sp>
      <p:sp>
        <p:nvSpPr>
          <p:cNvPr id="4" name="Slide Number Placeholder 3">
            <a:extLst>
              <a:ext uri="{FF2B5EF4-FFF2-40B4-BE49-F238E27FC236}">
                <a16:creationId xmlns:a16="http://schemas.microsoft.com/office/drawing/2014/main" id="{35837569-EC33-BA0A-6758-1AD4A0E58E4E}"/>
              </a:ext>
            </a:extLst>
          </p:cNvPr>
          <p:cNvSpPr>
            <a:spLocks noGrp="1"/>
          </p:cNvSpPr>
          <p:nvPr>
            <p:ph type="sldNum" sz="quarter" idx="12"/>
          </p:nvPr>
        </p:nvSpPr>
        <p:spPr/>
        <p:txBody>
          <a:bodyPr/>
          <a:lstStyle/>
          <a:p>
            <a:fld id="{24191890-1B93-4A46-9FD4-B9843F018E51}" type="slidenum">
              <a:rPr lang="en-US" smtClean="0"/>
              <a:pPr/>
              <a:t>30</a:t>
            </a:fld>
            <a:endParaRPr lang="en-US" dirty="0"/>
          </a:p>
        </p:txBody>
      </p:sp>
    </p:spTree>
    <p:extLst>
      <p:ext uri="{BB962C8B-B14F-4D97-AF65-F5344CB8AC3E}">
        <p14:creationId xmlns:p14="http://schemas.microsoft.com/office/powerpoint/2010/main" val="45740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CAF7-B577-A165-FE90-644721D03807}"/>
              </a:ext>
            </a:extLst>
          </p:cNvPr>
          <p:cNvSpPr>
            <a:spLocks noGrp="1"/>
          </p:cNvSpPr>
          <p:nvPr>
            <p:ph type="title"/>
          </p:nvPr>
        </p:nvSpPr>
        <p:spPr/>
        <p:txBody>
          <a:bodyPr/>
          <a:lstStyle/>
          <a:p>
            <a:r>
              <a:rPr lang="en-US" dirty="0"/>
              <a:t>Mapping memory to cache (Direct-mapped)</a:t>
            </a:r>
          </a:p>
        </p:txBody>
      </p:sp>
      <p:sp>
        <p:nvSpPr>
          <p:cNvPr id="4" name="Slide Number Placeholder 3">
            <a:extLst>
              <a:ext uri="{FF2B5EF4-FFF2-40B4-BE49-F238E27FC236}">
                <a16:creationId xmlns:a16="http://schemas.microsoft.com/office/drawing/2014/main" id="{E820A551-623A-BCDD-9348-A5106CC2A40A}"/>
              </a:ext>
            </a:extLst>
          </p:cNvPr>
          <p:cNvSpPr>
            <a:spLocks noGrp="1"/>
          </p:cNvSpPr>
          <p:nvPr>
            <p:ph type="sldNum" sz="quarter" idx="12"/>
          </p:nvPr>
        </p:nvSpPr>
        <p:spPr/>
        <p:txBody>
          <a:bodyPr/>
          <a:lstStyle/>
          <a:p>
            <a:fld id="{24191890-1B93-4A46-9FD4-B9843F018E51}" type="slidenum">
              <a:rPr lang="en-US" smtClean="0"/>
              <a:pPr/>
              <a:t>31</a:t>
            </a:fld>
            <a:endParaRPr lang="en-US" dirty="0"/>
          </a:p>
        </p:txBody>
      </p:sp>
      <p:sp>
        <p:nvSpPr>
          <p:cNvPr id="5" name="Rectangle 2">
            <a:extLst>
              <a:ext uri="{FF2B5EF4-FFF2-40B4-BE49-F238E27FC236}">
                <a16:creationId xmlns:a16="http://schemas.microsoft.com/office/drawing/2014/main" id="{F452B530-32D4-81E7-870A-DF9D99AC7BCF}"/>
              </a:ext>
            </a:extLst>
          </p:cNvPr>
          <p:cNvSpPr>
            <a:spLocks noChangeArrowheads="1"/>
          </p:cNvSpPr>
          <p:nvPr/>
        </p:nvSpPr>
        <p:spPr bwMode="auto">
          <a:xfrm>
            <a:off x="8836397" y="216402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6" name="Rectangle 3">
            <a:extLst>
              <a:ext uri="{FF2B5EF4-FFF2-40B4-BE49-F238E27FC236}">
                <a16:creationId xmlns:a16="http://schemas.microsoft.com/office/drawing/2014/main" id="{913F8D9E-0366-8D04-5474-615FD0542049}"/>
              </a:ext>
            </a:extLst>
          </p:cNvPr>
          <p:cNvSpPr>
            <a:spLocks noChangeArrowheads="1"/>
          </p:cNvSpPr>
          <p:nvPr/>
        </p:nvSpPr>
        <p:spPr bwMode="auto">
          <a:xfrm>
            <a:off x="8836397" y="285289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123</a:t>
            </a:r>
          </a:p>
        </p:txBody>
      </p:sp>
      <p:sp>
        <p:nvSpPr>
          <p:cNvPr id="7" name="Rectangle 4">
            <a:extLst>
              <a:ext uri="{FF2B5EF4-FFF2-40B4-BE49-F238E27FC236}">
                <a16:creationId xmlns:a16="http://schemas.microsoft.com/office/drawing/2014/main" id="{CEB064CE-92B4-3A48-4A85-D88308CD607B}"/>
              </a:ext>
            </a:extLst>
          </p:cNvPr>
          <p:cNvSpPr>
            <a:spLocks noChangeArrowheads="1"/>
          </p:cNvSpPr>
          <p:nvPr/>
        </p:nvSpPr>
        <p:spPr bwMode="auto">
          <a:xfrm>
            <a:off x="8836397" y="3541766"/>
            <a:ext cx="1205521" cy="344435"/>
          </a:xfrm>
          <a:prstGeom prst="rect">
            <a:avLst/>
          </a:prstGeom>
          <a:solidFill>
            <a:srgbClr val="FF6699"/>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8" name="Rectangle 5">
            <a:extLst>
              <a:ext uri="{FF2B5EF4-FFF2-40B4-BE49-F238E27FC236}">
                <a16:creationId xmlns:a16="http://schemas.microsoft.com/office/drawing/2014/main" id="{5D98A8C2-D234-1AD4-7272-02987C90C19F}"/>
              </a:ext>
            </a:extLst>
          </p:cNvPr>
          <p:cNvSpPr>
            <a:spLocks noChangeArrowheads="1"/>
          </p:cNvSpPr>
          <p:nvPr/>
        </p:nvSpPr>
        <p:spPr bwMode="auto">
          <a:xfrm>
            <a:off x="8836397" y="3886201"/>
            <a:ext cx="1205521" cy="344435"/>
          </a:xfrm>
          <a:prstGeom prst="rect">
            <a:avLst/>
          </a:prstGeom>
          <a:solidFill>
            <a:srgbClr val="0033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FFFFFF"/>
                </a:solidFill>
                <a:latin typeface="Calibri" pitchFamily="34" charset="0"/>
              </a:rPr>
              <a:t>162</a:t>
            </a:r>
          </a:p>
        </p:txBody>
      </p:sp>
      <p:sp>
        <p:nvSpPr>
          <p:cNvPr id="9" name="Rectangle 6">
            <a:extLst>
              <a:ext uri="{FF2B5EF4-FFF2-40B4-BE49-F238E27FC236}">
                <a16:creationId xmlns:a16="http://schemas.microsoft.com/office/drawing/2014/main" id="{01B419AC-673E-C458-3478-6B49871ACB9F}"/>
              </a:ext>
            </a:extLst>
          </p:cNvPr>
          <p:cNvSpPr>
            <a:spLocks noChangeArrowheads="1"/>
          </p:cNvSpPr>
          <p:nvPr/>
        </p:nvSpPr>
        <p:spPr bwMode="auto">
          <a:xfrm>
            <a:off x="8836397" y="4575070"/>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18</a:t>
            </a:r>
          </a:p>
        </p:txBody>
      </p:sp>
      <p:sp>
        <p:nvSpPr>
          <p:cNvPr id="10" name="Rectangle 7">
            <a:extLst>
              <a:ext uri="{FF2B5EF4-FFF2-40B4-BE49-F238E27FC236}">
                <a16:creationId xmlns:a16="http://schemas.microsoft.com/office/drawing/2014/main" id="{9F70AB8D-AC74-8BA1-541F-500ACAC5245D}"/>
              </a:ext>
            </a:extLst>
          </p:cNvPr>
          <p:cNvSpPr>
            <a:spLocks noChangeArrowheads="1"/>
          </p:cNvSpPr>
          <p:nvPr/>
        </p:nvSpPr>
        <p:spPr bwMode="auto">
          <a:xfrm>
            <a:off x="8836397" y="5263939"/>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33</a:t>
            </a:r>
          </a:p>
        </p:txBody>
      </p:sp>
      <p:sp>
        <p:nvSpPr>
          <p:cNvPr id="11" name="Rectangle 8">
            <a:extLst>
              <a:ext uri="{FF2B5EF4-FFF2-40B4-BE49-F238E27FC236}">
                <a16:creationId xmlns:a16="http://schemas.microsoft.com/office/drawing/2014/main" id="{F8FF03B8-0B60-0D5D-424E-9C5F3B13988C}"/>
              </a:ext>
            </a:extLst>
          </p:cNvPr>
          <p:cNvSpPr>
            <a:spLocks noChangeArrowheads="1"/>
          </p:cNvSpPr>
          <p:nvPr/>
        </p:nvSpPr>
        <p:spPr bwMode="auto">
          <a:xfrm>
            <a:off x="8836397" y="5952808"/>
            <a:ext cx="1205521" cy="344435"/>
          </a:xfrm>
          <a:prstGeom prst="rect">
            <a:avLst/>
          </a:prstGeom>
          <a:solidFill>
            <a:srgbClr val="FF6699"/>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19</a:t>
            </a:r>
          </a:p>
        </p:txBody>
      </p:sp>
      <p:sp>
        <p:nvSpPr>
          <p:cNvPr id="12" name="Rectangle 9">
            <a:extLst>
              <a:ext uri="{FF2B5EF4-FFF2-40B4-BE49-F238E27FC236}">
                <a16:creationId xmlns:a16="http://schemas.microsoft.com/office/drawing/2014/main" id="{A9F52C08-710B-D14D-913A-3FF97149026B}"/>
              </a:ext>
            </a:extLst>
          </p:cNvPr>
          <p:cNvSpPr>
            <a:spLocks noChangeArrowheads="1"/>
          </p:cNvSpPr>
          <p:nvPr/>
        </p:nvSpPr>
        <p:spPr bwMode="auto">
          <a:xfrm>
            <a:off x="8836397" y="6641677"/>
            <a:ext cx="1205521" cy="344435"/>
          </a:xfrm>
          <a:prstGeom prst="rect">
            <a:avLst/>
          </a:prstGeom>
          <a:solidFill>
            <a:srgbClr val="0033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FFFFFF"/>
                </a:solidFill>
                <a:latin typeface="Calibri" pitchFamily="34" charset="0"/>
              </a:rPr>
              <a:t>210</a:t>
            </a:r>
          </a:p>
        </p:txBody>
      </p:sp>
      <p:sp>
        <p:nvSpPr>
          <p:cNvPr id="13" name="Text Box 10">
            <a:extLst>
              <a:ext uri="{FF2B5EF4-FFF2-40B4-BE49-F238E27FC236}">
                <a16:creationId xmlns:a16="http://schemas.microsoft.com/office/drawing/2014/main" id="{A860A78B-04D3-4FC9-0B43-8118C7BCFFEC}"/>
              </a:ext>
            </a:extLst>
          </p:cNvPr>
          <p:cNvSpPr txBox="1">
            <a:spLocks noChangeArrowheads="1"/>
          </p:cNvSpPr>
          <p:nvPr/>
        </p:nvSpPr>
        <p:spPr bwMode="auto">
          <a:xfrm>
            <a:off x="8398840" y="1733485"/>
            <a:ext cx="500345" cy="5671405"/>
          </a:xfrm>
          <a:prstGeom prst="rect">
            <a:avLst/>
          </a:prstGeom>
          <a:noFill/>
          <a:ln w="9525">
            <a:noFill/>
            <a:round/>
            <a:headEnd/>
            <a:tailEnd/>
          </a:ln>
          <a:effectLst/>
        </p:spPr>
        <p:txBody>
          <a:bodyPr wrap="none" lIns="101703" tIns="52886" rIns="101703" bIns="52886">
            <a:spAutoFit/>
          </a:bodyPr>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5</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6</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7</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8</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9</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15</a:t>
            </a:r>
          </a:p>
        </p:txBody>
      </p:sp>
      <p:sp>
        <p:nvSpPr>
          <p:cNvPr id="14" name="Rectangle 11">
            <a:extLst>
              <a:ext uri="{FF2B5EF4-FFF2-40B4-BE49-F238E27FC236}">
                <a16:creationId xmlns:a16="http://schemas.microsoft.com/office/drawing/2014/main" id="{281CAF7D-302B-4D11-002C-EC5054C665AF}"/>
              </a:ext>
            </a:extLst>
          </p:cNvPr>
          <p:cNvSpPr>
            <a:spLocks noChangeArrowheads="1"/>
          </p:cNvSpPr>
          <p:nvPr/>
        </p:nvSpPr>
        <p:spPr bwMode="auto">
          <a:xfrm>
            <a:off x="5682667" y="2729116"/>
            <a:ext cx="60276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5" name="Rectangle 12">
            <a:extLst>
              <a:ext uri="{FF2B5EF4-FFF2-40B4-BE49-F238E27FC236}">
                <a16:creationId xmlns:a16="http://schemas.microsoft.com/office/drawing/2014/main" id="{39E9464E-FED7-F941-4FE4-7FA019D74E48}"/>
              </a:ext>
            </a:extLst>
          </p:cNvPr>
          <p:cNvSpPr>
            <a:spLocks noChangeArrowheads="1"/>
          </p:cNvSpPr>
          <p:nvPr/>
        </p:nvSpPr>
        <p:spPr bwMode="auto">
          <a:xfrm>
            <a:off x="6285428" y="2729116"/>
            <a:ext cx="1205521" cy="344435"/>
          </a:xfrm>
          <a:prstGeom prst="rect">
            <a:avLst/>
          </a:prstGeom>
          <a:solidFill>
            <a:srgbClr val="FF9966"/>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6" name="Rectangle 13">
            <a:extLst>
              <a:ext uri="{FF2B5EF4-FFF2-40B4-BE49-F238E27FC236}">
                <a16:creationId xmlns:a16="http://schemas.microsoft.com/office/drawing/2014/main" id="{B74BA80D-89E3-E75C-D972-E9E2D9834C87}"/>
              </a:ext>
            </a:extLst>
          </p:cNvPr>
          <p:cNvSpPr>
            <a:spLocks noChangeArrowheads="1"/>
          </p:cNvSpPr>
          <p:nvPr/>
        </p:nvSpPr>
        <p:spPr bwMode="auto">
          <a:xfrm>
            <a:off x="6285428" y="3073551"/>
            <a:ext cx="1205521" cy="344435"/>
          </a:xfrm>
          <a:prstGeom prst="rect">
            <a:avLst/>
          </a:prstGeom>
          <a:solidFill>
            <a:srgbClr val="FF9966"/>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7" name="Text Box 14">
            <a:extLst>
              <a:ext uri="{FF2B5EF4-FFF2-40B4-BE49-F238E27FC236}">
                <a16:creationId xmlns:a16="http://schemas.microsoft.com/office/drawing/2014/main" id="{1F867A90-8AEC-86BB-B959-1A9915B38633}"/>
              </a:ext>
            </a:extLst>
          </p:cNvPr>
          <p:cNvSpPr txBox="1">
            <a:spLocks noChangeArrowheads="1"/>
          </p:cNvSpPr>
          <p:nvPr/>
        </p:nvSpPr>
        <p:spPr bwMode="auto">
          <a:xfrm>
            <a:off x="4832345" y="2259107"/>
            <a:ext cx="2495357" cy="578922"/>
          </a:xfrm>
          <a:prstGeom prst="rect">
            <a:avLst/>
          </a:prstGeom>
          <a:noFill/>
          <a:ln w="9525">
            <a:noFill/>
            <a:round/>
            <a:headEnd/>
            <a:tailEnd/>
          </a:ln>
          <a:effectLst/>
        </p:spPr>
        <p:txBody>
          <a:bodyPr lIns="101703" tIns="52886" rIns="101703" bIns="52886">
            <a:spAutoFit/>
          </a:bodyP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        tag   data</a:t>
            </a:r>
          </a:p>
        </p:txBody>
      </p:sp>
      <p:sp>
        <p:nvSpPr>
          <p:cNvPr id="18" name="Rectangle 15">
            <a:extLst>
              <a:ext uri="{FF2B5EF4-FFF2-40B4-BE49-F238E27FC236}">
                <a16:creationId xmlns:a16="http://schemas.microsoft.com/office/drawing/2014/main" id="{F792AA0B-9B55-661B-7A8E-3AFA44CBAF58}"/>
              </a:ext>
            </a:extLst>
          </p:cNvPr>
          <p:cNvSpPr>
            <a:spLocks noChangeArrowheads="1"/>
          </p:cNvSpPr>
          <p:nvPr/>
        </p:nvSpPr>
        <p:spPr bwMode="auto">
          <a:xfrm>
            <a:off x="5682667" y="3417986"/>
            <a:ext cx="60276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9" name="Rectangle 16">
            <a:extLst>
              <a:ext uri="{FF2B5EF4-FFF2-40B4-BE49-F238E27FC236}">
                <a16:creationId xmlns:a16="http://schemas.microsoft.com/office/drawing/2014/main" id="{4FBE61B5-22DA-9AA9-3024-80D09418DDE4}"/>
              </a:ext>
            </a:extLst>
          </p:cNvPr>
          <p:cNvSpPr>
            <a:spLocks noChangeArrowheads="1"/>
          </p:cNvSpPr>
          <p:nvPr/>
        </p:nvSpPr>
        <p:spPr bwMode="auto">
          <a:xfrm>
            <a:off x="6285428" y="3417986"/>
            <a:ext cx="1205521" cy="344435"/>
          </a:xfrm>
          <a:prstGeom prst="rect">
            <a:avLst/>
          </a:prstGeom>
          <a:solidFill>
            <a:srgbClr val="0CC7E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20" name="Rectangle 17">
            <a:extLst>
              <a:ext uri="{FF2B5EF4-FFF2-40B4-BE49-F238E27FC236}">
                <a16:creationId xmlns:a16="http://schemas.microsoft.com/office/drawing/2014/main" id="{D17A2A5D-32DA-E574-085C-B588BE7F04DE}"/>
              </a:ext>
            </a:extLst>
          </p:cNvPr>
          <p:cNvSpPr>
            <a:spLocks noChangeArrowheads="1"/>
          </p:cNvSpPr>
          <p:nvPr/>
        </p:nvSpPr>
        <p:spPr bwMode="auto">
          <a:xfrm>
            <a:off x="6285428" y="3762420"/>
            <a:ext cx="1205521" cy="344435"/>
          </a:xfrm>
          <a:prstGeom prst="rect">
            <a:avLst/>
          </a:prstGeom>
          <a:solidFill>
            <a:srgbClr val="0CC7E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21" name="Rectangle 18">
            <a:extLst>
              <a:ext uri="{FF2B5EF4-FFF2-40B4-BE49-F238E27FC236}">
                <a16:creationId xmlns:a16="http://schemas.microsoft.com/office/drawing/2014/main" id="{81B41258-9E25-F7F9-ED30-6287D640CDE6}"/>
              </a:ext>
            </a:extLst>
          </p:cNvPr>
          <p:cNvSpPr>
            <a:spLocks noChangeArrowheads="1"/>
          </p:cNvSpPr>
          <p:nvPr/>
        </p:nvSpPr>
        <p:spPr bwMode="auto">
          <a:xfrm>
            <a:off x="8836397" y="181959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78</a:t>
            </a:r>
          </a:p>
        </p:txBody>
      </p:sp>
      <p:sp>
        <p:nvSpPr>
          <p:cNvPr id="22" name="Rectangle 19">
            <a:extLst>
              <a:ext uri="{FF2B5EF4-FFF2-40B4-BE49-F238E27FC236}">
                <a16:creationId xmlns:a16="http://schemas.microsoft.com/office/drawing/2014/main" id="{D818B117-3C32-D7A8-8FC4-CB7ED249B7D2}"/>
              </a:ext>
            </a:extLst>
          </p:cNvPr>
          <p:cNvSpPr>
            <a:spLocks noChangeArrowheads="1"/>
          </p:cNvSpPr>
          <p:nvPr/>
        </p:nvSpPr>
        <p:spPr bwMode="auto">
          <a:xfrm>
            <a:off x="8836397" y="250846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120</a:t>
            </a:r>
          </a:p>
        </p:txBody>
      </p:sp>
      <p:sp>
        <p:nvSpPr>
          <p:cNvPr id="23" name="Rectangle 20">
            <a:extLst>
              <a:ext uri="{FF2B5EF4-FFF2-40B4-BE49-F238E27FC236}">
                <a16:creationId xmlns:a16="http://schemas.microsoft.com/office/drawing/2014/main" id="{2D266065-2967-240A-90C3-E2ADB2407CC4}"/>
              </a:ext>
            </a:extLst>
          </p:cNvPr>
          <p:cNvSpPr>
            <a:spLocks noChangeArrowheads="1"/>
          </p:cNvSpPr>
          <p:nvPr/>
        </p:nvSpPr>
        <p:spPr bwMode="auto">
          <a:xfrm>
            <a:off x="8836397" y="3197332"/>
            <a:ext cx="1205521" cy="344435"/>
          </a:xfrm>
          <a:prstGeom prst="rect">
            <a:avLst/>
          </a:prstGeom>
          <a:solidFill>
            <a:srgbClr val="FF6699"/>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71</a:t>
            </a:r>
          </a:p>
        </p:txBody>
      </p:sp>
      <p:sp>
        <p:nvSpPr>
          <p:cNvPr id="24" name="Rectangle 21">
            <a:extLst>
              <a:ext uri="{FF2B5EF4-FFF2-40B4-BE49-F238E27FC236}">
                <a16:creationId xmlns:a16="http://schemas.microsoft.com/office/drawing/2014/main" id="{EEBC9137-A43F-7AB0-B841-79F6576A0B3F}"/>
              </a:ext>
            </a:extLst>
          </p:cNvPr>
          <p:cNvSpPr>
            <a:spLocks noChangeArrowheads="1"/>
          </p:cNvSpPr>
          <p:nvPr/>
        </p:nvSpPr>
        <p:spPr bwMode="auto">
          <a:xfrm>
            <a:off x="8836397" y="4230635"/>
            <a:ext cx="1205521" cy="344435"/>
          </a:xfrm>
          <a:prstGeom prst="rect">
            <a:avLst/>
          </a:prstGeom>
          <a:solidFill>
            <a:srgbClr val="0033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FFFFFF"/>
                </a:solidFill>
                <a:latin typeface="Calibri" pitchFamily="34" charset="0"/>
              </a:rPr>
              <a:t>173</a:t>
            </a:r>
          </a:p>
        </p:txBody>
      </p:sp>
      <p:sp>
        <p:nvSpPr>
          <p:cNvPr id="25" name="Rectangle 22">
            <a:extLst>
              <a:ext uri="{FF2B5EF4-FFF2-40B4-BE49-F238E27FC236}">
                <a16:creationId xmlns:a16="http://schemas.microsoft.com/office/drawing/2014/main" id="{D402126A-7095-3D90-4FCA-2122F2A0D7EA}"/>
              </a:ext>
            </a:extLst>
          </p:cNvPr>
          <p:cNvSpPr>
            <a:spLocks noChangeArrowheads="1"/>
          </p:cNvSpPr>
          <p:nvPr/>
        </p:nvSpPr>
        <p:spPr bwMode="auto">
          <a:xfrm>
            <a:off x="8836397" y="4919505"/>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a:t>
            </a:r>
          </a:p>
        </p:txBody>
      </p:sp>
      <p:sp>
        <p:nvSpPr>
          <p:cNvPr id="26" name="Rectangle 23">
            <a:extLst>
              <a:ext uri="{FF2B5EF4-FFF2-40B4-BE49-F238E27FC236}">
                <a16:creationId xmlns:a16="http://schemas.microsoft.com/office/drawing/2014/main" id="{C71DF6B4-436D-1741-71BE-8245A0846273}"/>
              </a:ext>
            </a:extLst>
          </p:cNvPr>
          <p:cNvSpPr>
            <a:spLocks noChangeArrowheads="1"/>
          </p:cNvSpPr>
          <p:nvPr/>
        </p:nvSpPr>
        <p:spPr bwMode="auto">
          <a:xfrm>
            <a:off x="8836397" y="5608374"/>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28</a:t>
            </a:r>
          </a:p>
        </p:txBody>
      </p:sp>
      <p:sp>
        <p:nvSpPr>
          <p:cNvPr id="27" name="Rectangle 24">
            <a:extLst>
              <a:ext uri="{FF2B5EF4-FFF2-40B4-BE49-F238E27FC236}">
                <a16:creationId xmlns:a16="http://schemas.microsoft.com/office/drawing/2014/main" id="{A1A84B42-EA5E-E2CB-3330-1FF53E2E23C7}"/>
              </a:ext>
            </a:extLst>
          </p:cNvPr>
          <p:cNvSpPr>
            <a:spLocks noChangeArrowheads="1"/>
          </p:cNvSpPr>
          <p:nvPr/>
        </p:nvSpPr>
        <p:spPr bwMode="auto">
          <a:xfrm>
            <a:off x="8836397" y="6297243"/>
            <a:ext cx="1205521" cy="344435"/>
          </a:xfrm>
          <a:prstGeom prst="rect">
            <a:avLst/>
          </a:prstGeom>
          <a:solidFill>
            <a:srgbClr val="FF6699"/>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200</a:t>
            </a:r>
          </a:p>
        </p:txBody>
      </p:sp>
      <p:sp>
        <p:nvSpPr>
          <p:cNvPr id="28" name="Rectangle 25">
            <a:extLst>
              <a:ext uri="{FF2B5EF4-FFF2-40B4-BE49-F238E27FC236}">
                <a16:creationId xmlns:a16="http://schemas.microsoft.com/office/drawing/2014/main" id="{340CABF8-075A-EB26-1CD4-048BFC66CB5D}"/>
              </a:ext>
            </a:extLst>
          </p:cNvPr>
          <p:cNvSpPr>
            <a:spLocks noChangeArrowheads="1"/>
          </p:cNvSpPr>
          <p:nvPr/>
        </p:nvSpPr>
        <p:spPr bwMode="auto">
          <a:xfrm>
            <a:off x="8836397" y="6986112"/>
            <a:ext cx="1205521" cy="344435"/>
          </a:xfrm>
          <a:prstGeom prst="rect">
            <a:avLst/>
          </a:prstGeom>
          <a:solidFill>
            <a:srgbClr val="0033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FFFFFF"/>
                </a:solidFill>
                <a:latin typeface="Calibri" pitchFamily="34" charset="0"/>
              </a:rPr>
              <a:t>225</a:t>
            </a:r>
          </a:p>
        </p:txBody>
      </p:sp>
      <p:sp>
        <p:nvSpPr>
          <p:cNvPr id="29" name="Rectangle 26">
            <a:extLst>
              <a:ext uri="{FF2B5EF4-FFF2-40B4-BE49-F238E27FC236}">
                <a16:creationId xmlns:a16="http://schemas.microsoft.com/office/drawing/2014/main" id="{C177FBCF-DC47-7B10-7936-5B587A35D1B4}"/>
              </a:ext>
            </a:extLst>
          </p:cNvPr>
          <p:cNvSpPr>
            <a:spLocks noChangeArrowheads="1"/>
          </p:cNvSpPr>
          <p:nvPr/>
        </p:nvSpPr>
        <p:spPr bwMode="auto">
          <a:xfrm>
            <a:off x="2894900" y="6047887"/>
            <a:ext cx="1722173" cy="430543"/>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tag</a:t>
            </a:r>
          </a:p>
        </p:txBody>
      </p:sp>
      <p:sp>
        <p:nvSpPr>
          <p:cNvPr id="30" name="Rectangle 27">
            <a:extLst>
              <a:ext uri="{FF2B5EF4-FFF2-40B4-BE49-F238E27FC236}">
                <a16:creationId xmlns:a16="http://schemas.microsoft.com/office/drawing/2014/main" id="{45725947-F021-ABB4-58B2-CCF0BAC6C864}"/>
              </a:ext>
            </a:extLst>
          </p:cNvPr>
          <p:cNvSpPr>
            <a:spLocks noChangeArrowheads="1"/>
          </p:cNvSpPr>
          <p:nvPr/>
        </p:nvSpPr>
        <p:spPr bwMode="auto">
          <a:xfrm>
            <a:off x="4617072" y="6047887"/>
            <a:ext cx="1636064" cy="430543"/>
          </a:xfrm>
          <a:prstGeom prst="rect">
            <a:avLst/>
          </a:prstGeom>
          <a:solidFill>
            <a:srgbClr val="A3B2C1"/>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034" b="1" dirty="0">
                <a:solidFill>
                  <a:srgbClr val="000000"/>
                </a:solidFill>
                <a:latin typeface="Calibri" pitchFamily="34" charset="0"/>
              </a:rPr>
              <a:t>line index</a:t>
            </a:r>
          </a:p>
        </p:txBody>
      </p:sp>
      <p:sp>
        <p:nvSpPr>
          <p:cNvPr id="31" name="Rectangle 28">
            <a:extLst>
              <a:ext uri="{FF2B5EF4-FFF2-40B4-BE49-F238E27FC236}">
                <a16:creationId xmlns:a16="http://schemas.microsoft.com/office/drawing/2014/main" id="{B3ECFA24-882B-FA17-B88B-386D106F09CB}"/>
              </a:ext>
            </a:extLst>
          </p:cNvPr>
          <p:cNvSpPr>
            <a:spLocks noChangeArrowheads="1"/>
          </p:cNvSpPr>
          <p:nvPr/>
        </p:nvSpPr>
        <p:spPr bwMode="auto">
          <a:xfrm>
            <a:off x="6253136" y="6047887"/>
            <a:ext cx="1549956" cy="430543"/>
          </a:xfrm>
          <a:prstGeom prst="rect">
            <a:avLst/>
          </a:prstGeom>
          <a:solidFill>
            <a:srgbClr val="DDDDDD"/>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034" b="1" dirty="0">
                <a:solidFill>
                  <a:srgbClr val="000000"/>
                </a:solidFill>
                <a:latin typeface="Calibri" pitchFamily="34" charset="0"/>
              </a:rPr>
              <a:t>block offset</a:t>
            </a:r>
          </a:p>
        </p:txBody>
      </p:sp>
      <p:sp>
        <p:nvSpPr>
          <p:cNvPr id="32" name="Text Box 29">
            <a:extLst>
              <a:ext uri="{FF2B5EF4-FFF2-40B4-BE49-F238E27FC236}">
                <a16:creationId xmlns:a16="http://schemas.microsoft.com/office/drawing/2014/main" id="{7290BE19-3329-F8B8-C95D-E099F752CBDC}"/>
              </a:ext>
            </a:extLst>
          </p:cNvPr>
          <p:cNvSpPr txBox="1">
            <a:spLocks noChangeArrowheads="1"/>
          </p:cNvSpPr>
          <p:nvPr/>
        </p:nvSpPr>
        <p:spPr bwMode="auto">
          <a:xfrm>
            <a:off x="2189887" y="5405660"/>
            <a:ext cx="1624435"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Address:</a:t>
            </a:r>
          </a:p>
        </p:txBody>
      </p:sp>
      <p:sp>
        <p:nvSpPr>
          <p:cNvPr id="33" name="Rectangle 30">
            <a:extLst>
              <a:ext uri="{FF2B5EF4-FFF2-40B4-BE49-F238E27FC236}">
                <a16:creationId xmlns:a16="http://schemas.microsoft.com/office/drawing/2014/main" id="{53E4659D-D478-ED00-B4FC-DB2C43E50F72}"/>
              </a:ext>
            </a:extLst>
          </p:cNvPr>
          <p:cNvSpPr>
            <a:spLocks noChangeArrowheads="1"/>
          </p:cNvSpPr>
          <p:nvPr/>
        </p:nvSpPr>
        <p:spPr bwMode="auto">
          <a:xfrm>
            <a:off x="5682667" y="4106855"/>
            <a:ext cx="60276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34" name="Rectangle 31">
            <a:extLst>
              <a:ext uri="{FF2B5EF4-FFF2-40B4-BE49-F238E27FC236}">
                <a16:creationId xmlns:a16="http://schemas.microsoft.com/office/drawing/2014/main" id="{60688499-F7AA-6A44-1F7C-1ED3F65B5CEE}"/>
              </a:ext>
            </a:extLst>
          </p:cNvPr>
          <p:cNvSpPr>
            <a:spLocks noChangeArrowheads="1"/>
          </p:cNvSpPr>
          <p:nvPr/>
        </p:nvSpPr>
        <p:spPr bwMode="auto">
          <a:xfrm>
            <a:off x="6285428" y="4106855"/>
            <a:ext cx="1205521" cy="344435"/>
          </a:xfrm>
          <a:prstGeom prst="rect">
            <a:avLst/>
          </a:prstGeom>
          <a:solidFill>
            <a:srgbClr val="FF6699"/>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35" name="Rectangle 32">
            <a:extLst>
              <a:ext uri="{FF2B5EF4-FFF2-40B4-BE49-F238E27FC236}">
                <a16:creationId xmlns:a16="http://schemas.microsoft.com/office/drawing/2014/main" id="{7F7B3250-7E3E-508F-E622-F5DB4036C08C}"/>
              </a:ext>
            </a:extLst>
          </p:cNvPr>
          <p:cNvSpPr>
            <a:spLocks noChangeArrowheads="1"/>
          </p:cNvSpPr>
          <p:nvPr/>
        </p:nvSpPr>
        <p:spPr bwMode="auto">
          <a:xfrm>
            <a:off x="6285428" y="4451289"/>
            <a:ext cx="1205521" cy="344435"/>
          </a:xfrm>
          <a:prstGeom prst="rect">
            <a:avLst/>
          </a:prstGeom>
          <a:solidFill>
            <a:srgbClr val="FF6699"/>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36" name="Rectangle 33">
            <a:extLst>
              <a:ext uri="{FF2B5EF4-FFF2-40B4-BE49-F238E27FC236}">
                <a16:creationId xmlns:a16="http://schemas.microsoft.com/office/drawing/2014/main" id="{40115E33-E6AD-B9F3-EF71-8E46F22B58EC}"/>
              </a:ext>
            </a:extLst>
          </p:cNvPr>
          <p:cNvSpPr>
            <a:spLocks noChangeArrowheads="1"/>
          </p:cNvSpPr>
          <p:nvPr/>
        </p:nvSpPr>
        <p:spPr bwMode="auto">
          <a:xfrm>
            <a:off x="5682667" y="4795724"/>
            <a:ext cx="60276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37" name="Rectangle 34">
            <a:extLst>
              <a:ext uri="{FF2B5EF4-FFF2-40B4-BE49-F238E27FC236}">
                <a16:creationId xmlns:a16="http://schemas.microsoft.com/office/drawing/2014/main" id="{9E17B6CA-3D87-B137-1E73-DCA3D5AFDE66}"/>
              </a:ext>
            </a:extLst>
          </p:cNvPr>
          <p:cNvSpPr>
            <a:spLocks noChangeArrowheads="1"/>
          </p:cNvSpPr>
          <p:nvPr/>
        </p:nvSpPr>
        <p:spPr bwMode="auto">
          <a:xfrm>
            <a:off x="6285428" y="4795724"/>
            <a:ext cx="1205521" cy="344435"/>
          </a:xfrm>
          <a:prstGeom prst="rect">
            <a:avLst/>
          </a:prstGeom>
          <a:solidFill>
            <a:srgbClr val="003366"/>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38" name="Rectangle 35">
            <a:extLst>
              <a:ext uri="{FF2B5EF4-FFF2-40B4-BE49-F238E27FC236}">
                <a16:creationId xmlns:a16="http://schemas.microsoft.com/office/drawing/2014/main" id="{D1AAEE61-86C0-E189-8277-DBFA96F445B5}"/>
              </a:ext>
            </a:extLst>
          </p:cNvPr>
          <p:cNvSpPr>
            <a:spLocks noChangeArrowheads="1"/>
          </p:cNvSpPr>
          <p:nvPr/>
        </p:nvSpPr>
        <p:spPr bwMode="auto">
          <a:xfrm>
            <a:off x="6285428" y="5140159"/>
            <a:ext cx="1205521" cy="344435"/>
          </a:xfrm>
          <a:prstGeom prst="rect">
            <a:avLst/>
          </a:prstGeom>
          <a:solidFill>
            <a:srgbClr val="003366"/>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39" name="Text Box 36">
            <a:extLst>
              <a:ext uri="{FF2B5EF4-FFF2-40B4-BE49-F238E27FC236}">
                <a16:creationId xmlns:a16="http://schemas.microsoft.com/office/drawing/2014/main" id="{BDE7E58F-680D-5984-A090-82188F0A42E7}"/>
              </a:ext>
            </a:extLst>
          </p:cNvPr>
          <p:cNvSpPr txBox="1">
            <a:spLocks noChangeArrowheads="1"/>
          </p:cNvSpPr>
          <p:nvPr/>
        </p:nvSpPr>
        <p:spPr bwMode="auto">
          <a:xfrm>
            <a:off x="5031471" y="2619686"/>
            <a:ext cx="352869" cy="2541318"/>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0</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endParaRPr lang="en-US" sz="2260" b="1" dirty="0">
              <a:solidFill>
                <a:srgbClr val="000000"/>
              </a:solidFill>
              <a:latin typeface="Calibri" pitchFamily="34" charset="0"/>
            </a:endParaRP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endParaRPr lang="en-US" sz="2260" b="1" dirty="0">
              <a:solidFill>
                <a:srgbClr val="000000"/>
              </a:solidFill>
              <a:latin typeface="Calibri" pitchFamily="34" charset="0"/>
            </a:endParaRP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2</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endParaRPr lang="en-US" sz="2260" b="1" dirty="0">
              <a:solidFill>
                <a:srgbClr val="000000"/>
              </a:solidFill>
              <a:latin typeface="Calibri" pitchFamily="34" charset="0"/>
            </a:endParaRP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3</a:t>
            </a:r>
          </a:p>
        </p:txBody>
      </p:sp>
      <p:sp>
        <p:nvSpPr>
          <p:cNvPr id="40" name="Line 37">
            <a:extLst>
              <a:ext uri="{FF2B5EF4-FFF2-40B4-BE49-F238E27FC236}">
                <a16:creationId xmlns:a16="http://schemas.microsoft.com/office/drawing/2014/main" id="{0E4918AC-8112-661B-F080-D9F43FEDA19F}"/>
              </a:ext>
            </a:extLst>
          </p:cNvPr>
          <p:cNvSpPr>
            <a:spLocks noChangeShapeType="1"/>
          </p:cNvSpPr>
          <p:nvPr/>
        </p:nvSpPr>
        <p:spPr bwMode="auto">
          <a:xfrm flipV="1">
            <a:off x="5219833" y="5098898"/>
            <a:ext cx="1794" cy="950783"/>
          </a:xfrm>
          <a:prstGeom prst="line">
            <a:avLst/>
          </a:prstGeom>
          <a:noFill/>
          <a:ln w="38100" cmpd="sng">
            <a:solidFill>
              <a:srgbClr val="000000"/>
            </a:solidFill>
            <a:miter lim="800000"/>
            <a:headEnd/>
            <a:tailEnd type="triangle" w="med" len="med"/>
          </a:ln>
          <a:effectLst/>
        </p:spPr>
        <p:txBody>
          <a:bodyPr/>
          <a:lstStyle/>
          <a:p>
            <a:endParaRPr lang="en-US" sz="3068" dirty="0">
              <a:solidFill>
                <a:srgbClr val="000000"/>
              </a:solidFill>
              <a:latin typeface="Calibri" pitchFamily="34" charset="0"/>
            </a:endParaRPr>
          </a:p>
        </p:txBody>
      </p:sp>
      <p:sp>
        <p:nvSpPr>
          <p:cNvPr id="41" name="Freeform 38">
            <a:extLst>
              <a:ext uri="{FF2B5EF4-FFF2-40B4-BE49-F238E27FC236}">
                <a16:creationId xmlns:a16="http://schemas.microsoft.com/office/drawing/2014/main" id="{C941B056-35A1-6532-4067-05113F54238C}"/>
              </a:ext>
            </a:extLst>
          </p:cNvPr>
          <p:cNvSpPr>
            <a:spLocks/>
          </p:cNvSpPr>
          <p:nvPr/>
        </p:nvSpPr>
        <p:spPr bwMode="auto">
          <a:xfrm>
            <a:off x="7028114" y="5359018"/>
            <a:ext cx="1018952" cy="688869"/>
          </a:xfrm>
          <a:custGeom>
            <a:avLst/>
            <a:gdLst>
              <a:gd name="T0" fmla="*/ 0 w 568"/>
              <a:gd name="T1" fmla="*/ 0 h 384"/>
              <a:gd name="T2" fmla="*/ 568 w 568"/>
              <a:gd name="T3" fmla="*/ 384 h 384"/>
            </a:gdLst>
            <a:ahLst/>
            <a:cxnLst>
              <a:cxn ang="0">
                <a:pos x="0" y="384"/>
              </a:cxn>
              <a:cxn ang="0">
                <a:pos x="528" y="96"/>
              </a:cxn>
              <a:cxn ang="0">
                <a:pos x="240" y="0"/>
              </a:cxn>
            </a:cxnLst>
            <a:rect l="T0" t="T1" r="T2" b="T3"/>
            <a:pathLst>
              <a:path w="568" h="384">
                <a:moveTo>
                  <a:pt x="0" y="384"/>
                </a:moveTo>
                <a:cubicBezTo>
                  <a:pt x="244" y="272"/>
                  <a:pt x="488" y="160"/>
                  <a:pt x="528" y="96"/>
                </a:cubicBezTo>
                <a:cubicBezTo>
                  <a:pt x="568" y="32"/>
                  <a:pt x="288" y="16"/>
                  <a:pt x="240" y="0"/>
                </a:cubicBezTo>
              </a:path>
            </a:pathLst>
          </a:custGeom>
          <a:noFill/>
          <a:ln w="28575" cmpd="sng">
            <a:solidFill>
              <a:srgbClr val="000000"/>
            </a:solidFill>
            <a:round/>
            <a:headEnd/>
            <a:tailEnd type="triangle" w="med" len="med"/>
          </a:ln>
          <a:effectLst/>
        </p:spPr>
        <p:txBody>
          <a:bodyPr wrap="none" anchor="ctr"/>
          <a:lstStyle/>
          <a:p>
            <a:endParaRPr lang="en-US" sz="3068" dirty="0">
              <a:solidFill>
                <a:srgbClr val="000000"/>
              </a:solidFill>
              <a:latin typeface="Calibri" pitchFamily="34" charset="0"/>
            </a:endParaRPr>
          </a:p>
        </p:txBody>
      </p:sp>
      <p:sp>
        <p:nvSpPr>
          <p:cNvPr id="42" name="Text Box 39">
            <a:extLst>
              <a:ext uri="{FF2B5EF4-FFF2-40B4-BE49-F238E27FC236}">
                <a16:creationId xmlns:a16="http://schemas.microsoft.com/office/drawing/2014/main" id="{36C54A5E-DD09-DA4C-9847-9C0FE62234F0}"/>
              </a:ext>
            </a:extLst>
          </p:cNvPr>
          <p:cNvSpPr txBox="1">
            <a:spLocks noChangeArrowheads="1"/>
          </p:cNvSpPr>
          <p:nvPr/>
        </p:nvSpPr>
        <p:spPr bwMode="auto">
          <a:xfrm>
            <a:off x="6599366" y="6478430"/>
            <a:ext cx="936362"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 bit</a:t>
            </a:r>
          </a:p>
        </p:txBody>
      </p:sp>
      <p:sp>
        <p:nvSpPr>
          <p:cNvPr id="43" name="Text Box 40">
            <a:extLst>
              <a:ext uri="{FF2B5EF4-FFF2-40B4-BE49-F238E27FC236}">
                <a16:creationId xmlns:a16="http://schemas.microsoft.com/office/drawing/2014/main" id="{851C10F3-13BB-1167-66AE-1A994562F164}"/>
              </a:ext>
            </a:extLst>
          </p:cNvPr>
          <p:cNvSpPr txBox="1">
            <a:spLocks noChangeArrowheads="1"/>
          </p:cNvSpPr>
          <p:nvPr/>
        </p:nvSpPr>
        <p:spPr bwMode="auto">
          <a:xfrm>
            <a:off x="4963302" y="6478430"/>
            <a:ext cx="1093456"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 bits</a:t>
            </a:r>
          </a:p>
        </p:txBody>
      </p:sp>
      <p:sp>
        <p:nvSpPr>
          <p:cNvPr id="44" name="Text Box 41">
            <a:extLst>
              <a:ext uri="{FF2B5EF4-FFF2-40B4-BE49-F238E27FC236}">
                <a16:creationId xmlns:a16="http://schemas.microsoft.com/office/drawing/2014/main" id="{36A18263-4942-F44F-EA57-38429E191CB9}"/>
              </a:ext>
            </a:extLst>
          </p:cNvPr>
          <p:cNvSpPr txBox="1">
            <a:spLocks noChangeArrowheads="1"/>
          </p:cNvSpPr>
          <p:nvPr/>
        </p:nvSpPr>
        <p:spPr bwMode="auto">
          <a:xfrm>
            <a:off x="3327237" y="6478430"/>
            <a:ext cx="936362"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 bit</a:t>
            </a:r>
          </a:p>
        </p:txBody>
      </p:sp>
      <p:sp>
        <p:nvSpPr>
          <p:cNvPr id="45" name="Text Box 42">
            <a:extLst>
              <a:ext uri="{FF2B5EF4-FFF2-40B4-BE49-F238E27FC236}">
                <a16:creationId xmlns:a16="http://schemas.microsoft.com/office/drawing/2014/main" id="{7F1EF840-4377-79AA-2A76-C3F0C0B9CB73}"/>
              </a:ext>
            </a:extLst>
          </p:cNvPr>
          <p:cNvSpPr txBox="1">
            <a:spLocks noChangeArrowheads="1"/>
          </p:cNvSpPr>
          <p:nvPr/>
        </p:nvSpPr>
        <p:spPr bwMode="auto">
          <a:xfrm>
            <a:off x="5135519" y="1656346"/>
            <a:ext cx="2495356" cy="578922"/>
          </a:xfrm>
          <a:prstGeom prst="rect">
            <a:avLst/>
          </a:prstGeom>
          <a:noFill/>
          <a:ln w="9525">
            <a:noFill/>
            <a:round/>
            <a:headEnd/>
            <a:tailEnd/>
          </a:ln>
          <a:effectLst/>
        </p:spPr>
        <p:txBody>
          <a:bodyPr lIns="101703" tIns="52886" rIns="101703" bIns="52886">
            <a:spAutoFit/>
          </a:bodyP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Cache</a:t>
            </a:r>
          </a:p>
        </p:txBody>
      </p:sp>
      <p:sp>
        <p:nvSpPr>
          <p:cNvPr id="46" name="Text Box 43">
            <a:extLst>
              <a:ext uri="{FF2B5EF4-FFF2-40B4-BE49-F238E27FC236}">
                <a16:creationId xmlns:a16="http://schemas.microsoft.com/office/drawing/2014/main" id="{8DAFC683-A9D4-6ACA-AEEC-4D13751D6DDB}"/>
              </a:ext>
            </a:extLst>
          </p:cNvPr>
          <p:cNvSpPr txBox="1">
            <a:spLocks noChangeArrowheads="1"/>
          </p:cNvSpPr>
          <p:nvPr/>
        </p:nvSpPr>
        <p:spPr bwMode="auto">
          <a:xfrm>
            <a:off x="8149321" y="1247330"/>
            <a:ext cx="2495356" cy="578922"/>
          </a:xfrm>
          <a:prstGeom prst="rect">
            <a:avLst/>
          </a:prstGeom>
          <a:noFill/>
          <a:ln w="9525">
            <a:noFill/>
            <a:round/>
            <a:headEnd/>
            <a:tailEnd/>
          </a:ln>
          <a:effectLst/>
        </p:spPr>
        <p:txBody>
          <a:bodyPr lIns="101703" tIns="52886" rIns="101703" bIns="52886">
            <a:spAutoFit/>
          </a:bodyP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Memory</a:t>
            </a:r>
          </a:p>
        </p:txBody>
      </p:sp>
      <p:sp>
        <p:nvSpPr>
          <p:cNvPr id="47" name="Line 44">
            <a:extLst>
              <a:ext uri="{FF2B5EF4-FFF2-40B4-BE49-F238E27FC236}">
                <a16:creationId xmlns:a16="http://schemas.microsoft.com/office/drawing/2014/main" id="{DF2A06CC-96F6-C4BA-0434-B91C90BAF376}"/>
              </a:ext>
            </a:extLst>
          </p:cNvPr>
          <p:cNvSpPr>
            <a:spLocks noChangeShapeType="1"/>
          </p:cNvSpPr>
          <p:nvPr/>
        </p:nvSpPr>
        <p:spPr bwMode="auto">
          <a:xfrm flipH="1">
            <a:off x="7544766" y="2250136"/>
            <a:ext cx="1205521" cy="861086"/>
          </a:xfrm>
          <a:prstGeom prst="line">
            <a:avLst/>
          </a:prstGeom>
          <a:noFill/>
          <a:ln w="38100" cmpd="sng">
            <a:solidFill>
              <a:schemeClr val="tx1"/>
            </a:solidFill>
            <a:miter lim="800000"/>
            <a:headEnd/>
            <a:tailEnd type="triangle" w="med" len="med"/>
          </a:ln>
          <a:effectLst/>
        </p:spPr>
        <p:txBody>
          <a:bodyPr/>
          <a:lstStyle/>
          <a:p>
            <a:endParaRPr lang="en-US" sz="3068" dirty="0">
              <a:solidFill>
                <a:srgbClr val="000000"/>
              </a:solidFill>
              <a:latin typeface="Calibri" pitchFamily="34" charset="0"/>
            </a:endParaRPr>
          </a:p>
        </p:txBody>
      </p:sp>
      <p:sp>
        <p:nvSpPr>
          <p:cNvPr id="48" name="TextBox 47">
            <a:extLst>
              <a:ext uri="{FF2B5EF4-FFF2-40B4-BE49-F238E27FC236}">
                <a16:creationId xmlns:a16="http://schemas.microsoft.com/office/drawing/2014/main" id="{3C737B96-BDDE-3BDE-3E1E-6290CFCC84D2}"/>
              </a:ext>
            </a:extLst>
          </p:cNvPr>
          <p:cNvSpPr txBox="1"/>
          <p:nvPr/>
        </p:nvSpPr>
        <p:spPr>
          <a:xfrm>
            <a:off x="1557487" y="2729116"/>
            <a:ext cx="3345981" cy="1135696"/>
          </a:xfrm>
          <a:prstGeom prst="rect">
            <a:avLst/>
          </a:prstGeom>
          <a:noFill/>
        </p:spPr>
        <p:txBody>
          <a:bodyPr wrap="none" rtlCol="0">
            <a:spAutoFit/>
          </a:bodyPr>
          <a:lstStyle/>
          <a:p>
            <a:r>
              <a:rPr lang="en-US" sz="3390" b="1" dirty="0">
                <a:solidFill>
                  <a:srgbClr val="000000"/>
                </a:solidFill>
                <a:latin typeface="Calibri" pitchFamily="34" charset="0"/>
              </a:rPr>
              <a:t>A block can go to </a:t>
            </a:r>
          </a:p>
          <a:p>
            <a:r>
              <a:rPr lang="en-US" sz="3390" b="1" dirty="0">
                <a:solidFill>
                  <a:srgbClr val="000000"/>
                </a:solidFill>
                <a:latin typeface="Calibri" pitchFamily="34" charset="0"/>
              </a:rPr>
              <a:t>only</a:t>
            </a:r>
            <a:r>
              <a:rPr lang="en-US" sz="3390" b="1" dirty="0">
                <a:solidFill>
                  <a:srgbClr val="FF0000"/>
                </a:solidFill>
                <a:latin typeface="Calibri" pitchFamily="34" charset="0"/>
              </a:rPr>
              <a:t> one </a:t>
            </a:r>
            <a:r>
              <a:rPr lang="en-US" sz="3390" b="1" dirty="0">
                <a:solidFill>
                  <a:srgbClr val="000000"/>
                </a:solidFill>
                <a:latin typeface="Calibri" pitchFamily="34" charset="0"/>
              </a:rPr>
              <a:t>location</a:t>
            </a:r>
          </a:p>
        </p:txBody>
      </p:sp>
    </p:spTree>
    <p:extLst>
      <p:ext uri="{BB962C8B-B14F-4D97-AF65-F5344CB8AC3E}">
        <p14:creationId xmlns:p14="http://schemas.microsoft.com/office/powerpoint/2010/main" val="27414396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97C04-4555-4D26-3AA8-F0767F1F068C}"/>
              </a:ext>
            </a:extLst>
          </p:cNvPr>
          <p:cNvSpPr>
            <a:spLocks noGrp="1"/>
          </p:cNvSpPr>
          <p:nvPr>
            <p:ph type="title"/>
          </p:nvPr>
        </p:nvSpPr>
        <p:spPr/>
        <p:txBody>
          <a:bodyPr/>
          <a:lstStyle/>
          <a:p>
            <a:r>
              <a:rPr lang="en-US" dirty="0"/>
              <a:t>Direct mapped caches</a:t>
            </a:r>
          </a:p>
        </p:txBody>
      </p:sp>
      <p:sp>
        <p:nvSpPr>
          <p:cNvPr id="3" name="Content Placeholder 2">
            <a:extLst>
              <a:ext uri="{FF2B5EF4-FFF2-40B4-BE49-F238E27FC236}">
                <a16:creationId xmlns:a16="http://schemas.microsoft.com/office/drawing/2014/main" id="{F8AA59A6-E100-05CC-9AAC-99B678A7F486}"/>
              </a:ext>
            </a:extLst>
          </p:cNvPr>
          <p:cNvSpPr>
            <a:spLocks noGrp="1"/>
          </p:cNvSpPr>
          <p:nvPr>
            <p:ph idx="1"/>
          </p:nvPr>
        </p:nvSpPr>
        <p:spPr/>
        <p:txBody>
          <a:bodyPr/>
          <a:lstStyle/>
          <a:p>
            <a:r>
              <a:rPr lang="en-US" dirty="0">
                <a:latin typeface="Calibri" pitchFamily="34" charset="0"/>
              </a:rPr>
              <a:t>Two blocks in memory that map to the same index in the cache cannot be present in the cache at the same time</a:t>
            </a:r>
          </a:p>
          <a:p>
            <a:pPr lvl="1"/>
            <a:r>
              <a:rPr lang="en-US" dirty="0">
                <a:solidFill>
                  <a:srgbClr val="0000FF"/>
                </a:solidFill>
                <a:latin typeface="Calibri" pitchFamily="34" charset="0"/>
                <a:ea typeface="ＭＳ Ｐゴシック" charset="0"/>
              </a:rPr>
              <a:t>One index </a:t>
            </a:r>
            <a:r>
              <a:rPr lang="en-US" dirty="0">
                <a:solidFill>
                  <a:srgbClr val="0000FF"/>
                </a:solidFill>
                <a:latin typeface="Calibri" pitchFamily="34" charset="0"/>
                <a:ea typeface="ＭＳ Ｐゴシック" charset="0"/>
                <a:sym typeface="Wingdings" charset="0"/>
              </a:rPr>
              <a:t> one entry</a:t>
            </a:r>
          </a:p>
          <a:p>
            <a:pPr lvl="1"/>
            <a:endParaRPr lang="en-US" dirty="0">
              <a:latin typeface="Calibri" pitchFamily="34" charset="0"/>
              <a:ea typeface="ＭＳ Ｐゴシック" charset="0"/>
              <a:sym typeface="Wingdings" charset="0"/>
            </a:endParaRPr>
          </a:p>
          <a:p>
            <a:r>
              <a:rPr lang="en-US" dirty="0">
                <a:latin typeface="Calibri" pitchFamily="34" charset="0"/>
                <a:sym typeface="Wingdings" charset="0"/>
              </a:rPr>
              <a:t>Can lead to 0% hit rate if more than one block accessed in an interleaved manner map to the same index </a:t>
            </a:r>
          </a:p>
          <a:p>
            <a:pPr lvl="1"/>
            <a:r>
              <a:rPr lang="en-US" dirty="0">
                <a:latin typeface="Calibri" pitchFamily="34" charset="0"/>
                <a:ea typeface="ＭＳ Ｐゴシック" charset="0"/>
                <a:sym typeface="Wingdings" charset="0"/>
              </a:rPr>
              <a:t>Assume addresses A and B have the same index bits but different tag bits</a:t>
            </a:r>
          </a:p>
          <a:p>
            <a:pPr lvl="1"/>
            <a:r>
              <a:rPr lang="en-US" dirty="0">
                <a:latin typeface="Calibri" pitchFamily="34" charset="0"/>
                <a:ea typeface="ＭＳ Ｐゴシック" charset="0"/>
                <a:sym typeface="Wingdings" charset="0"/>
              </a:rPr>
              <a:t>A, B, A, B, A, B, A, B, … </a:t>
            </a:r>
          </a:p>
          <a:p>
            <a:pPr lvl="1"/>
            <a:r>
              <a:rPr lang="en-US" dirty="0">
                <a:latin typeface="Calibri" pitchFamily="34" charset="0"/>
                <a:ea typeface="ＭＳ Ｐゴシック" charset="0"/>
                <a:sym typeface="Wingdings" charset="0"/>
              </a:rPr>
              <a:t>All accesses are </a:t>
            </a:r>
            <a:r>
              <a:rPr lang="en-US" dirty="0">
                <a:solidFill>
                  <a:srgbClr val="0000FF"/>
                </a:solidFill>
                <a:latin typeface="Calibri" pitchFamily="34" charset="0"/>
                <a:ea typeface="ＭＳ Ｐゴシック" charset="0"/>
                <a:sym typeface="Wingdings" charset="0"/>
              </a:rPr>
              <a:t>conflict misses</a:t>
            </a:r>
          </a:p>
          <a:p>
            <a:endParaRPr lang="en-US" dirty="0"/>
          </a:p>
        </p:txBody>
      </p:sp>
      <p:sp>
        <p:nvSpPr>
          <p:cNvPr id="4" name="Slide Number Placeholder 3">
            <a:extLst>
              <a:ext uri="{FF2B5EF4-FFF2-40B4-BE49-F238E27FC236}">
                <a16:creationId xmlns:a16="http://schemas.microsoft.com/office/drawing/2014/main" id="{5A3EF2E4-FD71-C865-16AA-AEED909C105D}"/>
              </a:ext>
            </a:extLst>
          </p:cNvPr>
          <p:cNvSpPr>
            <a:spLocks noGrp="1"/>
          </p:cNvSpPr>
          <p:nvPr>
            <p:ph type="sldNum" sz="quarter" idx="12"/>
          </p:nvPr>
        </p:nvSpPr>
        <p:spPr/>
        <p:txBody>
          <a:bodyPr/>
          <a:lstStyle/>
          <a:p>
            <a:fld id="{24191890-1B93-4A46-9FD4-B9843F018E51}" type="slidenum">
              <a:rPr lang="en-US" smtClean="0"/>
              <a:pPr/>
              <a:t>32</a:t>
            </a:fld>
            <a:endParaRPr lang="en-US" dirty="0"/>
          </a:p>
        </p:txBody>
      </p:sp>
    </p:spTree>
    <p:extLst>
      <p:ext uri="{BB962C8B-B14F-4D97-AF65-F5344CB8AC3E}">
        <p14:creationId xmlns:p14="http://schemas.microsoft.com/office/powerpoint/2010/main" val="164594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4961508" y="1302941"/>
            <a:ext cx="2841585" cy="6113714"/>
          </a:xfrm>
          <a:prstGeom prst="rect">
            <a:avLst/>
          </a:prstGeom>
          <a:solidFill>
            <a:srgbClr val="FFFF99"/>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0242" name="Rectangle 2"/>
          <p:cNvSpPr>
            <a:spLocks noChangeArrowheads="1"/>
          </p:cNvSpPr>
          <p:nvPr/>
        </p:nvSpPr>
        <p:spPr bwMode="auto">
          <a:xfrm>
            <a:off x="7803093"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0243" name="Rectangle 3"/>
          <p:cNvSpPr>
            <a:spLocks noChangeArrowheads="1"/>
          </p:cNvSpPr>
          <p:nvPr/>
        </p:nvSpPr>
        <p:spPr bwMode="auto">
          <a:xfrm>
            <a:off x="2119922"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0244" name="Text Box 4"/>
          <p:cNvSpPr txBox="1">
            <a:spLocks noChangeArrowheads="1"/>
          </p:cNvSpPr>
          <p:nvPr/>
        </p:nvSpPr>
        <p:spPr bwMode="auto">
          <a:xfrm>
            <a:off x="1563803" y="264257"/>
            <a:ext cx="9041408" cy="722953"/>
          </a:xfrm>
          <a:prstGeom prst="rect">
            <a:avLst/>
          </a:prstGeom>
          <a:noFill/>
          <a:ln w="9525">
            <a:noFill/>
            <a:round/>
            <a:headEnd/>
            <a:tailEnd/>
          </a:ln>
          <a:effectLst/>
        </p:spPr>
        <p:txBody>
          <a:bodyPr anchor="b"/>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4068" b="1" dirty="0">
                <a:solidFill>
                  <a:srgbClr val="000000"/>
                </a:solidFill>
                <a:latin typeface="Calibri" pitchFamily="34" charset="0"/>
              </a:rPr>
              <a:t>Direct-mapped cache</a:t>
            </a:r>
          </a:p>
        </p:txBody>
      </p:sp>
      <p:sp>
        <p:nvSpPr>
          <p:cNvPr id="10245" name="Rectangle 5"/>
          <p:cNvSpPr>
            <a:spLocks noChangeArrowheads="1"/>
          </p:cNvSpPr>
          <p:nvPr/>
        </p:nvSpPr>
        <p:spPr bwMode="auto">
          <a:xfrm>
            <a:off x="8836397" y="216402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10246" name="Rectangle 6"/>
          <p:cNvSpPr>
            <a:spLocks noChangeArrowheads="1"/>
          </p:cNvSpPr>
          <p:nvPr/>
        </p:nvSpPr>
        <p:spPr bwMode="auto">
          <a:xfrm>
            <a:off x="8836397" y="285289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123</a:t>
            </a:r>
          </a:p>
        </p:txBody>
      </p:sp>
      <p:sp>
        <p:nvSpPr>
          <p:cNvPr id="10247" name="Rectangle 7"/>
          <p:cNvSpPr>
            <a:spLocks noChangeArrowheads="1"/>
          </p:cNvSpPr>
          <p:nvPr/>
        </p:nvSpPr>
        <p:spPr bwMode="auto">
          <a:xfrm>
            <a:off x="8836397" y="3541766"/>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0248" name="Rectangle 8"/>
          <p:cNvSpPr>
            <a:spLocks noChangeArrowheads="1"/>
          </p:cNvSpPr>
          <p:nvPr/>
        </p:nvSpPr>
        <p:spPr bwMode="auto">
          <a:xfrm>
            <a:off x="8836397" y="3886201"/>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162</a:t>
            </a:r>
          </a:p>
        </p:txBody>
      </p:sp>
      <p:sp>
        <p:nvSpPr>
          <p:cNvPr id="10249" name="Rectangle 9"/>
          <p:cNvSpPr>
            <a:spLocks noChangeArrowheads="1"/>
          </p:cNvSpPr>
          <p:nvPr/>
        </p:nvSpPr>
        <p:spPr bwMode="auto">
          <a:xfrm>
            <a:off x="8836397" y="4575070"/>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18</a:t>
            </a:r>
          </a:p>
        </p:txBody>
      </p:sp>
      <p:sp>
        <p:nvSpPr>
          <p:cNvPr id="10250" name="Rectangle 10"/>
          <p:cNvSpPr>
            <a:spLocks noChangeArrowheads="1"/>
          </p:cNvSpPr>
          <p:nvPr/>
        </p:nvSpPr>
        <p:spPr bwMode="auto">
          <a:xfrm>
            <a:off x="8836397" y="5263939"/>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33</a:t>
            </a:r>
          </a:p>
        </p:txBody>
      </p:sp>
      <p:sp>
        <p:nvSpPr>
          <p:cNvPr id="10251" name="Rectangle 11"/>
          <p:cNvSpPr>
            <a:spLocks noChangeArrowheads="1"/>
          </p:cNvSpPr>
          <p:nvPr/>
        </p:nvSpPr>
        <p:spPr bwMode="auto">
          <a:xfrm>
            <a:off x="8836397" y="595280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19</a:t>
            </a:r>
          </a:p>
        </p:txBody>
      </p:sp>
      <p:sp>
        <p:nvSpPr>
          <p:cNvPr id="10252" name="Rectangle 12"/>
          <p:cNvSpPr>
            <a:spLocks noChangeArrowheads="1"/>
          </p:cNvSpPr>
          <p:nvPr/>
        </p:nvSpPr>
        <p:spPr bwMode="auto">
          <a:xfrm>
            <a:off x="8836397" y="664167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210</a:t>
            </a:r>
          </a:p>
        </p:txBody>
      </p:sp>
      <p:sp>
        <p:nvSpPr>
          <p:cNvPr id="10253" name="Text Box 13"/>
          <p:cNvSpPr txBox="1">
            <a:spLocks noChangeArrowheads="1"/>
          </p:cNvSpPr>
          <p:nvPr/>
        </p:nvSpPr>
        <p:spPr bwMode="auto">
          <a:xfrm>
            <a:off x="8398840" y="1733485"/>
            <a:ext cx="500345" cy="5671405"/>
          </a:xfrm>
          <a:prstGeom prst="rect">
            <a:avLst/>
          </a:prstGeom>
          <a:noFill/>
          <a:ln w="9525">
            <a:noFill/>
            <a:round/>
            <a:headEnd/>
            <a:tailEnd/>
          </a:ln>
          <a:effectLst/>
        </p:spPr>
        <p:txBody>
          <a:bodyPr wrap="none" lIns="101703" tIns="52886" rIns="101703" bIns="52886">
            <a:spAutoFit/>
          </a:bodyPr>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5</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6</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7</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8</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9</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15</a:t>
            </a:r>
          </a:p>
        </p:txBody>
      </p:sp>
      <p:sp>
        <p:nvSpPr>
          <p:cNvPr id="10254" name="Text Box 14"/>
          <p:cNvSpPr txBox="1">
            <a:spLocks noChangeArrowheads="1"/>
          </p:cNvSpPr>
          <p:nvPr/>
        </p:nvSpPr>
        <p:spPr bwMode="auto">
          <a:xfrm>
            <a:off x="2814174" y="3143514"/>
            <a:ext cx="1922209" cy="1497891"/>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R1 </a:t>
            </a:r>
            <a:r>
              <a:rPr lang="en-US" sz="1808" b="1" dirty="0">
                <a:solidFill>
                  <a:srgbClr val="000000"/>
                </a:solidFill>
                <a:latin typeface="Symbol" charset="2"/>
              </a:rPr>
              <a:t></a:t>
            </a:r>
            <a:r>
              <a:rPr lang="en-US" sz="1808" b="1" dirty="0">
                <a:solidFill>
                  <a:srgbClr val="000000"/>
                </a:solidFill>
                <a:latin typeface="Calibri" pitchFamily="34" charset="0"/>
              </a:rPr>
              <a:t> M[   1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5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R2 </a:t>
            </a:r>
            <a:r>
              <a:rPr lang="en-US" sz="1808" b="1" dirty="0">
                <a:solidFill>
                  <a:srgbClr val="000000"/>
                </a:solidFill>
                <a:latin typeface="Symbol" charset="2"/>
              </a:rPr>
              <a:t></a:t>
            </a:r>
            <a:r>
              <a:rPr lang="en-US" sz="1808" b="1" dirty="0">
                <a:solidFill>
                  <a:srgbClr val="000000"/>
                </a:solidFill>
                <a:latin typeface="Calibri" pitchFamily="34" charset="0"/>
              </a:rPr>
              <a:t> M[   2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R1 </a:t>
            </a:r>
            <a:r>
              <a:rPr lang="en-US" sz="1808" b="1" dirty="0">
                <a:solidFill>
                  <a:srgbClr val="000000"/>
                </a:solidFill>
                <a:latin typeface="Symbol" charset="2"/>
              </a:rPr>
              <a:t></a:t>
            </a:r>
            <a:r>
              <a:rPr lang="en-US" sz="1808" b="1" dirty="0">
                <a:solidFill>
                  <a:srgbClr val="000000"/>
                </a:solidFill>
                <a:latin typeface="Calibri" pitchFamily="34" charset="0"/>
              </a:rPr>
              <a:t> M[   7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4   ]</a:t>
            </a:r>
          </a:p>
        </p:txBody>
      </p:sp>
      <p:sp>
        <p:nvSpPr>
          <p:cNvPr id="10255" name="Text Box 15"/>
          <p:cNvSpPr txBox="1">
            <a:spLocks noChangeArrowheads="1"/>
          </p:cNvSpPr>
          <p:nvPr/>
        </p:nvSpPr>
        <p:spPr bwMode="auto">
          <a:xfrm>
            <a:off x="5738279" y="1216832"/>
            <a:ext cx="1183224"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Cache</a:t>
            </a:r>
          </a:p>
        </p:txBody>
      </p:sp>
      <p:sp>
        <p:nvSpPr>
          <p:cNvPr id="10256" name="Text Box 16"/>
          <p:cNvSpPr txBox="1">
            <a:spLocks noChangeArrowheads="1"/>
          </p:cNvSpPr>
          <p:nvPr/>
        </p:nvSpPr>
        <p:spPr bwMode="auto">
          <a:xfrm>
            <a:off x="2722683" y="1216832"/>
            <a:ext cx="1790763"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Processor</a:t>
            </a:r>
          </a:p>
        </p:txBody>
      </p:sp>
      <p:sp>
        <p:nvSpPr>
          <p:cNvPr id="10257" name="Rectangle 17"/>
          <p:cNvSpPr>
            <a:spLocks noChangeArrowheads="1"/>
          </p:cNvSpPr>
          <p:nvPr/>
        </p:nvSpPr>
        <p:spPr bwMode="auto">
          <a:xfrm>
            <a:off x="5880000" y="3513063"/>
            <a:ext cx="60276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0258" name="Rectangle 18"/>
          <p:cNvSpPr>
            <a:spLocks noChangeArrowheads="1"/>
          </p:cNvSpPr>
          <p:nvPr/>
        </p:nvSpPr>
        <p:spPr bwMode="auto">
          <a:xfrm>
            <a:off x="6482760" y="3513063"/>
            <a:ext cx="1205521" cy="344435"/>
          </a:xfrm>
          <a:prstGeom prst="rect">
            <a:avLst/>
          </a:prstGeom>
          <a:solidFill>
            <a:srgbClr val="FF9966"/>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0259" name="Rectangle 19"/>
          <p:cNvSpPr>
            <a:spLocks noChangeArrowheads="1"/>
          </p:cNvSpPr>
          <p:nvPr/>
        </p:nvSpPr>
        <p:spPr bwMode="auto">
          <a:xfrm>
            <a:off x="6482760" y="3857498"/>
            <a:ext cx="1205521" cy="344435"/>
          </a:xfrm>
          <a:prstGeom prst="rect">
            <a:avLst/>
          </a:prstGeom>
          <a:solidFill>
            <a:srgbClr val="FF9966"/>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0260" name="Text Box 20"/>
          <p:cNvSpPr txBox="1">
            <a:spLocks noChangeArrowheads="1"/>
          </p:cNvSpPr>
          <p:nvPr/>
        </p:nvSpPr>
        <p:spPr bwMode="auto">
          <a:xfrm>
            <a:off x="5029678" y="3043053"/>
            <a:ext cx="2495357" cy="578922"/>
          </a:xfrm>
          <a:prstGeom prst="rect">
            <a:avLst/>
          </a:prstGeom>
          <a:noFill/>
          <a:ln w="9525">
            <a:noFill/>
            <a:round/>
            <a:headEnd/>
            <a:tailEnd/>
          </a:ln>
          <a:effectLst/>
        </p:spPr>
        <p:txBody>
          <a:bodyPr lIns="101703" tIns="52886" rIns="101703" bIns="52886">
            <a:spAutoFit/>
          </a:bodyP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V d  tag   data</a:t>
            </a:r>
          </a:p>
        </p:txBody>
      </p:sp>
      <p:sp>
        <p:nvSpPr>
          <p:cNvPr id="10261" name="Rectangle 21"/>
          <p:cNvSpPr>
            <a:spLocks noChangeArrowheads="1"/>
          </p:cNvSpPr>
          <p:nvPr/>
        </p:nvSpPr>
        <p:spPr bwMode="auto">
          <a:xfrm>
            <a:off x="3583769" y="5608374"/>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0262" name="Rectangle 22"/>
          <p:cNvSpPr>
            <a:spLocks noChangeArrowheads="1"/>
          </p:cNvSpPr>
          <p:nvPr/>
        </p:nvSpPr>
        <p:spPr bwMode="auto">
          <a:xfrm>
            <a:off x="3583769" y="5952808"/>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0263" name="Rectangle 23"/>
          <p:cNvSpPr>
            <a:spLocks noChangeArrowheads="1"/>
          </p:cNvSpPr>
          <p:nvPr/>
        </p:nvSpPr>
        <p:spPr bwMode="auto">
          <a:xfrm>
            <a:off x="3583769" y="6297243"/>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0264" name="Rectangle 24"/>
          <p:cNvSpPr>
            <a:spLocks noChangeArrowheads="1"/>
          </p:cNvSpPr>
          <p:nvPr/>
        </p:nvSpPr>
        <p:spPr bwMode="auto">
          <a:xfrm>
            <a:off x="3583769" y="6641677"/>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0265" name="Text Box 25"/>
          <p:cNvSpPr txBox="1">
            <a:spLocks noChangeArrowheads="1"/>
          </p:cNvSpPr>
          <p:nvPr/>
        </p:nvSpPr>
        <p:spPr bwMode="auto">
          <a:xfrm>
            <a:off x="3068912" y="5608374"/>
            <a:ext cx="516375" cy="1497955"/>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R0</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R1</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R2</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R3</a:t>
            </a:r>
          </a:p>
        </p:txBody>
      </p:sp>
      <p:sp>
        <p:nvSpPr>
          <p:cNvPr id="10266" name="Text Box 26"/>
          <p:cNvSpPr txBox="1">
            <a:spLocks noChangeArrowheads="1"/>
          </p:cNvSpPr>
          <p:nvPr/>
        </p:nvSpPr>
        <p:spPr bwMode="auto">
          <a:xfrm>
            <a:off x="8664179" y="1216832"/>
            <a:ext cx="1608149"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Memory</a:t>
            </a:r>
          </a:p>
        </p:txBody>
      </p:sp>
      <p:sp>
        <p:nvSpPr>
          <p:cNvPr id="10267" name="Rectangle 27"/>
          <p:cNvSpPr>
            <a:spLocks noChangeArrowheads="1"/>
          </p:cNvSpPr>
          <p:nvPr/>
        </p:nvSpPr>
        <p:spPr bwMode="auto">
          <a:xfrm>
            <a:off x="5880000" y="4201932"/>
            <a:ext cx="60276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0268" name="Rectangle 28"/>
          <p:cNvSpPr>
            <a:spLocks noChangeArrowheads="1"/>
          </p:cNvSpPr>
          <p:nvPr/>
        </p:nvSpPr>
        <p:spPr bwMode="auto">
          <a:xfrm>
            <a:off x="6482760" y="4201932"/>
            <a:ext cx="1205521" cy="344435"/>
          </a:xfrm>
          <a:prstGeom prst="rect">
            <a:avLst/>
          </a:prstGeom>
          <a:solidFill>
            <a:srgbClr val="0CC7E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0269" name="Rectangle 29"/>
          <p:cNvSpPr>
            <a:spLocks noChangeArrowheads="1"/>
          </p:cNvSpPr>
          <p:nvPr/>
        </p:nvSpPr>
        <p:spPr bwMode="auto">
          <a:xfrm>
            <a:off x="6482760" y="4546367"/>
            <a:ext cx="1205521" cy="344435"/>
          </a:xfrm>
          <a:prstGeom prst="rect">
            <a:avLst/>
          </a:prstGeom>
          <a:solidFill>
            <a:srgbClr val="0CC7E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0270" name="Rectangle 30"/>
          <p:cNvSpPr>
            <a:spLocks noChangeArrowheads="1"/>
          </p:cNvSpPr>
          <p:nvPr/>
        </p:nvSpPr>
        <p:spPr bwMode="auto">
          <a:xfrm>
            <a:off x="8836397" y="181959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78</a:t>
            </a:r>
          </a:p>
        </p:txBody>
      </p:sp>
      <p:sp>
        <p:nvSpPr>
          <p:cNvPr id="10271" name="Rectangle 31"/>
          <p:cNvSpPr>
            <a:spLocks noChangeArrowheads="1"/>
          </p:cNvSpPr>
          <p:nvPr/>
        </p:nvSpPr>
        <p:spPr bwMode="auto">
          <a:xfrm>
            <a:off x="8836397" y="250846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120</a:t>
            </a:r>
          </a:p>
        </p:txBody>
      </p:sp>
      <p:sp>
        <p:nvSpPr>
          <p:cNvPr id="10272" name="Rectangle 32"/>
          <p:cNvSpPr>
            <a:spLocks noChangeArrowheads="1"/>
          </p:cNvSpPr>
          <p:nvPr/>
        </p:nvSpPr>
        <p:spPr bwMode="auto">
          <a:xfrm>
            <a:off x="8836397" y="3197332"/>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71</a:t>
            </a:r>
          </a:p>
        </p:txBody>
      </p:sp>
      <p:sp>
        <p:nvSpPr>
          <p:cNvPr id="10273" name="Rectangle 33"/>
          <p:cNvSpPr>
            <a:spLocks noChangeArrowheads="1"/>
          </p:cNvSpPr>
          <p:nvPr/>
        </p:nvSpPr>
        <p:spPr bwMode="auto">
          <a:xfrm>
            <a:off x="8836397" y="4230635"/>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173</a:t>
            </a:r>
          </a:p>
        </p:txBody>
      </p:sp>
      <p:sp>
        <p:nvSpPr>
          <p:cNvPr id="10274" name="Rectangle 34"/>
          <p:cNvSpPr>
            <a:spLocks noChangeArrowheads="1"/>
          </p:cNvSpPr>
          <p:nvPr/>
        </p:nvSpPr>
        <p:spPr bwMode="auto">
          <a:xfrm>
            <a:off x="8836397" y="4919505"/>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a:t>
            </a:r>
          </a:p>
        </p:txBody>
      </p:sp>
      <p:sp>
        <p:nvSpPr>
          <p:cNvPr id="10275" name="Rectangle 35"/>
          <p:cNvSpPr>
            <a:spLocks noChangeArrowheads="1"/>
          </p:cNvSpPr>
          <p:nvPr/>
        </p:nvSpPr>
        <p:spPr bwMode="auto">
          <a:xfrm>
            <a:off x="8836397" y="5608374"/>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28</a:t>
            </a:r>
          </a:p>
        </p:txBody>
      </p:sp>
      <p:sp>
        <p:nvSpPr>
          <p:cNvPr id="10276" name="Rectangle 36"/>
          <p:cNvSpPr>
            <a:spLocks noChangeArrowheads="1"/>
          </p:cNvSpPr>
          <p:nvPr/>
        </p:nvSpPr>
        <p:spPr bwMode="auto">
          <a:xfrm>
            <a:off x="8836397" y="629724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200</a:t>
            </a:r>
          </a:p>
        </p:txBody>
      </p:sp>
      <p:sp>
        <p:nvSpPr>
          <p:cNvPr id="10277" name="Rectangle 37"/>
          <p:cNvSpPr>
            <a:spLocks noChangeArrowheads="1"/>
          </p:cNvSpPr>
          <p:nvPr/>
        </p:nvSpPr>
        <p:spPr bwMode="auto">
          <a:xfrm>
            <a:off x="8836397" y="698611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225</a:t>
            </a:r>
          </a:p>
        </p:txBody>
      </p:sp>
      <p:sp>
        <p:nvSpPr>
          <p:cNvPr id="10278" name="Text Box 38"/>
          <p:cNvSpPr txBox="1">
            <a:spLocks noChangeArrowheads="1"/>
          </p:cNvSpPr>
          <p:nvPr/>
        </p:nvSpPr>
        <p:spPr bwMode="auto">
          <a:xfrm>
            <a:off x="5478160" y="6038917"/>
            <a:ext cx="1888545" cy="1135356"/>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Misses:   0</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Hits:</a:t>
            </a:r>
            <a:r>
              <a:rPr lang="en-US" sz="3616" b="1" dirty="0">
                <a:solidFill>
                  <a:srgbClr val="000000"/>
                </a:solidFill>
                <a:latin typeface="Calibri" pitchFamily="34" charset="0"/>
              </a:rPr>
              <a:t> </a:t>
            </a:r>
            <a:r>
              <a:rPr lang="en-US" sz="3068" b="1" dirty="0">
                <a:solidFill>
                  <a:srgbClr val="000000"/>
                </a:solidFill>
                <a:latin typeface="Calibri" pitchFamily="34" charset="0"/>
              </a:rPr>
              <a:t>      0</a:t>
            </a:r>
          </a:p>
        </p:txBody>
      </p:sp>
      <p:sp>
        <p:nvSpPr>
          <p:cNvPr id="10279" name="Rectangle 39"/>
          <p:cNvSpPr>
            <a:spLocks noChangeArrowheads="1"/>
          </p:cNvSpPr>
          <p:nvPr/>
        </p:nvSpPr>
        <p:spPr bwMode="auto">
          <a:xfrm>
            <a:off x="5564267" y="3513063"/>
            <a:ext cx="308556"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0280" name="Rectangle 40"/>
          <p:cNvSpPr>
            <a:spLocks noChangeArrowheads="1"/>
          </p:cNvSpPr>
          <p:nvPr/>
        </p:nvSpPr>
        <p:spPr bwMode="auto">
          <a:xfrm>
            <a:off x="5567855" y="4201932"/>
            <a:ext cx="308556"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0281" name="Rectangle 41"/>
          <p:cNvSpPr>
            <a:spLocks noChangeArrowheads="1"/>
          </p:cNvSpPr>
          <p:nvPr/>
        </p:nvSpPr>
        <p:spPr bwMode="auto">
          <a:xfrm>
            <a:off x="5259299" y="3513063"/>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10282" name="Rectangle 42"/>
          <p:cNvSpPr>
            <a:spLocks noChangeArrowheads="1"/>
          </p:cNvSpPr>
          <p:nvPr/>
        </p:nvSpPr>
        <p:spPr bwMode="auto">
          <a:xfrm>
            <a:off x="5259299" y="4201932"/>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10283" name="Text Box 43"/>
          <p:cNvSpPr txBox="1">
            <a:spLocks noChangeArrowheads="1"/>
          </p:cNvSpPr>
          <p:nvPr/>
        </p:nvSpPr>
        <p:spPr bwMode="auto">
          <a:xfrm>
            <a:off x="6143708" y="5292642"/>
            <a:ext cx="1032542"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LRU?</a:t>
            </a:r>
          </a:p>
        </p:txBody>
      </p:sp>
      <p:grpSp>
        <p:nvGrpSpPr>
          <p:cNvPr id="2" name="Group 44"/>
          <p:cNvGrpSpPr>
            <a:grpSpLocks/>
          </p:cNvGrpSpPr>
          <p:nvPr/>
        </p:nvGrpSpPr>
        <p:grpSpPr bwMode="auto">
          <a:xfrm>
            <a:off x="6080920" y="5350047"/>
            <a:ext cx="1031510" cy="428750"/>
            <a:chOff x="2880" y="2976"/>
            <a:chExt cx="575" cy="239"/>
          </a:xfrm>
        </p:grpSpPr>
        <p:sp>
          <p:nvSpPr>
            <p:cNvPr id="10285" name="Line 45"/>
            <p:cNvSpPr>
              <a:spLocks noChangeShapeType="1"/>
            </p:cNvSpPr>
            <p:nvPr/>
          </p:nvSpPr>
          <p:spPr bwMode="auto">
            <a:xfrm flipV="1">
              <a:off x="2880" y="2975"/>
              <a:ext cx="575" cy="241"/>
            </a:xfrm>
            <a:prstGeom prst="line">
              <a:avLst/>
            </a:prstGeom>
            <a:noFill/>
            <a:ln w="57240">
              <a:solidFill>
                <a:srgbClr val="FF0000"/>
              </a:solidFill>
              <a:miter lim="800000"/>
              <a:headEnd/>
              <a:tailEnd/>
            </a:ln>
            <a:effectLst/>
          </p:spPr>
          <p:txBody>
            <a:bodyPr/>
            <a:lstStyle/>
            <a:p>
              <a:endParaRPr lang="en-US" sz="3068" dirty="0">
                <a:solidFill>
                  <a:srgbClr val="000000"/>
                </a:solidFill>
                <a:latin typeface="Calibri" pitchFamily="34" charset="0"/>
              </a:endParaRPr>
            </a:p>
          </p:txBody>
        </p:sp>
        <p:sp>
          <p:nvSpPr>
            <p:cNvPr id="10286" name="Line 46"/>
            <p:cNvSpPr>
              <a:spLocks noChangeShapeType="1"/>
            </p:cNvSpPr>
            <p:nvPr/>
          </p:nvSpPr>
          <p:spPr bwMode="auto">
            <a:xfrm flipH="1" flipV="1">
              <a:off x="2879" y="2975"/>
              <a:ext cx="577" cy="241"/>
            </a:xfrm>
            <a:prstGeom prst="line">
              <a:avLst/>
            </a:prstGeom>
            <a:noFill/>
            <a:ln w="57240">
              <a:solidFill>
                <a:srgbClr val="FF0000"/>
              </a:solidFill>
              <a:miter lim="800000"/>
              <a:headEnd/>
              <a:tailEnd/>
            </a:ln>
            <a:effectLst/>
          </p:spPr>
          <p:txBody>
            <a:bodyPr/>
            <a:lstStyle/>
            <a:p>
              <a:endParaRPr lang="en-US" sz="3068" dirty="0">
                <a:solidFill>
                  <a:srgbClr val="000000"/>
                </a:solidFill>
                <a:latin typeface="Calibri" pitchFamily="34" charset="0"/>
              </a:endParaRPr>
            </a:p>
          </p:txBody>
        </p:sp>
      </p:grpSp>
      <p:sp>
        <p:nvSpPr>
          <p:cNvPr id="10287" name="Text Box 47"/>
          <p:cNvSpPr txBox="1">
            <a:spLocks noChangeArrowheads="1"/>
          </p:cNvSpPr>
          <p:nvPr/>
        </p:nvSpPr>
        <p:spPr bwMode="auto">
          <a:xfrm>
            <a:off x="8836397" y="7068633"/>
            <a:ext cx="1722173" cy="538179"/>
          </a:xfrm>
          <a:prstGeom prst="rect">
            <a:avLst/>
          </a:prstGeom>
          <a:noFill/>
          <a:ln w="9525">
            <a:noFill/>
            <a:round/>
            <a:headEnd/>
            <a:tailEnd/>
          </a:ln>
          <a:effectLst/>
        </p:spPr>
        <p:txBody>
          <a:bodyPr lIns="101703" tIns="52886" rIns="101703" bIns="52886"/>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fld id="{4800D087-13B3-4D9F-88A1-63BD763D880C}" type="slidenum">
              <a:rPr lang="en-US" sz="1356">
                <a:solidFill>
                  <a:srgbClr val="000000"/>
                </a:solidFill>
                <a:latin typeface="Verdana" pitchFamily="32" charset="0"/>
              </a:rPr>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t>33</a:t>
            </a:fld>
            <a:endParaRPr lang="en-US" sz="1356">
              <a:solidFill>
                <a:srgbClr val="000000"/>
              </a:solidFill>
              <a:latin typeface="Verdana" pitchFamily="32" charset="0"/>
            </a:endParaRPr>
          </a:p>
        </p:txBody>
      </p:sp>
      <p:sp>
        <p:nvSpPr>
          <p:cNvPr id="49" name="Rectangle 48">
            <a:extLst>
              <a:ext uri="{FF2B5EF4-FFF2-40B4-BE49-F238E27FC236}">
                <a16:creationId xmlns:a16="http://schemas.microsoft.com/office/drawing/2014/main" id="{5F6616CD-0354-48E0-BD1A-1DF86BD20638}"/>
              </a:ext>
            </a:extLst>
          </p:cNvPr>
          <p:cNvSpPr/>
          <p:nvPr/>
        </p:nvSpPr>
        <p:spPr>
          <a:xfrm>
            <a:off x="8233637" y="1744"/>
            <a:ext cx="3023371" cy="722953"/>
          </a:xfrm>
          <a:prstGeom prst="rect">
            <a:avLst/>
          </a:prstGeom>
          <a:solidFill>
            <a:srgbClr val="E833BF">
              <a:lumMod val="40000"/>
              <a:lumOff val="60000"/>
            </a:srgbClr>
          </a:solidFill>
          <a:ln w="9525" cap="rnd" cmpd="sng" algn="ctr">
            <a:solidFill>
              <a:srgbClr val="E833BF"/>
            </a:solidFill>
            <a:prstDash val="solid"/>
          </a:ln>
          <a:effectLst>
            <a:outerShdw blurRad="38100" dist="25400" dir="5400000" rotWithShape="0">
              <a:srgbClr val="000000">
                <a:alpha val="25000"/>
              </a:srgbClr>
            </a:outerShdw>
          </a:effectLst>
        </p:spPr>
        <p:txBody>
          <a:bodyPr rtlCol="0" anchor="t"/>
          <a:lstStyle/>
          <a:p>
            <a:pPr defTabSz="516636" fontAlgn="auto">
              <a:lnSpc>
                <a:spcPct val="125000"/>
              </a:lnSpc>
              <a:spcBef>
                <a:spcPts val="0"/>
              </a:spcBef>
              <a:spcAft>
                <a:spcPts val="0"/>
              </a:spcAft>
              <a:defRPr/>
            </a:pPr>
            <a:r>
              <a:rPr lang="en-US" sz="1582" b="1" u="sng" kern="0" dirty="0">
                <a:solidFill>
                  <a:prstClr val="black"/>
                </a:solidFill>
                <a:latin typeface="Century Gothic"/>
                <a:cs typeface="+mn-cs"/>
              </a:rPr>
              <a:t>Poll:</a:t>
            </a:r>
            <a:r>
              <a:rPr lang="en-US" sz="1582" b="1" kern="0" dirty="0">
                <a:solidFill>
                  <a:prstClr val="black"/>
                </a:solidFill>
                <a:latin typeface="Century Gothic"/>
                <a:cs typeface="+mn-cs"/>
              </a:rPr>
              <a:t> How many bits for each field?</a:t>
            </a:r>
          </a:p>
          <a:p>
            <a:pPr marL="387477" indent="-387477" defTabSz="516636" fontAlgn="auto">
              <a:lnSpc>
                <a:spcPct val="125000"/>
              </a:lnSpc>
              <a:spcBef>
                <a:spcPts val="0"/>
              </a:spcBef>
              <a:spcAft>
                <a:spcPts val="0"/>
              </a:spcAft>
              <a:buFont typeface="+mj-lt"/>
              <a:buAutoNum type="alphaLcParenR"/>
              <a:defRPr/>
            </a:pPr>
            <a:endParaRPr lang="en-US" sz="1582" kern="0" dirty="0">
              <a:solidFill>
                <a:prstClr val="black"/>
              </a:solidFill>
              <a:latin typeface="Century Gothic"/>
              <a:cs typeface="+mn-cs"/>
            </a:endParaRPr>
          </a:p>
        </p:txBody>
      </p:sp>
    </p:spTree>
    <p:extLst>
      <p:ext uri="{BB962C8B-B14F-4D97-AF65-F5344CB8AC3E}">
        <p14:creationId xmlns:p14="http://schemas.microsoft.com/office/powerpoint/2010/main" val="4258026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additive="repl">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4961508" y="1302941"/>
            <a:ext cx="2841585" cy="6113714"/>
          </a:xfrm>
          <a:prstGeom prst="rect">
            <a:avLst/>
          </a:prstGeom>
          <a:solidFill>
            <a:srgbClr val="FFFF99"/>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1266" name="Rectangle 2"/>
          <p:cNvSpPr>
            <a:spLocks noChangeArrowheads="1"/>
          </p:cNvSpPr>
          <p:nvPr/>
        </p:nvSpPr>
        <p:spPr bwMode="auto">
          <a:xfrm>
            <a:off x="7803093"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1267" name="Rectangle 3"/>
          <p:cNvSpPr>
            <a:spLocks noChangeArrowheads="1"/>
          </p:cNvSpPr>
          <p:nvPr/>
        </p:nvSpPr>
        <p:spPr bwMode="auto">
          <a:xfrm>
            <a:off x="2119922"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1268" name="Text Box 4"/>
          <p:cNvSpPr txBox="1">
            <a:spLocks noChangeArrowheads="1"/>
          </p:cNvSpPr>
          <p:nvPr/>
        </p:nvSpPr>
        <p:spPr bwMode="auto">
          <a:xfrm>
            <a:off x="1563803" y="264257"/>
            <a:ext cx="9041408" cy="722953"/>
          </a:xfrm>
          <a:prstGeom prst="rect">
            <a:avLst/>
          </a:prstGeom>
          <a:noFill/>
          <a:ln w="9525">
            <a:noFill/>
            <a:round/>
            <a:headEnd/>
            <a:tailEnd/>
          </a:ln>
          <a:effectLst/>
        </p:spPr>
        <p:txBody>
          <a:bodyPr anchor="b"/>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4068" b="1" dirty="0">
                <a:solidFill>
                  <a:srgbClr val="000000"/>
                </a:solidFill>
                <a:latin typeface="Calibri" pitchFamily="34" charset="0"/>
              </a:rPr>
              <a:t>Direct-mapped (REF 1)</a:t>
            </a:r>
          </a:p>
        </p:txBody>
      </p:sp>
      <p:sp>
        <p:nvSpPr>
          <p:cNvPr id="11269" name="Rectangle 5"/>
          <p:cNvSpPr>
            <a:spLocks noChangeArrowheads="1"/>
          </p:cNvSpPr>
          <p:nvPr/>
        </p:nvSpPr>
        <p:spPr bwMode="auto">
          <a:xfrm>
            <a:off x="8836397" y="216402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11270" name="Rectangle 6"/>
          <p:cNvSpPr>
            <a:spLocks noChangeArrowheads="1"/>
          </p:cNvSpPr>
          <p:nvPr/>
        </p:nvSpPr>
        <p:spPr bwMode="auto">
          <a:xfrm>
            <a:off x="8836397" y="285289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123</a:t>
            </a:r>
          </a:p>
        </p:txBody>
      </p:sp>
      <p:sp>
        <p:nvSpPr>
          <p:cNvPr id="11271" name="Rectangle 7"/>
          <p:cNvSpPr>
            <a:spLocks noChangeArrowheads="1"/>
          </p:cNvSpPr>
          <p:nvPr/>
        </p:nvSpPr>
        <p:spPr bwMode="auto">
          <a:xfrm>
            <a:off x="8836397" y="3541766"/>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1272" name="Rectangle 8"/>
          <p:cNvSpPr>
            <a:spLocks noChangeArrowheads="1"/>
          </p:cNvSpPr>
          <p:nvPr/>
        </p:nvSpPr>
        <p:spPr bwMode="auto">
          <a:xfrm>
            <a:off x="8836397" y="3886201"/>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162</a:t>
            </a:r>
          </a:p>
        </p:txBody>
      </p:sp>
      <p:sp>
        <p:nvSpPr>
          <p:cNvPr id="11273" name="Rectangle 9"/>
          <p:cNvSpPr>
            <a:spLocks noChangeArrowheads="1"/>
          </p:cNvSpPr>
          <p:nvPr/>
        </p:nvSpPr>
        <p:spPr bwMode="auto">
          <a:xfrm>
            <a:off x="8836397" y="4575070"/>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18</a:t>
            </a:r>
          </a:p>
        </p:txBody>
      </p:sp>
      <p:sp>
        <p:nvSpPr>
          <p:cNvPr id="11274" name="Rectangle 10"/>
          <p:cNvSpPr>
            <a:spLocks noChangeArrowheads="1"/>
          </p:cNvSpPr>
          <p:nvPr/>
        </p:nvSpPr>
        <p:spPr bwMode="auto">
          <a:xfrm>
            <a:off x="8836397" y="5263939"/>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33</a:t>
            </a:r>
          </a:p>
        </p:txBody>
      </p:sp>
      <p:sp>
        <p:nvSpPr>
          <p:cNvPr id="11275" name="Rectangle 11"/>
          <p:cNvSpPr>
            <a:spLocks noChangeArrowheads="1"/>
          </p:cNvSpPr>
          <p:nvPr/>
        </p:nvSpPr>
        <p:spPr bwMode="auto">
          <a:xfrm>
            <a:off x="8836397" y="595280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19</a:t>
            </a:r>
          </a:p>
        </p:txBody>
      </p:sp>
      <p:sp>
        <p:nvSpPr>
          <p:cNvPr id="11276" name="Rectangle 12"/>
          <p:cNvSpPr>
            <a:spLocks noChangeArrowheads="1"/>
          </p:cNvSpPr>
          <p:nvPr/>
        </p:nvSpPr>
        <p:spPr bwMode="auto">
          <a:xfrm>
            <a:off x="8836397" y="664167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210</a:t>
            </a:r>
          </a:p>
        </p:txBody>
      </p:sp>
      <p:sp>
        <p:nvSpPr>
          <p:cNvPr id="11277" name="Text Box 13"/>
          <p:cNvSpPr txBox="1">
            <a:spLocks noChangeArrowheads="1"/>
          </p:cNvSpPr>
          <p:nvPr/>
        </p:nvSpPr>
        <p:spPr bwMode="auto">
          <a:xfrm>
            <a:off x="8398840" y="1733485"/>
            <a:ext cx="500345" cy="5671405"/>
          </a:xfrm>
          <a:prstGeom prst="rect">
            <a:avLst/>
          </a:prstGeom>
          <a:noFill/>
          <a:ln w="9525">
            <a:noFill/>
            <a:round/>
            <a:headEnd/>
            <a:tailEnd/>
          </a:ln>
          <a:effectLst/>
        </p:spPr>
        <p:txBody>
          <a:bodyPr wrap="none" lIns="101703" tIns="52886" rIns="101703" bIns="52886">
            <a:spAutoFit/>
          </a:bodyPr>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5</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6</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7</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8</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9</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15</a:t>
            </a:r>
          </a:p>
        </p:txBody>
      </p:sp>
      <p:sp>
        <p:nvSpPr>
          <p:cNvPr id="11278" name="Text Box 14"/>
          <p:cNvSpPr txBox="1">
            <a:spLocks noChangeArrowheads="1"/>
          </p:cNvSpPr>
          <p:nvPr/>
        </p:nvSpPr>
        <p:spPr bwMode="auto">
          <a:xfrm>
            <a:off x="2814174" y="3143514"/>
            <a:ext cx="1922209" cy="1497891"/>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R1 </a:t>
            </a:r>
            <a:r>
              <a:rPr lang="en-US" sz="1808" b="1" dirty="0">
                <a:solidFill>
                  <a:srgbClr val="000000"/>
                </a:solidFill>
                <a:latin typeface="Symbol" charset="2"/>
              </a:rPr>
              <a:t></a:t>
            </a:r>
            <a:r>
              <a:rPr lang="en-US" sz="1808" b="1" dirty="0">
                <a:solidFill>
                  <a:srgbClr val="000000"/>
                </a:solidFill>
                <a:latin typeface="Calibri" pitchFamily="34" charset="0"/>
              </a:rPr>
              <a:t> M[   </a:t>
            </a:r>
            <a:r>
              <a:rPr lang="en-US" sz="1808" b="1" dirty="0">
                <a:solidFill>
                  <a:srgbClr val="FF0000"/>
                </a:solidFill>
                <a:latin typeface="Calibri" pitchFamily="34" charset="0"/>
              </a:rPr>
              <a:t>1</a:t>
            </a:r>
            <a:r>
              <a:rPr lang="en-US" sz="1808" b="1" dirty="0">
                <a:solidFill>
                  <a:srgbClr val="000000"/>
                </a:solidFill>
                <a:latin typeface="Calibri" pitchFamily="34" charset="0"/>
              </a:rPr>
              <a:t>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5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R2 </a:t>
            </a:r>
            <a:r>
              <a:rPr lang="en-US" sz="1808" b="1" dirty="0">
                <a:solidFill>
                  <a:srgbClr val="000000"/>
                </a:solidFill>
                <a:latin typeface="Symbol" charset="2"/>
              </a:rPr>
              <a:t></a:t>
            </a:r>
            <a:r>
              <a:rPr lang="en-US" sz="1808" b="1" dirty="0">
                <a:solidFill>
                  <a:srgbClr val="000000"/>
                </a:solidFill>
                <a:latin typeface="Calibri" pitchFamily="34" charset="0"/>
              </a:rPr>
              <a:t> M[   2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R1 </a:t>
            </a:r>
            <a:r>
              <a:rPr lang="en-US" sz="1808" b="1" dirty="0">
                <a:solidFill>
                  <a:srgbClr val="000000"/>
                </a:solidFill>
                <a:latin typeface="Symbol" charset="2"/>
              </a:rPr>
              <a:t></a:t>
            </a:r>
            <a:r>
              <a:rPr lang="en-US" sz="1808" b="1" dirty="0">
                <a:solidFill>
                  <a:srgbClr val="000000"/>
                </a:solidFill>
                <a:latin typeface="Calibri" pitchFamily="34" charset="0"/>
              </a:rPr>
              <a:t> M[   7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4   ]</a:t>
            </a:r>
          </a:p>
        </p:txBody>
      </p:sp>
      <p:sp>
        <p:nvSpPr>
          <p:cNvPr id="11279" name="Text Box 15"/>
          <p:cNvSpPr txBox="1">
            <a:spLocks noChangeArrowheads="1"/>
          </p:cNvSpPr>
          <p:nvPr/>
        </p:nvSpPr>
        <p:spPr bwMode="auto">
          <a:xfrm>
            <a:off x="5738279" y="1216832"/>
            <a:ext cx="1183224"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Cache</a:t>
            </a:r>
          </a:p>
        </p:txBody>
      </p:sp>
      <p:sp>
        <p:nvSpPr>
          <p:cNvPr id="11280" name="Text Box 16"/>
          <p:cNvSpPr txBox="1">
            <a:spLocks noChangeArrowheads="1"/>
          </p:cNvSpPr>
          <p:nvPr/>
        </p:nvSpPr>
        <p:spPr bwMode="auto">
          <a:xfrm>
            <a:off x="2722683" y="1216832"/>
            <a:ext cx="1790763"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Processor</a:t>
            </a:r>
          </a:p>
        </p:txBody>
      </p:sp>
      <p:sp>
        <p:nvSpPr>
          <p:cNvPr id="11281" name="Rectangle 17"/>
          <p:cNvSpPr>
            <a:spLocks noChangeArrowheads="1"/>
          </p:cNvSpPr>
          <p:nvPr/>
        </p:nvSpPr>
        <p:spPr bwMode="auto">
          <a:xfrm>
            <a:off x="5880000" y="3513063"/>
            <a:ext cx="60276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1282" name="Rectangle 18"/>
          <p:cNvSpPr>
            <a:spLocks noChangeArrowheads="1"/>
          </p:cNvSpPr>
          <p:nvPr/>
        </p:nvSpPr>
        <p:spPr bwMode="auto">
          <a:xfrm>
            <a:off x="6482760" y="3513063"/>
            <a:ext cx="1205521" cy="344435"/>
          </a:xfrm>
          <a:prstGeom prst="rect">
            <a:avLst/>
          </a:prstGeom>
          <a:solidFill>
            <a:srgbClr val="FF9966"/>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1283" name="Rectangle 19"/>
          <p:cNvSpPr>
            <a:spLocks noChangeArrowheads="1"/>
          </p:cNvSpPr>
          <p:nvPr/>
        </p:nvSpPr>
        <p:spPr bwMode="auto">
          <a:xfrm>
            <a:off x="6482760" y="3857498"/>
            <a:ext cx="1205521" cy="344435"/>
          </a:xfrm>
          <a:prstGeom prst="rect">
            <a:avLst/>
          </a:prstGeom>
          <a:solidFill>
            <a:srgbClr val="FF9966"/>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1284" name="Text Box 20"/>
          <p:cNvSpPr txBox="1">
            <a:spLocks noChangeArrowheads="1"/>
          </p:cNvSpPr>
          <p:nvPr/>
        </p:nvSpPr>
        <p:spPr bwMode="auto">
          <a:xfrm>
            <a:off x="5029678" y="3043053"/>
            <a:ext cx="2495357" cy="578922"/>
          </a:xfrm>
          <a:prstGeom prst="rect">
            <a:avLst/>
          </a:prstGeom>
          <a:noFill/>
          <a:ln w="9525">
            <a:noFill/>
            <a:round/>
            <a:headEnd/>
            <a:tailEnd/>
          </a:ln>
          <a:effectLst/>
        </p:spPr>
        <p:txBody>
          <a:bodyPr lIns="101703" tIns="52886" rIns="101703" bIns="52886">
            <a:spAutoFit/>
          </a:bodyP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V d  tag   data</a:t>
            </a:r>
          </a:p>
        </p:txBody>
      </p:sp>
      <p:sp>
        <p:nvSpPr>
          <p:cNvPr id="11285" name="Rectangle 21"/>
          <p:cNvSpPr>
            <a:spLocks noChangeArrowheads="1"/>
          </p:cNvSpPr>
          <p:nvPr/>
        </p:nvSpPr>
        <p:spPr bwMode="auto">
          <a:xfrm>
            <a:off x="3583769" y="5608374"/>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1286" name="Rectangle 22"/>
          <p:cNvSpPr>
            <a:spLocks noChangeArrowheads="1"/>
          </p:cNvSpPr>
          <p:nvPr/>
        </p:nvSpPr>
        <p:spPr bwMode="auto">
          <a:xfrm>
            <a:off x="3583769" y="5952808"/>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1287" name="Rectangle 23"/>
          <p:cNvSpPr>
            <a:spLocks noChangeArrowheads="1"/>
          </p:cNvSpPr>
          <p:nvPr/>
        </p:nvSpPr>
        <p:spPr bwMode="auto">
          <a:xfrm>
            <a:off x="3583769" y="6297243"/>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1288" name="Rectangle 24"/>
          <p:cNvSpPr>
            <a:spLocks noChangeArrowheads="1"/>
          </p:cNvSpPr>
          <p:nvPr/>
        </p:nvSpPr>
        <p:spPr bwMode="auto">
          <a:xfrm>
            <a:off x="3583769" y="6641677"/>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1289" name="Text Box 25"/>
          <p:cNvSpPr txBox="1">
            <a:spLocks noChangeArrowheads="1"/>
          </p:cNvSpPr>
          <p:nvPr/>
        </p:nvSpPr>
        <p:spPr bwMode="auto">
          <a:xfrm>
            <a:off x="3068912" y="5608374"/>
            <a:ext cx="516375" cy="1497955"/>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R0</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R1</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R2</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R3</a:t>
            </a:r>
          </a:p>
        </p:txBody>
      </p:sp>
      <p:sp>
        <p:nvSpPr>
          <p:cNvPr id="11290" name="Text Box 26"/>
          <p:cNvSpPr txBox="1">
            <a:spLocks noChangeArrowheads="1"/>
          </p:cNvSpPr>
          <p:nvPr/>
        </p:nvSpPr>
        <p:spPr bwMode="auto">
          <a:xfrm>
            <a:off x="8664179" y="1216832"/>
            <a:ext cx="1608149"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Memory</a:t>
            </a:r>
          </a:p>
        </p:txBody>
      </p:sp>
      <p:sp>
        <p:nvSpPr>
          <p:cNvPr id="11291" name="Rectangle 27"/>
          <p:cNvSpPr>
            <a:spLocks noChangeArrowheads="1"/>
          </p:cNvSpPr>
          <p:nvPr/>
        </p:nvSpPr>
        <p:spPr bwMode="auto">
          <a:xfrm>
            <a:off x="5880000" y="4201932"/>
            <a:ext cx="60276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1292" name="Rectangle 28"/>
          <p:cNvSpPr>
            <a:spLocks noChangeArrowheads="1"/>
          </p:cNvSpPr>
          <p:nvPr/>
        </p:nvSpPr>
        <p:spPr bwMode="auto">
          <a:xfrm>
            <a:off x="6482760" y="4201932"/>
            <a:ext cx="1205521" cy="344435"/>
          </a:xfrm>
          <a:prstGeom prst="rect">
            <a:avLst/>
          </a:prstGeom>
          <a:solidFill>
            <a:srgbClr val="0CC7E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1293" name="Rectangle 29"/>
          <p:cNvSpPr>
            <a:spLocks noChangeArrowheads="1"/>
          </p:cNvSpPr>
          <p:nvPr/>
        </p:nvSpPr>
        <p:spPr bwMode="auto">
          <a:xfrm>
            <a:off x="6482760" y="4546367"/>
            <a:ext cx="1205521" cy="344435"/>
          </a:xfrm>
          <a:prstGeom prst="rect">
            <a:avLst/>
          </a:prstGeom>
          <a:solidFill>
            <a:srgbClr val="0CC7E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1294" name="Rectangle 30"/>
          <p:cNvSpPr>
            <a:spLocks noChangeArrowheads="1"/>
          </p:cNvSpPr>
          <p:nvPr/>
        </p:nvSpPr>
        <p:spPr bwMode="auto">
          <a:xfrm>
            <a:off x="8836397" y="181959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78</a:t>
            </a:r>
          </a:p>
        </p:txBody>
      </p:sp>
      <p:sp>
        <p:nvSpPr>
          <p:cNvPr id="11295" name="Rectangle 31"/>
          <p:cNvSpPr>
            <a:spLocks noChangeArrowheads="1"/>
          </p:cNvSpPr>
          <p:nvPr/>
        </p:nvSpPr>
        <p:spPr bwMode="auto">
          <a:xfrm>
            <a:off x="8836397" y="250846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120</a:t>
            </a:r>
          </a:p>
        </p:txBody>
      </p:sp>
      <p:sp>
        <p:nvSpPr>
          <p:cNvPr id="11296" name="Rectangle 32"/>
          <p:cNvSpPr>
            <a:spLocks noChangeArrowheads="1"/>
          </p:cNvSpPr>
          <p:nvPr/>
        </p:nvSpPr>
        <p:spPr bwMode="auto">
          <a:xfrm>
            <a:off x="8836397" y="3197332"/>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71</a:t>
            </a:r>
          </a:p>
        </p:txBody>
      </p:sp>
      <p:sp>
        <p:nvSpPr>
          <p:cNvPr id="11297" name="Rectangle 33"/>
          <p:cNvSpPr>
            <a:spLocks noChangeArrowheads="1"/>
          </p:cNvSpPr>
          <p:nvPr/>
        </p:nvSpPr>
        <p:spPr bwMode="auto">
          <a:xfrm>
            <a:off x="8836397" y="4230635"/>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173</a:t>
            </a:r>
          </a:p>
        </p:txBody>
      </p:sp>
      <p:sp>
        <p:nvSpPr>
          <p:cNvPr id="11298" name="Rectangle 34"/>
          <p:cNvSpPr>
            <a:spLocks noChangeArrowheads="1"/>
          </p:cNvSpPr>
          <p:nvPr/>
        </p:nvSpPr>
        <p:spPr bwMode="auto">
          <a:xfrm>
            <a:off x="8836397" y="4919505"/>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a:t>
            </a:r>
          </a:p>
        </p:txBody>
      </p:sp>
      <p:sp>
        <p:nvSpPr>
          <p:cNvPr id="11299" name="Rectangle 35"/>
          <p:cNvSpPr>
            <a:spLocks noChangeArrowheads="1"/>
          </p:cNvSpPr>
          <p:nvPr/>
        </p:nvSpPr>
        <p:spPr bwMode="auto">
          <a:xfrm>
            <a:off x="8836397" y="5608374"/>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28</a:t>
            </a:r>
          </a:p>
        </p:txBody>
      </p:sp>
      <p:sp>
        <p:nvSpPr>
          <p:cNvPr id="11300" name="Rectangle 36"/>
          <p:cNvSpPr>
            <a:spLocks noChangeArrowheads="1"/>
          </p:cNvSpPr>
          <p:nvPr/>
        </p:nvSpPr>
        <p:spPr bwMode="auto">
          <a:xfrm>
            <a:off x="8836397" y="629724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200</a:t>
            </a:r>
          </a:p>
        </p:txBody>
      </p:sp>
      <p:sp>
        <p:nvSpPr>
          <p:cNvPr id="11301" name="Rectangle 37"/>
          <p:cNvSpPr>
            <a:spLocks noChangeArrowheads="1"/>
          </p:cNvSpPr>
          <p:nvPr/>
        </p:nvSpPr>
        <p:spPr bwMode="auto">
          <a:xfrm>
            <a:off x="8836397" y="698611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225</a:t>
            </a:r>
          </a:p>
        </p:txBody>
      </p:sp>
      <p:sp>
        <p:nvSpPr>
          <p:cNvPr id="11302" name="Text Box 38"/>
          <p:cNvSpPr txBox="1">
            <a:spLocks noChangeArrowheads="1"/>
          </p:cNvSpPr>
          <p:nvPr/>
        </p:nvSpPr>
        <p:spPr bwMode="auto">
          <a:xfrm>
            <a:off x="5478160" y="6038917"/>
            <a:ext cx="1888545" cy="1135356"/>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Misses:   0</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Hits:</a:t>
            </a:r>
            <a:r>
              <a:rPr lang="en-US" sz="3616" b="1" dirty="0">
                <a:solidFill>
                  <a:srgbClr val="000000"/>
                </a:solidFill>
                <a:latin typeface="Calibri" pitchFamily="34" charset="0"/>
              </a:rPr>
              <a:t> </a:t>
            </a:r>
            <a:r>
              <a:rPr lang="en-US" sz="3068" b="1" dirty="0">
                <a:solidFill>
                  <a:srgbClr val="000000"/>
                </a:solidFill>
                <a:latin typeface="Calibri" pitchFamily="34" charset="0"/>
              </a:rPr>
              <a:t>      0</a:t>
            </a:r>
          </a:p>
        </p:txBody>
      </p:sp>
      <p:sp>
        <p:nvSpPr>
          <p:cNvPr id="11303" name="Rectangle 39"/>
          <p:cNvSpPr>
            <a:spLocks noChangeArrowheads="1"/>
          </p:cNvSpPr>
          <p:nvPr/>
        </p:nvSpPr>
        <p:spPr bwMode="auto">
          <a:xfrm>
            <a:off x="5564267" y="3513063"/>
            <a:ext cx="308556"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1304" name="Rectangle 40"/>
          <p:cNvSpPr>
            <a:spLocks noChangeArrowheads="1"/>
          </p:cNvSpPr>
          <p:nvPr/>
        </p:nvSpPr>
        <p:spPr bwMode="auto">
          <a:xfrm>
            <a:off x="5567855" y="4201932"/>
            <a:ext cx="308556"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1305" name="Rectangle 41"/>
          <p:cNvSpPr>
            <a:spLocks noChangeArrowheads="1"/>
          </p:cNvSpPr>
          <p:nvPr/>
        </p:nvSpPr>
        <p:spPr bwMode="auto">
          <a:xfrm>
            <a:off x="5259299" y="3513063"/>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11306" name="Rectangle 42"/>
          <p:cNvSpPr>
            <a:spLocks noChangeArrowheads="1"/>
          </p:cNvSpPr>
          <p:nvPr/>
        </p:nvSpPr>
        <p:spPr bwMode="auto">
          <a:xfrm>
            <a:off x="5259299" y="4201932"/>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11307" name="AutoShape 43"/>
          <p:cNvSpPr>
            <a:spLocks noChangeArrowheads="1"/>
          </p:cNvSpPr>
          <p:nvPr/>
        </p:nvSpPr>
        <p:spPr bwMode="auto">
          <a:xfrm>
            <a:off x="2464357" y="3197331"/>
            <a:ext cx="430543" cy="258326"/>
          </a:xfrm>
          <a:prstGeom prst="rightArrow">
            <a:avLst>
              <a:gd name="adj1" fmla="val 50000"/>
              <a:gd name="adj2" fmla="val 41667"/>
            </a:avLst>
          </a:prstGeom>
          <a:solidFill>
            <a:srgbClr val="FF000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1308" name="Text Box 44"/>
          <p:cNvSpPr txBox="1">
            <a:spLocks noChangeArrowheads="1"/>
          </p:cNvSpPr>
          <p:nvPr/>
        </p:nvSpPr>
        <p:spPr bwMode="auto">
          <a:xfrm>
            <a:off x="8836397" y="7068633"/>
            <a:ext cx="1722173" cy="538179"/>
          </a:xfrm>
          <a:prstGeom prst="rect">
            <a:avLst/>
          </a:prstGeom>
          <a:noFill/>
          <a:ln w="9525">
            <a:noFill/>
            <a:round/>
            <a:headEnd/>
            <a:tailEnd/>
          </a:ln>
          <a:effectLst/>
        </p:spPr>
        <p:txBody>
          <a:bodyPr lIns="101703" tIns="52886" rIns="101703" bIns="52886"/>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fld id="{89E87462-C4CC-493D-9F69-7AB75971DB5D}" type="slidenum">
              <a:rPr lang="en-US" sz="1356">
                <a:solidFill>
                  <a:srgbClr val="000000"/>
                </a:solidFill>
                <a:latin typeface="Verdana" pitchFamily="32" charset="0"/>
              </a:rPr>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t>34</a:t>
            </a:fld>
            <a:endParaRPr lang="en-US" sz="1356">
              <a:solidFill>
                <a:srgbClr val="000000"/>
              </a:solidFill>
              <a:latin typeface="Verdana" pitchFamily="32" charset="0"/>
            </a:endParaRPr>
          </a:p>
        </p:txBody>
      </p:sp>
    </p:spTree>
    <p:extLst>
      <p:ext uri="{BB962C8B-B14F-4D97-AF65-F5344CB8AC3E}">
        <p14:creationId xmlns:p14="http://schemas.microsoft.com/office/powerpoint/2010/main" val="11647545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4961508" y="1302941"/>
            <a:ext cx="2841585" cy="6113714"/>
          </a:xfrm>
          <a:prstGeom prst="rect">
            <a:avLst/>
          </a:prstGeom>
          <a:solidFill>
            <a:srgbClr val="FFFF99"/>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2290" name="Rectangle 2"/>
          <p:cNvSpPr>
            <a:spLocks noChangeArrowheads="1"/>
          </p:cNvSpPr>
          <p:nvPr/>
        </p:nvSpPr>
        <p:spPr bwMode="auto">
          <a:xfrm>
            <a:off x="7803093"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2291" name="Rectangle 3"/>
          <p:cNvSpPr>
            <a:spLocks noChangeArrowheads="1"/>
          </p:cNvSpPr>
          <p:nvPr/>
        </p:nvSpPr>
        <p:spPr bwMode="auto">
          <a:xfrm>
            <a:off x="2119922"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2292" name="Text Box 4"/>
          <p:cNvSpPr txBox="1">
            <a:spLocks noChangeArrowheads="1"/>
          </p:cNvSpPr>
          <p:nvPr/>
        </p:nvSpPr>
        <p:spPr bwMode="auto">
          <a:xfrm>
            <a:off x="1563803" y="264257"/>
            <a:ext cx="9041408" cy="722953"/>
          </a:xfrm>
          <a:prstGeom prst="rect">
            <a:avLst/>
          </a:prstGeom>
          <a:noFill/>
          <a:ln w="9525">
            <a:noFill/>
            <a:round/>
            <a:headEnd/>
            <a:tailEnd/>
          </a:ln>
          <a:effectLst/>
        </p:spPr>
        <p:txBody>
          <a:bodyPr anchor="b"/>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4068" b="1" dirty="0">
                <a:solidFill>
                  <a:srgbClr val="000000"/>
                </a:solidFill>
                <a:latin typeface="Calibri" pitchFamily="34" charset="0"/>
              </a:rPr>
              <a:t>Direct-mapped (REF 1)</a:t>
            </a:r>
          </a:p>
        </p:txBody>
      </p:sp>
      <p:sp>
        <p:nvSpPr>
          <p:cNvPr id="12293" name="Rectangle 5"/>
          <p:cNvSpPr>
            <a:spLocks noChangeArrowheads="1"/>
          </p:cNvSpPr>
          <p:nvPr/>
        </p:nvSpPr>
        <p:spPr bwMode="auto">
          <a:xfrm>
            <a:off x="8836397" y="216402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12294" name="Rectangle 6"/>
          <p:cNvSpPr>
            <a:spLocks noChangeArrowheads="1"/>
          </p:cNvSpPr>
          <p:nvPr/>
        </p:nvSpPr>
        <p:spPr bwMode="auto">
          <a:xfrm>
            <a:off x="8836397" y="285289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123</a:t>
            </a:r>
          </a:p>
        </p:txBody>
      </p:sp>
      <p:sp>
        <p:nvSpPr>
          <p:cNvPr id="12295" name="Rectangle 7"/>
          <p:cNvSpPr>
            <a:spLocks noChangeArrowheads="1"/>
          </p:cNvSpPr>
          <p:nvPr/>
        </p:nvSpPr>
        <p:spPr bwMode="auto">
          <a:xfrm>
            <a:off x="8836397" y="3541766"/>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2296" name="Rectangle 8"/>
          <p:cNvSpPr>
            <a:spLocks noChangeArrowheads="1"/>
          </p:cNvSpPr>
          <p:nvPr/>
        </p:nvSpPr>
        <p:spPr bwMode="auto">
          <a:xfrm>
            <a:off x="8836397" y="3886201"/>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162</a:t>
            </a:r>
          </a:p>
        </p:txBody>
      </p:sp>
      <p:sp>
        <p:nvSpPr>
          <p:cNvPr id="12297" name="Rectangle 9"/>
          <p:cNvSpPr>
            <a:spLocks noChangeArrowheads="1"/>
          </p:cNvSpPr>
          <p:nvPr/>
        </p:nvSpPr>
        <p:spPr bwMode="auto">
          <a:xfrm>
            <a:off x="8836397" y="4575070"/>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18</a:t>
            </a:r>
          </a:p>
        </p:txBody>
      </p:sp>
      <p:sp>
        <p:nvSpPr>
          <p:cNvPr id="12298" name="Rectangle 10"/>
          <p:cNvSpPr>
            <a:spLocks noChangeArrowheads="1"/>
          </p:cNvSpPr>
          <p:nvPr/>
        </p:nvSpPr>
        <p:spPr bwMode="auto">
          <a:xfrm>
            <a:off x="8836397" y="5263939"/>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33</a:t>
            </a:r>
          </a:p>
        </p:txBody>
      </p:sp>
      <p:sp>
        <p:nvSpPr>
          <p:cNvPr id="12299" name="Rectangle 11"/>
          <p:cNvSpPr>
            <a:spLocks noChangeArrowheads="1"/>
          </p:cNvSpPr>
          <p:nvPr/>
        </p:nvSpPr>
        <p:spPr bwMode="auto">
          <a:xfrm>
            <a:off x="8836397" y="595280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19</a:t>
            </a:r>
          </a:p>
        </p:txBody>
      </p:sp>
      <p:sp>
        <p:nvSpPr>
          <p:cNvPr id="12300" name="Rectangle 12"/>
          <p:cNvSpPr>
            <a:spLocks noChangeArrowheads="1"/>
          </p:cNvSpPr>
          <p:nvPr/>
        </p:nvSpPr>
        <p:spPr bwMode="auto">
          <a:xfrm>
            <a:off x="8836397" y="664167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210</a:t>
            </a:r>
          </a:p>
        </p:txBody>
      </p:sp>
      <p:sp>
        <p:nvSpPr>
          <p:cNvPr id="12301" name="Text Box 13"/>
          <p:cNvSpPr txBox="1">
            <a:spLocks noChangeArrowheads="1"/>
          </p:cNvSpPr>
          <p:nvPr/>
        </p:nvSpPr>
        <p:spPr bwMode="auto">
          <a:xfrm>
            <a:off x="8398840" y="1733485"/>
            <a:ext cx="500345" cy="5671405"/>
          </a:xfrm>
          <a:prstGeom prst="rect">
            <a:avLst/>
          </a:prstGeom>
          <a:noFill/>
          <a:ln w="9525">
            <a:noFill/>
            <a:round/>
            <a:headEnd/>
            <a:tailEnd/>
          </a:ln>
          <a:effectLst/>
        </p:spPr>
        <p:txBody>
          <a:bodyPr wrap="none" lIns="101703" tIns="52886" rIns="101703" bIns="52886">
            <a:spAutoFit/>
          </a:bodyPr>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5</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6</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7</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8</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9</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15</a:t>
            </a:r>
          </a:p>
        </p:txBody>
      </p:sp>
      <p:sp>
        <p:nvSpPr>
          <p:cNvPr id="12302" name="Text Box 14"/>
          <p:cNvSpPr txBox="1">
            <a:spLocks noChangeArrowheads="1"/>
          </p:cNvSpPr>
          <p:nvPr/>
        </p:nvSpPr>
        <p:spPr bwMode="auto">
          <a:xfrm>
            <a:off x="2814174" y="3143514"/>
            <a:ext cx="1922209" cy="1497891"/>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R1 </a:t>
            </a:r>
            <a:r>
              <a:rPr lang="en-US" sz="1808" b="1" dirty="0">
                <a:solidFill>
                  <a:srgbClr val="000000"/>
                </a:solidFill>
                <a:latin typeface="Symbol" charset="2"/>
              </a:rPr>
              <a:t></a:t>
            </a:r>
            <a:r>
              <a:rPr lang="en-US" sz="1808" b="1" dirty="0">
                <a:solidFill>
                  <a:srgbClr val="000000"/>
                </a:solidFill>
                <a:latin typeface="Calibri" pitchFamily="34" charset="0"/>
              </a:rPr>
              <a:t> M[   </a:t>
            </a:r>
            <a:r>
              <a:rPr lang="en-US" sz="1808" b="1" dirty="0">
                <a:solidFill>
                  <a:srgbClr val="FF0000"/>
                </a:solidFill>
                <a:latin typeface="Calibri" pitchFamily="34" charset="0"/>
              </a:rPr>
              <a:t>1</a:t>
            </a:r>
            <a:r>
              <a:rPr lang="en-US" sz="1808" b="1" dirty="0">
                <a:solidFill>
                  <a:srgbClr val="000000"/>
                </a:solidFill>
                <a:latin typeface="Calibri" pitchFamily="34" charset="0"/>
              </a:rPr>
              <a:t>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5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R2 </a:t>
            </a:r>
            <a:r>
              <a:rPr lang="en-US" sz="1808" b="1" dirty="0">
                <a:solidFill>
                  <a:srgbClr val="000000"/>
                </a:solidFill>
                <a:latin typeface="Symbol" charset="2"/>
              </a:rPr>
              <a:t></a:t>
            </a:r>
            <a:r>
              <a:rPr lang="en-US" sz="1808" b="1" dirty="0">
                <a:solidFill>
                  <a:srgbClr val="000000"/>
                </a:solidFill>
                <a:latin typeface="Calibri" pitchFamily="34" charset="0"/>
              </a:rPr>
              <a:t> M[   2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R1 </a:t>
            </a:r>
            <a:r>
              <a:rPr lang="en-US" sz="1808" b="1" dirty="0">
                <a:solidFill>
                  <a:srgbClr val="000000"/>
                </a:solidFill>
                <a:latin typeface="Symbol" charset="2"/>
              </a:rPr>
              <a:t></a:t>
            </a:r>
            <a:r>
              <a:rPr lang="en-US" sz="1808" b="1" dirty="0">
                <a:solidFill>
                  <a:srgbClr val="000000"/>
                </a:solidFill>
                <a:latin typeface="Calibri" pitchFamily="34" charset="0"/>
              </a:rPr>
              <a:t> M[   7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4   ]</a:t>
            </a:r>
          </a:p>
        </p:txBody>
      </p:sp>
      <p:sp>
        <p:nvSpPr>
          <p:cNvPr id="12303" name="Text Box 15"/>
          <p:cNvSpPr txBox="1">
            <a:spLocks noChangeArrowheads="1"/>
          </p:cNvSpPr>
          <p:nvPr/>
        </p:nvSpPr>
        <p:spPr bwMode="auto">
          <a:xfrm>
            <a:off x="5738279" y="1216832"/>
            <a:ext cx="1183224"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Cache</a:t>
            </a:r>
          </a:p>
        </p:txBody>
      </p:sp>
      <p:sp>
        <p:nvSpPr>
          <p:cNvPr id="12304" name="Text Box 16"/>
          <p:cNvSpPr txBox="1">
            <a:spLocks noChangeArrowheads="1"/>
          </p:cNvSpPr>
          <p:nvPr/>
        </p:nvSpPr>
        <p:spPr bwMode="auto">
          <a:xfrm>
            <a:off x="2722683" y="1216832"/>
            <a:ext cx="1790763"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Processor</a:t>
            </a:r>
          </a:p>
        </p:txBody>
      </p:sp>
      <p:sp>
        <p:nvSpPr>
          <p:cNvPr id="12305" name="Rectangle 17"/>
          <p:cNvSpPr>
            <a:spLocks noChangeArrowheads="1"/>
          </p:cNvSpPr>
          <p:nvPr/>
        </p:nvSpPr>
        <p:spPr bwMode="auto">
          <a:xfrm>
            <a:off x="5880000" y="3513063"/>
            <a:ext cx="602761"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12306" name="Rectangle 18"/>
          <p:cNvSpPr>
            <a:spLocks noChangeArrowheads="1"/>
          </p:cNvSpPr>
          <p:nvPr/>
        </p:nvSpPr>
        <p:spPr bwMode="auto">
          <a:xfrm>
            <a:off x="6482760" y="351306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78</a:t>
            </a:r>
          </a:p>
        </p:txBody>
      </p:sp>
      <p:sp>
        <p:nvSpPr>
          <p:cNvPr id="12307" name="Rectangle 19"/>
          <p:cNvSpPr>
            <a:spLocks noChangeArrowheads="1"/>
          </p:cNvSpPr>
          <p:nvPr/>
        </p:nvSpPr>
        <p:spPr bwMode="auto">
          <a:xfrm>
            <a:off x="6482760" y="385749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12308" name="Text Box 20"/>
          <p:cNvSpPr txBox="1">
            <a:spLocks noChangeArrowheads="1"/>
          </p:cNvSpPr>
          <p:nvPr/>
        </p:nvSpPr>
        <p:spPr bwMode="auto">
          <a:xfrm>
            <a:off x="5029678" y="3043053"/>
            <a:ext cx="2495357" cy="578922"/>
          </a:xfrm>
          <a:prstGeom prst="rect">
            <a:avLst/>
          </a:prstGeom>
          <a:noFill/>
          <a:ln w="9525">
            <a:noFill/>
            <a:round/>
            <a:headEnd/>
            <a:tailEnd/>
          </a:ln>
          <a:effectLst/>
        </p:spPr>
        <p:txBody>
          <a:bodyPr lIns="101703" tIns="52886" rIns="101703" bIns="52886">
            <a:spAutoFit/>
          </a:bodyP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V d  tag   data</a:t>
            </a:r>
          </a:p>
        </p:txBody>
      </p:sp>
      <p:sp>
        <p:nvSpPr>
          <p:cNvPr id="12309" name="Rectangle 21"/>
          <p:cNvSpPr>
            <a:spLocks noChangeArrowheads="1"/>
          </p:cNvSpPr>
          <p:nvPr/>
        </p:nvSpPr>
        <p:spPr bwMode="auto">
          <a:xfrm>
            <a:off x="3583769" y="5608374"/>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2310" name="Rectangle 22"/>
          <p:cNvSpPr>
            <a:spLocks noChangeArrowheads="1"/>
          </p:cNvSpPr>
          <p:nvPr/>
        </p:nvSpPr>
        <p:spPr bwMode="auto">
          <a:xfrm>
            <a:off x="3583769" y="5952808"/>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2311" name="Rectangle 23"/>
          <p:cNvSpPr>
            <a:spLocks noChangeArrowheads="1"/>
          </p:cNvSpPr>
          <p:nvPr/>
        </p:nvSpPr>
        <p:spPr bwMode="auto">
          <a:xfrm>
            <a:off x="3583769" y="6297243"/>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2312" name="Rectangle 24"/>
          <p:cNvSpPr>
            <a:spLocks noChangeArrowheads="1"/>
          </p:cNvSpPr>
          <p:nvPr/>
        </p:nvSpPr>
        <p:spPr bwMode="auto">
          <a:xfrm>
            <a:off x="3583769" y="6641677"/>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2313" name="Text Box 25"/>
          <p:cNvSpPr txBox="1">
            <a:spLocks noChangeArrowheads="1"/>
          </p:cNvSpPr>
          <p:nvPr/>
        </p:nvSpPr>
        <p:spPr bwMode="auto">
          <a:xfrm>
            <a:off x="3068912" y="5608374"/>
            <a:ext cx="516375" cy="1497955"/>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R0</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R1</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R2</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R3</a:t>
            </a:r>
          </a:p>
        </p:txBody>
      </p:sp>
      <p:sp>
        <p:nvSpPr>
          <p:cNvPr id="12314" name="Text Box 26"/>
          <p:cNvSpPr txBox="1">
            <a:spLocks noChangeArrowheads="1"/>
          </p:cNvSpPr>
          <p:nvPr/>
        </p:nvSpPr>
        <p:spPr bwMode="auto">
          <a:xfrm>
            <a:off x="8664179" y="1216832"/>
            <a:ext cx="1608149"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Memory</a:t>
            </a:r>
          </a:p>
        </p:txBody>
      </p:sp>
      <p:sp>
        <p:nvSpPr>
          <p:cNvPr id="12315" name="Rectangle 27"/>
          <p:cNvSpPr>
            <a:spLocks noChangeArrowheads="1"/>
          </p:cNvSpPr>
          <p:nvPr/>
        </p:nvSpPr>
        <p:spPr bwMode="auto">
          <a:xfrm>
            <a:off x="5880000" y="4201932"/>
            <a:ext cx="60276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2316" name="Rectangle 28"/>
          <p:cNvSpPr>
            <a:spLocks noChangeArrowheads="1"/>
          </p:cNvSpPr>
          <p:nvPr/>
        </p:nvSpPr>
        <p:spPr bwMode="auto">
          <a:xfrm>
            <a:off x="6482760" y="4201932"/>
            <a:ext cx="1205521" cy="344435"/>
          </a:xfrm>
          <a:prstGeom prst="rect">
            <a:avLst/>
          </a:prstGeom>
          <a:solidFill>
            <a:srgbClr val="0CC7E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2317" name="Rectangle 29"/>
          <p:cNvSpPr>
            <a:spLocks noChangeArrowheads="1"/>
          </p:cNvSpPr>
          <p:nvPr/>
        </p:nvSpPr>
        <p:spPr bwMode="auto">
          <a:xfrm>
            <a:off x="6482760" y="4546367"/>
            <a:ext cx="1205521" cy="344435"/>
          </a:xfrm>
          <a:prstGeom prst="rect">
            <a:avLst/>
          </a:prstGeom>
          <a:solidFill>
            <a:srgbClr val="0CC7E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2318" name="Rectangle 30"/>
          <p:cNvSpPr>
            <a:spLocks noChangeArrowheads="1"/>
          </p:cNvSpPr>
          <p:nvPr/>
        </p:nvSpPr>
        <p:spPr bwMode="auto">
          <a:xfrm>
            <a:off x="8836397" y="181959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78</a:t>
            </a:r>
          </a:p>
        </p:txBody>
      </p:sp>
      <p:sp>
        <p:nvSpPr>
          <p:cNvPr id="12319" name="Rectangle 31"/>
          <p:cNvSpPr>
            <a:spLocks noChangeArrowheads="1"/>
          </p:cNvSpPr>
          <p:nvPr/>
        </p:nvSpPr>
        <p:spPr bwMode="auto">
          <a:xfrm>
            <a:off x="8836397" y="250846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120</a:t>
            </a:r>
          </a:p>
        </p:txBody>
      </p:sp>
      <p:sp>
        <p:nvSpPr>
          <p:cNvPr id="12320" name="Rectangle 32"/>
          <p:cNvSpPr>
            <a:spLocks noChangeArrowheads="1"/>
          </p:cNvSpPr>
          <p:nvPr/>
        </p:nvSpPr>
        <p:spPr bwMode="auto">
          <a:xfrm>
            <a:off x="8836397" y="3197332"/>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71</a:t>
            </a:r>
          </a:p>
        </p:txBody>
      </p:sp>
      <p:sp>
        <p:nvSpPr>
          <p:cNvPr id="12321" name="Rectangle 33"/>
          <p:cNvSpPr>
            <a:spLocks noChangeArrowheads="1"/>
          </p:cNvSpPr>
          <p:nvPr/>
        </p:nvSpPr>
        <p:spPr bwMode="auto">
          <a:xfrm>
            <a:off x="8836397" y="4230635"/>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173</a:t>
            </a:r>
          </a:p>
        </p:txBody>
      </p:sp>
      <p:sp>
        <p:nvSpPr>
          <p:cNvPr id="12322" name="Rectangle 34"/>
          <p:cNvSpPr>
            <a:spLocks noChangeArrowheads="1"/>
          </p:cNvSpPr>
          <p:nvPr/>
        </p:nvSpPr>
        <p:spPr bwMode="auto">
          <a:xfrm>
            <a:off x="8836397" y="4919505"/>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a:t>
            </a:r>
          </a:p>
        </p:txBody>
      </p:sp>
      <p:sp>
        <p:nvSpPr>
          <p:cNvPr id="12323" name="Rectangle 35"/>
          <p:cNvSpPr>
            <a:spLocks noChangeArrowheads="1"/>
          </p:cNvSpPr>
          <p:nvPr/>
        </p:nvSpPr>
        <p:spPr bwMode="auto">
          <a:xfrm>
            <a:off x="8836397" y="5608374"/>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28</a:t>
            </a:r>
          </a:p>
        </p:txBody>
      </p:sp>
      <p:sp>
        <p:nvSpPr>
          <p:cNvPr id="12324" name="Rectangle 36"/>
          <p:cNvSpPr>
            <a:spLocks noChangeArrowheads="1"/>
          </p:cNvSpPr>
          <p:nvPr/>
        </p:nvSpPr>
        <p:spPr bwMode="auto">
          <a:xfrm>
            <a:off x="8836397" y="629724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200</a:t>
            </a:r>
          </a:p>
        </p:txBody>
      </p:sp>
      <p:sp>
        <p:nvSpPr>
          <p:cNvPr id="12325" name="Rectangle 37"/>
          <p:cNvSpPr>
            <a:spLocks noChangeArrowheads="1"/>
          </p:cNvSpPr>
          <p:nvPr/>
        </p:nvSpPr>
        <p:spPr bwMode="auto">
          <a:xfrm>
            <a:off x="8836397" y="698611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225</a:t>
            </a:r>
          </a:p>
        </p:txBody>
      </p:sp>
      <p:sp>
        <p:nvSpPr>
          <p:cNvPr id="12326" name="Text Box 38"/>
          <p:cNvSpPr txBox="1">
            <a:spLocks noChangeArrowheads="1"/>
          </p:cNvSpPr>
          <p:nvPr/>
        </p:nvSpPr>
        <p:spPr bwMode="auto">
          <a:xfrm>
            <a:off x="5478160" y="6038917"/>
            <a:ext cx="1888545" cy="1135356"/>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Misses:   1</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Hits:</a:t>
            </a:r>
            <a:r>
              <a:rPr lang="en-US" sz="3616" b="1" dirty="0">
                <a:solidFill>
                  <a:srgbClr val="000000"/>
                </a:solidFill>
                <a:latin typeface="Calibri" pitchFamily="34" charset="0"/>
              </a:rPr>
              <a:t> </a:t>
            </a:r>
            <a:r>
              <a:rPr lang="en-US" sz="3068" b="1" dirty="0">
                <a:solidFill>
                  <a:srgbClr val="000000"/>
                </a:solidFill>
                <a:latin typeface="Calibri" pitchFamily="34" charset="0"/>
              </a:rPr>
              <a:t>      0</a:t>
            </a:r>
          </a:p>
        </p:txBody>
      </p:sp>
      <p:sp>
        <p:nvSpPr>
          <p:cNvPr id="12327" name="Rectangle 39"/>
          <p:cNvSpPr>
            <a:spLocks noChangeArrowheads="1"/>
          </p:cNvSpPr>
          <p:nvPr/>
        </p:nvSpPr>
        <p:spPr bwMode="auto">
          <a:xfrm>
            <a:off x="5564267" y="3513063"/>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12328" name="Rectangle 40"/>
          <p:cNvSpPr>
            <a:spLocks noChangeArrowheads="1"/>
          </p:cNvSpPr>
          <p:nvPr/>
        </p:nvSpPr>
        <p:spPr bwMode="auto">
          <a:xfrm>
            <a:off x="5567855" y="4201932"/>
            <a:ext cx="308556"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2329" name="Rectangle 41"/>
          <p:cNvSpPr>
            <a:spLocks noChangeArrowheads="1"/>
          </p:cNvSpPr>
          <p:nvPr/>
        </p:nvSpPr>
        <p:spPr bwMode="auto">
          <a:xfrm>
            <a:off x="5259299" y="3513063"/>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2330" name="Rectangle 42"/>
          <p:cNvSpPr>
            <a:spLocks noChangeArrowheads="1"/>
          </p:cNvSpPr>
          <p:nvPr/>
        </p:nvSpPr>
        <p:spPr bwMode="auto">
          <a:xfrm>
            <a:off x="5259299" y="4201932"/>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12331" name="AutoShape 43"/>
          <p:cNvSpPr>
            <a:spLocks noChangeArrowheads="1"/>
          </p:cNvSpPr>
          <p:nvPr/>
        </p:nvSpPr>
        <p:spPr bwMode="auto">
          <a:xfrm>
            <a:off x="2464357" y="3197331"/>
            <a:ext cx="430543" cy="258326"/>
          </a:xfrm>
          <a:prstGeom prst="rightArrow">
            <a:avLst>
              <a:gd name="adj1" fmla="val 50000"/>
              <a:gd name="adj2" fmla="val 41667"/>
            </a:avLst>
          </a:prstGeom>
          <a:solidFill>
            <a:srgbClr val="FF000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2332" name="Rectangle 44"/>
          <p:cNvSpPr>
            <a:spLocks noChangeArrowheads="1"/>
          </p:cNvSpPr>
          <p:nvPr/>
        </p:nvSpPr>
        <p:spPr bwMode="auto">
          <a:xfrm>
            <a:off x="3583769" y="595280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12333" name="Text Box 45"/>
          <p:cNvSpPr txBox="1">
            <a:spLocks noChangeArrowheads="1"/>
          </p:cNvSpPr>
          <p:nvPr/>
        </p:nvSpPr>
        <p:spPr bwMode="auto">
          <a:xfrm>
            <a:off x="8836397" y="7068633"/>
            <a:ext cx="1722173" cy="538179"/>
          </a:xfrm>
          <a:prstGeom prst="rect">
            <a:avLst/>
          </a:prstGeom>
          <a:noFill/>
          <a:ln w="9525">
            <a:noFill/>
            <a:round/>
            <a:headEnd/>
            <a:tailEnd/>
          </a:ln>
          <a:effectLst/>
        </p:spPr>
        <p:txBody>
          <a:bodyPr lIns="101703" tIns="52886" rIns="101703" bIns="52886"/>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fld id="{13D6D394-8906-4E1A-8637-C09AFF17D700}" type="slidenum">
              <a:rPr lang="en-US" sz="1356">
                <a:solidFill>
                  <a:srgbClr val="000000"/>
                </a:solidFill>
                <a:latin typeface="Verdana" pitchFamily="32" charset="0"/>
              </a:rPr>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t>35</a:t>
            </a:fld>
            <a:endParaRPr lang="en-US" sz="1356">
              <a:solidFill>
                <a:srgbClr val="000000"/>
              </a:solidFill>
              <a:latin typeface="Verdana" pitchFamily="32" charset="0"/>
            </a:endParaRPr>
          </a:p>
        </p:txBody>
      </p:sp>
    </p:spTree>
    <p:extLst>
      <p:ext uri="{BB962C8B-B14F-4D97-AF65-F5344CB8AC3E}">
        <p14:creationId xmlns:p14="http://schemas.microsoft.com/office/powerpoint/2010/main" val="15201379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ChangeArrowheads="1"/>
          </p:cNvSpPr>
          <p:nvPr/>
        </p:nvSpPr>
        <p:spPr bwMode="auto">
          <a:xfrm>
            <a:off x="4961508" y="1302941"/>
            <a:ext cx="2841585" cy="6113714"/>
          </a:xfrm>
          <a:prstGeom prst="rect">
            <a:avLst/>
          </a:prstGeom>
          <a:solidFill>
            <a:srgbClr val="FFFF99"/>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3314" name="Rectangle 2"/>
          <p:cNvSpPr>
            <a:spLocks noChangeArrowheads="1"/>
          </p:cNvSpPr>
          <p:nvPr/>
        </p:nvSpPr>
        <p:spPr bwMode="auto">
          <a:xfrm>
            <a:off x="7803093"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3315" name="Rectangle 3"/>
          <p:cNvSpPr>
            <a:spLocks noChangeArrowheads="1"/>
          </p:cNvSpPr>
          <p:nvPr/>
        </p:nvSpPr>
        <p:spPr bwMode="auto">
          <a:xfrm>
            <a:off x="2119922"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3316" name="Text Box 4"/>
          <p:cNvSpPr txBox="1">
            <a:spLocks noChangeArrowheads="1"/>
          </p:cNvSpPr>
          <p:nvPr/>
        </p:nvSpPr>
        <p:spPr bwMode="auto">
          <a:xfrm>
            <a:off x="1563803" y="264257"/>
            <a:ext cx="9041408" cy="722953"/>
          </a:xfrm>
          <a:prstGeom prst="rect">
            <a:avLst/>
          </a:prstGeom>
          <a:noFill/>
          <a:ln w="9525">
            <a:noFill/>
            <a:round/>
            <a:headEnd/>
            <a:tailEnd/>
          </a:ln>
          <a:effectLst/>
        </p:spPr>
        <p:txBody>
          <a:bodyPr anchor="b"/>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4068" b="1" dirty="0">
                <a:solidFill>
                  <a:srgbClr val="000000"/>
                </a:solidFill>
                <a:latin typeface="Calibri" pitchFamily="34" charset="0"/>
              </a:rPr>
              <a:t>Direct-mapped (REF 2)</a:t>
            </a:r>
          </a:p>
        </p:txBody>
      </p:sp>
      <p:sp>
        <p:nvSpPr>
          <p:cNvPr id="13317" name="Rectangle 5"/>
          <p:cNvSpPr>
            <a:spLocks noChangeArrowheads="1"/>
          </p:cNvSpPr>
          <p:nvPr/>
        </p:nvSpPr>
        <p:spPr bwMode="auto">
          <a:xfrm>
            <a:off x="8836397" y="216402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13318" name="Rectangle 6"/>
          <p:cNvSpPr>
            <a:spLocks noChangeArrowheads="1"/>
          </p:cNvSpPr>
          <p:nvPr/>
        </p:nvSpPr>
        <p:spPr bwMode="auto">
          <a:xfrm>
            <a:off x="8836397" y="285289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123</a:t>
            </a:r>
          </a:p>
        </p:txBody>
      </p:sp>
      <p:sp>
        <p:nvSpPr>
          <p:cNvPr id="13319" name="Rectangle 7"/>
          <p:cNvSpPr>
            <a:spLocks noChangeArrowheads="1"/>
          </p:cNvSpPr>
          <p:nvPr/>
        </p:nvSpPr>
        <p:spPr bwMode="auto">
          <a:xfrm>
            <a:off x="8836397" y="3541766"/>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3320" name="Rectangle 8"/>
          <p:cNvSpPr>
            <a:spLocks noChangeArrowheads="1"/>
          </p:cNvSpPr>
          <p:nvPr/>
        </p:nvSpPr>
        <p:spPr bwMode="auto">
          <a:xfrm>
            <a:off x="8836397" y="3886201"/>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162</a:t>
            </a:r>
          </a:p>
        </p:txBody>
      </p:sp>
      <p:sp>
        <p:nvSpPr>
          <p:cNvPr id="13321" name="Rectangle 9"/>
          <p:cNvSpPr>
            <a:spLocks noChangeArrowheads="1"/>
          </p:cNvSpPr>
          <p:nvPr/>
        </p:nvSpPr>
        <p:spPr bwMode="auto">
          <a:xfrm>
            <a:off x="8836397" y="4575070"/>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18</a:t>
            </a:r>
          </a:p>
        </p:txBody>
      </p:sp>
      <p:sp>
        <p:nvSpPr>
          <p:cNvPr id="13322" name="Rectangle 10"/>
          <p:cNvSpPr>
            <a:spLocks noChangeArrowheads="1"/>
          </p:cNvSpPr>
          <p:nvPr/>
        </p:nvSpPr>
        <p:spPr bwMode="auto">
          <a:xfrm>
            <a:off x="8836397" y="5263939"/>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33</a:t>
            </a:r>
          </a:p>
        </p:txBody>
      </p:sp>
      <p:sp>
        <p:nvSpPr>
          <p:cNvPr id="13323" name="Rectangle 11"/>
          <p:cNvSpPr>
            <a:spLocks noChangeArrowheads="1"/>
          </p:cNvSpPr>
          <p:nvPr/>
        </p:nvSpPr>
        <p:spPr bwMode="auto">
          <a:xfrm>
            <a:off x="8836397" y="595280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19</a:t>
            </a:r>
          </a:p>
        </p:txBody>
      </p:sp>
      <p:sp>
        <p:nvSpPr>
          <p:cNvPr id="13324" name="Rectangle 12"/>
          <p:cNvSpPr>
            <a:spLocks noChangeArrowheads="1"/>
          </p:cNvSpPr>
          <p:nvPr/>
        </p:nvSpPr>
        <p:spPr bwMode="auto">
          <a:xfrm>
            <a:off x="8836397" y="664167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210</a:t>
            </a:r>
          </a:p>
        </p:txBody>
      </p:sp>
      <p:sp>
        <p:nvSpPr>
          <p:cNvPr id="13325" name="Text Box 13"/>
          <p:cNvSpPr txBox="1">
            <a:spLocks noChangeArrowheads="1"/>
          </p:cNvSpPr>
          <p:nvPr/>
        </p:nvSpPr>
        <p:spPr bwMode="auto">
          <a:xfrm>
            <a:off x="8398840" y="1733485"/>
            <a:ext cx="500345" cy="5671405"/>
          </a:xfrm>
          <a:prstGeom prst="rect">
            <a:avLst/>
          </a:prstGeom>
          <a:noFill/>
          <a:ln w="9525">
            <a:noFill/>
            <a:round/>
            <a:headEnd/>
            <a:tailEnd/>
          </a:ln>
          <a:effectLst/>
        </p:spPr>
        <p:txBody>
          <a:bodyPr wrap="none" lIns="101703" tIns="52886" rIns="101703" bIns="52886">
            <a:spAutoFit/>
          </a:bodyPr>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5</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6</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7</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8</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9</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15</a:t>
            </a:r>
          </a:p>
        </p:txBody>
      </p:sp>
      <p:sp>
        <p:nvSpPr>
          <p:cNvPr id="13326" name="Text Box 14"/>
          <p:cNvSpPr txBox="1">
            <a:spLocks noChangeArrowheads="1"/>
          </p:cNvSpPr>
          <p:nvPr/>
        </p:nvSpPr>
        <p:spPr bwMode="auto">
          <a:xfrm>
            <a:off x="2814174" y="3143514"/>
            <a:ext cx="1922209" cy="1497891"/>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R1 </a:t>
            </a:r>
            <a:r>
              <a:rPr lang="en-US" sz="1808" b="1" dirty="0">
                <a:solidFill>
                  <a:srgbClr val="000000"/>
                </a:solidFill>
                <a:latin typeface="Symbol" charset="2"/>
              </a:rPr>
              <a:t></a:t>
            </a:r>
            <a:r>
              <a:rPr lang="en-US" sz="1808" b="1" dirty="0">
                <a:solidFill>
                  <a:srgbClr val="000000"/>
                </a:solidFill>
                <a:latin typeface="Calibri" pitchFamily="34" charset="0"/>
              </a:rPr>
              <a:t> M[   1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a:t>
            </a:r>
            <a:r>
              <a:rPr lang="en-US" sz="1808" b="1" dirty="0">
                <a:solidFill>
                  <a:srgbClr val="FF0000"/>
                </a:solidFill>
                <a:latin typeface="Calibri" pitchFamily="34" charset="0"/>
              </a:rPr>
              <a:t>5</a:t>
            </a:r>
            <a:r>
              <a:rPr lang="en-US" sz="1808" b="1" dirty="0">
                <a:solidFill>
                  <a:srgbClr val="000000"/>
                </a:solidFill>
                <a:latin typeface="Calibri" pitchFamily="34" charset="0"/>
              </a:rPr>
              <a:t>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R2 </a:t>
            </a:r>
            <a:r>
              <a:rPr lang="en-US" sz="1808" b="1" dirty="0">
                <a:solidFill>
                  <a:srgbClr val="000000"/>
                </a:solidFill>
                <a:latin typeface="Symbol" charset="2"/>
              </a:rPr>
              <a:t></a:t>
            </a:r>
            <a:r>
              <a:rPr lang="en-US" sz="1808" b="1" dirty="0">
                <a:solidFill>
                  <a:srgbClr val="000000"/>
                </a:solidFill>
                <a:latin typeface="Calibri" pitchFamily="34" charset="0"/>
              </a:rPr>
              <a:t> M[   2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R1 </a:t>
            </a:r>
            <a:r>
              <a:rPr lang="en-US" sz="1808" b="1" dirty="0">
                <a:solidFill>
                  <a:srgbClr val="000000"/>
                </a:solidFill>
                <a:latin typeface="Symbol" charset="2"/>
              </a:rPr>
              <a:t></a:t>
            </a:r>
            <a:r>
              <a:rPr lang="en-US" sz="1808" b="1" dirty="0">
                <a:solidFill>
                  <a:srgbClr val="000000"/>
                </a:solidFill>
                <a:latin typeface="Calibri" pitchFamily="34" charset="0"/>
              </a:rPr>
              <a:t> M[   7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4   ]</a:t>
            </a:r>
          </a:p>
        </p:txBody>
      </p:sp>
      <p:sp>
        <p:nvSpPr>
          <p:cNvPr id="13327" name="Text Box 15"/>
          <p:cNvSpPr txBox="1">
            <a:spLocks noChangeArrowheads="1"/>
          </p:cNvSpPr>
          <p:nvPr/>
        </p:nvSpPr>
        <p:spPr bwMode="auto">
          <a:xfrm>
            <a:off x="5738279" y="1216832"/>
            <a:ext cx="1183224"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Cache</a:t>
            </a:r>
          </a:p>
        </p:txBody>
      </p:sp>
      <p:sp>
        <p:nvSpPr>
          <p:cNvPr id="13328" name="Text Box 16"/>
          <p:cNvSpPr txBox="1">
            <a:spLocks noChangeArrowheads="1"/>
          </p:cNvSpPr>
          <p:nvPr/>
        </p:nvSpPr>
        <p:spPr bwMode="auto">
          <a:xfrm>
            <a:off x="2722683" y="1216832"/>
            <a:ext cx="1790763"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Processor</a:t>
            </a:r>
          </a:p>
        </p:txBody>
      </p:sp>
      <p:sp>
        <p:nvSpPr>
          <p:cNvPr id="13329" name="Rectangle 17"/>
          <p:cNvSpPr>
            <a:spLocks noChangeArrowheads="1"/>
          </p:cNvSpPr>
          <p:nvPr/>
        </p:nvSpPr>
        <p:spPr bwMode="auto">
          <a:xfrm>
            <a:off x="5880000" y="3513063"/>
            <a:ext cx="602761"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13330" name="Rectangle 18"/>
          <p:cNvSpPr>
            <a:spLocks noChangeArrowheads="1"/>
          </p:cNvSpPr>
          <p:nvPr/>
        </p:nvSpPr>
        <p:spPr bwMode="auto">
          <a:xfrm>
            <a:off x="6482760" y="351306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78</a:t>
            </a:r>
          </a:p>
        </p:txBody>
      </p:sp>
      <p:sp>
        <p:nvSpPr>
          <p:cNvPr id="13331" name="Rectangle 19"/>
          <p:cNvSpPr>
            <a:spLocks noChangeArrowheads="1"/>
          </p:cNvSpPr>
          <p:nvPr/>
        </p:nvSpPr>
        <p:spPr bwMode="auto">
          <a:xfrm>
            <a:off x="6482760" y="385749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13332" name="Text Box 20"/>
          <p:cNvSpPr txBox="1">
            <a:spLocks noChangeArrowheads="1"/>
          </p:cNvSpPr>
          <p:nvPr/>
        </p:nvSpPr>
        <p:spPr bwMode="auto">
          <a:xfrm>
            <a:off x="5029678" y="3043053"/>
            <a:ext cx="2495357" cy="578922"/>
          </a:xfrm>
          <a:prstGeom prst="rect">
            <a:avLst/>
          </a:prstGeom>
          <a:noFill/>
          <a:ln w="9525">
            <a:noFill/>
            <a:round/>
            <a:headEnd/>
            <a:tailEnd/>
          </a:ln>
          <a:effectLst/>
        </p:spPr>
        <p:txBody>
          <a:bodyPr lIns="101703" tIns="52886" rIns="101703" bIns="52886">
            <a:spAutoFit/>
          </a:bodyP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V d  tag   data</a:t>
            </a:r>
          </a:p>
        </p:txBody>
      </p:sp>
      <p:sp>
        <p:nvSpPr>
          <p:cNvPr id="13333" name="Rectangle 21"/>
          <p:cNvSpPr>
            <a:spLocks noChangeArrowheads="1"/>
          </p:cNvSpPr>
          <p:nvPr/>
        </p:nvSpPr>
        <p:spPr bwMode="auto">
          <a:xfrm>
            <a:off x="3583769" y="5608374"/>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3334" name="Rectangle 22"/>
          <p:cNvSpPr>
            <a:spLocks noChangeArrowheads="1"/>
          </p:cNvSpPr>
          <p:nvPr/>
        </p:nvSpPr>
        <p:spPr bwMode="auto">
          <a:xfrm>
            <a:off x="3583769" y="5952808"/>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3335" name="Rectangle 23"/>
          <p:cNvSpPr>
            <a:spLocks noChangeArrowheads="1"/>
          </p:cNvSpPr>
          <p:nvPr/>
        </p:nvSpPr>
        <p:spPr bwMode="auto">
          <a:xfrm>
            <a:off x="3583769" y="6297243"/>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3336" name="Rectangle 24"/>
          <p:cNvSpPr>
            <a:spLocks noChangeArrowheads="1"/>
          </p:cNvSpPr>
          <p:nvPr/>
        </p:nvSpPr>
        <p:spPr bwMode="auto">
          <a:xfrm>
            <a:off x="3583769" y="6641677"/>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3337" name="Text Box 25"/>
          <p:cNvSpPr txBox="1">
            <a:spLocks noChangeArrowheads="1"/>
          </p:cNvSpPr>
          <p:nvPr/>
        </p:nvSpPr>
        <p:spPr bwMode="auto">
          <a:xfrm>
            <a:off x="3068912" y="5608374"/>
            <a:ext cx="516375" cy="1497955"/>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R0</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R1</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R2</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R3</a:t>
            </a:r>
          </a:p>
        </p:txBody>
      </p:sp>
      <p:sp>
        <p:nvSpPr>
          <p:cNvPr id="13338" name="Text Box 26"/>
          <p:cNvSpPr txBox="1">
            <a:spLocks noChangeArrowheads="1"/>
          </p:cNvSpPr>
          <p:nvPr/>
        </p:nvSpPr>
        <p:spPr bwMode="auto">
          <a:xfrm>
            <a:off x="8664179" y="1216832"/>
            <a:ext cx="1608149"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Memory</a:t>
            </a:r>
          </a:p>
        </p:txBody>
      </p:sp>
      <p:sp>
        <p:nvSpPr>
          <p:cNvPr id="13339" name="Rectangle 27"/>
          <p:cNvSpPr>
            <a:spLocks noChangeArrowheads="1"/>
          </p:cNvSpPr>
          <p:nvPr/>
        </p:nvSpPr>
        <p:spPr bwMode="auto">
          <a:xfrm>
            <a:off x="5880000" y="4201932"/>
            <a:ext cx="60276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3340" name="Rectangle 28"/>
          <p:cNvSpPr>
            <a:spLocks noChangeArrowheads="1"/>
          </p:cNvSpPr>
          <p:nvPr/>
        </p:nvSpPr>
        <p:spPr bwMode="auto">
          <a:xfrm>
            <a:off x="6482760" y="4201932"/>
            <a:ext cx="1205521" cy="344435"/>
          </a:xfrm>
          <a:prstGeom prst="rect">
            <a:avLst/>
          </a:prstGeom>
          <a:solidFill>
            <a:srgbClr val="0CC7E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3341" name="Rectangle 29"/>
          <p:cNvSpPr>
            <a:spLocks noChangeArrowheads="1"/>
          </p:cNvSpPr>
          <p:nvPr/>
        </p:nvSpPr>
        <p:spPr bwMode="auto">
          <a:xfrm>
            <a:off x="6482760" y="4546367"/>
            <a:ext cx="1205521" cy="344435"/>
          </a:xfrm>
          <a:prstGeom prst="rect">
            <a:avLst/>
          </a:prstGeom>
          <a:solidFill>
            <a:srgbClr val="0CC7E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3342" name="Rectangle 30"/>
          <p:cNvSpPr>
            <a:spLocks noChangeArrowheads="1"/>
          </p:cNvSpPr>
          <p:nvPr/>
        </p:nvSpPr>
        <p:spPr bwMode="auto">
          <a:xfrm>
            <a:off x="8836397" y="181959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78</a:t>
            </a:r>
          </a:p>
        </p:txBody>
      </p:sp>
      <p:sp>
        <p:nvSpPr>
          <p:cNvPr id="13343" name="Rectangle 31"/>
          <p:cNvSpPr>
            <a:spLocks noChangeArrowheads="1"/>
          </p:cNvSpPr>
          <p:nvPr/>
        </p:nvSpPr>
        <p:spPr bwMode="auto">
          <a:xfrm>
            <a:off x="8836397" y="250846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120</a:t>
            </a:r>
          </a:p>
        </p:txBody>
      </p:sp>
      <p:sp>
        <p:nvSpPr>
          <p:cNvPr id="13344" name="Rectangle 32"/>
          <p:cNvSpPr>
            <a:spLocks noChangeArrowheads="1"/>
          </p:cNvSpPr>
          <p:nvPr/>
        </p:nvSpPr>
        <p:spPr bwMode="auto">
          <a:xfrm>
            <a:off x="8836397" y="3197332"/>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71</a:t>
            </a:r>
          </a:p>
        </p:txBody>
      </p:sp>
      <p:sp>
        <p:nvSpPr>
          <p:cNvPr id="13345" name="Rectangle 33"/>
          <p:cNvSpPr>
            <a:spLocks noChangeArrowheads="1"/>
          </p:cNvSpPr>
          <p:nvPr/>
        </p:nvSpPr>
        <p:spPr bwMode="auto">
          <a:xfrm>
            <a:off x="8836397" y="4230635"/>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173</a:t>
            </a:r>
          </a:p>
        </p:txBody>
      </p:sp>
      <p:sp>
        <p:nvSpPr>
          <p:cNvPr id="13346" name="Rectangle 34"/>
          <p:cNvSpPr>
            <a:spLocks noChangeArrowheads="1"/>
          </p:cNvSpPr>
          <p:nvPr/>
        </p:nvSpPr>
        <p:spPr bwMode="auto">
          <a:xfrm>
            <a:off x="8836397" y="4919505"/>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a:t>
            </a:r>
          </a:p>
        </p:txBody>
      </p:sp>
      <p:sp>
        <p:nvSpPr>
          <p:cNvPr id="13347" name="Rectangle 35"/>
          <p:cNvSpPr>
            <a:spLocks noChangeArrowheads="1"/>
          </p:cNvSpPr>
          <p:nvPr/>
        </p:nvSpPr>
        <p:spPr bwMode="auto">
          <a:xfrm>
            <a:off x="8836397" y="5608374"/>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28</a:t>
            </a:r>
          </a:p>
        </p:txBody>
      </p:sp>
      <p:sp>
        <p:nvSpPr>
          <p:cNvPr id="13348" name="Rectangle 36"/>
          <p:cNvSpPr>
            <a:spLocks noChangeArrowheads="1"/>
          </p:cNvSpPr>
          <p:nvPr/>
        </p:nvSpPr>
        <p:spPr bwMode="auto">
          <a:xfrm>
            <a:off x="8836397" y="629724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200</a:t>
            </a:r>
          </a:p>
        </p:txBody>
      </p:sp>
      <p:sp>
        <p:nvSpPr>
          <p:cNvPr id="13349" name="Rectangle 37"/>
          <p:cNvSpPr>
            <a:spLocks noChangeArrowheads="1"/>
          </p:cNvSpPr>
          <p:nvPr/>
        </p:nvSpPr>
        <p:spPr bwMode="auto">
          <a:xfrm>
            <a:off x="8836397" y="698611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225</a:t>
            </a:r>
          </a:p>
        </p:txBody>
      </p:sp>
      <p:sp>
        <p:nvSpPr>
          <p:cNvPr id="13350" name="Text Box 38"/>
          <p:cNvSpPr txBox="1">
            <a:spLocks noChangeArrowheads="1"/>
          </p:cNvSpPr>
          <p:nvPr/>
        </p:nvSpPr>
        <p:spPr bwMode="auto">
          <a:xfrm>
            <a:off x="5478160" y="6038917"/>
            <a:ext cx="1888545" cy="1135356"/>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Misses:   1</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Hits:</a:t>
            </a:r>
            <a:r>
              <a:rPr lang="en-US" sz="3616" b="1" dirty="0">
                <a:solidFill>
                  <a:srgbClr val="000000"/>
                </a:solidFill>
                <a:latin typeface="Calibri" pitchFamily="34" charset="0"/>
              </a:rPr>
              <a:t> </a:t>
            </a:r>
            <a:r>
              <a:rPr lang="en-US" sz="3068" b="1" dirty="0">
                <a:solidFill>
                  <a:srgbClr val="000000"/>
                </a:solidFill>
                <a:latin typeface="Calibri" pitchFamily="34" charset="0"/>
              </a:rPr>
              <a:t>      0</a:t>
            </a:r>
          </a:p>
        </p:txBody>
      </p:sp>
      <p:sp>
        <p:nvSpPr>
          <p:cNvPr id="13351" name="Rectangle 39"/>
          <p:cNvSpPr>
            <a:spLocks noChangeArrowheads="1"/>
          </p:cNvSpPr>
          <p:nvPr/>
        </p:nvSpPr>
        <p:spPr bwMode="auto">
          <a:xfrm>
            <a:off x="5564267" y="3513063"/>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13352" name="Rectangle 40"/>
          <p:cNvSpPr>
            <a:spLocks noChangeArrowheads="1"/>
          </p:cNvSpPr>
          <p:nvPr/>
        </p:nvSpPr>
        <p:spPr bwMode="auto">
          <a:xfrm>
            <a:off x="5567855" y="4201932"/>
            <a:ext cx="308556"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3353" name="Rectangle 41"/>
          <p:cNvSpPr>
            <a:spLocks noChangeArrowheads="1"/>
          </p:cNvSpPr>
          <p:nvPr/>
        </p:nvSpPr>
        <p:spPr bwMode="auto">
          <a:xfrm>
            <a:off x="5259299" y="3513063"/>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3354" name="Rectangle 42"/>
          <p:cNvSpPr>
            <a:spLocks noChangeArrowheads="1"/>
          </p:cNvSpPr>
          <p:nvPr/>
        </p:nvSpPr>
        <p:spPr bwMode="auto">
          <a:xfrm>
            <a:off x="5259299" y="4201932"/>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13355" name="AutoShape 43"/>
          <p:cNvSpPr>
            <a:spLocks noChangeArrowheads="1"/>
          </p:cNvSpPr>
          <p:nvPr/>
        </p:nvSpPr>
        <p:spPr bwMode="auto">
          <a:xfrm>
            <a:off x="2464357" y="3455657"/>
            <a:ext cx="430543" cy="258326"/>
          </a:xfrm>
          <a:prstGeom prst="rightArrow">
            <a:avLst>
              <a:gd name="adj1" fmla="val 50000"/>
              <a:gd name="adj2" fmla="val 41667"/>
            </a:avLst>
          </a:prstGeom>
          <a:solidFill>
            <a:srgbClr val="FF000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3356" name="Rectangle 44"/>
          <p:cNvSpPr>
            <a:spLocks noChangeArrowheads="1"/>
          </p:cNvSpPr>
          <p:nvPr/>
        </p:nvSpPr>
        <p:spPr bwMode="auto">
          <a:xfrm>
            <a:off x="3583769" y="595280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13357" name="Text Box 45"/>
          <p:cNvSpPr txBox="1">
            <a:spLocks noChangeArrowheads="1"/>
          </p:cNvSpPr>
          <p:nvPr/>
        </p:nvSpPr>
        <p:spPr bwMode="auto">
          <a:xfrm>
            <a:off x="8836397" y="7068633"/>
            <a:ext cx="1722173" cy="538179"/>
          </a:xfrm>
          <a:prstGeom prst="rect">
            <a:avLst/>
          </a:prstGeom>
          <a:noFill/>
          <a:ln w="9525">
            <a:noFill/>
            <a:round/>
            <a:headEnd/>
            <a:tailEnd/>
          </a:ln>
          <a:effectLst/>
        </p:spPr>
        <p:txBody>
          <a:bodyPr lIns="101703" tIns="52886" rIns="101703" bIns="52886"/>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fld id="{DD48378A-37C1-46A1-9A43-3FAB105D3495}" type="slidenum">
              <a:rPr lang="en-US" sz="1356">
                <a:solidFill>
                  <a:srgbClr val="000000"/>
                </a:solidFill>
                <a:latin typeface="Verdana" pitchFamily="32" charset="0"/>
              </a:rPr>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t>36</a:t>
            </a:fld>
            <a:endParaRPr lang="en-US" sz="1356">
              <a:solidFill>
                <a:srgbClr val="000000"/>
              </a:solidFill>
              <a:latin typeface="Verdana" pitchFamily="32" charset="0"/>
            </a:endParaRPr>
          </a:p>
        </p:txBody>
      </p:sp>
    </p:spTree>
    <p:extLst>
      <p:ext uri="{BB962C8B-B14F-4D97-AF65-F5344CB8AC3E}">
        <p14:creationId xmlns:p14="http://schemas.microsoft.com/office/powerpoint/2010/main" val="18661498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4961508" y="1302941"/>
            <a:ext cx="2841585" cy="6113714"/>
          </a:xfrm>
          <a:prstGeom prst="rect">
            <a:avLst/>
          </a:prstGeom>
          <a:solidFill>
            <a:srgbClr val="FFFF99"/>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4338" name="Rectangle 2"/>
          <p:cNvSpPr>
            <a:spLocks noChangeArrowheads="1"/>
          </p:cNvSpPr>
          <p:nvPr/>
        </p:nvSpPr>
        <p:spPr bwMode="auto">
          <a:xfrm>
            <a:off x="7803093"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4339" name="Rectangle 3"/>
          <p:cNvSpPr>
            <a:spLocks noChangeArrowheads="1"/>
          </p:cNvSpPr>
          <p:nvPr/>
        </p:nvSpPr>
        <p:spPr bwMode="auto">
          <a:xfrm>
            <a:off x="2119922"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4340" name="Text Box 4"/>
          <p:cNvSpPr txBox="1">
            <a:spLocks noChangeArrowheads="1"/>
          </p:cNvSpPr>
          <p:nvPr/>
        </p:nvSpPr>
        <p:spPr bwMode="auto">
          <a:xfrm>
            <a:off x="1563803" y="264257"/>
            <a:ext cx="9041408" cy="722953"/>
          </a:xfrm>
          <a:prstGeom prst="rect">
            <a:avLst/>
          </a:prstGeom>
          <a:noFill/>
          <a:ln w="9525">
            <a:noFill/>
            <a:round/>
            <a:headEnd/>
            <a:tailEnd/>
          </a:ln>
          <a:effectLst/>
        </p:spPr>
        <p:txBody>
          <a:bodyPr anchor="b"/>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4068" b="1" dirty="0">
                <a:solidFill>
                  <a:srgbClr val="000000"/>
                </a:solidFill>
                <a:latin typeface="Calibri" pitchFamily="34" charset="0"/>
              </a:rPr>
              <a:t>Direct-mapped (REF 2)</a:t>
            </a:r>
          </a:p>
        </p:txBody>
      </p:sp>
      <p:sp>
        <p:nvSpPr>
          <p:cNvPr id="14341" name="Rectangle 5"/>
          <p:cNvSpPr>
            <a:spLocks noChangeArrowheads="1"/>
          </p:cNvSpPr>
          <p:nvPr/>
        </p:nvSpPr>
        <p:spPr bwMode="auto">
          <a:xfrm>
            <a:off x="8836397" y="216402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14342" name="Rectangle 6"/>
          <p:cNvSpPr>
            <a:spLocks noChangeArrowheads="1"/>
          </p:cNvSpPr>
          <p:nvPr/>
        </p:nvSpPr>
        <p:spPr bwMode="auto">
          <a:xfrm>
            <a:off x="8836397" y="285289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123</a:t>
            </a:r>
          </a:p>
        </p:txBody>
      </p:sp>
      <p:sp>
        <p:nvSpPr>
          <p:cNvPr id="14343" name="Rectangle 7"/>
          <p:cNvSpPr>
            <a:spLocks noChangeArrowheads="1"/>
          </p:cNvSpPr>
          <p:nvPr/>
        </p:nvSpPr>
        <p:spPr bwMode="auto">
          <a:xfrm>
            <a:off x="8836397" y="3541766"/>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4344" name="Rectangle 8"/>
          <p:cNvSpPr>
            <a:spLocks noChangeArrowheads="1"/>
          </p:cNvSpPr>
          <p:nvPr/>
        </p:nvSpPr>
        <p:spPr bwMode="auto">
          <a:xfrm>
            <a:off x="8836397" y="3886201"/>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162</a:t>
            </a:r>
          </a:p>
        </p:txBody>
      </p:sp>
      <p:sp>
        <p:nvSpPr>
          <p:cNvPr id="14345" name="Rectangle 9"/>
          <p:cNvSpPr>
            <a:spLocks noChangeArrowheads="1"/>
          </p:cNvSpPr>
          <p:nvPr/>
        </p:nvSpPr>
        <p:spPr bwMode="auto">
          <a:xfrm>
            <a:off x="8836397" y="4575070"/>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18</a:t>
            </a:r>
          </a:p>
        </p:txBody>
      </p:sp>
      <p:sp>
        <p:nvSpPr>
          <p:cNvPr id="14346" name="Rectangle 10"/>
          <p:cNvSpPr>
            <a:spLocks noChangeArrowheads="1"/>
          </p:cNvSpPr>
          <p:nvPr/>
        </p:nvSpPr>
        <p:spPr bwMode="auto">
          <a:xfrm>
            <a:off x="8836397" y="5263939"/>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33</a:t>
            </a:r>
          </a:p>
        </p:txBody>
      </p:sp>
      <p:sp>
        <p:nvSpPr>
          <p:cNvPr id="14347" name="Rectangle 11"/>
          <p:cNvSpPr>
            <a:spLocks noChangeArrowheads="1"/>
          </p:cNvSpPr>
          <p:nvPr/>
        </p:nvSpPr>
        <p:spPr bwMode="auto">
          <a:xfrm>
            <a:off x="8836397" y="595280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19</a:t>
            </a:r>
          </a:p>
        </p:txBody>
      </p:sp>
      <p:sp>
        <p:nvSpPr>
          <p:cNvPr id="14348" name="Rectangle 12"/>
          <p:cNvSpPr>
            <a:spLocks noChangeArrowheads="1"/>
          </p:cNvSpPr>
          <p:nvPr/>
        </p:nvSpPr>
        <p:spPr bwMode="auto">
          <a:xfrm>
            <a:off x="8836397" y="664167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210</a:t>
            </a:r>
          </a:p>
        </p:txBody>
      </p:sp>
      <p:sp>
        <p:nvSpPr>
          <p:cNvPr id="14349" name="Text Box 13"/>
          <p:cNvSpPr txBox="1">
            <a:spLocks noChangeArrowheads="1"/>
          </p:cNvSpPr>
          <p:nvPr/>
        </p:nvSpPr>
        <p:spPr bwMode="auto">
          <a:xfrm>
            <a:off x="8398840" y="1733485"/>
            <a:ext cx="500345" cy="5671405"/>
          </a:xfrm>
          <a:prstGeom prst="rect">
            <a:avLst/>
          </a:prstGeom>
          <a:noFill/>
          <a:ln w="9525">
            <a:noFill/>
            <a:round/>
            <a:headEnd/>
            <a:tailEnd/>
          </a:ln>
          <a:effectLst/>
        </p:spPr>
        <p:txBody>
          <a:bodyPr wrap="none" lIns="101703" tIns="52886" rIns="101703" bIns="52886">
            <a:spAutoFit/>
          </a:bodyPr>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5</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6</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7</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8</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9</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15</a:t>
            </a:r>
          </a:p>
        </p:txBody>
      </p:sp>
      <p:sp>
        <p:nvSpPr>
          <p:cNvPr id="14350" name="Text Box 14"/>
          <p:cNvSpPr txBox="1">
            <a:spLocks noChangeArrowheads="1"/>
          </p:cNvSpPr>
          <p:nvPr/>
        </p:nvSpPr>
        <p:spPr bwMode="auto">
          <a:xfrm>
            <a:off x="2814174" y="3143514"/>
            <a:ext cx="1922209" cy="1497891"/>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R1 </a:t>
            </a:r>
            <a:r>
              <a:rPr lang="en-US" sz="1808" b="1" dirty="0">
                <a:solidFill>
                  <a:srgbClr val="000000"/>
                </a:solidFill>
                <a:latin typeface="Symbol" charset="2"/>
              </a:rPr>
              <a:t></a:t>
            </a:r>
            <a:r>
              <a:rPr lang="en-US" sz="1808" b="1" dirty="0">
                <a:solidFill>
                  <a:srgbClr val="000000"/>
                </a:solidFill>
                <a:latin typeface="Calibri" pitchFamily="34" charset="0"/>
              </a:rPr>
              <a:t> M[   1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a:t>
            </a:r>
            <a:r>
              <a:rPr lang="en-US" sz="1808" b="1" dirty="0">
                <a:solidFill>
                  <a:srgbClr val="FF0000"/>
                </a:solidFill>
                <a:latin typeface="Calibri" pitchFamily="34" charset="0"/>
              </a:rPr>
              <a:t>5</a:t>
            </a:r>
            <a:r>
              <a:rPr lang="en-US" sz="1808" b="1" dirty="0">
                <a:solidFill>
                  <a:srgbClr val="000000"/>
                </a:solidFill>
                <a:latin typeface="Calibri" pitchFamily="34" charset="0"/>
              </a:rPr>
              <a:t>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R2 </a:t>
            </a:r>
            <a:r>
              <a:rPr lang="en-US" sz="1808" b="1" dirty="0">
                <a:solidFill>
                  <a:srgbClr val="000000"/>
                </a:solidFill>
                <a:latin typeface="Symbol" charset="2"/>
              </a:rPr>
              <a:t></a:t>
            </a:r>
            <a:r>
              <a:rPr lang="en-US" sz="1808" b="1" dirty="0">
                <a:solidFill>
                  <a:srgbClr val="000000"/>
                </a:solidFill>
                <a:latin typeface="Calibri" pitchFamily="34" charset="0"/>
              </a:rPr>
              <a:t> M[   2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R1 </a:t>
            </a:r>
            <a:r>
              <a:rPr lang="en-US" sz="1808" b="1" dirty="0">
                <a:solidFill>
                  <a:srgbClr val="000000"/>
                </a:solidFill>
                <a:latin typeface="Symbol" charset="2"/>
              </a:rPr>
              <a:t></a:t>
            </a:r>
            <a:r>
              <a:rPr lang="en-US" sz="1808" b="1" dirty="0">
                <a:solidFill>
                  <a:srgbClr val="000000"/>
                </a:solidFill>
                <a:latin typeface="Calibri" pitchFamily="34" charset="0"/>
              </a:rPr>
              <a:t> M[   7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4   ]</a:t>
            </a:r>
          </a:p>
        </p:txBody>
      </p:sp>
      <p:sp>
        <p:nvSpPr>
          <p:cNvPr id="14351" name="Text Box 15"/>
          <p:cNvSpPr txBox="1">
            <a:spLocks noChangeArrowheads="1"/>
          </p:cNvSpPr>
          <p:nvPr/>
        </p:nvSpPr>
        <p:spPr bwMode="auto">
          <a:xfrm>
            <a:off x="5738279" y="1216832"/>
            <a:ext cx="1183224"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Cache</a:t>
            </a:r>
          </a:p>
        </p:txBody>
      </p:sp>
      <p:sp>
        <p:nvSpPr>
          <p:cNvPr id="14352" name="Text Box 16"/>
          <p:cNvSpPr txBox="1">
            <a:spLocks noChangeArrowheads="1"/>
          </p:cNvSpPr>
          <p:nvPr/>
        </p:nvSpPr>
        <p:spPr bwMode="auto">
          <a:xfrm>
            <a:off x="2722683" y="1216832"/>
            <a:ext cx="1790763"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Processor</a:t>
            </a:r>
          </a:p>
        </p:txBody>
      </p:sp>
      <p:sp>
        <p:nvSpPr>
          <p:cNvPr id="14353" name="Rectangle 17"/>
          <p:cNvSpPr>
            <a:spLocks noChangeArrowheads="1"/>
          </p:cNvSpPr>
          <p:nvPr/>
        </p:nvSpPr>
        <p:spPr bwMode="auto">
          <a:xfrm>
            <a:off x="5880000" y="3513063"/>
            <a:ext cx="602761"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4354" name="Rectangle 18"/>
          <p:cNvSpPr>
            <a:spLocks noChangeArrowheads="1"/>
          </p:cNvSpPr>
          <p:nvPr/>
        </p:nvSpPr>
        <p:spPr bwMode="auto">
          <a:xfrm>
            <a:off x="6482760" y="351306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71</a:t>
            </a:r>
          </a:p>
        </p:txBody>
      </p:sp>
      <p:sp>
        <p:nvSpPr>
          <p:cNvPr id="14355" name="Rectangle 19"/>
          <p:cNvSpPr>
            <a:spLocks noChangeArrowheads="1"/>
          </p:cNvSpPr>
          <p:nvPr/>
        </p:nvSpPr>
        <p:spPr bwMode="auto">
          <a:xfrm>
            <a:off x="6482760" y="385749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4356" name="Text Box 20"/>
          <p:cNvSpPr txBox="1">
            <a:spLocks noChangeArrowheads="1"/>
          </p:cNvSpPr>
          <p:nvPr/>
        </p:nvSpPr>
        <p:spPr bwMode="auto">
          <a:xfrm>
            <a:off x="5029678" y="3043053"/>
            <a:ext cx="2495357" cy="578922"/>
          </a:xfrm>
          <a:prstGeom prst="rect">
            <a:avLst/>
          </a:prstGeom>
          <a:noFill/>
          <a:ln w="9525">
            <a:noFill/>
            <a:round/>
            <a:headEnd/>
            <a:tailEnd/>
          </a:ln>
          <a:effectLst/>
        </p:spPr>
        <p:txBody>
          <a:bodyPr lIns="101703" tIns="52886" rIns="101703" bIns="52886">
            <a:spAutoFit/>
          </a:bodyP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V d  tag   data</a:t>
            </a:r>
          </a:p>
        </p:txBody>
      </p:sp>
      <p:sp>
        <p:nvSpPr>
          <p:cNvPr id="14357" name="Rectangle 21"/>
          <p:cNvSpPr>
            <a:spLocks noChangeArrowheads="1"/>
          </p:cNvSpPr>
          <p:nvPr/>
        </p:nvSpPr>
        <p:spPr bwMode="auto">
          <a:xfrm>
            <a:off x="3583769" y="5608374"/>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4358" name="Rectangle 22"/>
          <p:cNvSpPr>
            <a:spLocks noChangeArrowheads="1"/>
          </p:cNvSpPr>
          <p:nvPr/>
        </p:nvSpPr>
        <p:spPr bwMode="auto">
          <a:xfrm>
            <a:off x="3583769" y="5952808"/>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4359" name="Rectangle 23"/>
          <p:cNvSpPr>
            <a:spLocks noChangeArrowheads="1"/>
          </p:cNvSpPr>
          <p:nvPr/>
        </p:nvSpPr>
        <p:spPr bwMode="auto">
          <a:xfrm>
            <a:off x="3583769" y="6297243"/>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4360" name="Rectangle 24"/>
          <p:cNvSpPr>
            <a:spLocks noChangeArrowheads="1"/>
          </p:cNvSpPr>
          <p:nvPr/>
        </p:nvSpPr>
        <p:spPr bwMode="auto">
          <a:xfrm>
            <a:off x="3583769" y="6641677"/>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4361" name="Text Box 25"/>
          <p:cNvSpPr txBox="1">
            <a:spLocks noChangeArrowheads="1"/>
          </p:cNvSpPr>
          <p:nvPr/>
        </p:nvSpPr>
        <p:spPr bwMode="auto">
          <a:xfrm>
            <a:off x="3068912" y="5608374"/>
            <a:ext cx="516375" cy="1497955"/>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R0</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R1</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R2</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R3</a:t>
            </a:r>
          </a:p>
        </p:txBody>
      </p:sp>
      <p:sp>
        <p:nvSpPr>
          <p:cNvPr id="14362" name="Text Box 26"/>
          <p:cNvSpPr txBox="1">
            <a:spLocks noChangeArrowheads="1"/>
          </p:cNvSpPr>
          <p:nvPr/>
        </p:nvSpPr>
        <p:spPr bwMode="auto">
          <a:xfrm>
            <a:off x="8664179" y="1216832"/>
            <a:ext cx="1608149"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Memory</a:t>
            </a:r>
          </a:p>
        </p:txBody>
      </p:sp>
      <p:sp>
        <p:nvSpPr>
          <p:cNvPr id="14363" name="Rectangle 27"/>
          <p:cNvSpPr>
            <a:spLocks noChangeArrowheads="1"/>
          </p:cNvSpPr>
          <p:nvPr/>
        </p:nvSpPr>
        <p:spPr bwMode="auto">
          <a:xfrm>
            <a:off x="5880000" y="4201932"/>
            <a:ext cx="60276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4364" name="Rectangle 28"/>
          <p:cNvSpPr>
            <a:spLocks noChangeArrowheads="1"/>
          </p:cNvSpPr>
          <p:nvPr/>
        </p:nvSpPr>
        <p:spPr bwMode="auto">
          <a:xfrm>
            <a:off x="6482760" y="4201932"/>
            <a:ext cx="1205521" cy="344435"/>
          </a:xfrm>
          <a:prstGeom prst="rect">
            <a:avLst/>
          </a:prstGeom>
          <a:solidFill>
            <a:srgbClr val="0CC7E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4365" name="Rectangle 29"/>
          <p:cNvSpPr>
            <a:spLocks noChangeArrowheads="1"/>
          </p:cNvSpPr>
          <p:nvPr/>
        </p:nvSpPr>
        <p:spPr bwMode="auto">
          <a:xfrm>
            <a:off x="6482760" y="4546367"/>
            <a:ext cx="1205521" cy="344435"/>
          </a:xfrm>
          <a:prstGeom prst="rect">
            <a:avLst/>
          </a:prstGeom>
          <a:solidFill>
            <a:srgbClr val="0CC7E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4366" name="Rectangle 30"/>
          <p:cNvSpPr>
            <a:spLocks noChangeArrowheads="1"/>
          </p:cNvSpPr>
          <p:nvPr/>
        </p:nvSpPr>
        <p:spPr bwMode="auto">
          <a:xfrm>
            <a:off x="8836397" y="181959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78</a:t>
            </a:r>
          </a:p>
        </p:txBody>
      </p:sp>
      <p:sp>
        <p:nvSpPr>
          <p:cNvPr id="14367" name="Rectangle 31"/>
          <p:cNvSpPr>
            <a:spLocks noChangeArrowheads="1"/>
          </p:cNvSpPr>
          <p:nvPr/>
        </p:nvSpPr>
        <p:spPr bwMode="auto">
          <a:xfrm>
            <a:off x="8836397" y="250846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120</a:t>
            </a:r>
          </a:p>
        </p:txBody>
      </p:sp>
      <p:sp>
        <p:nvSpPr>
          <p:cNvPr id="14368" name="Rectangle 32"/>
          <p:cNvSpPr>
            <a:spLocks noChangeArrowheads="1"/>
          </p:cNvSpPr>
          <p:nvPr/>
        </p:nvSpPr>
        <p:spPr bwMode="auto">
          <a:xfrm>
            <a:off x="8836397" y="3197332"/>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71</a:t>
            </a:r>
          </a:p>
        </p:txBody>
      </p:sp>
      <p:sp>
        <p:nvSpPr>
          <p:cNvPr id="14369" name="Rectangle 33"/>
          <p:cNvSpPr>
            <a:spLocks noChangeArrowheads="1"/>
          </p:cNvSpPr>
          <p:nvPr/>
        </p:nvSpPr>
        <p:spPr bwMode="auto">
          <a:xfrm>
            <a:off x="8836397" y="4230635"/>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173</a:t>
            </a:r>
          </a:p>
        </p:txBody>
      </p:sp>
      <p:sp>
        <p:nvSpPr>
          <p:cNvPr id="14370" name="Rectangle 34"/>
          <p:cNvSpPr>
            <a:spLocks noChangeArrowheads="1"/>
          </p:cNvSpPr>
          <p:nvPr/>
        </p:nvSpPr>
        <p:spPr bwMode="auto">
          <a:xfrm>
            <a:off x="8836397" y="4919505"/>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a:t>
            </a:r>
          </a:p>
        </p:txBody>
      </p:sp>
      <p:sp>
        <p:nvSpPr>
          <p:cNvPr id="14371" name="Rectangle 35"/>
          <p:cNvSpPr>
            <a:spLocks noChangeArrowheads="1"/>
          </p:cNvSpPr>
          <p:nvPr/>
        </p:nvSpPr>
        <p:spPr bwMode="auto">
          <a:xfrm>
            <a:off x="8836397" y="5608374"/>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28</a:t>
            </a:r>
          </a:p>
        </p:txBody>
      </p:sp>
      <p:sp>
        <p:nvSpPr>
          <p:cNvPr id="14372" name="Rectangle 36"/>
          <p:cNvSpPr>
            <a:spLocks noChangeArrowheads="1"/>
          </p:cNvSpPr>
          <p:nvPr/>
        </p:nvSpPr>
        <p:spPr bwMode="auto">
          <a:xfrm>
            <a:off x="8836397" y="629724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200</a:t>
            </a:r>
          </a:p>
        </p:txBody>
      </p:sp>
      <p:sp>
        <p:nvSpPr>
          <p:cNvPr id="14373" name="Rectangle 37"/>
          <p:cNvSpPr>
            <a:spLocks noChangeArrowheads="1"/>
          </p:cNvSpPr>
          <p:nvPr/>
        </p:nvSpPr>
        <p:spPr bwMode="auto">
          <a:xfrm>
            <a:off x="8836397" y="698611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225</a:t>
            </a:r>
          </a:p>
        </p:txBody>
      </p:sp>
      <p:sp>
        <p:nvSpPr>
          <p:cNvPr id="14374" name="Text Box 38"/>
          <p:cNvSpPr txBox="1">
            <a:spLocks noChangeArrowheads="1"/>
          </p:cNvSpPr>
          <p:nvPr/>
        </p:nvSpPr>
        <p:spPr bwMode="auto">
          <a:xfrm>
            <a:off x="5478160" y="6038917"/>
            <a:ext cx="1888545" cy="1135356"/>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Misses:   2</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Hits:</a:t>
            </a:r>
            <a:r>
              <a:rPr lang="en-US" sz="3616" b="1" dirty="0">
                <a:solidFill>
                  <a:srgbClr val="000000"/>
                </a:solidFill>
                <a:latin typeface="Calibri" pitchFamily="34" charset="0"/>
              </a:rPr>
              <a:t> </a:t>
            </a:r>
            <a:r>
              <a:rPr lang="en-US" sz="3068" b="1" dirty="0">
                <a:solidFill>
                  <a:srgbClr val="000000"/>
                </a:solidFill>
                <a:latin typeface="Calibri" pitchFamily="34" charset="0"/>
              </a:rPr>
              <a:t>      0</a:t>
            </a:r>
          </a:p>
        </p:txBody>
      </p:sp>
      <p:sp>
        <p:nvSpPr>
          <p:cNvPr id="14375" name="Rectangle 39"/>
          <p:cNvSpPr>
            <a:spLocks noChangeArrowheads="1"/>
          </p:cNvSpPr>
          <p:nvPr/>
        </p:nvSpPr>
        <p:spPr bwMode="auto">
          <a:xfrm>
            <a:off x="5564267" y="3513063"/>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14376" name="Rectangle 40"/>
          <p:cNvSpPr>
            <a:spLocks noChangeArrowheads="1"/>
          </p:cNvSpPr>
          <p:nvPr/>
        </p:nvSpPr>
        <p:spPr bwMode="auto">
          <a:xfrm>
            <a:off x="5567855" y="4201932"/>
            <a:ext cx="308556"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4377" name="Rectangle 41"/>
          <p:cNvSpPr>
            <a:spLocks noChangeArrowheads="1"/>
          </p:cNvSpPr>
          <p:nvPr/>
        </p:nvSpPr>
        <p:spPr bwMode="auto">
          <a:xfrm>
            <a:off x="5259299" y="3513063"/>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4378" name="Rectangle 42"/>
          <p:cNvSpPr>
            <a:spLocks noChangeArrowheads="1"/>
          </p:cNvSpPr>
          <p:nvPr/>
        </p:nvSpPr>
        <p:spPr bwMode="auto">
          <a:xfrm>
            <a:off x="5259299" y="4201932"/>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14379" name="AutoShape 43"/>
          <p:cNvSpPr>
            <a:spLocks noChangeArrowheads="1"/>
          </p:cNvSpPr>
          <p:nvPr/>
        </p:nvSpPr>
        <p:spPr bwMode="auto">
          <a:xfrm>
            <a:off x="2464357" y="3455657"/>
            <a:ext cx="430543" cy="258326"/>
          </a:xfrm>
          <a:prstGeom prst="rightArrow">
            <a:avLst>
              <a:gd name="adj1" fmla="val 50000"/>
              <a:gd name="adj2" fmla="val 41667"/>
            </a:avLst>
          </a:prstGeom>
          <a:solidFill>
            <a:srgbClr val="FF000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4380" name="Line 44"/>
          <p:cNvSpPr>
            <a:spLocks noChangeShapeType="1"/>
          </p:cNvSpPr>
          <p:nvPr/>
        </p:nvSpPr>
        <p:spPr bwMode="auto">
          <a:xfrm flipH="1">
            <a:off x="7801299" y="3541766"/>
            <a:ext cx="778566" cy="344435"/>
          </a:xfrm>
          <a:prstGeom prst="line">
            <a:avLst/>
          </a:prstGeom>
          <a:noFill/>
          <a:ln w="57240">
            <a:solidFill>
              <a:srgbClr val="FF0000"/>
            </a:solidFill>
            <a:miter lim="800000"/>
            <a:headEnd/>
            <a:tailEnd type="triangle" w="med" len="med"/>
          </a:ln>
          <a:effectLst/>
        </p:spPr>
        <p:txBody>
          <a:bodyPr/>
          <a:lstStyle/>
          <a:p>
            <a:endParaRPr lang="en-US" sz="3068" dirty="0">
              <a:solidFill>
                <a:srgbClr val="000000"/>
              </a:solidFill>
              <a:latin typeface="Calibri" pitchFamily="34" charset="0"/>
            </a:endParaRPr>
          </a:p>
        </p:txBody>
      </p:sp>
      <p:sp>
        <p:nvSpPr>
          <p:cNvPr id="14381" name="Rectangle 45"/>
          <p:cNvSpPr>
            <a:spLocks noChangeArrowheads="1"/>
          </p:cNvSpPr>
          <p:nvPr/>
        </p:nvSpPr>
        <p:spPr bwMode="auto">
          <a:xfrm>
            <a:off x="3583769" y="595280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14382" name="Rectangle 46"/>
          <p:cNvSpPr>
            <a:spLocks noChangeArrowheads="1"/>
          </p:cNvSpPr>
          <p:nvPr/>
        </p:nvSpPr>
        <p:spPr bwMode="auto">
          <a:xfrm>
            <a:off x="3583769" y="629724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4383" name="Text Box 47"/>
          <p:cNvSpPr txBox="1">
            <a:spLocks noChangeArrowheads="1"/>
          </p:cNvSpPr>
          <p:nvPr/>
        </p:nvSpPr>
        <p:spPr bwMode="auto">
          <a:xfrm>
            <a:off x="8836397" y="7068633"/>
            <a:ext cx="1722173" cy="538179"/>
          </a:xfrm>
          <a:prstGeom prst="rect">
            <a:avLst/>
          </a:prstGeom>
          <a:noFill/>
          <a:ln w="9525">
            <a:noFill/>
            <a:round/>
            <a:headEnd/>
            <a:tailEnd/>
          </a:ln>
          <a:effectLst/>
        </p:spPr>
        <p:txBody>
          <a:bodyPr lIns="101703" tIns="52886" rIns="101703" bIns="52886"/>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fld id="{A7ADD6C8-0EB8-483E-B272-D58C6D874EF9}" type="slidenum">
              <a:rPr lang="en-US" sz="1356">
                <a:solidFill>
                  <a:srgbClr val="000000"/>
                </a:solidFill>
                <a:latin typeface="Verdana" pitchFamily="32" charset="0"/>
              </a:rPr>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t>37</a:t>
            </a:fld>
            <a:endParaRPr lang="en-US" sz="1356">
              <a:solidFill>
                <a:srgbClr val="000000"/>
              </a:solidFill>
              <a:latin typeface="Verdana" pitchFamily="32" charset="0"/>
            </a:endParaRPr>
          </a:p>
        </p:txBody>
      </p:sp>
      <p:sp>
        <p:nvSpPr>
          <p:cNvPr id="49" name="Rectangle 48">
            <a:extLst>
              <a:ext uri="{FF2B5EF4-FFF2-40B4-BE49-F238E27FC236}">
                <a16:creationId xmlns:a16="http://schemas.microsoft.com/office/drawing/2014/main" id="{07D597CC-AB9F-D7B9-78CC-77586B8E8223}"/>
              </a:ext>
            </a:extLst>
          </p:cNvPr>
          <p:cNvSpPr/>
          <p:nvPr/>
        </p:nvSpPr>
        <p:spPr>
          <a:xfrm>
            <a:off x="6653405" y="290699"/>
            <a:ext cx="2570480" cy="777237"/>
          </a:xfrm>
          <a:prstGeom prst="rect">
            <a:avLst/>
          </a:prstGeom>
          <a:solidFill>
            <a:srgbClr val="E833BF">
              <a:lumMod val="40000"/>
              <a:lumOff val="60000"/>
            </a:srgbClr>
          </a:solidFill>
          <a:ln w="9525" cap="rnd" cmpd="sng" algn="ctr">
            <a:solidFill>
              <a:srgbClr val="E833BF"/>
            </a:solidFill>
            <a:prstDash val="solid"/>
          </a:ln>
          <a:effectLst>
            <a:outerShdw blurRad="38100" dist="25400" dir="5400000" rotWithShape="0">
              <a:srgbClr val="000000">
                <a:alpha val="25000"/>
              </a:srgbClr>
            </a:outerShdw>
          </a:effectLst>
        </p:spPr>
        <p:txBody>
          <a:bodyPr rtlCol="0" anchor="t"/>
          <a:lstStyle/>
          <a:p>
            <a:pPr defTabSz="518145" fontAlgn="auto">
              <a:lnSpc>
                <a:spcPct val="125000"/>
              </a:lnSpc>
              <a:spcBef>
                <a:spcPts val="0"/>
              </a:spcBef>
              <a:spcAft>
                <a:spcPts val="0"/>
              </a:spcAft>
              <a:defRPr/>
            </a:pPr>
            <a:r>
              <a:rPr lang="en-US" sz="1587" b="1" u="sng" kern="0" dirty="0">
                <a:solidFill>
                  <a:prstClr val="black"/>
                </a:solidFill>
                <a:latin typeface="Century Gothic"/>
                <a:cs typeface="+mn-cs"/>
              </a:rPr>
              <a:t>Poll:</a:t>
            </a:r>
            <a:r>
              <a:rPr lang="en-US" sz="1587" b="1" kern="0" dirty="0">
                <a:solidFill>
                  <a:prstClr val="black"/>
                </a:solidFill>
                <a:latin typeface="Century Gothic"/>
                <a:cs typeface="+mn-cs"/>
              </a:rPr>
              <a:t> Complete the last few instructions yourself</a:t>
            </a:r>
            <a:endParaRPr lang="en-US" sz="1587" kern="0" dirty="0">
              <a:solidFill>
                <a:prstClr val="black"/>
              </a:solidFill>
              <a:latin typeface="Century Gothic"/>
              <a:cs typeface="+mn-cs"/>
            </a:endParaRPr>
          </a:p>
        </p:txBody>
      </p:sp>
      <p:pic>
        <p:nvPicPr>
          <p:cNvPr id="50" name="Picture 49">
            <a:extLst>
              <a:ext uri="{FF2B5EF4-FFF2-40B4-BE49-F238E27FC236}">
                <a16:creationId xmlns:a16="http://schemas.microsoft.com/office/drawing/2014/main" id="{102B1D90-9E30-DD73-171B-F2FFC3E7DBB8}"/>
              </a:ext>
            </a:extLst>
          </p:cNvPr>
          <p:cNvPicPr>
            <a:picLocks noChangeAspect="1"/>
          </p:cNvPicPr>
          <p:nvPr/>
        </p:nvPicPr>
        <p:blipFill>
          <a:blip r:embed="rId3"/>
          <a:stretch>
            <a:fillRect/>
          </a:stretch>
        </p:blipFill>
        <p:spPr>
          <a:xfrm>
            <a:off x="10384285" y="249631"/>
            <a:ext cx="1475157" cy="1475157"/>
          </a:xfrm>
          <a:prstGeom prst="rect">
            <a:avLst/>
          </a:prstGeom>
        </p:spPr>
      </p:pic>
      <p:sp>
        <p:nvSpPr>
          <p:cNvPr id="51" name="TextBox 50">
            <a:extLst>
              <a:ext uri="{FF2B5EF4-FFF2-40B4-BE49-F238E27FC236}">
                <a16:creationId xmlns:a16="http://schemas.microsoft.com/office/drawing/2014/main" id="{3CDAC4CE-836D-991A-3DD9-BA93FA67D9C3}"/>
              </a:ext>
            </a:extLst>
          </p:cNvPr>
          <p:cNvSpPr txBox="1"/>
          <p:nvPr/>
        </p:nvSpPr>
        <p:spPr>
          <a:xfrm>
            <a:off x="965302" y="7282920"/>
            <a:ext cx="7905194" cy="606320"/>
          </a:xfrm>
          <a:prstGeom prst="rect">
            <a:avLst/>
          </a:prstGeom>
          <a:noFill/>
        </p:spPr>
        <p:txBody>
          <a:bodyPr wrap="square" rtlCol="0">
            <a:spAutoFit/>
          </a:bodyPr>
          <a:lstStyle/>
          <a:p>
            <a:r>
              <a:rPr lang="en-US" sz="3340" dirty="0">
                <a:solidFill>
                  <a:prstClr val="white">
                    <a:lumMod val="85000"/>
                  </a:prstClr>
                </a:solidFill>
                <a:cs typeface="Arial" charset="0"/>
              </a:rPr>
              <a:t>https://bit.ly/3tnI0nS</a:t>
            </a:r>
          </a:p>
        </p:txBody>
      </p:sp>
    </p:spTree>
    <p:extLst>
      <p:ext uri="{BB962C8B-B14F-4D97-AF65-F5344CB8AC3E}">
        <p14:creationId xmlns:p14="http://schemas.microsoft.com/office/powerpoint/2010/main" val="328342263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4961508" y="1302941"/>
            <a:ext cx="2841585" cy="6113714"/>
          </a:xfrm>
          <a:prstGeom prst="rect">
            <a:avLst/>
          </a:prstGeom>
          <a:solidFill>
            <a:srgbClr val="FFFF99"/>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5362" name="Rectangle 2"/>
          <p:cNvSpPr>
            <a:spLocks noChangeArrowheads="1"/>
          </p:cNvSpPr>
          <p:nvPr/>
        </p:nvSpPr>
        <p:spPr bwMode="auto">
          <a:xfrm>
            <a:off x="7803093"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5363" name="Rectangle 3"/>
          <p:cNvSpPr>
            <a:spLocks noChangeArrowheads="1"/>
          </p:cNvSpPr>
          <p:nvPr/>
        </p:nvSpPr>
        <p:spPr bwMode="auto">
          <a:xfrm>
            <a:off x="2119922"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5364" name="Text Box 4"/>
          <p:cNvSpPr txBox="1">
            <a:spLocks noChangeArrowheads="1"/>
          </p:cNvSpPr>
          <p:nvPr/>
        </p:nvSpPr>
        <p:spPr bwMode="auto">
          <a:xfrm>
            <a:off x="1563803" y="264257"/>
            <a:ext cx="9041408" cy="722953"/>
          </a:xfrm>
          <a:prstGeom prst="rect">
            <a:avLst/>
          </a:prstGeom>
          <a:noFill/>
          <a:ln w="9525">
            <a:noFill/>
            <a:round/>
            <a:headEnd/>
            <a:tailEnd/>
          </a:ln>
          <a:effectLst/>
        </p:spPr>
        <p:txBody>
          <a:bodyPr anchor="b"/>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4068" b="1" dirty="0">
                <a:solidFill>
                  <a:srgbClr val="000000"/>
                </a:solidFill>
                <a:latin typeface="Calibri" pitchFamily="34" charset="0"/>
              </a:rPr>
              <a:t>Direct-mapped (REF 3)</a:t>
            </a:r>
          </a:p>
        </p:txBody>
      </p:sp>
      <p:sp>
        <p:nvSpPr>
          <p:cNvPr id="15365" name="Rectangle 5"/>
          <p:cNvSpPr>
            <a:spLocks noChangeArrowheads="1"/>
          </p:cNvSpPr>
          <p:nvPr/>
        </p:nvSpPr>
        <p:spPr bwMode="auto">
          <a:xfrm>
            <a:off x="8836397" y="216402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15366" name="Rectangle 6"/>
          <p:cNvSpPr>
            <a:spLocks noChangeArrowheads="1"/>
          </p:cNvSpPr>
          <p:nvPr/>
        </p:nvSpPr>
        <p:spPr bwMode="auto">
          <a:xfrm>
            <a:off x="8836397" y="285289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123</a:t>
            </a:r>
          </a:p>
        </p:txBody>
      </p:sp>
      <p:sp>
        <p:nvSpPr>
          <p:cNvPr id="15367" name="Rectangle 7"/>
          <p:cNvSpPr>
            <a:spLocks noChangeArrowheads="1"/>
          </p:cNvSpPr>
          <p:nvPr/>
        </p:nvSpPr>
        <p:spPr bwMode="auto">
          <a:xfrm>
            <a:off x="8836397" y="3541766"/>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5368" name="Rectangle 8"/>
          <p:cNvSpPr>
            <a:spLocks noChangeArrowheads="1"/>
          </p:cNvSpPr>
          <p:nvPr/>
        </p:nvSpPr>
        <p:spPr bwMode="auto">
          <a:xfrm>
            <a:off x="8836397" y="3886201"/>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162</a:t>
            </a:r>
          </a:p>
        </p:txBody>
      </p:sp>
      <p:sp>
        <p:nvSpPr>
          <p:cNvPr id="15369" name="Rectangle 9"/>
          <p:cNvSpPr>
            <a:spLocks noChangeArrowheads="1"/>
          </p:cNvSpPr>
          <p:nvPr/>
        </p:nvSpPr>
        <p:spPr bwMode="auto">
          <a:xfrm>
            <a:off x="8836397" y="4575070"/>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18</a:t>
            </a:r>
          </a:p>
        </p:txBody>
      </p:sp>
      <p:sp>
        <p:nvSpPr>
          <p:cNvPr id="15370" name="Rectangle 10"/>
          <p:cNvSpPr>
            <a:spLocks noChangeArrowheads="1"/>
          </p:cNvSpPr>
          <p:nvPr/>
        </p:nvSpPr>
        <p:spPr bwMode="auto">
          <a:xfrm>
            <a:off x="8836397" y="5263939"/>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33</a:t>
            </a:r>
          </a:p>
        </p:txBody>
      </p:sp>
      <p:sp>
        <p:nvSpPr>
          <p:cNvPr id="15371" name="Rectangle 11"/>
          <p:cNvSpPr>
            <a:spLocks noChangeArrowheads="1"/>
          </p:cNvSpPr>
          <p:nvPr/>
        </p:nvSpPr>
        <p:spPr bwMode="auto">
          <a:xfrm>
            <a:off x="8836397" y="595280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19</a:t>
            </a:r>
          </a:p>
        </p:txBody>
      </p:sp>
      <p:sp>
        <p:nvSpPr>
          <p:cNvPr id="15372" name="Rectangle 12"/>
          <p:cNvSpPr>
            <a:spLocks noChangeArrowheads="1"/>
          </p:cNvSpPr>
          <p:nvPr/>
        </p:nvSpPr>
        <p:spPr bwMode="auto">
          <a:xfrm>
            <a:off x="8836397" y="664167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210</a:t>
            </a:r>
          </a:p>
        </p:txBody>
      </p:sp>
      <p:sp>
        <p:nvSpPr>
          <p:cNvPr id="15373" name="Text Box 13"/>
          <p:cNvSpPr txBox="1">
            <a:spLocks noChangeArrowheads="1"/>
          </p:cNvSpPr>
          <p:nvPr/>
        </p:nvSpPr>
        <p:spPr bwMode="auto">
          <a:xfrm>
            <a:off x="8398840" y="1733485"/>
            <a:ext cx="500345" cy="5671405"/>
          </a:xfrm>
          <a:prstGeom prst="rect">
            <a:avLst/>
          </a:prstGeom>
          <a:noFill/>
          <a:ln w="9525">
            <a:noFill/>
            <a:round/>
            <a:headEnd/>
            <a:tailEnd/>
          </a:ln>
          <a:effectLst/>
        </p:spPr>
        <p:txBody>
          <a:bodyPr wrap="none" lIns="101703" tIns="52886" rIns="101703" bIns="52886">
            <a:spAutoFit/>
          </a:bodyPr>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5</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6</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7</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8</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9</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15</a:t>
            </a:r>
          </a:p>
        </p:txBody>
      </p:sp>
      <p:sp>
        <p:nvSpPr>
          <p:cNvPr id="15374" name="Text Box 14"/>
          <p:cNvSpPr txBox="1">
            <a:spLocks noChangeArrowheads="1"/>
          </p:cNvSpPr>
          <p:nvPr/>
        </p:nvSpPr>
        <p:spPr bwMode="auto">
          <a:xfrm>
            <a:off x="2814174" y="3143514"/>
            <a:ext cx="1922209" cy="1497891"/>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R1 </a:t>
            </a:r>
            <a:r>
              <a:rPr lang="en-US" sz="1808" b="1" dirty="0">
                <a:solidFill>
                  <a:srgbClr val="000000"/>
                </a:solidFill>
                <a:latin typeface="Symbol" charset="2"/>
              </a:rPr>
              <a:t></a:t>
            </a:r>
            <a:r>
              <a:rPr lang="en-US" sz="1808" b="1" dirty="0">
                <a:solidFill>
                  <a:srgbClr val="000000"/>
                </a:solidFill>
                <a:latin typeface="Calibri" pitchFamily="34" charset="0"/>
              </a:rPr>
              <a:t> M[   1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5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R2 </a:t>
            </a:r>
            <a:r>
              <a:rPr lang="en-US" sz="1808" b="1" dirty="0">
                <a:solidFill>
                  <a:srgbClr val="000000"/>
                </a:solidFill>
                <a:latin typeface="Symbol" charset="2"/>
              </a:rPr>
              <a:t></a:t>
            </a:r>
            <a:r>
              <a:rPr lang="en-US" sz="1808" b="1" dirty="0">
                <a:solidFill>
                  <a:srgbClr val="000000"/>
                </a:solidFill>
                <a:latin typeface="Calibri" pitchFamily="34" charset="0"/>
              </a:rPr>
              <a:t> M[   </a:t>
            </a:r>
            <a:r>
              <a:rPr lang="en-US" sz="1808" b="1" dirty="0">
                <a:solidFill>
                  <a:srgbClr val="FF0000"/>
                </a:solidFill>
                <a:latin typeface="Calibri" pitchFamily="34" charset="0"/>
              </a:rPr>
              <a:t>2</a:t>
            </a:r>
            <a:r>
              <a:rPr lang="en-US" sz="1808" b="1" dirty="0">
                <a:solidFill>
                  <a:srgbClr val="000000"/>
                </a:solidFill>
                <a:latin typeface="Calibri" pitchFamily="34" charset="0"/>
              </a:rPr>
              <a:t>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R1 </a:t>
            </a:r>
            <a:r>
              <a:rPr lang="en-US" sz="1808" b="1" dirty="0">
                <a:solidFill>
                  <a:srgbClr val="000000"/>
                </a:solidFill>
                <a:latin typeface="Symbol" charset="2"/>
              </a:rPr>
              <a:t></a:t>
            </a:r>
            <a:r>
              <a:rPr lang="en-US" sz="1808" b="1" dirty="0">
                <a:solidFill>
                  <a:srgbClr val="000000"/>
                </a:solidFill>
                <a:latin typeface="Calibri" pitchFamily="34" charset="0"/>
              </a:rPr>
              <a:t> M[   7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4   ]</a:t>
            </a:r>
          </a:p>
        </p:txBody>
      </p:sp>
      <p:sp>
        <p:nvSpPr>
          <p:cNvPr id="15375" name="Text Box 15"/>
          <p:cNvSpPr txBox="1">
            <a:spLocks noChangeArrowheads="1"/>
          </p:cNvSpPr>
          <p:nvPr/>
        </p:nvSpPr>
        <p:spPr bwMode="auto">
          <a:xfrm>
            <a:off x="5738279" y="1216832"/>
            <a:ext cx="1183224"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Cache</a:t>
            </a:r>
          </a:p>
        </p:txBody>
      </p:sp>
      <p:sp>
        <p:nvSpPr>
          <p:cNvPr id="15376" name="Text Box 16"/>
          <p:cNvSpPr txBox="1">
            <a:spLocks noChangeArrowheads="1"/>
          </p:cNvSpPr>
          <p:nvPr/>
        </p:nvSpPr>
        <p:spPr bwMode="auto">
          <a:xfrm>
            <a:off x="2722683" y="1216832"/>
            <a:ext cx="1790763"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Processor</a:t>
            </a:r>
          </a:p>
        </p:txBody>
      </p:sp>
      <p:sp>
        <p:nvSpPr>
          <p:cNvPr id="15377" name="Rectangle 17"/>
          <p:cNvSpPr>
            <a:spLocks noChangeArrowheads="1"/>
          </p:cNvSpPr>
          <p:nvPr/>
        </p:nvSpPr>
        <p:spPr bwMode="auto">
          <a:xfrm>
            <a:off x="5880000" y="3513063"/>
            <a:ext cx="602761"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5378" name="Rectangle 18"/>
          <p:cNvSpPr>
            <a:spLocks noChangeArrowheads="1"/>
          </p:cNvSpPr>
          <p:nvPr/>
        </p:nvSpPr>
        <p:spPr bwMode="auto">
          <a:xfrm>
            <a:off x="6482760" y="351306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71</a:t>
            </a:r>
          </a:p>
        </p:txBody>
      </p:sp>
      <p:sp>
        <p:nvSpPr>
          <p:cNvPr id="15379" name="Rectangle 19"/>
          <p:cNvSpPr>
            <a:spLocks noChangeArrowheads="1"/>
          </p:cNvSpPr>
          <p:nvPr/>
        </p:nvSpPr>
        <p:spPr bwMode="auto">
          <a:xfrm>
            <a:off x="6482760" y="385749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5380" name="Text Box 20"/>
          <p:cNvSpPr txBox="1">
            <a:spLocks noChangeArrowheads="1"/>
          </p:cNvSpPr>
          <p:nvPr/>
        </p:nvSpPr>
        <p:spPr bwMode="auto">
          <a:xfrm>
            <a:off x="5029678" y="3043053"/>
            <a:ext cx="2495357" cy="578922"/>
          </a:xfrm>
          <a:prstGeom prst="rect">
            <a:avLst/>
          </a:prstGeom>
          <a:noFill/>
          <a:ln w="9525">
            <a:noFill/>
            <a:round/>
            <a:headEnd/>
            <a:tailEnd/>
          </a:ln>
          <a:effectLst/>
        </p:spPr>
        <p:txBody>
          <a:bodyPr lIns="101703" tIns="52886" rIns="101703" bIns="52886">
            <a:spAutoFit/>
          </a:bodyP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V d  tag   data</a:t>
            </a:r>
          </a:p>
        </p:txBody>
      </p:sp>
      <p:sp>
        <p:nvSpPr>
          <p:cNvPr id="15381" name="Rectangle 21"/>
          <p:cNvSpPr>
            <a:spLocks noChangeArrowheads="1"/>
          </p:cNvSpPr>
          <p:nvPr/>
        </p:nvSpPr>
        <p:spPr bwMode="auto">
          <a:xfrm>
            <a:off x="3583769" y="5608374"/>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5382" name="Rectangle 22"/>
          <p:cNvSpPr>
            <a:spLocks noChangeArrowheads="1"/>
          </p:cNvSpPr>
          <p:nvPr/>
        </p:nvSpPr>
        <p:spPr bwMode="auto">
          <a:xfrm>
            <a:off x="3583769" y="5952808"/>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5383" name="Rectangle 23"/>
          <p:cNvSpPr>
            <a:spLocks noChangeArrowheads="1"/>
          </p:cNvSpPr>
          <p:nvPr/>
        </p:nvSpPr>
        <p:spPr bwMode="auto">
          <a:xfrm>
            <a:off x="3583769" y="6297243"/>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5384" name="Rectangle 24"/>
          <p:cNvSpPr>
            <a:spLocks noChangeArrowheads="1"/>
          </p:cNvSpPr>
          <p:nvPr/>
        </p:nvSpPr>
        <p:spPr bwMode="auto">
          <a:xfrm>
            <a:off x="3583769" y="6641677"/>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5385" name="Text Box 25"/>
          <p:cNvSpPr txBox="1">
            <a:spLocks noChangeArrowheads="1"/>
          </p:cNvSpPr>
          <p:nvPr/>
        </p:nvSpPr>
        <p:spPr bwMode="auto">
          <a:xfrm>
            <a:off x="3068912" y="5608374"/>
            <a:ext cx="516375" cy="1497955"/>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R0</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R1</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R2</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R3</a:t>
            </a:r>
          </a:p>
        </p:txBody>
      </p:sp>
      <p:sp>
        <p:nvSpPr>
          <p:cNvPr id="15386" name="Text Box 26"/>
          <p:cNvSpPr txBox="1">
            <a:spLocks noChangeArrowheads="1"/>
          </p:cNvSpPr>
          <p:nvPr/>
        </p:nvSpPr>
        <p:spPr bwMode="auto">
          <a:xfrm>
            <a:off x="8664179" y="1216832"/>
            <a:ext cx="1608149"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Memory</a:t>
            </a:r>
          </a:p>
        </p:txBody>
      </p:sp>
      <p:sp>
        <p:nvSpPr>
          <p:cNvPr id="15387" name="Rectangle 27"/>
          <p:cNvSpPr>
            <a:spLocks noChangeArrowheads="1"/>
          </p:cNvSpPr>
          <p:nvPr/>
        </p:nvSpPr>
        <p:spPr bwMode="auto">
          <a:xfrm>
            <a:off x="5880000" y="4201932"/>
            <a:ext cx="60276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5388" name="Rectangle 28"/>
          <p:cNvSpPr>
            <a:spLocks noChangeArrowheads="1"/>
          </p:cNvSpPr>
          <p:nvPr/>
        </p:nvSpPr>
        <p:spPr bwMode="auto">
          <a:xfrm>
            <a:off x="6482760" y="4201932"/>
            <a:ext cx="1205521" cy="344435"/>
          </a:xfrm>
          <a:prstGeom prst="rect">
            <a:avLst/>
          </a:prstGeom>
          <a:solidFill>
            <a:srgbClr val="0CC7E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5389" name="Rectangle 29"/>
          <p:cNvSpPr>
            <a:spLocks noChangeArrowheads="1"/>
          </p:cNvSpPr>
          <p:nvPr/>
        </p:nvSpPr>
        <p:spPr bwMode="auto">
          <a:xfrm>
            <a:off x="6482760" y="4546367"/>
            <a:ext cx="1205521" cy="344435"/>
          </a:xfrm>
          <a:prstGeom prst="rect">
            <a:avLst/>
          </a:prstGeom>
          <a:solidFill>
            <a:srgbClr val="0CC7E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5390" name="Rectangle 30"/>
          <p:cNvSpPr>
            <a:spLocks noChangeArrowheads="1"/>
          </p:cNvSpPr>
          <p:nvPr/>
        </p:nvSpPr>
        <p:spPr bwMode="auto">
          <a:xfrm>
            <a:off x="8836397" y="181959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78</a:t>
            </a:r>
          </a:p>
        </p:txBody>
      </p:sp>
      <p:sp>
        <p:nvSpPr>
          <p:cNvPr id="15391" name="Rectangle 31"/>
          <p:cNvSpPr>
            <a:spLocks noChangeArrowheads="1"/>
          </p:cNvSpPr>
          <p:nvPr/>
        </p:nvSpPr>
        <p:spPr bwMode="auto">
          <a:xfrm>
            <a:off x="8836397" y="250846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120</a:t>
            </a:r>
          </a:p>
        </p:txBody>
      </p:sp>
      <p:sp>
        <p:nvSpPr>
          <p:cNvPr id="15392" name="Rectangle 32"/>
          <p:cNvSpPr>
            <a:spLocks noChangeArrowheads="1"/>
          </p:cNvSpPr>
          <p:nvPr/>
        </p:nvSpPr>
        <p:spPr bwMode="auto">
          <a:xfrm>
            <a:off x="8836397" y="3197332"/>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71</a:t>
            </a:r>
          </a:p>
        </p:txBody>
      </p:sp>
      <p:sp>
        <p:nvSpPr>
          <p:cNvPr id="15393" name="Rectangle 33"/>
          <p:cNvSpPr>
            <a:spLocks noChangeArrowheads="1"/>
          </p:cNvSpPr>
          <p:nvPr/>
        </p:nvSpPr>
        <p:spPr bwMode="auto">
          <a:xfrm>
            <a:off x="8836397" y="4230635"/>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173</a:t>
            </a:r>
          </a:p>
        </p:txBody>
      </p:sp>
      <p:sp>
        <p:nvSpPr>
          <p:cNvPr id="15394" name="Rectangle 34"/>
          <p:cNvSpPr>
            <a:spLocks noChangeArrowheads="1"/>
          </p:cNvSpPr>
          <p:nvPr/>
        </p:nvSpPr>
        <p:spPr bwMode="auto">
          <a:xfrm>
            <a:off x="8836397" y="4919505"/>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a:t>
            </a:r>
          </a:p>
        </p:txBody>
      </p:sp>
      <p:sp>
        <p:nvSpPr>
          <p:cNvPr id="15395" name="Rectangle 35"/>
          <p:cNvSpPr>
            <a:spLocks noChangeArrowheads="1"/>
          </p:cNvSpPr>
          <p:nvPr/>
        </p:nvSpPr>
        <p:spPr bwMode="auto">
          <a:xfrm>
            <a:off x="8836397" y="5608374"/>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28</a:t>
            </a:r>
          </a:p>
        </p:txBody>
      </p:sp>
      <p:sp>
        <p:nvSpPr>
          <p:cNvPr id="15396" name="Rectangle 36"/>
          <p:cNvSpPr>
            <a:spLocks noChangeArrowheads="1"/>
          </p:cNvSpPr>
          <p:nvPr/>
        </p:nvSpPr>
        <p:spPr bwMode="auto">
          <a:xfrm>
            <a:off x="8836397" y="629724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200</a:t>
            </a:r>
          </a:p>
        </p:txBody>
      </p:sp>
      <p:sp>
        <p:nvSpPr>
          <p:cNvPr id="15397" name="Rectangle 37"/>
          <p:cNvSpPr>
            <a:spLocks noChangeArrowheads="1"/>
          </p:cNvSpPr>
          <p:nvPr/>
        </p:nvSpPr>
        <p:spPr bwMode="auto">
          <a:xfrm>
            <a:off x="8836397" y="698611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225</a:t>
            </a:r>
          </a:p>
        </p:txBody>
      </p:sp>
      <p:sp>
        <p:nvSpPr>
          <p:cNvPr id="15398" name="Text Box 38"/>
          <p:cNvSpPr txBox="1">
            <a:spLocks noChangeArrowheads="1"/>
          </p:cNvSpPr>
          <p:nvPr/>
        </p:nvSpPr>
        <p:spPr bwMode="auto">
          <a:xfrm>
            <a:off x="5478160" y="6038917"/>
            <a:ext cx="1888545" cy="1135356"/>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Misses:   2</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Hits:</a:t>
            </a:r>
            <a:r>
              <a:rPr lang="en-US" sz="3616" b="1" dirty="0">
                <a:solidFill>
                  <a:srgbClr val="000000"/>
                </a:solidFill>
                <a:latin typeface="Calibri" pitchFamily="34" charset="0"/>
              </a:rPr>
              <a:t> </a:t>
            </a:r>
            <a:r>
              <a:rPr lang="en-US" sz="3068" b="1" dirty="0">
                <a:solidFill>
                  <a:srgbClr val="000000"/>
                </a:solidFill>
                <a:latin typeface="Calibri" pitchFamily="34" charset="0"/>
              </a:rPr>
              <a:t>      0</a:t>
            </a:r>
          </a:p>
        </p:txBody>
      </p:sp>
      <p:sp>
        <p:nvSpPr>
          <p:cNvPr id="15399" name="Rectangle 39"/>
          <p:cNvSpPr>
            <a:spLocks noChangeArrowheads="1"/>
          </p:cNvSpPr>
          <p:nvPr/>
        </p:nvSpPr>
        <p:spPr bwMode="auto">
          <a:xfrm>
            <a:off x="5564267" y="3513063"/>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15400" name="Rectangle 40"/>
          <p:cNvSpPr>
            <a:spLocks noChangeArrowheads="1"/>
          </p:cNvSpPr>
          <p:nvPr/>
        </p:nvSpPr>
        <p:spPr bwMode="auto">
          <a:xfrm>
            <a:off x="5567855" y="4201932"/>
            <a:ext cx="308556"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5401" name="Rectangle 41"/>
          <p:cNvSpPr>
            <a:spLocks noChangeArrowheads="1"/>
          </p:cNvSpPr>
          <p:nvPr/>
        </p:nvSpPr>
        <p:spPr bwMode="auto">
          <a:xfrm>
            <a:off x="5259299" y="3513063"/>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5402" name="Rectangle 42"/>
          <p:cNvSpPr>
            <a:spLocks noChangeArrowheads="1"/>
          </p:cNvSpPr>
          <p:nvPr/>
        </p:nvSpPr>
        <p:spPr bwMode="auto">
          <a:xfrm>
            <a:off x="5259299" y="4201932"/>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15403" name="AutoShape 43"/>
          <p:cNvSpPr>
            <a:spLocks noChangeArrowheads="1"/>
          </p:cNvSpPr>
          <p:nvPr/>
        </p:nvSpPr>
        <p:spPr bwMode="auto">
          <a:xfrm>
            <a:off x="2464357" y="3757037"/>
            <a:ext cx="430543" cy="258326"/>
          </a:xfrm>
          <a:prstGeom prst="rightArrow">
            <a:avLst>
              <a:gd name="adj1" fmla="val 50000"/>
              <a:gd name="adj2" fmla="val 41667"/>
            </a:avLst>
          </a:prstGeom>
          <a:solidFill>
            <a:srgbClr val="FF000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5404" name="Rectangle 44"/>
          <p:cNvSpPr>
            <a:spLocks noChangeArrowheads="1"/>
          </p:cNvSpPr>
          <p:nvPr/>
        </p:nvSpPr>
        <p:spPr bwMode="auto">
          <a:xfrm>
            <a:off x="3583769" y="595280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15405" name="Rectangle 45"/>
          <p:cNvSpPr>
            <a:spLocks noChangeArrowheads="1"/>
          </p:cNvSpPr>
          <p:nvPr/>
        </p:nvSpPr>
        <p:spPr bwMode="auto">
          <a:xfrm>
            <a:off x="3583769" y="629724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5406" name="Text Box 46"/>
          <p:cNvSpPr txBox="1">
            <a:spLocks noChangeArrowheads="1"/>
          </p:cNvSpPr>
          <p:nvPr/>
        </p:nvSpPr>
        <p:spPr bwMode="auto">
          <a:xfrm>
            <a:off x="8836397" y="7068633"/>
            <a:ext cx="1722173" cy="538179"/>
          </a:xfrm>
          <a:prstGeom prst="rect">
            <a:avLst/>
          </a:prstGeom>
          <a:noFill/>
          <a:ln w="9525">
            <a:noFill/>
            <a:round/>
            <a:headEnd/>
            <a:tailEnd/>
          </a:ln>
          <a:effectLst/>
        </p:spPr>
        <p:txBody>
          <a:bodyPr lIns="101703" tIns="52886" rIns="101703" bIns="52886"/>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fld id="{D565A64B-C500-40EF-A7BF-65A2C23ECFA0}" type="slidenum">
              <a:rPr lang="en-US" sz="1356">
                <a:solidFill>
                  <a:srgbClr val="000000"/>
                </a:solidFill>
                <a:latin typeface="Verdana" pitchFamily="32" charset="0"/>
              </a:rPr>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t>38</a:t>
            </a:fld>
            <a:endParaRPr lang="en-US" sz="1356">
              <a:solidFill>
                <a:srgbClr val="000000"/>
              </a:solidFill>
              <a:latin typeface="Verdana" pitchFamily="32" charset="0"/>
            </a:endParaRPr>
          </a:p>
        </p:txBody>
      </p:sp>
    </p:spTree>
    <p:extLst>
      <p:ext uri="{BB962C8B-B14F-4D97-AF65-F5344CB8AC3E}">
        <p14:creationId xmlns:p14="http://schemas.microsoft.com/office/powerpoint/2010/main" val="7026107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ChangeArrowheads="1"/>
          </p:cNvSpPr>
          <p:nvPr/>
        </p:nvSpPr>
        <p:spPr bwMode="auto">
          <a:xfrm>
            <a:off x="4961508" y="1302941"/>
            <a:ext cx="2841585" cy="6113714"/>
          </a:xfrm>
          <a:prstGeom prst="rect">
            <a:avLst/>
          </a:prstGeom>
          <a:solidFill>
            <a:srgbClr val="FFFF99"/>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6386" name="Rectangle 2"/>
          <p:cNvSpPr>
            <a:spLocks noChangeArrowheads="1"/>
          </p:cNvSpPr>
          <p:nvPr/>
        </p:nvSpPr>
        <p:spPr bwMode="auto">
          <a:xfrm>
            <a:off x="7803093"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6387" name="Rectangle 3"/>
          <p:cNvSpPr>
            <a:spLocks noChangeArrowheads="1"/>
          </p:cNvSpPr>
          <p:nvPr/>
        </p:nvSpPr>
        <p:spPr bwMode="auto">
          <a:xfrm>
            <a:off x="2119922"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6388" name="Text Box 4"/>
          <p:cNvSpPr txBox="1">
            <a:spLocks noChangeArrowheads="1"/>
          </p:cNvSpPr>
          <p:nvPr/>
        </p:nvSpPr>
        <p:spPr bwMode="auto">
          <a:xfrm>
            <a:off x="1563803" y="264257"/>
            <a:ext cx="9041408" cy="722953"/>
          </a:xfrm>
          <a:prstGeom prst="rect">
            <a:avLst/>
          </a:prstGeom>
          <a:noFill/>
          <a:ln w="9525">
            <a:noFill/>
            <a:round/>
            <a:headEnd/>
            <a:tailEnd/>
          </a:ln>
          <a:effectLst/>
        </p:spPr>
        <p:txBody>
          <a:bodyPr anchor="b"/>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4068" b="1" dirty="0">
                <a:solidFill>
                  <a:srgbClr val="000000"/>
                </a:solidFill>
                <a:latin typeface="Calibri" pitchFamily="34" charset="0"/>
              </a:rPr>
              <a:t>Direct-mapped (REF 3)</a:t>
            </a:r>
          </a:p>
        </p:txBody>
      </p:sp>
      <p:sp>
        <p:nvSpPr>
          <p:cNvPr id="16389" name="Rectangle 5"/>
          <p:cNvSpPr>
            <a:spLocks noChangeArrowheads="1"/>
          </p:cNvSpPr>
          <p:nvPr/>
        </p:nvSpPr>
        <p:spPr bwMode="auto">
          <a:xfrm>
            <a:off x="8836397" y="216402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16390" name="Rectangle 6"/>
          <p:cNvSpPr>
            <a:spLocks noChangeArrowheads="1"/>
          </p:cNvSpPr>
          <p:nvPr/>
        </p:nvSpPr>
        <p:spPr bwMode="auto">
          <a:xfrm>
            <a:off x="8836397" y="285289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123</a:t>
            </a:r>
          </a:p>
        </p:txBody>
      </p:sp>
      <p:sp>
        <p:nvSpPr>
          <p:cNvPr id="16391" name="Rectangle 7"/>
          <p:cNvSpPr>
            <a:spLocks noChangeArrowheads="1"/>
          </p:cNvSpPr>
          <p:nvPr/>
        </p:nvSpPr>
        <p:spPr bwMode="auto">
          <a:xfrm>
            <a:off x="8836397" y="3541766"/>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6392" name="Rectangle 8"/>
          <p:cNvSpPr>
            <a:spLocks noChangeArrowheads="1"/>
          </p:cNvSpPr>
          <p:nvPr/>
        </p:nvSpPr>
        <p:spPr bwMode="auto">
          <a:xfrm>
            <a:off x="8836397" y="3886201"/>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162</a:t>
            </a:r>
          </a:p>
        </p:txBody>
      </p:sp>
      <p:sp>
        <p:nvSpPr>
          <p:cNvPr id="16393" name="Rectangle 9"/>
          <p:cNvSpPr>
            <a:spLocks noChangeArrowheads="1"/>
          </p:cNvSpPr>
          <p:nvPr/>
        </p:nvSpPr>
        <p:spPr bwMode="auto">
          <a:xfrm>
            <a:off x="8836397" y="4575070"/>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18</a:t>
            </a:r>
          </a:p>
        </p:txBody>
      </p:sp>
      <p:sp>
        <p:nvSpPr>
          <p:cNvPr id="16394" name="Rectangle 10"/>
          <p:cNvSpPr>
            <a:spLocks noChangeArrowheads="1"/>
          </p:cNvSpPr>
          <p:nvPr/>
        </p:nvSpPr>
        <p:spPr bwMode="auto">
          <a:xfrm>
            <a:off x="8836397" y="5263939"/>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33</a:t>
            </a:r>
          </a:p>
        </p:txBody>
      </p:sp>
      <p:sp>
        <p:nvSpPr>
          <p:cNvPr id="16395" name="Rectangle 11"/>
          <p:cNvSpPr>
            <a:spLocks noChangeArrowheads="1"/>
          </p:cNvSpPr>
          <p:nvPr/>
        </p:nvSpPr>
        <p:spPr bwMode="auto">
          <a:xfrm>
            <a:off x="8836397" y="595280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19</a:t>
            </a:r>
          </a:p>
        </p:txBody>
      </p:sp>
      <p:sp>
        <p:nvSpPr>
          <p:cNvPr id="16396" name="Rectangle 12"/>
          <p:cNvSpPr>
            <a:spLocks noChangeArrowheads="1"/>
          </p:cNvSpPr>
          <p:nvPr/>
        </p:nvSpPr>
        <p:spPr bwMode="auto">
          <a:xfrm>
            <a:off x="8836397" y="664167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210</a:t>
            </a:r>
          </a:p>
        </p:txBody>
      </p:sp>
      <p:sp>
        <p:nvSpPr>
          <p:cNvPr id="16397" name="Text Box 13"/>
          <p:cNvSpPr txBox="1">
            <a:spLocks noChangeArrowheads="1"/>
          </p:cNvSpPr>
          <p:nvPr/>
        </p:nvSpPr>
        <p:spPr bwMode="auto">
          <a:xfrm>
            <a:off x="8398840" y="1733485"/>
            <a:ext cx="500345" cy="5671405"/>
          </a:xfrm>
          <a:prstGeom prst="rect">
            <a:avLst/>
          </a:prstGeom>
          <a:noFill/>
          <a:ln w="9525">
            <a:noFill/>
            <a:round/>
            <a:headEnd/>
            <a:tailEnd/>
          </a:ln>
          <a:effectLst/>
        </p:spPr>
        <p:txBody>
          <a:bodyPr wrap="none" lIns="101703" tIns="52886" rIns="101703" bIns="52886">
            <a:spAutoFit/>
          </a:bodyPr>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5</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6</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7</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8</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9</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15</a:t>
            </a:r>
          </a:p>
        </p:txBody>
      </p:sp>
      <p:sp>
        <p:nvSpPr>
          <p:cNvPr id="16398" name="Text Box 14"/>
          <p:cNvSpPr txBox="1">
            <a:spLocks noChangeArrowheads="1"/>
          </p:cNvSpPr>
          <p:nvPr/>
        </p:nvSpPr>
        <p:spPr bwMode="auto">
          <a:xfrm>
            <a:off x="2814174" y="3143514"/>
            <a:ext cx="1922209" cy="1497891"/>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R1 </a:t>
            </a:r>
            <a:r>
              <a:rPr lang="en-US" sz="1808" b="1" dirty="0">
                <a:solidFill>
                  <a:srgbClr val="000000"/>
                </a:solidFill>
                <a:latin typeface="Symbol" charset="2"/>
              </a:rPr>
              <a:t></a:t>
            </a:r>
            <a:r>
              <a:rPr lang="en-US" sz="1808" b="1" dirty="0">
                <a:solidFill>
                  <a:srgbClr val="000000"/>
                </a:solidFill>
                <a:latin typeface="Calibri" pitchFamily="34" charset="0"/>
              </a:rPr>
              <a:t> M[   1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5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R2 </a:t>
            </a:r>
            <a:r>
              <a:rPr lang="en-US" sz="1808" b="1" dirty="0">
                <a:solidFill>
                  <a:srgbClr val="000000"/>
                </a:solidFill>
                <a:latin typeface="Symbol" charset="2"/>
              </a:rPr>
              <a:t></a:t>
            </a:r>
            <a:r>
              <a:rPr lang="en-US" sz="1808" b="1" dirty="0">
                <a:solidFill>
                  <a:srgbClr val="000000"/>
                </a:solidFill>
                <a:latin typeface="Calibri" pitchFamily="34" charset="0"/>
              </a:rPr>
              <a:t> M[   </a:t>
            </a:r>
            <a:r>
              <a:rPr lang="en-US" sz="1808" b="1" dirty="0">
                <a:solidFill>
                  <a:srgbClr val="FF0000"/>
                </a:solidFill>
                <a:latin typeface="Calibri" pitchFamily="34" charset="0"/>
              </a:rPr>
              <a:t>2</a:t>
            </a:r>
            <a:r>
              <a:rPr lang="en-US" sz="1808" b="1" dirty="0">
                <a:solidFill>
                  <a:srgbClr val="000000"/>
                </a:solidFill>
                <a:latin typeface="Calibri" pitchFamily="34" charset="0"/>
              </a:rPr>
              <a:t>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R1 </a:t>
            </a:r>
            <a:r>
              <a:rPr lang="en-US" sz="1808" b="1" dirty="0">
                <a:solidFill>
                  <a:srgbClr val="000000"/>
                </a:solidFill>
                <a:latin typeface="Symbol" charset="2"/>
              </a:rPr>
              <a:t></a:t>
            </a:r>
            <a:r>
              <a:rPr lang="en-US" sz="1808" b="1" dirty="0">
                <a:solidFill>
                  <a:srgbClr val="000000"/>
                </a:solidFill>
                <a:latin typeface="Calibri" pitchFamily="34" charset="0"/>
              </a:rPr>
              <a:t> M[   7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4   ]</a:t>
            </a:r>
          </a:p>
        </p:txBody>
      </p:sp>
      <p:sp>
        <p:nvSpPr>
          <p:cNvPr id="16399" name="Text Box 15"/>
          <p:cNvSpPr txBox="1">
            <a:spLocks noChangeArrowheads="1"/>
          </p:cNvSpPr>
          <p:nvPr/>
        </p:nvSpPr>
        <p:spPr bwMode="auto">
          <a:xfrm>
            <a:off x="5738279" y="1216832"/>
            <a:ext cx="1183224"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Cache</a:t>
            </a:r>
          </a:p>
        </p:txBody>
      </p:sp>
      <p:sp>
        <p:nvSpPr>
          <p:cNvPr id="16400" name="Text Box 16"/>
          <p:cNvSpPr txBox="1">
            <a:spLocks noChangeArrowheads="1"/>
          </p:cNvSpPr>
          <p:nvPr/>
        </p:nvSpPr>
        <p:spPr bwMode="auto">
          <a:xfrm>
            <a:off x="2722683" y="1216832"/>
            <a:ext cx="1790763"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Processor</a:t>
            </a:r>
          </a:p>
        </p:txBody>
      </p:sp>
      <p:sp>
        <p:nvSpPr>
          <p:cNvPr id="16401" name="Rectangle 17"/>
          <p:cNvSpPr>
            <a:spLocks noChangeArrowheads="1"/>
          </p:cNvSpPr>
          <p:nvPr/>
        </p:nvSpPr>
        <p:spPr bwMode="auto">
          <a:xfrm>
            <a:off x="5880000" y="3513063"/>
            <a:ext cx="602761"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6402" name="Rectangle 18"/>
          <p:cNvSpPr>
            <a:spLocks noChangeArrowheads="1"/>
          </p:cNvSpPr>
          <p:nvPr/>
        </p:nvSpPr>
        <p:spPr bwMode="auto">
          <a:xfrm>
            <a:off x="6482760" y="351306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71</a:t>
            </a:r>
          </a:p>
        </p:txBody>
      </p:sp>
      <p:sp>
        <p:nvSpPr>
          <p:cNvPr id="16403" name="Rectangle 19"/>
          <p:cNvSpPr>
            <a:spLocks noChangeArrowheads="1"/>
          </p:cNvSpPr>
          <p:nvPr/>
        </p:nvSpPr>
        <p:spPr bwMode="auto">
          <a:xfrm>
            <a:off x="6482760" y="385749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6404" name="Text Box 20"/>
          <p:cNvSpPr txBox="1">
            <a:spLocks noChangeArrowheads="1"/>
          </p:cNvSpPr>
          <p:nvPr/>
        </p:nvSpPr>
        <p:spPr bwMode="auto">
          <a:xfrm>
            <a:off x="5029678" y="3043053"/>
            <a:ext cx="2495357" cy="578922"/>
          </a:xfrm>
          <a:prstGeom prst="rect">
            <a:avLst/>
          </a:prstGeom>
          <a:noFill/>
          <a:ln w="9525">
            <a:noFill/>
            <a:round/>
            <a:headEnd/>
            <a:tailEnd/>
          </a:ln>
          <a:effectLst/>
        </p:spPr>
        <p:txBody>
          <a:bodyPr lIns="101703" tIns="52886" rIns="101703" bIns="52886">
            <a:spAutoFit/>
          </a:bodyP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V d  tag   data</a:t>
            </a:r>
          </a:p>
        </p:txBody>
      </p:sp>
      <p:sp>
        <p:nvSpPr>
          <p:cNvPr id="16405" name="Rectangle 21"/>
          <p:cNvSpPr>
            <a:spLocks noChangeArrowheads="1"/>
          </p:cNvSpPr>
          <p:nvPr/>
        </p:nvSpPr>
        <p:spPr bwMode="auto">
          <a:xfrm>
            <a:off x="3583769" y="5608374"/>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6406" name="Rectangle 22"/>
          <p:cNvSpPr>
            <a:spLocks noChangeArrowheads="1"/>
          </p:cNvSpPr>
          <p:nvPr/>
        </p:nvSpPr>
        <p:spPr bwMode="auto">
          <a:xfrm>
            <a:off x="3583769" y="5952808"/>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6407" name="Rectangle 23"/>
          <p:cNvSpPr>
            <a:spLocks noChangeArrowheads="1"/>
          </p:cNvSpPr>
          <p:nvPr/>
        </p:nvSpPr>
        <p:spPr bwMode="auto">
          <a:xfrm>
            <a:off x="3583769" y="6297243"/>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6408" name="Rectangle 24"/>
          <p:cNvSpPr>
            <a:spLocks noChangeArrowheads="1"/>
          </p:cNvSpPr>
          <p:nvPr/>
        </p:nvSpPr>
        <p:spPr bwMode="auto">
          <a:xfrm>
            <a:off x="3583769" y="6641677"/>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6409" name="Text Box 25"/>
          <p:cNvSpPr txBox="1">
            <a:spLocks noChangeArrowheads="1"/>
          </p:cNvSpPr>
          <p:nvPr/>
        </p:nvSpPr>
        <p:spPr bwMode="auto">
          <a:xfrm>
            <a:off x="3068912" y="5608374"/>
            <a:ext cx="516375" cy="1497955"/>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R0</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R1</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R2</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R3</a:t>
            </a:r>
          </a:p>
        </p:txBody>
      </p:sp>
      <p:sp>
        <p:nvSpPr>
          <p:cNvPr id="16410" name="Text Box 26"/>
          <p:cNvSpPr txBox="1">
            <a:spLocks noChangeArrowheads="1"/>
          </p:cNvSpPr>
          <p:nvPr/>
        </p:nvSpPr>
        <p:spPr bwMode="auto">
          <a:xfrm>
            <a:off x="8664179" y="1216832"/>
            <a:ext cx="1608149"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Memory</a:t>
            </a:r>
          </a:p>
        </p:txBody>
      </p:sp>
      <p:sp>
        <p:nvSpPr>
          <p:cNvPr id="16411" name="Rectangle 27"/>
          <p:cNvSpPr>
            <a:spLocks noChangeArrowheads="1"/>
          </p:cNvSpPr>
          <p:nvPr/>
        </p:nvSpPr>
        <p:spPr bwMode="auto">
          <a:xfrm>
            <a:off x="5880000" y="4201932"/>
            <a:ext cx="602761"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16412" name="Rectangle 28"/>
          <p:cNvSpPr>
            <a:spLocks noChangeArrowheads="1"/>
          </p:cNvSpPr>
          <p:nvPr/>
        </p:nvSpPr>
        <p:spPr bwMode="auto">
          <a:xfrm>
            <a:off x="6482760" y="420193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6413" name="Rectangle 29"/>
          <p:cNvSpPr>
            <a:spLocks noChangeArrowheads="1"/>
          </p:cNvSpPr>
          <p:nvPr/>
        </p:nvSpPr>
        <p:spPr bwMode="auto">
          <a:xfrm>
            <a:off x="6482760" y="454636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123</a:t>
            </a:r>
          </a:p>
        </p:txBody>
      </p:sp>
      <p:sp>
        <p:nvSpPr>
          <p:cNvPr id="16414" name="Rectangle 30"/>
          <p:cNvSpPr>
            <a:spLocks noChangeArrowheads="1"/>
          </p:cNvSpPr>
          <p:nvPr/>
        </p:nvSpPr>
        <p:spPr bwMode="auto">
          <a:xfrm>
            <a:off x="8836397" y="181959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78</a:t>
            </a:r>
          </a:p>
        </p:txBody>
      </p:sp>
      <p:sp>
        <p:nvSpPr>
          <p:cNvPr id="16415" name="Rectangle 31"/>
          <p:cNvSpPr>
            <a:spLocks noChangeArrowheads="1"/>
          </p:cNvSpPr>
          <p:nvPr/>
        </p:nvSpPr>
        <p:spPr bwMode="auto">
          <a:xfrm>
            <a:off x="8836397" y="250846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120</a:t>
            </a:r>
          </a:p>
        </p:txBody>
      </p:sp>
      <p:sp>
        <p:nvSpPr>
          <p:cNvPr id="16416" name="Rectangle 32"/>
          <p:cNvSpPr>
            <a:spLocks noChangeArrowheads="1"/>
          </p:cNvSpPr>
          <p:nvPr/>
        </p:nvSpPr>
        <p:spPr bwMode="auto">
          <a:xfrm>
            <a:off x="8836397" y="3197332"/>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71</a:t>
            </a:r>
          </a:p>
        </p:txBody>
      </p:sp>
      <p:sp>
        <p:nvSpPr>
          <p:cNvPr id="16417" name="Rectangle 33"/>
          <p:cNvSpPr>
            <a:spLocks noChangeArrowheads="1"/>
          </p:cNvSpPr>
          <p:nvPr/>
        </p:nvSpPr>
        <p:spPr bwMode="auto">
          <a:xfrm>
            <a:off x="8836397" y="4230635"/>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173</a:t>
            </a:r>
          </a:p>
        </p:txBody>
      </p:sp>
      <p:sp>
        <p:nvSpPr>
          <p:cNvPr id="16418" name="Rectangle 34"/>
          <p:cNvSpPr>
            <a:spLocks noChangeArrowheads="1"/>
          </p:cNvSpPr>
          <p:nvPr/>
        </p:nvSpPr>
        <p:spPr bwMode="auto">
          <a:xfrm>
            <a:off x="8836397" y="4919505"/>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a:t>
            </a:r>
          </a:p>
        </p:txBody>
      </p:sp>
      <p:sp>
        <p:nvSpPr>
          <p:cNvPr id="16419" name="Rectangle 35"/>
          <p:cNvSpPr>
            <a:spLocks noChangeArrowheads="1"/>
          </p:cNvSpPr>
          <p:nvPr/>
        </p:nvSpPr>
        <p:spPr bwMode="auto">
          <a:xfrm>
            <a:off x="8836397" y="5608374"/>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28</a:t>
            </a:r>
          </a:p>
        </p:txBody>
      </p:sp>
      <p:sp>
        <p:nvSpPr>
          <p:cNvPr id="16420" name="Rectangle 36"/>
          <p:cNvSpPr>
            <a:spLocks noChangeArrowheads="1"/>
          </p:cNvSpPr>
          <p:nvPr/>
        </p:nvSpPr>
        <p:spPr bwMode="auto">
          <a:xfrm>
            <a:off x="8836397" y="629724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200</a:t>
            </a:r>
          </a:p>
        </p:txBody>
      </p:sp>
      <p:sp>
        <p:nvSpPr>
          <p:cNvPr id="16421" name="Rectangle 37"/>
          <p:cNvSpPr>
            <a:spLocks noChangeArrowheads="1"/>
          </p:cNvSpPr>
          <p:nvPr/>
        </p:nvSpPr>
        <p:spPr bwMode="auto">
          <a:xfrm>
            <a:off x="8836397" y="698611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225</a:t>
            </a:r>
          </a:p>
        </p:txBody>
      </p:sp>
      <p:sp>
        <p:nvSpPr>
          <p:cNvPr id="16422" name="Text Box 38"/>
          <p:cNvSpPr txBox="1">
            <a:spLocks noChangeArrowheads="1"/>
          </p:cNvSpPr>
          <p:nvPr/>
        </p:nvSpPr>
        <p:spPr bwMode="auto">
          <a:xfrm>
            <a:off x="5478160" y="6038917"/>
            <a:ext cx="1888545" cy="1135356"/>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Misses:   3</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Hits:</a:t>
            </a:r>
            <a:r>
              <a:rPr lang="en-US" sz="3616" b="1" dirty="0">
                <a:solidFill>
                  <a:srgbClr val="000000"/>
                </a:solidFill>
                <a:latin typeface="Calibri" pitchFamily="34" charset="0"/>
              </a:rPr>
              <a:t> </a:t>
            </a:r>
            <a:r>
              <a:rPr lang="en-US" sz="3068" b="1" dirty="0">
                <a:solidFill>
                  <a:srgbClr val="000000"/>
                </a:solidFill>
                <a:latin typeface="Calibri" pitchFamily="34" charset="0"/>
              </a:rPr>
              <a:t>      0</a:t>
            </a:r>
          </a:p>
        </p:txBody>
      </p:sp>
      <p:sp>
        <p:nvSpPr>
          <p:cNvPr id="16423" name="Rectangle 39"/>
          <p:cNvSpPr>
            <a:spLocks noChangeArrowheads="1"/>
          </p:cNvSpPr>
          <p:nvPr/>
        </p:nvSpPr>
        <p:spPr bwMode="auto">
          <a:xfrm>
            <a:off x="5564267" y="3513063"/>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16424" name="Rectangle 40"/>
          <p:cNvSpPr>
            <a:spLocks noChangeArrowheads="1"/>
          </p:cNvSpPr>
          <p:nvPr/>
        </p:nvSpPr>
        <p:spPr bwMode="auto">
          <a:xfrm>
            <a:off x="5567855" y="4201932"/>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6425" name="Rectangle 41"/>
          <p:cNvSpPr>
            <a:spLocks noChangeArrowheads="1"/>
          </p:cNvSpPr>
          <p:nvPr/>
        </p:nvSpPr>
        <p:spPr bwMode="auto">
          <a:xfrm>
            <a:off x="5259299" y="3513063"/>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6426" name="Rectangle 42"/>
          <p:cNvSpPr>
            <a:spLocks noChangeArrowheads="1"/>
          </p:cNvSpPr>
          <p:nvPr/>
        </p:nvSpPr>
        <p:spPr bwMode="auto">
          <a:xfrm>
            <a:off x="5259299" y="4201932"/>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6427" name="AutoShape 43"/>
          <p:cNvSpPr>
            <a:spLocks noChangeArrowheads="1"/>
          </p:cNvSpPr>
          <p:nvPr/>
        </p:nvSpPr>
        <p:spPr bwMode="auto">
          <a:xfrm>
            <a:off x="2464357" y="3757037"/>
            <a:ext cx="430543" cy="258326"/>
          </a:xfrm>
          <a:prstGeom prst="rightArrow">
            <a:avLst>
              <a:gd name="adj1" fmla="val 50000"/>
              <a:gd name="adj2" fmla="val 41667"/>
            </a:avLst>
          </a:prstGeom>
          <a:solidFill>
            <a:srgbClr val="FF000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6428" name="Rectangle 44"/>
          <p:cNvSpPr>
            <a:spLocks noChangeArrowheads="1"/>
          </p:cNvSpPr>
          <p:nvPr/>
        </p:nvSpPr>
        <p:spPr bwMode="auto">
          <a:xfrm>
            <a:off x="3583769" y="595280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16429" name="Rectangle 45"/>
          <p:cNvSpPr>
            <a:spLocks noChangeArrowheads="1"/>
          </p:cNvSpPr>
          <p:nvPr/>
        </p:nvSpPr>
        <p:spPr bwMode="auto">
          <a:xfrm>
            <a:off x="3583769" y="629724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6430" name="Text Box 46"/>
          <p:cNvSpPr txBox="1">
            <a:spLocks noChangeArrowheads="1"/>
          </p:cNvSpPr>
          <p:nvPr/>
        </p:nvSpPr>
        <p:spPr bwMode="auto">
          <a:xfrm>
            <a:off x="8836397" y="7068633"/>
            <a:ext cx="1722173" cy="538179"/>
          </a:xfrm>
          <a:prstGeom prst="rect">
            <a:avLst/>
          </a:prstGeom>
          <a:noFill/>
          <a:ln w="9525">
            <a:noFill/>
            <a:round/>
            <a:headEnd/>
            <a:tailEnd/>
          </a:ln>
          <a:effectLst/>
        </p:spPr>
        <p:txBody>
          <a:bodyPr lIns="101703" tIns="52886" rIns="101703" bIns="52886"/>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fld id="{D1C852D5-54F2-463C-9FD3-C8DCBE31FC0A}" type="slidenum">
              <a:rPr lang="en-US" sz="1356">
                <a:solidFill>
                  <a:srgbClr val="000000"/>
                </a:solidFill>
                <a:latin typeface="Verdana" pitchFamily="32" charset="0"/>
              </a:rPr>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t>39</a:t>
            </a:fld>
            <a:endParaRPr lang="en-US" sz="1356">
              <a:solidFill>
                <a:srgbClr val="000000"/>
              </a:solidFill>
              <a:latin typeface="Verdana" pitchFamily="32" charset="0"/>
            </a:endParaRPr>
          </a:p>
        </p:txBody>
      </p:sp>
    </p:spTree>
    <p:extLst>
      <p:ext uri="{BB962C8B-B14F-4D97-AF65-F5344CB8AC3E}">
        <p14:creationId xmlns:p14="http://schemas.microsoft.com/office/powerpoint/2010/main" val="2913336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5FDD0-028E-0D99-67C6-EB4EFEF82693}"/>
              </a:ext>
            </a:extLst>
          </p:cNvPr>
          <p:cNvSpPr>
            <a:spLocks noGrp="1"/>
          </p:cNvSpPr>
          <p:nvPr>
            <p:ph type="title"/>
          </p:nvPr>
        </p:nvSpPr>
        <p:spPr/>
        <p:txBody>
          <a:bodyPr/>
          <a:lstStyle/>
          <a:p>
            <a:r>
              <a:rPr lang="en-US" dirty="0"/>
              <a:t>Review: Memory Hierarchy</a:t>
            </a:r>
          </a:p>
        </p:txBody>
      </p:sp>
      <p:sp>
        <p:nvSpPr>
          <p:cNvPr id="3" name="Content Placeholder 2">
            <a:extLst>
              <a:ext uri="{FF2B5EF4-FFF2-40B4-BE49-F238E27FC236}">
                <a16:creationId xmlns:a16="http://schemas.microsoft.com/office/drawing/2014/main" id="{F2E7E163-008D-B8AC-016E-FE187056EE9D}"/>
              </a:ext>
            </a:extLst>
          </p:cNvPr>
          <p:cNvSpPr>
            <a:spLocks noGrp="1"/>
          </p:cNvSpPr>
          <p:nvPr>
            <p:ph idx="1"/>
          </p:nvPr>
        </p:nvSpPr>
        <p:spPr>
          <a:xfrm>
            <a:off x="836127" y="2069041"/>
            <a:ext cx="10489585" cy="3616641"/>
          </a:xfrm>
        </p:spPr>
        <p:txBody>
          <a:bodyPr>
            <a:normAutofit lnSpcReduction="10000"/>
          </a:bodyPr>
          <a:lstStyle/>
          <a:p>
            <a:r>
              <a:rPr lang="en-US" dirty="0"/>
              <a:t>Cache holds data we're likely to use in the future</a:t>
            </a:r>
          </a:p>
          <a:p>
            <a:r>
              <a:rPr lang="en-US" dirty="0"/>
              <a:t>Hardware responsible for "guessing" what we'll use</a:t>
            </a:r>
          </a:p>
          <a:p>
            <a:r>
              <a:rPr lang="en-US" dirty="0"/>
              <a:t>Take advantage of two principles:</a:t>
            </a:r>
          </a:p>
          <a:p>
            <a:pPr lvl="1"/>
            <a:r>
              <a:rPr lang="en-US" b="1" dirty="0"/>
              <a:t>Temporal locality:</a:t>
            </a:r>
            <a:r>
              <a:rPr lang="en-US" dirty="0"/>
              <a:t> When choosing what to evict from the cache (since we can't store everything), try to evict things that haven't been used in a while (e.g. Least Recently Used </a:t>
            </a:r>
            <a:r>
              <a:rPr lang="en-US" b="1" dirty="0"/>
              <a:t>LRU</a:t>
            </a:r>
            <a:r>
              <a:rPr lang="en-US" dirty="0"/>
              <a:t>)</a:t>
            </a:r>
          </a:p>
          <a:p>
            <a:pPr lvl="1"/>
            <a:r>
              <a:rPr lang="en-US" b="1" dirty="0"/>
              <a:t>Spatial locality</a:t>
            </a:r>
            <a:r>
              <a:rPr lang="en-US" dirty="0"/>
              <a:t>: Keep data around what we've access in the cache as well via </a:t>
            </a:r>
            <a:r>
              <a:rPr lang="en-US" b="1" dirty="0"/>
              <a:t>larger cache blocks</a:t>
            </a:r>
          </a:p>
          <a:p>
            <a:pPr lvl="2"/>
            <a:r>
              <a:rPr lang="en-US" dirty="0"/>
              <a:t>Block: part of the cache entry holding data</a:t>
            </a:r>
          </a:p>
          <a:p>
            <a:pPr lvl="2"/>
            <a:r>
              <a:rPr lang="en-US" dirty="0"/>
              <a:t>Larger cache blocks also reduce tag overhead</a:t>
            </a:r>
          </a:p>
        </p:txBody>
      </p:sp>
      <p:sp>
        <p:nvSpPr>
          <p:cNvPr id="4" name="Slide Number Placeholder 3">
            <a:extLst>
              <a:ext uri="{FF2B5EF4-FFF2-40B4-BE49-F238E27FC236}">
                <a16:creationId xmlns:a16="http://schemas.microsoft.com/office/drawing/2014/main" id="{1AD98F6E-DEB0-979B-442B-BFC59B9716AA}"/>
              </a:ext>
            </a:extLst>
          </p:cNvPr>
          <p:cNvSpPr>
            <a:spLocks noGrp="1"/>
          </p:cNvSpPr>
          <p:nvPr>
            <p:ph type="sldNum" sz="quarter" idx="12"/>
          </p:nvPr>
        </p:nvSpPr>
        <p:spPr/>
        <p:txBody>
          <a:bodyPr/>
          <a:lstStyle/>
          <a:p>
            <a:fld id="{24191890-1B93-4A46-9FD4-B9843F018E51}" type="slidenum">
              <a:rPr lang="en-US" smtClean="0"/>
              <a:pPr/>
              <a:t>4</a:t>
            </a:fld>
            <a:endParaRPr lang="en-US" dirty="0"/>
          </a:p>
        </p:txBody>
      </p:sp>
      <p:sp>
        <p:nvSpPr>
          <p:cNvPr id="11" name="Text Box 43">
            <a:extLst>
              <a:ext uri="{FF2B5EF4-FFF2-40B4-BE49-F238E27FC236}">
                <a16:creationId xmlns:a16="http://schemas.microsoft.com/office/drawing/2014/main" id="{DD1BC523-7148-14E9-4547-7AD1AB33A1E7}"/>
              </a:ext>
            </a:extLst>
          </p:cNvPr>
          <p:cNvSpPr txBox="1">
            <a:spLocks noChangeArrowheads="1"/>
          </p:cNvSpPr>
          <p:nvPr/>
        </p:nvSpPr>
        <p:spPr bwMode="auto">
          <a:xfrm>
            <a:off x="4758110" y="5781834"/>
            <a:ext cx="678391" cy="613886"/>
          </a:xfrm>
          <a:prstGeom prst="rect">
            <a:avLst/>
          </a:prstGeom>
          <a:noFill/>
          <a:ln w="28575">
            <a:noFill/>
            <a:miter lim="800000"/>
            <a:headEnd/>
            <a:tailEnd/>
          </a:ln>
        </p:spPr>
        <p:txBody>
          <a:bodyPr wrap="none">
            <a:spAutoFit/>
          </a:bodyPr>
          <a:lstStyle/>
          <a:p>
            <a:r>
              <a:rPr lang="en-US" sz="3389" b="1" dirty="0" err="1">
                <a:latin typeface="Calibri" pitchFamily="34" charset="0"/>
              </a:rPr>
              <a:t>lru</a:t>
            </a:r>
            <a:endParaRPr lang="en-US" sz="3389" b="1" dirty="0">
              <a:latin typeface="Calibri" pitchFamily="34" charset="0"/>
            </a:endParaRPr>
          </a:p>
        </p:txBody>
      </p:sp>
      <p:grpSp>
        <p:nvGrpSpPr>
          <p:cNvPr id="16" name="Group 15">
            <a:extLst>
              <a:ext uri="{FF2B5EF4-FFF2-40B4-BE49-F238E27FC236}">
                <a16:creationId xmlns:a16="http://schemas.microsoft.com/office/drawing/2014/main" id="{8AD2E2DD-538F-3D6A-85F8-2D1C16E6A892}"/>
              </a:ext>
            </a:extLst>
          </p:cNvPr>
          <p:cNvGrpSpPr/>
          <p:nvPr/>
        </p:nvGrpSpPr>
        <p:grpSpPr>
          <a:xfrm>
            <a:off x="5318919" y="5944763"/>
            <a:ext cx="3620897" cy="1218037"/>
            <a:chOff x="3103019" y="3787773"/>
            <a:chExt cx="3194909" cy="1074739"/>
          </a:xfrm>
        </p:grpSpPr>
        <p:grpSp>
          <p:nvGrpSpPr>
            <p:cNvPr id="17" name="Group 16">
              <a:extLst>
                <a:ext uri="{FF2B5EF4-FFF2-40B4-BE49-F238E27FC236}">
                  <a16:creationId xmlns:a16="http://schemas.microsoft.com/office/drawing/2014/main" id="{35A48354-8A3F-8B6A-1E33-D13C11F614B6}"/>
                </a:ext>
              </a:extLst>
            </p:cNvPr>
            <p:cNvGrpSpPr/>
            <p:nvPr/>
          </p:nvGrpSpPr>
          <p:grpSpPr>
            <a:xfrm>
              <a:off x="3103019" y="3787773"/>
              <a:ext cx="3194909" cy="1074739"/>
              <a:chOff x="2722019" y="1600200"/>
              <a:chExt cx="3194909" cy="1074739"/>
            </a:xfrm>
          </p:grpSpPr>
          <p:sp>
            <p:nvSpPr>
              <p:cNvPr id="20" name="Rectangle 26">
                <a:extLst>
                  <a:ext uri="{FF2B5EF4-FFF2-40B4-BE49-F238E27FC236}">
                    <a16:creationId xmlns:a16="http://schemas.microsoft.com/office/drawing/2014/main" id="{E3F265F7-4D32-7186-FD50-17672188E2BC}"/>
                  </a:ext>
                </a:extLst>
              </p:cNvPr>
              <p:cNvSpPr>
                <a:spLocks noChangeArrowheads="1"/>
              </p:cNvSpPr>
              <p:nvPr/>
            </p:nvSpPr>
            <p:spPr bwMode="auto">
              <a:xfrm>
                <a:off x="3026819" y="1600200"/>
                <a:ext cx="533400" cy="304800"/>
              </a:xfrm>
              <a:prstGeom prst="rect">
                <a:avLst/>
              </a:prstGeom>
              <a:solidFill>
                <a:schemeClr val="bg1"/>
              </a:solidFill>
              <a:ln w="28575">
                <a:solidFill>
                  <a:schemeClr val="tx1"/>
                </a:solidFill>
                <a:miter lim="800000"/>
                <a:headEnd/>
                <a:tailEnd/>
              </a:ln>
            </p:spPr>
            <p:txBody>
              <a:bodyPr wrap="none" anchor="ctr"/>
              <a:lstStyle/>
              <a:p>
                <a:pPr algn="ctr"/>
                <a:r>
                  <a:rPr lang="en-US" sz="3389" b="1" dirty="0">
                    <a:solidFill>
                      <a:srgbClr val="000000"/>
                    </a:solidFill>
                    <a:latin typeface="Calibri" pitchFamily="34" charset="0"/>
                  </a:rPr>
                  <a:t>0</a:t>
                </a:r>
              </a:p>
            </p:txBody>
          </p:sp>
          <p:sp>
            <p:nvSpPr>
              <p:cNvPr id="21" name="Rectangle 27">
                <a:extLst>
                  <a:ext uri="{FF2B5EF4-FFF2-40B4-BE49-F238E27FC236}">
                    <a16:creationId xmlns:a16="http://schemas.microsoft.com/office/drawing/2014/main" id="{8161E82A-2CE1-DE98-8A26-D7AEA2778E1C}"/>
                  </a:ext>
                </a:extLst>
              </p:cNvPr>
              <p:cNvSpPr>
                <a:spLocks noChangeArrowheads="1"/>
              </p:cNvSpPr>
              <p:nvPr/>
            </p:nvSpPr>
            <p:spPr bwMode="auto">
              <a:xfrm>
                <a:off x="3026819" y="1905000"/>
                <a:ext cx="533400" cy="304800"/>
              </a:xfrm>
              <a:prstGeom prst="rect">
                <a:avLst/>
              </a:prstGeom>
              <a:solidFill>
                <a:schemeClr val="bg1"/>
              </a:solidFill>
              <a:ln w="28575">
                <a:solidFill>
                  <a:schemeClr val="tx1"/>
                </a:solidFill>
                <a:miter lim="800000"/>
                <a:headEnd/>
                <a:tailEnd/>
              </a:ln>
            </p:spPr>
            <p:txBody>
              <a:bodyPr wrap="none" anchor="ctr"/>
              <a:lstStyle/>
              <a:p>
                <a:pPr algn="ctr"/>
                <a:r>
                  <a:rPr lang="en-US" sz="3389" b="1" dirty="0">
                    <a:solidFill>
                      <a:srgbClr val="000000"/>
                    </a:solidFill>
                    <a:latin typeface="Calibri" pitchFamily="34" charset="0"/>
                  </a:rPr>
                  <a:t>3</a:t>
                </a:r>
              </a:p>
            </p:txBody>
          </p:sp>
          <p:sp>
            <p:nvSpPr>
              <p:cNvPr id="22" name="Rectangle 28">
                <a:extLst>
                  <a:ext uri="{FF2B5EF4-FFF2-40B4-BE49-F238E27FC236}">
                    <a16:creationId xmlns:a16="http://schemas.microsoft.com/office/drawing/2014/main" id="{52C98B21-66E0-7906-A4EE-88CA6C62F0F8}"/>
                  </a:ext>
                </a:extLst>
              </p:cNvPr>
              <p:cNvSpPr>
                <a:spLocks noChangeArrowheads="1"/>
              </p:cNvSpPr>
              <p:nvPr/>
            </p:nvSpPr>
            <p:spPr bwMode="auto">
              <a:xfrm>
                <a:off x="3560219" y="1905000"/>
                <a:ext cx="1066800" cy="304800"/>
              </a:xfrm>
              <a:prstGeom prst="rect">
                <a:avLst/>
              </a:prstGeom>
              <a:solidFill>
                <a:schemeClr val="bg1"/>
              </a:solidFill>
              <a:ln w="28575">
                <a:solidFill>
                  <a:schemeClr val="tx1"/>
                </a:solidFill>
                <a:miter lim="800000"/>
                <a:headEnd/>
                <a:tailEnd/>
              </a:ln>
            </p:spPr>
            <p:txBody>
              <a:bodyPr wrap="none" anchor="ctr"/>
              <a:lstStyle/>
              <a:p>
                <a:endParaRPr lang="en-US" sz="3389" dirty="0">
                  <a:solidFill>
                    <a:srgbClr val="000000"/>
                  </a:solidFill>
                  <a:latin typeface="Calibri" pitchFamily="34" charset="0"/>
                </a:endParaRPr>
              </a:p>
            </p:txBody>
          </p:sp>
          <p:sp>
            <p:nvSpPr>
              <p:cNvPr id="23" name="Text Box 29">
                <a:extLst>
                  <a:ext uri="{FF2B5EF4-FFF2-40B4-BE49-F238E27FC236}">
                    <a16:creationId xmlns:a16="http://schemas.microsoft.com/office/drawing/2014/main" id="{02D9F090-9635-C6F7-031F-7083462E7531}"/>
                  </a:ext>
                </a:extLst>
              </p:cNvPr>
              <p:cNvSpPr txBox="1">
                <a:spLocks noChangeArrowheads="1"/>
              </p:cNvSpPr>
              <p:nvPr/>
            </p:nvSpPr>
            <p:spPr bwMode="auto">
              <a:xfrm>
                <a:off x="2777038" y="2205335"/>
                <a:ext cx="3139890" cy="407352"/>
              </a:xfrm>
              <a:prstGeom prst="rect">
                <a:avLst/>
              </a:prstGeom>
              <a:noFill/>
              <a:ln w="28575">
                <a:noFill/>
                <a:miter lim="800000"/>
                <a:headEnd/>
                <a:tailEnd/>
              </a:ln>
            </p:spPr>
            <p:txBody>
              <a:bodyPr wrap="square">
                <a:spAutoFit/>
              </a:bodyPr>
              <a:lstStyle/>
              <a:p>
                <a:r>
                  <a:rPr lang="en-US" sz="2400" b="1" dirty="0">
                    <a:solidFill>
                      <a:srgbClr val="000000"/>
                    </a:solidFill>
                    <a:latin typeface="Calibri" pitchFamily="34" charset="0"/>
                  </a:rPr>
                  <a:t>V  tag      data (block)</a:t>
                </a:r>
              </a:p>
            </p:txBody>
          </p:sp>
          <p:sp>
            <p:nvSpPr>
              <p:cNvPr id="24" name="Rectangle 37">
                <a:extLst>
                  <a:ext uri="{FF2B5EF4-FFF2-40B4-BE49-F238E27FC236}">
                    <a16:creationId xmlns:a16="http://schemas.microsoft.com/office/drawing/2014/main" id="{C2E8C820-4A0F-C3A5-F7C9-80B8BDE99634}"/>
                  </a:ext>
                </a:extLst>
              </p:cNvPr>
              <p:cNvSpPr>
                <a:spLocks noChangeArrowheads="1"/>
              </p:cNvSpPr>
              <p:nvPr/>
            </p:nvSpPr>
            <p:spPr bwMode="auto">
              <a:xfrm>
                <a:off x="3560219" y="1600200"/>
                <a:ext cx="1066800" cy="304800"/>
              </a:xfrm>
              <a:prstGeom prst="rect">
                <a:avLst/>
              </a:prstGeom>
              <a:solidFill>
                <a:srgbClr val="003366"/>
              </a:solidFill>
              <a:ln w="28575">
                <a:solidFill>
                  <a:schemeClr val="tx1"/>
                </a:solidFill>
                <a:miter lim="800000"/>
                <a:headEnd/>
                <a:tailEnd/>
              </a:ln>
            </p:spPr>
            <p:txBody>
              <a:bodyPr wrap="none" anchor="ctr"/>
              <a:lstStyle/>
              <a:p>
                <a:pPr algn="ctr"/>
                <a:r>
                  <a:rPr lang="en-US" sz="3389" b="1" dirty="0">
                    <a:solidFill>
                      <a:srgbClr val="000000"/>
                    </a:solidFill>
                    <a:latin typeface="Calibri" pitchFamily="34" charset="0"/>
                    <a:cs typeface="Calibri" pitchFamily="34" charset="0"/>
                  </a:rPr>
                  <a:t>74</a:t>
                </a:r>
              </a:p>
            </p:txBody>
          </p:sp>
          <p:sp>
            <p:nvSpPr>
              <p:cNvPr id="25" name="Rectangle 38">
                <a:extLst>
                  <a:ext uri="{FF2B5EF4-FFF2-40B4-BE49-F238E27FC236}">
                    <a16:creationId xmlns:a16="http://schemas.microsoft.com/office/drawing/2014/main" id="{615CA232-A360-0276-D57E-6CDF28A6B5DD}"/>
                  </a:ext>
                </a:extLst>
              </p:cNvPr>
              <p:cNvSpPr>
                <a:spLocks noChangeArrowheads="1"/>
              </p:cNvSpPr>
              <p:nvPr/>
            </p:nvSpPr>
            <p:spPr bwMode="auto">
              <a:xfrm>
                <a:off x="3560219" y="1905000"/>
                <a:ext cx="1066800" cy="304800"/>
              </a:xfrm>
              <a:prstGeom prst="rect">
                <a:avLst/>
              </a:prstGeom>
              <a:solidFill>
                <a:srgbClr val="00FF00"/>
              </a:solidFill>
              <a:ln w="28575">
                <a:solidFill>
                  <a:schemeClr val="tx1"/>
                </a:solidFill>
                <a:miter lim="800000"/>
                <a:headEnd/>
                <a:tailEnd/>
              </a:ln>
            </p:spPr>
            <p:txBody>
              <a:bodyPr wrap="none" anchor="ctr"/>
              <a:lstStyle/>
              <a:p>
                <a:pPr algn="ctr"/>
                <a:r>
                  <a:rPr lang="en-US" sz="3389" b="1" dirty="0">
                    <a:solidFill>
                      <a:srgbClr val="000000"/>
                    </a:solidFill>
                    <a:latin typeface="Calibri" pitchFamily="34" charset="0"/>
                    <a:cs typeface="Calibri" pitchFamily="34" charset="0"/>
                  </a:rPr>
                  <a:t>160</a:t>
                </a:r>
              </a:p>
            </p:txBody>
          </p:sp>
          <p:grpSp>
            <p:nvGrpSpPr>
              <p:cNvPr id="26" name="Group 25">
                <a:extLst>
                  <a:ext uri="{FF2B5EF4-FFF2-40B4-BE49-F238E27FC236}">
                    <a16:creationId xmlns:a16="http://schemas.microsoft.com/office/drawing/2014/main" id="{FB3C3EC9-67CD-9CB7-7721-5160FE8837B5}"/>
                  </a:ext>
                </a:extLst>
              </p:cNvPr>
              <p:cNvGrpSpPr>
                <a:grpSpLocks/>
              </p:cNvGrpSpPr>
              <p:nvPr/>
            </p:nvGrpSpPr>
            <p:grpSpPr bwMode="auto">
              <a:xfrm>
                <a:off x="2722019" y="1600201"/>
                <a:ext cx="304800" cy="1074738"/>
                <a:chOff x="2496" y="1920"/>
                <a:chExt cx="192" cy="677"/>
              </a:xfrm>
            </p:grpSpPr>
            <p:sp>
              <p:nvSpPr>
                <p:cNvPr id="27" name="Rectangle 26">
                  <a:extLst>
                    <a:ext uri="{FF2B5EF4-FFF2-40B4-BE49-F238E27FC236}">
                      <a16:creationId xmlns:a16="http://schemas.microsoft.com/office/drawing/2014/main" id="{618CCC87-CCBB-9A22-3ED4-8D9EF69B8D3B}"/>
                    </a:ext>
                  </a:extLst>
                </p:cNvPr>
                <p:cNvSpPr>
                  <a:spLocks noChangeArrowheads="1"/>
                </p:cNvSpPr>
                <p:nvPr/>
              </p:nvSpPr>
              <p:spPr bwMode="auto">
                <a:xfrm>
                  <a:off x="2544" y="1920"/>
                  <a:ext cx="144" cy="192"/>
                </a:xfrm>
                <a:prstGeom prst="rect">
                  <a:avLst/>
                </a:prstGeom>
                <a:solidFill>
                  <a:schemeClr val="bg1"/>
                </a:solidFill>
                <a:ln w="28575">
                  <a:solidFill>
                    <a:schemeClr val="tx1"/>
                  </a:solidFill>
                  <a:miter lim="800000"/>
                  <a:headEnd/>
                  <a:tailEnd/>
                </a:ln>
              </p:spPr>
              <p:txBody>
                <a:bodyPr wrap="none" anchor="ctr"/>
                <a:lstStyle/>
                <a:p>
                  <a:pPr algn="ctr"/>
                  <a:r>
                    <a:rPr lang="en-US" sz="3389" b="1" dirty="0">
                      <a:solidFill>
                        <a:srgbClr val="000000"/>
                      </a:solidFill>
                      <a:latin typeface="Calibri" pitchFamily="34" charset="0"/>
                    </a:rPr>
                    <a:t>1</a:t>
                  </a:r>
                </a:p>
              </p:txBody>
            </p:sp>
            <p:sp>
              <p:nvSpPr>
                <p:cNvPr id="28" name="Rectangle 27">
                  <a:extLst>
                    <a:ext uri="{FF2B5EF4-FFF2-40B4-BE49-F238E27FC236}">
                      <a16:creationId xmlns:a16="http://schemas.microsoft.com/office/drawing/2014/main" id="{B261B6F7-C9CE-9BDE-7EFE-AEBEEA8E7A7F}"/>
                    </a:ext>
                  </a:extLst>
                </p:cNvPr>
                <p:cNvSpPr>
                  <a:spLocks noChangeArrowheads="1"/>
                </p:cNvSpPr>
                <p:nvPr/>
              </p:nvSpPr>
              <p:spPr bwMode="auto">
                <a:xfrm>
                  <a:off x="2544" y="2112"/>
                  <a:ext cx="144" cy="192"/>
                </a:xfrm>
                <a:prstGeom prst="rect">
                  <a:avLst/>
                </a:prstGeom>
                <a:solidFill>
                  <a:schemeClr val="bg1"/>
                </a:solidFill>
                <a:ln w="28575">
                  <a:solidFill>
                    <a:schemeClr val="tx1"/>
                  </a:solidFill>
                  <a:miter lim="800000"/>
                  <a:headEnd/>
                  <a:tailEnd/>
                </a:ln>
              </p:spPr>
              <p:txBody>
                <a:bodyPr wrap="none" anchor="ctr"/>
                <a:lstStyle/>
                <a:p>
                  <a:pPr algn="ctr"/>
                  <a:r>
                    <a:rPr lang="en-US" sz="3389" b="1" dirty="0">
                      <a:solidFill>
                        <a:srgbClr val="000000"/>
                      </a:solidFill>
                      <a:latin typeface="Calibri" pitchFamily="34" charset="0"/>
                    </a:rPr>
                    <a:t>1</a:t>
                  </a:r>
                </a:p>
              </p:txBody>
            </p:sp>
            <p:sp>
              <p:nvSpPr>
                <p:cNvPr id="29" name="Text Box 48">
                  <a:extLst>
                    <a:ext uri="{FF2B5EF4-FFF2-40B4-BE49-F238E27FC236}">
                      <a16:creationId xmlns:a16="http://schemas.microsoft.com/office/drawing/2014/main" id="{744ED08F-8645-E3C3-81D3-F7027EA7969C}"/>
                    </a:ext>
                  </a:extLst>
                </p:cNvPr>
                <p:cNvSpPr txBox="1">
                  <a:spLocks noChangeArrowheads="1"/>
                </p:cNvSpPr>
                <p:nvPr/>
              </p:nvSpPr>
              <p:spPr bwMode="auto">
                <a:xfrm>
                  <a:off x="2496" y="2256"/>
                  <a:ext cx="157" cy="341"/>
                </a:xfrm>
                <a:prstGeom prst="rect">
                  <a:avLst/>
                </a:prstGeom>
                <a:noFill/>
                <a:ln w="28575">
                  <a:noFill/>
                  <a:miter lim="800000"/>
                  <a:headEnd/>
                  <a:tailEnd/>
                </a:ln>
              </p:spPr>
              <p:txBody>
                <a:bodyPr wrap="none">
                  <a:spAutoFit/>
                </a:bodyPr>
                <a:lstStyle/>
                <a:p>
                  <a:r>
                    <a:rPr lang="en-US" sz="3389" b="1" dirty="0">
                      <a:solidFill>
                        <a:srgbClr val="000000"/>
                      </a:solidFill>
                      <a:latin typeface="Calibri" pitchFamily="34" charset="0"/>
                    </a:rPr>
                    <a:t> </a:t>
                  </a:r>
                </a:p>
              </p:txBody>
            </p:sp>
          </p:grpSp>
        </p:grpSp>
        <p:sp>
          <p:nvSpPr>
            <p:cNvPr id="18" name="Rectangle 37">
              <a:extLst>
                <a:ext uri="{FF2B5EF4-FFF2-40B4-BE49-F238E27FC236}">
                  <a16:creationId xmlns:a16="http://schemas.microsoft.com/office/drawing/2014/main" id="{C952CBD0-65B3-446F-0763-3F1D2B30D15E}"/>
                </a:ext>
              </a:extLst>
            </p:cNvPr>
            <p:cNvSpPr>
              <a:spLocks noChangeArrowheads="1"/>
            </p:cNvSpPr>
            <p:nvPr/>
          </p:nvSpPr>
          <p:spPr bwMode="auto">
            <a:xfrm>
              <a:off x="5005574" y="3787773"/>
              <a:ext cx="1066800" cy="304800"/>
            </a:xfrm>
            <a:prstGeom prst="rect">
              <a:avLst/>
            </a:prstGeom>
            <a:solidFill>
              <a:srgbClr val="006699"/>
            </a:solidFill>
            <a:ln w="28575">
              <a:solidFill>
                <a:schemeClr val="tx1"/>
              </a:solidFill>
              <a:miter lim="800000"/>
              <a:headEnd/>
              <a:tailEnd/>
            </a:ln>
          </p:spPr>
          <p:txBody>
            <a:bodyPr wrap="none" anchor="ctr"/>
            <a:lstStyle/>
            <a:p>
              <a:pPr algn="ctr"/>
              <a:r>
                <a:rPr lang="en-US" sz="3389" b="1" dirty="0">
                  <a:solidFill>
                    <a:srgbClr val="000000"/>
                  </a:solidFill>
                  <a:latin typeface="Calibri" pitchFamily="34" charset="0"/>
                </a:rPr>
                <a:t>110</a:t>
              </a:r>
            </a:p>
          </p:txBody>
        </p:sp>
        <p:sp>
          <p:nvSpPr>
            <p:cNvPr id="19" name="Rectangle 38">
              <a:extLst>
                <a:ext uri="{FF2B5EF4-FFF2-40B4-BE49-F238E27FC236}">
                  <a16:creationId xmlns:a16="http://schemas.microsoft.com/office/drawing/2014/main" id="{FEDD6804-8294-D2EB-5EDA-00BBF1750880}"/>
                </a:ext>
              </a:extLst>
            </p:cNvPr>
            <p:cNvSpPr>
              <a:spLocks noChangeArrowheads="1"/>
            </p:cNvSpPr>
            <p:nvPr/>
          </p:nvSpPr>
          <p:spPr bwMode="auto">
            <a:xfrm>
              <a:off x="5005574" y="4090341"/>
              <a:ext cx="1066800" cy="304800"/>
            </a:xfrm>
            <a:prstGeom prst="rect">
              <a:avLst/>
            </a:prstGeom>
            <a:solidFill>
              <a:srgbClr val="33CC33"/>
            </a:solidFill>
            <a:ln w="28575">
              <a:solidFill>
                <a:schemeClr val="tx1"/>
              </a:solidFill>
              <a:miter lim="800000"/>
              <a:headEnd/>
              <a:tailEnd/>
            </a:ln>
          </p:spPr>
          <p:txBody>
            <a:bodyPr wrap="none" anchor="ctr"/>
            <a:lstStyle/>
            <a:p>
              <a:pPr algn="ctr"/>
              <a:r>
                <a:rPr lang="en-US" sz="3389" b="1" dirty="0">
                  <a:solidFill>
                    <a:srgbClr val="000000"/>
                  </a:solidFill>
                  <a:latin typeface="Calibri" pitchFamily="34" charset="0"/>
                </a:rPr>
                <a:t>170</a:t>
              </a:r>
            </a:p>
          </p:txBody>
        </p:sp>
      </p:grpSp>
    </p:spTree>
    <p:extLst>
      <p:ext uri="{BB962C8B-B14F-4D97-AF65-F5344CB8AC3E}">
        <p14:creationId xmlns:p14="http://schemas.microsoft.com/office/powerpoint/2010/main" val="105703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4961508" y="1302941"/>
            <a:ext cx="2841585" cy="6113714"/>
          </a:xfrm>
          <a:prstGeom prst="rect">
            <a:avLst/>
          </a:prstGeom>
          <a:solidFill>
            <a:srgbClr val="FFFF99"/>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7410" name="Rectangle 2"/>
          <p:cNvSpPr>
            <a:spLocks noChangeArrowheads="1"/>
          </p:cNvSpPr>
          <p:nvPr/>
        </p:nvSpPr>
        <p:spPr bwMode="auto">
          <a:xfrm>
            <a:off x="7803093"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7411" name="Rectangle 3"/>
          <p:cNvSpPr>
            <a:spLocks noChangeArrowheads="1"/>
          </p:cNvSpPr>
          <p:nvPr/>
        </p:nvSpPr>
        <p:spPr bwMode="auto">
          <a:xfrm>
            <a:off x="2119922"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7412" name="Text Box 4"/>
          <p:cNvSpPr txBox="1">
            <a:spLocks noChangeArrowheads="1"/>
          </p:cNvSpPr>
          <p:nvPr/>
        </p:nvSpPr>
        <p:spPr bwMode="auto">
          <a:xfrm>
            <a:off x="1563803" y="264257"/>
            <a:ext cx="9041408" cy="722953"/>
          </a:xfrm>
          <a:prstGeom prst="rect">
            <a:avLst/>
          </a:prstGeom>
          <a:noFill/>
          <a:ln w="9525">
            <a:noFill/>
            <a:round/>
            <a:headEnd/>
            <a:tailEnd/>
          </a:ln>
          <a:effectLst/>
        </p:spPr>
        <p:txBody>
          <a:bodyPr anchor="b"/>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4068" b="1" dirty="0">
                <a:solidFill>
                  <a:srgbClr val="000000"/>
                </a:solidFill>
                <a:latin typeface="Calibri" pitchFamily="34" charset="0"/>
              </a:rPr>
              <a:t>Direct-mapped (REF 4)</a:t>
            </a:r>
          </a:p>
        </p:txBody>
      </p:sp>
      <p:sp>
        <p:nvSpPr>
          <p:cNvPr id="17413" name="Rectangle 5"/>
          <p:cNvSpPr>
            <a:spLocks noChangeArrowheads="1"/>
          </p:cNvSpPr>
          <p:nvPr/>
        </p:nvSpPr>
        <p:spPr bwMode="auto">
          <a:xfrm>
            <a:off x="8836397" y="216402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17414" name="Rectangle 6"/>
          <p:cNvSpPr>
            <a:spLocks noChangeArrowheads="1"/>
          </p:cNvSpPr>
          <p:nvPr/>
        </p:nvSpPr>
        <p:spPr bwMode="auto">
          <a:xfrm>
            <a:off x="8836397" y="285289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123</a:t>
            </a:r>
          </a:p>
        </p:txBody>
      </p:sp>
      <p:sp>
        <p:nvSpPr>
          <p:cNvPr id="17415" name="Rectangle 7"/>
          <p:cNvSpPr>
            <a:spLocks noChangeArrowheads="1"/>
          </p:cNvSpPr>
          <p:nvPr/>
        </p:nvSpPr>
        <p:spPr bwMode="auto">
          <a:xfrm>
            <a:off x="8836397" y="3541766"/>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7416" name="Rectangle 8"/>
          <p:cNvSpPr>
            <a:spLocks noChangeArrowheads="1"/>
          </p:cNvSpPr>
          <p:nvPr/>
        </p:nvSpPr>
        <p:spPr bwMode="auto">
          <a:xfrm>
            <a:off x="8836397" y="3886201"/>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162</a:t>
            </a:r>
          </a:p>
        </p:txBody>
      </p:sp>
      <p:sp>
        <p:nvSpPr>
          <p:cNvPr id="17417" name="Rectangle 9"/>
          <p:cNvSpPr>
            <a:spLocks noChangeArrowheads="1"/>
          </p:cNvSpPr>
          <p:nvPr/>
        </p:nvSpPr>
        <p:spPr bwMode="auto">
          <a:xfrm>
            <a:off x="8836397" y="4575070"/>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18</a:t>
            </a:r>
          </a:p>
        </p:txBody>
      </p:sp>
      <p:sp>
        <p:nvSpPr>
          <p:cNvPr id="17418" name="Rectangle 10"/>
          <p:cNvSpPr>
            <a:spLocks noChangeArrowheads="1"/>
          </p:cNvSpPr>
          <p:nvPr/>
        </p:nvSpPr>
        <p:spPr bwMode="auto">
          <a:xfrm>
            <a:off x="8836397" y="5263939"/>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33</a:t>
            </a:r>
          </a:p>
        </p:txBody>
      </p:sp>
      <p:sp>
        <p:nvSpPr>
          <p:cNvPr id="17419" name="Rectangle 11"/>
          <p:cNvSpPr>
            <a:spLocks noChangeArrowheads="1"/>
          </p:cNvSpPr>
          <p:nvPr/>
        </p:nvSpPr>
        <p:spPr bwMode="auto">
          <a:xfrm>
            <a:off x="8836397" y="595280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19</a:t>
            </a:r>
          </a:p>
        </p:txBody>
      </p:sp>
      <p:sp>
        <p:nvSpPr>
          <p:cNvPr id="17420" name="Rectangle 12"/>
          <p:cNvSpPr>
            <a:spLocks noChangeArrowheads="1"/>
          </p:cNvSpPr>
          <p:nvPr/>
        </p:nvSpPr>
        <p:spPr bwMode="auto">
          <a:xfrm>
            <a:off x="8836397" y="664167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210</a:t>
            </a:r>
          </a:p>
        </p:txBody>
      </p:sp>
      <p:sp>
        <p:nvSpPr>
          <p:cNvPr id="17421" name="Text Box 13"/>
          <p:cNvSpPr txBox="1">
            <a:spLocks noChangeArrowheads="1"/>
          </p:cNvSpPr>
          <p:nvPr/>
        </p:nvSpPr>
        <p:spPr bwMode="auto">
          <a:xfrm>
            <a:off x="8398840" y="1733485"/>
            <a:ext cx="500345" cy="5671405"/>
          </a:xfrm>
          <a:prstGeom prst="rect">
            <a:avLst/>
          </a:prstGeom>
          <a:noFill/>
          <a:ln w="9525">
            <a:noFill/>
            <a:round/>
            <a:headEnd/>
            <a:tailEnd/>
          </a:ln>
          <a:effectLst/>
        </p:spPr>
        <p:txBody>
          <a:bodyPr wrap="none" lIns="101703" tIns="52886" rIns="101703" bIns="52886">
            <a:spAutoFit/>
          </a:bodyPr>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5</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6</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7</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8</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9</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15</a:t>
            </a:r>
          </a:p>
        </p:txBody>
      </p:sp>
      <p:sp>
        <p:nvSpPr>
          <p:cNvPr id="17422" name="Text Box 14"/>
          <p:cNvSpPr txBox="1">
            <a:spLocks noChangeArrowheads="1"/>
          </p:cNvSpPr>
          <p:nvPr/>
        </p:nvSpPr>
        <p:spPr bwMode="auto">
          <a:xfrm>
            <a:off x="2814174" y="3143514"/>
            <a:ext cx="1922209" cy="1497891"/>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R1 </a:t>
            </a:r>
            <a:r>
              <a:rPr lang="en-US" sz="1808" b="1" dirty="0">
                <a:solidFill>
                  <a:srgbClr val="000000"/>
                </a:solidFill>
                <a:latin typeface="Symbol" charset="2"/>
              </a:rPr>
              <a:t></a:t>
            </a:r>
            <a:r>
              <a:rPr lang="en-US" sz="1808" b="1" dirty="0">
                <a:solidFill>
                  <a:srgbClr val="000000"/>
                </a:solidFill>
                <a:latin typeface="Calibri" pitchFamily="34" charset="0"/>
              </a:rPr>
              <a:t> M[   1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5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R2 </a:t>
            </a:r>
            <a:r>
              <a:rPr lang="en-US" sz="1808" b="1" dirty="0">
                <a:solidFill>
                  <a:srgbClr val="000000"/>
                </a:solidFill>
                <a:latin typeface="Symbol" charset="2"/>
              </a:rPr>
              <a:t></a:t>
            </a:r>
            <a:r>
              <a:rPr lang="en-US" sz="1808" b="1" dirty="0">
                <a:solidFill>
                  <a:srgbClr val="000000"/>
                </a:solidFill>
                <a:latin typeface="Calibri" pitchFamily="34" charset="0"/>
              </a:rPr>
              <a:t> M[   2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R1 </a:t>
            </a:r>
            <a:r>
              <a:rPr lang="en-US" sz="1808" b="1" dirty="0">
                <a:solidFill>
                  <a:srgbClr val="000000"/>
                </a:solidFill>
                <a:latin typeface="Symbol" charset="2"/>
              </a:rPr>
              <a:t></a:t>
            </a:r>
            <a:r>
              <a:rPr lang="en-US" sz="1808" b="1" dirty="0">
                <a:solidFill>
                  <a:srgbClr val="000000"/>
                </a:solidFill>
                <a:latin typeface="Calibri" pitchFamily="34" charset="0"/>
              </a:rPr>
              <a:t> M[   </a:t>
            </a:r>
            <a:r>
              <a:rPr lang="en-US" sz="1808" b="1" dirty="0">
                <a:solidFill>
                  <a:srgbClr val="FF0000"/>
                </a:solidFill>
                <a:latin typeface="Calibri" pitchFamily="34" charset="0"/>
              </a:rPr>
              <a:t>7</a:t>
            </a:r>
            <a:r>
              <a:rPr lang="en-US" sz="1808" b="1" dirty="0">
                <a:solidFill>
                  <a:srgbClr val="000000"/>
                </a:solidFill>
                <a:latin typeface="Calibri" pitchFamily="34" charset="0"/>
              </a:rPr>
              <a:t>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4   ]</a:t>
            </a:r>
          </a:p>
        </p:txBody>
      </p:sp>
      <p:sp>
        <p:nvSpPr>
          <p:cNvPr id="17423" name="Text Box 15"/>
          <p:cNvSpPr txBox="1">
            <a:spLocks noChangeArrowheads="1"/>
          </p:cNvSpPr>
          <p:nvPr/>
        </p:nvSpPr>
        <p:spPr bwMode="auto">
          <a:xfrm>
            <a:off x="5738279" y="1216832"/>
            <a:ext cx="1183224"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Cache</a:t>
            </a:r>
          </a:p>
        </p:txBody>
      </p:sp>
      <p:sp>
        <p:nvSpPr>
          <p:cNvPr id="17424" name="Text Box 16"/>
          <p:cNvSpPr txBox="1">
            <a:spLocks noChangeArrowheads="1"/>
          </p:cNvSpPr>
          <p:nvPr/>
        </p:nvSpPr>
        <p:spPr bwMode="auto">
          <a:xfrm>
            <a:off x="2722683" y="1216832"/>
            <a:ext cx="1790763"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Processor</a:t>
            </a:r>
          </a:p>
        </p:txBody>
      </p:sp>
      <p:sp>
        <p:nvSpPr>
          <p:cNvPr id="17425" name="Rectangle 17"/>
          <p:cNvSpPr>
            <a:spLocks noChangeArrowheads="1"/>
          </p:cNvSpPr>
          <p:nvPr/>
        </p:nvSpPr>
        <p:spPr bwMode="auto">
          <a:xfrm>
            <a:off x="5880000" y="3513063"/>
            <a:ext cx="602761"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7426" name="Rectangle 18"/>
          <p:cNvSpPr>
            <a:spLocks noChangeArrowheads="1"/>
          </p:cNvSpPr>
          <p:nvPr/>
        </p:nvSpPr>
        <p:spPr bwMode="auto">
          <a:xfrm>
            <a:off x="6482760" y="351306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71</a:t>
            </a:r>
          </a:p>
        </p:txBody>
      </p:sp>
      <p:sp>
        <p:nvSpPr>
          <p:cNvPr id="17427" name="Rectangle 19"/>
          <p:cNvSpPr>
            <a:spLocks noChangeArrowheads="1"/>
          </p:cNvSpPr>
          <p:nvPr/>
        </p:nvSpPr>
        <p:spPr bwMode="auto">
          <a:xfrm>
            <a:off x="6482760" y="385749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7428" name="Text Box 20"/>
          <p:cNvSpPr txBox="1">
            <a:spLocks noChangeArrowheads="1"/>
          </p:cNvSpPr>
          <p:nvPr/>
        </p:nvSpPr>
        <p:spPr bwMode="auto">
          <a:xfrm>
            <a:off x="5029678" y="3043053"/>
            <a:ext cx="2495357" cy="578922"/>
          </a:xfrm>
          <a:prstGeom prst="rect">
            <a:avLst/>
          </a:prstGeom>
          <a:noFill/>
          <a:ln w="9525">
            <a:noFill/>
            <a:round/>
            <a:headEnd/>
            <a:tailEnd/>
          </a:ln>
          <a:effectLst/>
        </p:spPr>
        <p:txBody>
          <a:bodyPr lIns="101703" tIns="52886" rIns="101703" bIns="52886">
            <a:spAutoFit/>
          </a:bodyP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V d  tag   data</a:t>
            </a:r>
          </a:p>
        </p:txBody>
      </p:sp>
      <p:sp>
        <p:nvSpPr>
          <p:cNvPr id="17429" name="Rectangle 21"/>
          <p:cNvSpPr>
            <a:spLocks noChangeArrowheads="1"/>
          </p:cNvSpPr>
          <p:nvPr/>
        </p:nvSpPr>
        <p:spPr bwMode="auto">
          <a:xfrm>
            <a:off x="3583769" y="5608374"/>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7430" name="Rectangle 22"/>
          <p:cNvSpPr>
            <a:spLocks noChangeArrowheads="1"/>
          </p:cNvSpPr>
          <p:nvPr/>
        </p:nvSpPr>
        <p:spPr bwMode="auto">
          <a:xfrm>
            <a:off x="3583769" y="5952808"/>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7431" name="Rectangle 23"/>
          <p:cNvSpPr>
            <a:spLocks noChangeArrowheads="1"/>
          </p:cNvSpPr>
          <p:nvPr/>
        </p:nvSpPr>
        <p:spPr bwMode="auto">
          <a:xfrm>
            <a:off x="3583769" y="6297243"/>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7432" name="Rectangle 24"/>
          <p:cNvSpPr>
            <a:spLocks noChangeArrowheads="1"/>
          </p:cNvSpPr>
          <p:nvPr/>
        </p:nvSpPr>
        <p:spPr bwMode="auto">
          <a:xfrm>
            <a:off x="3583769" y="6641677"/>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7433" name="Text Box 25"/>
          <p:cNvSpPr txBox="1">
            <a:spLocks noChangeArrowheads="1"/>
          </p:cNvSpPr>
          <p:nvPr/>
        </p:nvSpPr>
        <p:spPr bwMode="auto">
          <a:xfrm>
            <a:off x="3068912" y="5608374"/>
            <a:ext cx="516375" cy="1497955"/>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R0</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R1</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R2</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R3</a:t>
            </a:r>
          </a:p>
        </p:txBody>
      </p:sp>
      <p:sp>
        <p:nvSpPr>
          <p:cNvPr id="17434" name="Text Box 26"/>
          <p:cNvSpPr txBox="1">
            <a:spLocks noChangeArrowheads="1"/>
          </p:cNvSpPr>
          <p:nvPr/>
        </p:nvSpPr>
        <p:spPr bwMode="auto">
          <a:xfrm>
            <a:off x="8664179" y="1216832"/>
            <a:ext cx="1608149"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Memory</a:t>
            </a:r>
          </a:p>
        </p:txBody>
      </p:sp>
      <p:sp>
        <p:nvSpPr>
          <p:cNvPr id="17435" name="Rectangle 27"/>
          <p:cNvSpPr>
            <a:spLocks noChangeArrowheads="1"/>
          </p:cNvSpPr>
          <p:nvPr/>
        </p:nvSpPr>
        <p:spPr bwMode="auto">
          <a:xfrm>
            <a:off x="5880000" y="4201932"/>
            <a:ext cx="602761"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17436" name="Rectangle 28"/>
          <p:cNvSpPr>
            <a:spLocks noChangeArrowheads="1"/>
          </p:cNvSpPr>
          <p:nvPr/>
        </p:nvSpPr>
        <p:spPr bwMode="auto">
          <a:xfrm>
            <a:off x="6482760" y="420193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7437" name="Rectangle 29"/>
          <p:cNvSpPr>
            <a:spLocks noChangeArrowheads="1"/>
          </p:cNvSpPr>
          <p:nvPr/>
        </p:nvSpPr>
        <p:spPr bwMode="auto">
          <a:xfrm>
            <a:off x="6482760" y="454636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123</a:t>
            </a:r>
          </a:p>
        </p:txBody>
      </p:sp>
      <p:sp>
        <p:nvSpPr>
          <p:cNvPr id="17438" name="Rectangle 30"/>
          <p:cNvSpPr>
            <a:spLocks noChangeArrowheads="1"/>
          </p:cNvSpPr>
          <p:nvPr/>
        </p:nvSpPr>
        <p:spPr bwMode="auto">
          <a:xfrm>
            <a:off x="8836397" y="181959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78</a:t>
            </a:r>
          </a:p>
        </p:txBody>
      </p:sp>
      <p:sp>
        <p:nvSpPr>
          <p:cNvPr id="17439" name="Rectangle 31"/>
          <p:cNvSpPr>
            <a:spLocks noChangeArrowheads="1"/>
          </p:cNvSpPr>
          <p:nvPr/>
        </p:nvSpPr>
        <p:spPr bwMode="auto">
          <a:xfrm>
            <a:off x="8836397" y="250846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120</a:t>
            </a:r>
          </a:p>
        </p:txBody>
      </p:sp>
      <p:sp>
        <p:nvSpPr>
          <p:cNvPr id="17440" name="Rectangle 32"/>
          <p:cNvSpPr>
            <a:spLocks noChangeArrowheads="1"/>
          </p:cNvSpPr>
          <p:nvPr/>
        </p:nvSpPr>
        <p:spPr bwMode="auto">
          <a:xfrm>
            <a:off x="8836397" y="3197332"/>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71</a:t>
            </a:r>
          </a:p>
        </p:txBody>
      </p:sp>
      <p:sp>
        <p:nvSpPr>
          <p:cNvPr id="17441" name="Rectangle 33"/>
          <p:cNvSpPr>
            <a:spLocks noChangeArrowheads="1"/>
          </p:cNvSpPr>
          <p:nvPr/>
        </p:nvSpPr>
        <p:spPr bwMode="auto">
          <a:xfrm>
            <a:off x="8836397" y="4230635"/>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173</a:t>
            </a:r>
          </a:p>
        </p:txBody>
      </p:sp>
      <p:sp>
        <p:nvSpPr>
          <p:cNvPr id="17442" name="Rectangle 34"/>
          <p:cNvSpPr>
            <a:spLocks noChangeArrowheads="1"/>
          </p:cNvSpPr>
          <p:nvPr/>
        </p:nvSpPr>
        <p:spPr bwMode="auto">
          <a:xfrm>
            <a:off x="8836397" y="4919505"/>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a:t>
            </a:r>
          </a:p>
        </p:txBody>
      </p:sp>
      <p:sp>
        <p:nvSpPr>
          <p:cNvPr id="17443" name="Rectangle 35"/>
          <p:cNvSpPr>
            <a:spLocks noChangeArrowheads="1"/>
          </p:cNvSpPr>
          <p:nvPr/>
        </p:nvSpPr>
        <p:spPr bwMode="auto">
          <a:xfrm>
            <a:off x="8836397" y="5608374"/>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28</a:t>
            </a:r>
          </a:p>
        </p:txBody>
      </p:sp>
      <p:sp>
        <p:nvSpPr>
          <p:cNvPr id="17444" name="Rectangle 36"/>
          <p:cNvSpPr>
            <a:spLocks noChangeArrowheads="1"/>
          </p:cNvSpPr>
          <p:nvPr/>
        </p:nvSpPr>
        <p:spPr bwMode="auto">
          <a:xfrm>
            <a:off x="8836397" y="629724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200</a:t>
            </a:r>
          </a:p>
        </p:txBody>
      </p:sp>
      <p:sp>
        <p:nvSpPr>
          <p:cNvPr id="17445" name="Rectangle 37"/>
          <p:cNvSpPr>
            <a:spLocks noChangeArrowheads="1"/>
          </p:cNvSpPr>
          <p:nvPr/>
        </p:nvSpPr>
        <p:spPr bwMode="auto">
          <a:xfrm>
            <a:off x="8836397" y="698611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225</a:t>
            </a:r>
          </a:p>
        </p:txBody>
      </p:sp>
      <p:sp>
        <p:nvSpPr>
          <p:cNvPr id="17446" name="Text Box 38"/>
          <p:cNvSpPr txBox="1">
            <a:spLocks noChangeArrowheads="1"/>
          </p:cNvSpPr>
          <p:nvPr/>
        </p:nvSpPr>
        <p:spPr bwMode="auto">
          <a:xfrm>
            <a:off x="5478160" y="6038917"/>
            <a:ext cx="1888545" cy="1135356"/>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Misses:   3</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Hits:</a:t>
            </a:r>
            <a:r>
              <a:rPr lang="en-US" sz="3616" b="1" dirty="0">
                <a:solidFill>
                  <a:srgbClr val="000000"/>
                </a:solidFill>
                <a:latin typeface="Calibri" pitchFamily="34" charset="0"/>
              </a:rPr>
              <a:t> </a:t>
            </a:r>
            <a:r>
              <a:rPr lang="en-US" sz="3068" b="1" dirty="0">
                <a:solidFill>
                  <a:srgbClr val="000000"/>
                </a:solidFill>
                <a:latin typeface="Calibri" pitchFamily="34" charset="0"/>
              </a:rPr>
              <a:t>      0</a:t>
            </a:r>
          </a:p>
        </p:txBody>
      </p:sp>
      <p:sp>
        <p:nvSpPr>
          <p:cNvPr id="17447" name="Rectangle 39"/>
          <p:cNvSpPr>
            <a:spLocks noChangeArrowheads="1"/>
          </p:cNvSpPr>
          <p:nvPr/>
        </p:nvSpPr>
        <p:spPr bwMode="auto">
          <a:xfrm>
            <a:off x="5564267" y="3513063"/>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17448" name="Rectangle 40"/>
          <p:cNvSpPr>
            <a:spLocks noChangeArrowheads="1"/>
          </p:cNvSpPr>
          <p:nvPr/>
        </p:nvSpPr>
        <p:spPr bwMode="auto">
          <a:xfrm>
            <a:off x="5567855" y="4201932"/>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7449" name="Rectangle 41"/>
          <p:cNvSpPr>
            <a:spLocks noChangeArrowheads="1"/>
          </p:cNvSpPr>
          <p:nvPr/>
        </p:nvSpPr>
        <p:spPr bwMode="auto">
          <a:xfrm>
            <a:off x="5259299" y="3513063"/>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7450" name="Rectangle 42"/>
          <p:cNvSpPr>
            <a:spLocks noChangeArrowheads="1"/>
          </p:cNvSpPr>
          <p:nvPr/>
        </p:nvSpPr>
        <p:spPr bwMode="auto">
          <a:xfrm>
            <a:off x="5259299" y="4201932"/>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7451" name="AutoShape 43"/>
          <p:cNvSpPr>
            <a:spLocks noChangeArrowheads="1"/>
          </p:cNvSpPr>
          <p:nvPr/>
        </p:nvSpPr>
        <p:spPr bwMode="auto">
          <a:xfrm>
            <a:off x="2464357" y="4058417"/>
            <a:ext cx="430543" cy="258326"/>
          </a:xfrm>
          <a:prstGeom prst="rightArrow">
            <a:avLst>
              <a:gd name="adj1" fmla="val 50000"/>
              <a:gd name="adj2" fmla="val 41667"/>
            </a:avLst>
          </a:prstGeom>
          <a:solidFill>
            <a:srgbClr val="FF000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7452" name="Rectangle 44"/>
          <p:cNvSpPr>
            <a:spLocks noChangeArrowheads="1"/>
          </p:cNvSpPr>
          <p:nvPr/>
        </p:nvSpPr>
        <p:spPr bwMode="auto">
          <a:xfrm>
            <a:off x="3583769" y="595280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17453" name="Rectangle 45"/>
          <p:cNvSpPr>
            <a:spLocks noChangeArrowheads="1"/>
          </p:cNvSpPr>
          <p:nvPr/>
        </p:nvSpPr>
        <p:spPr bwMode="auto">
          <a:xfrm>
            <a:off x="3583769" y="629724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7454" name="Text Box 46"/>
          <p:cNvSpPr txBox="1">
            <a:spLocks noChangeArrowheads="1"/>
          </p:cNvSpPr>
          <p:nvPr/>
        </p:nvSpPr>
        <p:spPr bwMode="auto">
          <a:xfrm>
            <a:off x="8836397" y="7068633"/>
            <a:ext cx="1722173" cy="538179"/>
          </a:xfrm>
          <a:prstGeom prst="rect">
            <a:avLst/>
          </a:prstGeom>
          <a:noFill/>
          <a:ln w="9525">
            <a:noFill/>
            <a:round/>
            <a:headEnd/>
            <a:tailEnd/>
          </a:ln>
          <a:effectLst/>
        </p:spPr>
        <p:txBody>
          <a:bodyPr lIns="101703" tIns="52886" rIns="101703" bIns="52886"/>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fld id="{E6D08FA7-22A9-4B0B-913E-FD418F9BBB28}" type="slidenum">
              <a:rPr lang="en-US" sz="1356">
                <a:solidFill>
                  <a:srgbClr val="000000"/>
                </a:solidFill>
                <a:latin typeface="Verdana" pitchFamily="32" charset="0"/>
              </a:rPr>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t>40</a:t>
            </a:fld>
            <a:endParaRPr lang="en-US" sz="1356">
              <a:solidFill>
                <a:srgbClr val="000000"/>
              </a:solidFill>
              <a:latin typeface="Verdana" pitchFamily="32" charset="0"/>
            </a:endParaRPr>
          </a:p>
        </p:txBody>
      </p:sp>
    </p:spTree>
    <p:extLst>
      <p:ext uri="{BB962C8B-B14F-4D97-AF65-F5344CB8AC3E}">
        <p14:creationId xmlns:p14="http://schemas.microsoft.com/office/powerpoint/2010/main" val="3075006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4961508" y="1302941"/>
            <a:ext cx="2841585" cy="6113714"/>
          </a:xfrm>
          <a:prstGeom prst="rect">
            <a:avLst/>
          </a:prstGeom>
          <a:solidFill>
            <a:srgbClr val="FFFF99"/>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8434" name="Rectangle 2"/>
          <p:cNvSpPr>
            <a:spLocks noChangeArrowheads="1"/>
          </p:cNvSpPr>
          <p:nvPr/>
        </p:nvSpPr>
        <p:spPr bwMode="auto">
          <a:xfrm>
            <a:off x="7803093"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8435" name="Rectangle 3"/>
          <p:cNvSpPr>
            <a:spLocks noChangeArrowheads="1"/>
          </p:cNvSpPr>
          <p:nvPr/>
        </p:nvSpPr>
        <p:spPr bwMode="auto">
          <a:xfrm>
            <a:off x="2119922"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8436" name="Text Box 4"/>
          <p:cNvSpPr txBox="1">
            <a:spLocks noChangeArrowheads="1"/>
          </p:cNvSpPr>
          <p:nvPr/>
        </p:nvSpPr>
        <p:spPr bwMode="auto">
          <a:xfrm>
            <a:off x="1563803" y="264257"/>
            <a:ext cx="9041408" cy="722953"/>
          </a:xfrm>
          <a:prstGeom prst="rect">
            <a:avLst/>
          </a:prstGeom>
          <a:noFill/>
          <a:ln w="9525">
            <a:noFill/>
            <a:round/>
            <a:headEnd/>
            <a:tailEnd/>
          </a:ln>
          <a:effectLst/>
        </p:spPr>
        <p:txBody>
          <a:bodyPr anchor="b"/>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4068" b="1" dirty="0">
                <a:solidFill>
                  <a:srgbClr val="000000"/>
                </a:solidFill>
                <a:latin typeface="Calibri" pitchFamily="34" charset="0"/>
              </a:rPr>
              <a:t>Direct-mapped (REF 4)</a:t>
            </a:r>
          </a:p>
        </p:txBody>
      </p:sp>
      <p:sp>
        <p:nvSpPr>
          <p:cNvPr id="18437" name="Rectangle 5"/>
          <p:cNvSpPr>
            <a:spLocks noChangeArrowheads="1"/>
          </p:cNvSpPr>
          <p:nvPr/>
        </p:nvSpPr>
        <p:spPr bwMode="auto">
          <a:xfrm>
            <a:off x="8836397" y="216402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18438" name="Rectangle 6"/>
          <p:cNvSpPr>
            <a:spLocks noChangeArrowheads="1"/>
          </p:cNvSpPr>
          <p:nvPr/>
        </p:nvSpPr>
        <p:spPr bwMode="auto">
          <a:xfrm>
            <a:off x="8836397" y="285289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123</a:t>
            </a:r>
          </a:p>
        </p:txBody>
      </p:sp>
      <p:sp>
        <p:nvSpPr>
          <p:cNvPr id="18439" name="Rectangle 7"/>
          <p:cNvSpPr>
            <a:spLocks noChangeArrowheads="1"/>
          </p:cNvSpPr>
          <p:nvPr/>
        </p:nvSpPr>
        <p:spPr bwMode="auto">
          <a:xfrm>
            <a:off x="8836397" y="3541766"/>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8440" name="Rectangle 8"/>
          <p:cNvSpPr>
            <a:spLocks noChangeArrowheads="1"/>
          </p:cNvSpPr>
          <p:nvPr/>
        </p:nvSpPr>
        <p:spPr bwMode="auto">
          <a:xfrm>
            <a:off x="8836397" y="3886201"/>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162</a:t>
            </a:r>
          </a:p>
        </p:txBody>
      </p:sp>
      <p:sp>
        <p:nvSpPr>
          <p:cNvPr id="18441" name="Rectangle 9"/>
          <p:cNvSpPr>
            <a:spLocks noChangeArrowheads="1"/>
          </p:cNvSpPr>
          <p:nvPr/>
        </p:nvSpPr>
        <p:spPr bwMode="auto">
          <a:xfrm>
            <a:off x="8836397" y="4575070"/>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18</a:t>
            </a:r>
          </a:p>
        </p:txBody>
      </p:sp>
      <p:sp>
        <p:nvSpPr>
          <p:cNvPr id="18442" name="Rectangle 10"/>
          <p:cNvSpPr>
            <a:spLocks noChangeArrowheads="1"/>
          </p:cNvSpPr>
          <p:nvPr/>
        </p:nvSpPr>
        <p:spPr bwMode="auto">
          <a:xfrm>
            <a:off x="8836397" y="5263939"/>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33</a:t>
            </a:r>
          </a:p>
        </p:txBody>
      </p:sp>
      <p:sp>
        <p:nvSpPr>
          <p:cNvPr id="18443" name="Rectangle 11"/>
          <p:cNvSpPr>
            <a:spLocks noChangeArrowheads="1"/>
          </p:cNvSpPr>
          <p:nvPr/>
        </p:nvSpPr>
        <p:spPr bwMode="auto">
          <a:xfrm>
            <a:off x="8836397" y="595280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19</a:t>
            </a:r>
          </a:p>
        </p:txBody>
      </p:sp>
      <p:sp>
        <p:nvSpPr>
          <p:cNvPr id="18444" name="Rectangle 12"/>
          <p:cNvSpPr>
            <a:spLocks noChangeArrowheads="1"/>
          </p:cNvSpPr>
          <p:nvPr/>
        </p:nvSpPr>
        <p:spPr bwMode="auto">
          <a:xfrm>
            <a:off x="8836397" y="664167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210</a:t>
            </a:r>
          </a:p>
        </p:txBody>
      </p:sp>
      <p:sp>
        <p:nvSpPr>
          <p:cNvPr id="18445" name="Text Box 13"/>
          <p:cNvSpPr txBox="1">
            <a:spLocks noChangeArrowheads="1"/>
          </p:cNvSpPr>
          <p:nvPr/>
        </p:nvSpPr>
        <p:spPr bwMode="auto">
          <a:xfrm>
            <a:off x="8398840" y="1733485"/>
            <a:ext cx="500345" cy="5671405"/>
          </a:xfrm>
          <a:prstGeom prst="rect">
            <a:avLst/>
          </a:prstGeom>
          <a:noFill/>
          <a:ln w="9525">
            <a:noFill/>
            <a:round/>
            <a:headEnd/>
            <a:tailEnd/>
          </a:ln>
          <a:effectLst/>
        </p:spPr>
        <p:txBody>
          <a:bodyPr wrap="none" lIns="101703" tIns="52886" rIns="101703" bIns="52886">
            <a:spAutoFit/>
          </a:bodyPr>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5</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6</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7</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8</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9</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15</a:t>
            </a:r>
          </a:p>
        </p:txBody>
      </p:sp>
      <p:sp>
        <p:nvSpPr>
          <p:cNvPr id="18446" name="Text Box 14"/>
          <p:cNvSpPr txBox="1">
            <a:spLocks noChangeArrowheads="1"/>
          </p:cNvSpPr>
          <p:nvPr/>
        </p:nvSpPr>
        <p:spPr bwMode="auto">
          <a:xfrm>
            <a:off x="2814174" y="3143514"/>
            <a:ext cx="1922209" cy="1497891"/>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R1 </a:t>
            </a:r>
            <a:r>
              <a:rPr lang="en-US" sz="1808" b="1" dirty="0">
                <a:solidFill>
                  <a:srgbClr val="000000"/>
                </a:solidFill>
                <a:latin typeface="Symbol" charset="2"/>
              </a:rPr>
              <a:t></a:t>
            </a:r>
            <a:r>
              <a:rPr lang="en-US" sz="1808" b="1" dirty="0">
                <a:solidFill>
                  <a:srgbClr val="000000"/>
                </a:solidFill>
                <a:latin typeface="Calibri" pitchFamily="34" charset="0"/>
              </a:rPr>
              <a:t> M[   1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5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R2 </a:t>
            </a:r>
            <a:r>
              <a:rPr lang="en-US" sz="1808" b="1" dirty="0">
                <a:solidFill>
                  <a:srgbClr val="000000"/>
                </a:solidFill>
                <a:latin typeface="Symbol" charset="2"/>
              </a:rPr>
              <a:t></a:t>
            </a:r>
            <a:r>
              <a:rPr lang="en-US" sz="1808" b="1" dirty="0">
                <a:solidFill>
                  <a:srgbClr val="000000"/>
                </a:solidFill>
                <a:latin typeface="Calibri" pitchFamily="34" charset="0"/>
              </a:rPr>
              <a:t> M[   2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R1 </a:t>
            </a:r>
            <a:r>
              <a:rPr lang="en-US" sz="1808" b="1" dirty="0">
                <a:solidFill>
                  <a:srgbClr val="000000"/>
                </a:solidFill>
                <a:latin typeface="Symbol" charset="2"/>
              </a:rPr>
              <a:t></a:t>
            </a:r>
            <a:r>
              <a:rPr lang="en-US" sz="1808" b="1" dirty="0">
                <a:solidFill>
                  <a:srgbClr val="000000"/>
                </a:solidFill>
                <a:latin typeface="Calibri" pitchFamily="34" charset="0"/>
              </a:rPr>
              <a:t> M[   </a:t>
            </a:r>
            <a:r>
              <a:rPr lang="en-US" sz="1808" b="1" dirty="0">
                <a:solidFill>
                  <a:srgbClr val="FF0000"/>
                </a:solidFill>
                <a:latin typeface="Calibri" pitchFamily="34" charset="0"/>
              </a:rPr>
              <a:t>7</a:t>
            </a:r>
            <a:r>
              <a:rPr lang="en-US" sz="1808" b="1" dirty="0">
                <a:solidFill>
                  <a:srgbClr val="000000"/>
                </a:solidFill>
                <a:latin typeface="Calibri" pitchFamily="34" charset="0"/>
              </a:rPr>
              <a:t>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4   ]</a:t>
            </a:r>
          </a:p>
        </p:txBody>
      </p:sp>
      <p:sp>
        <p:nvSpPr>
          <p:cNvPr id="18447" name="Text Box 15"/>
          <p:cNvSpPr txBox="1">
            <a:spLocks noChangeArrowheads="1"/>
          </p:cNvSpPr>
          <p:nvPr/>
        </p:nvSpPr>
        <p:spPr bwMode="auto">
          <a:xfrm>
            <a:off x="5738279" y="1216832"/>
            <a:ext cx="1183224"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Cache</a:t>
            </a:r>
          </a:p>
        </p:txBody>
      </p:sp>
      <p:sp>
        <p:nvSpPr>
          <p:cNvPr id="18448" name="Text Box 16"/>
          <p:cNvSpPr txBox="1">
            <a:spLocks noChangeArrowheads="1"/>
          </p:cNvSpPr>
          <p:nvPr/>
        </p:nvSpPr>
        <p:spPr bwMode="auto">
          <a:xfrm>
            <a:off x="2722683" y="1216832"/>
            <a:ext cx="1790763"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Processor</a:t>
            </a:r>
          </a:p>
        </p:txBody>
      </p:sp>
      <p:sp>
        <p:nvSpPr>
          <p:cNvPr id="18449" name="Rectangle 17"/>
          <p:cNvSpPr>
            <a:spLocks noChangeArrowheads="1"/>
          </p:cNvSpPr>
          <p:nvPr/>
        </p:nvSpPr>
        <p:spPr bwMode="auto">
          <a:xfrm>
            <a:off x="5880000" y="3513063"/>
            <a:ext cx="602761"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8450" name="Rectangle 18"/>
          <p:cNvSpPr>
            <a:spLocks noChangeArrowheads="1"/>
          </p:cNvSpPr>
          <p:nvPr/>
        </p:nvSpPr>
        <p:spPr bwMode="auto">
          <a:xfrm>
            <a:off x="6482760" y="351306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71</a:t>
            </a:r>
          </a:p>
        </p:txBody>
      </p:sp>
      <p:sp>
        <p:nvSpPr>
          <p:cNvPr id="18451" name="Rectangle 19"/>
          <p:cNvSpPr>
            <a:spLocks noChangeArrowheads="1"/>
          </p:cNvSpPr>
          <p:nvPr/>
        </p:nvSpPr>
        <p:spPr bwMode="auto">
          <a:xfrm>
            <a:off x="6482760" y="385749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8452" name="Text Box 20"/>
          <p:cNvSpPr txBox="1">
            <a:spLocks noChangeArrowheads="1"/>
          </p:cNvSpPr>
          <p:nvPr/>
        </p:nvSpPr>
        <p:spPr bwMode="auto">
          <a:xfrm>
            <a:off x="5029678" y="3043053"/>
            <a:ext cx="2495357" cy="578922"/>
          </a:xfrm>
          <a:prstGeom prst="rect">
            <a:avLst/>
          </a:prstGeom>
          <a:noFill/>
          <a:ln w="9525">
            <a:noFill/>
            <a:round/>
            <a:headEnd/>
            <a:tailEnd/>
          </a:ln>
          <a:effectLst/>
        </p:spPr>
        <p:txBody>
          <a:bodyPr lIns="101703" tIns="52886" rIns="101703" bIns="52886">
            <a:spAutoFit/>
          </a:bodyP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V d  tag   data</a:t>
            </a:r>
          </a:p>
        </p:txBody>
      </p:sp>
      <p:sp>
        <p:nvSpPr>
          <p:cNvPr id="18453" name="Rectangle 21"/>
          <p:cNvSpPr>
            <a:spLocks noChangeArrowheads="1"/>
          </p:cNvSpPr>
          <p:nvPr/>
        </p:nvSpPr>
        <p:spPr bwMode="auto">
          <a:xfrm>
            <a:off x="3583769" y="5608374"/>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8454" name="Rectangle 22"/>
          <p:cNvSpPr>
            <a:spLocks noChangeArrowheads="1"/>
          </p:cNvSpPr>
          <p:nvPr/>
        </p:nvSpPr>
        <p:spPr bwMode="auto">
          <a:xfrm>
            <a:off x="3583769" y="5952808"/>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8455" name="Rectangle 23"/>
          <p:cNvSpPr>
            <a:spLocks noChangeArrowheads="1"/>
          </p:cNvSpPr>
          <p:nvPr/>
        </p:nvSpPr>
        <p:spPr bwMode="auto">
          <a:xfrm>
            <a:off x="3583769" y="6297243"/>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8456" name="Rectangle 24"/>
          <p:cNvSpPr>
            <a:spLocks noChangeArrowheads="1"/>
          </p:cNvSpPr>
          <p:nvPr/>
        </p:nvSpPr>
        <p:spPr bwMode="auto">
          <a:xfrm>
            <a:off x="3583769" y="6641677"/>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8457" name="Text Box 25"/>
          <p:cNvSpPr txBox="1">
            <a:spLocks noChangeArrowheads="1"/>
          </p:cNvSpPr>
          <p:nvPr/>
        </p:nvSpPr>
        <p:spPr bwMode="auto">
          <a:xfrm>
            <a:off x="3068912" y="5608374"/>
            <a:ext cx="516375" cy="1497955"/>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R0</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R1</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R2</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R3</a:t>
            </a:r>
          </a:p>
        </p:txBody>
      </p:sp>
      <p:sp>
        <p:nvSpPr>
          <p:cNvPr id="18458" name="Text Box 26"/>
          <p:cNvSpPr txBox="1">
            <a:spLocks noChangeArrowheads="1"/>
          </p:cNvSpPr>
          <p:nvPr/>
        </p:nvSpPr>
        <p:spPr bwMode="auto">
          <a:xfrm>
            <a:off x="8664179" y="1216832"/>
            <a:ext cx="1608149"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Memory</a:t>
            </a:r>
          </a:p>
        </p:txBody>
      </p:sp>
      <p:sp>
        <p:nvSpPr>
          <p:cNvPr id="18459" name="Rectangle 27"/>
          <p:cNvSpPr>
            <a:spLocks noChangeArrowheads="1"/>
          </p:cNvSpPr>
          <p:nvPr/>
        </p:nvSpPr>
        <p:spPr bwMode="auto">
          <a:xfrm>
            <a:off x="5880000" y="4201932"/>
            <a:ext cx="602761"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18460" name="Rectangle 28"/>
          <p:cNvSpPr>
            <a:spLocks noChangeArrowheads="1"/>
          </p:cNvSpPr>
          <p:nvPr/>
        </p:nvSpPr>
        <p:spPr bwMode="auto">
          <a:xfrm>
            <a:off x="6482760" y="420193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8461" name="Rectangle 29"/>
          <p:cNvSpPr>
            <a:spLocks noChangeArrowheads="1"/>
          </p:cNvSpPr>
          <p:nvPr/>
        </p:nvSpPr>
        <p:spPr bwMode="auto">
          <a:xfrm>
            <a:off x="6482760" y="454636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123</a:t>
            </a:r>
          </a:p>
        </p:txBody>
      </p:sp>
      <p:sp>
        <p:nvSpPr>
          <p:cNvPr id="18462" name="Rectangle 30"/>
          <p:cNvSpPr>
            <a:spLocks noChangeArrowheads="1"/>
          </p:cNvSpPr>
          <p:nvPr/>
        </p:nvSpPr>
        <p:spPr bwMode="auto">
          <a:xfrm>
            <a:off x="8836397" y="181959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78</a:t>
            </a:r>
          </a:p>
        </p:txBody>
      </p:sp>
      <p:sp>
        <p:nvSpPr>
          <p:cNvPr id="18463" name="Rectangle 31"/>
          <p:cNvSpPr>
            <a:spLocks noChangeArrowheads="1"/>
          </p:cNvSpPr>
          <p:nvPr/>
        </p:nvSpPr>
        <p:spPr bwMode="auto">
          <a:xfrm>
            <a:off x="8836397" y="250846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8464" name="Rectangle 32"/>
          <p:cNvSpPr>
            <a:spLocks noChangeArrowheads="1"/>
          </p:cNvSpPr>
          <p:nvPr/>
        </p:nvSpPr>
        <p:spPr bwMode="auto">
          <a:xfrm>
            <a:off x="8836397" y="3197332"/>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71</a:t>
            </a:r>
          </a:p>
        </p:txBody>
      </p:sp>
      <p:sp>
        <p:nvSpPr>
          <p:cNvPr id="18465" name="Rectangle 33"/>
          <p:cNvSpPr>
            <a:spLocks noChangeArrowheads="1"/>
          </p:cNvSpPr>
          <p:nvPr/>
        </p:nvSpPr>
        <p:spPr bwMode="auto">
          <a:xfrm>
            <a:off x="8836397" y="4230635"/>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173</a:t>
            </a:r>
          </a:p>
        </p:txBody>
      </p:sp>
      <p:sp>
        <p:nvSpPr>
          <p:cNvPr id="18466" name="Rectangle 34"/>
          <p:cNvSpPr>
            <a:spLocks noChangeArrowheads="1"/>
          </p:cNvSpPr>
          <p:nvPr/>
        </p:nvSpPr>
        <p:spPr bwMode="auto">
          <a:xfrm>
            <a:off x="8836397" y="4919505"/>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a:t>
            </a:r>
          </a:p>
        </p:txBody>
      </p:sp>
      <p:sp>
        <p:nvSpPr>
          <p:cNvPr id="18467" name="Rectangle 35"/>
          <p:cNvSpPr>
            <a:spLocks noChangeArrowheads="1"/>
          </p:cNvSpPr>
          <p:nvPr/>
        </p:nvSpPr>
        <p:spPr bwMode="auto">
          <a:xfrm>
            <a:off x="8836397" y="5608374"/>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28</a:t>
            </a:r>
          </a:p>
        </p:txBody>
      </p:sp>
      <p:sp>
        <p:nvSpPr>
          <p:cNvPr id="18468" name="Rectangle 36"/>
          <p:cNvSpPr>
            <a:spLocks noChangeArrowheads="1"/>
          </p:cNvSpPr>
          <p:nvPr/>
        </p:nvSpPr>
        <p:spPr bwMode="auto">
          <a:xfrm>
            <a:off x="8836397" y="629724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200</a:t>
            </a:r>
          </a:p>
        </p:txBody>
      </p:sp>
      <p:sp>
        <p:nvSpPr>
          <p:cNvPr id="18469" name="Rectangle 37"/>
          <p:cNvSpPr>
            <a:spLocks noChangeArrowheads="1"/>
          </p:cNvSpPr>
          <p:nvPr/>
        </p:nvSpPr>
        <p:spPr bwMode="auto">
          <a:xfrm>
            <a:off x="8836397" y="698611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225</a:t>
            </a:r>
          </a:p>
        </p:txBody>
      </p:sp>
      <p:sp>
        <p:nvSpPr>
          <p:cNvPr id="18470" name="Text Box 38"/>
          <p:cNvSpPr txBox="1">
            <a:spLocks noChangeArrowheads="1"/>
          </p:cNvSpPr>
          <p:nvPr/>
        </p:nvSpPr>
        <p:spPr bwMode="auto">
          <a:xfrm>
            <a:off x="5478160" y="6038917"/>
            <a:ext cx="1888545" cy="1135356"/>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Misses:   4</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Hits:</a:t>
            </a:r>
            <a:r>
              <a:rPr lang="en-US" sz="3616" b="1" dirty="0">
                <a:solidFill>
                  <a:srgbClr val="000000"/>
                </a:solidFill>
                <a:latin typeface="Calibri" pitchFamily="34" charset="0"/>
              </a:rPr>
              <a:t> </a:t>
            </a:r>
            <a:r>
              <a:rPr lang="en-US" sz="3068" b="1" dirty="0">
                <a:solidFill>
                  <a:srgbClr val="000000"/>
                </a:solidFill>
                <a:latin typeface="Calibri" pitchFamily="34" charset="0"/>
              </a:rPr>
              <a:t>      0</a:t>
            </a:r>
          </a:p>
        </p:txBody>
      </p:sp>
      <p:sp>
        <p:nvSpPr>
          <p:cNvPr id="18471" name="Rectangle 39"/>
          <p:cNvSpPr>
            <a:spLocks noChangeArrowheads="1"/>
          </p:cNvSpPr>
          <p:nvPr/>
        </p:nvSpPr>
        <p:spPr bwMode="auto">
          <a:xfrm>
            <a:off x="5564267" y="3513063"/>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18472" name="Rectangle 40"/>
          <p:cNvSpPr>
            <a:spLocks noChangeArrowheads="1"/>
          </p:cNvSpPr>
          <p:nvPr/>
        </p:nvSpPr>
        <p:spPr bwMode="auto">
          <a:xfrm>
            <a:off x="5567855" y="4201932"/>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8473" name="Rectangle 41"/>
          <p:cNvSpPr>
            <a:spLocks noChangeArrowheads="1"/>
          </p:cNvSpPr>
          <p:nvPr/>
        </p:nvSpPr>
        <p:spPr bwMode="auto">
          <a:xfrm>
            <a:off x="5259299" y="3513063"/>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8474" name="Rectangle 42"/>
          <p:cNvSpPr>
            <a:spLocks noChangeArrowheads="1"/>
          </p:cNvSpPr>
          <p:nvPr/>
        </p:nvSpPr>
        <p:spPr bwMode="auto">
          <a:xfrm>
            <a:off x="5259299" y="4201932"/>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8475" name="AutoShape 43"/>
          <p:cNvSpPr>
            <a:spLocks noChangeArrowheads="1"/>
          </p:cNvSpPr>
          <p:nvPr/>
        </p:nvSpPr>
        <p:spPr bwMode="auto">
          <a:xfrm>
            <a:off x="2464357" y="4058417"/>
            <a:ext cx="430543" cy="258326"/>
          </a:xfrm>
          <a:prstGeom prst="rightArrow">
            <a:avLst>
              <a:gd name="adj1" fmla="val 50000"/>
              <a:gd name="adj2" fmla="val 41667"/>
            </a:avLst>
          </a:prstGeom>
          <a:solidFill>
            <a:srgbClr val="FF000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8476" name="Rectangle 44"/>
          <p:cNvSpPr>
            <a:spLocks noChangeArrowheads="1"/>
          </p:cNvSpPr>
          <p:nvPr/>
        </p:nvSpPr>
        <p:spPr bwMode="auto">
          <a:xfrm>
            <a:off x="3583769" y="595280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18477" name="Rectangle 45"/>
          <p:cNvSpPr>
            <a:spLocks noChangeArrowheads="1"/>
          </p:cNvSpPr>
          <p:nvPr/>
        </p:nvSpPr>
        <p:spPr bwMode="auto">
          <a:xfrm>
            <a:off x="3583769" y="629724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8478" name="Line 46"/>
          <p:cNvSpPr>
            <a:spLocks noChangeShapeType="1"/>
          </p:cNvSpPr>
          <p:nvPr/>
        </p:nvSpPr>
        <p:spPr bwMode="auto">
          <a:xfrm flipV="1">
            <a:off x="7544766" y="2764995"/>
            <a:ext cx="1377738" cy="1639652"/>
          </a:xfrm>
          <a:prstGeom prst="line">
            <a:avLst/>
          </a:prstGeom>
          <a:noFill/>
          <a:ln w="57240">
            <a:solidFill>
              <a:srgbClr val="FF0000"/>
            </a:solidFill>
            <a:miter lim="800000"/>
            <a:headEnd/>
            <a:tailEnd type="triangle" w="med" len="med"/>
          </a:ln>
          <a:effectLst/>
        </p:spPr>
        <p:txBody>
          <a:bodyPr/>
          <a:lstStyle/>
          <a:p>
            <a:endParaRPr lang="en-US" sz="3068" dirty="0">
              <a:solidFill>
                <a:srgbClr val="000000"/>
              </a:solidFill>
              <a:latin typeface="Calibri" pitchFamily="34" charset="0"/>
            </a:endParaRPr>
          </a:p>
        </p:txBody>
      </p:sp>
      <p:sp>
        <p:nvSpPr>
          <p:cNvPr id="18479" name="Line 47"/>
          <p:cNvSpPr>
            <a:spLocks noChangeShapeType="1"/>
          </p:cNvSpPr>
          <p:nvPr/>
        </p:nvSpPr>
        <p:spPr bwMode="auto">
          <a:xfrm flipV="1">
            <a:off x="7544766" y="3109431"/>
            <a:ext cx="1377738" cy="1553543"/>
          </a:xfrm>
          <a:prstGeom prst="line">
            <a:avLst/>
          </a:prstGeom>
          <a:noFill/>
          <a:ln w="57240">
            <a:solidFill>
              <a:srgbClr val="FF0000"/>
            </a:solidFill>
            <a:miter lim="800000"/>
            <a:headEnd/>
            <a:tailEnd type="triangle" w="med" len="med"/>
          </a:ln>
          <a:effectLst/>
        </p:spPr>
        <p:txBody>
          <a:bodyPr/>
          <a:lstStyle/>
          <a:p>
            <a:endParaRPr lang="en-US" sz="3068" dirty="0">
              <a:solidFill>
                <a:srgbClr val="000000"/>
              </a:solidFill>
              <a:latin typeface="Calibri" pitchFamily="34" charset="0"/>
            </a:endParaRPr>
          </a:p>
        </p:txBody>
      </p:sp>
      <p:sp>
        <p:nvSpPr>
          <p:cNvPr id="18480" name="Text Box 48"/>
          <p:cNvSpPr txBox="1">
            <a:spLocks noChangeArrowheads="1"/>
          </p:cNvSpPr>
          <p:nvPr/>
        </p:nvSpPr>
        <p:spPr bwMode="auto">
          <a:xfrm>
            <a:off x="8836397" y="7068633"/>
            <a:ext cx="1722173" cy="538179"/>
          </a:xfrm>
          <a:prstGeom prst="rect">
            <a:avLst/>
          </a:prstGeom>
          <a:noFill/>
          <a:ln w="9525">
            <a:noFill/>
            <a:round/>
            <a:headEnd/>
            <a:tailEnd/>
          </a:ln>
          <a:effectLst/>
        </p:spPr>
        <p:txBody>
          <a:bodyPr lIns="101703" tIns="52886" rIns="101703" bIns="52886"/>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fld id="{FDA5EF7B-9F2F-43AC-B9F8-B1422A73D1C2}" type="slidenum">
              <a:rPr lang="en-US" sz="1356">
                <a:solidFill>
                  <a:srgbClr val="000000"/>
                </a:solidFill>
                <a:latin typeface="Verdana" pitchFamily="32" charset="0"/>
              </a:rPr>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t>41</a:t>
            </a:fld>
            <a:endParaRPr lang="en-US" sz="1356">
              <a:solidFill>
                <a:srgbClr val="000000"/>
              </a:solidFill>
              <a:latin typeface="Verdana" pitchFamily="32" charset="0"/>
            </a:endParaRPr>
          </a:p>
        </p:txBody>
      </p:sp>
    </p:spTree>
    <p:extLst>
      <p:ext uri="{BB962C8B-B14F-4D97-AF65-F5344CB8AC3E}">
        <p14:creationId xmlns:p14="http://schemas.microsoft.com/office/powerpoint/2010/main" val="19680731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4961508" y="1302941"/>
            <a:ext cx="2841585" cy="6113714"/>
          </a:xfrm>
          <a:prstGeom prst="rect">
            <a:avLst/>
          </a:prstGeom>
          <a:solidFill>
            <a:srgbClr val="FFFF99"/>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9458" name="Rectangle 2"/>
          <p:cNvSpPr>
            <a:spLocks noChangeArrowheads="1"/>
          </p:cNvSpPr>
          <p:nvPr/>
        </p:nvSpPr>
        <p:spPr bwMode="auto">
          <a:xfrm>
            <a:off x="7803093"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9459" name="Rectangle 3"/>
          <p:cNvSpPr>
            <a:spLocks noChangeArrowheads="1"/>
          </p:cNvSpPr>
          <p:nvPr/>
        </p:nvSpPr>
        <p:spPr bwMode="auto">
          <a:xfrm>
            <a:off x="2119922"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9460" name="Text Box 4"/>
          <p:cNvSpPr txBox="1">
            <a:spLocks noChangeArrowheads="1"/>
          </p:cNvSpPr>
          <p:nvPr/>
        </p:nvSpPr>
        <p:spPr bwMode="auto">
          <a:xfrm>
            <a:off x="1563803" y="264257"/>
            <a:ext cx="9041408" cy="722953"/>
          </a:xfrm>
          <a:prstGeom prst="rect">
            <a:avLst/>
          </a:prstGeom>
          <a:noFill/>
          <a:ln w="9525">
            <a:noFill/>
            <a:round/>
            <a:headEnd/>
            <a:tailEnd/>
          </a:ln>
          <a:effectLst/>
        </p:spPr>
        <p:txBody>
          <a:bodyPr anchor="b"/>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4068" b="1" dirty="0">
                <a:solidFill>
                  <a:srgbClr val="000000"/>
                </a:solidFill>
                <a:latin typeface="Calibri" pitchFamily="34" charset="0"/>
              </a:rPr>
              <a:t>Direct-mapped (REF 4)</a:t>
            </a:r>
          </a:p>
        </p:txBody>
      </p:sp>
      <p:sp>
        <p:nvSpPr>
          <p:cNvPr id="19461" name="Rectangle 5"/>
          <p:cNvSpPr>
            <a:spLocks noChangeArrowheads="1"/>
          </p:cNvSpPr>
          <p:nvPr/>
        </p:nvSpPr>
        <p:spPr bwMode="auto">
          <a:xfrm>
            <a:off x="8836397" y="216402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19462" name="Rectangle 6"/>
          <p:cNvSpPr>
            <a:spLocks noChangeArrowheads="1"/>
          </p:cNvSpPr>
          <p:nvPr/>
        </p:nvSpPr>
        <p:spPr bwMode="auto">
          <a:xfrm>
            <a:off x="8836397" y="285289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123</a:t>
            </a:r>
          </a:p>
        </p:txBody>
      </p:sp>
      <p:sp>
        <p:nvSpPr>
          <p:cNvPr id="19463" name="Rectangle 7"/>
          <p:cNvSpPr>
            <a:spLocks noChangeArrowheads="1"/>
          </p:cNvSpPr>
          <p:nvPr/>
        </p:nvSpPr>
        <p:spPr bwMode="auto">
          <a:xfrm>
            <a:off x="8836397" y="3541766"/>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9464" name="Rectangle 8"/>
          <p:cNvSpPr>
            <a:spLocks noChangeArrowheads="1"/>
          </p:cNvSpPr>
          <p:nvPr/>
        </p:nvSpPr>
        <p:spPr bwMode="auto">
          <a:xfrm>
            <a:off x="8836397" y="3886201"/>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162</a:t>
            </a:r>
          </a:p>
        </p:txBody>
      </p:sp>
      <p:sp>
        <p:nvSpPr>
          <p:cNvPr id="19465" name="Rectangle 9"/>
          <p:cNvSpPr>
            <a:spLocks noChangeArrowheads="1"/>
          </p:cNvSpPr>
          <p:nvPr/>
        </p:nvSpPr>
        <p:spPr bwMode="auto">
          <a:xfrm>
            <a:off x="8836397" y="4575070"/>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18</a:t>
            </a:r>
          </a:p>
        </p:txBody>
      </p:sp>
      <p:sp>
        <p:nvSpPr>
          <p:cNvPr id="19466" name="Rectangle 10"/>
          <p:cNvSpPr>
            <a:spLocks noChangeArrowheads="1"/>
          </p:cNvSpPr>
          <p:nvPr/>
        </p:nvSpPr>
        <p:spPr bwMode="auto">
          <a:xfrm>
            <a:off x="8836397" y="5263939"/>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33</a:t>
            </a:r>
          </a:p>
        </p:txBody>
      </p:sp>
      <p:sp>
        <p:nvSpPr>
          <p:cNvPr id="19467" name="Rectangle 11"/>
          <p:cNvSpPr>
            <a:spLocks noChangeArrowheads="1"/>
          </p:cNvSpPr>
          <p:nvPr/>
        </p:nvSpPr>
        <p:spPr bwMode="auto">
          <a:xfrm>
            <a:off x="8836397" y="595280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19</a:t>
            </a:r>
          </a:p>
        </p:txBody>
      </p:sp>
      <p:sp>
        <p:nvSpPr>
          <p:cNvPr id="19468" name="Rectangle 12"/>
          <p:cNvSpPr>
            <a:spLocks noChangeArrowheads="1"/>
          </p:cNvSpPr>
          <p:nvPr/>
        </p:nvSpPr>
        <p:spPr bwMode="auto">
          <a:xfrm>
            <a:off x="8836397" y="664167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210</a:t>
            </a:r>
          </a:p>
        </p:txBody>
      </p:sp>
      <p:sp>
        <p:nvSpPr>
          <p:cNvPr id="19469" name="Text Box 13"/>
          <p:cNvSpPr txBox="1">
            <a:spLocks noChangeArrowheads="1"/>
          </p:cNvSpPr>
          <p:nvPr/>
        </p:nvSpPr>
        <p:spPr bwMode="auto">
          <a:xfrm>
            <a:off x="8398840" y="1733485"/>
            <a:ext cx="500345" cy="5671405"/>
          </a:xfrm>
          <a:prstGeom prst="rect">
            <a:avLst/>
          </a:prstGeom>
          <a:noFill/>
          <a:ln w="9525">
            <a:noFill/>
            <a:round/>
            <a:headEnd/>
            <a:tailEnd/>
          </a:ln>
          <a:effectLst/>
        </p:spPr>
        <p:txBody>
          <a:bodyPr wrap="none" lIns="101703" tIns="52886" rIns="101703" bIns="52886">
            <a:spAutoFit/>
          </a:bodyPr>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5</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6</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7</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8</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9</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15</a:t>
            </a:r>
          </a:p>
        </p:txBody>
      </p:sp>
      <p:sp>
        <p:nvSpPr>
          <p:cNvPr id="19470" name="Text Box 14"/>
          <p:cNvSpPr txBox="1">
            <a:spLocks noChangeArrowheads="1"/>
          </p:cNvSpPr>
          <p:nvPr/>
        </p:nvSpPr>
        <p:spPr bwMode="auto">
          <a:xfrm>
            <a:off x="2814174" y="3143514"/>
            <a:ext cx="1922209" cy="1497891"/>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R1 </a:t>
            </a:r>
            <a:r>
              <a:rPr lang="en-US" sz="1808" b="1" dirty="0">
                <a:solidFill>
                  <a:srgbClr val="000000"/>
                </a:solidFill>
                <a:latin typeface="Symbol" charset="2"/>
              </a:rPr>
              <a:t></a:t>
            </a:r>
            <a:r>
              <a:rPr lang="en-US" sz="1808" b="1" dirty="0">
                <a:solidFill>
                  <a:srgbClr val="000000"/>
                </a:solidFill>
                <a:latin typeface="Calibri" pitchFamily="34" charset="0"/>
              </a:rPr>
              <a:t> M[   1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5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R2 </a:t>
            </a:r>
            <a:r>
              <a:rPr lang="en-US" sz="1808" b="1" dirty="0">
                <a:solidFill>
                  <a:srgbClr val="000000"/>
                </a:solidFill>
                <a:latin typeface="Symbol" charset="2"/>
              </a:rPr>
              <a:t></a:t>
            </a:r>
            <a:r>
              <a:rPr lang="en-US" sz="1808" b="1" dirty="0">
                <a:solidFill>
                  <a:srgbClr val="000000"/>
                </a:solidFill>
                <a:latin typeface="Calibri" pitchFamily="34" charset="0"/>
              </a:rPr>
              <a:t> M[   2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R1 </a:t>
            </a:r>
            <a:r>
              <a:rPr lang="en-US" sz="1808" b="1" dirty="0">
                <a:solidFill>
                  <a:srgbClr val="000000"/>
                </a:solidFill>
                <a:latin typeface="Symbol" charset="2"/>
              </a:rPr>
              <a:t></a:t>
            </a:r>
            <a:r>
              <a:rPr lang="en-US" sz="1808" b="1" dirty="0">
                <a:solidFill>
                  <a:srgbClr val="000000"/>
                </a:solidFill>
                <a:latin typeface="Calibri" pitchFamily="34" charset="0"/>
              </a:rPr>
              <a:t> M[   </a:t>
            </a:r>
            <a:r>
              <a:rPr lang="en-US" sz="1808" b="1" dirty="0">
                <a:solidFill>
                  <a:srgbClr val="FF0000"/>
                </a:solidFill>
                <a:latin typeface="Calibri" pitchFamily="34" charset="0"/>
              </a:rPr>
              <a:t>7</a:t>
            </a:r>
            <a:r>
              <a:rPr lang="en-US" sz="1808" b="1" dirty="0">
                <a:solidFill>
                  <a:srgbClr val="000000"/>
                </a:solidFill>
                <a:latin typeface="Calibri" pitchFamily="34" charset="0"/>
              </a:rPr>
              <a:t>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4   ]</a:t>
            </a:r>
          </a:p>
        </p:txBody>
      </p:sp>
      <p:sp>
        <p:nvSpPr>
          <p:cNvPr id="19471" name="Text Box 15"/>
          <p:cNvSpPr txBox="1">
            <a:spLocks noChangeArrowheads="1"/>
          </p:cNvSpPr>
          <p:nvPr/>
        </p:nvSpPr>
        <p:spPr bwMode="auto">
          <a:xfrm>
            <a:off x="5738279" y="1216832"/>
            <a:ext cx="1183224"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Cache</a:t>
            </a:r>
          </a:p>
        </p:txBody>
      </p:sp>
      <p:sp>
        <p:nvSpPr>
          <p:cNvPr id="19472" name="Text Box 16"/>
          <p:cNvSpPr txBox="1">
            <a:spLocks noChangeArrowheads="1"/>
          </p:cNvSpPr>
          <p:nvPr/>
        </p:nvSpPr>
        <p:spPr bwMode="auto">
          <a:xfrm>
            <a:off x="2722683" y="1216832"/>
            <a:ext cx="1790763"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Processor</a:t>
            </a:r>
          </a:p>
        </p:txBody>
      </p:sp>
      <p:sp>
        <p:nvSpPr>
          <p:cNvPr id="19473" name="Rectangle 17"/>
          <p:cNvSpPr>
            <a:spLocks noChangeArrowheads="1"/>
          </p:cNvSpPr>
          <p:nvPr/>
        </p:nvSpPr>
        <p:spPr bwMode="auto">
          <a:xfrm>
            <a:off x="5880000" y="3513063"/>
            <a:ext cx="602761"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9474" name="Rectangle 18"/>
          <p:cNvSpPr>
            <a:spLocks noChangeArrowheads="1"/>
          </p:cNvSpPr>
          <p:nvPr/>
        </p:nvSpPr>
        <p:spPr bwMode="auto">
          <a:xfrm>
            <a:off x="6482760" y="351306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71</a:t>
            </a:r>
          </a:p>
        </p:txBody>
      </p:sp>
      <p:sp>
        <p:nvSpPr>
          <p:cNvPr id="19475" name="Rectangle 19"/>
          <p:cNvSpPr>
            <a:spLocks noChangeArrowheads="1"/>
          </p:cNvSpPr>
          <p:nvPr/>
        </p:nvSpPr>
        <p:spPr bwMode="auto">
          <a:xfrm>
            <a:off x="6482760" y="385749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9476" name="Text Box 20"/>
          <p:cNvSpPr txBox="1">
            <a:spLocks noChangeArrowheads="1"/>
          </p:cNvSpPr>
          <p:nvPr/>
        </p:nvSpPr>
        <p:spPr bwMode="auto">
          <a:xfrm>
            <a:off x="5029678" y="3043053"/>
            <a:ext cx="2495357" cy="578922"/>
          </a:xfrm>
          <a:prstGeom prst="rect">
            <a:avLst/>
          </a:prstGeom>
          <a:noFill/>
          <a:ln w="9525">
            <a:noFill/>
            <a:round/>
            <a:headEnd/>
            <a:tailEnd/>
          </a:ln>
          <a:effectLst/>
        </p:spPr>
        <p:txBody>
          <a:bodyPr lIns="101703" tIns="52886" rIns="101703" bIns="52886">
            <a:spAutoFit/>
          </a:bodyP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V d  tag   data</a:t>
            </a:r>
          </a:p>
        </p:txBody>
      </p:sp>
      <p:sp>
        <p:nvSpPr>
          <p:cNvPr id="19477" name="Rectangle 21"/>
          <p:cNvSpPr>
            <a:spLocks noChangeArrowheads="1"/>
          </p:cNvSpPr>
          <p:nvPr/>
        </p:nvSpPr>
        <p:spPr bwMode="auto">
          <a:xfrm>
            <a:off x="3583769" y="5608374"/>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9478" name="Rectangle 22"/>
          <p:cNvSpPr>
            <a:spLocks noChangeArrowheads="1"/>
          </p:cNvSpPr>
          <p:nvPr/>
        </p:nvSpPr>
        <p:spPr bwMode="auto">
          <a:xfrm>
            <a:off x="3583769" y="5952808"/>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9479" name="Rectangle 23"/>
          <p:cNvSpPr>
            <a:spLocks noChangeArrowheads="1"/>
          </p:cNvSpPr>
          <p:nvPr/>
        </p:nvSpPr>
        <p:spPr bwMode="auto">
          <a:xfrm>
            <a:off x="3583769" y="6297243"/>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9480" name="Rectangle 24"/>
          <p:cNvSpPr>
            <a:spLocks noChangeArrowheads="1"/>
          </p:cNvSpPr>
          <p:nvPr/>
        </p:nvSpPr>
        <p:spPr bwMode="auto">
          <a:xfrm>
            <a:off x="3583769" y="6641677"/>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9481" name="Text Box 25"/>
          <p:cNvSpPr txBox="1">
            <a:spLocks noChangeArrowheads="1"/>
          </p:cNvSpPr>
          <p:nvPr/>
        </p:nvSpPr>
        <p:spPr bwMode="auto">
          <a:xfrm>
            <a:off x="3068912" y="5608374"/>
            <a:ext cx="516375" cy="1497955"/>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R0</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R1</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R2</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R3</a:t>
            </a:r>
          </a:p>
        </p:txBody>
      </p:sp>
      <p:sp>
        <p:nvSpPr>
          <p:cNvPr id="19482" name="Text Box 26"/>
          <p:cNvSpPr txBox="1">
            <a:spLocks noChangeArrowheads="1"/>
          </p:cNvSpPr>
          <p:nvPr/>
        </p:nvSpPr>
        <p:spPr bwMode="auto">
          <a:xfrm>
            <a:off x="8664179" y="1216832"/>
            <a:ext cx="1608149"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Memory</a:t>
            </a:r>
          </a:p>
        </p:txBody>
      </p:sp>
      <p:sp>
        <p:nvSpPr>
          <p:cNvPr id="19483" name="Rectangle 27"/>
          <p:cNvSpPr>
            <a:spLocks noChangeArrowheads="1"/>
          </p:cNvSpPr>
          <p:nvPr/>
        </p:nvSpPr>
        <p:spPr bwMode="auto">
          <a:xfrm>
            <a:off x="5880000" y="4201932"/>
            <a:ext cx="602761"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9484" name="Rectangle 28"/>
          <p:cNvSpPr>
            <a:spLocks noChangeArrowheads="1"/>
          </p:cNvSpPr>
          <p:nvPr/>
        </p:nvSpPr>
        <p:spPr bwMode="auto">
          <a:xfrm>
            <a:off x="6482760" y="420193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162</a:t>
            </a:r>
          </a:p>
        </p:txBody>
      </p:sp>
      <p:sp>
        <p:nvSpPr>
          <p:cNvPr id="19485" name="Rectangle 29"/>
          <p:cNvSpPr>
            <a:spLocks noChangeArrowheads="1"/>
          </p:cNvSpPr>
          <p:nvPr/>
        </p:nvSpPr>
        <p:spPr bwMode="auto">
          <a:xfrm>
            <a:off x="6482760" y="454636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19486" name="Rectangle 30"/>
          <p:cNvSpPr>
            <a:spLocks noChangeArrowheads="1"/>
          </p:cNvSpPr>
          <p:nvPr/>
        </p:nvSpPr>
        <p:spPr bwMode="auto">
          <a:xfrm>
            <a:off x="8836397" y="181959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78</a:t>
            </a:r>
          </a:p>
        </p:txBody>
      </p:sp>
      <p:sp>
        <p:nvSpPr>
          <p:cNvPr id="19487" name="Rectangle 31"/>
          <p:cNvSpPr>
            <a:spLocks noChangeArrowheads="1"/>
          </p:cNvSpPr>
          <p:nvPr/>
        </p:nvSpPr>
        <p:spPr bwMode="auto">
          <a:xfrm>
            <a:off x="8836397" y="250846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9488" name="Rectangle 32"/>
          <p:cNvSpPr>
            <a:spLocks noChangeArrowheads="1"/>
          </p:cNvSpPr>
          <p:nvPr/>
        </p:nvSpPr>
        <p:spPr bwMode="auto">
          <a:xfrm>
            <a:off x="8836397" y="3197332"/>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71</a:t>
            </a:r>
          </a:p>
        </p:txBody>
      </p:sp>
      <p:sp>
        <p:nvSpPr>
          <p:cNvPr id="19489" name="Rectangle 33"/>
          <p:cNvSpPr>
            <a:spLocks noChangeArrowheads="1"/>
          </p:cNvSpPr>
          <p:nvPr/>
        </p:nvSpPr>
        <p:spPr bwMode="auto">
          <a:xfrm>
            <a:off x="8836397" y="4230635"/>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173</a:t>
            </a:r>
          </a:p>
        </p:txBody>
      </p:sp>
      <p:sp>
        <p:nvSpPr>
          <p:cNvPr id="19490" name="Rectangle 34"/>
          <p:cNvSpPr>
            <a:spLocks noChangeArrowheads="1"/>
          </p:cNvSpPr>
          <p:nvPr/>
        </p:nvSpPr>
        <p:spPr bwMode="auto">
          <a:xfrm>
            <a:off x="8836397" y="4919505"/>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a:t>
            </a:r>
          </a:p>
        </p:txBody>
      </p:sp>
      <p:sp>
        <p:nvSpPr>
          <p:cNvPr id="19491" name="Rectangle 35"/>
          <p:cNvSpPr>
            <a:spLocks noChangeArrowheads="1"/>
          </p:cNvSpPr>
          <p:nvPr/>
        </p:nvSpPr>
        <p:spPr bwMode="auto">
          <a:xfrm>
            <a:off x="8836397" y="5608374"/>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28</a:t>
            </a:r>
          </a:p>
        </p:txBody>
      </p:sp>
      <p:sp>
        <p:nvSpPr>
          <p:cNvPr id="19492" name="Rectangle 36"/>
          <p:cNvSpPr>
            <a:spLocks noChangeArrowheads="1"/>
          </p:cNvSpPr>
          <p:nvPr/>
        </p:nvSpPr>
        <p:spPr bwMode="auto">
          <a:xfrm>
            <a:off x="8836397" y="629724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200</a:t>
            </a:r>
          </a:p>
        </p:txBody>
      </p:sp>
      <p:sp>
        <p:nvSpPr>
          <p:cNvPr id="19493" name="Rectangle 37"/>
          <p:cNvSpPr>
            <a:spLocks noChangeArrowheads="1"/>
          </p:cNvSpPr>
          <p:nvPr/>
        </p:nvSpPr>
        <p:spPr bwMode="auto">
          <a:xfrm>
            <a:off x="8836397" y="698611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225</a:t>
            </a:r>
          </a:p>
        </p:txBody>
      </p:sp>
      <p:sp>
        <p:nvSpPr>
          <p:cNvPr id="19494" name="Text Box 38"/>
          <p:cNvSpPr txBox="1">
            <a:spLocks noChangeArrowheads="1"/>
          </p:cNvSpPr>
          <p:nvPr/>
        </p:nvSpPr>
        <p:spPr bwMode="auto">
          <a:xfrm>
            <a:off x="5478160" y="6038917"/>
            <a:ext cx="1888545" cy="1135356"/>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Misses:   4</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Hits:</a:t>
            </a:r>
            <a:r>
              <a:rPr lang="en-US" sz="3616" b="1" dirty="0">
                <a:solidFill>
                  <a:srgbClr val="000000"/>
                </a:solidFill>
                <a:latin typeface="Calibri" pitchFamily="34" charset="0"/>
              </a:rPr>
              <a:t> </a:t>
            </a:r>
            <a:r>
              <a:rPr lang="en-US" sz="3068" b="1" dirty="0">
                <a:solidFill>
                  <a:srgbClr val="000000"/>
                </a:solidFill>
                <a:latin typeface="Calibri" pitchFamily="34" charset="0"/>
              </a:rPr>
              <a:t>      0</a:t>
            </a:r>
          </a:p>
        </p:txBody>
      </p:sp>
      <p:sp>
        <p:nvSpPr>
          <p:cNvPr id="19495" name="Rectangle 39"/>
          <p:cNvSpPr>
            <a:spLocks noChangeArrowheads="1"/>
          </p:cNvSpPr>
          <p:nvPr/>
        </p:nvSpPr>
        <p:spPr bwMode="auto">
          <a:xfrm>
            <a:off x="5564267" y="3513063"/>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19496" name="Rectangle 40"/>
          <p:cNvSpPr>
            <a:spLocks noChangeArrowheads="1"/>
          </p:cNvSpPr>
          <p:nvPr/>
        </p:nvSpPr>
        <p:spPr bwMode="auto">
          <a:xfrm>
            <a:off x="5567855" y="4201932"/>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9497" name="Rectangle 41"/>
          <p:cNvSpPr>
            <a:spLocks noChangeArrowheads="1"/>
          </p:cNvSpPr>
          <p:nvPr/>
        </p:nvSpPr>
        <p:spPr bwMode="auto">
          <a:xfrm>
            <a:off x="5259299" y="3513063"/>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9498" name="Rectangle 42"/>
          <p:cNvSpPr>
            <a:spLocks noChangeArrowheads="1"/>
          </p:cNvSpPr>
          <p:nvPr/>
        </p:nvSpPr>
        <p:spPr bwMode="auto">
          <a:xfrm>
            <a:off x="5259299" y="4201932"/>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19499" name="AutoShape 43"/>
          <p:cNvSpPr>
            <a:spLocks noChangeArrowheads="1"/>
          </p:cNvSpPr>
          <p:nvPr/>
        </p:nvSpPr>
        <p:spPr bwMode="auto">
          <a:xfrm>
            <a:off x="2464357" y="4058417"/>
            <a:ext cx="430543" cy="258326"/>
          </a:xfrm>
          <a:prstGeom prst="rightArrow">
            <a:avLst>
              <a:gd name="adj1" fmla="val 50000"/>
              <a:gd name="adj2" fmla="val 41667"/>
            </a:avLst>
          </a:prstGeom>
          <a:solidFill>
            <a:srgbClr val="FF000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19500" name="Rectangle 44"/>
          <p:cNvSpPr>
            <a:spLocks noChangeArrowheads="1"/>
          </p:cNvSpPr>
          <p:nvPr/>
        </p:nvSpPr>
        <p:spPr bwMode="auto">
          <a:xfrm>
            <a:off x="3583769" y="595280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19501" name="Rectangle 45"/>
          <p:cNvSpPr>
            <a:spLocks noChangeArrowheads="1"/>
          </p:cNvSpPr>
          <p:nvPr/>
        </p:nvSpPr>
        <p:spPr bwMode="auto">
          <a:xfrm>
            <a:off x="3583769" y="629724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19502" name="Line 46"/>
          <p:cNvSpPr>
            <a:spLocks noChangeShapeType="1"/>
          </p:cNvSpPr>
          <p:nvPr/>
        </p:nvSpPr>
        <p:spPr bwMode="auto">
          <a:xfrm flipH="1">
            <a:off x="7542974" y="4058417"/>
            <a:ext cx="1209109" cy="258326"/>
          </a:xfrm>
          <a:prstGeom prst="line">
            <a:avLst/>
          </a:prstGeom>
          <a:noFill/>
          <a:ln w="57240">
            <a:solidFill>
              <a:srgbClr val="FF0000"/>
            </a:solidFill>
            <a:miter lim="800000"/>
            <a:headEnd/>
            <a:tailEnd type="triangle" w="med" len="med"/>
          </a:ln>
          <a:effectLst/>
        </p:spPr>
        <p:txBody>
          <a:bodyPr/>
          <a:lstStyle/>
          <a:p>
            <a:endParaRPr lang="en-US" sz="3068" dirty="0">
              <a:solidFill>
                <a:srgbClr val="000000"/>
              </a:solidFill>
              <a:latin typeface="Calibri" pitchFamily="34" charset="0"/>
            </a:endParaRPr>
          </a:p>
        </p:txBody>
      </p:sp>
      <p:sp>
        <p:nvSpPr>
          <p:cNvPr id="19503" name="Line 47"/>
          <p:cNvSpPr>
            <a:spLocks noChangeShapeType="1"/>
          </p:cNvSpPr>
          <p:nvPr/>
        </p:nvSpPr>
        <p:spPr bwMode="auto">
          <a:xfrm flipV="1">
            <a:off x="4530963" y="4745494"/>
            <a:ext cx="2066608" cy="1381326"/>
          </a:xfrm>
          <a:prstGeom prst="line">
            <a:avLst/>
          </a:prstGeom>
          <a:noFill/>
          <a:ln w="57240">
            <a:solidFill>
              <a:srgbClr val="FF0000"/>
            </a:solidFill>
            <a:miter lim="800000"/>
            <a:headEnd/>
            <a:tailEnd type="triangle" w="med" len="med"/>
          </a:ln>
          <a:effectLst/>
        </p:spPr>
        <p:txBody>
          <a:bodyPr/>
          <a:lstStyle/>
          <a:p>
            <a:endParaRPr lang="en-US" sz="3068" dirty="0">
              <a:solidFill>
                <a:srgbClr val="000000"/>
              </a:solidFill>
              <a:latin typeface="Calibri" pitchFamily="34" charset="0"/>
            </a:endParaRPr>
          </a:p>
        </p:txBody>
      </p:sp>
      <p:sp>
        <p:nvSpPr>
          <p:cNvPr id="19504" name="Text Box 48"/>
          <p:cNvSpPr txBox="1">
            <a:spLocks noChangeArrowheads="1"/>
          </p:cNvSpPr>
          <p:nvPr/>
        </p:nvSpPr>
        <p:spPr bwMode="auto">
          <a:xfrm>
            <a:off x="8836397" y="7068633"/>
            <a:ext cx="1722173" cy="538179"/>
          </a:xfrm>
          <a:prstGeom prst="rect">
            <a:avLst/>
          </a:prstGeom>
          <a:noFill/>
          <a:ln w="9525">
            <a:noFill/>
            <a:round/>
            <a:headEnd/>
            <a:tailEnd/>
          </a:ln>
          <a:effectLst/>
        </p:spPr>
        <p:txBody>
          <a:bodyPr lIns="101703" tIns="52886" rIns="101703" bIns="52886"/>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fld id="{D5555FE0-9E5D-48C3-A3A3-6DC7B81CF9FF}" type="slidenum">
              <a:rPr lang="en-US" sz="1356">
                <a:solidFill>
                  <a:srgbClr val="000000"/>
                </a:solidFill>
                <a:latin typeface="Verdana" pitchFamily="32" charset="0"/>
              </a:rPr>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t>42</a:t>
            </a:fld>
            <a:endParaRPr lang="en-US" sz="1356">
              <a:solidFill>
                <a:srgbClr val="000000"/>
              </a:solidFill>
              <a:latin typeface="Verdana" pitchFamily="32" charset="0"/>
            </a:endParaRPr>
          </a:p>
        </p:txBody>
      </p:sp>
    </p:spTree>
    <p:extLst>
      <p:ext uri="{BB962C8B-B14F-4D97-AF65-F5344CB8AC3E}">
        <p14:creationId xmlns:p14="http://schemas.microsoft.com/office/powerpoint/2010/main" val="350506836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ChangeArrowheads="1"/>
          </p:cNvSpPr>
          <p:nvPr/>
        </p:nvSpPr>
        <p:spPr bwMode="auto">
          <a:xfrm>
            <a:off x="4961508" y="1302941"/>
            <a:ext cx="2841585" cy="6113714"/>
          </a:xfrm>
          <a:prstGeom prst="rect">
            <a:avLst/>
          </a:prstGeom>
          <a:solidFill>
            <a:srgbClr val="FFFF99"/>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20482" name="Rectangle 2"/>
          <p:cNvSpPr>
            <a:spLocks noChangeArrowheads="1"/>
          </p:cNvSpPr>
          <p:nvPr/>
        </p:nvSpPr>
        <p:spPr bwMode="auto">
          <a:xfrm>
            <a:off x="7803093"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20483" name="Rectangle 3"/>
          <p:cNvSpPr>
            <a:spLocks noChangeArrowheads="1"/>
          </p:cNvSpPr>
          <p:nvPr/>
        </p:nvSpPr>
        <p:spPr bwMode="auto">
          <a:xfrm>
            <a:off x="2119922"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20484" name="Text Box 4"/>
          <p:cNvSpPr txBox="1">
            <a:spLocks noChangeArrowheads="1"/>
          </p:cNvSpPr>
          <p:nvPr/>
        </p:nvSpPr>
        <p:spPr bwMode="auto">
          <a:xfrm>
            <a:off x="1563803" y="264257"/>
            <a:ext cx="9041408" cy="722953"/>
          </a:xfrm>
          <a:prstGeom prst="rect">
            <a:avLst/>
          </a:prstGeom>
          <a:noFill/>
          <a:ln w="9525">
            <a:noFill/>
            <a:round/>
            <a:headEnd/>
            <a:tailEnd/>
          </a:ln>
          <a:effectLst/>
        </p:spPr>
        <p:txBody>
          <a:bodyPr anchor="b"/>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4068" b="1" dirty="0">
                <a:solidFill>
                  <a:srgbClr val="000000"/>
                </a:solidFill>
                <a:latin typeface="Calibri" pitchFamily="34" charset="0"/>
              </a:rPr>
              <a:t>Direct-mapped (REF 5)</a:t>
            </a:r>
          </a:p>
        </p:txBody>
      </p:sp>
      <p:sp>
        <p:nvSpPr>
          <p:cNvPr id="20485" name="Rectangle 5"/>
          <p:cNvSpPr>
            <a:spLocks noChangeArrowheads="1"/>
          </p:cNvSpPr>
          <p:nvPr/>
        </p:nvSpPr>
        <p:spPr bwMode="auto">
          <a:xfrm>
            <a:off x="8836397" y="216402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20486" name="Rectangle 6"/>
          <p:cNvSpPr>
            <a:spLocks noChangeArrowheads="1"/>
          </p:cNvSpPr>
          <p:nvPr/>
        </p:nvSpPr>
        <p:spPr bwMode="auto">
          <a:xfrm>
            <a:off x="8836397" y="285289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123</a:t>
            </a:r>
          </a:p>
        </p:txBody>
      </p:sp>
      <p:sp>
        <p:nvSpPr>
          <p:cNvPr id="20487" name="Rectangle 7"/>
          <p:cNvSpPr>
            <a:spLocks noChangeArrowheads="1"/>
          </p:cNvSpPr>
          <p:nvPr/>
        </p:nvSpPr>
        <p:spPr bwMode="auto">
          <a:xfrm>
            <a:off x="8836397" y="3541766"/>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20488" name="Rectangle 8"/>
          <p:cNvSpPr>
            <a:spLocks noChangeArrowheads="1"/>
          </p:cNvSpPr>
          <p:nvPr/>
        </p:nvSpPr>
        <p:spPr bwMode="auto">
          <a:xfrm>
            <a:off x="8836397" y="3886201"/>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162</a:t>
            </a:r>
          </a:p>
        </p:txBody>
      </p:sp>
      <p:sp>
        <p:nvSpPr>
          <p:cNvPr id="20489" name="Rectangle 9"/>
          <p:cNvSpPr>
            <a:spLocks noChangeArrowheads="1"/>
          </p:cNvSpPr>
          <p:nvPr/>
        </p:nvSpPr>
        <p:spPr bwMode="auto">
          <a:xfrm>
            <a:off x="8836397" y="4575070"/>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18</a:t>
            </a:r>
          </a:p>
        </p:txBody>
      </p:sp>
      <p:sp>
        <p:nvSpPr>
          <p:cNvPr id="20490" name="Rectangle 10"/>
          <p:cNvSpPr>
            <a:spLocks noChangeArrowheads="1"/>
          </p:cNvSpPr>
          <p:nvPr/>
        </p:nvSpPr>
        <p:spPr bwMode="auto">
          <a:xfrm>
            <a:off x="8836397" y="5263939"/>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33</a:t>
            </a:r>
          </a:p>
        </p:txBody>
      </p:sp>
      <p:sp>
        <p:nvSpPr>
          <p:cNvPr id="20491" name="Rectangle 11"/>
          <p:cNvSpPr>
            <a:spLocks noChangeArrowheads="1"/>
          </p:cNvSpPr>
          <p:nvPr/>
        </p:nvSpPr>
        <p:spPr bwMode="auto">
          <a:xfrm>
            <a:off x="8836397" y="595280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19</a:t>
            </a:r>
          </a:p>
        </p:txBody>
      </p:sp>
      <p:sp>
        <p:nvSpPr>
          <p:cNvPr id="20492" name="Rectangle 12"/>
          <p:cNvSpPr>
            <a:spLocks noChangeArrowheads="1"/>
          </p:cNvSpPr>
          <p:nvPr/>
        </p:nvSpPr>
        <p:spPr bwMode="auto">
          <a:xfrm>
            <a:off x="8836397" y="664167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210</a:t>
            </a:r>
          </a:p>
        </p:txBody>
      </p:sp>
      <p:sp>
        <p:nvSpPr>
          <p:cNvPr id="20493" name="Text Box 13"/>
          <p:cNvSpPr txBox="1">
            <a:spLocks noChangeArrowheads="1"/>
          </p:cNvSpPr>
          <p:nvPr/>
        </p:nvSpPr>
        <p:spPr bwMode="auto">
          <a:xfrm>
            <a:off x="8398840" y="1733485"/>
            <a:ext cx="500345" cy="5671405"/>
          </a:xfrm>
          <a:prstGeom prst="rect">
            <a:avLst/>
          </a:prstGeom>
          <a:noFill/>
          <a:ln w="9525">
            <a:noFill/>
            <a:round/>
            <a:headEnd/>
            <a:tailEnd/>
          </a:ln>
          <a:effectLst/>
        </p:spPr>
        <p:txBody>
          <a:bodyPr wrap="none" lIns="101703" tIns="52886" rIns="101703" bIns="52886">
            <a:spAutoFit/>
          </a:bodyPr>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5</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6</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7</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8</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9</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15</a:t>
            </a:r>
          </a:p>
        </p:txBody>
      </p:sp>
      <p:sp>
        <p:nvSpPr>
          <p:cNvPr id="20494" name="Text Box 14"/>
          <p:cNvSpPr txBox="1">
            <a:spLocks noChangeArrowheads="1"/>
          </p:cNvSpPr>
          <p:nvPr/>
        </p:nvSpPr>
        <p:spPr bwMode="auto">
          <a:xfrm>
            <a:off x="2814174" y="3143514"/>
            <a:ext cx="1922209" cy="1497891"/>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R1 </a:t>
            </a:r>
            <a:r>
              <a:rPr lang="en-US" sz="1808" b="1" dirty="0">
                <a:solidFill>
                  <a:srgbClr val="000000"/>
                </a:solidFill>
                <a:latin typeface="Symbol" charset="2"/>
              </a:rPr>
              <a:t></a:t>
            </a:r>
            <a:r>
              <a:rPr lang="en-US" sz="1808" b="1" dirty="0">
                <a:solidFill>
                  <a:srgbClr val="000000"/>
                </a:solidFill>
                <a:latin typeface="Calibri" pitchFamily="34" charset="0"/>
              </a:rPr>
              <a:t> M[   1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5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R2 </a:t>
            </a:r>
            <a:r>
              <a:rPr lang="en-US" sz="1808" b="1" dirty="0">
                <a:solidFill>
                  <a:srgbClr val="000000"/>
                </a:solidFill>
                <a:latin typeface="Symbol" charset="2"/>
              </a:rPr>
              <a:t></a:t>
            </a:r>
            <a:r>
              <a:rPr lang="en-US" sz="1808" b="1" dirty="0">
                <a:solidFill>
                  <a:srgbClr val="000000"/>
                </a:solidFill>
                <a:latin typeface="Calibri" pitchFamily="34" charset="0"/>
              </a:rPr>
              <a:t> M[   2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R1 </a:t>
            </a:r>
            <a:r>
              <a:rPr lang="en-US" sz="1808" b="1" dirty="0">
                <a:solidFill>
                  <a:srgbClr val="000000"/>
                </a:solidFill>
                <a:latin typeface="Symbol" charset="2"/>
              </a:rPr>
              <a:t></a:t>
            </a:r>
            <a:r>
              <a:rPr lang="en-US" sz="1808" b="1" dirty="0">
                <a:solidFill>
                  <a:srgbClr val="000000"/>
                </a:solidFill>
                <a:latin typeface="Calibri" pitchFamily="34" charset="0"/>
              </a:rPr>
              <a:t> M[   7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a:t>
            </a:r>
            <a:r>
              <a:rPr lang="en-US" sz="1808" b="1" dirty="0">
                <a:solidFill>
                  <a:srgbClr val="FF0000"/>
                </a:solidFill>
                <a:latin typeface="Calibri" pitchFamily="34" charset="0"/>
              </a:rPr>
              <a:t>4</a:t>
            </a:r>
            <a:r>
              <a:rPr lang="en-US" sz="1808" b="1" dirty="0">
                <a:solidFill>
                  <a:srgbClr val="000000"/>
                </a:solidFill>
                <a:latin typeface="Calibri" pitchFamily="34" charset="0"/>
              </a:rPr>
              <a:t>   ]</a:t>
            </a:r>
          </a:p>
        </p:txBody>
      </p:sp>
      <p:sp>
        <p:nvSpPr>
          <p:cNvPr id="20495" name="Text Box 15"/>
          <p:cNvSpPr txBox="1">
            <a:spLocks noChangeArrowheads="1"/>
          </p:cNvSpPr>
          <p:nvPr/>
        </p:nvSpPr>
        <p:spPr bwMode="auto">
          <a:xfrm>
            <a:off x="5738279" y="1216832"/>
            <a:ext cx="1183224"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Cache</a:t>
            </a:r>
          </a:p>
        </p:txBody>
      </p:sp>
      <p:sp>
        <p:nvSpPr>
          <p:cNvPr id="20496" name="Text Box 16"/>
          <p:cNvSpPr txBox="1">
            <a:spLocks noChangeArrowheads="1"/>
          </p:cNvSpPr>
          <p:nvPr/>
        </p:nvSpPr>
        <p:spPr bwMode="auto">
          <a:xfrm>
            <a:off x="2722683" y="1216832"/>
            <a:ext cx="1790763"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Processor</a:t>
            </a:r>
          </a:p>
        </p:txBody>
      </p:sp>
      <p:sp>
        <p:nvSpPr>
          <p:cNvPr id="20497" name="Rectangle 17"/>
          <p:cNvSpPr>
            <a:spLocks noChangeArrowheads="1"/>
          </p:cNvSpPr>
          <p:nvPr/>
        </p:nvSpPr>
        <p:spPr bwMode="auto">
          <a:xfrm>
            <a:off x="5880000" y="3513063"/>
            <a:ext cx="602761"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20498" name="Rectangle 18"/>
          <p:cNvSpPr>
            <a:spLocks noChangeArrowheads="1"/>
          </p:cNvSpPr>
          <p:nvPr/>
        </p:nvSpPr>
        <p:spPr bwMode="auto">
          <a:xfrm>
            <a:off x="6482760" y="351306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71</a:t>
            </a:r>
          </a:p>
        </p:txBody>
      </p:sp>
      <p:sp>
        <p:nvSpPr>
          <p:cNvPr id="20499" name="Rectangle 19"/>
          <p:cNvSpPr>
            <a:spLocks noChangeArrowheads="1"/>
          </p:cNvSpPr>
          <p:nvPr/>
        </p:nvSpPr>
        <p:spPr bwMode="auto">
          <a:xfrm>
            <a:off x="6482760" y="385749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20500" name="Text Box 20"/>
          <p:cNvSpPr txBox="1">
            <a:spLocks noChangeArrowheads="1"/>
          </p:cNvSpPr>
          <p:nvPr/>
        </p:nvSpPr>
        <p:spPr bwMode="auto">
          <a:xfrm>
            <a:off x="5029678" y="3043053"/>
            <a:ext cx="2495357" cy="578922"/>
          </a:xfrm>
          <a:prstGeom prst="rect">
            <a:avLst/>
          </a:prstGeom>
          <a:noFill/>
          <a:ln w="9525">
            <a:noFill/>
            <a:round/>
            <a:headEnd/>
            <a:tailEnd/>
          </a:ln>
          <a:effectLst/>
        </p:spPr>
        <p:txBody>
          <a:bodyPr lIns="101703" tIns="52886" rIns="101703" bIns="52886">
            <a:spAutoFit/>
          </a:bodyP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V d  tag   data</a:t>
            </a:r>
          </a:p>
        </p:txBody>
      </p:sp>
      <p:sp>
        <p:nvSpPr>
          <p:cNvPr id="20501" name="Rectangle 21"/>
          <p:cNvSpPr>
            <a:spLocks noChangeArrowheads="1"/>
          </p:cNvSpPr>
          <p:nvPr/>
        </p:nvSpPr>
        <p:spPr bwMode="auto">
          <a:xfrm>
            <a:off x="3583769" y="5608374"/>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20502" name="Rectangle 22"/>
          <p:cNvSpPr>
            <a:spLocks noChangeArrowheads="1"/>
          </p:cNvSpPr>
          <p:nvPr/>
        </p:nvSpPr>
        <p:spPr bwMode="auto">
          <a:xfrm>
            <a:off x="3583769" y="5952808"/>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20503" name="Rectangle 23"/>
          <p:cNvSpPr>
            <a:spLocks noChangeArrowheads="1"/>
          </p:cNvSpPr>
          <p:nvPr/>
        </p:nvSpPr>
        <p:spPr bwMode="auto">
          <a:xfrm>
            <a:off x="3583769" y="6297243"/>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20504" name="Rectangle 24"/>
          <p:cNvSpPr>
            <a:spLocks noChangeArrowheads="1"/>
          </p:cNvSpPr>
          <p:nvPr/>
        </p:nvSpPr>
        <p:spPr bwMode="auto">
          <a:xfrm>
            <a:off x="3583769" y="6641677"/>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20505" name="Text Box 25"/>
          <p:cNvSpPr txBox="1">
            <a:spLocks noChangeArrowheads="1"/>
          </p:cNvSpPr>
          <p:nvPr/>
        </p:nvSpPr>
        <p:spPr bwMode="auto">
          <a:xfrm>
            <a:off x="3068912" y="5608374"/>
            <a:ext cx="516375" cy="1497955"/>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R0</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R1</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R2</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R3</a:t>
            </a:r>
          </a:p>
        </p:txBody>
      </p:sp>
      <p:sp>
        <p:nvSpPr>
          <p:cNvPr id="20506" name="Text Box 26"/>
          <p:cNvSpPr txBox="1">
            <a:spLocks noChangeArrowheads="1"/>
          </p:cNvSpPr>
          <p:nvPr/>
        </p:nvSpPr>
        <p:spPr bwMode="auto">
          <a:xfrm>
            <a:off x="8664179" y="1216832"/>
            <a:ext cx="1608149"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Memory</a:t>
            </a:r>
          </a:p>
        </p:txBody>
      </p:sp>
      <p:sp>
        <p:nvSpPr>
          <p:cNvPr id="20507" name="Rectangle 27"/>
          <p:cNvSpPr>
            <a:spLocks noChangeArrowheads="1"/>
          </p:cNvSpPr>
          <p:nvPr/>
        </p:nvSpPr>
        <p:spPr bwMode="auto">
          <a:xfrm>
            <a:off x="5880000" y="4201932"/>
            <a:ext cx="602761"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20508" name="Rectangle 28"/>
          <p:cNvSpPr>
            <a:spLocks noChangeArrowheads="1"/>
          </p:cNvSpPr>
          <p:nvPr/>
        </p:nvSpPr>
        <p:spPr bwMode="auto">
          <a:xfrm>
            <a:off x="6482760" y="420193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162</a:t>
            </a:r>
          </a:p>
        </p:txBody>
      </p:sp>
      <p:sp>
        <p:nvSpPr>
          <p:cNvPr id="20509" name="Rectangle 29"/>
          <p:cNvSpPr>
            <a:spLocks noChangeArrowheads="1"/>
          </p:cNvSpPr>
          <p:nvPr/>
        </p:nvSpPr>
        <p:spPr bwMode="auto">
          <a:xfrm>
            <a:off x="6482760" y="454636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20510" name="Rectangle 30"/>
          <p:cNvSpPr>
            <a:spLocks noChangeArrowheads="1"/>
          </p:cNvSpPr>
          <p:nvPr/>
        </p:nvSpPr>
        <p:spPr bwMode="auto">
          <a:xfrm>
            <a:off x="8836397" y="181959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78</a:t>
            </a:r>
          </a:p>
        </p:txBody>
      </p:sp>
      <p:sp>
        <p:nvSpPr>
          <p:cNvPr id="20511" name="Rectangle 31"/>
          <p:cNvSpPr>
            <a:spLocks noChangeArrowheads="1"/>
          </p:cNvSpPr>
          <p:nvPr/>
        </p:nvSpPr>
        <p:spPr bwMode="auto">
          <a:xfrm>
            <a:off x="8836397" y="250846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20512" name="Rectangle 32"/>
          <p:cNvSpPr>
            <a:spLocks noChangeArrowheads="1"/>
          </p:cNvSpPr>
          <p:nvPr/>
        </p:nvSpPr>
        <p:spPr bwMode="auto">
          <a:xfrm>
            <a:off x="8836397" y="3197332"/>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71</a:t>
            </a:r>
          </a:p>
        </p:txBody>
      </p:sp>
      <p:sp>
        <p:nvSpPr>
          <p:cNvPr id="20513" name="Rectangle 33"/>
          <p:cNvSpPr>
            <a:spLocks noChangeArrowheads="1"/>
          </p:cNvSpPr>
          <p:nvPr/>
        </p:nvSpPr>
        <p:spPr bwMode="auto">
          <a:xfrm>
            <a:off x="8836397" y="4230635"/>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173</a:t>
            </a:r>
          </a:p>
        </p:txBody>
      </p:sp>
      <p:sp>
        <p:nvSpPr>
          <p:cNvPr id="20514" name="Rectangle 34"/>
          <p:cNvSpPr>
            <a:spLocks noChangeArrowheads="1"/>
          </p:cNvSpPr>
          <p:nvPr/>
        </p:nvSpPr>
        <p:spPr bwMode="auto">
          <a:xfrm>
            <a:off x="8836397" y="4919505"/>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a:t>
            </a:r>
          </a:p>
        </p:txBody>
      </p:sp>
      <p:sp>
        <p:nvSpPr>
          <p:cNvPr id="20515" name="Rectangle 35"/>
          <p:cNvSpPr>
            <a:spLocks noChangeArrowheads="1"/>
          </p:cNvSpPr>
          <p:nvPr/>
        </p:nvSpPr>
        <p:spPr bwMode="auto">
          <a:xfrm>
            <a:off x="8836397" y="5608374"/>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28</a:t>
            </a:r>
          </a:p>
        </p:txBody>
      </p:sp>
      <p:sp>
        <p:nvSpPr>
          <p:cNvPr id="20516" name="Rectangle 36"/>
          <p:cNvSpPr>
            <a:spLocks noChangeArrowheads="1"/>
          </p:cNvSpPr>
          <p:nvPr/>
        </p:nvSpPr>
        <p:spPr bwMode="auto">
          <a:xfrm>
            <a:off x="8836397" y="629724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200</a:t>
            </a:r>
          </a:p>
        </p:txBody>
      </p:sp>
      <p:sp>
        <p:nvSpPr>
          <p:cNvPr id="20517" name="Rectangle 37"/>
          <p:cNvSpPr>
            <a:spLocks noChangeArrowheads="1"/>
          </p:cNvSpPr>
          <p:nvPr/>
        </p:nvSpPr>
        <p:spPr bwMode="auto">
          <a:xfrm>
            <a:off x="8836397" y="698611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225</a:t>
            </a:r>
          </a:p>
        </p:txBody>
      </p:sp>
      <p:sp>
        <p:nvSpPr>
          <p:cNvPr id="20518" name="Text Box 38"/>
          <p:cNvSpPr txBox="1">
            <a:spLocks noChangeArrowheads="1"/>
          </p:cNvSpPr>
          <p:nvPr/>
        </p:nvSpPr>
        <p:spPr bwMode="auto">
          <a:xfrm>
            <a:off x="5478160" y="6038917"/>
            <a:ext cx="1888545" cy="1135356"/>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Misses:   4</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Hits:</a:t>
            </a:r>
            <a:r>
              <a:rPr lang="en-US" sz="3616" b="1" dirty="0">
                <a:solidFill>
                  <a:srgbClr val="000000"/>
                </a:solidFill>
                <a:latin typeface="Calibri" pitchFamily="34" charset="0"/>
              </a:rPr>
              <a:t> </a:t>
            </a:r>
            <a:r>
              <a:rPr lang="en-US" sz="3068" b="1" dirty="0">
                <a:solidFill>
                  <a:srgbClr val="000000"/>
                </a:solidFill>
                <a:latin typeface="Calibri" pitchFamily="34" charset="0"/>
              </a:rPr>
              <a:t>      0</a:t>
            </a:r>
          </a:p>
        </p:txBody>
      </p:sp>
      <p:sp>
        <p:nvSpPr>
          <p:cNvPr id="20519" name="Rectangle 39"/>
          <p:cNvSpPr>
            <a:spLocks noChangeArrowheads="1"/>
          </p:cNvSpPr>
          <p:nvPr/>
        </p:nvSpPr>
        <p:spPr bwMode="auto">
          <a:xfrm>
            <a:off x="5564267" y="3513063"/>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20520" name="Rectangle 40"/>
          <p:cNvSpPr>
            <a:spLocks noChangeArrowheads="1"/>
          </p:cNvSpPr>
          <p:nvPr/>
        </p:nvSpPr>
        <p:spPr bwMode="auto">
          <a:xfrm>
            <a:off x="5567855" y="4201932"/>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20521" name="Rectangle 41"/>
          <p:cNvSpPr>
            <a:spLocks noChangeArrowheads="1"/>
          </p:cNvSpPr>
          <p:nvPr/>
        </p:nvSpPr>
        <p:spPr bwMode="auto">
          <a:xfrm>
            <a:off x="5259299" y="3513063"/>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20522" name="Rectangle 42"/>
          <p:cNvSpPr>
            <a:spLocks noChangeArrowheads="1"/>
          </p:cNvSpPr>
          <p:nvPr/>
        </p:nvSpPr>
        <p:spPr bwMode="auto">
          <a:xfrm>
            <a:off x="5259299" y="4201932"/>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20523" name="AutoShape 43"/>
          <p:cNvSpPr>
            <a:spLocks noChangeArrowheads="1"/>
          </p:cNvSpPr>
          <p:nvPr/>
        </p:nvSpPr>
        <p:spPr bwMode="auto">
          <a:xfrm>
            <a:off x="2464357" y="4316743"/>
            <a:ext cx="430543" cy="258326"/>
          </a:xfrm>
          <a:prstGeom prst="rightArrow">
            <a:avLst>
              <a:gd name="adj1" fmla="val 50000"/>
              <a:gd name="adj2" fmla="val 41667"/>
            </a:avLst>
          </a:prstGeom>
          <a:solidFill>
            <a:srgbClr val="FF000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20524" name="Rectangle 44"/>
          <p:cNvSpPr>
            <a:spLocks noChangeArrowheads="1"/>
          </p:cNvSpPr>
          <p:nvPr/>
        </p:nvSpPr>
        <p:spPr bwMode="auto">
          <a:xfrm>
            <a:off x="3583769" y="595280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20525" name="Rectangle 45"/>
          <p:cNvSpPr>
            <a:spLocks noChangeArrowheads="1"/>
          </p:cNvSpPr>
          <p:nvPr/>
        </p:nvSpPr>
        <p:spPr bwMode="auto">
          <a:xfrm>
            <a:off x="3583769" y="629724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20526" name="Text Box 46"/>
          <p:cNvSpPr txBox="1">
            <a:spLocks noChangeArrowheads="1"/>
          </p:cNvSpPr>
          <p:nvPr/>
        </p:nvSpPr>
        <p:spPr bwMode="auto">
          <a:xfrm>
            <a:off x="8836397" y="7068633"/>
            <a:ext cx="1722173" cy="538179"/>
          </a:xfrm>
          <a:prstGeom prst="rect">
            <a:avLst/>
          </a:prstGeom>
          <a:noFill/>
          <a:ln w="9525">
            <a:noFill/>
            <a:round/>
            <a:headEnd/>
            <a:tailEnd/>
          </a:ln>
          <a:effectLst/>
        </p:spPr>
        <p:txBody>
          <a:bodyPr lIns="101703" tIns="52886" rIns="101703" bIns="52886"/>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fld id="{8FB3E6F8-9DE9-4A40-BE1C-3B416EA7C695}" type="slidenum">
              <a:rPr lang="en-US" sz="1356">
                <a:solidFill>
                  <a:srgbClr val="000000"/>
                </a:solidFill>
                <a:latin typeface="Verdana" pitchFamily="32" charset="0"/>
              </a:rPr>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t>43</a:t>
            </a:fld>
            <a:endParaRPr lang="en-US" sz="1356">
              <a:solidFill>
                <a:srgbClr val="000000"/>
              </a:solidFill>
              <a:latin typeface="Verdana" pitchFamily="32" charset="0"/>
            </a:endParaRPr>
          </a:p>
        </p:txBody>
      </p:sp>
    </p:spTree>
    <p:extLst>
      <p:ext uri="{BB962C8B-B14F-4D97-AF65-F5344CB8AC3E}">
        <p14:creationId xmlns:p14="http://schemas.microsoft.com/office/powerpoint/2010/main" val="32468650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4961508" y="1302941"/>
            <a:ext cx="2841585" cy="6113714"/>
          </a:xfrm>
          <a:prstGeom prst="rect">
            <a:avLst/>
          </a:prstGeom>
          <a:solidFill>
            <a:srgbClr val="FFFF99"/>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21506" name="Rectangle 2"/>
          <p:cNvSpPr>
            <a:spLocks noChangeArrowheads="1"/>
          </p:cNvSpPr>
          <p:nvPr/>
        </p:nvSpPr>
        <p:spPr bwMode="auto">
          <a:xfrm>
            <a:off x="7803093"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21507" name="Rectangle 3"/>
          <p:cNvSpPr>
            <a:spLocks noChangeArrowheads="1"/>
          </p:cNvSpPr>
          <p:nvPr/>
        </p:nvSpPr>
        <p:spPr bwMode="auto">
          <a:xfrm>
            <a:off x="2119922" y="1302941"/>
            <a:ext cx="2841585" cy="6113714"/>
          </a:xfrm>
          <a:prstGeom prst="rect">
            <a:avLst/>
          </a:prstGeom>
          <a:solidFill>
            <a:srgbClr val="FFFFCC"/>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21508" name="Text Box 4"/>
          <p:cNvSpPr txBox="1">
            <a:spLocks noChangeArrowheads="1"/>
          </p:cNvSpPr>
          <p:nvPr/>
        </p:nvSpPr>
        <p:spPr bwMode="auto">
          <a:xfrm>
            <a:off x="1563803" y="264257"/>
            <a:ext cx="9041408" cy="722953"/>
          </a:xfrm>
          <a:prstGeom prst="rect">
            <a:avLst/>
          </a:prstGeom>
          <a:noFill/>
          <a:ln w="9525">
            <a:noFill/>
            <a:round/>
            <a:headEnd/>
            <a:tailEnd/>
          </a:ln>
          <a:effectLst/>
        </p:spPr>
        <p:txBody>
          <a:bodyPr anchor="b"/>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4068" b="1" dirty="0">
                <a:solidFill>
                  <a:srgbClr val="000000"/>
                </a:solidFill>
                <a:latin typeface="Calibri" pitchFamily="34" charset="0"/>
              </a:rPr>
              <a:t>Direct-mapped (REF 5)</a:t>
            </a:r>
          </a:p>
        </p:txBody>
      </p:sp>
      <p:sp>
        <p:nvSpPr>
          <p:cNvPr id="21509" name="Rectangle 5"/>
          <p:cNvSpPr>
            <a:spLocks noChangeArrowheads="1"/>
          </p:cNvSpPr>
          <p:nvPr/>
        </p:nvSpPr>
        <p:spPr bwMode="auto">
          <a:xfrm>
            <a:off x="8836397" y="216402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21510" name="Rectangle 6"/>
          <p:cNvSpPr>
            <a:spLocks noChangeArrowheads="1"/>
          </p:cNvSpPr>
          <p:nvPr/>
        </p:nvSpPr>
        <p:spPr bwMode="auto">
          <a:xfrm>
            <a:off x="8836397" y="285289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123</a:t>
            </a:r>
          </a:p>
        </p:txBody>
      </p:sp>
      <p:sp>
        <p:nvSpPr>
          <p:cNvPr id="21511" name="Rectangle 7"/>
          <p:cNvSpPr>
            <a:spLocks noChangeArrowheads="1"/>
          </p:cNvSpPr>
          <p:nvPr/>
        </p:nvSpPr>
        <p:spPr bwMode="auto">
          <a:xfrm>
            <a:off x="8836397" y="3541766"/>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21512" name="Rectangle 8"/>
          <p:cNvSpPr>
            <a:spLocks noChangeArrowheads="1"/>
          </p:cNvSpPr>
          <p:nvPr/>
        </p:nvSpPr>
        <p:spPr bwMode="auto">
          <a:xfrm>
            <a:off x="8836397" y="3886201"/>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162</a:t>
            </a:r>
          </a:p>
        </p:txBody>
      </p:sp>
      <p:sp>
        <p:nvSpPr>
          <p:cNvPr id="21513" name="Rectangle 9"/>
          <p:cNvSpPr>
            <a:spLocks noChangeArrowheads="1"/>
          </p:cNvSpPr>
          <p:nvPr/>
        </p:nvSpPr>
        <p:spPr bwMode="auto">
          <a:xfrm>
            <a:off x="8836397" y="4575070"/>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18</a:t>
            </a:r>
          </a:p>
        </p:txBody>
      </p:sp>
      <p:sp>
        <p:nvSpPr>
          <p:cNvPr id="21514" name="Rectangle 10"/>
          <p:cNvSpPr>
            <a:spLocks noChangeArrowheads="1"/>
          </p:cNvSpPr>
          <p:nvPr/>
        </p:nvSpPr>
        <p:spPr bwMode="auto">
          <a:xfrm>
            <a:off x="8836397" y="5263939"/>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33</a:t>
            </a:r>
          </a:p>
        </p:txBody>
      </p:sp>
      <p:sp>
        <p:nvSpPr>
          <p:cNvPr id="21515" name="Rectangle 11"/>
          <p:cNvSpPr>
            <a:spLocks noChangeArrowheads="1"/>
          </p:cNvSpPr>
          <p:nvPr/>
        </p:nvSpPr>
        <p:spPr bwMode="auto">
          <a:xfrm>
            <a:off x="8836397" y="595280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19</a:t>
            </a:r>
          </a:p>
        </p:txBody>
      </p:sp>
      <p:sp>
        <p:nvSpPr>
          <p:cNvPr id="21516" name="Rectangle 12"/>
          <p:cNvSpPr>
            <a:spLocks noChangeArrowheads="1"/>
          </p:cNvSpPr>
          <p:nvPr/>
        </p:nvSpPr>
        <p:spPr bwMode="auto">
          <a:xfrm>
            <a:off x="8836397" y="664167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210</a:t>
            </a:r>
          </a:p>
        </p:txBody>
      </p:sp>
      <p:sp>
        <p:nvSpPr>
          <p:cNvPr id="21517" name="Text Box 13"/>
          <p:cNvSpPr txBox="1">
            <a:spLocks noChangeArrowheads="1"/>
          </p:cNvSpPr>
          <p:nvPr/>
        </p:nvSpPr>
        <p:spPr bwMode="auto">
          <a:xfrm>
            <a:off x="8398840" y="1733485"/>
            <a:ext cx="500345" cy="5671405"/>
          </a:xfrm>
          <a:prstGeom prst="rect">
            <a:avLst/>
          </a:prstGeom>
          <a:noFill/>
          <a:ln w="9525">
            <a:noFill/>
            <a:round/>
            <a:headEnd/>
            <a:tailEnd/>
          </a:ln>
          <a:effectLst/>
        </p:spPr>
        <p:txBody>
          <a:bodyPr wrap="none" lIns="101703" tIns="52886" rIns="101703" bIns="52886">
            <a:spAutoFit/>
          </a:bodyPr>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5</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6</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7</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8</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9</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10</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11</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12</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13</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14</a:t>
            </a:r>
          </a:p>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15</a:t>
            </a:r>
          </a:p>
        </p:txBody>
      </p:sp>
      <p:sp>
        <p:nvSpPr>
          <p:cNvPr id="21518" name="Text Box 14"/>
          <p:cNvSpPr txBox="1">
            <a:spLocks noChangeArrowheads="1"/>
          </p:cNvSpPr>
          <p:nvPr/>
        </p:nvSpPr>
        <p:spPr bwMode="auto">
          <a:xfrm>
            <a:off x="2814174" y="3143514"/>
            <a:ext cx="1922209" cy="1497891"/>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R1 </a:t>
            </a:r>
            <a:r>
              <a:rPr lang="en-US" sz="1808" b="1" dirty="0">
                <a:solidFill>
                  <a:srgbClr val="000000"/>
                </a:solidFill>
                <a:latin typeface="Symbol" charset="2"/>
              </a:rPr>
              <a:t></a:t>
            </a:r>
            <a:r>
              <a:rPr lang="en-US" sz="1808" b="1" dirty="0">
                <a:solidFill>
                  <a:srgbClr val="000000"/>
                </a:solidFill>
                <a:latin typeface="Calibri" pitchFamily="34" charset="0"/>
              </a:rPr>
              <a:t> M[   1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5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R2 </a:t>
            </a:r>
            <a:r>
              <a:rPr lang="en-US" sz="1808" b="1" dirty="0">
                <a:solidFill>
                  <a:srgbClr val="000000"/>
                </a:solidFill>
                <a:latin typeface="Symbol" charset="2"/>
              </a:rPr>
              <a:t></a:t>
            </a:r>
            <a:r>
              <a:rPr lang="en-US" sz="1808" b="1" dirty="0">
                <a:solidFill>
                  <a:srgbClr val="000000"/>
                </a:solidFill>
                <a:latin typeface="Calibri" pitchFamily="34" charset="0"/>
              </a:rPr>
              <a:t> M[   2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St   R1 </a:t>
            </a:r>
            <a:r>
              <a:rPr lang="en-US" sz="1808" b="1" dirty="0">
                <a:solidFill>
                  <a:srgbClr val="000000"/>
                </a:solidFill>
                <a:latin typeface="Symbol" charset="2"/>
              </a:rPr>
              <a:t></a:t>
            </a:r>
            <a:r>
              <a:rPr lang="en-US" sz="1808" b="1" dirty="0">
                <a:solidFill>
                  <a:srgbClr val="000000"/>
                </a:solidFill>
                <a:latin typeface="Calibri" pitchFamily="34" charset="0"/>
              </a:rPr>
              <a:t> M[   7   ]</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1808" b="1" dirty="0">
                <a:solidFill>
                  <a:srgbClr val="000000"/>
                </a:solidFill>
                <a:latin typeface="Calibri" pitchFamily="34" charset="0"/>
              </a:rPr>
              <a:t>Ld  R2 </a:t>
            </a:r>
            <a:r>
              <a:rPr lang="en-US" sz="1808" b="1" dirty="0">
                <a:solidFill>
                  <a:srgbClr val="000000"/>
                </a:solidFill>
                <a:latin typeface="Symbol" charset="2"/>
              </a:rPr>
              <a:t></a:t>
            </a:r>
            <a:r>
              <a:rPr lang="en-US" sz="1808" b="1" dirty="0">
                <a:solidFill>
                  <a:srgbClr val="000000"/>
                </a:solidFill>
                <a:latin typeface="Calibri" pitchFamily="34" charset="0"/>
              </a:rPr>
              <a:t> M[   </a:t>
            </a:r>
            <a:r>
              <a:rPr lang="en-US" sz="1808" b="1" dirty="0">
                <a:solidFill>
                  <a:srgbClr val="FF0000"/>
                </a:solidFill>
                <a:latin typeface="Calibri" pitchFamily="34" charset="0"/>
              </a:rPr>
              <a:t>4</a:t>
            </a:r>
            <a:r>
              <a:rPr lang="en-US" sz="1808" b="1" dirty="0">
                <a:solidFill>
                  <a:srgbClr val="000000"/>
                </a:solidFill>
                <a:latin typeface="Calibri" pitchFamily="34" charset="0"/>
              </a:rPr>
              <a:t>   ]</a:t>
            </a:r>
          </a:p>
        </p:txBody>
      </p:sp>
      <p:sp>
        <p:nvSpPr>
          <p:cNvPr id="21519" name="Text Box 15"/>
          <p:cNvSpPr txBox="1">
            <a:spLocks noChangeArrowheads="1"/>
          </p:cNvSpPr>
          <p:nvPr/>
        </p:nvSpPr>
        <p:spPr bwMode="auto">
          <a:xfrm>
            <a:off x="5738279" y="1216832"/>
            <a:ext cx="1183224"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Cache</a:t>
            </a:r>
          </a:p>
        </p:txBody>
      </p:sp>
      <p:sp>
        <p:nvSpPr>
          <p:cNvPr id="21520" name="Text Box 16"/>
          <p:cNvSpPr txBox="1">
            <a:spLocks noChangeArrowheads="1"/>
          </p:cNvSpPr>
          <p:nvPr/>
        </p:nvSpPr>
        <p:spPr bwMode="auto">
          <a:xfrm>
            <a:off x="2722683" y="1216832"/>
            <a:ext cx="1790763"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Processor</a:t>
            </a:r>
          </a:p>
        </p:txBody>
      </p:sp>
      <p:sp>
        <p:nvSpPr>
          <p:cNvPr id="21521" name="Rectangle 17"/>
          <p:cNvSpPr>
            <a:spLocks noChangeArrowheads="1"/>
          </p:cNvSpPr>
          <p:nvPr/>
        </p:nvSpPr>
        <p:spPr bwMode="auto">
          <a:xfrm>
            <a:off x="5880000" y="3513063"/>
            <a:ext cx="602761"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21522" name="Rectangle 18"/>
          <p:cNvSpPr>
            <a:spLocks noChangeArrowheads="1"/>
          </p:cNvSpPr>
          <p:nvPr/>
        </p:nvSpPr>
        <p:spPr bwMode="auto">
          <a:xfrm>
            <a:off x="6482760" y="351306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71</a:t>
            </a:r>
          </a:p>
        </p:txBody>
      </p:sp>
      <p:sp>
        <p:nvSpPr>
          <p:cNvPr id="21523" name="Rectangle 19"/>
          <p:cNvSpPr>
            <a:spLocks noChangeArrowheads="1"/>
          </p:cNvSpPr>
          <p:nvPr/>
        </p:nvSpPr>
        <p:spPr bwMode="auto">
          <a:xfrm>
            <a:off x="6482760" y="385749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21524" name="Text Box 20"/>
          <p:cNvSpPr txBox="1">
            <a:spLocks noChangeArrowheads="1"/>
          </p:cNvSpPr>
          <p:nvPr/>
        </p:nvSpPr>
        <p:spPr bwMode="auto">
          <a:xfrm>
            <a:off x="5029678" y="3043053"/>
            <a:ext cx="2495357" cy="578922"/>
          </a:xfrm>
          <a:prstGeom prst="rect">
            <a:avLst/>
          </a:prstGeom>
          <a:noFill/>
          <a:ln w="9525">
            <a:noFill/>
            <a:round/>
            <a:headEnd/>
            <a:tailEnd/>
          </a:ln>
          <a:effectLst/>
        </p:spPr>
        <p:txBody>
          <a:bodyPr lIns="101703" tIns="52886" rIns="101703" bIns="52886">
            <a:spAutoFit/>
          </a:bodyP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V d  tag   data</a:t>
            </a:r>
          </a:p>
        </p:txBody>
      </p:sp>
      <p:sp>
        <p:nvSpPr>
          <p:cNvPr id="21525" name="Rectangle 21"/>
          <p:cNvSpPr>
            <a:spLocks noChangeArrowheads="1"/>
          </p:cNvSpPr>
          <p:nvPr/>
        </p:nvSpPr>
        <p:spPr bwMode="auto">
          <a:xfrm>
            <a:off x="3583769" y="5608374"/>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21526" name="Rectangle 22"/>
          <p:cNvSpPr>
            <a:spLocks noChangeArrowheads="1"/>
          </p:cNvSpPr>
          <p:nvPr/>
        </p:nvSpPr>
        <p:spPr bwMode="auto">
          <a:xfrm>
            <a:off x="3583769" y="5952808"/>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21527" name="Rectangle 23"/>
          <p:cNvSpPr>
            <a:spLocks noChangeArrowheads="1"/>
          </p:cNvSpPr>
          <p:nvPr/>
        </p:nvSpPr>
        <p:spPr bwMode="auto">
          <a:xfrm>
            <a:off x="3583769" y="6297243"/>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21528" name="Rectangle 24"/>
          <p:cNvSpPr>
            <a:spLocks noChangeArrowheads="1"/>
          </p:cNvSpPr>
          <p:nvPr/>
        </p:nvSpPr>
        <p:spPr bwMode="auto">
          <a:xfrm>
            <a:off x="3583769" y="6641677"/>
            <a:ext cx="1205521" cy="344435"/>
          </a:xfrm>
          <a:prstGeom prst="rect">
            <a:avLst/>
          </a:prstGeom>
          <a:solidFill>
            <a:srgbClr val="FFFFFF"/>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21529" name="Text Box 25"/>
          <p:cNvSpPr txBox="1">
            <a:spLocks noChangeArrowheads="1"/>
          </p:cNvSpPr>
          <p:nvPr/>
        </p:nvSpPr>
        <p:spPr bwMode="auto">
          <a:xfrm>
            <a:off x="3068912" y="5608374"/>
            <a:ext cx="516375" cy="1497955"/>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R0</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R1</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R2</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2260" b="1" dirty="0">
                <a:solidFill>
                  <a:srgbClr val="000000"/>
                </a:solidFill>
                <a:latin typeface="Calibri" pitchFamily="34" charset="0"/>
              </a:rPr>
              <a:t>R3</a:t>
            </a:r>
          </a:p>
        </p:txBody>
      </p:sp>
      <p:sp>
        <p:nvSpPr>
          <p:cNvPr id="21530" name="Text Box 26"/>
          <p:cNvSpPr txBox="1">
            <a:spLocks noChangeArrowheads="1"/>
          </p:cNvSpPr>
          <p:nvPr/>
        </p:nvSpPr>
        <p:spPr bwMode="auto">
          <a:xfrm>
            <a:off x="8664179" y="1216832"/>
            <a:ext cx="1608149" cy="578922"/>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Memory</a:t>
            </a:r>
          </a:p>
        </p:txBody>
      </p:sp>
      <p:sp>
        <p:nvSpPr>
          <p:cNvPr id="21531" name="Rectangle 27"/>
          <p:cNvSpPr>
            <a:spLocks noChangeArrowheads="1"/>
          </p:cNvSpPr>
          <p:nvPr/>
        </p:nvSpPr>
        <p:spPr bwMode="auto">
          <a:xfrm>
            <a:off x="5880000" y="4201932"/>
            <a:ext cx="602761"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21532" name="Rectangle 28"/>
          <p:cNvSpPr>
            <a:spLocks noChangeArrowheads="1"/>
          </p:cNvSpPr>
          <p:nvPr/>
        </p:nvSpPr>
        <p:spPr bwMode="auto">
          <a:xfrm>
            <a:off x="6482760" y="420193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162</a:t>
            </a:r>
          </a:p>
        </p:txBody>
      </p:sp>
      <p:sp>
        <p:nvSpPr>
          <p:cNvPr id="21533" name="Rectangle 29"/>
          <p:cNvSpPr>
            <a:spLocks noChangeArrowheads="1"/>
          </p:cNvSpPr>
          <p:nvPr/>
        </p:nvSpPr>
        <p:spPr bwMode="auto">
          <a:xfrm>
            <a:off x="6482760" y="4546367"/>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21534" name="Rectangle 30"/>
          <p:cNvSpPr>
            <a:spLocks noChangeArrowheads="1"/>
          </p:cNvSpPr>
          <p:nvPr/>
        </p:nvSpPr>
        <p:spPr bwMode="auto">
          <a:xfrm>
            <a:off x="8836397" y="181959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78</a:t>
            </a:r>
          </a:p>
        </p:txBody>
      </p:sp>
      <p:sp>
        <p:nvSpPr>
          <p:cNvPr id="21535" name="Rectangle 31"/>
          <p:cNvSpPr>
            <a:spLocks noChangeArrowheads="1"/>
          </p:cNvSpPr>
          <p:nvPr/>
        </p:nvSpPr>
        <p:spPr bwMode="auto">
          <a:xfrm>
            <a:off x="8836397" y="250846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150</a:t>
            </a:r>
          </a:p>
        </p:txBody>
      </p:sp>
      <p:sp>
        <p:nvSpPr>
          <p:cNvPr id="21536" name="Rectangle 32"/>
          <p:cNvSpPr>
            <a:spLocks noChangeArrowheads="1"/>
          </p:cNvSpPr>
          <p:nvPr/>
        </p:nvSpPr>
        <p:spPr bwMode="auto">
          <a:xfrm>
            <a:off x="8836397" y="3197332"/>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71</a:t>
            </a:r>
          </a:p>
        </p:txBody>
      </p:sp>
      <p:sp>
        <p:nvSpPr>
          <p:cNvPr id="21537" name="Rectangle 33"/>
          <p:cNvSpPr>
            <a:spLocks noChangeArrowheads="1"/>
          </p:cNvSpPr>
          <p:nvPr/>
        </p:nvSpPr>
        <p:spPr bwMode="auto">
          <a:xfrm>
            <a:off x="8836397" y="4230635"/>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173</a:t>
            </a:r>
          </a:p>
        </p:txBody>
      </p:sp>
      <p:sp>
        <p:nvSpPr>
          <p:cNvPr id="21538" name="Rectangle 34"/>
          <p:cNvSpPr>
            <a:spLocks noChangeArrowheads="1"/>
          </p:cNvSpPr>
          <p:nvPr/>
        </p:nvSpPr>
        <p:spPr bwMode="auto">
          <a:xfrm>
            <a:off x="8836397" y="4919505"/>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21</a:t>
            </a:r>
          </a:p>
        </p:txBody>
      </p:sp>
      <p:sp>
        <p:nvSpPr>
          <p:cNvPr id="21539" name="Rectangle 35"/>
          <p:cNvSpPr>
            <a:spLocks noChangeArrowheads="1"/>
          </p:cNvSpPr>
          <p:nvPr/>
        </p:nvSpPr>
        <p:spPr bwMode="auto">
          <a:xfrm>
            <a:off x="8836397" y="5608374"/>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28</a:t>
            </a:r>
          </a:p>
        </p:txBody>
      </p:sp>
      <p:sp>
        <p:nvSpPr>
          <p:cNvPr id="21540" name="Rectangle 36"/>
          <p:cNvSpPr>
            <a:spLocks noChangeArrowheads="1"/>
          </p:cNvSpPr>
          <p:nvPr/>
        </p:nvSpPr>
        <p:spPr bwMode="auto">
          <a:xfrm>
            <a:off x="8836397" y="629724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200</a:t>
            </a:r>
          </a:p>
        </p:txBody>
      </p:sp>
      <p:sp>
        <p:nvSpPr>
          <p:cNvPr id="21541" name="Rectangle 37"/>
          <p:cNvSpPr>
            <a:spLocks noChangeArrowheads="1"/>
          </p:cNvSpPr>
          <p:nvPr/>
        </p:nvSpPr>
        <p:spPr bwMode="auto">
          <a:xfrm>
            <a:off x="8836397" y="6986112"/>
            <a:ext cx="1205521" cy="344435"/>
          </a:xfrm>
          <a:prstGeom prst="rect">
            <a:avLst/>
          </a:prstGeom>
          <a:solidFill>
            <a:srgbClr val="0CC7E0"/>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225</a:t>
            </a:r>
          </a:p>
        </p:txBody>
      </p:sp>
      <p:sp>
        <p:nvSpPr>
          <p:cNvPr id="21542" name="Text Box 38"/>
          <p:cNvSpPr txBox="1">
            <a:spLocks noChangeArrowheads="1"/>
          </p:cNvSpPr>
          <p:nvPr/>
        </p:nvSpPr>
        <p:spPr bwMode="auto">
          <a:xfrm>
            <a:off x="5478160" y="6038917"/>
            <a:ext cx="1888545" cy="1135356"/>
          </a:xfrm>
          <a:prstGeom prst="rect">
            <a:avLst/>
          </a:prstGeom>
          <a:noFill/>
          <a:ln w="9525">
            <a:noFill/>
            <a:round/>
            <a:headEnd/>
            <a:tailEnd/>
          </a:ln>
          <a:effectLst/>
        </p:spPr>
        <p:txBody>
          <a:bodyPr wrap="none" lIns="101703" tIns="52886" rIns="101703" bIns="52886">
            <a:spAutoFit/>
          </a:bodyPr>
          <a:lstStyle/>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Misses:   4</a:t>
            </a:r>
          </a:p>
          <a:p>
            <a:pP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Hits:</a:t>
            </a:r>
            <a:r>
              <a:rPr lang="en-US" sz="3616" b="1" dirty="0">
                <a:solidFill>
                  <a:srgbClr val="000000"/>
                </a:solidFill>
                <a:latin typeface="Calibri" pitchFamily="34" charset="0"/>
              </a:rPr>
              <a:t> </a:t>
            </a:r>
            <a:r>
              <a:rPr lang="en-US" sz="3068" b="1" dirty="0">
                <a:solidFill>
                  <a:srgbClr val="000000"/>
                </a:solidFill>
                <a:latin typeface="Calibri" pitchFamily="34" charset="0"/>
              </a:rPr>
              <a:t>      1</a:t>
            </a:r>
          </a:p>
        </p:txBody>
      </p:sp>
      <p:sp>
        <p:nvSpPr>
          <p:cNvPr id="21543" name="Rectangle 39"/>
          <p:cNvSpPr>
            <a:spLocks noChangeArrowheads="1"/>
          </p:cNvSpPr>
          <p:nvPr/>
        </p:nvSpPr>
        <p:spPr bwMode="auto">
          <a:xfrm>
            <a:off x="5564267" y="3513063"/>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0</a:t>
            </a:r>
          </a:p>
        </p:txBody>
      </p:sp>
      <p:sp>
        <p:nvSpPr>
          <p:cNvPr id="21544" name="Rectangle 40"/>
          <p:cNvSpPr>
            <a:spLocks noChangeArrowheads="1"/>
          </p:cNvSpPr>
          <p:nvPr/>
        </p:nvSpPr>
        <p:spPr bwMode="auto">
          <a:xfrm>
            <a:off x="5567855" y="4201932"/>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21545" name="Rectangle 41"/>
          <p:cNvSpPr>
            <a:spLocks noChangeArrowheads="1"/>
          </p:cNvSpPr>
          <p:nvPr/>
        </p:nvSpPr>
        <p:spPr bwMode="auto">
          <a:xfrm>
            <a:off x="5259299" y="3513063"/>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21546" name="Rectangle 42"/>
          <p:cNvSpPr>
            <a:spLocks noChangeArrowheads="1"/>
          </p:cNvSpPr>
          <p:nvPr/>
        </p:nvSpPr>
        <p:spPr bwMode="auto">
          <a:xfrm>
            <a:off x="5259299" y="4201932"/>
            <a:ext cx="308556" cy="344435"/>
          </a:xfrm>
          <a:prstGeom prst="rect">
            <a:avLst/>
          </a:prstGeom>
          <a:solidFill>
            <a:srgbClr val="FFFFFF"/>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1</a:t>
            </a:r>
          </a:p>
        </p:txBody>
      </p:sp>
      <p:sp>
        <p:nvSpPr>
          <p:cNvPr id="21547" name="AutoShape 43"/>
          <p:cNvSpPr>
            <a:spLocks noChangeArrowheads="1"/>
          </p:cNvSpPr>
          <p:nvPr/>
        </p:nvSpPr>
        <p:spPr bwMode="auto">
          <a:xfrm>
            <a:off x="2464357" y="4316743"/>
            <a:ext cx="430543" cy="258326"/>
          </a:xfrm>
          <a:prstGeom prst="rightArrow">
            <a:avLst>
              <a:gd name="adj1" fmla="val 50000"/>
              <a:gd name="adj2" fmla="val 41667"/>
            </a:avLst>
          </a:prstGeom>
          <a:solidFill>
            <a:srgbClr val="FF0000"/>
          </a:solidFill>
          <a:ln w="28440">
            <a:solidFill>
              <a:srgbClr val="000000"/>
            </a:solidFill>
            <a:miter lim="800000"/>
            <a:headEnd/>
            <a:tailEnd/>
          </a:ln>
          <a:effectLst/>
        </p:spPr>
        <p:txBody>
          <a:bodyPr wrap="none" anchor="ctr"/>
          <a:lstStyle/>
          <a:p>
            <a:endParaRPr lang="en-US" sz="3068" dirty="0">
              <a:solidFill>
                <a:srgbClr val="000000"/>
              </a:solidFill>
              <a:latin typeface="Calibri" pitchFamily="34" charset="0"/>
            </a:endParaRPr>
          </a:p>
        </p:txBody>
      </p:sp>
      <p:sp>
        <p:nvSpPr>
          <p:cNvPr id="21548" name="Rectangle 44"/>
          <p:cNvSpPr>
            <a:spLocks noChangeArrowheads="1"/>
          </p:cNvSpPr>
          <p:nvPr/>
        </p:nvSpPr>
        <p:spPr bwMode="auto">
          <a:xfrm>
            <a:off x="3583769" y="5952808"/>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29</a:t>
            </a:r>
          </a:p>
        </p:txBody>
      </p:sp>
      <p:sp>
        <p:nvSpPr>
          <p:cNvPr id="21549" name="Rectangle 45"/>
          <p:cNvSpPr>
            <a:spLocks noChangeArrowheads="1"/>
          </p:cNvSpPr>
          <p:nvPr/>
        </p:nvSpPr>
        <p:spPr bwMode="auto">
          <a:xfrm>
            <a:off x="3583769" y="6297243"/>
            <a:ext cx="1205521" cy="344435"/>
          </a:xfrm>
          <a:prstGeom prst="rect">
            <a:avLst/>
          </a:prstGeom>
          <a:solidFill>
            <a:srgbClr val="FF9966"/>
          </a:solidFill>
          <a:ln w="28440">
            <a:solidFill>
              <a:srgbClr val="000000"/>
            </a:solidFill>
            <a:miter lim="800000"/>
            <a:headEnd/>
            <a:tailEnd/>
          </a:ln>
          <a:effectLst/>
        </p:spPr>
        <p:txBody>
          <a:bodyPr wrap="none" lIns="101703" tIns="52886" rIns="101703" bIns="52886" anchor="ctr"/>
          <a:lstStyle/>
          <a:p>
            <a:pPr algn="ct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r>
              <a:rPr lang="en-US" sz="3068" b="1" dirty="0">
                <a:solidFill>
                  <a:srgbClr val="000000"/>
                </a:solidFill>
                <a:latin typeface="Calibri" pitchFamily="34" charset="0"/>
              </a:rPr>
              <a:t>71</a:t>
            </a:r>
          </a:p>
        </p:txBody>
      </p:sp>
      <p:sp>
        <p:nvSpPr>
          <p:cNvPr id="21550" name="Text Box 46"/>
          <p:cNvSpPr txBox="1">
            <a:spLocks noChangeArrowheads="1"/>
          </p:cNvSpPr>
          <p:nvPr/>
        </p:nvSpPr>
        <p:spPr bwMode="auto">
          <a:xfrm>
            <a:off x="8836397" y="7068633"/>
            <a:ext cx="1722173" cy="538179"/>
          </a:xfrm>
          <a:prstGeom prst="rect">
            <a:avLst/>
          </a:prstGeom>
          <a:noFill/>
          <a:ln w="9525">
            <a:noFill/>
            <a:round/>
            <a:headEnd/>
            <a:tailEnd/>
          </a:ln>
          <a:effectLst/>
        </p:spPr>
        <p:txBody>
          <a:bodyPr lIns="101703" tIns="52886" rIns="101703" bIns="52886"/>
          <a:lstStyle/>
          <a:p>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fld id="{CA711140-C005-4ABF-A61D-3FE04FE97593}" type="slidenum">
              <a:rPr lang="en-US" sz="1356">
                <a:solidFill>
                  <a:srgbClr val="000000"/>
                </a:solidFill>
                <a:latin typeface="Verdana" pitchFamily="32" charset="0"/>
              </a:rPr>
              <a:pPr algn="r">
                <a:tabLst>
                  <a:tab pos="0" algn="l"/>
                  <a:tab pos="1033272" algn="l"/>
                  <a:tab pos="2066544" algn="l"/>
                  <a:tab pos="3099816" algn="l"/>
                  <a:tab pos="4133088" algn="l"/>
                  <a:tab pos="5166360" algn="l"/>
                  <a:tab pos="6199632" algn="l"/>
                  <a:tab pos="7232904" algn="l"/>
                  <a:tab pos="8266176" algn="l"/>
                  <a:tab pos="9299448" algn="l"/>
                  <a:tab pos="10332720" algn="l"/>
                  <a:tab pos="11365992" algn="l"/>
                </a:tabLst>
              </a:pPr>
              <a:t>44</a:t>
            </a:fld>
            <a:endParaRPr lang="en-US" sz="1356">
              <a:solidFill>
                <a:srgbClr val="000000"/>
              </a:solidFill>
              <a:latin typeface="Verdana" pitchFamily="32" charset="0"/>
            </a:endParaRPr>
          </a:p>
        </p:txBody>
      </p:sp>
    </p:spTree>
    <p:extLst>
      <p:ext uri="{BB962C8B-B14F-4D97-AF65-F5344CB8AC3E}">
        <p14:creationId xmlns:p14="http://schemas.microsoft.com/office/powerpoint/2010/main" val="192351897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BD57-9ADC-1DC4-0835-6F98C01E5324}"/>
              </a:ext>
            </a:extLst>
          </p:cNvPr>
          <p:cNvSpPr>
            <a:spLocks noGrp="1"/>
          </p:cNvSpPr>
          <p:nvPr>
            <p:ph type="title"/>
          </p:nvPr>
        </p:nvSpPr>
        <p:spPr/>
        <p:txBody>
          <a:bodyPr/>
          <a:lstStyle/>
          <a:p>
            <a:r>
              <a:rPr lang="en-US" dirty="0"/>
              <a:t>Next time</a:t>
            </a:r>
          </a:p>
        </p:txBody>
      </p:sp>
      <p:sp>
        <p:nvSpPr>
          <p:cNvPr id="3" name="Content Placeholder 2">
            <a:extLst>
              <a:ext uri="{FF2B5EF4-FFF2-40B4-BE49-F238E27FC236}">
                <a16:creationId xmlns:a16="http://schemas.microsoft.com/office/drawing/2014/main" id="{05EB681F-02B3-AB0A-CC9A-0F68F7266BFB}"/>
              </a:ext>
            </a:extLst>
          </p:cNvPr>
          <p:cNvSpPr>
            <a:spLocks noGrp="1"/>
          </p:cNvSpPr>
          <p:nvPr>
            <p:ph idx="1"/>
          </p:nvPr>
        </p:nvSpPr>
        <p:spPr/>
        <p:txBody>
          <a:bodyPr>
            <a:normAutofit/>
          </a:bodyPr>
          <a:lstStyle/>
          <a:p>
            <a:r>
              <a:rPr lang="en-US" sz="2800" dirty="0"/>
              <a:t>Discuss intermediate between fully-associative and direct mapped caches</a:t>
            </a:r>
          </a:p>
          <a:p>
            <a:pPr lvl="1"/>
            <a:r>
              <a:rPr lang="en-US" sz="2401" dirty="0"/>
              <a:t>"</a:t>
            </a:r>
            <a:r>
              <a:rPr lang="en-US" sz="2401"/>
              <a:t>Set Associative" </a:t>
            </a:r>
            <a:r>
              <a:rPr lang="en-US" sz="2401" dirty="0"/>
              <a:t>caches</a:t>
            </a:r>
          </a:p>
          <a:p>
            <a:r>
              <a:rPr lang="en-US" sz="2800" dirty="0"/>
              <a:t>Lingering questions / feedback? I'll include an anonymous form at the end of every lecture: </a:t>
            </a:r>
            <a:r>
              <a:rPr lang="en-US" sz="2800" dirty="0">
                <a:hlinkClick r:id="rId2"/>
              </a:rPr>
              <a:t>https://bit.ly/3oXr4Ah</a:t>
            </a:r>
            <a:endParaRPr lang="en-US" sz="2800" dirty="0"/>
          </a:p>
          <a:p>
            <a:endParaRPr lang="en-US" sz="2800" dirty="0"/>
          </a:p>
        </p:txBody>
      </p:sp>
      <p:sp>
        <p:nvSpPr>
          <p:cNvPr id="4" name="Slide Number Placeholder 3">
            <a:extLst>
              <a:ext uri="{FF2B5EF4-FFF2-40B4-BE49-F238E27FC236}">
                <a16:creationId xmlns:a16="http://schemas.microsoft.com/office/drawing/2014/main" id="{0664E335-C16C-715C-69F5-65B6476BF675}"/>
              </a:ext>
            </a:extLst>
          </p:cNvPr>
          <p:cNvSpPr>
            <a:spLocks noGrp="1"/>
          </p:cNvSpPr>
          <p:nvPr>
            <p:ph type="sldNum" sz="quarter" idx="12"/>
          </p:nvPr>
        </p:nvSpPr>
        <p:spPr/>
        <p:txBody>
          <a:bodyPr/>
          <a:lstStyle/>
          <a:p>
            <a:fld id="{24191890-1B93-4A46-9FD4-B9843F018E51}" type="slidenum">
              <a:rPr lang="en-US" smtClean="0"/>
              <a:pPr/>
              <a:t>45</a:t>
            </a:fld>
            <a:endParaRPr lang="en-US" dirty="0"/>
          </a:p>
        </p:txBody>
      </p:sp>
      <p:pic>
        <p:nvPicPr>
          <p:cNvPr id="5" name="Picture 2">
            <a:extLst>
              <a:ext uri="{FF2B5EF4-FFF2-40B4-BE49-F238E27FC236}">
                <a16:creationId xmlns:a16="http://schemas.microsoft.com/office/drawing/2014/main" id="{4828DACA-9F07-2F96-9A79-A2BFBF6895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42719" y="4267200"/>
            <a:ext cx="2263638" cy="25718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70075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97B8-1584-EC53-D3FE-C7CBE01953A3}"/>
              </a:ext>
            </a:extLst>
          </p:cNvPr>
          <p:cNvSpPr>
            <a:spLocks noGrp="1"/>
          </p:cNvSpPr>
          <p:nvPr>
            <p:ph type="title"/>
          </p:nvPr>
        </p:nvSpPr>
        <p:spPr/>
        <p:txBody>
          <a:bodyPr/>
          <a:lstStyle/>
          <a:p>
            <a:r>
              <a:rPr lang="en-US" dirty="0"/>
              <a:t>Extra </a:t>
            </a:r>
            <a:r>
              <a:rPr lang="en-US" dirty="0" err="1"/>
              <a:t>Excercises</a:t>
            </a:r>
            <a:endParaRPr lang="en-US" dirty="0"/>
          </a:p>
        </p:txBody>
      </p:sp>
      <p:sp>
        <p:nvSpPr>
          <p:cNvPr id="4" name="Slide Number Placeholder 3">
            <a:extLst>
              <a:ext uri="{FF2B5EF4-FFF2-40B4-BE49-F238E27FC236}">
                <a16:creationId xmlns:a16="http://schemas.microsoft.com/office/drawing/2014/main" id="{196D60A6-7CB2-2991-ED89-BEC32D113A7D}"/>
              </a:ext>
            </a:extLst>
          </p:cNvPr>
          <p:cNvSpPr>
            <a:spLocks noGrp="1"/>
          </p:cNvSpPr>
          <p:nvPr>
            <p:ph type="sldNum" sz="quarter" idx="12"/>
          </p:nvPr>
        </p:nvSpPr>
        <p:spPr/>
        <p:txBody>
          <a:bodyPr/>
          <a:lstStyle/>
          <a:p>
            <a:fld id="{24191890-1B93-4A46-9FD4-B9843F018E51}" type="slidenum">
              <a:rPr lang="en-US" smtClean="0"/>
              <a:t>46</a:t>
            </a:fld>
            <a:endParaRPr lang="en-US"/>
          </a:p>
        </p:txBody>
      </p:sp>
    </p:spTree>
    <p:extLst>
      <p:ext uri="{BB962C8B-B14F-4D97-AF65-F5344CB8AC3E}">
        <p14:creationId xmlns:p14="http://schemas.microsoft.com/office/powerpoint/2010/main" val="40292795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dirty="0"/>
              <a:t>Class Problem—Storage overhead</a:t>
            </a:r>
          </a:p>
        </p:txBody>
      </p:sp>
      <p:sp>
        <p:nvSpPr>
          <p:cNvPr id="51203" name="Content Placeholder 2"/>
          <p:cNvSpPr>
            <a:spLocks noGrp="1"/>
          </p:cNvSpPr>
          <p:nvPr>
            <p:ph idx="1"/>
          </p:nvPr>
        </p:nvSpPr>
        <p:spPr/>
        <p:txBody>
          <a:bodyPr>
            <a:normAutofit lnSpcReduction="10000"/>
          </a:bodyPr>
          <a:lstStyle/>
          <a:p>
            <a:r>
              <a:rPr lang="en-US" sz="2260" dirty="0"/>
              <a:t>Consider the following cache:</a:t>
            </a:r>
            <a:br>
              <a:rPr lang="en-US" sz="2260" dirty="0"/>
            </a:br>
            <a:r>
              <a:rPr lang="en-US" sz="2260" dirty="0"/>
              <a:t>32-bit memory addresses, byte addressable, 64KB cache</a:t>
            </a:r>
            <a:br>
              <a:rPr lang="en-US" sz="2260" dirty="0"/>
            </a:br>
            <a:r>
              <a:rPr lang="en-US" sz="2260" dirty="0"/>
              <a:t>64B cache block size, write-allocate, write-back, </a:t>
            </a:r>
            <a:r>
              <a:rPr lang="en-US" sz="2260" i="1" dirty="0"/>
              <a:t>fully associative</a:t>
            </a:r>
            <a:endParaRPr lang="en-US" sz="2260" dirty="0"/>
          </a:p>
          <a:p>
            <a:pPr>
              <a:buFont typeface="Wingdings" charset="2"/>
              <a:buNone/>
            </a:pPr>
            <a:r>
              <a:rPr lang="en-US" sz="2260" dirty="0"/>
              <a:t>	</a:t>
            </a:r>
            <a:r>
              <a:rPr lang="en-US" sz="2034" dirty="0"/>
              <a:t>This cache will need 512 kilobits for the data area (64 kilobytes times 8 bits per byte). Note that in this context, 1 kilobyte = 1024 bytes (NOT 1000 bytes!) Besides the actual cached data, this cache will need other storage. Consider tags, valid bits, dirty bits, bits to keep track of LRU, and anything else that you think is necessary.</a:t>
            </a:r>
          </a:p>
          <a:p>
            <a:r>
              <a:rPr lang="en-US" sz="2260" dirty="0"/>
              <a:t>How many additional bits (not counting the data) will be needed to implement this cache ?</a:t>
            </a:r>
          </a:p>
          <a:p>
            <a:endParaRPr lang="en-US" sz="2260" dirty="0"/>
          </a:p>
          <a:p>
            <a:pPr marL="0" indent="0">
              <a:buNone/>
            </a:pPr>
            <a:r>
              <a:rPr lang="en-US" sz="2000" b="1" dirty="0">
                <a:solidFill>
                  <a:srgbClr val="0000FF"/>
                </a:solidFill>
                <a:latin typeface="Calibri" pitchFamily="34" charset="0"/>
                <a:ea typeface="ＭＳ Ｐゴシック" charset="0"/>
              </a:rPr>
              <a:t>	Tag bits = 32 – log(64) = 26 bits</a:t>
            </a:r>
          </a:p>
          <a:p>
            <a:pPr marL="0" indent="0">
              <a:buNone/>
            </a:pPr>
            <a:r>
              <a:rPr lang="en-US" sz="1800" b="1" dirty="0">
                <a:solidFill>
                  <a:srgbClr val="0000FF"/>
                </a:solidFill>
                <a:latin typeface="Calibri" pitchFamily="34" charset="0"/>
                <a:ea typeface="ＭＳ Ｐゴシック" charset="0"/>
              </a:rPr>
              <a:t>	#lines = 64KB/64B = 1024</a:t>
            </a:r>
            <a:endParaRPr lang="en-US" sz="2000" b="1" dirty="0">
              <a:solidFill>
                <a:srgbClr val="0000FF"/>
              </a:solidFill>
              <a:latin typeface="Calibri" pitchFamily="34" charset="0"/>
              <a:ea typeface="ＭＳ Ｐゴシック" charset="0"/>
            </a:endParaRPr>
          </a:p>
          <a:p>
            <a:pPr marL="0" indent="0">
              <a:buNone/>
            </a:pPr>
            <a:r>
              <a:rPr lang="en-US" sz="1800" b="1" dirty="0">
                <a:solidFill>
                  <a:srgbClr val="0000FF"/>
                </a:solidFill>
                <a:latin typeface="Calibri" pitchFamily="34" charset="0"/>
                <a:ea typeface="ＭＳ Ｐゴシック" charset="0"/>
              </a:rPr>
              <a:t>	LRU = log(1024) = 10 bits</a:t>
            </a:r>
          </a:p>
          <a:p>
            <a:pPr marL="0" indent="0">
              <a:buNone/>
            </a:pPr>
            <a:r>
              <a:rPr lang="en-US" sz="1600" b="1" dirty="0">
                <a:solidFill>
                  <a:srgbClr val="0000FF"/>
                </a:solidFill>
                <a:latin typeface="Calibri" pitchFamily="34" charset="0"/>
                <a:ea typeface="ＭＳ Ｐゴシック" charset="0"/>
              </a:rPr>
              <a:t>	1 valid bit, 1 dirty bit</a:t>
            </a:r>
            <a:endParaRPr lang="en-US" sz="1600" dirty="0"/>
          </a:p>
          <a:p>
            <a:pPr marL="0" indent="0">
              <a:buNone/>
            </a:pPr>
            <a:endParaRPr lang="en-US" sz="1800" dirty="0"/>
          </a:p>
          <a:p>
            <a:pPr marL="0" indent="0">
              <a:buNone/>
            </a:pPr>
            <a:endParaRPr lang="en-US" sz="2000" dirty="0"/>
          </a:p>
          <a:p>
            <a:pPr marL="0" indent="0">
              <a:buNone/>
            </a:pPr>
            <a:endParaRPr lang="en-US" sz="2260" dirty="0"/>
          </a:p>
        </p:txBody>
      </p:sp>
      <p:sp>
        <p:nvSpPr>
          <p:cNvPr id="6" name="Slide Number Placeholder 5"/>
          <p:cNvSpPr>
            <a:spLocks noGrp="1"/>
          </p:cNvSpPr>
          <p:nvPr>
            <p:ph type="sldNum" sz="quarter" idx="11"/>
          </p:nvPr>
        </p:nvSpPr>
        <p:spPr bwMode="auto">
          <a:xfrm>
            <a:off x="7921996" y="7077922"/>
            <a:ext cx="1722173" cy="539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356" kern="1200">
                <a:solidFill>
                  <a:schemeClr val="tx1"/>
                </a:solidFill>
                <a:latin typeface="Calibri"/>
                <a:ea typeface="+mn-ea"/>
                <a:cs typeface="Calibri"/>
              </a:defRPr>
            </a:lvl1pPr>
            <a:lvl2pPr marL="517276" algn="l" rtl="0" fontAlgn="base">
              <a:spcBef>
                <a:spcPct val="0"/>
              </a:spcBef>
              <a:spcAft>
                <a:spcPct val="0"/>
              </a:spcAft>
              <a:defRPr sz="2715" kern="1200">
                <a:solidFill>
                  <a:schemeClr val="tx1"/>
                </a:solidFill>
                <a:latin typeface="Times New Roman" pitchFamily="16" charset="0"/>
                <a:ea typeface="+mn-ea"/>
                <a:cs typeface="Arial" charset="0"/>
              </a:defRPr>
            </a:lvl2pPr>
            <a:lvl3pPr marL="1034552" algn="l" rtl="0" fontAlgn="base">
              <a:spcBef>
                <a:spcPct val="0"/>
              </a:spcBef>
              <a:spcAft>
                <a:spcPct val="0"/>
              </a:spcAft>
              <a:defRPr sz="2715" kern="1200">
                <a:solidFill>
                  <a:schemeClr val="tx1"/>
                </a:solidFill>
                <a:latin typeface="Times New Roman" pitchFamily="16" charset="0"/>
                <a:ea typeface="+mn-ea"/>
                <a:cs typeface="Arial" charset="0"/>
              </a:defRPr>
            </a:lvl3pPr>
            <a:lvl4pPr marL="1551828" algn="l" rtl="0" fontAlgn="base">
              <a:spcBef>
                <a:spcPct val="0"/>
              </a:spcBef>
              <a:spcAft>
                <a:spcPct val="0"/>
              </a:spcAft>
              <a:defRPr sz="2715" kern="1200">
                <a:solidFill>
                  <a:schemeClr val="tx1"/>
                </a:solidFill>
                <a:latin typeface="Times New Roman" pitchFamily="16" charset="0"/>
                <a:ea typeface="+mn-ea"/>
                <a:cs typeface="Arial" charset="0"/>
              </a:defRPr>
            </a:lvl4pPr>
            <a:lvl5pPr marL="2069104" algn="l" rtl="0" fontAlgn="base">
              <a:spcBef>
                <a:spcPct val="0"/>
              </a:spcBef>
              <a:spcAft>
                <a:spcPct val="0"/>
              </a:spcAft>
              <a:defRPr sz="2715" kern="1200">
                <a:solidFill>
                  <a:schemeClr val="tx1"/>
                </a:solidFill>
                <a:latin typeface="Times New Roman" pitchFamily="16" charset="0"/>
                <a:ea typeface="+mn-ea"/>
                <a:cs typeface="Arial" charset="0"/>
              </a:defRPr>
            </a:lvl5pPr>
            <a:lvl6pPr marL="2586380" algn="l" defTabSz="1034552" rtl="0" eaLnBrk="1" latinLnBrk="0" hangingPunct="1">
              <a:defRPr sz="2715" kern="1200">
                <a:solidFill>
                  <a:schemeClr val="tx1"/>
                </a:solidFill>
                <a:latin typeface="Times New Roman" pitchFamily="16" charset="0"/>
                <a:ea typeface="+mn-ea"/>
                <a:cs typeface="Arial" charset="0"/>
              </a:defRPr>
            </a:lvl6pPr>
            <a:lvl7pPr marL="3103656" algn="l" defTabSz="1034552" rtl="0" eaLnBrk="1" latinLnBrk="0" hangingPunct="1">
              <a:defRPr sz="2715" kern="1200">
                <a:solidFill>
                  <a:schemeClr val="tx1"/>
                </a:solidFill>
                <a:latin typeface="Times New Roman" pitchFamily="16" charset="0"/>
                <a:ea typeface="+mn-ea"/>
                <a:cs typeface="Arial" charset="0"/>
              </a:defRPr>
            </a:lvl7pPr>
            <a:lvl8pPr marL="3620933" algn="l" defTabSz="1034552" rtl="0" eaLnBrk="1" latinLnBrk="0" hangingPunct="1">
              <a:defRPr sz="2715" kern="1200">
                <a:solidFill>
                  <a:schemeClr val="tx1"/>
                </a:solidFill>
                <a:latin typeface="Times New Roman" pitchFamily="16" charset="0"/>
                <a:ea typeface="+mn-ea"/>
                <a:cs typeface="Arial" charset="0"/>
              </a:defRPr>
            </a:lvl8pPr>
            <a:lvl9pPr marL="4138209" algn="l" defTabSz="1034552" rtl="0" eaLnBrk="1" latinLnBrk="0" hangingPunct="1">
              <a:defRPr sz="2715" kern="1200">
                <a:solidFill>
                  <a:schemeClr val="tx1"/>
                </a:solidFill>
                <a:latin typeface="Times New Roman" pitchFamily="16" charset="0"/>
                <a:ea typeface="+mn-ea"/>
                <a:cs typeface="Arial" charset="0"/>
              </a:defRPr>
            </a:lvl9pPr>
          </a:lstStyle>
          <a:p>
            <a:pPr>
              <a:defRPr/>
            </a:pPr>
            <a:fld id="{7AC6BD89-2FC4-40E2-A3F4-8944F0C81D9F}" type="slidenum">
              <a:rPr lang="en-US" smtClean="0">
                <a:solidFill>
                  <a:srgbClr val="000000"/>
                </a:solidFill>
              </a:rPr>
              <a:pPr>
                <a:defRPr/>
              </a:pPr>
              <a:t>47</a:t>
            </a:fld>
            <a:endParaRPr lang="en-US" dirty="0"/>
          </a:p>
        </p:txBody>
      </p:sp>
      <p:sp>
        <p:nvSpPr>
          <p:cNvPr id="8" name="Rectangle 7">
            <a:extLst>
              <a:ext uri="{FF2B5EF4-FFF2-40B4-BE49-F238E27FC236}">
                <a16:creationId xmlns:a16="http://schemas.microsoft.com/office/drawing/2014/main" id="{52E66C1C-5ECA-4FCC-98B5-3EC6DECD75B1}"/>
              </a:ext>
            </a:extLst>
          </p:cNvPr>
          <p:cNvSpPr/>
          <p:nvPr/>
        </p:nvSpPr>
        <p:spPr>
          <a:xfrm>
            <a:off x="8233637" y="1744"/>
            <a:ext cx="3023371" cy="836456"/>
          </a:xfrm>
          <a:prstGeom prst="rect">
            <a:avLst/>
          </a:prstGeom>
          <a:solidFill>
            <a:srgbClr val="E833BF">
              <a:lumMod val="40000"/>
              <a:lumOff val="60000"/>
            </a:srgbClr>
          </a:solidFill>
          <a:ln w="9525" cap="rnd" cmpd="sng" algn="ctr">
            <a:solidFill>
              <a:srgbClr val="E833BF"/>
            </a:solidFill>
            <a:prstDash val="solid"/>
          </a:ln>
          <a:effectLst>
            <a:outerShdw blurRad="38100" dist="25400" dir="5400000" rotWithShape="0">
              <a:srgbClr val="000000">
                <a:alpha val="25000"/>
              </a:srgbClr>
            </a:outerShdw>
          </a:effectLst>
        </p:spPr>
        <p:txBody>
          <a:bodyPr rtlCol="0" anchor="t"/>
          <a:lstStyle/>
          <a:p>
            <a:pPr defTabSz="516636" fontAlgn="auto">
              <a:lnSpc>
                <a:spcPct val="125000"/>
              </a:lnSpc>
              <a:spcBef>
                <a:spcPts val="0"/>
              </a:spcBef>
              <a:spcAft>
                <a:spcPts val="0"/>
              </a:spcAft>
              <a:defRPr/>
            </a:pPr>
            <a:r>
              <a:rPr lang="en-US" sz="1582" b="1" u="sng" kern="0" dirty="0">
                <a:solidFill>
                  <a:prstClr val="black"/>
                </a:solidFill>
                <a:latin typeface="Century Gothic"/>
                <a:cs typeface="+mn-cs"/>
              </a:rPr>
              <a:t>Poll:</a:t>
            </a:r>
            <a:r>
              <a:rPr lang="en-US" sz="1582" b="1" kern="0" dirty="0">
                <a:solidFill>
                  <a:prstClr val="black"/>
                </a:solidFill>
                <a:latin typeface="Century Gothic"/>
                <a:cs typeface="+mn-cs"/>
              </a:rPr>
              <a:t> What storage is needed per block?</a:t>
            </a:r>
          </a:p>
          <a:p>
            <a:pPr marL="387477" indent="-387477" defTabSz="516636" fontAlgn="auto">
              <a:lnSpc>
                <a:spcPct val="125000"/>
              </a:lnSpc>
              <a:spcBef>
                <a:spcPts val="0"/>
              </a:spcBef>
              <a:spcAft>
                <a:spcPts val="0"/>
              </a:spcAft>
              <a:buFont typeface="+mj-lt"/>
              <a:buAutoNum type="alphaLcParenR"/>
              <a:defRPr/>
            </a:pPr>
            <a:endParaRPr lang="en-US" sz="1582" kern="0" dirty="0">
              <a:solidFill>
                <a:prstClr val="black"/>
              </a:solidFill>
              <a:latin typeface="Century Gothic"/>
              <a:cs typeface="+mn-cs"/>
            </a:endParaRPr>
          </a:p>
        </p:txBody>
      </p:sp>
    </p:spTree>
    <p:extLst>
      <p:ext uri="{BB962C8B-B14F-4D97-AF65-F5344CB8AC3E}">
        <p14:creationId xmlns:p14="http://schemas.microsoft.com/office/powerpoint/2010/main" val="5336993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a:t>Class Problem—Analyze performance</a:t>
            </a:r>
          </a:p>
        </p:txBody>
      </p:sp>
      <p:sp>
        <p:nvSpPr>
          <p:cNvPr id="52227" name="Content Placeholder 2"/>
          <p:cNvSpPr>
            <a:spLocks noGrp="1"/>
          </p:cNvSpPr>
          <p:nvPr>
            <p:ph idx="1"/>
          </p:nvPr>
        </p:nvSpPr>
        <p:spPr/>
        <p:txBody>
          <a:bodyPr>
            <a:normAutofit lnSpcReduction="10000"/>
          </a:bodyPr>
          <a:lstStyle/>
          <a:p>
            <a:r>
              <a:rPr lang="en-US" dirty="0"/>
              <a:t>Suppose that accessing a cache takes 10ns while accessing main memory in case of cache-miss takes 100ns. What is the average memory access time if the cache hit rate is 97%?</a:t>
            </a:r>
          </a:p>
          <a:p>
            <a:pPr marL="0" indent="0">
              <a:buNone/>
            </a:pPr>
            <a:r>
              <a:rPr lang="en-US" dirty="0">
                <a:solidFill>
                  <a:srgbClr val="0000FF"/>
                </a:solidFill>
              </a:rPr>
              <a:t>        </a:t>
            </a:r>
          </a:p>
          <a:p>
            <a:endParaRPr lang="en-US" dirty="0"/>
          </a:p>
          <a:p>
            <a:r>
              <a:rPr lang="en-US" dirty="0"/>
              <a:t>To improve performance, the cache size is increased. It is determined that this will increase the hit rate by 1%, but it will also increase the time for accessing the cache by 2ns. Will this improve the overall average memory access time?</a:t>
            </a:r>
          </a:p>
          <a:p>
            <a:pPr>
              <a:buFont typeface="Wingdings" charset="2"/>
              <a:buNone/>
            </a:pPr>
            <a:endParaRPr lang="en-US" dirty="0"/>
          </a:p>
          <a:p>
            <a:pPr>
              <a:buNone/>
            </a:pPr>
            <a:r>
              <a:rPr lang="en-US" dirty="0">
                <a:solidFill>
                  <a:srgbClr val="0000FF"/>
                </a:solidFill>
              </a:rPr>
              <a:t>	</a:t>
            </a:r>
          </a:p>
          <a:p>
            <a:pPr>
              <a:buFont typeface="Wingdings" charset="2"/>
              <a:buNone/>
            </a:pPr>
            <a:endParaRPr lang="en-US" dirty="0"/>
          </a:p>
        </p:txBody>
      </p:sp>
      <p:sp>
        <p:nvSpPr>
          <p:cNvPr id="6" name="Slide Number Placeholder 5"/>
          <p:cNvSpPr>
            <a:spLocks noGrp="1"/>
          </p:cNvSpPr>
          <p:nvPr>
            <p:ph type="sldNum" sz="quarter" idx="11"/>
          </p:nvPr>
        </p:nvSpPr>
        <p:spPr bwMode="auto">
          <a:xfrm>
            <a:off x="7921996" y="7077922"/>
            <a:ext cx="1722173" cy="539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356" kern="1200">
                <a:solidFill>
                  <a:schemeClr val="tx1"/>
                </a:solidFill>
                <a:latin typeface="Calibri"/>
                <a:ea typeface="+mn-ea"/>
                <a:cs typeface="Calibri"/>
              </a:defRPr>
            </a:lvl1pPr>
            <a:lvl2pPr marL="517276" algn="l" rtl="0" fontAlgn="base">
              <a:spcBef>
                <a:spcPct val="0"/>
              </a:spcBef>
              <a:spcAft>
                <a:spcPct val="0"/>
              </a:spcAft>
              <a:defRPr sz="2715" kern="1200">
                <a:solidFill>
                  <a:schemeClr val="tx1"/>
                </a:solidFill>
                <a:latin typeface="Times New Roman" pitchFamily="16" charset="0"/>
                <a:ea typeface="+mn-ea"/>
                <a:cs typeface="Arial" charset="0"/>
              </a:defRPr>
            </a:lvl2pPr>
            <a:lvl3pPr marL="1034552" algn="l" rtl="0" fontAlgn="base">
              <a:spcBef>
                <a:spcPct val="0"/>
              </a:spcBef>
              <a:spcAft>
                <a:spcPct val="0"/>
              </a:spcAft>
              <a:defRPr sz="2715" kern="1200">
                <a:solidFill>
                  <a:schemeClr val="tx1"/>
                </a:solidFill>
                <a:latin typeface="Times New Roman" pitchFamily="16" charset="0"/>
                <a:ea typeface="+mn-ea"/>
                <a:cs typeface="Arial" charset="0"/>
              </a:defRPr>
            </a:lvl3pPr>
            <a:lvl4pPr marL="1551828" algn="l" rtl="0" fontAlgn="base">
              <a:spcBef>
                <a:spcPct val="0"/>
              </a:spcBef>
              <a:spcAft>
                <a:spcPct val="0"/>
              </a:spcAft>
              <a:defRPr sz="2715" kern="1200">
                <a:solidFill>
                  <a:schemeClr val="tx1"/>
                </a:solidFill>
                <a:latin typeface="Times New Roman" pitchFamily="16" charset="0"/>
                <a:ea typeface="+mn-ea"/>
                <a:cs typeface="Arial" charset="0"/>
              </a:defRPr>
            </a:lvl4pPr>
            <a:lvl5pPr marL="2069104" algn="l" rtl="0" fontAlgn="base">
              <a:spcBef>
                <a:spcPct val="0"/>
              </a:spcBef>
              <a:spcAft>
                <a:spcPct val="0"/>
              </a:spcAft>
              <a:defRPr sz="2715" kern="1200">
                <a:solidFill>
                  <a:schemeClr val="tx1"/>
                </a:solidFill>
                <a:latin typeface="Times New Roman" pitchFamily="16" charset="0"/>
                <a:ea typeface="+mn-ea"/>
                <a:cs typeface="Arial" charset="0"/>
              </a:defRPr>
            </a:lvl5pPr>
            <a:lvl6pPr marL="2586380" algn="l" defTabSz="1034552" rtl="0" eaLnBrk="1" latinLnBrk="0" hangingPunct="1">
              <a:defRPr sz="2715" kern="1200">
                <a:solidFill>
                  <a:schemeClr val="tx1"/>
                </a:solidFill>
                <a:latin typeface="Times New Roman" pitchFamily="16" charset="0"/>
                <a:ea typeface="+mn-ea"/>
                <a:cs typeface="Arial" charset="0"/>
              </a:defRPr>
            </a:lvl6pPr>
            <a:lvl7pPr marL="3103656" algn="l" defTabSz="1034552" rtl="0" eaLnBrk="1" latinLnBrk="0" hangingPunct="1">
              <a:defRPr sz="2715" kern="1200">
                <a:solidFill>
                  <a:schemeClr val="tx1"/>
                </a:solidFill>
                <a:latin typeface="Times New Roman" pitchFamily="16" charset="0"/>
                <a:ea typeface="+mn-ea"/>
                <a:cs typeface="Arial" charset="0"/>
              </a:defRPr>
            </a:lvl7pPr>
            <a:lvl8pPr marL="3620933" algn="l" defTabSz="1034552" rtl="0" eaLnBrk="1" latinLnBrk="0" hangingPunct="1">
              <a:defRPr sz="2715" kern="1200">
                <a:solidFill>
                  <a:schemeClr val="tx1"/>
                </a:solidFill>
                <a:latin typeface="Times New Roman" pitchFamily="16" charset="0"/>
                <a:ea typeface="+mn-ea"/>
                <a:cs typeface="Arial" charset="0"/>
              </a:defRPr>
            </a:lvl8pPr>
            <a:lvl9pPr marL="4138209" algn="l" defTabSz="1034552" rtl="0" eaLnBrk="1" latinLnBrk="0" hangingPunct="1">
              <a:defRPr sz="2715" kern="1200">
                <a:solidFill>
                  <a:schemeClr val="tx1"/>
                </a:solidFill>
                <a:latin typeface="Times New Roman" pitchFamily="16" charset="0"/>
                <a:ea typeface="+mn-ea"/>
                <a:cs typeface="Arial" charset="0"/>
              </a:defRPr>
            </a:lvl9pPr>
          </a:lstStyle>
          <a:p>
            <a:pPr>
              <a:defRPr/>
            </a:pPr>
            <a:fld id="{7AC6BD89-2FC4-40E2-A3F4-8944F0C81D9F}" type="slidenum">
              <a:rPr lang="en-US" smtClean="0">
                <a:solidFill>
                  <a:srgbClr val="000000"/>
                </a:solidFill>
              </a:rPr>
              <a:pPr>
                <a:defRPr/>
              </a:pPr>
              <a:t>48</a:t>
            </a:fld>
            <a:endParaRPr lang="en-US" dirty="0"/>
          </a:p>
        </p:txBody>
      </p:sp>
      <p:sp>
        <p:nvSpPr>
          <p:cNvPr id="5" name="Rectangle 4">
            <a:extLst>
              <a:ext uri="{FF2B5EF4-FFF2-40B4-BE49-F238E27FC236}">
                <a16:creationId xmlns:a16="http://schemas.microsoft.com/office/drawing/2014/main" id="{B115C66A-7AC0-4FFD-849B-DFA5C13D3A68}"/>
              </a:ext>
            </a:extLst>
          </p:cNvPr>
          <p:cNvSpPr/>
          <p:nvPr/>
        </p:nvSpPr>
        <p:spPr>
          <a:xfrm>
            <a:off x="9967119" y="476216"/>
            <a:ext cx="819082" cy="455456"/>
          </a:xfrm>
          <a:prstGeom prst="rect">
            <a:avLst/>
          </a:prstGeom>
          <a:solidFill>
            <a:srgbClr val="E833BF">
              <a:lumMod val="40000"/>
              <a:lumOff val="60000"/>
            </a:srgbClr>
          </a:solidFill>
          <a:ln w="9525" cap="rnd" cmpd="sng" algn="ctr">
            <a:solidFill>
              <a:srgbClr val="E833BF"/>
            </a:solidFill>
            <a:prstDash val="solid"/>
          </a:ln>
          <a:effectLst>
            <a:outerShdw blurRad="38100" dist="25400" dir="5400000" rotWithShape="0">
              <a:srgbClr val="000000">
                <a:alpha val="25000"/>
              </a:srgbClr>
            </a:outerShdw>
          </a:effectLst>
        </p:spPr>
        <p:txBody>
          <a:bodyPr rtlCol="0" anchor="t"/>
          <a:lstStyle/>
          <a:p>
            <a:pPr defTabSz="516636" fontAlgn="auto">
              <a:lnSpc>
                <a:spcPct val="125000"/>
              </a:lnSpc>
              <a:spcBef>
                <a:spcPts val="0"/>
              </a:spcBef>
              <a:spcAft>
                <a:spcPts val="0"/>
              </a:spcAft>
              <a:defRPr/>
            </a:pPr>
            <a:r>
              <a:rPr lang="en-US" sz="1582" b="1" u="sng" kern="0" dirty="0">
                <a:solidFill>
                  <a:prstClr val="black"/>
                </a:solidFill>
                <a:latin typeface="Century Gothic"/>
                <a:cs typeface="+mn-cs"/>
              </a:rPr>
              <a:t>Poll</a:t>
            </a:r>
            <a:endParaRPr lang="en-US" sz="1582" b="1" kern="0" dirty="0">
              <a:solidFill>
                <a:prstClr val="black"/>
              </a:solidFill>
              <a:latin typeface="Century Gothic"/>
              <a:cs typeface="+mn-cs"/>
            </a:endParaRPr>
          </a:p>
          <a:p>
            <a:pPr marL="387477" indent="-387477" defTabSz="516636" fontAlgn="auto">
              <a:lnSpc>
                <a:spcPct val="125000"/>
              </a:lnSpc>
              <a:spcBef>
                <a:spcPts val="0"/>
              </a:spcBef>
              <a:spcAft>
                <a:spcPts val="0"/>
              </a:spcAft>
              <a:buFont typeface="+mj-lt"/>
              <a:buAutoNum type="alphaLcParenR"/>
              <a:defRPr/>
            </a:pPr>
            <a:endParaRPr lang="en-US" sz="1582" kern="0" dirty="0">
              <a:solidFill>
                <a:prstClr val="black"/>
              </a:solidFill>
              <a:latin typeface="Century Gothic"/>
              <a:cs typeface="+mn-cs"/>
            </a:endParaRPr>
          </a:p>
        </p:txBody>
      </p:sp>
    </p:spTree>
    <p:extLst>
      <p:ext uri="{BB962C8B-B14F-4D97-AF65-F5344CB8AC3E}">
        <p14:creationId xmlns:p14="http://schemas.microsoft.com/office/powerpoint/2010/main" val="2891899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a:t>Class Problem—Analyze performance</a:t>
            </a:r>
          </a:p>
        </p:txBody>
      </p:sp>
      <p:sp>
        <p:nvSpPr>
          <p:cNvPr id="52227" name="Content Placeholder 2"/>
          <p:cNvSpPr>
            <a:spLocks noGrp="1"/>
          </p:cNvSpPr>
          <p:nvPr>
            <p:ph idx="1"/>
          </p:nvPr>
        </p:nvSpPr>
        <p:spPr/>
        <p:txBody>
          <a:bodyPr>
            <a:normAutofit lnSpcReduction="10000"/>
          </a:bodyPr>
          <a:lstStyle/>
          <a:p>
            <a:r>
              <a:rPr lang="en-US" dirty="0"/>
              <a:t>Suppose that accessing a cache takes 10ns while accessing main memory in case of cache-miss takes 100ns. What is the average memory access time if the cache hit rate is 97%?</a:t>
            </a:r>
          </a:p>
          <a:p>
            <a:pPr marL="0" indent="0">
              <a:buNone/>
            </a:pPr>
            <a:r>
              <a:rPr lang="en-US" dirty="0">
                <a:solidFill>
                  <a:srgbClr val="0000FF"/>
                </a:solidFill>
              </a:rPr>
              <a:t>        AMAT = 10  + (1 - 0.97)*100 = 13 ns</a:t>
            </a:r>
            <a:endParaRPr lang="en-US" dirty="0"/>
          </a:p>
          <a:p>
            <a:endParaRPr lang="en-US" dirty="0"/>
          </a:p>
          <a:p>
            <a:r>
              <a:rPr lang="en-US" dirty="0"/>
              <a:t>To improve performance, the cache size is increased. It is determined that this will increase the hit rate by 1%, but it will also increase the time for accessing the cache by 2ns. Will this improve the overall average memory access time?</a:t>
            </a:r>
          </a:p>
          <a:p>
            <a:pPr>
              <a:buFont typeface="Wingdings" charset="2"/>
              <a:buNone/>
            </a:pPr>
            <a:endParaRPr lang="en-US" dirty="0"/>
          </a:p>
          <a:p>
            <a:pPr>
              <a:buNone/>
            </a:pPr>
            <a:r>
              <a:rPr lang="en-US" dirty="0">
                <a:solidFill>
                  <a:srgbClr val="0000FF"/>
                </a:solidFill>
              </a:rPr>
              <a:t>	AMAT = 12  + (1 - 0.98)*100 = 14 ns</a:t>
            </a:r>
            <a:endParaRPr lang="en-US" dirty="0"/>
          </a:p>
          <a:p>
            <a:pPr>
              <a:buFont typeface="Wingdings" charset="2"/>
              <a:buNone/>
            </a:pPr>
            <a:endParaRPr lang="en-US" dirty="0"/>
          </a:p>
        </p:txBody>
      </p:sp>
      <p:sp>
        <p:nvSpPr>
          <p:cNvPr id="6" name="Slide Number Placeholder 5"/>
          <p:cNvSpPr>
            <a:spLocks noGrp="1"/>
          </p:cNvSpPr>
          <p:nvPr>
            <p:ph type="sldNum" sz="quarter" idx="11"/>
          </p:nvPr>
        </p:nvSpPr>
        <p:spPr bwMode="auto">
          <a:xfrm>
            <a:off x="7921996" y="7077922"/>
            <a:ext cx="1722173" cy="539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356" kern="1200">
                <a:solidFill>
                  <a:schemeClr val="tx1"/>
                </a:solidFill>
                <a:latin typeface="Calibri"/>
                <a:ea typeface="+mn-ea"/>
                <a:cs typeface="Calibri"/>
              </a:defRPr>
            </a:lvl1pPr>
            <a:lvl2pPr marL="517276" algn="l" rtl="0" fontAlgn="base">
              <a:spcBef>
                <a:spcPct val="0"/>
              </a:spcBef>
              <a:spcAft>
                <a:spcPct val="0"/>
              </a:spcAft>
              <a:defRPr sz="2715" kern="1200">
                <a:solidFill>
                  <a:schemeClr val="tx1"/>
                </a:solidFill>
                <a:latin typeface="Times New Roman" pitchFamily="16" charset="0"/>
                <a:ea typeface="+mn-ea"/>
                <a:cs typeface="Arial" charset="0"/>
              </a:defRPr>
            </a:lvl2pPr>
            <a:lvl3pPr marL="1034552" algn="l" rtl="0" fontAlgn="base">
              <a:spcBef>
                <a:spcPct val="0"/>
              </a:spcBef>
              <a:spcAft>
                <a:spcPct val="0"/>
              </a:spcAft>
              <a:defRPr sz="2715" kern="1200">
                <a:solidFill>
                  <a:schemeClr val="tx1"/>
                </a:solidFill>
                <a:latin typeface="Times New Roman" pitchFamily="16" charset="0"/>
                <a:ea typeface="+mn-ea"/>
                <a:cs typeface="Arial" charset="0"/>
              </a:defRPr>
            </a:lvl3pPr>
            <a:lvl4pPr marL="1551828" algn="l" rtl="0" fontAlgn="base">
              <a:spcBef>
                <a:spcPct val="0"/>
              </a:spcBef>
              <a:spcAft>
                <a:spcPct val="0"/>
              </a:spcAft>
              <a:defRPr sz="2715" kern="1200">
                <a:solidFill>
                  <a:schemeClr val="tx1"/>
                </a:solidFill>
                <a:latin typeface="Times New Roman" pitchFamily="16" charset="0"/>
                <a:ea typeface="+mn-ea"/>
                <a:cs typeface="Arial" charset="0"/>
              </a:defRPr>
            </a:lvl4pPr>
            <a:lvl5pPr marL="2069104" algn="l" rtl="0" fontAlgn="base">
              <a:spcBef>
                <a:spcPct val="0"/>
              </a:spcBef>
              <a:spcAft>
                <a:spcPct val="0"/>
              </a:spcAft>
              <a:defRPr sz="2715" kern="1200">
                <a:solidFill>
                  <a:schemeClr val="tx1"/>
                </a:solidFill>
                <a:latin typeface="Times New Roman" pitchFamily="16" charset="0"/>
                <a:ea typeface="+mn-ea"/>
                <a:cs typeface="Arial" charset="0"/>
              </a:defRPr>
            </a:lvl5pPr>
            <a:lvl6pPr marL="2586380" algn="l" defTabSz="1034552" rtl="0" eaLnBrk="1" latinLnBrk="0" hangingPunct="1">
              <a:defRPr sz="2715" kern="1200">
                <a:solidFill>
                  <a:schemeClr val="tx1"/>
                </a:solidFill>
                <a:latin typeface="Times New Roman" pitchFamily="16" charset="0"/>
                <a:ea typeface="+mn-ea"/>
                <a:cs typeface="Arial" charset="0"/>
              </a:defRPr>
            </a:lvl6pPr>
            <a:lvl7pPr marL="3103656" algn="l" defTabSz="1034552" rtl="0" eaLnBrk="1" latinLnBrk="0" hangingPunct="1">
              <a:defRPr sz="2715" kern="1200">
                <a:solidFill>
                  <a:schemeClr val="tx1"/>
                </a:solidFill>
                <a:latin typeface="Times New Roman" pitchFamily="16" charset="0"/>
                <a:ea typeface="+mn-ea"/>
                <a:cs typeface="Arial" charset="0"/>
              </a:defRPr>
            </a:lvl7pPr>
            <a:lvl8pPr marL="3620933" algn="l" defTabSz="1034552" rtl="0" eaLnBrk="1" latinLnBrk="0" hangingPunct="1">
              <a:defRPr sz="2715" kern="1200">
                <a:solidFill>
                  <a:schemeClr val="tx1"/>
                </a:solidFill>
                <a:latin typeface="Times New Roman" pitchFamily="16" charset="0"/>
                <a:ea typeface="+mn-ea"/>
                <a:cs typeface="Arial" charset="0"/>
              </a:defRPr>
            </a:lvl8pPr>
            <a:lvl9pPr marL="4138209" algn="l" defTabSz="1034552" rtl="0" eaLnBrk="1" latinLnBrk="0" hangingPunct="1">
              <a:defRPr sz="2715" kern="1200">
                <a:solidFill>
                  <a:schemeClr val="tx1"/>
                </a:solidFill>
                <a:latin typeface="Times New Roman" pitchFamily="16" charset="0"/>
                <a:ea typeface="+mn-ea"/>
                <a:cs typeface="Arial" charset="0"/>
              </a:defRPr>
            </a:lvl9pPr>
          </a:lstStyle>
          <a:p>
            <a:pPr>
              <a:defRPr/>
            </a:pPr>
            <a:fld id="{7AC6BD89-2FC4-40E2-A3F4-8944F0C81D9F}" type="slidenum">
              <a:rPr lang="en-US" smtClean="0">
                <a:solidFill>
                  <a:srgbClr val="000000"/>
                </a:solidFill>
              </a:rPr>
              <a:pPr>
                <a:defRPr/>
              </a:pPr>
              <a:t>49</a:t>
            </a:fld>
            <a:endParaRPr lang="en-US" dirty="0"/>
          </a:p>
        </p:txBody>
      </p:sp>
    </p:spTree>
    <p:extLst>
      <p:ext uri="{BB962C8B-B14F-4D97-AF65-F5344CB8AC3E}">
        <p14:creationId xmlns:p14="http://schemas.microsoft.com/office/powerpoint/2010/main" val="262233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6F597-FBD5-87CC-0A3B-AE1BFD2A77D3}"/>
              </a:ext>
            </a:extLst>
          </p:cNvPr>
          <p:cNvSpPr>
            <a:spLocks noGrp="1"/>
          </p:cNvSpPr>
          <p:nvPr>
            <p:ph type="title"/>
          </p:nvPr>
        </p:nvSpPr>
        <p:spPr/>
        <p:txBody>
          <a:bodyPr/>
          <a:lstStyle/>
          <a:p>
            <a:r>
              <a:rPr lang="en-US" dirty="0"/>
              <a:t>What about stores?</a:t>
            </a:r>
          </a:p>
        </p:txBody>
      </p:sp>
      <p:sp>
        <p:nvSpPr>
          <p:cNvPr id="3" name="Content Placeholder 2">
            <a:extLst>
              <a:ext uri="{FF2B5EF4-FFF2-40B4-BE49-F238E27FC236}">
                <a16:creationId xmlns:a16="http://schemas.microsoft.com/office/drawing/2014/main" id="{09441551-AB18-F02C-B219-92096F86E9A8}"/>
              </a:ext>
            </a:extLst>
          </p:cNvPr>
          <p:cNvSpPr>
            <a:spLocks noGrp="1"/>
          </p:cNvSpPr>
          <p:nvPr>
            <p:ph idx="1"/>
          </p:nvPr>
        </p:nvSpPr>
        <p:spPr/>
        <p:txBody>
          <a:bodyPr/>
          <a:lstStyle/>
          <a:p>
            <a:pPr eaLnBrk="1" hangingPunct="1">
              <a:buClr>
                <a:schemeClr val="tx1"/>
              </a:buClr>
            </a:pPr>
            <a:r>
              <a:rPr lang="en-US" dirty="0"/>
              <a:t>Where should you write the result of a store?</a:t>
            </a:r>
          </a:p>
          <a:p>
            <a:pPr lvl="1" eaLnBrk="1" hangingPunct="1">
              <a:buClr>
                <a:schemeClr val="tx1"/>
              </a:buClr>
            </a:pPr>
            <a:r>
              <a:rPr lang="en-US" sz="2712" dirty="0"/>
              <a:t>If that memory location is in the cache:</a:t>
            </a:r>
          </a:p>
          <a:p>
            <a:pPr lvl="2" eaLnBrk="1" hangingPunct="1">
              <a:buClr>
                <a:schemeClr val="tx1"/>
              </a:buClr>
            </a:pPr>
            <a:r>
              <a:rPr lang="en-US" sz="2712" dirty="0"/>
              <a:t>Send it to the cache.</a:t>
            </a:r>
          </a:p>
          <a:p>
            <a:pPr lvl="2" eaLnBrk="1" hangingPunct="1">
              <a:buClr>
                <a:schemeClr val="tx1"/>
              </a:buClr>
            </a:pPr>
            <a:r>
              <a:rPr lang="en-US" sz="2712" dirty="0"/>
              <a:t>Should we also send it to memory? </a:t>
            </a:r>
          </a:p>
          <a:p>
            <a:pPr lvl="3" eaLnBrk="1" hangingPunct="1">
              <a:buClr>
                <a:schemeClr val="tx1"/>
              </a:buClr>
              <a:buFont typeface="Wingdings" charset="2"/>
              <a:buNone/>
            </a:pPr>
            <a:r>
              <a:rPr lang="en-US" sz="2712" dirty="0"/>
              <a:t>(</a:t>
            </a:r>
            <a:r>
              <a:rPr lang="en-US" sz="2712" dirty="0">
                <a:solidFill>
                  <a:srgbClr val="FF0000"/>
                </a:solidFill>
              </a:rPr>
              <a:t>write-through policy</a:t>
            </a:r>
            <a:r>
              <a:rPr lang="en-US" sz="2712" dirty="0"/>
              <a:t>)</a:t>
            </a:r>
          </a:p>
          <a:p>
            <a:pPr lvl="1" eaLnBrk="1" hangingPunct="1">
              <a:buClr>
                <a:schemeClr val="tx1"/>
              </a:buClr>
            </a:pPr>
            <a:r>
              <a:rPr lang="en-US" sz="2712" dirty="0"/>
              <a:t>If it is not in the cache:</a:t>
            </a:r>
          </a:p>
          <a:p>
            <a:pPr lvl="2" eaLnBrk="1" hangingPunct="1">
              <a:buClr>
                <a:schemeClr val="tx1"/>
              </a:buClr>
            </a:pPr>
            <a:r>
              <a:rPr lang="en-US" sz="2712" dirty="0"/>
              <a:t>Allocate the line (put it in the cache)? </a:t>
            </a:r>
          </a:p>
          <a:p>
            <a:pPr lvl="3" eaLnBrk="1" hangingPunct="1">
              <a:buClr>
                <a:schemeClr val="tx1"/>
              </a:buClr>
              <a:buFont typeface="Wingdings" charset="2"/>
              <a:buNone/>
            </a:pPr>
            <a:r>
              <a:rPr lang="en-US" sz="2712" dirty="0"/>
              <a:t>(</a:t>
            </a:r>
            <a:r>
              <a:rPr lang="en-US" sz="2712" dirty="0">
                <a:solidFill>
                  <a:srgbClr val="FF0000"/>
                </a:solidFill>
              </a:rPr>
              <a:t>allocate-on-write policy</a:t>
            </a:r>
            <a:r>
              <a:rPr lang="en-US" sz="2712" dirty="0"/>
              <a:t>)</a:t>
            </a:r>
          </a:p>
          <a:p>
            <a:pPr lvl="2" eaLnBrk="1" hangingPunct="1">
              <a:buClr>
                <a:schemeClr val="tx1"/>
              </a:buClr>
            </a:pPr>
            <a:r>
              <a:rPr lang="en-US" sz="2712" dirty="0"/>
              <a:t>Write it directly to memory without allocation?</a:t>
            </a:r>
            <a:br>
              <a:rPr lang="en-US" sz="2712" dirty="0"/>
            </a:br>
            <a:r>
              <a:rPr lang="en-US" sz="2712" dirty="0"/>
              <a:t>(</a:t>
            </a:r>
            <a:r>
              <a:rPr lang="en-US" sz="2712" dirty="0">
                <a:solidFill>
                  <a:srgbClr val="FF0000"/>
                </a:solidFill>
              </a:rPr>
              <a:t>no allocate-on-write policy</a:t>
            </a:r>
            <a:r>
              <a:rPr lang="en-US" sz="2712" dirty="0"/>
              <a:t>)</a:t>
            </a:r>
          </a:p>
          <a:p>
            <a:pPr lvl="2" eaLnBrk="1" hangingPunct="1">
              <a:buClr>
                <a:schemeClr val="tx1"/>
              </a:buClr>
            </a:pPr>
            <a:endParaRPr lang="en-US" sz="2712" dirty="0"/>
          </a:p>
          <a:p>
            <a:endParaRPr lang="en-US" dirty="0"/>
          </a:p>
        </p:txBody>
      </p:sp>
      <p:sp>
        <p:nvSpPr>
          <p:cNvPr id="4" name="Slide Number Placeholder 3">
            <a:extLst>
              <a:ext uri="{FF2B5EF4-FFF2-40B4-BE49-F238E27FC236}">
                <a16:creationId xmlns:a16="http://schemas.microsoft.com/office/drawing/2014/main" id="{7A28D8E3-D849-576A-65EB-E5C0F010B663}"/>
              </a:ext>
            </a:extLst>
          </p:cNvPr>
          <p:cNvSpPr>
            <a:spLocks noGrp="1"/>
          </p:cNvSpPr>
          <p:nvPr>
            <p:ph type="sldNum" sz="quarter" idx="12"/>
          </p:nvPr>
        </p:nvSpPr>
        <p:spPr/>
        <p:txBody>
          <a:bodyPr/>
          <a:lstStyle/>
          <a:p>
            <a:fld id="{24191890-1B93-4A46-9FD4-B9843F018E51}" type="slidenum">
              <a:rPr lang="en-US" smtClean="0"/>
              <a:pPr/>
              <a:t>5</a:t>
            </a:fld>
            <a:endParaRPr lang="en-US" dirty="0"/>
          </a:p>
        </p:txBody>
      </p:sp>
    </p:spTree>
    <p:extLst>
      <p:ext uri="{BB962C8B-B14F-4D97-AF65-F5344CB8AC3E}">
        <p14:creationId xmlns:p14="http://schemas.microsoft.com/office/powerpoint/2010/main" val="276060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4961508" y="1302941"/>
            <a:ext cx="2841585" cy="6113714"/>
          </a:xfrm>
          <a:prstGeom prst="rect">
            <a:avLst/>
          </a:prstGeom>
          <a:solidFill>
            <a:srgbClr val="FFFF99"/>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29699" name="Rectangle 3"/>
          <p:cNvSpPr>
            <a:spLocks noChangeArrowheads="1"/>
          </p:cNvSpPr>
          <p:nvPr/>
        </p:nvSpPr>
        <p:spPr bwMode="auto">
          <a:xfrm>
            <a:off x="7803093" y="1302941"/>
            <a:ext cx="2841585" cy="6113714"/>
          </a:xfrm>
          <a:prstGeom prst="rect">
            <a:avLst/>
          </a:prstGeom>
          <a:solidFill>
            <a:srgbClr val="FFFFCC"/>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29700" name="Rectangle 4"/>
          <p:cNvSpPr>
            <a:spLocks noChangeArrowheads="1"/>
          </p:cNvSpPr>
          <p:nvPr/>
        </p:nvSpPr>
        <p:spPr bwMode="auto">
          <a:xfrm>
            <a:off x="2119922" y="1302941"/>
            <a:ext cx="2841585" cy="6113714"/>
          </a:xfrm>
          <a:prstGeom prst="rect">
            <a:avLst/>
          </a:prstGeom>
          <a:solidFill>
            <a:srgbClr val="FFFFCC"/>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29701" name="Rectangle 5"/>
          <p:cNvSpPr>
            <a:spLocks noGrp="1" noChangeArrowheads="1"/>
          </p:cNvSpPr>
          <p:nvPr>
            <p:ph type="title"/>
          </p:nvPr>
        </p:nvSpPr>
        <p:spPr>
          <a:xfrm>
            <a:off x="1563803" y="355747"/>
            <a:ext cx="9041408" cy="631463"/>
          </a:xfrm>
        </p:spPr>
        <p:txBody>
          <a:bodyPr>
            <a:normAutofit fontScale="90000"/>
          </a:bodyPr>
          <a:lstStyle/>
          <a:p>
            <a:pPr eaLnBrk="1" hangingPunct="1"/>
            <a:r>
              <a:rPr lang="en-US" dirty="0">
                <a:solidFill>
                  <a:schemeClr val="tx1"/>
                </a:solidFill>
              </a:rPr>
              <a:t>write-through, allocate on write (REF 3)</a:t>
            </a:r>
          </a:p>
        </p:txBody>
      </p:sp>
      <p:sp>
        <p:nvSpPr>
          <p:cNvPr id="29702" name="Rectangle 6"/>
          <p:cNvSpPr>
            <a:spLocks noChangeArrowheads="1"/>
          </p:cNvSpPr>
          <p:nvPr/>
        </p:nvSpPr>
        <p:spPr bwMode="auto">
          <a:xfrm>
            <a:off x="8836397" y="216402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29703" name="Rectangle 7"/>
          <p:cNvSpPr>
            <a:spLocks noChangeArrowheads="1"/>
          </p:cNvSpPr>
          <p:nvPr/>
        </p:nvSpPr>
        <p:spPr bwMode="auto">
          <a:xfrm>
            <a:off x="8836397" y="2852897"/>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123</a:t>
            </a:r>
          </a:p>
        </p:txBody>
      </p:sp>
      <p:sp>
        <p:nvSpPr>
          <p:cNvPr id="29704" name="Rectangle 8"/>
          <p:cNvSpPr>
            <a:spLocks noChangeArrowheads="1"/>
          </p:cNvSpPr>
          <p:nvPr/>
        </p:nvSpPr>
        <p:spPr bwMode="auto">
          <a:xfrm>
            <a:off x="8836397" y="3541766"/>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150</a:t>
            </a:r>
          </a:p>
        </p:txBody>
      </p:sp>
      <p:sp>
        <p:nvSpPr>
          <p:cNvPr id="29705" name="Rectangle 9"/>
          <p:cNvSpPr>
            <a:spLocks noChangeArrowheads="1"/>
          </p:cNvSpPr>
          <p:nvPr/>
        </p:nvSpPr>
        <p:spPr bwMode="auto">
          <a:xfrm>
            <a:off x="8836397" y="3886201"/>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29706" name="Rectangle 10"/>
          <p:cNvSpPr>
            <a:spLocks noChangeArrowheads="1"/>
          </p:cNvSpPr>
          <p:nvPr/>
        </p:nvSpPr>
        <p:spPr bwMode="auto">
          <a:xfrm>
            <a:off x="8836397" y="4575070"/>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18</a:t>
            </a:r>
          </a:p>
        </p:txBody>
      </p:sp>
      <p:sp>
        <p:nvSpPr>
          <p:cNvPr id="29707" name="Rectangle 11"/>
          <p:cNvSpPr>
            <a:spLocks noChangeArrowheads="1"/>
          </p:cNvSpPr>
          <p:nvPr/>
        </p:nvSpPr>
        <p:spPr bwMode="auto">
          <a:xfrm>
            <a:off x="8836397" y="5263939"/>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33</a:t>
            </a:r>
          </a:p>
        </p:txBody>
      </p:sp>
      <p:sp>
        <p:nvSpPr>
          <p:cNvPr id="29708" name="Rectangle 12"/>
          <p:cNvSpPr>
            <a:spLocks noChangeArrowheads="1"/>
          </p:cNvSpPr>
          <p:nvPr/>
        </p:nvSpPr>
        <p:spPr bwMode="auto">
          <a:xfrm>
            <a:off x="8836397" y="5952808"/>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19</a:t>
            </a:r>
          </a:p>
        </p:txBody>
      </p:sp>
      <p:sp>
        <p:nvSpPr>
          <p:cNvPr id="29709" name="Rectangle 13"/>
          <p:cNvSpPr>
            <a:spLocks noChangeArrowheads="1"/>
          </p:cNvSpPr>
          <p:nvPr/>
        </p:nvSpPr>
        <p:spPr bwMode="auto">
          <a:xfrm>
            <a:off x="8836397" y="6641677"/>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210</a:t>
            </a:r>
          </a:p>
        </p:txBody>
      </p:sp>
      <p:sp>
        <p:nvSpPr>
          <p:cNvPr id="29710" name="Text Box 14"/>
          <p:cNvSpPr txBox="1">
            <a:spLocks noChangeArrowheads="1"/>
          </p:cNvSpPr>
          <p:nvPr/>
        </p:nvSpPr>
        <p:spPr bwMode="auto">
          <a:xfrm>
            <a:off x="8421359" y="1733485"/>
            <a:ext cx="479618" cy="5656933"/>
          </a:xfrm>
          <a:prstGeom prst="rect">
            <a:avLst/>
          </a:prstGeom>
          <a:noFill/>
          <a:ln w="28575">
            <a:noFill/>
            <a:miter lim="800000"/>
            <a:headEnd/>
            <a:tailEnd/>
          </a:ln>
        </p:spPr>
        <p:txBody>
          <a:bodyPr wrap="none">
            <a:spAutoFit/>
          </a:bodyPr>
          <a:lstStyle/>
          <a:p>
            <a:pPr algn="r"/>
            <a:r>
              <a:rPr lang="en-US" sz="2260" b="1" dirty="0">
                <a:latin typeface="Calibri" pitchFamily="34" charset="0"/>
              </a:rPr>
              <a:t>0</a:t>
            </a:r>
          </a:p>
          <a:p>
            <a:pPr algn="r"/>
            <a:r>
              <a:rPr lang="en-US" sz="2260" b="1" dirty="0">
                <a:latin typeface="Calibri" pitchFamily="34" charset="0"/>
              </a:rPr>
              <a:t>1</a:t>
            </a:r>
          </a:p>
          <a:p>
            <a:pPr algn="r"/>
            <a:r>
              <a:rPr lang="en-US" sz="2260" b="1" dirty="0">
                <a:latin typeface="Calibri" pitchFamily="34" charset="0"/>
              </a:rPr>
              <a:t>2</a:t>
            </a:r>
          </a:p>
          <a:p>
            <a:pPr algn="r"/>
            <a:r>
              <a:rPr lang="en-US" sz="2260" b="1" dirty="0">
                <a:latin typeface="Calibri" pitchFamily="34" charset="0"/>
              </a:rPr>
              <a:t>3</a:t>
            </a:r>
          </a:p>
          <a:p>
            <a:pPr algn="r"/>
            <a:r>
              <a:rPr lang="en-US" sz="2260" b="1" dirty="0">
                <a:latin typeface="Calibri" pitchFamily="34" charset="0"/>
              </a:rPr>
              <a:t>4</a:t>
            </a:r>
          </a:p>
          <a:p>
            <a:pPr algn="r"/>
            <a:r>
              <a:rPr lang="en-US" sz="2260" b="1" dirty="0">
                <a:latin typeface="Calibri" pitchFamily="34" charset="0"/>
              </a:rPr>
              <a:t>5</a:t>
            </a:r>
          </a:p>
          <a:p>
            <a:pPr algn="r"/>
            <a:r>
              <a:rPr lang="en-US" sz="2260" b="1" dirty="0">
                <a:latin typeface="Calibri" pitchFamily="34" charset="0"/>
              </a:rPr>
              <a:t>6</a:t>
            </a:r>
          </a:p>
          <a:p>
            <a:pPr algn="r"/>
            <a:r>
              <a:rPr lang="en-US" sz="2260" b="1" dirty="0">
                <a:latin typeface="Calibri" pitchFamily="34" charset="0"/>
              </a:rPr>
              <a:t>7</a:t>
            </a:r>
          </a:p>
          <a:p>
            <a:pPr algn="r"/>
            <a:r>
              <a:rPr lang="en-US" sz="2260" b="1" dirty="0">
                <a:latin typeface="Calibri" pitchFamily="34" charset="0"/>
              </a:rPr>
              <a:t>8</a:t>
            </a:r>
          </a:p>
          <a:p>
            <a:pPr algn="r"/>
            <a:r>
              <a:rPr lang="en-US" sz="2260" b="1" dirty="0">
                <a:latin typeface="Calibri" pitchFamily="34" charset="0"/>
              </a:rPr>
              <a:t>9</a:t>
            </a:r>
          </a:p>
          <a:p>
            <a:pPr algn="r"/>
            <a:r>
              <a:rPr lang="en-US" sz="2260" b="1" dirty="0">
                <a:latin typeface="Calibri" pitchFamily="34" charset="0"/>
              </a:rPr>
              <a:t>10</a:t>
            </a:r>
          </a:p>
          <a:p>
            <a:pPr algn="r"/>
            <a:r>
              <a:rPr lang="en-US" sz="2260" b="1" dirty="0">
                <a:latin typeface="Calibri" pitchFamily="34" charset="0"/>
              </a:rPr>
              <a:t>11</a:t>
            </a:r>
          </a:p>
          <a:p>
            <a:pPr algn="r"/>
            <a:r>
              <a:rPr lang="en-US" sz="2260" b="1" dirty="0">
                <a:latin typeface="Calibri" pitchFamily="34" charset="0"/>
              </a:rPr>
              <a:t>12</a:t>
            </a:r>
          </a:p>
          <a:p>
            <a:pPr algn="r"/>
            <a:r>
              <a:rPr lang="en-US" sz="2260" b="1" dirty="0">
                <a:latin typeface="Calibri" pitchFamily="34" charset="0"/>
              </a:rPr>
              <a:t>13</a:t>
            </a:r>
          </a:p>
          <a:p>
            <a:pPr algn="r"/>
            <a:r>
              <a:rPr lang="en-US" sz="2260" b="1" dirty="0">
                <a:latin typeface="Calibri" pitchFamily="34" charset="0"/>
              </a:rPr>
              <a:t>14</a:t>
            </a:r>
          </a:p>
          <a:p>
            <a:pPr algn="r"/>
            <a:r>
              <a:rPr lang="en-US" sz="2260" b="1" dirty="0">
                <a:latin typeface="Calibri" pitchFamily="34" charset="0"/>
              </a:rPr>
              <a:t>15</a:t>
            </a:r>
          </a:p>
        </p:txBody>
      </p:sp>
      <p:sp>
        <p:nvSpPr>
          <p:cNvPr id="29711" name="Text Box 15"/>
          <p:cNvSpPr txBox="1">
            <a:spLocks noChangeArrowheads="1"/>
          </p:cNvSpPr>
          <p:nvPr/>
        </p:nvSpPr>
        <p:spPr bwMode="auto">
          <a:xfrm>
            <a:off x="2808792" y="3143514"/>
            <a:ext cx="1901483" cy="1483419"/>
          </a:xfrm>
          <a:prstGeom prst="rect">
            <a:avLst/>
          </a:prstGeom>
          <a:noFill/>
          <a:ln w="28575">
            <a:noFill/>
            <a:miter lim="800000"/>
            <a:headEnd/>
            <a:tailEnd/>
          </a:ln>
        </p:spPr>
        <p:txBody>
          <a:bodyPr wrap="none">
            <a:spAutoFit/>
          </a:bodyPr>
          <a:lstStyle/>
          <a:p>
            <a:r>
              <a:rPr lang="en-US" sz="1808" b="1" dirty="0">
                <a:latin typeface="Calibri" pitchFamily="34" charset="0"/>
              </a:rPr>
              <a:t>Ld  R1 </a:t>
            </a:r>
            <a:r>
              <a:rPr lang="en-US" sz="1808" b="1" dirty="0">
                <a:latin typeface="Calibri" pitchFamily="34" charset="0"/>
                <a:sym typeface="Symbol" charset="2"/>
              </a:rPr>
              <a:t> M[   1   ]</a:t>
            </a:r>
          </a:p>
          <a:p>
            <a:r>
              <a:rPr lang="en-US" sz="1808" b="1" dirty="0">
                <a:latin typeface="Calibri" pitchFamily="34" charset="0"/>
              </a:rPr>
              <a:t>Ld  R2 </a:t>
            </a:r>
            <a:r>
              <a:rPr lang="en-US" sz="1808" b="1" dirty="0">
                <a:latin typeface="Calibri" pitchFamily="34" charset="0"/>
                <a:sym typeface="Symbol" charset="2"/>
              </a:rPr>
              <a:t> M[   7   ]</a:t>
            </a:r>
          </a:p>
          <a:p>
            <a:r>
              <a:rPr lang="en-US" sz="1808" b="1" dirty="0">
                <a:latin typeface="Calibri" pitchFamily="34" charset="0"/>
              </a:rPr>
              <a:t>St   R2 </a:t>
            </a:r>
            <a:r>
              <a:rPr lang="en-US" sz="1808" b="1" dirty="0">
                <a:latin typeface="Calibri" pitchFamily="34" charset="0"/>
                <a:sym typeface="Symbol" charset="2"/>
              </a:rPr>
              <a:t> M[   </a:t>
            </a:r>
            <a:r>
              <a:rPr lang="en-US" sz="1808" b="1" dirty="0">
                <a:solidFill>
                  <a:srgbClr val="FF0000"/>
                </a:solidFill>
                <a:latin typeface="Calibri" pitchFamily="34" charset="0"/>
                <a:sym typeface="Symbol" charset="2"/>
              </a:rPr>
              <a:t>0</a:t>
            </a:r>
            <a:r>
              <a:rPr lang="en-US" sz="1808" b="1" dirty="0">
                <a:latin typeface="Calibri" pitchFamily="34" charset="0"/>
                <a:sym typeface="Symbol" charset="2"/>
              </a:rPr>
              <a:t>   ]</a:t>
            </a:r>
          </a:p>
          <a:p>
            <a:r>
              <a:rPr lang="en-US" sz="1808" b="1" dirty="0">
                <a:latin typeface="Calibri" pitchFamily="34" charset="0"/>
              </a:rPr>
              <a:t>St   R1 </a:t>
            </a:r>
            <a:r>
              <a:rPr lang="en-US" sz="1808" b="1" dirty="0">
                <a:latin typeface="Calibri" pitchFamily="34" charset="0"/>
                <a:sym typeface="Symbol" charset="2"/>
              </a:rPr>
              <a:t> M[   5   ]</a:t>
            </a:r>
            <a:endParaRPr lang="en-US" sz="1808" b="1" dirty="0">
              <a:latin typeface="Calibri" pitchFamily="34" charset="0"/>
            </a:endParaRPr>
          </a:p>
          <a:p>
            <a:r>
              <a:rPr lang="en-US" sz="1808" b="1" dirty="0">
                <a:latin typeface="Calibri" pitchFamily="34" charset="0"/>
              </a:rPr>
              <a:t>Ld  R2 </a:t>
            </a:r>
            <a:r>
              <a:rPr lang="en-US" sz="1808" b="1" dirty="0">
                <a:latin typeface="Calibri" pitchFamily="34" charset="0"/>
                <a:sym typeface="Symbol" charset="2"/>
              </a:rPr>
              <a:t> M[  10  ]</a:t>
            </a:r>
            <a:endParaRPr lang="en-US" sz="1808" b="1" dirty="0">
              <a:latin typeface="Calibri" pitchFamily="34" charset="0"/>
            </a:endParaRPr>
          </a:p>
        </p:txBody>
      </p:sp>
      <p:sp>
        <p:nvSpPr>
          <p:cNvPr id="29712" name="Text Box 16"/>
          <p:cNvSpPr txBox="1">
            <a:spLocks noChangeArrowheads="1"/>
          </p:cNvSpPr>
          <p:nvPr/>
        </p:nvSpPr>
        <p:spPr bwMode="auto">
          <a:xfrm>
            <a:off x="5736484" y="1216832"/>
            <a:ext cx="1162498" cy="564450"/>
          </a:xfrm>
          <a:prstGeom prst="rect">
            <a:avLst/>
          </a:prstGeom>
          <a:noFill/>
          <a:ln w="28575">
            <a:noFill/>
            <a:miter lim="800000"/>
            <a:headEnd/>
            <a:tailEnd/>
          </a:ln>
        </p:spPr>
        <p:txBody>
          <a:bodyPr wrap="none">
            <a:spAutoFit/>
          </a:bodyPr>
          <a:lstStyle/>
          <a:p>
            <a:r>
              <a:rPr lang="en-US" sz="3068" b="1" dirty="0">
                <a:latin typeface="Calibri" pitchFamily="34" charset="0"/>
              </a:rPr>
              <a:t>Cache</a:t>
            </a:r>
          </a:p>
        </p:txBody>
      </p:sp>
      <p:sp>
        <p:nvSpPr>
          <p:cNvPr id="29713" name="Text Box 17"/>
          <p:cNvSpPr txBox="1">
            <a:spLocks noChangeArrowheads="1"/>
          </p:cNvSpPr>
          <p:nvPr/>
        </p:nvSpPr>
        <p:spPr bwMode="auto">
          <a:xfrm>
            <a:off x="2722682" y="1216832"/>
            <a:ext cx="1770036" cy="564450"/>
          </a:xfrm>
          <a:prstGeom prst="rect">
            <a:avLst/>
          </a:prstGeom>
          <a:noFill/>
          <a:ln w="28575">
            <a:noFill/>
            <a:miter lim="800000"/>
            <a:headEnd/>
            <a:tailEnd/>
          </a:ln>
        </p:spPr>
        <p:txBody>
          <a:bodyPr wrap="none">
            <a:spAutoFit/>
          </a:bodyPr>
          <a:lstStyle/>
          <a:p>
            <a:r>
              <a:rPr lang="en-US" sz="3068" b="1" dirty="0">
                <a:latin typeface="Calibri" pitchFamily="34" charset="0"/>
              </a:rPr>
              <a:t>Processor</a:t>
            </a:r>
          </a:p>
        </p:txBody>
      </p:sp>
      <p:sp>
        <p:nvSpPr>
          <p:cNvPr id="29714" name="Rectangle 18"/>
          <p:cNvSpPr>
            <a:spLocks noChangeArrowheads="1"/>
          </p:cNvSpPr>
          <p:nvPr/>
        </p:nvSpPr>
        <p:spPr bwMode="auto">
          <a:xfrm>
            <a:off x="5880000" y="3513063"/>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29715" name="Rectangle 19"/>
          <p:cNvSpPr>
            <a:spLocks noChangeArrowheads="1"/>
          </p:cNvSpPr>
          <p:nvPr/>
        </p:nvSpPr>
        <p:spPr bwMode="auto">
          <a:xfrm>
            <a:off x="6482760" y="351306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29716" name="Rectangle 20"/>
          <p:cNvSpPr>
            <a:spLocks noChangeArrowheads="1"/>
          </p:cNvSpPr>
          <p:nvPr/>
        </p:nvSpPr>
        <p:spPr bwMode="auto">
          <a:xfrm>
            <a:off x="6482760" y="385749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29717" name="Text Box 21"/>
          <p:cNvSpPr txBox="1">
            <a:spLocks noChangeArrowheads="1"/>
          </p:cNvSpPr>
          <p:nvPr/>
        </p:nvSpPr>
        <p:spPr bwMode="auto">
          <a:xfrm>
            <a:off x="5392050" y="2996410"/>
            <a:ext cx="2064814" cy="461665"/>
          </a:xfrm>
          <a:prstGeom prst="rect">
            <a:avLst/>
          </a:prstGeom>
          <a:noFill/>
          <a:ln w="28575">
            <a:noFill/>
            <a:miter lim="800000"/>
            <a:headEnd/>
            <a:tailEnd/>
          </a:ln>
        </p:spPr>
        <p:txBody>
          <a:bodyPr>
            <a:spAutoFit/>
          </a:bodyPr>
          <a:lstStyle/>
          <a:p>
            <a:pPr algn="ctr"/>
            <a:r>
              <a:rPr lang="en-US" sz="2400" b="1" dirty="0">
                <a:latin typeface="Calibri" pitchFamily="34" charset="0"/>
              </a:rPr>
              <a:t>V  tag   data</a:t>
            </a:r>
          </a:p>
        </p:txBody>
      </p:sp>
      <p:sp>
        <p:nvSpPr>
          <p:cNvPr id="29718" name="Rectangle 22"/>
          <p:cNvSpPr>
            <a:spLocks noChangeArrowheads="1"/>
          </p:cNvSpPr>
          <p:nvPr/>
        </p:nvSpPr>
        <p:spPr bwMode="auto">
          <a:xfrm>
            <a:off x="3583769" y="5608374"/>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29719" name="Rectangle 23"/>
          <p:cNvSpPr>
            <a:spLocks noChangeArrowheads="1"/>
          </p:cNvSpPr>
          <p:nvPr/>
        </p:nvSpPr>
        <p:spPr bwMode="auto">
          <a:xfrm>
            <a:off x="3583769" y="595280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29720" name="Rectangle 24"/>
          <p:cNvSpPr>
            <a:spLocks noChangeArrowheads="1"/>
          </p:cNvSpPr>
          <p:nvPr/>
        </p:nvSpPr>
        <p:spPr bwMode="auto">
          <a:xfrm>
            <a:off x="3583769" y="629724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29721" name="Rectangle 25"/>
          <p:cNvSpPr>
            <a:spLocks noChangeArrowheads="1"/>
          </p:cNvSpPr>
          <p:nvPr/>
        </p:nvSpPr>
        <p:spPr bwMode="auto">
          <a:xfrm>
            <a:off x="3583769" y="664167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29722" name="Text Box 26"/>
          <p:cNvSpPr txBox="1">
            <a:spLocks noChangeArrowheads="1"/>
          </p:cNvSpPr>
          <p:nvPr/>
        </p:nvSpPr>
        <p:spPr bwMode="auto">
          <a:xfrm>
            <a:off x="3067118" y="5608375"/>
            <a:ext cx="495649" cy="1483483"/>
          </a:xfrm>
          <a:prstGeom prst="rect">
            <a:avLst/>
          </a:prstGeom>
          <a:noFill/>
          <a:ln w="28575">
            <a:noFill/>
            <a:miter lim="800000"/>
            <a:headEnd/>
            <a:tailEnd/>
          </a:ln>
        </p:spPr>
        <p:txBody>
          <a:bodyPr wrap="none">
            <a:spAutoFit/>
          </a:bodyPr>
          <a:lstStyle/>
          <a:p>
            <a:r>
              <a:rPr lang="en-US" sz="2260" b="1" dirty="0">
                <a:latin typeface="Calibri" pitchFamily="34" charset="0"/>
              </a:rPr>
              <a:t>R0</a:t>
            </a:r>
          </a:p>
          <a:p>
            <a:r>
              <a:rPr lang="en-US" sz="2260" b="1" dirty="0">
                <a:latin typeface="Calibri" pitchFamily="34" charset="0"/>
              </a:rPr>
              <a:t>R1</a:t>
            </a:r>
          </a:p>
          <a:p>
            <a:r>
              <a:rPr lang="en-US" sz="2260" b="1" dirty="0">
                <a:latin typeface="Calibri" pitchFamily="34" charset="0"/>
              </a:rPr>
              <a:t>R2</a:t>
            </a:r>
          </a:p>
          <a:p>
            <a:r>
              <a:rPr lang="en-US" sz="2260" b="1" dirty="0">
                <a:latin typeface="Calibri" pitchFamily="34" charset="0"/>
              </a:rPr>
              <a:t>R3</a:t>
            </a:r>
          </a:p>
        </p:txBody>
      </p:sp>
      <p:sp>
        <p:nvSpPr>
          <p:cNvPr id="29723" name="Text Box 27"/>
          <p:cNvSpPr txBox="1">
            <a:spLocks noChangeArrowheads="1"/>
          </p:cNvSpPr>
          <p:nvPr/>
        </p:nvSpPr>
        <p:spPr bwMode="auto">
          <a:xfrm>
            <a:off x="8664178" y="1216832"/>
            <a:ext cx="1587422" cy="564450"/>
          </a:xfrm>
          <a:prstGeom prst="rect">
            <a:avLst/>
          </a:prstGeom>
          <a:noFill/>
          <a:ln w="28575">
            <a:noFill/>
            <a:miter lim="800000"/>
            <a:headEnd/>
            <a:tailEnd/>
          </a:ln>
        </p:spPr>
        <p:txBody>
          <a:bodyPr wrap="none">
            <a:spAutoFit/>
          </a:bodyPr>
          <a:lstStyle/>
          <a:p>
            <a:r>
              <a:rPr lang="en-US" sz="3068" b="1" dirty="0">
                <a:latin typeface="Calibri" pitchFamily="34" charset="0"/>
              </a:rPr>
              <a:t>Memory</a:t>
            </a:r>
          </a:p>
        </p:txBody>
      </p:sp>
      <p:sp>
        <p:nvSpPr>
          <p:cNvPr id="29724" name="Rectangle 28"/>
          <p:cNvSpPr>
            <a:spLocks noChangeArrowheads="1"/>
          </p:cNvSpPr>
          <p:nvPr/>
        </p:nvSpPr>
        <p:spPr bwMode="auto">
          <a:xfrm>
            <a:off x="5880000" y="4201932"/>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3</a:t>
            </a:r>
          </a:p>
        </p:txBody>
      </p:sp>
      <p:sp>
        <p:nvSpPr>
          <p:cNvPr id="29725" name="Rectangle 29"/>
          <p:cNvSpPr>
            <a:spLocks noChangeArrowheads="1"/>
          </p:cNvSpPr>
          <p:nvPr/>
        </p:nvSpPr>
        <p:spPr bwMode="auto">
          <a:xfrm>
            <a:off x="6482760" y="4201932"/>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29726" name="Rectangle 30"/>
          <p:cNvSpPr>
            <a:spLocks noChangeArrowheads="1"/>
          </p:cNvSpPr>
          <p:nvPr/>
        </p:nvSpPr>
        <p:spPr bwMode="auto">
          <a:xfrm>
            <a:off x="6482760" y="454636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29727" name="Rectangle 31"/>
          <p:cNvSpPr>
            <a:spLocks noChangeArrowheads="1"/>
          </p:cNvSpPr>
          <p:nvPr/>
        </p:nvSpPr>
        <p:spPr bwMode="auto">
          <a:xfrm>
            <a:off x="8836397" y="181959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78</a:t>
            </a:r>
          </a:p>
        </p:txBody>
      </p:sp>
      <p:sp>
        <p:nvSpPr>
          <p:cNvPr id="29728" name="Rectangle 32"/>
          <p:cNvSpPr>
            <a:spLocks noChangeArrowheads="1"/>
          </p:cNvSpPr>
          <p:nvPr/>
        </p:nvSpPr>
        <p:spPr bwMode="auto">
          <a:xfrm>
            <a:off x="8836397" y="2508462"/>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120</a:t>
            </a:r>
          </a:p>
        </p:txBody>
      </p:sp>
      <p:sp>
        <p:nvSpPr>
          <p:cNvPr id="29729" name="Rectangle 33"/>
          <p:cNvSpPr>
            <a:spLocks noChangeArrowheads="1"/>
          </p:cNvSpPr>
          <p:nvPr/>
        </p:nvSpPr>
        <p:spPr bwMode="auto">
          <a:xfrm>
            <a:off x="8836397" y="31973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29730" name="Rectangle 34"/>
          <p:cNvSpPr>
            <a:spLocks noChangeArrowheads="1"/>
          </p:cNvSpPr>
          <p:nvPr/>
        </p:nvSpPr>
        <p:spPr bwMode="auto">
          <a:xfrm>
            <a:off x="8836397" y="4230635"/>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29731" name="Rectangle 35"/>
          <p:cNvSpPr>
            <a:spLocks noChangeArrowheads="1"/>
          </p:cNvSpPr>
          <p:nvPr/>
        </p:nvSpPr>
        <p:spPr bwMode="auto">
          <a:xfrm>
            <a:off x="8836397" y="4919505"/>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21</a:t>
            </a:r>
          </a:p>
        </p:txBody>
      </p:sp>
      <p:sp>
        <p:nvSpPr>
          <p:cNvPr id="29732" name="Rectangle 36"/>
          <p:cNvSpPr>
            <a:spLocks noChangeArrowheads="1"/>
          </p:cNvSpPr>
          <p:nvPr/>
        </p:nvSpPr>
        <p:spPr bwMode="auto">
          <a:xfrm>
            <a:off x="8836397" y="5608374"/>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28</a:t>
            </a:r>
          </a:p>
        </p:txBody>
      </p:sp>
      <p:sp>
        <p:nvSpPr>
          <p:cNvPr id="29733" name="Rectangle 37"/>
          <p:cNvSpPr>
            <a:spLocks noChangeArrowheads="1"/>
          </p:cNvSpPr>
          <p:nvPr/>
        </p:nvSpPr>
        <p:spPr bwMode="auto">
          <a:xfrm>
            <a:off x="8836397" y="6297243"/>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200</a:t>
            </a:r>
          </a:p>
        </p:txBody>
      </p:sp>
      <p:sp>
        <p:nvSpPr>
          <p:cNvPr id="29734" name="Rectangle 38"/>
          <p:cNvSpPr>
            <a:spLocks noChangeArrowheads="1"/>
          </p:cNvSpPr>
          <p:nvPr/>
        </p:nvSpPr>
        <p:spPr bwMode="auto">
          <a:xfrm>
            <a:off x="8836397" y="6986112"/>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225</a:t>
            </a:r>
          </a:p>
        </p:txBody>
      </p:sp>
      <p:sp>
        <p:nvSpPr>
          <p:cNvPr id="29735" name="AutoShape 39"/>
          <p:cNvSpPr>
            <a:spLocks noChangeArrowheads="1"/>
          </p:cNvSpPr>
          <p:nvPr/>
        </p:nvSpPr>
        <p:spPr bwMode="auto">
          <a:xfrm>
            <a:off x="2378248" y="3757037"/>
            <a:ext cx="430543" cy="258326"/>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29736" name="Text Box 40"/>
          <p:cNvSpPr txBox="1">
            <a:spLocks noChangeArrowheads="1"/>
          </p:cNvSpPr>
          <p:nvPr/>
        </p:nvSpPr>
        <p:spPr bwMode="auto">
          <a:xfrm>
            <a:off x="5478160" y="6038916"/>
            <a:ext cx="1867819" cy="1120884"/>
          </a:xfrm>
          <a:prstGeom prst="rect">
            <a:avLst/>
          </a:prstGeom>
          <a:noFill/>
          <a:ln w="28575">
            <a:noFill/>
            <a:miter lim="800000"/>
            <a:headEnd/>
            <a:tailEnd/>
          </a:ln>
        </p:spPr>
        <p:txBody>
          <a:bodyPr wrap="none">
            <a:spAutoFit/>
          </a:bodyPr>
          <a:lstStyle/>
          <a:p>
            <a:r>
              <a:rPr lang="en-US" sz="3068" b="1" dirty="0">
                <a:latin typeface="Calibri" pitchFamily="34" charset="0"/>
              </a:rPr>
              <a:t>Misses:   2</a:t>
            </a:r>
          </a:p>
          <a:p>
            <a:r>
              <a:rPr lang="en-US" sz="3068" b="1" dirty="0">
                <a:latin typeface="Calibri" pitchFamily="34" charset="0"/>
              </a:rPr>
              <a:t>Hits:</a:t>
            </a:r>
            <a:r>
              <a:rPr lang="en-US" sz="3616" b="1" dirty="0">
                <a:latin typeface="Calibri" pitchFamily="34" charset="0"/>
              </a:rPr>
              <a:t> </a:t>
            </a:r>
            <a:r>
              <a:rPr lang="en-US" sz="3068" b="1" dirty="0">
                <a:latin typeface="Calibri" pitchFamily="34" charset="0"/>
              </a:rPr>
              <a:t>      0</a:t>
            </a:r>
          </a:p>
        </p:txBody>
      </p:sp>
      <p:sp>
        <p:nvSpPr>
          <p:cNvPr id="29737" name="Text Box 41"/>
          <p:cNvSpPr txBox="1">
            <a:spLocks noChangeArrowheads="1"/>
          </p:cNvSpPr>
          <p:nvPr/>
        </p:nvSpPr>
        <p:spPr bwMode="auto">
          <a:xfrm>
            <a:off x="4961507" y="3369548"/>
            <a:ext cx="631904" cy="564450"/>
          </a:xfrm>
          <a:prstGeom prst="rect">
            <a:avLst/>
          </a:prstGeom>
          <a:noFill/>
          <a:ln w="28575">
            <a:noFill/>
            <a:miter lim="800000"/>
            <a:headEnd/>
            <a:tailEnd/>
          </a:ln>
        </p:spPr>
        <p:txBody>
          <a:bodyPr wrap="none">
            <a:spAutoFit/>
          </a:bodyPr>
          <a:lstStyle/>
          <a:p>
            <a:r>
              <a:rPr lang="en-US" sz="3068" b="1" dirty="0" err="1">
                <a:latin typeface="Calibri" pitchFamily="34" charset="0"/>
              </a:rPr>
              <a:t>lru</a:t>
            </a:r>
            <a:endParaRPr lang="en-US" sz="3068" b="1" dirty="0">
              <a:latin typeface="Calibri" pitchFamily="34" charset="0"/>
            </a:endParaRPr>
          </a:p>
        </p:txBody>
      </p:sp>
      <p:sp>
        <p:nvSpPr>
          <p:cNvPr id="29738" name="Rectangle 42"/>
          <p:cNvSpPr>
            <a:spLocks noChangeArrowheads="1"/>
          </p:cNvSpPr>
          <p:nvPr/>
        </p:nvSpPr>
        <p:spPr bwMode="auto">
          <a:xfrm>
            <a:off x="5564267"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29739" name="Rectangle 43"/>
          <p:cNvSpPr>
            <a:spLocks noChangeArrowheads="1"/>
          </p:cNvSpPr>
          <p:nvPr/>
        </p:nvSpPr>
        <p:spPr bwMode="auto">
          <a:xfrm>
            <a:off x="5567855"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29740" name="Rectangle 44"/>
          <p:cNvSpPr>
            <a:spLocks noChangeArrowheads="1"/>
          </p:cNvSpPr>
          <p:nvPr/>
        </p:nvSpPr>
        <p:spPr bwMode="auto">
          <a:xfrm>
            <a:off x="6482760" y="3853910"/>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29741" name="Rectangle 45"/>
          <p:cNvSpPr>
            <a:spLocks noChangeArrowheads="1"/>
          </p:cNvSpPr>
          <p:nvPr/>
        </p:nvSpPr>
        <p:spPr bwMode="auto">
          <a:xfrm>
            <a:off x="6482760" y="3509475"/>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78</a:t>
            </a:r>
          </a:p>
        </p:txBody>
      </p:sp>
      <p:sp>
        <p:nvSpPr>
          <p:cNvPr id="29742" name="Rectangle 46"/>
          <p:cNvSpPr>
            <a:spLocks noChangeArrowheads="1"/>
          </p:cNvSpPr>
          <p:nvPr/>
        </p:nvSpPr>
        <p:spPr bwMode="auto">
          <a:xfrm>
            <a:off x="3583769" y="595280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29743" name="Rectangle 47"/>
          <p:cNvSpPr>
            <a:spLocks noChangeArrowheads="1"/>
          </p:cNvSpPr>
          <p:nvPr/>
        </p:nvSpPr>
        <p:spPr bwMode="auto">
          <a:xfrm>
            <a:off x="6479173" y="4205520"/>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29744" name="Rectangle 48"/>
          <p:cNvSpPr>
            <a:spLocks noChangeArrowheads="1"/>
          </p:cNvSpPr>
          <p:nvPr/>
        </p:nvSpPr>
        <p:spPr bwMode="auto">
          <a:xfrm>
            <a:off x="6479173" y="4549955"/>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29745" name="Rectangle 49"/>
          <p:cNvSpPr>
            <a:spLocks noChangeArrowheads="1"/>
          </p:cNvSpPr>
          <p:nvPr/>
        </p:nvSpPr>
        <p:spPr bwMode="auto">
          <a:xfrm>
            <a:off x="3583769" y="6297243"/>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52" name="Slide Number Placeholder 51"/>
          <p:cNvSpPr>
            <a:spLocks noGrp="1"/>
          </p:cNvSpPr>
          <p:nvPr>
            <p:ph type="sldNum" sz="quarter" idx="4294967295"/>
          </p:nvPr>
        </p:nvSpPr>
        <p:spPr>
          <a:xfrm>
            <a:off x="8836397" y="7395128"/>
            <a:ext cx="1722173" cy="538179"/>
          </a:xfrm>
          <a:prstGeom prst="rect">
            <a:avLst/>
          </a:prstGeom>
        </p:spPr>
        <p:txBody>
          <a:bodyPr/>
          <a:lstStyle/>
          <a:p>
            <a:pPr>
              <a:defRPr/>
            </a:pPr>
            <a:fld id="{1CABF918-E552-4C27-B230-B5CF4BF499A6}" type="slidenum">
              <a:rPr lang="en-US" smtClean="0"/>
              <a:pPr>
                <a:defRPr/>
              </a:pPr>
              <a:t>6</a:t>
            </a:fld>
            <a:endParaRPr lang="en-US" dirty="0"/>
          </a:p>
        </p:txBody>
      </p:sp>
    </p:spTree>
    <p:extLst>
      <p:ext uri="{BB962C8B-B14F-4D97-AF65-F5344CB8AC3E}">
        <p14:creationId xmlns:p14="http://schemas.microsoft.com/office/powerpoint/2010/main" val="76991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4961508" y="1302941"/>
            <a:ext cx="2841585" cy="6113714"/>
          </a:xfrm>
          <a:prstGeom prst="rect">
            <a:avLst/>
          </a:prstGeom>
          <a:solidFill>
            <a:srgbClr val="FFFF99"/>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0723" name="Rectangle 3"/>
          <p:cNvSpPr>
            <a:spLocks noChangeArrowheads="1"/>
          </p:cNvSpPr>
          <p:nvPr/>
        </p:nvSpPr>
        <p:spPr bwMode="auto">
          <a:xfrm>
            <a:off x="7803093" y="1302941"/>
            <a:ext cx="2841585" cy="6113714"/>
          </a:xfrm>
          <a:prstGeom prst="rect">
            <a:avLst/>
          </a:prstGeom>
          <a:solidFill>
            <a:srgbClr val="FFFFCC"/>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0724" name="Rectangle 4"/>
          <p:cNvSpPr>
            <a:spLocks noChangeArrowheads="1"/>
          </p:cNvSpPr>
          <p:nvPr/>
        </p:nvSpPr>
        <p:spPr bwMode="auto">
          <a:xfrm>
            <a:off x="2119922" y="1302941"/>
            <a:ext cx="2841585" cy="6113714"/>
          </a:xfrm>
          <a:prstGeom prst="rect">
            <a:avLst/>
          </a:prstGeom>
          <a:solidFill>
            <a:srgbClr val="FFFFCC"/>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0725" name="Rectangle 5"/>
          <p:cNvSpPr>
            <a:spLocks noGrp="1" noChangeArrowheads="1"/>
          </p:cNvSpPr>
          <p:nvPr>
            <p:ph type="title"/>
          </p:nvPr>
        </p:nvSpPr>
        <p:spPr>
          <a:xfrm>
            <a:off x="1563803" y="355747"/>
            <a:ext cx="9041408" cy="631463"/>
          </a:xfrm>
        </p:spPr>
        <p:txBody>
          <a:bodyPr>
            <a:normAutofit fontScale="90000"/>
          </a:bodyPr>
          <a:lstStyle/>
          <a:p>
            <a:pPr eaLnBrk="1" hangingPunct="1"/>
            <a:r>
              <a:rPr lang="en-US" dirty="0">
                <a:solidFill>
                  <a:schemeClr val="tx1"/>
                </a:solidFill>
              </a:rPr>
              <a:t>write-through, allocate on write (REF 3)</a:t>
            </a:r>
          </a:p>
        </p:txBody>
      </p:sp>
      <p:sp>
        <p:nvSpPr>
          <p:cNvPr id="30726" name="Rectangle 6"/>
          <p:cNvSpPr>
            <a:spLocks noChangeArrowheads="1"/>
          </p:cNvSpPr>
          <p:nvPr/>
        </p:nvSpPr>
        <p:spPr bwMode="auto">
          <a:xfrm>
            <a:off x="8836397" y="216402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0727" name="Rectangle 7"/>
          <p:cNvSpPr>
            <a:spLocks noChangeArrowheads="1"/>
          </p:cNvSpPr>
          <p:nvPr/>
        </p:nvSpPr>
        <p:spPr bwMode="auto">
          <a:xfrm>
            <a:off x="8836397" y="2852897"/>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123</a:t>
            </a:r>
          </a:p>
        </p:txBody>
      </p:sp>
      <p:sp>
        <p:nvSpPr>
          <p:cNvPr id="30728" name="Rectangle 8"/>
          <p:cNvSpPr>
            <a:spLocks noChangeArrowheads="1"/>
          </p:cNvSpPr>
          <p:nvPr/>
        </p:nvSpPr>
        <p:spPr bwMode="auto">
          <a:xfrm>
            <a:off x="8836397" y="3541766"/>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150</a:t>
            </a:r>
          </a:p>
        </p:txBody>
      </p:sp>
      <p:sp>
        <p:nvSpPr>
          <p:cNvPr id="30729" name="Rectangle 9"/>
          <p:cNvSpPr>
            <a:spLocks noChangeArrowheads="1"/>
          </p:cNvSpPr>
          <p:nvPr/>
        </p:nvSpPr>
        <p:spPr bwMode="auto">
          <a:xfrm>
            <a:off x="8836397" y="3886201"/>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30730" name="Rectangle 10"/>
          <p:cNvSpPr>
            <a:spLocks noChangeArrowheads="1"/>
          </p:cNvSpPr>
          <p:nvPr/>
        </p:nvSpPr>
        <p:spPr bwMode="auto">
          <a:xfrm>
            <a:off x="8836397" y="4575070"/>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18</a:t>
            </a:r>
          </a:p>
        </p:txBody>
      </p:sp>
      <p:sp>
        <p:nvSpPr>
          <p:cNvPr id="30731" name="Rectangle 11"/>
          <p:cNvSpPr>
            <a:spLocks noChangeArrowheads="1"/>
          </p:cNvSpPr>
          <p:nvPr/>
        </p:nvSpPr>
        <p:spPr bwMode="auto">
          <a:xfrm>
            <a:off x="8836397" y="5263939"/>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33</a:t>
            </a:r>
          </a:p>
        </p:txBody>
      </p:sp>
      <p:sp>
        <p:nvSpPr>
          <p:cNvPr id="30732" name="Rectangle 12"/>
          <p:cNvSpPr>
            <a:spLocks noChangeArrowheads="1"/>
          </p:cNvSpPr>
          <p:nvPr/>
        </p:nvSpPr>
        <p:spPr bwMode="auto">
          <a:xfrm>
            <a:off x="8836397" y="5952808"/>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19</a:t>
            </a:r>
          </a:p>
        </p:txBody>
      </p:sp>
      <p:sp>
        <p:nvSpPr>
          <p:cNvPr id="30733" name="Rectangle 13"/>
          <p:cNvSpPr>
            <a:spLocks noChangeArrowheads="1"/>
          </p:cNvSpPr>
          <p:nvPr/>
        </p:nvSpPr>
        <p:spPr bwMode="auto">
          <a:xfrm>
            <a:off x="8836397" y="6641677"/>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210</a:t>
            </a:r>
          </a:p>
        </p:txBody>
      </p:sp>
      <p:sp>
        <p:nvSpPr>
          <p:cNvPr id="30734" name="Text Box 14"/>
          <p:cNvSpPr txBox="1">
            <a:spLocks noChangeArrowheads="1"/>
          </p:cNvSpPr>
          <p:nvPr/>
        </p:nvSpPr>
        <p:spPr bwMode="auto">
          <a:xfrm>
            <a:off x="8421359" y="1733485"/>
            <a:ext cx="479618" cy="5656933"/>
          </a:xfrm>
          <a:prstGeom prst="rect">
            <a:avLst/>
          </a:prstGeom>
          <a:noFill/>
          <a:ln w="28575">
            <a:noFill/>
            <a:miter lim="800000"/>
            <a:headEnd/>
            <a:tailEnd/>
          </a:ln>
        </p:spPr>
        <p:txBody>
          <a:bodyPr wrap="none">
            <a:spAutoFit/>
          </a:bodyPr>
          <a:lstStyle/>
          <a:p>
            <a:pPr algn="r"/>
            <a:r>
              <a:rPr lang="en-US" sz="2260" b="1" dirty="0">
                <a:latin typeface="Calibri" pitchFamily="34" charset="0"/>
              </a:rPr>
              <a:t>0</a:t>
            </a:r>
          </a:p>
          <a:p>
            <a:pPr algn="r"/>
            <a:r>
              <a:rPr lang="en-US" sz="2260" b="1" dirty="0">
                <a:latin typeface="Calibri" pitchFamily="34" charset="0"/>
              </a:rPr>
              <a:t>1</a:t>
            </a:r>
          </a:p>
          <a:p>
            <a:pPr algn="r"/>
            <a:r>
              <a:rPr lang="en-US" sz="2260" b="1" dirty="0">
                <a:latin typeface="Calibri" pitchFamily="34" charset="0"/>
              </a:rPr>
              <a:t>2</a:t>
            </a:r>
          </a:p>
          <a:p>
            <a:pPr algn="r"/>
            <a:r>
              <a:rPr lang="en-US" sz="2260" b="1" dirty="0">
                <a:latin typeface="Calibri" pitchFamily="34" charset="0"/>
              </a:rPr>
              <a:t>3</a:t>
            </a:r>
          </a:p>
          <a:p>
            <a:pPr algn="r"/>
            <a:r>
              <a:rPr lang="en-US" sz="2260" b="1" dirty="0">
                <a:latin typeface="Calibri" pitchFamily="34" charset="0"/>
              </a:rPr>
              <a:t>4</a:t>
            </a:r>
          </a:p>
          <a:p>
            <a:pPr algn="r"/>
            <a:r>
              <a:rPr lang="en-US" sz="2260" b="1" dirty="0">
                <a:latin typeface="Calibri" pitchFamily="34" charset="0"/>
              </a:rPr>
              <a:t>5</a:t>
            </a:r>
          </a:p>
          <a:p>
            <a:pPr algn="r"/>
            <a:r>
              <a:rPr lang="en-US" sz="2260" b="1" dirty="0">
                <a:latin typeface="Calibri" pitchFamily="34" charset="0"/>
              </a:rPr>
              <a:t>6</a:t>
            </a:r>
          </a:p>
          <a:p>
            <a:pPr algn="r"/>
            <a:r>
              <a:rPr lang="en-US" sz="2260" b="1" dirty="0">
                <a:latin typeface="Calibri" pitchFamily="34" charset="0"/>
              </a:rPr>
              <a:t>7</a:t>
            </a:r>
          </a:p>
          <a:p>
            <a:pPr algn="r"/>
            <a:r>
              <a:rPr lang="en-US" sz="2260" b="1" dirty="0">
                <a:latin typeface="Calibri" pitchFamily="34" charset="0"/>
              </a:rPr>
              <a:t>8</a:t>
            </a:r>
          </a:p>
          <a:p>
            <a:pPr algn="r"/>
            <a:r>
              <a:rPr lang="en-US" sz="2260" b="1" dirty="0">
                <a:latin typeface="Calibri" pitchFamily="34" charset="0"/>
              </a:rPr>
              <a:t>9</a:t>
            </a:r>
          </a:p>
          <a:p>
            <a:pPr algn="r"/>
            <a:r>
              <a:rPr lang="en-US" sz="2260" b="1" dirty="0">
                <a:latin typeface="Calibri" pitchFamily="34" charset="0"/>
              </a:rPr>
              <a:t>10</a:t>
            </a:r>
          </a:p>
          <a:p>
            <a:pPr algn="r"/>
            <a:r>
              <a:rPr lang="en-US" sz="2260" b="1" dirty="0">
                <a:latin typeface="Calibri" pitchFamily="34" charset="0"/>
              </a:rPr>
              <a:t>11</a:t>
            </a:r>
          </a:p>
          <a:p>
            <a:pPr algn="r"/>
            <a:r>
              <a:rPr lang="en-US" sz="2260" b="1" dirty="0">
                <a:latin typeface="Calibri" pitchFamily="34" charset="0"/>
              </a:rPr>
              <a:t>12</a:t>
            </a:r>
          </a:p>
          <a:p>
            <a:pPr algn="r"/>
            <a:r>
              <a:rPr lang="en-US" sz="2260" b="1" dirty="0">
                <a:latin typeface="Calibri" pitchFamily="34" charset="0"/>
              </a:rPr>
              <a:t>13</a:t>
            </a:r>
          </a:p>
          <a:p>
            <a:pPr algn="r"/>
            <a:r>
              <a:rPr lang="en-US" sz="2260" b="1" dirty="0">
                <a:latin typeface="Calibri" pitchFamily="34" charset="0"/>
              </a:rPr>
              <a:t>14</a:t>
            </a:r>
          </a:p>
          <a:p>
            <a:pPr algn="r"/>
            <a:r>
              <a:rPr lang="en-US" sz="2260" b="1" dirty="0">
                <a:latin typeface="Calibri" pitchFamily="34" charset="0"/>
              </a:rPr>
              <a:t>15</a:t>
            </a:r>
          </a:p>
        </p:txBody>
      </p:sp>
      <p:sp>
        <p:nvSpPr>
          <p:cNvPr id="30735" name="Text Box 15"/>
          <p:cNvSpPr txBox="1">
            <a:spLocks noChangeArrowheads="1"/>
          </p:cNvSpPr>
          <p:nvPr/>
        </p:nvSpPr>
        <p:spPr bwMode="auto">
          <a:xfrm>
            <a:off x="2808792" y="3143514"/>
            <a:ext cx="1901483" cy="1483419"/>
          </a:xfrm>
          <a:prstGeom prst="rect">
            <a:avLst/>
          </a:prstGeom>
          <a:noFill/>
          <a:ln w="28575">
            <a:noFill/>
            <a:miter lim="800000"/>
            <a:headEnd/>
            <a:tailEnd/>
          </a:ln>
        </p:spPr>
        <p:txBody>
          <a:bodyPr wrap="none">
            <a:spAutoFit/>
          </a:bodyPr>
          <a:lstStyle/>
          <a:p>
            <a:r>
              <a:rPr lang="en-US" sz="1808" b="1" dirty="0">
                <a:latin typeface="Calibri" pitchFamily="34" charset="0"/>
              </a:rPr>
              <a:t>Ld  R1 </a:t>
            </a:r>
            <a:r>
              <a:rPr lang="en-US" sz="1808" b="1" dirty="0">
                <a:latin typeface="Calibri" pitchFamily="34" charset="0"/>
                <a:sym typeface="Symbol" charset="2"/>
              </a:rPr>
              <a:t> M[   1   ]</a:t>
            </a:r>
          </a:p>
          <a:p>
            <a:r>
              <a:rPr lang="en-US" sz="1808" b="1" dirty="0">
                <a:latin typeface="Calibri" pitchFamily="34" charset="0"/>
              </a:rPr>
              <a:t>Ld  R2 </a:t>
            </a:r>
            <a:r>
              <a:rPr lang="en-US" sz="1808" b="1" dirty="0">
                <a:latin typeface="Calibri" pitchFamily="34" charset="0"/>
                <a:sym typeface="Symbol" charset="2"/>
              </a:rPr>
              <a:t> M[   7   ]</a:t>
            </a:r>
          </a:p>
          <a:p>
            <a:r>
              <a:rPr lang="en-US" sz="1808" b="1" dirty="0">
                <a:latin typeface="Calibri" pitchFamily="34" charset="0"/>
              </a:rPr>
              <a:t>St   R2 </a:t>
            </a:r>
            <a:r>
              <a:rPr lang="en-US" sz="1808" b="1" dirty="0">
                <a:latin typeface="Calibri" pitchFamily="34" charset="0"/>
                <a:sym typeface="Symbol" charset="2"/>
              </a:rPr>
              <a:t> M[   </a:t>
            </a:r>
            <a:r>
              <a:rPr lang="en-US" sz="1808" b="1" dirty="0">
                <a:solidFill>
                  <a:srgbClr val="FF0000"/>
                </a:solidFill>
                <a:latin typeface="Calibri" pitchFamily="34" charset="0"/>
                <a:sym typeface="Symbol" charset="2"/>
              </a:rPr>
              <a:t>0</a:t>
            </a:r>
            <a:r>
              <a:rPr lang="en-US" sz="1808" b="1" dirty="0">
                <a:latin typeface="Calibri" pitchFamily="34" charset="0"/>
                <a:sym typeface="Symbol" charset="2"/>
              </a:rPr>
              <a:t>   ]</a:t>
            </a:r>
          </a:p>
          <a:p>
            <a:r>
              <a:rPr lang="en-US" sz="1808" b="1" dirty="0">
                <a:latin typeface="Calibri" pitchFamily="34" charset="0"/>
              </a:rPr>
              <a:t>St   R1 </a:t>
            </a:r>
            <a:r>
              <a:rPr lang="en-US" sz="1808" b="1" dirty="0">
                <a:latin typeface="Calibri" pitchFamily="34" charset="0"/>
                <a:sym typeface="Symbol" charset="2"/>
              </a:rPr>
              <a:t> M[   5   ]</a:t>
            </a:r>
            <a:endParaRPr lang="en-US" sz="1808" b="1" dirty="0">
              <a:latin typeface="Calibri" pitchFamily="34" charset="0"/>
            </a:endParaRPr>
          </a:p>
          <a:p>
            <a:r>
              <a:rPr lang="en-US" sz="1808" b="1" dirty="0">
                <a:latin typeface="Calibri" pitchFamily="34" charset="0"/>
              </a:rPr>
              <a:t>Ld  R2 </a:t>
            </a:r>
            <a:r>
              <a:rPr lang="en-US" sz="1808" b="1" dirty="0">
                <a:latin typeface="Calibri" pitchFamily="34" charset="0"/>
                <a:sym typeface="Symbol" charset="2"/>
              </a:rPr>
              <a:t> M[  10  ]</a:t>
            </a:r>
            <a:endParaRPr lang="en-US" sz="1808" b="1" dirty="0">
              <a:latin typeface="Calibri" pitchFamily="34" charset="0"/>
            </a:endParaRPr>
          </a:p>
        </p:txBody>
      </p:sp>
      <p:sp>
        <p:nvSpPr>
          <p:cNvPr id="30736" name="Text Box 16"/>
          <p:cNvSpPr txBox="1">
            <a:spLocks noChangeArrowheads="1"/>
          </p:cNvSpPr>
          <p:nvPr/>
        </p:nvSpPr>
        <p:spPr bwMode="auto">
          <a:xfrm>
            <a:off x="5736484" y="1216832"/>
            <a:ext cx="1162498" cy="564450"/>
          </a:xfrm>
          <a:prstGeom prst="rect">
            <a:avLst/>
          </a:prstGeom>
          <a:noFill/>
          <a:ln w="28575">
            <a:noFill/>
            <a:miter lim="800000"/>
            <a:headEnd/>
            <a:tailEnd/>
          </a:ln>
        </p:spPr>
        <p:txBody>
          <a:bodyPr wrap="none">
            <a:spAutoFit/>
          </a:bodyPr>
          <a:lstStyle/>
          <a:p>
            <a:r>
              <a:rPr lang="en-US" sz="3068" b="1" dirty="0">
                <a:latin typeface="Calibri" pitchFamily="34" charset="0"/>
              </a:rPr>
              <a:t>Cache</a:t>
            </a:r>
          </a:p>
        </p:txBody>
      </p:sp>
      <p:sp>
        <p:nvSpPr>
          <p:cNvPr id="30737" name="Text Box 17"/>
          <p:cNvSpPr txBox="1">
            <a:spLocks noChangeArrowheads="1"/>
          </p:cNvSpPr>
          <p:nvPr/>
        </p:nvSpPr>
        <p:spPr bwMode="auto">
          <a:xfrm>
            <a:off x="2722682" y="1216832"/>
            <a:ext cx="1770036" cy="564450"/>
          </a:xfrm>
          <a:prstGeom prst="rect">
            <a:avLst/>
          </a:prstGeom>
          <a:noFill/>
          <a:ln w="28575">
            <a:noFill/>
            <a:miter lim="800000"/>
            <a:headEnd/>
            <a:tailEnd/>
          </a:ln>
        </p:spPr>
        <p:txBody>
          <a:bodyPr wrap="none">
            <a:spAutoFit/>
          </a:bodyPr>
          <a:lstStyle/>
          <a:p>
            <a:r>
              <a:rPr lang="en-US" sz="3068" b="1" dirty="0">
                <a:latin typeface="Calibri" pitchFamily="34" charset="0"/>
              </a:rPr>
              <a:t>Processor</a:t>
            </a:r>
          </a:p>
        </p:txBody>
      </p:sp>
      <p:sp>
        <p:nvSpPr>
          <p:cNvPr id="30738" name="Rectangle 18"/>
          <p:cNvSpPr>
            <a:spLocks noChangeArrowheads="1"/>
          </p:cNvSpPr>
          <p:nvPr/>
        </p:nvSpPr>
        <p:spPr bwMode="auto">
          <a:xfrm>
            <a:off x="5880000" y="3513063"/>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30739" name="Rectangle 19"/>
          <p:cNvSpPr>
            <a:spLocks noChangeArrowheads="1"/>
          </p:cNvSpPr>
          <p:nvPr/>
        </p:nvSpPr>
        <p:spPr bwMode="auto">
          <a:xfrm>
            <a:off x="6482760" y="351306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0740" name="Rectangle 20"/>
          <p:cNvSpPr>
            <a:spLocks noChangeArrowheads="1"/>
          </p:cNvSpPr>
          <p:nvPr/>
        </p:nvSpPr>
        <p:spPr bwMode="auto">
          <a:xfrm>
            <a:off x="6482760" y="385749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0741" name="Text Box 21"/>
          <p:cNvSpPr txBox="1">
            <a:spLocks noChangeArrowheads="1"/>
          </p:cNvSpPr>
          <p:nvPr/>
        </p:nvSpPr>
        <p:spPr bwMode="auto">
          <a:xfrm>
            <a:off x="5392050" y="2996410"/>
            <a:ext cx="2064814" cy="461665"/>
          </a:xfrm>
          <a:prstGeom prst="rect">
            <a:avLst/>
          </a:prstGeom>
          <a:noFill/>
          <a:ln w="28575">
            <a:noFill/>
            <a:miter lim="800000"/>
            <a:headEnd/>
            <a:tailEnd/>
          </a:ln>
        </p:spPr>
        <p:txBody>
          <a:bodyPr>
            <a:spAutoFit/>
          </a:bodyPr>
          <a:lstStyle/>
          <a:p>
            <a:pPr algn="ctr"/>
            <a:r>
              <a:rPr lang="en-US" sz="2400" b="1" dirty="0">
                <a:latin typeface="Calibri" pitchFamily="34" charset="0"/>
              </a:rPr>
              <a:t>V  tag   data</a:t>
            </a:r>
          </a:p>
        </p:txBody>
      </p:sp>
      <p:sp>
        <p:nvSpPr>
          <p:cNvPr id="30742" name="Rectangle 22"/>
          <p:cNvSpPr>
            <a:spLocks noChangeArrowheads="1"/>
          </p:cNvSpPr>
          <p:nvPr/>
        </p:nvSpPr>
        <p:spPr bwMode="auto">
          <a:xfrm>
            <a:off x="3583769" y="5608374"/>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0743" name="Rectangle 23"/>
          <p:cNvSpPr>
            <a:spLocks noChangeArrowheads="1"/>
          </p:cNvSpPr>
          <p:nvPr/>
        </p:nvSpPr>
        <p:spPr bwMode="auto">
          <a:xfrm>
            <a:off x="3583769" y="595280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0744" name="Rectangle 24"/>
          <p:cNvSpPr>
            <a:spLocks noChangeArrowheads="1"/>
          </p:cNvSpPr>
          <p:nvPr/>
        </p:nvSpPr>
        <p:spPr bwMode="auto">
          <a:xfrm>
            <a:off x="3583769" y="629724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0745" name="Rectangle 25"/>
          <p:cNvSpPr>
            <a:spLocks noChangeArrowheads="1"/>
          </p:cNvSpPr>
          <p:nvPr/>
        </p:nvSpPr>
        <p:spPr bwMode="auto">
          <a:xfrm>
            <a:off x="3583769" y="664167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0746" name="Text Box 26"/>
          <p:cNvSpPr txBox="1">
            <a:spLocks noChangeArrowheads="1"/>
          </p:cNvSpPr>
          <p:nvPr/>
        </p:nvSpPr>
        <p:spPr bwMode="auto">
          <a:xfrm>
            <a:off x="3067118" y="5608375"/>
            <a:ext cx="495649" cy="1483483"/>
          </a:xfrm>
          <a:prstGeom prst="rect">
            <a:avLst/>
          </a:prstGeom>
          <a:noFill/>
          <a:ln w="28575">
            <a:noFill/>
            <a:miter lim="800000"/>
            <a:headEnd/>
            <a:tailEnd/>
          </a:ln>
        </p:spPr>
        <p:txBody>
          <a:bodyPr wrap="none">
            <a:spAutoFit/>
          </a:bodyPr>
          <a:lstStyle/>
          <a:p>
            <a:r>
              <a:rPr lang="en-US" sz="2260" b="1" dirty="0">
                <a:latin typeface="Calibri" pitchFamily="34" charset="0"/>
              </a:rPr>
              <a:t>R0</a:t>
            </a:r>
          </a:p>
          <a:p>
            <a:r>
              <a:rPr lang="en-US" sz="2260" b="1" dirty="0">
                <a:latin typeface="Calibri" pitchFamily="34" charset="0"/>
              </a:rPr>
              <a:t>R1</a:t>
            </a:r>
          </a:p>
          <a:p>
            <a:r>
              <a:rPr lang="en-US" sz="2260" b="1" dirty="0">
                <a:latin typeface="Calibri" pitchFamily="34" charset="0"/>
              </a:rPr>
              <a:t>R2</a:t>
            </a:r>
          </a:p>
          <a:p>
            <a:r>
              <a:rPr lang="en-US" sz="2260" b="1" dirty="0">
                <a:latin typeface="Calibri" pitchFamily="34" charset="0"/>
              </a:rPr>
              <a:t>R3</a:t>
            </a:r>
          </a:p>
        </p:txBody>
      </p:sp>
      <p:sp>
        <p:nvSpPr>
          <p:cNvPr id="30747" name="Text Box 27"/>
          <p:cNvSpPr txBox="1">
            <a:spLocks noChangeArrowheads="1"/>
          </p:cNvSpPr>
          <p:nvPr/>
        </p:nvSpPr>
        <p:spPr bwMode="auto">
          <a:xfrm>
            <a:off x="8664178" y="1216832"/>
            <a:ext cx="1587422" cy="564450"/>
          </a:xfrm>
          <a:prstGeom prst="rect">
            <a:avLst/>
          </a:prstGeom>
          <a:noFill/>
          <a:ln w="28575">
            <a:noFill/>
            <a:miter lim="800000"/>
            <a:headEnd/>
            <a:tailEnd/>
          </a:ln>
        </p:spPr>
        <p:txBody>
          <a:bodyPr wrap="none">
            <a:spAutoFit/>
          </a:bodyPr>
          <a:lstStyle/>
          <a:p>
            <a:r>
              <a:rPr lang="en-US" sz="3068" b="1" dirty="0">
                <a:latin typeface="Calibri" pitchFamily="34" charset="0"/>
              </a:rPr>
              <a:t>Memory</a:t>
            </a:r>
          </a:p>
        </p:txBody>
      </p:sp>
      <p:sp>
        <p:nvSpPr>
          <p:cNvPr id="30748" name="Rectangle 28"/>
          <p:cNvSpPr>
            <a:spLocks noChangeArrowheads="1"/>
          </p:cNvSpPr>
          <p:nvPr/>
        </p:nvSpPr>
        <p:spPr bwMode="auto">
          <a:xfrm>
            <a:off x="5880000" y="4201932"/>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3</a:t>
            </a:r>
          </a:p>
        </p:txBody>
      </p:sp>
      <p:sp>
        <p:nvSpPr>
          <p:cNvPr id="30749" name="Rectangle 29"/>
          <p:cNvSpPr>
            <a:spLocks noChangeArrowheads="1"/>
          </p:cNvSpPr>
          <p:nvPr/>
        </p:nvSpPr>
        <p:spPr bwMode="auto">
          <a:xfrm>
            <a:off x="6482760" y="4201932"/>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0750" name="Rectangle 30"/>
          <p:cNvSpPr>
            <a:spLocks noChangeArrowheads="1"/>
          </p:cNvSpPr>
          <p:nvPr/>
        </p:nvSpPr>
        <p:spPr bwMode="auto">
          <a:xfrm>
            <a:off x="6482760" y="454636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0751" name="Rectangle 31"/>
          <p:cNvSpPr>
            <a:spLocks noChangeArrowheads="1"/>
          </p:cNvSpPr>
          <p:nvPr/>
        </p:nvSpPr>
        <p:spPr bwMode="auto">
          <a:xfrm>
            <a:off x="8836397" y="2508462"/>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120</a:t>
            </a:r>
          </a:p>
        </p:txBody>
      </p:sp>
      <p:sp>
        <p:nvSpPr>
          <p:cNvPr id="30752" name="Rectangle 32"/>
          <p:cNvSpPr>
            <a:spLocks noChangeArrowheads="1"/>
          </p:cNvSpPr>
          <p:nvPr/>
        </p:nvSpPr>
        <p:spPr bwMode="auto">
          <a:xfrm>
            <a:off x="8836397" y="31973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30753" name="Rectangle 33"/>
          <p:cNvSpPr>
            <a:spLocks noChangeArrowheads="1"/>
          </p:cNvSpPr>
          <p:nvPr/>
        </p:nvSpPr>
        <p:spPr bwMode="auto">
          <a:xfrm>
            <a:off x="8836397" y="4230635"/>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30754" name="Rectangle 34"/>
          <p:cNvSpPr>
            <a:spLocks noChangeArrowheads="1"/>
          </p:cNvSpPr>
          <p:nvPr/>
        </p:nvSpPr>
        <p:spPr bwMode="auto">
          <a:xfrm>
            <a:off x="8836397" y="4919505"/>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21</a:t>
            </a:r>
          </a:p>
        </p:txBody>
      </p:sp>
      <p:sp>
        <p:nvSpPr>
          <p:cNvPr id="30755" name="Rectangle 35"/>
          <p:cNvSpPr>
            <a:spLocks noChangeArrowheads="1"/>
          </p:cNvSpPr>
          <p:nvPr/>
        </p:nvSpPr>
        <p:spPr bwMode="auto">
          <a:xfrm>
            <a:off x="8836397" y="5608374"/>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28</a:t>
            </a:r>
          </a:p>
        </p:txBody>
      </p:sp>
      <p:sp>
        <p:nvSpPr>
          <p:cNvPr id="30756" name="Rectangle 36"/>
          <p:cNvSpPr>
            <a:spLocks noChangeArrowheads="1"/>
          </p:cNvSpPr>
          <p:nvPr/>
        </p:nvSpPr>
        <p:spPr bwMode="auto">
          <a:xfrm>
            <a:off x="8836397" y="6297243"/>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200</a:t>
            </a:r>
          </a:p>
        </p:txBody>
      </p:sp>
      <p:sp>
        <p:nvSpPr>
          <p:cNvPr id="30757" name="Rectangle 37"/>
          <p:cNvSpPr>
            <a:spLocks noChangeArrowheads="1"/>
          </p:cNvSpPr>
          <p:nvPr/>
        </p:nvSpPr>
        <p:spPr bwMode="auto">
          <a:xfrm>
            <a:off x="8836397" y="6986112"/>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225</a:t>
            </a:r>
          </a:p>
        </p:txBody>
      </p:sp>
      <p:sp>
        <p:nvSpPr>
          <p:cNvPr id="30758" name="AutoShape 38"/>
          <p:cNvSpPr>
            <a:spLocks noChangeArrowheads="1"/>
          </p:cNvSpPr>
          <p:nvPr/>
        </p:nvSpPr>
        <p:spPr bwMode="auto">
          <a:xfrm>
            <a:off x="2378248" y="3757037"/>
            <a:ext cx="430543" cy="258326"/>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0759" name="Text Box 39"/>
          <p:cNvSpPr txBox="1">
            <a:spLocks noChangeArrowheads="1"/>
          </p:cNvSpPr>
          <p:nvPr/>
        </p:nvSpPr>
        <p:spPr bwMode="auto">
          <a:xfrm>
            <a:off x="5478160" y="6038916"/>
            <a:ext cx="1867819" cy="1120884"/>
          </a:xfrm>
          <a:prstGeom prst="rect">
            <a:avLst/>
          </a:prstGeom>
          <a:noFill/>
          <a:ln w="28575">
            <a:noFill/>
            <a:miter lim="800000"/>
            <a:headEnd/>
            <a:tailEnd/>
          </a:ln>
        </p:spPr>
        <p:txBody>
          <a:bodyPr wrap="none">
            <a:spAutoFit/>
          </a:bodyPr>
          <a:lstStyle/>
          <a:p>
            <a:r>
              <a:rPr lang="en-US" sz="3068" b="1" dirty="0">
                <a:latin typeface="Calibri" pitchFamily="34" charset="0"/>
              </a:rPr>
              <a:t>Misses:   2</a:t>
            </a:r>
          </a:p>
          <a:p>
            <a:r>
              <a:rPr lang="en-US" sz="3068" b="1" dirty="0">
                <a:latin typeface="Calibri" pitchFamily="34" charset="0"/>
              </a:rPr>
              <a:t>Hits:</a:t>
            </a:r>
            <a:r>
              <a:rPr lang="en-US" sz="3616" b="1" dirty="0">
                <a:latin typeface="Calibri" pitchFamily="34" charset="0"/>
              </a:rPr>
              <a:t> </a:t>
            </a:r>
            <a:r>
              <a:rPr lang="en-US" sz="3068" b="1" dirty="0">
                <a:latin typeface="Calibri" pitchFamily="34" charset="0"/>
              </a:rPr>
              <a:t>      1</a:t>
            </a:r>
          </a:p>
        </p:txBody>
      </p:sp>
      <p:sp>
        <p:nvSpPr>
          <p:cNvPr id="30760" name="Text Box 40"/>
          <p:cNvSpPr txBox="1">
            <a:spLocks noChangeArrowheads="1"/>
          </p:cNvSpPr>
          <p:nvPr/>
        </p:nvSpPr>
        <p:spPr bwMode="auto">
          <a:xfrm>
            <a:off x="4961507" y="4058417"/>
            <a:ext cx="631904" cy="564450"/>
          </a:xfrm>
          <a:prstGeom prst="rect">
            <a:avLst/>
          </a:prstGeom>
          <a:noFill/>
          <a:ln w="28575">
            <a:noFill/>
            <a:miter lim="800000"/>
            <a:headEnd/>
            <a:tailEnd/>
          </a:ln>
        </p:spPr>
        <p:txBody>
          <a:bodyPr wrap="none">
            <a:spAutoFit/>
          </a:bodyPr>
          <a:lstStyle/>
          <a:p>
            <a:r>
              <a:rPr lang="en-US" sz="3068" b="1" dirty="0" err="1">
                <a:latin typeface="Calibri" pitchFamily="34" charset="0"/>
              </a:rPr>
              <a:t>lru</a:t>
            </a:r>
            <a:endParaRPr lang="en-US" sz="3068" b="1" dirty="0">
              <a:latin typeface="Calibri" pitchFamily="34" charset="0"/>
            </a:endParaRPr>
          </a:p>
        </p:txBody>
      </p:sp>
      <p:sp>
        <p:nvSpPr>
          <p:cNvPr id="30761" name="Rectangle 41"/>
          <p:cNvSpPr>
            <a:spLocks noChangeArrowheads="1"/>
          </p:cNvSpPr>
          <p:nvPr/>
        </p:nvSpPr>
        <p:spPr bwMode="auto">
          <a:xfrm>
            <a:off x="5564267"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30762" name="Rectangle 42"/>
          <p:cNvSpPr>
            <a:spLocks noChangeArrowheads="1"/>
          </p:cNvSpPr>
          <p:nvPr/>
        </p:nvSpPr>
        <p:spPr bwMode="auto">
          <a:xfrm>
            <a:off x="5567855"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30763" name="Rectangle 43"/>
          <p:cNvSpPr>
            <a:spLocks noChangeArrowheads="1"/>
          </p:cNvSpPr>
          <p:nvPr/>
        </p:nvSpPr>
        <p:spPr bwMode="auto">
          <a:xfrm>
            <a:off x="6482760" y="3853910"/>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0764" name="Rectangle 44"/>
          <p:cNvSpPr>
            <a:spLocks noChangeArrowheads="1"/>
          </p:cNvSpPr>
          <p:nvPr/>
        </p:nvSpPr>
        <p:spPr bwMode="auto">
          <a:xfrm>
            <a:off x="3583769" y="595280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0765" name="Rectangle 45"/>
          <p:cNvSpPr>
            <a:spLocks noChangeArrowheads="1"/>
          </p:cNvSpPr>
          <p:nvPr/>
        </p:nvSpPr>
        <p:spPr bwMode="auto">
          <a:xfrm>
            <a:off x="6479173" y="4205520"/>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30766" name="Rectangle 46"/>
          <p:cNvSpPr>
            <a:spLocks noChangeArrowheads="1"/>
          </p:cNvSpPr>
          <p:nvPr/>
        </p:nvSpPr>
        <p:spPr bwMode="auto">
          <a:xfrm>
            <a:off x="6479173" y="4549955"/>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30767" name="Rectangle 47"/>
          <p:cNvSpPr>
            <a:spLocks noChangeArrowheads="1"/>
          </p:cNvSpPr>
          <p:nvPr/>
        </p:nvSpPr>
        <p:spPr bwMode="auto">
          <a:xfrm>
            <a:off x="3583769" y="6297243"/>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grpSp>
        <p:nvGrpSpPr>
          <p:cNvPr id="2" name="Group 48"/>
          <p:cNvGrpSpPr>
            <a:grpSpLocks/>
          </p:cNvGrpSpPr>
          <p:nvPr/>
        </p:nvGrpSpPr>
        <p:grpSpPr bwMode="auto">
          <a:xfrm>
            <a:off x="4617072" y="3509476"/>
            <a:ext cx="3071208" cy="2959985"/>
            <a:chOff x="2064" y="1950"/>
            <a:chExt cx="1712" cy="1650"/>
          </a:xfrm>
        </p:grpSpPr>
        <p:sp>
          <p:nvSpPr>
            <p:cNvPr id="30773" name="Rectangle 49"/>
            <p:cNvSpPr>
              <a:spLocks noChangeArrowheads="1"/>
            </p:cNvSpPr>
            <p:nvPr/>
          </p:nvSpPr>
          <p:spPr bwMode="auto">
            <a:xfrm>
              <a:off x="3104" y="1950"/>
              <a:ext cx="672" cy="192"/>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30774" name="Line 50"/>
            <p:cNvSpPr>
              <a:spLocks noChangeShapeType="1"/>
            </p:cNvSpPr>
            <p:nvPr/>
          </p:nvSpPr>
          <p:spPr bwMode="auto">
            <a:xfrm flipV="1">
              <a:off x="2064" y="2064"/>
              <a:ext cx="1152" cy="1536"/>
            </a:xfrm>
            <a:prstGeom prst="line">
              <a:avLst/>
            </a:prstGeom>
            <a:noFill/>
            <a:ln w="57150">
              <a:solidFill>
                <a:srgbClr val="FF0000"/>
              </a:solidFill>
              <a:round/>
              <a:headEnd/>
              <a:tailEnd type="triangle" w="med" len="med"/>
            </a:ln>
          </p:spPr>
          <p:txBody>
            <a:bodyPr wrap="none"/>
            <a:lstStyle/>
            <a:p>
              <a:endParaRPr lang="en-US" sz="3068" dirty="0">
                <a:latin typeface="Calibri" pitchFamily="34" charset="0"/>
              </a:endParaRPr>
            </a:p>
          </p:txBody>
        </p:sp>
      </p:grpSp>
      <p:grpSp>
        <p:nvGrpSpPr>
          <p:cNvPr id="3" name="Group 51"/>
          <p:cNvGrpSpPr>
            <a:grpSpLocks/>
          </p:cNvGrpSpPr>
          <p:nvPr/>
        </p:nvGrpSpPr>
        <p:grpSpPr bwMode="auto">
          <a:xfrm>
            <a:off x="7544767" y="1819592"/>
            <a:ext cx="2497151" cy="1808282"/>
            <a:chOff x="3696" y="1008"/>
            <a:chExt cx="1392" cy="1008"/>
          </a:xfrm>
        </p:grpSpPr>
        <p:sp>
          <p:nvSpPr>
            <p:cNvPr id="30771" name="Rectangle 52"/>
            <p:cNvSpPr>
              <a:spLocks noChangeArrowheads="1"/>
            </p:cNvSpPr>
            <p:nvPr/>
          </p:nvSpPr>
          <p:spPr bwMode="auto">
            <a:xfrm>
              <a:off x="4416" y="1008"/>
              <a:ext cx="672" cy="192"/>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30772" name="Line 53"/>
            <p:cNvSpPr>
              <a:spLocks noChangeShapeType="1"/>
            </p:cNvSpPr>
            <p:nvPr/>
          </p:nvSpPr>
          <p:spPr bwMode="auto">
            <a:xfrm flipV="1">
              <a:off x="3696" y="1056"/>
              <a:ext cx="816" cy="960"/>
            </a:xfrm>
            <a:prstGeom prst="line">
              <a:avLst/>
            </a:prstGeom>
            <a:noFill/>
            <a:ln w="57150">
              <a:solidFill>
                <a:srgbClr val="FF0000"/>
              </a:solidFill>
              <a:round/>
              <a:headEnd/>
              <a:tailEnd type="triangle" w="med" len="med"/>
            </a:ln>
          </p:spPr>
          <p:txBody>
            <a:bodyPr wrap="none"/>
            <a:lstStyle/>
            <a:p>
              <a:endParaRPr lang="en-US" sz="3068" dirty="0">
                <a:latin typeface="Calibri" pitchFamily="34" charset="0"/>
              </a:endParaRPr>
            </a:p>
          </p:txBody>
        </p:sp>
      </p:grpSp>
      <p:sp>
        <p:nvSpPr>
          <p:cNvPr id="56" name="Slide Number Placeholder 55"/>
          <p:cNvSpPr>
            <a:spLocks noGrp="1"/>
          </p:cNvSpPr>
          <p:nvPr>
            <p:ph type="sldNum" sz="quarter" idx="4294967295"/>
          </p:nvPr>
        </p:nvSpPr>
        <p:spPr>
          <a:xfrm>
            <a:off x="8836397" y="7395128"/>
            <a:ext cx="1722173" cy="538179"/>
          </a:xfrm>
          <a:prstGeom prst="rect">
            <a:avLst/>
          </a:prstGeom>
        </p:spPr>
        <p:txBody>
          <a:bodyPr/>
          <a:lstStyle/>
          <a:p>
            <a:pPr>
              <a:defRPr/>
            </a:pPr>
            <a:fld id="{4420A3B8-A856-4FA6-945D-296D6E00F918}" type="slidenum">
              <a:rPr lang="en-US" smtClean="0"/>
              <a:pPr>
                <a:defRPr/>
              </a:pPr>
              <a:t>7</a:t>
            </a:fld>
            <a:endParaRPr lang="en-US" dirty="0"/>
          </a:p>
        </p:txBody>
      </p:sp>
    </p:spTree>
    <p:extLst>
      <p:ext uri="{BB962C8B-B14F-4D97-AF65-F5344CB8AC3E}">
        <p14:creationId xmlns:p14="http://schemas.microsoft.com/office/powerpoint/2010/main" val="1458844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nodeType="afterEffect">
                                  <p:stCondLst>
                                    <p:cond delay="200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4961508" y="1302941"/>
            <a:ext cx="2841585" cy="6113714"/>
          </a:xfrm>
          <a:prstGeom prst="rect">
            <a:avLst/>
          </a:prstGeom>
          <a:solidFill>
            <a:srgbClr val="FFFF99"/>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1747" name="Rectangle 3"/>
          <p:cNvSpPr>
            <a:spLocks noChangeArrowheads="1"/>
          </p:cNvSpPr>
          <p:nvPr/>
        </p:nvSpPr>
        <p:spPr bwMode="auto">
          <a:xfrm>
            <a:off x="7803093" y="1302941"/>
            <a:ext cx="2841585" cy="6113714"/>
          </a:xfrm>
          <a:prstGeom prst="rect">
            <a:avLst/>
          </a:prstGeom>
          <a:solidFill>
            <a:srgbClr val="FFFFCC"/>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1748" name="Rectangle 4"/>
          <p:cNvSpPr>
            <a:spLocks noChangeArrowheads="1"/>
          </p:cNvSpPr>
          <p:nvPr/>
        </p:nvSpPr>
        <p:spPr bwMode="auto">
          <a:xfrm>
            <a:off x="2119922" y="1302941"/>
            <a:ext cx="2841585" cy="6113714"/>
          </a:xfrm>
          <a:prstGeom prst="rect">
            <a:avLst/>
          </a:prstGeom>
          <a:solidFill>
            <a:srgbClr val="FFFFCC"/>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1749" name="Rectangle 5"/>
          <p:cNvSpPr>
            <a:spLocks noGrp="1" noChangeArrowheads="1"/>
          </p:cNvSpPr>
          <p:nvPr>
            <p:ph type="title"/>
          </p:nvPr>
        </p:nvSpPr>
        <p:spPr>
          <a:xfrm>
            <a:off x="1563803" y="355747"/>
            <a:ext cx="9041408" cy="631463"/>
          </a:xfrm>
        </p:spPr>
        <p:txBody>
          <a:bodyPr>
            <a:normAutofit fontScale="90000"/>
          </a:bodyPr>
          <a:lstStyle/>
          <a:p>
            <a:pPr eaLnBrk="1" hangingPunct="1"/>
            <a:r>
              <a:rPr lang="en-US" dirty="0">
                <a:solidFill>
                  <a:schemeClr val="tx1"/>
                </a:solidFill>
              </a:rPr>
              <a:t>write-through, allocate on write (REF 4)</a:t>
            </a:r>
          </a:p>
        </p:txBody>
      </p:sp>
      <p:sp>
        <p:nvSpPr>
          <p:cNvPr id="31750" name="Rectangle 6"/>
          <p:cNvSpPr>
            <a:spLocks noChangeArrowheads="1"/>
          </p:cNvSpPr>
          <p:nvPr/>
        </p:nvSpPr>
        <p:spPr bwMode="auto">
          <a:xfrm>
            <a:off x="8836397" y="216402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1751" name="Rectangle 7"/>
          <p:cNvSpPr>
            <a:spLocks noChangeArrowheads="1"/>
          </p:cNvSpPr>
          <p:nvPr/>
        </p:nvSpPr>
        <p:spPr bwMode="auto">
          <a:xfrm>
            <a:off x="8836397" y="2852897"/>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123</a:t>
            </a:r>
          </a:p>
        </p:txBody>
      </p:sp>
      <p:sp>
        <p:nvSpPr>
          <p:cNvPr id="31752" name="Rectangle 8"/>
          <p:cNvSpPr>
            <a:spLocks noChangeArrowheads="1"/>
          </p:cNvSpPr>
          <p:nvPr/>
        </p:nvSpPr>
        <p:spPr bwMode="auto">
          <a:xfrm>
            <a:off x="8836397" y="3541766"/>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150</a:t>
            </a:r>
          </a:p>
        </p:txBody>
      </p:sp>
      <p:sp>
        <p:nvSpPr>
          <p:cNvPr id="31753" name="Rectangle 9"/>
          <p:cNvSpPr>
            <a:spLocks noChangeArrowheads="1"/>
          </p:cNvSpPr>
          <p:nvPr/>
        </p:nvSpPr>
        <p:spPr bwMode="auto">
          <a:xfrm>
            <a:off x="8836397" y="3886201"/>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31754" name="Rectangle 10"/>
          <p:cNvSpPr>
            <a:spLocks noChangeArrowheads="1"/>
          </p:cNvSpPr>
          <p:nvPr/>
        </p:nvSpPr>
        <p:spPr bwMode="auto">
          <a:xfrm>
            <a:off x="8836397" y="4575070"/>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18</a:t>
            </a:r>
          </a:p>
        </p:txBody>
      </p:sp>
      <p:sp>
        <p:nvSpPr>
          <p:cNvPr id="31755" name="Rectangle 11"/>
          <p:cNvSpPr>
            <a:spLocks noChangeArrowheads="1"/>
          </p:cNvSpPr>
          <p:nvPr/>
        </p:nvSpPr>
        <p:spPr bwMode="auto">
          <a:xfrm>
            <a:off x="8836397" y="5263939"/>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33</a:t>
            </a:r>
          </a:p>
        </p:txBody>
      </p:sp>
      <p:sp>
        <p:nvSpPr>
          <p:cNvPr id="31756" name="Rectangle 12"/>
          <p:cNvSpPr>
            <a:spLocks noChangeArrowheads="1"/>
          </p:cNvSpPr>
          <p:nvPr/>
        </p:nvSpPr>
        <p:spPr bwMode="auto">
          <a:xfrm>
            <a:off x="8836397" y="5952808"/>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19</a:t>
            </a:r>
          </a:p>
        </p:txBody>
      </p:sp>
      <p:sp>
        <p:nvSpPr>
          <p:cNvPr id="31757" name="Rectangle 13"/>
          <p:cNvSpPr>
            <a:spLocks noChangeArrowheads="1"/>
          </p:cNvSpPr>
          <p:nvPr/>
        </p:nvSpPr>
        <p:spPr bwMode="auto">
          <a:xfrm>
            <a:off x="8836397" y="6641677"/>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210</a:t>
            </a:r>
          </a:p>
        </p:txBody>
      </p:sp>
      <p:sp>
        <p:nvSpPr>
          <p:cNvPr id="31758" name="Text Box 14"/>
          <p:cNvSpPr txBox="1">
            <a:spLocks noChangeArrowheads="1"/>
          </p:cNvSpPr>
          <p:nvPr/>
        </p:nvSpPr>
        <p:spPr bwMode="auto">
          <a:xfrm>
            <a:off x="8421359" y="1733485"/>
            <a:ext cx="479618" cy="5656933"/>
          </a:xfrm>
          <a:prstGeom prst="rect">
            <a:avLst/>
          </a:prstGeom>
          <a:noFill/>
          <a:ln w="28575">
            <a:noFill/>
            <a:miter lim="800000"/>
            <a:headEnd/>
            <a:tailEnd/>
          </a:ln>
        </p:spPr>
        <p:txBody>
          <a:bodyPr wrap="none">
            <a:spAutoFit/>
          </a:bodyPr>
          <a:lstStyle/>
          <a:p>
            <a:pPr algn="r"/>
            <a:r>
              <a:rPr lang="en-US" sz="2260" b="1" dirty="0">
                <a:latin typeface="Calibri" pitchFamily="34" charset="0"/>
              </a:rPr>
              <a:t>0</a:t>
            </a:r>
          </a:p>
          <a:p>
            <a:pPr algn="r"/>
            <a:r>
              <a:rPr lang="en-US" sz="2260" b="1" dirty="0">
                <a:latin typeface="Calibri" pitchFamily="34" charset="0"/>
              </a:rPr>
              <a:t>1</a:t>
            </a:r>
          </a:p>
          <a:p>
            <a:pPr algn="r"/>
            <a:r>
              <a:rPr lang="en-US" sz="2260" b="1" dirty="0">
                <a:latin typeface="Calibri" pitchFamily="34" charset="0"/>
              </a:rPr>
              <a:t>2</a:t>
            </a:r>
          </a:p>
          <a:p>
            <a:pPr algn="r"/>
            <a:r>
              <a:rPr lang="en-US" sz="2260" b="1" dirty="0">
                <a:latin typeface="Calibri" pitchFamily="34" charset="0"/>
              </a:rPr>
              <a:t>3</a:t>
            </a:r>
          </a:p>
          <a:p>
            <a:pPr algn="r"/>
            <a:r>
              <a:rPr lang="en-US" sz="2260" b="1" dirty="0">
                <a:latin typeface="Calibri" pitchFamily="34" charset="0"/>
              </a:rPr>
              <a:t>4</a:t>
            </a:r>
          </a:p>
          <a:p>
            <a:pPr algn="r"/>
            <a:r>
              <a:rPr lang="en-US" sz="2260" b="1" dirty="0">
                <a:latin typeface="Calibri" pitchFamily="34" charset="0"/>
              </a:rPr>
              <a:t>5</a:t>
            </a:r>
          </a:p>
          <a:p>
            <a:pPr algn="r"/>
            <a:r>
              <a:rPr lang="en-US" sz="2260" b="1" dirty="0">
                <a:latin typeface="Calibri" pitchFamily="34" charset="0"/>
              </a:rPr>
              <a:t>6</a:t>
            </a:r>
          </a:p>
          <a:p>
            <a:pPr algn="r"/>
            <a:r>
              <a:rPr lang="en-US" sz="2260" b="1" dirty="0">
                <a:latin typeface="Calibri" pitchFamily="34" charset="0"/>
              </a:rPr>
              <a:t>7</a:t>
            </a:r>
          </a:p>
          <a:p>
            <a:pPr algn="r"/>
            <a:r>
              <a:rPr lang="en-US" sz="2260" b="1" dirty="0">
                <a:latin typeface="Calibri" pitchFamily="34" charset="0"/>
              </a:rPr>
              <a:t>8</a:t>
            </a:r>
          </a:p>
          <a:p>
            <a:pPr algn="r"/>
            <a:r>
              <a:rPr lang="en-US" sz="2260" b="1" dirty="0">
                <a:latin typeface="Calibri" pitchFamily="34" charset="0"/>
              </a:rPr>
              <a:t>9</a:t>
            </a:r>
          </a:p>
          <a:p>
            <a:pPr algn="r"/>
            <a:r>
              <a:rPr lang="en-US" sz="2260" b="1" dirty="0">
                <a:latin typeface="Calibri" pitchFamily="34" charset="0"/>
              </a:rPr>
              <a:t>10</a:t>
            </a:r>
          </a:p>
          <a:p>
            <a:pPr algn="r"/>
            <a:r>
              <a:rPr lang="en-US" sz="2260" b="1" dirty="0">
                <a:latin typeface="Calibri" pitchFamily="34" charset="0"/>
              </a:rPr>
              <a:t>11</a:t>
            </a:r>
          </a:p>
          <a:p>
            <a:pPr algn="r"/>
            <a:r>
              <a:rPr lang="en-US" sz="2260" b="1" dirty="0">
                <a:latin typeface="Calibri" pitchFamily="34" charset="0"/>
              </a:rPr>
              <a:t>12</a:t>
            </a:r>
          </a:p>
          <a:p>
            <a:pPr algn="r"/>
            <a:r>
              <a:rPr lang="en-US" sz="2260" b="1" dirty="0">
                <a:latin typeface="Calibri" pitchFamily="34" charset="0"/>
              </a:rPr>
              <a:t>13</a:t>
            </a:r>
          </a:p>
          <a:p>
            <a:pPr algn="r"/>
            <a:r>
              <a:rPr lang="en-US" sz="2260" b="1" dirty="0">
                <a:latin typeface="Calibri" pitchFamily="34" charset="0"/>
              </a:rPr>
              <a:t>14</a:t>
            </a:r>
          </a:p>
          <a:p>
            <a:pPr algn="r"/>
            <a:r>
              <a:rPr lang="en-US" sz="2260" b="1" dirty="0">
                <a:latin typeface="Calibri" pitchFamily="34" charset="0"/>
              </a:rPr>
              <a:t>15</a:t>
            </a:r>
          </a:p>
        </p:txBody>
      </p:sp>
      <p:sp>
        <p:nvSpPr>
          <p:cNvPr id="31759" name="Text Box 15"/>
          <p:cNvSpPr txBox="1">
            <a:spLocks noChangeArrowheads="1"/>
          </p:cNvSpPr>
          <p:nvPr/>
        </p:nvSpPr>
        <p:spPr bwMode="auto">
          <a:xfrm>
            <a:off x="2808792" y="3143514"/>
            <a:ext cx="1901483" cy="1483419"/>
          </a:xfrm>
          <a:prstGeom prst="rect">
            <a:avLst/>
          </a:prstGeom>
          <a:noFill/>
          <a:ln w="28575">
            <a:noFill/>
            <a:miter lim="800000"/>
            <a:headEnd/>
            <a:tailEnd/>
          </a:ln>
        </p:spPr>
        <p:txBody>
          <a:bodyPr wrap="none">
            <a:spAutoFit/>
          </a:bodyPr>
          <a:lstStyle/>
          <a:p>
            <a:r>
              <a:rPr lang="en-US" sz="1808" b="1" dirty="0">
                <a:latin typeface="Calibri" pitchFamily="34" charset="0"/>
              </a:rPr>
              <a:t>Ld  R1 </a:t>
            </a:r>
            <a:r>
              <a:rPr lang="en-US" sz="1808" b="1" dirty="0">
                <a:latin typeface="Calibri" pitchFamily="34" charset="0"/>
                <a:sym typeface="Symbol" charset="2"/>
              </a:rPr>
              <a:t> M[   1   ]</a:t>
            </a:r>
          </a:p>
          <a:p>
            <a:r>
              <a:rPr lang="en-US" sz="1808" b="1" dirty="0">
                <a:latin typeface="Calibri" pitchFamily="34" charset="0"/>
              </a:rPr>
              <a:t>Ld  R2 </a:t>
            </a:r>
            <a:r>
              <a:rPr lang="en-US" sz="1808" b="1" dirty="0">
                <a:latin typeface="Calibri" pitchFamily="34" charset="0"/>
                <a:sym typeface="Symbol" charset="2"/>
              </a:rPr>
              <a:t> M[   7   ]</a:t>
            </a:r>
          </a:p>
          <a:p>
            <a:r>
              <a:rPr lang="en-US" sz="1808" b="1" dirty="0">
                <a:latin typeface="Calibri" pitchFamily="34" charset="0"/>
              </a:rPr>
              <a:t>St   R2 </a:t>
            </a:r>
            <a:r>
              <a:rPr lang="en-US" sz="1808" b="1" dirty="0">
                <a:latin typeface="Calibri" pitchFamily="34" charset="0"/>
                <a:sym typeface="Symbol" charset="2"/>
              </a:rPr>
              <a:t> M[   0   ]</a:t>
            </a:r>
          </a:p>
          <a:p>
            <a:r>
              <a:rPr lang="en-US" sz="1808" b="1" dirty="0">
                <a:latin typeface="Calibri" pitchFamily="34" charset="0"/>
              </a:rPr>
              <a:t>St   R1 </a:t>
            </a:r>
            <a:r>
              <a:rPr lang="en-US" sz="1808" b="1" dirty="0">
                <a:latin typeface="Calibri" pitchFamily="34" charset="0"/>
                <a:sym typeface="Symbol" charset="2"/>
              </a:rPr>
              <a:t> M[   </a:t>
            </a:r>
            <a:r>
              <a:rPr lang="en-US" sz="1808" b="1" dirty="0">
                <a:solidFill>
                  <a:srgbClr val="FF0000"/>
                </a:solidFill>
                <a:latin typeface="Calibri" pitchFamily="34" charset="0"/>
                <a:sym typeface="Symbol" charset="2"/>
              </a:rPr>
              <a:t>5</a:t>
            </a:r>
            <a:r>
              <a:rPr lang="en-US" sz="1808" b="1" dirty="0">
                <a:latin typeface="Calibri" pitchFamily="34" charset="0"/>
                <a:sym typeface="Symbol" charset="2"/>
              </a:rPr>
              <a:t>   ]</a:t>
            </a:r>
            <a:endParaRPr lang="en-US" sz="1808" b="1" dirty="0">
              <a:latin typeface="Calibri" pitchFamily="34" charset="0"/>
            </a:endParaRPr>
          </a:p>
          <a:p>
            <a:r>
              <a:rPr lang="en-US" sz="1808" b="1" dirty="0">
                <a:latin typeface="Calibri" pitchFamily="34" charset="0"/>
              </a:rPr>
              <a:t>Ld  R2 </a:t>
            </a:r>
            <a:r>
              <a:rPr lang="en-US" sz="1808" b="1" dirty="0">
                <a:latin typeface="Calibri" pitchFamily="34" charset="0"/>
                <a:sym typeface="Symbol" charset="2"/>
              </a:rPr>
              <a:t> M[  10  ]</a:t>
            </a:r>
            <a:endParaRPr lang="en-US" sz="1808" b="1" dirty="0">
              <a:latin typeface="Calibri" pitchFamily="34" charset="0"/>
            </a:endParaRPr>
          </a:p>
        </p:txBody>
      </p:sp>
      <p:sp>
        <p:nvSpPr>
          <p:cNvPr id="31760" name="Text Box 16"/>
          <p:cNvSpPr txBox="1">
            <a:spLocks noChangeArrowheads="1"/>
          </p:cNvSpPr>
          <p:nvPr/>
        </p:nvSpPr>
        <p:spPr bwMode="auto">
          <a:xfrm>
            <a:off x="5736484" y="1216832"/>
            <a:ext cx="1162498" cy="564450"/>
          </a:xfrm>
          <a:prstGeom prst="rect">
            <a:avLst/>
          </a:prstGeom>
          <a:noFill/>
          <a:ln w="28575">
            <a:noFill/>
            <a:miter lim="800000"/>
            <a:headEnd/>
            <a:tailEnd/>
          </a:ln>
        </p:spPr>
        <p:txBody>
          <a:bodyPr wrap="none">
            <a:spAutoFit/>
          </a:bodyPr>
          <a:lstStyle/>
          <a:p>
            <a:r>
              <a:rPr lang="en-US" sz="3068" b="1" dirty="0">
                <a:latin typeface="Calibri" pitchFamily="34" charset="0"/>
              </a:rPr>
              <a:t>Cache</a:t>
            </a:r>
          </a:p>
        </p:txBody>
      </p:sp>
      <p:sp>
        <p:nvSpPr>
          <p:cNvPr id="31761" name="Text Box 17"/>
          <p:cNvSpPr txBox="1">
            <a:spLocks noChangeArrowheads="1"/>
          </p:cNvSpPr>
          <p:nvPr/>
        </p:nvSpPr>
        <p:spPr bwMode="auto">
          <a:xfrm>
            <a:off x="2722682" y="1216832"/>
            <a:ext cx="1770036" cy="564450"/>
          </a:xfrm>
          <a:prstGeom prst="rect">
            <a:avLst/>
          </a:prstGeom>
          <a:noFill/>
          <a:ln w="28575">
            <a:noFill/>
            <a:miter lim="800000"/>
            <a:headEnd/>
            <a:tailEnd/>
          </a:ln>
        </p:spPr>
        <p:txBody>
          <a:bodyPr wrap="none">
            <a:spAutoFit/>
          </a:bodyPr>
          <a:lstStyle/>
          <a:p>
            <a:r>
              <a:rPr lang="en-US" sz="3068" b="1" dirty="0">
                <a:latin typeface="Calibri" pitchFamily="34" charset="0"/>
              </a:rPr>
              <a:t>Processor</a:t>
            </a:r>
          </a:p>
        </p:txBody>
      </p:sp>
      <p:sp>
        <p:nvSpPr>
          <p:cNvPr id="31762" name="Rectangle 18"/>
          <p:cNvSpPr>
            <a:spLocks noChangeArrowheads="1"/>
          </p:cNvSpPr>
          <p:nvPr/>
        </p:nvSpPr>
        <p:spPr bwMode="auto">
          <a:xfrm>
            <a:off x="5880000" y="3513063"/>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31763" name="Rectangle 19"/>
          <p:cNvSpPr>
            <a:spLocks noChangeArrowheads="1"/>
          </p:cNvSpPr>
          <p:nvPr/>
        </p:nvSpPr>
        <p:spPr bwMode="auto">
          <a:xfrm>
            <a:off x="6482760" y="351306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1764" name="Rectangle 20"/>
          <p:cNvSpPr>
            <a:spLocks noChangeArrowheads="1"/>
          </p:cNvSpPr>
          <p:nvPr/>
        </p:nvSpPr>
        <p:spPr bwMode="auto">
          <a:xfrm>
            <a:off x="6482760" y="385749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1765" name="Text Box 21"/>
          <p:cNvSpPr txBox="1">
            <a:spLocks noChangeArrowheads="1"/>
          </p:cNvSpPr>
          <p:nvPr/>
        </p:nvSpPr>
        <p:spPr bwMode="auto">
          <a:xfrm>
            <a:off x="5392050" y="2996410"/>
            <a:ext cx="2064814" cy="461665"/>
          </a:xfrm>
          <a:prstGeom prst="rect">
            <a:avLst/>
          </a:prstGeom>
          <a:noFill/>
          <a:ln w="28575">
            <a:noFill/>
            <a:miter lim="800000"/>
            <a:headEnd/>
            <a:tailEnd/>
          </a:ln>
        </p:spPr>
        <p:txBody>
          <a:bodyPr>
            <a:spAutoFit/>
          </a:bodyPr>
          <a:lstStyle/>
          <a:p>
            <a:pPr algn="ctr"/>
            <a:r>
              <a:rPr lang="en-US" sz="2400" b="1" dirty="0">
                <a:latin typeface="Calibri" pitchFamily="34" charset="0"/>
              </a:rPr>
              <a:t>V  tag   data</a:t>
            </a:r>
          </a:p>
        </p:txBody>
      </p:sp>
      <p:sp>
        <p:nvSpPr>
          <p:cNvPr id="31766" name="Rectangle 22"/>
          <p:cNvSpPr>
            <a:spLocks noChangeArrowheads="1"/>
          </p:cNvSpPr>
          <p:nvPr/>
        </p:nvSpPr>
        <p:spPr bwMode="auto">
          <a:xfrm>
            <a:off x="3583769" y="5608374"/>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1767" name="Rectangle 23"/>
          <p:cNvSpPr>
            <a:spLocks noChangeArrowheads="1"/>
          </p:cNvSpPr>
          <p:nvPr/>
        </p:nvSpPr>
        <p:spPr bwMode="auto">
          <a:xfrm>
            <a:off x="3583769" y="595280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1768" name="Rectangle 24"/>
          <p:cNvSpPr>
            <a:spLocks noChangeArrowheads="1"/>
          </p:cNvSpPr>
          <p:nvPr/>
        </p:nvSpPr>
        <p:spPr bwMode="auto">
          <a:xfrm>
            <a:off x="3583769" y="629724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1769" name="Rectangle 25"/>
          <p:cNvSpPr>
            <a:spLocks noChangeArrowheads="1"/>
          </p:cNvSpPr>
          <p:nvPr/>
        </p:nvSpPr>
        <p:spPr bwMode="auto">
          <a:xfrm>
            <a:off x="3583769" y="664167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1770" name="Text Box 26"/>
          <p:cNvSpPr txBox="1">
            <a:spLocks noChangeArrowheads="1"/>
          </p:cNvSpPr>
          <p:nvPr/>
        </p:nvSpPr>
        <p:spPr bwMode="auto">
          <a:xfrm>
            <a:off x="3067118" y="5608375"/>
            <a:ext cx="495649" cy="1483483"/>
          </a:xfrm>
          <a:prstGeom prst="rect">
            <a:avLst/>
          </a:prstGeom>
          <a:noFill/>
          <a:ln w="28575">
            <a:noFill/>
            <a:miter lim="800000"/>
            <a:headEnd/>
            <a:tailEnd/>
          </a:ln>
        </p:spPr>
        <p:txBody>
          <a:bodyPr wrap="none">
            <a:spAutoFit/>
          </a:bodyPr>
          <a:lstStyle/>
          <a:p>
            <a:r>
              <a:rPr lang="en-US" sz="2260" b="1" dirty="0">
                <a:latin typeface="Calibri" pitchFamily="34" charset="0"/>
              </a:rPr>
              <a:t>R0</a:t>
            </a:r>
          </a:p>
          <a:p>
            <a:r>
              <a:rPr lang="en-US" sz="2260" b="1" dirty="0">
                <a:latin typeface="Calibri" pitchFamily="34" charset="0"/>
              </a:rPr>
              <a:t>R1</a:t>
            </a:r>
          </a:p>
          <a:p>
            <a:r>
              <a:rPr lang="en-US" sz="2260" b="1" dirty="0">
                <a:latin typeface="Calibri" pitchFamily="34" charset="0"/>
              </a:rPr>
              <a:t>R2</a:t>
            </a:r>
          </a:p>
          <a:p>
            <a:r>
              <a:rPr lang="en-US" sz="2260" b="1" dirty="0">
                <a:latin typeface="Calibri" pitchFamily="34" charset="0"/>
              </a:rPr>
              <a:t>R3</a:t>
            </a:r>
          </a:p>
        </p:txBody>
      </p:sp>
      <p:sp>
        <p:nvSpPr>
          <p:cNvPr id="31771" name="Text Box 27"/>
          <p:cNvSpPr txBox="1">
            <a:spLocks noChangeArrowheads="1"/>
          </p:cNvSpPr>
          <p:nvPr/>
        </p:nvSpPr>
        <p:spPr bwMode="auto">
          <a:xfrm>
            <a:off x="8664178" y="1216832"/>
            <a:ext cx="1587422" cy="564450"/>
          </a:xfrm>
          <a:prstGeom prst="rect">
            <a:avLst/>
          </a:prstGeom>
          <a:noFill/>
          <a:ln w="28575">
            <a:noFill/>
            <a:miter lim="800000"/>
            <a:headEnd/>
            <a:tailEnd/>
          </a:ln>
        </p:spPr>
        <p:txBody>
          <a:bodyPr wrap="none">
            <a:spAutoFit/>
          </a:bodyPr>
          <a:lstStyle/>
          <a:p>
            <a:r>
              <a:rPr lang="en-US" sz="3068" b="1" dirty="0">
                <a:latin typeface="Calibri" pitchFamily="34" charset="0"/>
              </a:rPr>
              <a:t>Memory</a:t>
            </a:r>
          </a:p>
        </p:txBody>
      </p:sp>
      <p:sp>
        <p:nvSpPr>
          <p:cNvPr id="31772" name="Rectangle 28"/>
          <p:cNvSpPr>
            <a:spLocks noChangeArrowheads="1"/>
          </p:cNvSpPr>
          <p:nvPr/>
        </p:nvSpPr>
        <p:spPr bwMode="auto">
          <a:xfrm>
            <a:off x="5880000" y="4201932"/>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3</a:t>
            </a:r>
          </a:p>
        </p:txBody>
      </p:sp>
      <p:sp>
        <p:nvSpPr>
          <p:cNvPr id="31773" name="Rectangle 29"/>
          <p:cNvSpPr>
            <a:spLocks noChangeArrowheads="1"/>
          </p:cNvSpPr>
          <p:nvPr/>
        </p:nvSpPr>
        <p:spPr bwMode="auto">
          <a:xfrm>
            <a:off x="6482760" y="4201932"/>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1774" name="Rectangle 30"/>
          <p:cNvSpPr>
            <a:spLocks noChangeArrowheads="1"/>
          </p:cNvSpPr>
          <p:nvPr/>
        </p:nvSpPr>
        <p:spPr bwMode="auto">
          <a:xfrm>
            <a:off x="6482760" y="454636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1775" name="Rectangle 31"/>
          <p:cNvSpPr>
            <a:spLocks noChangeArrowheads="1"/>
          </p:cNvSpPr>
          <p:nvPr/>
        </p:nvSpPr>
        <p:spPr bwMode="auto">
          <a:xfrm>
            <a:off x="8836397" y="181959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31776" name="Rectangle 32"/>
          <p:cNvSpPr>
            <a:spLocks noChangeArrowheads="1"/>
          </p:cNvSpPr>
          <p:nvPr/>
        </p:nvSpPr>
        <p:spPr bwMode="auto">
          <a:xfrm>
            <a:off x="8836397" y="2508462"/>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120</a:t>
            </a:r>
          </a:p>
        </p:txBody>
      </p:sp>
      <p:sp>
        <p:nvSpPr>
          <p:cNvPr id="31777" name="Rectangle 33"/>
          <p:cNvSpPr>
            <a:spLocks noChangeArrowheads="1"/>
          </p:cNvSpPr>
          <p:nvPr/>
        </p:nvSpPr>
        <p:spPr bwMode="auto">
          <a:xfrm>
            <a:off x="8836397" y="31973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31778" name="Rectangle 34"/>
          <p:cNvSpPr>
            <a:spLocks noChangeArrowheads="1"/>
          </p:cNvSpPr>
          <p:nvPr/>
        </p:nvSpPr>
        <p:spPr bwMode="auto">
          <a:xfrm>
            <a:off x="8836397" y="4230635"/>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31779" name="Rectangle 35"/>
          <p:cNvSpPr>
            <a:spLocks noChangeArrowheads="1"/>
          </p:cNvSpPr>
          <p:nvPr/>
        </p:nvSpPr>
        <p:spPr bwMode="auto">
          <a:xfrm>
            <a:off x="8836397" y="4919505"/>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21</a:t>
            </a:r>
          </a:p>
        </p:txBody>
      </p:sp>
      <p:sp>
        <p:nvSpPr>
          <p:cNvPr id="31780" name="Rectangle 36"/>
          <p:cNvSpPr>
            <a:spLocks noChangeArrowheads="1"/>
          </p:cNvSpPr>
          <p:nvPr/>
        </p:nvSpPr>
        <p:spPr bwMode="auto">
          <a:xfrm>
            <a:off x="8836397" y="5608374"/>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28</a:t>
            </a:r>
          </a:p>
        </p:txBody>
      </p:sp>
      <p:sp>
        <p:nvSpPr>
          <p:cNvPr id="31781" name="Rectangle 37"/>
          <p:cNvSpPr>
            <a:spLocks noChangeArrowheads="1"/>
          </p:cNvSpPr>
          <p:nvPr/>
        </p:nvSpPr>
        <p:spPr bwMode="auto">
          <a:xfrm>
            <a:off x="8836397" y="6297243"/>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200</a:t>
            </a:r>
          </a:p>
        </p:txBody>
      </p:sp>
      <p:sp>
        <p:nvSpPr>
          <p:cNvPr id="31782" name="Rectangle 38"/>
          <p:cNvSpPr>
            <a:spLocks noChangeArrowheads="1"/>
          </p:cNvSpPr>
          <p:nvPr/>
        </p:nvSpPr>
        <p:spPr bwMode="auto">
          <a:xfrm>
            <a:off x="8836397" y="6986112"/>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225</a:t>
            </a:r>
          </a:p>
        </p:txBody>
      </p:sp>
      <p:sp>
        <p:nvSpPr>
          <p:cNvPr id="31783" name="AutoShape 39"/>
          <p:cNvSpPr>
            <a:spLocks noChangeArrowheads="1"/>
          </p:cNvSpPr>
          <p:nvPr/>
        </p:nvSpPr>
        <p:spPr bwMode="auto">
          <a:xfrm>
            <a:off x="2378248" y="4058417"/>
            <a:ext cx="430543" cy="258326"/>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1784" name="Text Box 40"/>
          <p:cNvSpPr txBox="1">
            <a:spLocks noChangeArrowheads="1"/>
          </p:cNvSpPr>
          <p:nvPr/>
        </p:nvSpPr>
        <p:spPr bwMode="auto">
          <a:xfrm>
            <a:off x="5478160" y="6038916"/>
            <a:ext cx="1867819" cy="1120884"/>
          </a:xfrm>
          <a:prstGeom prst="rect">
            <a:avLst/>
          </a:prstGeom>
          <a:noFill/>
          <a:ln w="28575">
            <a:noFill/>
            <a:miter lim="800000"/>
            <a:headEnd/>
            <a:tailEnd/>
          </a:ln>
        </p:spPr>
        <p:txBody>
          <a:bodyPr wrap="none">
            <a:spAutoFit/>
          </a:bodyPr>
          <a:lstStyle/>
          <a:p>
            <a:r>
              <a:rPr lang="en-US" sz="3068" b="1" dirty="0">
                <a:latin typeface="Calibri" pitchFamily="34" charset="0"/>
              </a:rPr>
              <a:t>Misses:   2</a:t>
            </a:r>
          </a:p>
          <a:p>
            <a:r>
              <a:rPr lang="en-US" sz="3068" b="1" dirty="0">
                <a:latin typeface="Calibri" pitchFamily="34" charset="0"/>
              </a:rPr>
              <a:t>Hits:</a:t>
            </a:r>
            <a:r>
              <a:rPr lang="en-US" sz="3616" b="1" dirty="0">
                <a:latin typeface="Calibri" pitchFamily="34" charset="0"/>
              </a:rPr>
              <a:t> </a:t>
            </a:r>
            <a:r>
              <a:rPr lang="en-US" sz="3068" b="1" dirty="0">
                <a:latin typeface="Calibri" pitchFamily="34" charset="0"/>
              </a:rPr>
              <a:t>      1</a:t>
            </a:r>
          </a:p>
        </p:txBody>
      </p:sp>
      <p:sp>
        <p:nvSpPr>
          <p:cNvPr id="31785" name="Text Box 41"/>
          <p:cNvSpPr txBox="1">
            <a:spLocks noChangeArrowheads="1"/>
          </p:cNvSpPr>
          <p:nvPr/>
        </p:nvSpPr>
        <p:spPr bwMode="auto">
          <a:xfrm>
            <a:off x="4961507" y="4058417"/>
            <a:ext cx="631904" cy="564450"/>
          </a:xfrm>
          <a:prstGeom prst="rect">
            <a:avLst/>
          </a:prstGeom>
          <a:noFill/>
          <a:ln w="28575">
            <a:noFill/>
            <a:miter lim="800000"/>
            <a:headEnd/>
            <a:tailEnd/>
          </a:ln>
        </p:spPr>
        <p:txBody>
          <a:bodyPr wrap="none">
            <a:spAutoFit/>
          </a:bodyPr>
          <a:lstStyle/>
          <a:p>
            <a:r>
              <a:rPr lang="en-US" sz="3068" b="1" dirty="0" err="1">
                <a:latin typeface="Calibri" pitchFamily="34" charset="0"/>
              </a:rPr>
              <a:t>lru</a:t>
            </a:r>
            <a:endParaRPr lang="en-US" sz="3068" b="1" dirty="0">
              <a:latin typeface="Calibri" pitchFamily="34" charset="0"/>
            </a:endParaRPr>
          </a:p>
        </p:txBody>
      </p:sp>
      <p:sp>
        <p:nvSpPr>
          <p:cNvPr id="31786" name="Rectangle 42"/>
          <p:cNvSpPr>
            <a:spLocks noChangeArrowheads="1"/>
          </p:cNvSpPr>
          <p:nvPr/>
        </p:nvSpPr>
        <p:spPr bwMode="auto">
          <a:xfrm>
            <a:off x="5564267"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31787" name="Rectangle 43"/>
          <p:cNvSpPr>
            <a:spLocks noChangeArrowheads="1"/>
          </p:cNvSpPr>
          <p:nvPr/>
        </p:nvSpPr>
        <p:spPr bwMode="auto">
          <a:xfrm>
            <a:off x="5567855"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31788" name="Rectangle 44"/>
          <p:cNvSpPr>
            <a:spLocks noChangeArrowheads="1"/>
          </p:cNvSpPr>
          <p:nvPr/>
        </p:nvSpPr>
        <p:spPr bwMode="auto">
          <a:xfrm>
            <a:off x="6482760" y="3853910"/>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1789" name="Rectangle 45"/>
          <p:cNvSpPr>
            <a:spLocks noChangeArrowheads="1"/>
          </p:cNvSpPr>
          <p:nvPr/>
        </p:nvSpPr>
        <p:spPr bwMode="auto">
          <a:xfrm>
            <a:off x="6482760" y="3509475"/>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31790" name="Rectangle 46"/>
          <p:cNvSpPr>
            <a:spLocks noChangeArrowheads="1"/>
          </p:cNvSpPr>
          <p:nvPr/>
        </p:nvSpPr>
        <p:spPr bwMode="auto">
          <a:xfrm>
            <a:off x="3583769" y="595280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1791" name="Rectangle 47"/>
          <p:cNvSpPr>
            <a:spLocks noChangeArrowheads="1"/>
          </p:cNvSpPr>
          <p:nvPr/>
        </p:nvSpPr>
        <p:spPr bwMode="auto">
          <a:xfrm>
            <a:off x="6479173" y="4205520"/>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31792" name="Rectangle 48"/>
          <p:cNvSpPr>
            <a:spLocks noChangeArrowheads="1"/>
          </p:cNvSpPr>
          <p:nvPr/>
        </p:nvSpPr>
        <p:spPr bwMode="auto">
          <a:xfrm>
            <a:off x="6479173" y="4549955"/>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31793" name="Rectangle 49"/>
          <p:cNvSpPr>
            <a:spLocks noChangeArrowheads="1"/>
          </p:cNvSpPr>
          <p:nvPr/>
        </p:nvSpPr>
        <p:spPr bwMode="auto">
          <a:xfrm>
            <a:off x="3583769" y="6297243"/>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52" name="Slide Number Placeholder 51"/>
          <p:cNvSpPr>
            <a:spLocks noGrp="1"/>
          </p:cNvSpPr>
          <p:nvPr>
            <p:ph type="sldNum" sz="quarter" idx="4294967295"/>
          </p:nvPr>
        </p:nvSpPr>
        <p:spPr>
          <a:xfrm>
            <a:off x="8836397" y="7395128"/>
            <a:ext cx="1722173" cy="538179"/>
          </a:xfrm>
          <a:prstGeom prst="rect">
            <a:avLst/>
          </a:prstGeom>
        </p:spPr>
        <p:txBody>
          <a:bodyPr/>
          <a:lstStyle/>
          <a:p>
            <a:pPr>
              <a:defRPr/>
            </a:pPr>
            <a:fld id="{9B85AE57-3633-4741-94C6-C2408025099B}" type="slidenum">
              <a:rPr lang="en-US" smtClean="0"/>
              <a:pPr>
                <a:defRPr/>
              </a:pPr>
              <a:t>8</a:t>
            </a:fld>
            <a:endParaRPr lang="en-US" dirty="0"/>
          </a:p>
        </p:txBody>
      </p:sp>
    </p:spTree>
    <p:extLst>
      <p:ext uri="{BB962C8B-B14F-4D97-AF65-F5344CB8AC3E}">
        <p14:creationId xmlns:p14="http://schemas.microsoft.com/office/powerpoint/2010/main" val="4208156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4961508" y="1302941"/>
            <a:ext cx="2841585" cy="6113714"/>
          </a:xfrm>
          <a:prstGeom prst="rect">
            <a:avLst/>
          </a:prstGeom>
          <a:solidFill>
            <a:srgbClr val="FFFF99"/>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2771" name="Rectangle 3"/>
          <p:cNvSpPr>
            <a:spLocks noChangeArrowheads="1"/>
          </p:cNvSpPr>
          <p:nvPr/>
        </p:nvSpPr>
        <p:spPr bwMode="auto">
          <a:xfrm>
            <a:off x="7803093" y="1302941"/>
            <a:ext cx="2841585" cy="6113714"/>
          </a:xfrm>
          <a:prstGeom prst="rect">
            <a:avLst/>
          </a:prstGeom>
          <a:solidFill>
            <a:srgbClr val="FFFFCC"/>
          </a:solidFill>
          <a:ln w="28575">
            <a:solidFill>
              <a:schemeClr val="tx1"/>
            </a:solidFill>
            <a:miter lim="800000"/>
            <a:headEnd/>
            <a:tailEnd/>
          </a:ln>
        </p:spPr>
        <p:txBody>
          <a:bodyPr wrap="none" anchor="ctr"/>
          <a:lstStyle/>
          <a:p>
            <a:pPr algn="ctr"/>
            <a:endParaRPr lang="en-US" sz="3068" b="1" dirty="0">
              <a:latin typeface="Calibri" pitchFamily="34" charset="0"/>
            </a:endParaRPr>
          </a:p>
        </p:txBody>
      </p:sp>
      <p:sp>
        <p:nvSpPr>
          <p:cNvPr id="32772" name="Rectangle 4"/>
          <p:cNvSpPr>
            <a:spLocks noChangeArrowheads="1"/>
          </p:cNvSpPr>
          <p:nvPr/>
        </p:nvSpPr>
        <p:spPr bwMode="auto">
          <a:xfrm>
            <a:off x="2119922" y="1302941"/>
            <a:ext cx="2841585" cy="6113714"/>
          </a:xfrm>
          <a:prstGeom prst="rect">
            <a:avLst/>
          </a:prstGeom>
          <a:solidFill>
            <a:srgbClr val="FFFFCC"/>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2773" name="Rectangle 5"/>
          <p:cNvSpPr>
            <a:spLocks noGrp="1" noChangeArrowheads="1"/>
          </p:cNvSpPr>
          <p:nvPr>
            <p:ph type="title"/>
          </p:nvPr>
        </p:nvSpPr>
        <p:spPr>
          <a:xfrm>
            <a:off x="1563803" y="355747"/>
            <a:ext cx="9041408" cy="631463"/>
          </a:xfrm>
        </p:spPr>
        <p:txBody>
          <a:bodyPr>
            <a:normAutofit fontScale="90000"/>
          </a:bodyPr>
          <a:lstStyle/>
          <a:p>
            <a:pPr eaLnBrk="1" hangingPunct="1"/>
            <a:r>
              <a:rPr lang="en-US" dirty="0">
                <a:solidFill>
                  <a:schemeClr val="tx1"/>
                </a:solidFill>
              </a:rPr>
              <a:t>write-through, allocate on write (REF 4)</a:t>
            </a:r>
          </a:p>
        </p:txBody>
      </p:sp>
      <p:sp>
        <p:nvSpPr>
          <p:cNvPr id="32774" name="Rectangle 6"/>
          <p:cNvSpPr>
            <a:spLocks noChangeArrowheads="1"/>
          </p:cNvSpPr>
          <p:nvPr/>
        </p:nvSpPr>
        <p:spPr bwMode="auto">
          <a:xfrm>
            <a:off x="8836397" y="216402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2775" name="Rectangle 7"/>
          <p:cNvSpPr>
            <a:spLocks noChangeArrowheads="1"/>
          </p:cNvSpPr>
          <p:nvPr/>
        </p:nvSpPr>
        <p:spPr bwMode="auto">
          <a:xfrm>
            <a:off x="8836397" y="2852897"/>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123</a:t>
            </a:r>
          </a:p>
        </p:txBody>
      </p:sp>
      <p:sp>
        <p:nvSpPr>
          <p:cNvPr id="32776" name="Rectangle 8"/>
          <p:cNvSpPr>
            <a:spLocks noChangeArrowheads="1"/>
          </p:cNvSpPr>
          <p:nvPr/>
        </p:nvSpPr>
        <p:spPr bwMode="auto">
          <a:xfrm>
            <a:off x="8836397" y="3541766"/>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150</a:t>
            </a:r>
          </a:p>
        </p:txBody>
      </p:sp>
      <p:sp>
        <p:nvSpPr>
          <p:cNvPr id="32777" name="Rectangle 9"/>
          <p:cNvSpPr>
            <a:spLocks noChangeArrowheads="1"/>
          </p:cNvSpPr>
          <p:nvPr/>
        </p:nvSpPr>
        <p:spPr bwMode="auto">
          <a:xfrm>
            <a:off x="8836397" y="3886201"/>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162</a:t>
            </a:r>
          </a:p>
        </p:txBody>
      </p:sp>
      <p:sp>
        <p:nvSpPr>
          <p:cNvPr id="32778" name="Rectangle 10"/>
          <p:cNvSpPr>
            <a:spLocks noChangeArrowheads="1"/>
          </p:cNvSpPr>
          <p:nvPr/>
        </p:nvSpPr>
        <p:spPr bwMode="auto">
          <a:xfrm>
            <a:off x="8836397" y="4575070"/>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18</a:t>
            </a:r>
          </a:p>
        </p:txBody>
      </p:sp>
      <p:sp>
        <p:nvSpPr>
          <p:cNvPr id="32779" name="Rectangle 11"/>
          <p:cNvSpPr>
            <a:spLocks noChangeArrowheads="1"/>
          </p:cNvSpPr>
          <p:nvPr/>
        </p:nvSpPr>
        <p:spPr bwMode="auto">
          <a:xfrm>
            <a:off x="8836397" y="5263939"/>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33</a:t>
            </a:r>
          </a:p>
        </p:txBody>
      </p:sp>
      <p:sp>
        <p:nvSpPr>
          <p:cNvPr id="32780" name="Rectangle 12"/>
          <p:cNvSpPr>
            <a:spLocks noChangeArrowheads="1"/>
          </p:cNvSpPr>
          <p:nvPr/>
        </p:nvSpPr>
        <p:spPr bwMode="auto">
          <a:xfrm>
            <a:off x="8836397" y="5952808"/>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19</a:t>
            </a:r>
          </a:p>
        </p:txBody>
      </p:sp>
      <p:sp>
        <p:nvSpPr>
          <p:cNvPr id="32781" name="Rectangle 13"/>
          <p:cNvSpPr>
            <a:spLocks noChangeArrowheads="1"/>
          </p:cNvSpPr>
          <p:nvPr/>
        </p:nvSpPr>
        <p:spPr bwMode="auto">
          <a:xfrm>
            <a:off x="8836397" y="6641677"/>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210</a:t>
            </a:r>
          </a:p>
        </p:txBody>
      </p:sp>
      <p:sp>
        <p:nvSpPr>
          <p:cNvPr id="32782" name="Text Box 14"/>
          <p:cNvSpPr txBox="1">
            <a:spLocks noChangeArrowheads="1"/>
          </p:cNvSpPr>
          <p:nvPr/>
        </p:nvSpPr>
        <p:spPr bwMode="auto">
          <a:xfrm>
            <a:off x="8421359" y="1733485"/>
            <a:ext cx="479618" cy="5656933"/>
          </a:xfrm>
          <a:prstGeom prst="rect">
            <a:avLst/>
          </a:prstGeom>
          <a:noFill/>
          <a:ln w="28575">
            <a:noFill/>
            <a:miter lim="800000"/>
            <a:headEnd/>
            <a:tailEnd/>
          </a:ln>
        </p:spPr>
        <p:txBody>
          <a:bodyPr wrap="none">
            <a:spAutoFit/>
          </a:bodyPr>
          <a:lstStyle/>
          <a:p>
            <a:pPr algn="r"/>
            <a:r>
              <a:rPr lang="en-US" sz="2260" b="1" dirty="0">
                <a:latin typeface="Calibri" pitchFamily="34" charset="0"/>
              </a:rPr>
              <a:t>0</a:t>
            </a:r>
          </a:p>
          <a:p>
            <a:pPr algn="r"/>
            <a:r>
              <a:rPr lang="en-US" sz="2260" b="1" dirty="0">
                <a:latin typeface="Calibri" pitchFamily="34" charset="0"/>
              </a:rPr>
              <a:t>1</a:t>
            </a:r>
          </a:p>
          <a:p>
            <a:pPr algn="r"/>
            <a:r>
              <a:rPr lang="en-US" sz="2260" b="1" dirty="0">
                <a:latin typeface="Calibri" pitchFamily="34" charset="0"/>
              </a:rPr>
              <a:t>2</a:t>
            </a:r>
          </a:p>
          <a:p>
            <a:pPr algn="r"/>
            <a:r>
              <a:rPr lang="en-US" sz="2260" b="1" dirty="0">
                <a:latin typeface="Calibri" pitchFamily="34" charset="0"/>
              </a:rPr>
              <a:t>3</a:t>
            </a:r>
          </a:p>
          <a:p>
            <a:pPr algn="r"/>
            <a:r>
              <a:rPr lang="en-US" sz="2260" b="1" dirty="0">
                <a:latin typeface="Calibri" pitchFamily="34" charset="0"/>
              </a:rPr>
              <a:t>4</a:t>
            </a:r>
          </a:p>
          <a:p>
            <a:pPr algn="r"/>
            <a:r>
              <a:rPr lang="en-US" sz="2260" b="1" dirty="0">
                <a:latin typeface="Calibri" pitchFamily="34" charset="0"/>
              </a:rPr>
              <a:t>5</a:t>
            </a:r>
          </a:p>
          <a:p>
            <a:pPr algn="r"/>
            <a:r>
              <a:rPr lang="en-US" sz="2260" b="1" dirty="0">
                <a:latin typeface="Calibri" pitchFamily="34" charset="0"/>
              </a:rPr>
              <a:t>6</a:t>
            </a:r>
          </a:p>
          <a:p>
            <a:pPr algn="r"/>
            <a:r>
              <a:rPr lang="en-US" sz="2260" b="1" dirty="0">
                <a:latin typeface="Calibri" pitchFamily="34" charset="0"/>
              </a:rPr>
              <a:t>7</a:t>
            </a:r>
          </a:p>
          <a:p>
            <a:pPr algn="r"/>
            <a:r>
              <a:rPr lang="en-US" sz="2260" b="1" dirty="0">
                <a:latin typeface="Calibri" pitchFamily="34" charset="0"/>
              </a:rPr>
              <a:t>8</a:t>
            </a:r>
          </a:p>
          <a:p>
            <a:pPr algn="r"/>
            <a:r>
              <a:rPr lang="en-US" sz="2260" b="1" dirty="0">
                <a:latin typeface="Calibri" pitchFamily="34" charset="0"/>
              </a:rPr>
              <a:t>9</a:t>
            </a:r>
          </a:p>
          <a:p>
            <a:pPr algn="r"/>
            <a:r>
              <a:rPr lang="en-US" sz="2260" b="1" dirty="0">
                <a:latin typeface="Calibri" pitchFamily="34" charset="0"/>
              </a:rPr>
              <a:t>10</a:t>
            </a:r>
          </a:p>
          <a:p>
            <a:pPr algn="r"/>
            <a:r>
              <a:rPr lang="en-US" sz="2260" b="1" dirty="0">
                <a:latin typeface="Calibri" pitchFamily="34" charset="0"/>
              </a:rPr>
              <a:t>11</a:t>
            </a:r>
          </a:p>
          <a:p>
            <a:pPr algn="r"/>
            <a:r>
              <a:rPr lang="en-US" sz="2260" b="1" dirty="0">
                <a:latin typeface="Calibri" pitchFamily="34" charset="0"/>
              </a:rPr>
              <a:t>12</a:t>
            </a:r>
          </a:p>
          <a:p>
            <a:pPr algn="r"/>
            <a:r>
              <a:rPr lang="en-US" sz="2260" b="1" dirty="0">
                <a:latin typeface="Calibri" pitchFamily="34" charset="0"/>
              </a:rPr>
              <a:t>13</a:t>
            </a:r>
          </a:p>
          <a:p>
            <a:pPr algn="r"/>
            <a:r>
              <a:rPr lang="en-US" sz="2260" b="1" dirty="0">
                <a:latin typeface="Calibri" pitchFamily="34" charset="0"/>
              </a:rPr>
              <a:t>14</a:t>
            </a:r>
          </a:p>
          <a:p>
            <a:pPr algn="r"/>
            <a:r>
              <a:rPr lang="en-US" sz="2260" b="1" dirty="0">
                <a:latin typeface="Calibri" pitchFamily="34" charset="0"/>
              </a:rPr>
              <a:t>15</a:t>
            </a:r>
          </a:p>
        </p:txBody>
      </p:sp>
      <p:sp>
        <p:nvSpPr>
          <p:cNvPr id="32783" name="Text Box 15"/>
          <p:cNvSpPr txBox="1">
            <a:spLocks noChangeArrowheads="1"/>
          </p:cNvSpPr>
          <p:nvPr/>
        </p:nvSpPr>
        <p:spPr bwMode="auto">
          <a:xfrm>
            <a:off x="2808792" y="3143514"/>
            <a:ext cx="1901483" cy="1483419"/>
          </a:xfrm>
          <a:prstGeom prst="rect">
            <a:avLst/>
          </a:prstGeom>
          <a:noFill/>
          <a:ln w="28575">
            <a:noFill/>
            <a:miter lim="800000"/>
            <a:headEnd/>
            <a:tailEnd/>
          </a:ln>
        </p:spPr>
        <p:txBody>
          <a:bodyPr wrap="none">
            <a:spAutoFit/>
          </a:bodyPr>
          <a:lstStyle/>
          <a:p>
            <a:r>
              <a:rPr lang="en-US" sz="1808" b="1" dirty="0">
                <a:latin typeface="Calibri" pitchFamily="34" charset="0"/>
              </a:rPr>
              <a:t>Ld  R1 </a:t>
            </a:r>
            <a:r>
              <a:rPr lang="en-US" sz="1808" b="1" dirty="0">
                <a:latin typeface="Calibri" pitchFamily="34" charset="0"/>
                <a:sym typeface="Symbol" charset="2"/>
              </a:rPr>
              <a:t> M[   1   ]</a:t>
            </a:r>
          </a:p>
          <a:p>
            <a:r>
              <a:rPr lang="en-US" sz="1808" b="1" dirty="0">
                <a:latin typeface="Calibri" pitchFamily="34" charset="0"/>
              </a:rPr>
              <a:t>Ld  R2 </a:t>
            </a:r>
            <a:r>
              <a:rPr lang="en-US" sz="1808" b="1" dirty="0">
                <a:latin typeface="Calibri" pitchFamily="34" charset="0"/>
                <a:sym typeface="Symbol" charset="2"/>
              </a:rPr>
              <a:t> M[   7   ]</a:t>
            </a:r>
          </a:p>
          <a:p>
            <a:r>
              <a:rPr lang="en-US" sz="1808" b="1" dirty="0">
                <a:latin typeface="Calibri" pitchFamily="34" charset="0"/>
              </a:rPr>
              <a:t>St   R2 </a:t>
            </a:r>
            <a:r>
              <a:rPr lang="en-US" sz="1808" b="1" dirty="0">
                <a:latin typeface="Calibri" pitchFamily="34" charset="0"/>
                <a:sym typeface="Symbol" charset="2"/>
              </a:rPr>
              <a:t> M[   0   ]</a:t>
            </a:r>
          </a:p>
          <a:p>
            <a:r>
              <a:rPr lang="en-US" sz="1808" b="1" dirty="0">
                <a:latin typeface="Calibri" pitchFamily="34" charset="0"/>
              </a:rPr>
              <a:t>St   R1 </a:t>
            </a:r>
            <a:r>
              <a:rPr lang="en-US" sz="1808" b="1" dirty="0">
                <a:latin typeface="Calibri" pitchFamily="34" charset="0"/>
                <a:sym typeface="Symbol" charset="2"/>
              </a:rPr>
              <a:t> M[   </a:t>
            </a:r>
            <a:r>
              <a:rPr lang="en-US" sz="1808" b="1" dirty="0">
                <a:solidFill>
                  <a:srgbClr val="FF0000"/>
                </a:solidFill>
                <a:latin typeface="Calibri" pitchFamily="34" charset="0"/>
                <a:sym typeface="Symbol" charset="2"/>
              </a:rPr>
              <a:t>5</a:t>
            </a:r>
            <a:r>
              <a:rPr lang="en-US" sz="1808" b="1" dirty="0">
                <a:latin typeface="Calibri" pitchFamily="34" charset="0"/>
                <a:sym typeface="Symbol" charset="2"/>
              </a:rPr>
              <a:t>   ]</a:t>
            </a:r>
            <a:endParaRPr lang="en-US" sz="1808" b="1" dirty="0">
              <a:latin typeface="Calibri" pitchFamily="34" charset="0"/>
            </a:endParaRPr>
          </a:p>
          <a:p>
            <a:r>
              <a:rPr lang="en-US" sz="1808" b="1" dirty="0">
                <a:latin typeface="Calibri" pitchFamily="34" charset="0"/>
              </a:rPr>
              <a:t>Ld  R2 </a:t>
            </a:r>
            <a:r>
              <a:rPr lang="en-US" sz="1808" b="1" dirty="0">
                <a:latin typeface="Calibri" pitchFamily="34" charset="0"/>
                <a:sym typeface="Symbol" charset="2"/>
              </a:rPr>
              <a:t> M[  10  ]</a:t>
            </a:r>
            <a:endParaRPr lang="en-US" sz="1808" b="1" dirty="0">
              <a:latin typeface="Calibri" pitchFamily="34" charset="0"/>
            </a:endParaRPr>
          </a:p>
        </p:txBody>
      </p:sp>
      <p:sp>
        <p:nvSpPr>
          <p:cNvPr id="32784" name="Text Box 16"/>
          <p:cNvSpPr txBox="1">
            <a:spLocks noChangeArrowheads="1"/>
          </p:cNvSpPr>
          <p:nvPr/>
        </p:nvSpPr>
        <p:spPr bwMode="auto">
          <a:xfrm>
            <a:off x="5736484" y="1216832"/>
            <a:ext cx="1162498" cy="564450"/>
          </a:xfrm>
          <a:prstGeom prst="rect">
            <a:avLst/>
          </a:prstGeom>
          <a:noFill/>
          <a:ln w="28575">
            <a:noFill/>
            <a:miter lim="800000"/>
            <a:headEnd/>
            <a:tailEnd/>
          </a:ln>
        </p:spPr>
        <p:txBody>
          <a:bodyPr wrap="none">
            <a:spAutoFit/>
          </a:bodyPr>
          <a:lstStyle/>
          <a:p>
            <a:r>
              <a:rPr lang="en-US" sz="3068" b="1" dirty="0">
                <a:latin typeface="Calibri" pitchFamily="34" charset="0"/>
              </a:rPr>
              <a:t>Cache</a:t>
            </a:r>
          </a:p>
        </p:txBody>
      </p:sp>
      <p:sp>
        <p:nvSpPr>
          <p:cNvPr id="32785" name="Text Box 17"/>
          <p:cNvSpPr txBox="1">
            <a:spLocks noChangeArrowheads="1"/>
          </p:cNvSpPr>
          <p:nvPr/>
        </p:nvSpPr>
        <p:spPr bwMode="auto">
          <a:xfrm>
            <a:off x="2722682" y="1216832"/>
            <a:ext cx="1770036" cy="564450"/>
          </a:xfrm>
          <a:prstGeom prst="rect">
            <a:avLst/>
          </a:prstGeom>
          <a:noFill/>
          <a:ln w="28575">
            <a:noFill/>
            <a:miter lim="800000"/>
            <a:headEnd/>
            <a:tailEnd/>
          </a:ln>
        </p:spPr>
        <p:txBody>
          <a:bodyPr wrap="none">
            <a:spAutoFit/>
          </a:bodyPr>
          <a:lstStyle/>
          <a:p>
            <a:r>
              <a:rPr lang="en-US" sz="3068" b="1" dirty="0">
                <a:latin typeface="Calibri" pitchFamily="34" charset="0"/>
              </a:rPr>
              <a:t>Processor</a:t>
            </a:r>
          </a:p>
        </p:txBody>
      </p:sp>
      <p:sp>
        <p:nvSpPr>
          <p:cNvPr id="32786" name="Rectangle 18"/>
          <p:cNvSpPr>
            <a:spLocks noChangeArrowheads="1"/>
          </p:cNvSpPr>
          <p:nvPr/>
        </p:nvSpPr>
        <p:spPr bwMode="auto">
          <a:xfrm>
            <a:off x="5880000" y="3513063"/>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0</a:t>
            </a:r>
          </a:p>
        </p:txBody>
      </p:sp>
      <p:sp>
        <p:nvSpPr>
          <p:cNvPr id="32787" name="Rectangle 19"/>
          <p:cNvSpPr>
            <a:spLocks noChangeArrowheads="1"/>
          </p:cNvSpPr>
          <p:nvPr/>
        </p:nvSpPr>
        <p:spPr bwMode="auto">
          <a:xfrm>
            <a:off x="6482760" y="351306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2788" name="Rectangle 20"/>
          <p:cNvSpPr>
            <a:spLocks noChangeArrowheads="1"/>
          </p:cNvSpPr>
          <p:nvPr/>
        </p:nvSpPr>
        <p:spPr bwMode="auto">
          <a:xfrm>
            <a:off x="6482760" y="385749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2789" name="Text Box 21"/>
          <p:cNvSpPr txBox="1">
            <a:spLocks noChangeArrowheads="1"/>
          </p:cNvSpPr>
          <p:nvPr/>
        </p:nvSpPr>
        <p:spPr bwMode="auto">
          <a:xfrm>
            <a:off x="5392050" y="2996410"/>
            <a:ext cx="2064814" cy="461665"/>
          </a:xfrm>
          <a:prstGeom prst="rect">
            <a:avLst/>
          </a:prstGeom>
          <a:noFill/>
          <a:ln w="28575">
            <a:noFill/>
            <a:miter lim="800000"/>
            <a:headEnd/>
            <a:tailEnd/>
          </a:ln>
        </p:spPr>
        <p:txBody>
          <a:bodyPr>
            <a:spAutoFit/>
          </a:bodyPr>
          <a:lstStyle/>
          <a:p>
            <a:pPr algn="ctr"/>
            <a:r>
              <a:rPr lang="en-US" sz="2400" b="1" dirty="0">
                <a:latin typeface="Calibri" pitchFamily="34" charset="0"/>
              </a:rPr>
              <a:t>V  tag   data</a:t>
            </a:r>
          </a:p>
        </p:txBody>
      </p:sp>
      <p:sp>
        <p:nvSpPr>
          <p:cNvPr id="32790" name="Rectangle 22"/>
          <p:cNvSpPr>
            <a:spLocks noChangeArrowheads="1"/>
          </p:cNvSpPr>
          <p:nvPr/>
        </p:nvSpPr>
        <p:spPr bwMode="auto">
          <a:xfrm>
            <a:off x="3583769" y="5608374"/>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2791" name="Rectangle 23"/>
          <p:cNvSpPr>
            <a:spLocks noChangeArrowheads="1"/>
          </p:cNvSpPr>
          <p:nvPr/>
        </p:nvSpPr>
        <p:spPr bwMode="auto">
          <a:xfrm>
            <a:off x="3583769" y="5952808"/>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2792" name="Rectangle 24"/>
          <p:cNvSpPr>
            <a:spLocks noChangeArrowheads="1"/>
          </p:cNvSpPr>
          <p:nvPr/>
        </p:nvSpPr>
        <p:spPr bwMode="auto">
          <a:xfrm>
            <a:off x="3583769" y="6297243"/>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2793" name="Rectangle 25"/>
          <p:cNvSpPr>
            <a:spLocks noChangeArrowheads="1"/>
          </p:cNvSpPr>
          <p:nvPr/>
        </p:nvSpPr>
        <p:spPr bwMode="auto">
          <a:xfrm>
            <a:off x="3583769" y="664167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2794" name="Text Box 26"/>
          <p:cNvSpPr txBox="1">
            <a:spLocks noChangeArrowheads="1"/>
          </p:cNvSpPr>
          <p:nvPr/>
        </p:nvSpPr>
        <p:spPr bwMode="auto">
          <a:xfrm>
            <a:off x="3067118" y="5608375"/>
            <a:ext cx="495649" cy="1483483"/>
          </a:xfrm>
          <a:prstGeom prst="rect">
            <a:avLst/>
          </a:prstGeom>
          <a:noFill/>
          <a:ln w="28575">
            <a:noFill/>
            <a:miter lim="800000"/>
            <a:headEnd/>
            <a:tailEnd/>
          </a:ln>
        </p:spPr>
        <p:txBody>
          <a:bodyPr wrap="none">
            <a:spAutoFit/>
          </a:bodyPr>
          <a:lstStyle/>
          <a:p>
            <a:r>
              <a:rPr lang="en-US" sz="2260" b="1" dirty="0">
                <a:latin typeface="Calibri" pitchFamily="34" charset="0"/>
              </a:rPr>
              <a:t>R0</a:t>
            </a:r>
          </a:p>
          <a:p>
            <a:r>
              <a:rPr lang="en-US" sz="2260" b="1" dirty="0">
                <a:latin typeface="Calibri" pitchFamily="34" charset="0"/>
              </a:rPr>
              <a:t>R1</a:t>
            </a:r>
          </a:p>
          <a:p>
            <a:r>
              <a:rPr lang="en-US" sz="2260" b="1" dirty="0">
                <a:latin typeface="Calibri" pitchFamily="34" charset="0"/>
              </a:rPr>
              <a:t>R2</a:t>
            </a:r>
          </a:p>
          <a:p>
            <a:r>
              <a:rPr lang="en-US" sz="2260" b="1" dirty="0">
                <a:latin typeface="Calibri" pitchFamily="34" charset="0"/>
              </a:rPr>
              <a:t>R3</a:t>
            </a:r>
          </a:p>
        </p:txBody>
      </p:sp>
      <p:sp>
        <p:nvSpPr>
          <p:cNvPr id="32795" name="Text Box 27"/>
          <p:cNvSpPr txBox="1">
            <a:spLocks noChangeArrowheads="1"/>
          </p:cNvSpPr>
          <p:nvPr/>
        </p:nvSpPr>
        <p:spPr bwMode="auto">
          <a:xfrm>
            <a:off x="8664178" y="1216832"/>
            <a:ext cx="1587422" cy="564450"/>
          </a:xfrm>
          <a:prstGeom prst="rect">
            <a:avLst/>
          </a:prstGeom>
          <a:noFill/>
          <a:ln w="28575">
            <a:noFill/>
            <a:miter lim="800000"/>
            <a:headEnd/>
            <a:tailEnd/>
          </a:ln>
        </p:spPr>
        <p:txBody>
          <a:bodyPr wrap="none">
            <a:spAutoFit/>
          </a:bodyPr>
          <a:lstStyle/>
          <a:p>
            <a:r>
              <a:rPr lang="en-US" sz="3068" b="1" dirty="0">
                <a:latin typeface="Calibri" pitchFamily="34" charset="0"/>
              </a:rPr>
              <a:t>Memory</a:t>
            </a:r>
          </a:p>
        </p:txBody>
      </p:sp>
      <p:sp>
        <p:nvSpPr>
          <p:cNvPr id="32796" name="Rectangle 28"/>
          <p:cNvSpPr>
            <a:spLocks noChangeArrowheads="1"/>
          </p:cNvSpPr>
          <p:nvPr/>
        </p:nvSpPr>
        <p:spPr bwMode="auto">
          <a:xfrm>
            <a:off x="5880000" y="4201932"/>
            <a:ext cx="602761"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2</a:t>
            </a:r>
          </a:p>
        </p:txBody>
      </p:sp>
      <p:sp>
        <p:nvSpPr>
          <p:cNvPr id="32797" name="Rectangle 29"/>
          <p:cNvSpPr>
            <a:spLocks noChangeArrowheads="1"/>
          </p:cNvSpPr>
          <p:nvPr/>
        </p:nvSpPr>
        <p:spPr bwMode="auto">
          <a:xfrm>
            <a:off x="6482760" y="4201932"/>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2798" name="Rectangle 30"/>
          <p:cNvSpPr>
            <a:spLocks noChangeArrowheads="1"/>
          </p:cNvSpPr>
          <p:nvPr/>
        </p:nvSpPr>
        <p:spPr bwMode="auto">
          <a:xfrm>
            <a:off x="6482760" y="4546367"/>
            <a:ext cx="1205521" cy="344435"/>
          </a:xfrm>
          <a:prstGeom prst="rect">
            <a:avLst/>
          </a:prstGeom>
          <a:solidFill>
            <a:schemeClr val="bg1"/>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2799" name="Rectangle 31"/>
          <p:cNvSpPr>
            <a:spLocks noChangeArrowheads="1"/>
          </p:cNvSpPr>
          <p:nvPr/>
        </p:nvSpPr>
        <p:spPr bwMode="auto">
          <a:xfrm>
            <a:off x="8836397" y="1819593"/>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32800" name="Rectangle 32"/>
          <p:cNvSpPr>
            <a:spLocks noChangeArrowheads="1"/>
          </p:cNvSpPr>
          <p:nvPr/>
        </p:nvSpPr>
        <p:spPr bwMode="auto">
          <a:xfrm>
            <a:off x="8836397" y="2508462"/>
            <a:ext cx="1205521" cy="344435"/>
          </a:xfrm>
          <a:prstGeom prst="rect">
            <a:avLst/>
          </a:prstGeom>
          <a:solidFill>
            <a:srgbClr val="00FFFF"/>
          </a:solidFill>
          <a:ln w="28575">
            <a:solidFill>
              <a:schemeClr val="tx1"/>
            </a:solidFill>
            <a:miter lim="800000"/>
            <a:headEnd/>
            <a:tailEnd/>
          </a:ln>
        </p:spPr>
        <p:txBody>
          <a:bodyPr wrap="none" anchor="ctr"/>
          <a:lstStyle/>
          <a:p>
            <a:pPr algn="ctr"/>
            <a:r>
              <a:rPr lang="en-US" sz="3068" b="1" dirty="0">
                <a:latin typeface="Calibri" pitchFamily="34" charset="0"/>
              </a:rPr>
              <a:t>120</a:t>
            </a:r>
          </a:p>
        </p:txBody>
      </p:sp>
      <p:sp>
        <p:nvSpPr>
          <p:cNvPr id="32801" name="Rectangle 33"/>
          <p:cNvSpPr>
            <a:spLocks noChangeArrowheads="1"/>
          </p:cNvSpPr>
          <p:nvPr/>
        </p:nvSpPr>
        <p:spPr bwMode="auto">
          <a:xfrm>
            <a:off x="8836397" y="31973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sp>
        <p:nvSpPr>
          <p:cNvPr id="32802" name="Rectangle 34"/>
          <p:cNvSpPr>
            <a:spLocks noChangeArrowheads="1"/>
          </p:cNvSpPr>
          <p:nvPr/>
        </p:nvSpPr>
        <p:spPr bwMode="auto">
          <a:xfrm>
            <a:off x="8836397" y="4230635"/>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32803" name="Rectangle 35"/>
          <p:cNvSpPr>
            <a:spLocks noChangeArrowheads="1"/>
          </p:cNvSpPr>
          <p:nvPr/>
        </p:nvSpPr>
        <p:spPr bwMode="auto">
          <a:xfrm>
            <a:off x="8836397" y="4919505"/>
            <a:ext cx="1205521" cy="344435"/>
          </a:xfrm>
          <a:prstGeom prst="rect">
            <a:avLst/>
          </a:prstGeom>
          <a:solidFill>
            <a:srgbClr val="009900"/>
          </a:solidFill>
          <a:ln w="28575">
            <a:solidFill>
              <a:schemeClr val="tx1"/>
            </a:solidFill>
            <a:miter lim="800000"/>
            <a:headEnd/>
            <a:tailEnd/>
          </a:ln>
        </p:spPr>
        <p:txBody>
          <a:bodyPr wrap="none" anchor="ctr"/>
          <a:lstStyle/>
          <a:p>
            <a:pPr algn="ctr"/>
            <a:r>
              <a:rPr lang="en-US" sz="3068" b="1" dirty="0">
                <a:latin typeface="Calibri" pitchFamily="34" charset="0"/>
              </a:rPr>
              <a:t>21</a:t>
            </a:r>
          </a:p>
        </p:txBody>
      </p:sp>
      <p:sp>
        <p:nvSpPr>
          <p:cNvPr id="32804" name="Rectangle 36"/>
          <p:cNvSpPr>
            <a:spLocks noChangeArrowheads="1"/>
          </p:cNvSpPr>
          <p:nvPr/>
        </p:nvSpPr>
        <p:spPr bwMode="auto">
          <a:xfrm>
            <a:off x="8836397" y="5608374"/>
            <a:ext cx="1205521" cy="344435"/>
          </a:xfrm>
          <a:prstGeom prst="rect">
            <a:avLst/>
          </a:prstGeom>
          <a:solidFill>
            <a:srgbClr val="CC9900"/>
          </a:solidFill>
          <a:ln w="28575">
            <a:solidFill>
              <a:schemeClr val="tx1"/>
            </a:solidFill>
            <a:miter lim="800000"/>
            <a:headEnd/>
            <a:tailEnd/>
          </a:ln>
        </p:spPr>
        <p:txBody>
          <a:bodyPr wrap="none" anchor="ctr"/>
          <a:lstStyle/>
          <a:p>
            <a:pPr algn="ctr"/>
            <a:r>
              <a:rPr lang="en-US" sz="3068" b="1" dirty="0">
                <a:latin typeface="Calibri" pitchFamily="34" charset="0"/>
              </a:rPr>
              <a:t>28</a:t>
            </a:r>
          </a:p>
        </p:txBody>
      </p:sp>
      <p:sp>
        <p:nvSpPr>
          <p:cNvPr id="32805" name="Rectangle 37"/>
          <p:cNvSpPr>
            <a:spLocks noChangeArrowheads="1"/>
          </p:cNvSpPr>
          <p:nvPr/>
        </p:nvSpPr>
        <p:spPr bwMode="auto">
          <a:xfrm>
            <a:off x="8836397" y="6297243"/>
            <a:ext cx="1205521" cy="344435"/>
          </a:xfrm>
          <a:prstGeom prst="rect">
            <a:avLst/>
          </a:prstGeom>
          <a:solidFill>
            <a:srgbClr val="FF3300"/>
          </a:solidFill>
          <a:ln w="28575">
            <a:solidFill>
              <a:schemeClr val="tx1"/>
            </a:solidFill>
            <a:miter lim="800000"/>
            <a:headEnd/>
            <a:tailEnd/>
          </a:ln>
        </p:spPr>
        <p:txBody>
          <a:bodyPr wrap="none" anchor="ctr"/>
          <a:lstStyle/>
          <a:p>
            <a:pPr algn="ctr"/>
            <a:r>
              <a:rPr lang="en-US" sz="3068" b="1" dirty="0">
                <a:latin typeface="Calibri" pitchFamily="34" charset="0"/>
              </a:rPr>
              <a:t>200</a:t>
            </a:r>
          </a:p>
        </p:txBody>
      </p:sp>
      <p:sp>
        <p:nvSpPr>
          <p:cNvPr id="32806" name="Rectangle 38"/>
          <p:cNvSpPr>
            <a:spLocks noChangeArrowheads="1"/>
          </p:cNvSpPr>
          <p:nvPr/>
        </p:nvSpPr>
        <p:spPr bwMode="auto">
          <a:xfrm>
            <a:off x="8836397" y="6986112"/>
            <a:ext cx="1205521" cy="344435"/>
          </a:xfrm>
          <a:prstGeom prst="rect">
            <a:avLst/>
          </a:prstGeom>
          <a:solidFill>
            <a:srgbClr val="FF6699"/>
          </a:solidFill>
          <a:ln w="28575">
            <a:solidFill>
              <a:schemeClr val="tx1"/>
            </a:solidFill>
            <a:miter lim="800000"/>
            <a:headEnd/>
            <a:tailEnd/>
          </a:ln>
        </p:spPr>
        <p:txBody>
          <a:bodyPr wrap="none" anchor="ctr"/>
          <a:lstStyle/>
          <a:p>
            <a:pPr algn="ctr"/>
            <a:r>
              <a:rPr lang="en-US" sz="3068" b="1" dirty="0">
                <a:latin typeface="Calibri" pitchFamily="34" charset="0"/>
              </a:rPr>
              <a:t>225</a:t>
            </a:r>
          </a:p>
        </p:txBody>
      </p:sp>
      <p:sp>
        <p:nvSpPr>
          <p:cNvPr id="32807" name="AutoShape 39"/>
          <p:cNvSpPr>
            <a:spLocks noChangeArrowheads="1"/>
          </p:cNvSpPr>
          <p:nvPr/>
        </p:nvSpPr>
        <p:spPr bwMode="auto">
          <a:xfrm>
            <a:off x="2378248" y="4058417"/>
            <a:ext cx="430543" cy="258326"/>
          </a:xfrm>
          <a:prstGeom prst="rightArrow">
            <a:avLst>
              <a:gd name="adj1" fmla="val 50000"/>
              <a:gd name="adj2" fmla="val 41667"/>
            </a:avLst>
          </a:prstGeom>
          <a:solidFill>
            <a:srgbClr val="FF0000"/>
          </a:solidFill>
          <a:ln w="28575">
            <a:solidFill>
              <a:schemeClr val="tx1"/>
            </a:solidFill>
            <a:miter lim="800000"/>
            <a:headEnd/>
            <a:tailEnd/>
          </a:ln>
        </p:spPr>
        <p:txBody>
          <a:bodyPr wrap="none" anchor="ctr"/>
          <a:lstStyle/>
          <a:p>
            <a:endParaRPr lang="en-US" sz="3068" dirty="0">
              <a:latin typeface="Calibri" pitchFamily="34" charset="0"/>
            </a:endParaRPr>
          </a:p>
        </p:txBody>
      </p:sp>
      <p:sp>
        <p:nvSpPr>
          <p:cNvPr id="32808" name="Text Box 40"/>
          <p:cNvSpPr txBox="1">
            <a:spLocks noChangeArrowheads="1"/>
          </p:cNvSpPr>
          <p:nvPr/>
        </p:nvSpPr>
        <p:spPr bwMode="auto">
          <a:xfrm>
            <a:off x="5478160" y="6038916"/>
            <a:ext cx="1867819" cy="1120884"/>
          </a:xfrm>
          <a:prstGeom prst="rect">
            <a:avLst/>
          </a:prstGeom>
          <a:noFill/>
          <a:ln w="28575">
            <a:noFill/>
            <a:miter lim="800000"/>
            <a:headEnd/>
            <a:tailEnd/>
          </a:ln>
        </p:spPr>
        <p:txBody>
          <a:bodyPr wrap="none">
            <a:spAutoFit/>
          </a:bodyPr>
          <a:lstStyle/>
          <a:p>
            <a:r>
              <a:rPr lang="en-US" sz="3068" b="1" dirty="0">
                <a:latin typeface="Calibri" pitchFamily="34" charset="0"/>
              </a:rPr>
              <a:t>Misses:   3</a:t>
            </a:r>
          </a:p>
          <a:p>
            <a:r>
              <a:rPr lang="en-US" sz="3068" b="1" dirty="0">
                <a:latin typeface="Calibri" pitchFamily="34" charset="0"/>
              </a:rPr>
              <a:t>Hits:</a:t>
            </a:r>
            <a:r>
              <a:rPr lang="en-US" sz="3616" b="1" dirty="0">
                <a:latin typeface="Calibri" pitchFamily="34" charset="0"/>
              </a:rPr>
              <a:t> </a:t>
            </a:r>
            <a:r>
              <a:rPr lang="en-US" sz="3068" b="1" dirty="0">
                <a:latin typeface="Calibri" pitchFamily="34" charset="0"/>
              </a:rPr>
              <a:t>      1</a:t>
            </a:r>
          </a:p>
        </p:txBody>
      </p:sp>
      <p:sp>
        <p:nvSpPr>
          <p:cNvPr id="32809" name="Text Box 41"/>
          <p:cNvSpPr txBox="1">
            <a:spLocks noChangeArrowheads="1"/>
          </p:cNvSpPr>
          <p:nvPr/>
        </p:nvSpPr>
        <p:spPr bwMode="auto">
          <a:xfrm>
            <a:off x="4961507" y="3369548"/>
            <a:ext cx="631904" cy="564450"/>
          </a:xfrm>
          <a:prstGeom prst="rect">
            <a:avLst/>
          </a:prstGeom>
          <a:noFill/>
          <a:ln w="28575">
            <a:noFill/>
            <a:miter lim="800000"/>
            <a:headEnd/>
            <a:tailEnd/>
          </a:ln>
        </p:spPr>
        <p:txBody>
          <a:bodyPr wrap="none">
            <a:spAutoFit/>
          </a:bodyPr>
          <a:lstStyle/>
          <a:p>
            <a:r>
              <a:rPr lang="en-US" sz="3068" b="1" dirty="0" err="1">
                <a:latin typeface="Calibri" pitchFamily="34" charset="0"/>
              </a:rPr>
              <a:t>lru</a:t>
            </a:r>
            <a:endParaRPr lang="en-US" sz="3068" b="1" dirty="0">
              <a:latin typeface="Calibri" pitchFamily="34" charset="0"/>
            </a:endParaRPr>
          </a:p>
        </p:txBody>
      </p:sp>
      <p:sp>
        <p:nvSpPr>
          <p:cNvPr id="32810" name="Rectangle 42"/>
          <p:cNvSpPr>
            <a:spLocks noChangeArrowheads="1"/>
          </p:cNvSpPr>
          <p:nvPr/>
        </p:nvSpPr>
        <p:spPr bwMode="auto">
          <a:xfrm>
            <a:off x="5564267" y="3513063"/>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32811" name="Rectangle 43"/>
          <p:cNvSpPr>
            <a:spLocks noChangeArrowheads="1"/>
          </p:cNvSpPr>
          <p:nvPr/>
        </p:nvSpPr>
        <p:spPr bwMode="auto">
          <a:xfrm>
            <a:off x="5567855" y="4201932"/>
            <a:ext cx="308556" cy="344435"/>
          </a:xfrm>
          <a:prstGeom prst="rect">
            <a:avLst/>
          </a:prstGeom>
          <a:solidFill>
            <a:schemeClr val="bg1"/>
          </a:solidFill>
          <a:ln w="28575">
            <a:solidFill>
              <a:schemeClr val="tx1"/>
            </a:solidFill>
            <a:miter lim="800000"/>
            <a:headEnd/>
            <a:tailEnd/>
          </a:ln>
        </p:spPr>
        <p:txBody>
          <a:bodyPr wrap="none" anchor="ctr"/>
          <a:lstStyle/>
          <a:p>
            <a:pPr algn="ctr"/>
            <a:r>
              <a:rPr lang="en-US" sz="3068" b="1" dirty="0">
                <a:latin typeface="Calibri" pitchFamily="34" charset="0"/>
              </a:rPr>
              <a:t>1</a:t>
            </a:r>
          </a:p>
        </p:txBody>
      </p:sp>
      <p:sp>
        <p:nvSpPr>
          <p:cNvPr id="32812" name="Rectangle 44"/>
          <p:cNvSpPr>
            <a:spLocks noChangeArrowheads="1"/>
          </p:cNvSpPr>
          <p:nvPr/>
        </p:nvSpPr>
        <p:spPr bwMode="auto">
          <a:xfrm>
            <a:off x="6482760" y="3853910"/>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2813" name="Rectangle 45"/>
          <p:cNvSpPr>
            <a:spLocks noChangeArrowheads="1"/>
          </p:cNvSpPr>
          <p:nvPr/>
        </p:nvSpPr>
        <p:spPr bwMode="auto">
          <a:xfrm>
            <a:off x="6482760" y="3509475"/>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32814" name="Rectangle 46"/>
          <p:cNvSpPr>
            <a:spLocks noChangeArrowheads="1"/>
          </p:cNvSpPr>
          <p:nvPr/>
        </p:nvSpPr>
        <p:spPr bwMode="auto">
          <a:xfrm>
            <a:off x="3583769" y="5952808"/>
            <a:ext cx="1205521" cy="344435"/>
          </a:xfrm>
          <a:prstGeom prst="rect">
            <a:avLst/>
          </a:prstGeom>
          <a:solidFill>
            <a:srgbClr val="0066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2815" name="Rectangle 47"/>
          <p:cNvSpPr>
            <a:spLocks noChangeArrowheads="1"/>
          </p:cNvSpPr>
          <p:nvPr/>
        </p:nvSpPr>
        <p:spPr bwMode="auto">
          <a:xfrm>
            <a:off x="3583769" y="6297243"/>
            <a:ext cx="1205521" cy="344435"/>
          </a:xfrm>
          <a:prstGeom prst="rect">
            <a:avLst/>
          </a:prstGeom>
          <a:solidFill>
            <a:srgbClr val="00FF00"/>
          </a:solidFill>
          <a:ln w="28575">
            <a:solidFill>
              <a:schemeClr val="tx1"/>
            </a:solidFill>
            <a:miter lim="800000"/>
            <a:headEnd/>
            <a:tailEnd/>
          </a:ln>
        </p:spPr>
        <p:txBody>
          <a:bodyPr wrap="none" anchor="ctr"/>
          <a:lstStyle/>
          <a:p>
            <a:pPr algn="ctr"/>
            <a:r>
              <a:rPr lang="en-US" sz="3068" b="1" dirty="0">
                <a:latin typeface="Calibri" pitchFamily="34" charset="0"/>
              </a:rPr>
              <a:t>173</a:t>
            </a:r>
          </a:p>
        </p:txBody>
      </p:sp>
      <p:sp>
        <p:nvSpPr>
          <p:cNvPr id="32816" name="Rectangle 48"/>
          <p:cNvSpPr>
            <a:spLocks noChangeArrowheads="1"/>
          </p:cNvSpPr>
          <p:nvPr/>
        </p:nvSpPr>
        <p:spPr bwMode="auto">
          <a:xfrm>
            <a:off x="6482760" y="4546367"/>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150</a:t>
            </a:r>
          </a:p>
        </p:txBody>
      </p:sp>
      <p:sp>
        <p:nvSpPr>
          <p:cNvPr id="32817" name="Rectangle 49"/>
          <p:cNvSpPr>
            <a:spLocks noChangeArrowheads="1"/>
          </p:cNvSpPr>
          <p:nvPr/>
        </p:nvSpPr>
        <p:spPr bwMode="auto">
          <a:xfrm>
            <a:off x="6482760" y="4201932"/>
            <a:ext cx="1205521" cy="344435"/>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71</a:t>
            </a:r>
          </a:p>
        </p:txBody>
      </p:sp>
      <p:grpSp>
        <p:nvGrpSpPr>
          <p:cNvPr id="2" name="Group 50"/>
          <p:cNvGrpSpPr>
            <a:grpSpLocks/>
          </p:cNvGrpSpPr>
          <p:nvPr/>
        </p:nvGrpSpPr>
        <p:grpSpPr bwMode="auto">
          <a:xfrm>
            <a:off x="4530965" y="4549956"/>
            <a:ext cx="3153729" cy="1575071"/>
            <a:chOff x="2016" y="2530"/>
            <a:chExt cx="1758" cy="878"/>
          </a:xfrm>
        </p:grpSpPr>
        <p:sp>
          <p:nvSpPr>
            <p:cNvPr id="32826" name="Rectangle 51"/>
            <p:cNvSpPr>
              <a:spLocks noChangeArrowheads="1"/>
            </p:cNvSpPr>
            <p:nvPr/>
          </p:nvSpPr>
          <p:spPr bwMode="auto">
            <a:xfrm>
              <a:off x="3102" y="2530"/>
              <a:ext cx="672" cy="192"/>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2827" name="Line 52"/>
            <p:cNvSpPr>
              <a:spLocks noChangeShapeType="1"/>
            </p:cNvSpPr>
            <p:nvPr/>
          </p:nvSpPr>
          <p:spPr bwMode="auto">
            <a:xfrm flipV="1">
              <a:off x="2016" y="2640"/>
              <a:ext cx="1248" cy="768"/>
            </a:xfrm>
            <a:prstGeom prst="line">
              <a:avLst/>
            </a:prstGeom>
            <a:noFill/>
            <a:ln w="57150">
              <a:solidFill>
                <a:srgbClr val="FF0000"/>
              </a:solidFill>
              <a:round/>
              <a:headEnd/>
              <a:tailEnd type="triangle" w="med" len="med"/>
            </a:ln>
          </p:spPr>
          <p:txBody>
            <a:bodyPr wrap="none"/>
            <a:lstStyle/>
            <a:p>
              <a:endParaRPr lang="en-US" sz="3068" dirty="0">
                <a:latin typeface="Calibri" pitchFamily="34" charset="0"/>
              </a:endParaRPr>
            </a:p>
          </p:txBody>
        </p:sp>
      </p:grpSp>
      <p:grpSp>
        <p:nvGrpSpPr>
          <p:cNvPr id="3" name="Group 53"/>
          <p:cNvGrpSpPr>
            <a:grpSpLocks/>
          </p:cNvGrpSpPr>
          <p:nvPr/>
        </p:nvGrpSpPr>
        <p:grpSpPr bwMode="auto">
          <a:xfrm>
            <a:off x="7458659" y="3541766"/>
            <a:ext cx="2583259" cy="1205521"/>
            <a:chOff x="3648" y="1968"/>
            <a:chExt cx="1440" cy="672"/>
          </a:xfrm>
        </p:grpSpPr>
        <p:sp>
          <p:nvSpPr>
            <p:cNvPr id="32824" name="Rectangle 54"/>
            <p:cNvSpPr>
              <a:spLocks noChangeArrowheads="1"/>
            </p:cNvSpPr>
            <p:nvPr/>
          </p:nvSpPr>
          <p:spPr bwMode="auto">
            <a:xfrm>
              <a:off x="4416" y="1968"/>
              <a:ext cx="672" cy="192"/>
            </a:xfrm>
            <a:prstGeom prst="rect">
              <a:avLst/>
            </a:prstGeom>
            <a:solidFill>
              <a:srgbClr val="66FF99"/>
            </a:solidFill>
            <a:ln w="28575">
              <a:solidFill>
                <a:schemeClr val="tx1"/>
              </a:solidFill>
              <a:miter lim="800000"/>
              <a:headEnd/>
              <a:tailEnd/>
            </a:ln>
          </p:spPr>
          <p:txBody>
            <a:bodyPr wrap="none" anchor="ctr"/>
            <a:lstStyle/>
            <a:p>
              <a:pPr algn="ctr"/>
              <a:r>
                <a:rPr lang="en-US" sz="3068" b="1" dirty="0">
                  <a:latin typeface="Calibri" pitchFamily="34" charset="0"/>
                </a:rPr>
                <a:t>29</a:t>
              </a:r>
            </a:p>
          </p:txBody>
        </p:sp>
        <p:sp>
          <p:nvSpPr>
            <p:cNvPr id="32825" name="Line 55"/>
            <p:cNvSpPr>
              <a:spLocks noChangeShapeType="1"/>
            </p:cNvSpPr>
            <p:nvPr/>
          </p:nvSpPr>
          <p:spPr bwMode="auto">
            <a:xfrm flipV="1">
              <a:off x="3648" y="2064"/>
              <a:ext cx="864" cy="576"/>
            </a:xfrm>
            <a:prstGeom prst="line">
              <a:avLst/>
            </a:prstGeom>
            <a:noFill/>
            <a:ln w="57150">
              <a:solidFill>
                <a:srgbClr val="FF0000"/>
              </a:solidFill>
              <a:round/>
              <a:headEnd/>
              <a:tailEnd type="triangle" w="med" len="med"/>
            </a:ln>
          </p:spPr>
          <p:txBody>
            <a:bodyPr wrap="none"/>
            <a:lstStyle/>
            <a:p>
              <a:endParaRPr lang="en-US" sz="3068" dirty="0">
                <a:latin typeface="Calibri" pitchFamily="34" charset="0"/>
              </a:endParaRPr>
            </a:p>
          </p:txBody>
        </p:sp>
      </p:grpSp>
      <p:grpSp>
        <p:nvGrpSpPr>
          <p:cNvPr id="4" name="Group 56"/>
          <p:cNvGrpSpPr>
            <a:grpSpLocks/>
          </p:cNvGrpSpPr>
          <p:nvPr/>
        </p:nvGrpSpPr>
        <p:grpSpPr bwMode="auto">
          <a:xfrm>
            <a:off x="7544766" y="3369548"/>
            <a:ext cx="1291630" cy="1291630"/>
            <a:chOff x="3696" y="1872"/>
            <a:chExt cx="720" cy="720"/>
          </a:xfrm>
        </p:grpSpPr>
        <p:sp>
          <p:nvSpPr>
            <p:cNvPr id="32822" name="Line 57"/>
            <p:cNvSpPr>
              <a:spLocks noChangeShapeType="1"/>
            </p:cNvSpPr>
            <p:nvPr/>
          </p:nvSpPr>
          <p:spPr bwMode="auto">
            <a:xfrm flipH="1">
              <a:off x="3696" y="1872"/>
              <a:ext cx="720" cy="528"/>
            </a:xfrm>
            <a:prstGeom prst="line">
              <a:avLst/>
            </a:prstGeom>
            <a:noFill/>
            <a:ln w="57150">
              <a:solidFill>
                <a:srgbClr val="FF0000"/>
              </a:solidFill>
              <a:round/>
              <a:headEnd/>
              <a:tailEnd type="triangle" w="med" len="med"/>
            </a:ln>
          </p:spPr>
          <p:txBody>
            <a:bodyPr wrap="none"/>
            <a:lstStyle/>
            <a:p>
              <a:endParaRPr lang="en-US" sz="3068" dirty="0">
                <a:latin typeface="Calibri" pitchFamily="34" charset="0"/>
              </a:endParaRPr>
            </a:p>
          </p:txBody>
        </p:sp>
        <p:sp>
          <p:nvSpPr>
            <p:cNvPr id="32823" name="Line 58"/>
            <p:cNvSpPr>
              <a:spLocks noChangeShapeType="1"/>
            </p:cNvSpPr>
            <p:nvPr/>
          </p:nvSpPr>
          <p:spPr bwMode="auto">
            <a:xfrm flipH="1">
              <a:off x="3696" y="2064"/>
              <a:ext cx="720" cy="528"/>
            </a:xfrm>
            <a:prstGeom prst="line">
              <a:avLst/>
            </a:prstGeom>
            <a:noFill/>
            <a:ln w="57150">
              <a:solidFill>
                <a:srgbClr val="FF0000"/>
              </a:solidFill>
              <a:round/>
              <a:headEnd/>
              <a:tailEnd type="triangle" w="med" len="med"/>
            </a:ln>
          </p:spPr>
          <p:txBody>
            <a:bodyPr wrap="none"/>
            <a:lstStyle/>
            <a:p>
              <a:endParaRPr lang="en-US" sz="3068" dirty="0">
                <a:latin typeface="Calibri" pitchFamily="34" charset="0"/>
              </a:endParaRPr>
            </a:p>
          </p:txBody>
        </p:sp>
      </p:grpSp>
      <p:sp>
        <p:nvSpPr>
          <p:cNvPr id="61" name="Slide Number Placeholder 60"/>
          <p:cNvSpPr>
            <a:spLocks noGrp="1"/>
          </p:cNvSpPr>
          <p:nvPr>
            <p:ph type="sldNum" sz="quarter" idx="4294967295"/>
          </p:nvPr>
        </p:nvSpPr>
        <p:spPr>
          <a:xfrm>
            <a:off x="8836397" y="7395128"/>
            <a:ext cx="1722173" cy="538179"/>
          </a:xfrm>
          <a:prstGeom prst="rect">
            <a:avLst/>
          </a:prstGeom>
        </p:spPr>
        <p:txBody>
          <a:bodyPr/>
          <a:lstStyle/>
          <a:p>
            <a:pPr>
              <a:defRPr/>
            </a:pPr>
            <a:fld id="{749840C0-B953-4BE3-818F-E34D7C42137F}" type="slidenum">
              <a:rPr lang="en-US" smtClean="0"/>
              <a:pPr>
                <a:defRPr/>
              </a:pPr>
              <a:t>9</a:t>
            </a:fld>
            <a:endParaRPr lang="en-US" dirty="0"/>
          </a:p>
        </p:txBody>
      </p:sp>
    </p:spTree>
    <p:extLst>
      <p:ext uri="{BB962C8B-B14F-4D97-AF65-F5344CB8AC3E}">
        <p14:creationId xmlns:p14="http://schemas.microsoft.com/office/powerpoint/2010/main" val="4019798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after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LIDO_APP_VERSION" val="0.20.0.2025"/>
  <p:tag name="SLIDO_PRESENTATION_ID" val="00000000-0000-0000-0000-000000000000"/>
  <p:tag name="SLIDO_EVENT_UUID" val="99320828-747c-4bb3-b416-c47a04d962bb"/>
  <p:tag name="SLIDO_EVENT_SECTION_UUID" val="324154be-f7dd-4bd2-8507-382a178b3712"/>
</p:tagLst>
</file>

<file path=ppt/theme/theme1.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21765</TotalTime>
  <Words>4445</Words>
  <Application>Microsoft Office PowerPoint</Application>
  <PresentationFormat>Custom</PresentationFormat>
  <Paragraphs>2055</Paragraphs>
  <Slides>49</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Arial Narrow</vt:lpstr>
      <vt:lpstr>Calibri</vt:lpstr>
      <vt:lpstr>Calibri Light</vt:lpstr>
      <vt:lpstr>Century Gothic</vt:lpstr>
      <vt:lpstr>Symbol</vt:lpstr>
      <vt:lpstr>Verdana</vt:lpstr>
      <vt:lpstr>Wingdings</vt:lpstr>
      <vt:lpstr>2_Office Theme</vt:lpstr>
      <vt:lpstr>EECS 370 - Lecture 19</vt:lpstr>
      <vt:lpstr>Announcements</vt:lpstr>
      <vt:lpstr>Resources</vt:lpstr>
      <vt:lpstr>Review: Memory Hierarchy</vt:lpstr>
      <vt:lpstr>What about stores?</vt:lpstr>
      <vt:lpstr>write-through, allocate on write (REF 3)</vt:lpstr>
      <vt:lpstr>write-through, allocate on write (REF 3)</vt:lpstr>
      <vt:lpstr>write-through, allocate on write (REF 4)</vt:lpstr>
      <vt:lpstr>write-through, allocate on write (REF 4)</vt:lpstr>
      <vt:lpstr>write-through, allocate on write (REF 6)</vt:lpstr>
      <vt:lpstr>write-through, allocate on write (REF 6)</vt:lpstr>
      <vt:lpstr>How many memory references?</vt:lpstr>
      <vt:lpstr>Write-through vs write-back</vt:lpstr>
      <vt:lpstr>Handling stores (write-back)</vt:lpstr>
      <vt:lpstr>write-back (REF 1)</vt:lpstr>
      <vt:lpstr>write-back (REF 1)</vt:lpstr>
      <vt:lpstr>write-back (REF 2)</vt:lpstr>
      <vt:lpstr>write-back (REF 2)</vt:lpstr>
      <vt:lpstr>write-back (REF 3)</vt:lpstr>
      <vt:lpstr>write-back (REF 3)</vt:lpstr>
      <vt:lpstr>write-back (REF 4)</vt:lpstr>
      <vt:lpstr>write-back (REF 4)</vt:lpstr>
      <vt:lpstr>write-back (REF 5)</vt:lpstr>
      <vt:lpstr>write-back (REF 5)</vt:lpstr>
      <vt:lpstr>write-back (REF 5)</vt:lpstr>
      <vt:lpstr>How many memory references?</vt:lpstr>
      <vt:lpstr>Review: Writes</vt:lpstr>
      <vt:lpstr>Fully-associative caches</vt:lpstr>
      <vt:lpstr>Fully-associative caches</vt:lpstr>
      <vt:lpstr>Direct mapped caches</vt:lpstr>
      <vt:lpstr>Mapping memory to cache (Direct-mapped)</vt:lpstr>
      <vt:lpstr>Direct mapped caches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time</vt:lpstr>
      <vt:lpstr>Extra Excercises</vt:lpstr>
      <vt:lpstr>Class Problem—Storage overhead</vt:lpstr>
      <vt:lpstr>Class Problem—Analyze performance</vt:lpstr>
      <vt:lpstr>Class Problem—Analyze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dc:creator>
  <cp:lastModifiedBy>Jonathan Beaumont</cp:lastModifiedBy>
  <cp:revision>456</cp:revision>
  <dcterms:created xsi:type="dcterms:W3CDTF">2020-01-27T04:39:41Z</dcterms:created>
  <dcterms:modified xsi:type="dcterms:W3CDTF">2023-03-23T06:03:26Z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oAppVersion">
    <vt:lpwstr>0.20.0.2025</vt:lpwstr>
  </property>
</Properties>
</file>