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403" r:id="rId3"/>
    <p:sldId id="404" r:id="rId4"/>
    <p:sldId id="463" r:id="rId5"/>
    <p:sldId id="405" r:id="rId6"/>
    <p:sldId id="406" r:id="rId7"/>
    <p:sldId id="438" r:id="rId8"/>
    <p:sldId id="443" r:id="rId9"/>
    <p:sldId id="444" r:id="rId10"/>
    <p:sldId id="445" r:id="rId11"/>
    <p:sldId id="446" r:id="rId12"/>
    <p:sldId id="447" r:id="rId13"/>
    <p:sldId id="449" r:id="rId14"/>
    <p:sldId id="464" r:id="rId15"/>
    <p:sldId id="451" r:id="rId16"/>
    <p:sldId id="465" r:id="rId17"/>
    <p:sldId id="440" r:id="rId18"/>
    <p:sldId id="441" r:id="rId19"/>
    <p:sldId id="407" r:id="rId20"/>
    <p:sldId id="408" r:id="rId21"/>
    <p:sldId id="409" r:id="rId22"/>
    <p:sldId id="411" r:id="rId23"/>
    <p:sldId id="413" r:id="rId24"/>
    <p:sldId id="416" r:id="rId25"/>
    <p:sldId id="414" r:id="rId26"/>
    <p:sldId id="311" r:id="rId27"/>
    <p:sldId id="312" r:id="rId28"/>
    <p:sldId id="313" r:id="rId29"/>
    <p:sldId id="415" r:id="rId30"/>
    <p:sldId id="412" r:id="rId31"/>
    <p:sldId id="436" r:id="rId32"/>
    <p:sldId id="420" r:id="rId33"/>
    <p:sldId id="421" r:id="rId34"/>
    <p:sldId id="422" r:id="rId35"/>
    <p:sldId id="423" r:id="rId36"/>
    <p:sldId id="424" r:id="rId37"/>
    <p:sldId id="430" r:id="rId38"/>
    <p:sldId id="431" r:id="rId39"/>
    <p:sldId id="432" r:id="rId40"/>
    <p:sldId id="401" r:id="rId41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Beaumont" initials="JB" lastIdx="1" clrIdx="0">
    <p:extLst>
      <p:ext uri="{19B8F6BF-5375-455C-9EA6-DF929625EA0E}">
        <p15:presenceInfo xmlns:p15="http://schemas.microsoft.com/office/powerpoint/2012/main" userId="8219c5378e91e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79" autoAdjust="0"/>
  </p:normalViewPr>
  <p:slideViewPr>
    <p:cSldViewPr>
      <p:cViewPr varScale="1">
        <p:scale>
          <a:sx n="150" d="100"/>
          <a:sy n="150" d="100"/>
        </p:scale>
        <p:origin x="228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85E5-0F6B-4615-A1C4-0E756A0B3C9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B742-85FE-4D57-A541-2E2408F0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E003-BA31-4AB2-98A2-D99819802937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363D-546D-48C7-81A7-E9BE59890E53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DDDC-A409-4538-8BA9-1AA18A306827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10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6" y="457200"/>
            <a:ext cx="6109587" cy="21717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2628900"/>
            <a:ext cx="5653888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8" y="3265535"/>
            <a:ext cx="6591985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2433105"/>
            <a:ext cx="584978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457950" y="476726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21597" y="4767266"/>
            <a:ext cx="2057400" cy="273844"/>
          </a:xfrm>
        </p:spPr>
        <p:txBody>
          <a:bodyPr/>
          <a:lstStyle/>
          <a:p>
            <a:fld id="{3955E003-BA31-4AB2-98A2-D99819802937}" type="datetime1">
              <a:rPr lang="en-US" smtClean="0"/>
              <a:t>1/10/2023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9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102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6FD3-7059-41FC-A50D-FEF7C72C444D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274-7AEA-449E-BE53-CA6A6F375C74}" type="datetime1">
              <a:rPr lang="en-US" smtClean="0"/>
              <a:t>1/10/2023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358E-4FC1-4AB2-84CB-8D9D531F36A1}" type="datetime1">
              <a:rPr lang="en-US" smtClean="0"/>
              <a:t>1/10/2023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7E30-E7BD-4ED0-AF2E-E210A96AFE61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2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2E75-CECC-424C-B0C1-847B68E80C0B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4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46B3-C759-420C-9027-BE1047497B00}" type="datetime1">
              <a:rPr lang="en-US" smtClean="0"/>
              <a:t>1/10/2023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6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4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1DF2-F939-437D-8CA2-5263A04DEE3A}" type="datetime1">
              <a:rPr lang="en-US" smtClean="0"/>
              <a:t>1/10/2023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2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4684715"/>
            <a:ext cx="9144000" cy="458787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4734721"/>
            <a:ext cx="4826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597" y="476726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EF43-8AB2-4E31-B093-0435B46B9FC7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0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oXr4A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370 - Lecture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ISA and Binary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0127-55A4-45B5-4E35-BD453F855B34}"/>
              </a:ext>
            </a:extLst>
          </p:cNvPr>
          <p:cNvSpPr txBox="1"/>
          <p:nvPr/>
        </p:nvSpPr>
        <p:spPr>
          <a:xfrm>
            <a:off x="762000" y="470535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96BD005-DF8A-F363-976B-228BCD14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588" y="2754511"/>
            <a:ext cx="18288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133E6-6676-BE99-460E-AC321330F703}"/>
              </a:ext>
            </a:extLst>
          </p:cNvPr>
          <p:cNvSpPr txBox="1"/>
          <p:nvPr/>
        </p:nvSpPr>
        <p:spPr>
          <a:xfrm>
            <a:off x="6934200" y="4705350"/>
            <a:ext cx="185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white"/>
                </a:solidFill>
                <a:latin typeface="Calibri" panose="020F0502020204030204"/>
                <a:cs typeface="+mn-cs"/>
              </a:rPr>
              <a:t>Poll and Q&amp;A Link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99F1E-8491-97B0-1409-BDB2D0086E2E}"/>
              </a:ext>
            </a:extLst>
          </p:cNvPr>
          <p:cNvSpPr/>
          <p:nvPr/>
        </p:nvSpPr>
        <p:spPr>
          <a:xfrm>
            <a:off x="725771" y="285750"/>
            <a:ext cx="3846229" cy="556022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1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Why is multiplying numbers by 100 easier than multiplying </a:t>
            </a:r>
            <a:r>
              <a:rPr kumimoji="0" lang="en-US" sz="1100" b="1" i="0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by 128</a:t>
            </a:r>
            <a:r>
              <a:rPr kumimoji="0" lang="en-US" sz="1100" b="1" i="0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?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24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C5E6-47B7-7535-3CA7-E761FD7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F3CA-CA16-C199-5917-D47C71A0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bunch of 0s and 1s is hard to read for humans</a:t>
            </a:r>
          </a:p>
          <a:p>
            <a:pPr lvl="1"/>
            <a:r>
              <a:rPr lang="en-US" dirty="0"/>
              <a:t>But translating to decimal and back is tricky</a:t>
            </a:r>
          </a:p>
          <a:p>
            <a:r>
              <a:rPr lang="en-US" dirty="0"/>
              <a:t>Solution: Bases that are a power of 2 are easy to translate between, since a fixed group of bits corresponds to one digit</a:t>
            </a:r>
          </a:p>
          <a:p>
            <a:r>
              <a:rPr lang="en-US" dirty="0"/>
              <a:t>In practice, base-16 or </a:t>
            </a:r>
            <a:r>
              <a:rPr lang="en-US" b="1" dirty="0"/>
              <a:t>hexadecimal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Digits 0-9, plus letters A-F to represent 10-16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AE8E-188B-711B-94A9-70880855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0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CF76-CCCE-F9D6-C519-7F1C0895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722F-A364-F4BA-39C1-E37E6731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4 bits corresponds to 1 hex digit (since 2</a:t>
            </a:r>
            <a:r>
              <a:rPr lang="en-US" baseline="30000" dirty="0"/>
              <a:t>4</a:t>
            </a:r>
            <a:r>
              <a:rPr lang="en-US" dirty="0"/>
              <a:t>=16)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(binary)     0b 0010 0101 1010 1011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(hexadecimal)0x   2    5    A    B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0x25AB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4B72E-F8C3-3C45-0C24-45DD2C90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D09E9-DC6A-6E30-3DC8-4AA8740B0D59}"/>
              </a:ext>
            </a:extLst>
          </p:cNvPr>
          <p:cNvSpPr txBox="1"/>
          <p:nvPr/>
        </p:nvSpPr>
        <p:spPr>
          <a:xfrm>
            <a:off x="991720" y="4731061"/>
            <a:ext cx="3933265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3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</a:rPr>
              <a:t>Live Poll + Q&amp;A: slido.com #eecs370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9EC8C1-8240-115F-753F-255D31FAF462}"/>
              </a:ext>
            </a:extLst>
          </p:cNvPr>
          <p:cNvSpPr/>
          <p:nvPr/>
        </p:nvSpPr>
        <p:spPr>
          <a:xfrm>
            <a:off x="5715000" y="401245"/>
            <a:ext cx="2514600" cy="739375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Represent binary using 0b. Hex  using 0x. If not specified, it's decimal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59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A030-7234-FD40-E8FC-240042CB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on Binary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407C-A935-3B7B-E209-BFA53F5D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values are stored in binary, even when you specify the number in decimal</a:t>
            </a:r>
          </a:p>
          <a:p>
            <a:r>
              <a:rPr lang="en-US" dirty="0"/>
              <a:t>It is often convenient to treat values as sequences of bits, rather than values</a:t>
            </a:r>
          </a:p>
          <a:p>
            <a:pPr lvl="1"/>
            <a:r>
              <a:rPr lang="en-US" dirty="0"/>
              <a:t>You will need to do this in P1a</a:t>
            </a:r>
          </a:p>
          <a:p>
            <a:r>
              <a:rPr lang="en-US" dirty="0"/>
              <a:t>C provides "bitwise operators" to do this</a:t>
            </a:r>
          </a:p>
          <a:p>
            <a:pPr lvl="1"/>
            <a:r>
              <a:rPr lang="en-US" dirty="0"/>
              <a:t>Shift ("&lt;&lt;" and "&gt;&gt;")</a:t>
            </a:r>
          </a:p>
          <a:p>
            <a:pPr lvl="1"/>
            <a:r>
              <a:rPr lang="en-US" dirty="0"/>
              <a:t>Bitwise </a:t>
            </a:r>
            <a:r>
              <a:rPr lang="en-US" dirty="0" err="1"/>
              <a:t>boolean</a:t>
            </a:r>
            <a:r>
              <a:rPr lang="en-US" dirty="0"/>
              <a:t> ("&amp;", "|", "^", and "~")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0D747-CBD8-0B56-857E-61444425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75AF-95A7-86BB-AFE4-EAF2D3E2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EB3D-1BB7-4E30-B07F-22AAC627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Shift a value x bits to the left via "&lt;&lt;"</a:t>
            </a:r>
          </a:p>
          <a:p>
            <a:r>
              <a:rPr lang="en-US" sz="2400" dirty="0"/>
              <a:t>Inserts "x" zeros to the right (least significant)</a:t>
            </a:r>
          </a:p>
          <a:p>
            <a:r>
              <a:rPr lang="en-US" sz="2400" dirty="0"/>
              <a:t>E.g.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>
                <a:solidFill>
                  <a:srgbClr val="FF8000"/>
                </a:solidFill>
                <a:highlight>
                  <a:srgbClr val="FFFFFF"/>
                </a:highlight>
              </a:rPr>
              <a:t>60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endParaRPr lang="en-US" sz="24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24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190D4-5C0E-92C4-FD54-1FF71E1B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8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75AF-95A7-86BB-AFE4-EAF2D3E2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EB3D-1BB7-4E30-B07F-22AAC627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Shift a value x bits to the left via "&lt;&lt;"</a:t>
            </a:r>
          </a:p>
          <a:p>
            <a:r>
              <a:rPr lang="en-US" dirty="0"/>
              <a:t>Inserts "x" zeros to the right (least significant)</a:t>
            </a:r>
          </a:p>
          <a:p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8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60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</a:rPr>
              <a:t>// 0b0011_1100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s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</a:rPr>
              <a:t>// 0b1111_0000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"a" i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still 60, "s" is 240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idea for "&gt;&gt;", but to the right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190D4-5C0E-92C4-FD54-1FF71E1B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DE7157-1CD2-E901-024A-636475DFC216}"/>
                  </a:ext>
                </a:extLst>
              </p:cNvPr>
              <p:cNvSpPr txBox="1"/>
              <p:nvPr/>
            </p:nvSpPr>
            <p:spPr>
              <a:xfrm>
                <a:off x="7239000" y="2362334"/>
                <a:ext cx="1828800" cy="1277273"/>
              </a:xfrm>
              <a:prstGeom prst="rect">
                <a:avLst/>
              </a:prstGeom>
              <a:solidFill>
                <a:srgbClr val="1CACE3">
                  <a:lumMod val="75000"/>
                </a:srgbClr>
              </a:solidFill>
              <a:ln>
                <a:solidFill>
                  <a:srgbClr val="1CACE3">
                    <a:lumMod val="75000"/>
                  </a:srgbClr>
                </a:solidFill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shifting </a:t>
                </a:r>
                <a14:m>
                  <m:oMath xmlns:m="http://schemas.openxmlformats.org/officeDocument/2006/math">
                    <m:r>
                      <a:rPr kumimoji="0" lang="en-US" sz="11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</m:oMath>
                </a14:m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 to the left in decimal </a:t>
                </a:r>
                <a14:m>
                  <m:oMath xmlns:m="http://schemas.openxmlformats.org/officeDocument/2006/math">
                    <m:r>
                      <a:rPr kumimoji="0" lang="en-US" sz="11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</m:oMath>
                </a14:m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 multiplying by </a:t>
                </a:r>
                <a14:m>
                  <m:oMath xmlns:m="http://schemas.openxmlformats.org/officeDocument/2006/math">
                    <m:r>
                      <a:rPr kumimoji="0" lang="en-US" sz="11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𝟏𝟎</m:t>
                    </m:r>
                    <m:r>
                      <a:rPr kumimoji="0" lang="en-US" sz="1100" b="1" i="1" u="none" strike="noStrike" kern="0" cap="none" spc="0" normalizeH="0" baseline="3000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</m:oMath>
                </a14:m>
                <a:endParaRPr lang="en-US" sz="1100" b="1" kern="0" dirty="0">
                  <a:solidFill>
                    <a:prstClr val="white"/>
                  </a:solidFill>
                  <a:latin typeface="Century Gothic"/>
                </a:endParaRP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1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endParaRPr>
              </a:p>
              <a:p>
                <a:pPr algn="ctr" defTabSz="457200">
                  <a:defRPr/>
                </a:pPr>
                <a:r>
                  <a:rPr lang="en-US" sz="1100" b="1" kern="0" dirty="0">
                    <a:solidFill>
                      <a:prstClr val="white"/>
                    </a:solidFill>
                    <a:latin typeface="Century Gothic"/>
                  </a:rPr>
                  <a:t>shifting </a:t>
                </a:r>
                <a14:m>
                  <m:oMath xmlns:m="http://schemas.openxmlformats.org/officeDocument/2006/math">
                    <m:r>
                      <a:rPr lang="en-US" sz="1100" b="1" i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100" b="1" kern="0" dirty="0">
                    <a:solidFill>
                      <a:prstClr val="white"/>
                    </a:solidFill>
                    <a:latin typeface="Century Gothic"/>
                  </a:rPr>
                  <a:t> to the left in binary </a:t>
                </a:r>
                <a14:m>
                  <m:oMath xmlns:m="http://schemas.openxmlformats.org/officeDocument/2006/math">
                    <m:r>
                      <a:rPr lang="en-US" sz="1100" b="1" i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100" b="1" kern="0" dirty="0">
                    <a:solidFill>
                      <a:prstClr val="white"/>
                    </a:solidFill>
                    <a:latin typeface="Century Gothic"/>
                  </a:rPr>
                  <a:t> multiplying by </a:t>
                </a:r>
                <a14:m>
                  <m:oMath xmlns:m="http://schemas.openxmlformats.org/officeDocument/2006/math">
                    <m:r>
                      <a:rPr lang="en-US" sz="1100" b="1" i="1" kern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100" b="1" i="1" kern="0" baseline="3000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0" lang="en-US" sz="1100" b="1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DE7157-1CD2-E901-024A-636475DFC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362334"/>
                <a:ext cx="1828800" cy="1277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1CACE3">
                    <a:lumMod val="75000"/>
                  </a:srgbClr>
                </a:solidFill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42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2ADE-BD4F-7F17-6310-19FBBFFD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6B22-5F71-762A-436D-0A77316D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Bitwise operations apply a Boolean operation on each bit of a value (or each pair of bits across two values)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5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0" dirty="0">
                <a:solidFill>
                  <a:srgbClr val="FF8000"/>
                </a:solidFill>
                <a:highlight>
                  <a:srgbClr val="FFFFFF"/>
                </a:highlight>
              </a:rPr>
              <a:t>60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500" b="0" dirty="0">
                <a:solidFill>
                  <a:srgbClr val="008000"/>
                </a:solidFill>
                <a:highlight>
                  <a:srgbClr val="FFFFFF"/>
                </a:highlight>
              </a:rPr>
              <a:t>// 0b0011_1100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5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b="0" dirty="0">
                <a:solidFill>
                  <a:srgbClr val="FF8000"/>
                </a:solidFill>
                <a:highlight>
                  <a:srgbClr val="FFFFFF"/>
                </a:highlight>
              </a:rPr>
              <a:t>13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500" b="0" dirty="0">
                <a:solidFill>
                  <a:srgbClr val="008000"/>
                </a:solidFill>
                <a:highlight>
                  <a:srgbClr val="FFFFFF"/>
                </a:highlight>
              </a:rPr>
              <a:t>// 0b0000_1101</a:t>
            </a:r>
          </a:p>
          <a:p>
            <a:pPr marL="0" indent="0">
              <a:buNone/>
            </a:pPr>
            <a:endParaRPr lang="en-US" sz="15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15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5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pt-BR" sz="1500" b="0" dirty="0">
                <a:solidFill>
                  <a:srgbClr val="000000"/>
                </a:solidFill>
                <a:highlight>
                  <a:srgbClr val="FFFFFF"/>
                </a:highlight>
              </a:rPr>
              <a:t> o 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500" b="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|</a:t>
            </a:r>
            <a:r>
              <a:rPr lang="pt-BR" sz="1500" b="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pt-BR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15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pt-BR" sz="1500" b="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500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68704-A694-9133-1806-74DE4023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0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2ADE-BD4F-7F17-6310-19FBBFFD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6B22-5F71-762A-436D-0A77316D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Bitwise operations apply a Boolean operation on each bit of a value (or each pair of bits across two values)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8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60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</a:rPr>
              <a:t>// 0b0011_1100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13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</a:rPr>
              <a:t>// 0b0000_1101</a:t>
            </a:r>
          </a:p>
          <a:p>
            <a:pPr marL="0" indent="0">
              <a:buNone/>
            </a:pP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o </a:t>
            </a:r>
            <a:r>
              <a:rPr lang="pt-BR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pt-BR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|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pt-BR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2800" b="0" dirty="0">
                <a:solidFill>
                  <a:srgbClr val="008000"/>
                </a:solidFill>
                <a:highlight>
                  <a:srgbClr val="FFFFFF"/>
                </a:highlight>
              </a:rPr>
              <a:t>// 0b0011_1101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"a" and "b" are the same, "o" is 61</a:t>
            </a:r>
          </a:p>
          <a:p>
            <a:r>
              <a:rPr lang="en-US" b="1" dirty="0"/>
              <a:t>&amp;</a:t>
            </a:r>
            <a:r>
              <a:rPr lang="en-US" dirty="0"/>
              <a:t> – and      </a:t>
            </a:r>
            <a:r>
              <a:rPr lang="en-US" b="1" dirty="0"/>
              <a:t>|</a:t>
            </a:r>
            <a:r>
              <a:rPr lang="en-US" dirty="0"/>
              <a:t> – or    </a:t>
            </a:r>
            <a:r>
              <a:rPr lang="en-US" b="1" dirty="0"/>
              <a:t> ^</a:t>
            </a:r>
            <a:r>
              <a:rPr lang="en-US" dirty="0"/>
              <a:t> – </a:t>
            </a:r>
            <a:r>
              <a:rPr lang="en-US" dirty="0" err="1"/>
              <a:t>xor</a:t>
            </a:r>
            <a:r>
              <a:rPr lang="en-US" dirty="0"/>
              <a:t>    </a:t>
            </a:r>
            <a:r>
              <a:rPr lang="en-US" b="1" dirty="0"/>
              <a:t> ~</a:t>
            </a:r>
            <a:r>
              <a:rPr lang="en-US" dirty="0"/>
              <a:t> – not</a:t>
            </a:r>
          </a:p>
          <a:p>
            <a:r>
              <a:rPr lang="en-US" b="1" dirty="0"/>
              <a:t>Very different</a:t>
            </a:r>
            <a:r>
              <a:rPr lang="en-US" dirty="0"/>
              <a:t> from Boolean &amp;&amp;, ||,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Why?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68704-A694-9133-1806-74DE4023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84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D6B1-131A-A6EB-558B-3678730B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7B732-5EA1-262C-F5CC-8078B66F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memory distinguish between different data types?</a:t>
            </a:r>
          </a:p>
          <a:p>
            <a:pPr lvl="1"/>
            <a:r>
              <a:rPr lang="en-US" dirty="0"/>
              <a:t>E.g. int, int *, char, float, double</a:t>
            </a:r>
          </a:p>
          <a:p>
            <a:r>
              <a:rPr lang="en-US" dirty="0"/>
              <a:t>It doesn't! It's all just 0s and 1s!</a:t>
            </a:r>
          </a:p>
          <a:p>
            <a:r>
              <a:rPr lang="en-US" dirty="0"/>
              <a:t>We'll see how to encode each of these later</a:t>
            </a:r>
          </a:p>
          <a:p>
            <a:r>
              <a:rPr lang="en-US" dirty="0"/>
              <a:t>Exact length depends on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FF92E-40DC-0F38-B886-443C3D09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9A5E-A779-E02F-A691-191B69C0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 Datatype Sizzes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98F19-A3CC-2F1E-C75E-0FDE2887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D9E1B7-15AA-24A1-1FB4-F61D51375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86954"/>
              </p:ext>
            </p:extLst>
          </p:nvPr>
        </p:nvGraphicFramePr>
        <p:xfrm>
          <a:off x="1524000" y="142875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357191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726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size (bits)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1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3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3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4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6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31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CF1C-C463-B7D6-82D0-637F1722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Where do ISAs come into the game 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E1EB6-0F56-B100-6A28-32DD2450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19</a:t>
            </a:fld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C3AFDB5-EE6E-FEAE-C3B6-F2A82EF0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39" y="3256768"/>
            <a:ext cx="4675611" cy="862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MICROARCHITECTURE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(Hardware implementation of the ISA)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- Intel Core i9/i7/i5 implements the x86 ISA (desktop laptop)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- 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Apple A9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implements the ARM v8-A ISA 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(iPhone)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55FAED3-52D2-A140-E82D-D07B4B6DA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63" y="2128263"/>
            <a:ext cx="4675611" cy="984389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ARCHITECTURE – a.k.a. ISA (Instruction Set Architecture)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- Platform-specific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- a limited set of assembly language commands "understood"</a:t>
            </a:r>
            <a:b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</a:b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 by hardware (e.g. ADD, LOAD, STORE, RET)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30FC3B83-1104-A9D7-9CE2-78FC8040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39" y="4186195"/>
            <a:ext cx="4694661" cy="457200"/>
          </a:xfrm>
          <a:prstGeom prst="rect">
            <a:avLst/>
          </a:prstGeom>
          <a:solidFill>
            <a:srgbClr val="A3B2C1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 anchorCtr="1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Circuits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AFA7B3CD-C1CA-EB8D-43B2-D5CE6E22D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39" y="4686300"/>
            <a:ext cx="4694661" cy="457200"/>
          </a:xfrm>
          <a:prstGeom prst="rect">
            <a:avLst/>
          </a:prstGeom>
          <a:solidFill>
            <a:srgbClr val="A3B2C1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 anchorCtr="1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Devices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6273FD59-0DE8-1DC0-4D3E-7F7A338F0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26" y="1699819"/>
            <a:ext cx="4675611" cy="331394"/>
          </a:xfrm>
          <a:prstGeom prst="rect">
            <a:avLst/>
          </a:prstGeom>
          <a:solidFill>
            <a:srgbClr val="A3B2C1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 anchorCtr="1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Compilers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C0EA5B3-2192-0A61-5B56-F72526D20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89" y="1295400"/>
            <a:ext cx="4675611" cy="331394"/>
          </a:xfrm>
          <a:prstGeom prst="rect">
            <a:avLst/>
          </a:prstGeom>
          <a:solidFill>
            <a:srgbClr val="A3B2C1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 anchorCtr="1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Application software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9" name="Line 26">
            <a:extLst>
              <a:ext uri="{FF2B5EF4-FFF2-40B4-BE49-F238E27FC236}">
                <a16:creationId xmlns:a16="http://schemas.microsoft.com/office/drawing/2014/main" id="{8B4A3F29-8E3E-3B27-A558-1A6D954D2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3181350"/>
            <a:ext cx="5486401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</a:ln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</p:txBody>
      </p:sp>
      <p:sp>
        <p:nvSpPr>
          <p:cNvPr id="20" name="Text Box 27">
            <a:extLst>
              <a:ext uri="{FF2B5EF4-FFF2-40B4-BE49-F238E27FC236}">
                <a16:creationId xmlns:a16="http://schemas.microsoft.com/office/drawing/2014/main" id="{A4FDFF11-9B8C-0D25-0100-07DF4E94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2812018"/>
            <a:ext cx="838200" cy="73866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The hw/</a:t>
            </a:r>
            <a:r>
              <a:rPr lang="en-US" sz="1400" dirty="0" err="1">
                <a:solidFill>
                  <a:srgbClr val="000000"/>
                </a:solidFill>
                <a:cs typeface="Arial" charset="0"/>
              </a:rPr>
              <a:t>sw</a:t>
            </a:r>
            <a:endParaRPr lang="en-US" sz="1400" dirty="0">
              <a:solidFill>
                <a:srgbClr val="000000"/>
              </a:solidFill>
              <a:cs typeface="Arial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divide</a:t>
            </a:r>
          </a:p>
        </p:txBody>
      </p:sp>
    </p:spTree>
    <p:extLst>
      <p:ext uri="{BB962C8B-B14F-4D97-AF65-F5344CB8AC3E}">
        <p14:creationId xmlns:p14="http://schemas.microsoft.com/office/powerpoint/2010/main" val="110836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A010-50CA-991A-5CD2-DF320A52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Unresolved questions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CFF1-45D4-C1FB-C845-BD096EA23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i="1" dirty="0"/>
              <a:t>"</a:t>
            </a:r>
            <a:r>
              <a:rPr lang="en-US" sz="1600" b="0" i="1" dirty="0">
                <a:effectLst/>
                <a:latin typeface="Roboto" panose="02000000000000000000" pitchFamily="2" charset="0"/>
              </a:rPr>
              <a:t>Is there a reason that most programming languages are open source but architectures IP?"</a:t>
            </a:r>
          </a:p>
          <a:p>
            <a:pPr lvl="1"/>
            <a:r>
              <a:rPr lang="en-US" sz="1400" dirty="0">
                <a:latin typeface="Roboto" panose="02000000000000000000" pitchFamily="2" charset="0"/>
              </a:rPr>
              <a:t>Designing hardware is expensive!</a:t>
            </a:r>
          </a:p>
          <a:p>
            <a:pPr lvl="1"/>
            <a:r>
              <a:rPr lang="en-US" sz="1400" dirty="0">
                <a:latin typeface="Roboto" panose="02000000000000000000" pitchFamily="2" charset="0"/>
              </a:rPr>
              <a:t>Anyone can write software: incentive to develop toolchains and share them with people</a:t>
            </a:r>
          </a:p>
          <a:p>
            <a:pPr lvl="1"/>
            <a:r>
              <a:rPr lang="en-US" sz="1400" dirty="0">
                <a:latin typeface="Roboto" panose="02000000000000000000" pitchFamily="2" charset="0"/>
              </a:rPr>
              <a:t>Actually implementing a processor design takes millions of dollars. Mostly only specialized companies develop toolchains, and sell them to other companies for big $$$</a:t>
            </a:r>
          </a:p>
          <a:p>
            <a:pPr lvl="1"/>
            <a:r>
              <a:rPr lang="en-US" sz="1400" dirty="0">
                <a:latin typeface="Roboto" panose="02000000000000000000" pitchFamily="2" charset="0"/>
              </a:rPr>
              <a:t>But that's gradually changing!</a:t>
            </a:r>
          </a:p>
          <a:p>
            <a:r>
              <a:rPr lang="en-US" sz="1800" dirty="0">
                <a:latin typeface="Roboto" panose="02000000000000000000" pitchFamily="2" charset="0"/>
              </a:rPr>
              <a:t>Remember, you can post questions on </a:t>
            </a:r>
            <a:r>
              <a:rPr lang="en-US" sz="1800" dirty="0" err="1">
                <a:latin typeface="Roboto" panose="02000000000000000000" pitchFamily="2" charset="0"/>
              </a:rPr>
              <a:t>Slido</a:t>
            </a:r>
            <a:r>
              <a:rPr lang="en-US" sz="1800" dirty="0">
                <a:latin typeface="Roboto" panose="02000000000000000000" pitchFamily="2" charset="0"/>
              </a:rPr>
              <a:t>, or fill out this "end of lecture" form: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A07F4-51CB-931A-4AF4-C203D8F7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D0BD76F-6D09-0610-AE42-C17C0F05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40311"/>
            <a:ext cx="1081487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4DD9D2-2D65-D4B7-6EC3-72A5FB0B9575}"/>
              </a:ext>
            </a:extLst>
          </p:cNvPr>
          <p:cNvSpPr txBox="1"/>
          <p:nvPr/>
        </p:nvSpPr>
        <p:spPr>
          <a:xfrm>
            <a:off x="762000" y="470535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40448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BAA4-1329-1AE3-434F-C08D5D5F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is Assembly Different from C/C++?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3AAE-F3EC-1CD8-52B2-4BDBF258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C/C++: string multiple operations &amp; operands in one statement:</a:t>
            </a:r>
          </a:p>
          <a:p>
            <a:pPr marL="0" indent="0" algn="ctr">
              <a:buNone/>
            </a:pPr>
            <a:r>
              <a:rPr lang="en-US" dirty="0"/>
              <a:t>x = a + b + c - d</a:t>
            </a:r>
          </a:p>
          <a:p>
            <a:r>
              <a:rPr lang="en-US" dirty="0"/>
              <a:t>In assembly, you can</a:t>
            </a:r>
          </a:p>
          <a:p>
            <a:pPr lvl="1"/>
            <a:r>
              <a:rPr lang="en-US" dirty="0"/>
              <a:t>only specify one of a fixed number of operations per statement, and</a:t>
            </a:r>
          </a:p>
          <a:p>
            <a:pPr lvl="1"/>
            <a:r>
              <a:rPr lang="en-US" dirty="0"/>
              <a:t>have a fixed number of operands per statement</a:t>
            </a:r>
          </a:p>
          <a:p>
            <a:pPr marL="471487" lvl="1" indent="0" algn="ctr">
              <a:buNone/>
            </a:pPr>
            <a:r>
              <a:rPr lang="en-US" b="0" i="0" dirty="0">
                <a:latin typeface="+mj-lt"/>
              </a:rPr>
              <a:t>ADD r1, r2, r3 // equivalent to r1 = r2 + r3</a:t>
            </a:r>
          </a:p>
          <a:p>
            <a:r>
              <a:rPr lang="en-US" dirty="0"/>
              <a:t>Complex Instruction Set Computing (CISC) ISAs focus on having many, complex instructions to make programming easier</a:t>
            </a:r>
          </a:p>
          <a:p>
            <a:pPr lvl="1"/>
            <a:r>
              <a:rPr lang="en-US" b="0" i="0" dirty="0"/>
              <a:t>E.g. x86, not discussed in this class</a:t>
            </a:r>
          </a:p>
          <a:p>
            <a:r>
              <a:rPr lang="en-US" dirty="0"/>
              <a:t>Reduced Instruction Set Computing (RISC) ISAs focus on having fewer, simpler instructions to ease hardware design</a:t>
            </a:r>
          </a:p>
          <a:p>
            <a:pPr lvl="1"/>
            <a:r>
              <a:rPr lang="en-US" dirty="0"/>
              <a:t>E.g. LC2K, ARM (</a:t>
            </a:r>
            <a:r>
              <a:rPr lang="en-US" dirty="0" err="1"/>
              <a:t>sorta</a:t>
            </a:r>
            <a:r>
              <a:rPr lang="en-US" dirty="0"/>
              <a:t>), primary focus of this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67B97-93C3-C905-1848-5F3B02C8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6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BAA4-1329-1AE3-434F-C08D5D5F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is Assembly Different from C/C++?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3AAE-F3EC-1CD8-52B2-4BDBF258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C/C++ instructions operate on </a:t>
            </a:r>
            <a:r>
              <a:rPr lang="en-US" b="1" dirty="0"/>
              <a:t>variables</a:t>
            </a:r>
          </a:p>
          <a:p>
            <a:pPr lvl="1"/>
            <a:r>
              <a:rPr lang="en-US" dirty="0"/>
              <a:t>e.g.</a:t>
            </a:r>
            <a:endParaRPr lang="en-US" i="1" dirty="0">
              <a:latin typeface="Cambria Math"/>
            </a:endParaRPr>
          </a:p>
          <a:p>
            <a:pPr marL="471487" lvl="1" indent="0" algn="ctr">
              <a:buNone/>
            </a:pPr>
            <a:r>
              <a:rPr lang="en-US" i="0" dirty="0">
                <a:latin typeface="+mj-lt"/>
              </a:rPr>
              <a:t>x = </a:t>
            </a:r>
            <a:r>
              <a:rPr lang="en-US" i="0" dirty="0" err="1">
                <a:latin typeface="+mj-lt"/>
              </a:rPr>
              <a:t>i+j</a:t>
            </a:r>
            <a:r>
              <a:rPr lang="en-US" b="0" i="0" dirty="0">
                <a:latin typeface="+mj-lt"/>
              </a:rPr>
              <a:t>;</a:t>
            </a:r>
            <a:endParaRPr lang="en-US" dirty="0"/>
          </a:p>
          <a:p>
            <a:pPr lvl="1"/>
            <a:r>
              <a:rPr lang="en-US" dirty="0"/>
              <a:t>Practically unlimited</a:t>
            </a:r>
          </a:p>
          <a:p>
            <a:r>
              <a:rPr lang="en-US" dirty="0"/>
              <a:t>Assembly instructions operate on </a:t>
            </a:r>
            <a:r>
              <a:rPr lang="en-US" b="1" dirty="0"/>
              <a:t>memory locations </a:t>
            </a:r>
            <a:r>
              <a:rPr lang="en-US" dirty="0"/>
              <a:t>or </a:t>
            </a:r>
            <a:r>
              <a:rPr lang="en-US" b="1" dirty="0"/>
              <a:t>registers</a:t>
            </a:r>
          </a:p>
          <a:p>
            <a:pPr lvl="1"/>
            <a:r>
              <a:rPr lang="en-US" dirty="0"/>
              <a:t>e.g.</a:t>
            </a:r>
          </a:p>
          <a:p>
            <a:pPr marL="471487" lvl="1" indent="0" algn="ctr">
              <a:buNone/>
            </a:pPr>
            <a:r>
              <a:rPr lang="en-US" b="0" i="0" dirty="0">
                <a:latin typeface="+mj-lt"/>
              </a:rPr>
              <a:t>add r1, r2, r3</a:t>
            </a:r>
            <a:endParaRPr lang="en-US" dirty="0"/>
          </a:p>
          <a:p>
            <a:pPr marL="471487" lvl="1" indent="0" algn="ctr">
              <a:buNone/>
            </a:pPr>
            <a:r>
              <a:rPr lang="en-US" b="0" i="0" dirty="0" err="1">
                <a:latin typeface="+mj-lt"/>
              </a:rPr>
              <a:t>ld</a:t>
            </a:r>
            <a:r>
              <a:rPr lang="en-US" b="0" i="0" dirty="0">
                <a:latin typeface="+mj-lt"/>
              </a:rPr>
              <a:t> r1, 0x1000</a:t>
            </a:r>
            <a:endParaRPr lang="en-US" dirty="0"/>
          </a:p>
          <a:p>
            <a:pPr lvl="1"/>
            <a:r>
              <a:rPr lang="en-US" dirty="0"/>
              <a:t>Registers are basically a small number (~8-32) of fixed-length, hardware variables that have simple names like "r5"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67B97-93C3-C905-1848-5F3B02C8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6C80-2ECE-F37E-5E9D-6B404C37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30D8-8674-BC6D-4F3A-D78489CF4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pitchFamily="34" charset="0"/>
                <a:ea typeface="ＭＳ Ｐゴシック" charset="-128"/>
                <a:cs typeface="Arial" pitchFamily="34" charset="0"/>
              </a:rPr>
              <a:t>ARMv8—LEGv8 subset from P+H text book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32 registers  (X0 – X31)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64 bits in each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Some have special uses e.g. X31 is always 0—XZR</a:t>
            </a:r>
            <a:br>
              <a:rPr lang="en-US" dirty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pitchFamily="34" charset="0"/>
                <a:ea typeface="ＭＳ Ｐゴシック" charset="-128"/>
                <a:cs typeface="Arial" pitchFamily="34" charset="0"/>
              </a:rPr>
              <a:t>Intel x86 (not discussed much in this class)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4 general purpose registers (</a:t>
            </a:r>
            <a:r>
              <a:rPr lang="en-US" dirty="0" err="1">
                <a:latin typeface="Calibri" pitchFamily="34" charset="0"/>
              </a:rPr>
              <a:t>eax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ebx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ecx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edx</a:t>
            </a:r>
            <a:r>
              <a:rPr lang="en-US" dirty="0">
                <a:latin typeface="Calibri" pitchFamily="34" charset="0"/>
              </a:rPr>
              <a:t>) 32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Special registers: 3 pointer registers (</a:t>
            </a:r>
            <a:r>
              <a:rPr lang="en-US" dirty="0" err="1">
                <a:latin typeface="Calibri" pitchFamily="34" charset="0"/>
              </a:rPr>
              <a:t>si,di,ip</a:t>
            </a:r>
            <a:r>
              <a:rPr lang="en-US" dirty="0">
                <a:latin typeface="Calibri" pitchFamily="34" charset="0"/>
              </a:rPr>
              <a:t>), 4 segment (</a:t>
            </a:r>
            <a:r>
              <a:rPr lang="en-US" dirty="0" err="1">
                <a:latin typeface="Calibri" pitchFamily="34" charset="0"/>
              </a:rPr>
              <a:t>cs,ds,ss,es</a:t>
            </a:r>
            <a:r>
              <a:rPr lang="en-US" dirty="0">
                <a:latin typeface="Calibri" pitchFamily="34" charset="0"/>
              </a:rPr>
              <a:t>),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alibri" pitchFamily="34" charset="0"/>
              </a:rPr>
              <a:t>	2 stack (</a:t>
            </a:r>
            <a:r>
              <a:rPr lang="en-US" dirty="0" err="1">
                <a:latin typeface="Calibri" pitchFamily="34" charset="0"/>
              </a:rPr>
              <a:t>sp</a:t>
            </a:r>
            <a:r>
              <a:rPr lang="en-US" dirty="0">
                <a:latin typeface="Calibri" pitchFamily="34" charset="0"/>
              </a:rPr>
              <a:t>, bp), status register (flags)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pitchFamily="34" charset="0"/>
                <a:ea typeface="ＭＳ Ｐゴシック" charset="-128"/>
                <a:cs typeface="Arial" pitchFamily="34" charset="0"/>
              </a:rPr>
              <a:t>LC2K (simple architecture made up for this class)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pitchFamily="34" charset="0"/>
              </a:rPr>
              <a:t>8 registers, 32 bits each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20048-DD11-7002-E56B-66934DA7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BF64-7346-05AA-5956-A41D2A28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How is Assembly Different from C/C++?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EF17-76C5-87DE-3092-A6712494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6381750" cy="3263504"/>
          </a:xfrm>
        </p:spPr>
        <p:txBody>
          <a:bodyPr>
            <a:normAutofit/>
          </a:bodyPr>
          <a:lstStyle/>
          <a:p>
            <a:r>
              <a:rPr lang="en-US" sz="1800" dirty="0"/>
              <a:t>C/C++: next line of code is executed until you get to:</a:t>
            </a:r>
          </a:p>
          <a:p>
            <a:pPr lvl="1"/>
            <a:r>
              <a:rPr lang="en-US" sz="1600" dirty="0"/>
              <a:t>function call</a:t>
            </a:r>
          </a:p>
          <a:p>
            <a:pPr lvl="1"/>
            <a:r>
              <a:rPr lang="en-US" sz="1600" dirty="0"/>
              <a:t>return statement</a:t>
            </a:r>
          </a:p>
          <a:p>
            <a:pPr lvl="1"/>
            <a:r>
              <a:rPr lang="en-US" sz="1600" dirty="0"/>
              <a:t>if statement or for/while loop</a:t>
            </a:r>
          </a:p>
          <a:p>
            <a:pPr lvl="1"/>
            <a:r>
              <a:rPr lang="en-US" sz="1600" dirty="0" err="1"/>
              <a:t>etc</a:t>
            </a:r>
            <a:endParaRPr lang="en-US" sz="1600" dirty="0"/>
          </a:p>
          <a:p>
            <a:r>
              <a:rPr lang="en-US" sz="1800" dirty="0"/>
              <a:t>Assembly: a program counter (PC) keeps track of which memory address has the next instruction, gets incremented until</a:t>
            </a:r>
          </a:p>
          <a:p>
            <a:pPr lvl="1"/>
            <a:r>
              <a:rPr lang="en-US" sz="1600" dirty="0"/>
              <a:t>a "branch" or "jump" instruction</a:t>
            </a:r>
          </a:p>
          <a:p>
            <a:pPr lvl="2"/>
            <a:r>
              <a:rPr lang="en-US" sz="1400" dirty="0"/>
              <a:t>Used to change control flow (more later)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2DB4B-7101-66E7-2A0E-415DF4D6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A9DC80-22B1-E28D-0643-0DDB78782494}"/>
              </a:ext>
            </a:extLst>
          </p:cNvPr>
          <p:cNvGrpSpPr/>
          <p:nvPr/>
        </p:nvGrpSpPr>
        <p:grpSpPr>
          <a:xfrm>
            <a:off x="6457950" y="2633974"/>
            <a:ext cx="1916815" cy="1993900"/>
            <a:chOff x="7315200" y="1663700"/>
            <a:chExt cx="1727635" cy="1993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9489EF-1F25-1AA2-3BE1-40E878A96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0" y="1663700"/>
              <a:ext cx="660835" cy="19939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8A2443-DA37-DBE8-D4B7-7F40D77A9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5200" y="2895600"/>
              <a:ext cx="1127852" cy="570803"/>
            </a:xfrm>
            <a:prstGeom prst="rect">
              <a:avLst/>
            </a:prstGeom>
          </p:spPr>
        </p:pic>
        <p:sp>
          <p:nvSpPr>
            <p:cNvPr id="8" name="Right Arrow 8">
              <a:extLst>
                <a:ext uri="{FF2B5EF4-FFF2-40B4-BE49-F238E27FC236}">
                  <a16:creationId xmlns:a16="http://schemas.microsoft.com/office/drawing/2014/main" id="{F1052578-2565-BA0A-9A2A-1F104DA1F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3200400"/>
              <a:ext cx="170443" cy="95599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69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3170-9B87-2978-A795-BB070E8F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uFillTx/>
              </a:rPr>
              <a:t>Traditional (von Neumann) Architecture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8C0D-C7B0-CC53-DCA2-8635BBBE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We're used to thinking about program code and data being separate</a:t>
            </a:r>
          </a:p>
          <a:p>
            <a:r>
              <a:rPr lang="en-US" dirty="0"/>
              <a:t>But in practice, both are stored in the same memory</a:t>
            </a:r>
          </a:p>
          <a:p>
            <a:pPr lvl="1"/>
            <a:r>
              <a:rPr lang="en-US" dirty="0"/>
              <a:t>That's why things like "function pointers" in C/C++ work</a:t>
            </a:r>
          </a:p>
          <a:p>
            <a:r>
              <a:rPr lang="en-US" dirty="0"/>
              <a:t>This is the basis of the </a:t>
            </a:r>
            <a:r>
              <a:rPr lang="en-US" b="1" dirty="0"/>
              <a:t>von Neumann</a:t>
            </a:r>
            <a:r>
              <a:rPr lang="en-US" dirty="0"/>
              <a:t>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83B9-C871-995A-2FE3-193DFC8B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8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198E-AAF5-694F-841D-C48AB0B1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uFillTx/>
              </a:rPr>
              <a:t>Traditional (von Neumann) Architecture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81FB-4366-6576-94D7-5E03F502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uFillTx/>
              </a:rPr>
              <a:t>Here’s the (endless) loop that hardware repeats forever:</a:t>
            </a:r>
          </a:p>
          <a:p>
            <a:pPr>
              <a:buFont typeface="+mj-lt"/>
              <a:buAutoNum type="arabicPeriod"/>
            </a:pPr>
            <a:r>
              <a:rPr lang="en-US" dirty="0">
                <a:uFillTx/>
              </a:rPr>
              <a:t>Fetch—get next instruction–use PC to find where it is in memory and place it in instruction register (IR)</a:t>
            </a:r>
          </a:p>
          <a:p>
            <a:pPr lvl="1"/>
            <a:r>
              <a:rPr lang="en-US" dirty="0">
                <a:uFillTx/>
              </a:rPr>
              <a:t>PC is changed to “point” to the next instruction in the program</a:t>
            </a:r>
          </a:p>
          <a:p>
            <a:pPr>
              <a:buFont typeface="+mj-lt"/>
              <a:buAutoNum type="arabicPeriod"/>
            </a:pPr>
            <a:r>
              <a:rPr lang="en-US" dirty="0">
                <a:uFillTx/>
              </a:rPr>
              <a:t>Decode—control logic examines the contents of the IR to decide what instruction it should perform</a:t>
            </a:r>
          </a:p>
          <a:p>
            <a:pPr>
              <a:buFont typeface="+mj-lt"/>
              <a:buAutoNum type="arabicPeriod"/>
            </a:pPr>
            <a:r>
              <a:rPr lang="en-US" dirty="0">
                <a:uFillTx/>
              </a:rPr>
              <a:t>Execute—the outcome of the decoding process dictates </a:t>
            </a:r>
          </a:p>
          <a:p>
            <a:pPr lvl="1"/>
            <a:r>
              <a:rPr lang="en-US" dirty="0">
                <a:uFillTx/>
              </a:rPr>
              <a:t>an arithmetic or logical operation on data</a:t>
            </a:r>
          </a:p>
          <a:p>
            <a:pPr lvl="1"/>
            <a:r>
              <a:rPr lang="en-US" dirty="0">
                <a:uFillTx/>
              </a:rPr>
              <a:t>an access to data in the same memory as the instructions</a:t>
            </a:r>
          </a:p>
          <a:p>
            <a:pPr lvl="1"/>
            <a:r>
              <a:rPr lang="en-US" dirty="0">
                <a:uFillTx/>
              </a:rPr>
              <a:t>OR a change to the contents of the PC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611DB-82B3-936F-DA3E-7CED3D97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94AD-7FCC-67E7-65FE-DD97EBC0D421}"/>
              </a:ext>
            </a:extLst>
          </p:cNvPr>
          <p:cNvGrpSpPr/>
          <p:nvPr/>
        </p:nvGrpSpPr>
        <p:grpSpPr>
          <a:xfrm>
            <a:off x="227366" y="1728195"/>
            <a:ext cx="405395" cy="1981200"/>
            <a:chOff x="152400" y="2133600"/>
            <a:chExt cx="304800" cy="2590800"/>
          </a:xfrm>
        </p:grpSpPr>
        <p:sp>
          <p:nvSpPr>
            <p:cNvPr id="6" name="Bent Arrow 11">
              <a:extLst>
                <a:ext uri="{FF2B5EF4-FFF2-40B4-BE49-F238E27FC236}">
                  <a16:creationId xmlns:a16="http://schemas.microsoft.com/office/drawing/2014/main" id="{E01C0B1F-1BAA-CC4C-9378-4C2918EF5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" y="2133600"/>
              <a:ext cx="304800" cy="2514600"/>
            </a:xfrm>
            <a:prstGeom prst="ben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itchFamily="18" charset="0"/>
              </a:endParaRPr>
            </a:p>
          </p:txBody>
        </p:sp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A2FED957-D5A9-5AFC-2839-1F4AEBF1D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" y="4191000"/>
              <a:ext cx="152400" cy="533400"/>
            </a:xfrm>
            <a:prstGeom prst="corner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8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/>
          </p:cNvSpPr>
          <p:nvPr/>
        </p:nvSpPr>
        <p:spPr bwMode="auto">
          <a:xfrm>
            <a:off x="847438" y="1714500"/>
            <a:ext cx="2736413" cy="22288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>
              <a:ln>
                <a:solidFill>
                  <a:schemeClr val="tx1"/>
                </a:solidFill>
                <a:prstDash val="dot"/>
              </a:ln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uFillTx/>
              </a:rPr>
              <a:t>(Simplified) System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9324076" y="6245225"/>
            <a:ext cx="202697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>
                <a:uFillTx/>
              </a:defRPr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uFillTx/>
                <a:latin typeface="Calibri"/>
                <a:ea typeface="+mn-ea"/>
                <a:cs typeface="Calibri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>
                <a:uFillTx/>
              </a:defRPr>
            </a:pPr>
            <a:fld id="{7AC6BD89-2FC4-40E2-A3F4-8944F0C81D9F}" type="slidenum">
              <a:rPr lang="en-US" smtClean="0"/>
              <a:pPr>
                <a:defRPr>
                  <a:uFillTx/>
                </a:defRPr>
              </a:pPr>
              <a:t>26</a:t>
            </a:fld>
            <a:endParaRPr lang="en-US" dirty="0"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244253" y="1200151"/>
            <a:ext cx="7786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Memory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891701" y="1780402"/>
            <a:ext cx="8056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Registers</a:t>
            </a:r>
          </a:p>
        </p:txBody>
      </p:sp>
      <p:sp>
        <p:nvSpPr>
          <p:cNvPr id="10" name="Trapezoid 9"/>
          <p:cNvSpPr>
            <a:spLocks/>
          </p:cNvSpPr>
          <p:nvPr/>
        </p:nvSpPr>
        <p:spPr bwMode="auto">
          <a:xfrm rot="5400000">
            <a:off x="2430932" y="2523825"/>
            <a:ext cx="1085850" cy="456069"/>
          </a:xfrm>
          <a:prstGeom prst="trapezoid">
            <a:avLst>
              <a:gd name="adj" fmla="val 985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+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967713" y="3042556"/>
            <a:ext cx="9845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cs typeface="Calibri"/>
              </a:rPr>
              <a:t>32 x 64 bits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835587" y="1314450"/>
            <a:ext cx="476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CPU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788184" y="3600450"/>
            <a:ext cx="17761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cs typeface="Calibri"/>
              </a:rPr>
              <a:t>Gigabytes to Terabytes</a:t>
            </a:r>
          </a:p>
        </p:txBody>
      </p:sp>
      <p:sp>
        <p:nvSpPr>
          <p:cNvPr id="18" name="Left Arrow 17"/>
          <p:cNvSpPr>
            <a:spLocks/>
          </p:cNvSpPr>
          <p:nvPr/>
        </p:nvSpPr>
        <p:spPr bwMode="auto">
          <a:xfrm>
            <a:off x="4115931" y="2000250"/>
            <a:ext cx="1368207" cy="514350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latin typeface="Calibri"/>
                <a:cs typeface="Calibri"/>
              </a:rPr>
              <a:t>Load</a:t>
            </a:r>
          </a:p>
        </p:txBody>
      </p:sp>
      <p:sp>
        <p:nvSpPr>
          <p:cNvPr id="19" name="Left Arrow 18"/>
          <p:cNvSpPr>
            <a:spLocks/>
          </p:cNvSpPr>
          <p:nvPr/>
        </p:nvSpPr>
        <p:spPr bwMode="auto">
          <a:xfrm flipH="1">
            <a:off x="4191943" y="2686050"/>
            <a:ext cx="1368207" cy="514350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latin typeface="Calibri"/>
                <a:cs typeface="Calibri"/>
              </a:rPr>
              <a:t>Store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2669812" y="1866035"/>
            <a:ext cx="4617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ALU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6092230" y="1600200"/>
            <a:ext cx="1520230" cy="19431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350" b="1" dirty="0">
                <a:latin typeface="Calibri"/>
                <a:cs typeface="Calibri"/>
              </a:rPr>
              <a:t>Address FFFF…</a:t>
            </a: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r>
              <a:rPr lang="en-US" sz="1350" b="1" dirty="0">
                <a:latin typeface="Calibri"/>
                <a:cs typeface="Calibri"/>
              </a:rPr>
              <a:t>Address 0000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2443678" y="3429000"/>
            <a:ext cx="3496529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58340" y="2154555"/>
          <a:ext cx="988150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X0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X1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7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X2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-3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31671" y="3686590"/>
            <a:ext cx="511327" cy="2308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0102</a:t>
            </a:r>
            <a:endParaRPr lang="en-US" sz="75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85465" y="3393259"/>
            <a:ext cx="1060358" cy="207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/>
              <a:t>Program counter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1670" y="3686589"/>
            <a:ext cx="511327" cy="2308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0102</a:t>
            </a:r>
            <a:endParaRPr lang="en-US" sz="75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18672" y="2410726"/>
            <a:ext cx="1596240" cy="2308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ADD X0, X1, X2</a:t>
            </a:r>
            <a:endParaRPr lang="en-US" sz="75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88472" y="2410725"/>
            <a:ext cx="1292195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alibri"/>
                <a:cs typeface="Calibri"/>
              </a:rPr>
              <a:t>Address 0102</a:t>
            </a:r>
          </a:p>
          <a:p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7612460" y="482516"/>
            <a:ext cx="1085850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/>
              <a:t>ADD X0, X1, X2</a:t>
            </a:r>
          </a:p>
          <a:p>
            <a:pPr algn="ctr"/>
            <a:r>
              <a:rPr lang="en-US" sz="900" b="1" dirty="0"/>
              <a:t>SUB X1, X2, X0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6701215" y="82467"/>
            <a:ext cx="24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Let's execute this short program:</a:t>
            </a:r>
          </a:p>
        </p:txBody>
      </p:sp>
    </p:spTree>
    <p:extLst>
      <p:ext uri="{BB962C8B-B14F-4D97-AF65-F5344CB8AC3E}">
        <p14:creationId xmlns:p14="http://schemas.microsoft.com/office/powerpoint/2010/main" val="175404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41146 -0.047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3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-0.35451 1.11111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/>
          </p:cNvSpPr>
          <p:nvPr/>
        </p:nvSpPr>
        <p:spPr bwMode="auto">
          <a:xfrm>
            <a:off x="847438" y="1714500"/>
            <a:ext cx="2736413" cy="22288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>
              <a:ln>
                <a:solidFill>
                  <a:schemeClr val="tx1"/>
                </a:solidFill>
                <a:prstDash val="dot"/>
              </a:ln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(Simplified) System Organization</a:t>
            </a:r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9324076" y="6245225"/>
            <a:ext cx="202697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>
                <a:uFillTx/>
              </a:defRPr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uFillTx/>
                <a:latin typeface="Calibri"/>
                <a:ea typeface="+mn-ea"/>
                <a:cs typeface="Calibri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>
                <a:uFillTx/>
              </a:defRPr>
            </a:pPr>
            <a:fld id="{7AC6BD89-2FC4-40E2-A3F4-8944F0C81D9F}" type="slidenum">
              <a:rPr lang="en-US" smtClean="0"/>
              <a:pPr>
                <a:defRPr>
                  <a:uFillTx/>
                </a:defRPr>
              </a:pPr>
              <a:t>27</a:t>
            </a:fld>
            <a:endParaRPr lang="en-US" dirty="0"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244253" y="1200151"/>
            <a:ext cx="7786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Memory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891701" y="1780402"/>
            <a:ext cx="8056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Registers</a:t>
            </a:r>
          </a:p>
        </p:txBody>
      </p:sp>
      <p:sp>
        <p:nvSpPr>
          <p:cNvPr id="10" name="Trapezoid 9"/>
          <p:cNvSpPr>
            <a:spLocks/>
          </p:cNvSpPr>
          <p:nvPr/>
        </p:nvSpPr>
        <p:spPr bwMode="auto">
          <a:xfrm rot="5400000">
            <a:off x="2430932" y="2523825"/>
            <a:ext cx="1085850" cy="456069"/>
          </a:xfrm>
          <a:prstGeom prst="trapezoid">
            <a:avLst>
              <a:gd name="adj" fmla="val 985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+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967713" y="3042556"/>
            <a:ext cx="9845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cs typeface="Calibri"/>
              </a:rPr>
              <a:t>32 x 64 bits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835587" y="1314450"/>
            <a:ext cx="476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CPU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788184" y="3600450"/>
            <a:ext cx="17761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cs typeface="Calibri"/>
              </a:rPr>
              <a:t>Gigabytes to Terabytes</a:t>
            </a:r>
          </a:p>
        </p:txBody>
      </p:sp>
      <p:sp>
        <p:nvSpPr>
          <p:cNvPr id="18" name="Left Arrow 17"/>
          <p:cNvSpPr>
            <a:spLocks/>
          </p:cNvSpPr>
          <p:nvPr/>
        </p:nvSpPr>
        <p:spPr bwMode="auto">
          <a:xfrm>
            <a:off x="4115931" y="2000250"/>
            <a:ext cx="1368207" cy="514350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latin typeface="Calibri"/>
                <a:cs typeface="Calibri"/>
              </a:rPr>
              <a:t>Load</a:t>
            </a:r>
          </a:p>
        </p:txBody>
      </p:sp>
      <p:sp>
        <p:nvSpPr>
          <p:cNvPr id="19" name="Left Arrow 18"/>
          <p:cNvSpPr>
            <a:spLocks/>
          </p:cNvSpPr>
          <p:nvPr/>
        </p:nvSpPr>
        <p:spPr bwMode="auto">
          <a:xfrm flipH="1">
            <a:off x="4191943" y="2686050"/>
            <a:ext cx="1368207" cy="514350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latin typeface="Calibri"/>
                <a:cs typeface="Calibri"/>
              </a:rPr>
              <a:t>Store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2669812" y="1866035"/>
            <a:ext cx="4617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ALU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6092230" y="1600200"/>
            <a:ext cx="1520230" cy="19431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350" b="1" dirty="0">
                <a:latin typeface="Calibri"/>
                <a:cs typeface="Calibri"/>
              </a:rPr>
              <a:t>Address FFFF…</a:t>
            </a: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r>
              <a:rPr lang="en-US" sz="1350" b="1" dirty="0">
                <a:latin typeface="Calibri"/>
                <a:cs typeface="Calibri"/>
              </a:rPr>
              <a:t>Address 0000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2443678" y="3429000"/>
            <a:ext cx="3496529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58340" y="2154555"/>
          <a:ext cx="988150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X0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X1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7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X2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-3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31671" y="3686590"/>
            <a:ext cx="511327" cy="2308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0103</a:t>
            </a:r>
            <a:endParaRPr lang="en-US" sz="75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5465" y="3393259"/>
            <a:ext cx="1060358" cy="207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/>
              <a:t>Program counter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1670" y="3686589"/>
            <a:ext cx="511327" cy="2308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0103</a:t>
            </a:r>
            <a:endParaRPr lang="en-US" sz="75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8672" y="2410726"/>
            <a:ext cx="1596240" cy="2308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SUB X1, X2, X0</a:t>
            </a:r>
            <a:endParaRPr lang="en-US" sz="75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688472" y="2410725"/>
            <a:ext cx="1292195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alibri"/>
                <a:cs typeface="Calibri"/>
              </a:rPr>
              <a:t>Address 0103</a:t>
            </a:r>
          </a:p>
          <a:p>
            <a:endParaRPr 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03BFCB-F37A-C25B-D878-0F30122CB6D4}"/>
              </a:ext>
            </a:extLst>
          </p:cNvPr>
          <p:cNvSpPr txBox="1"/>
          <p:nvPr/>
        </p:nvSpPr>
        <p:spPr>
          <a:xfrm>
            <a:off x="7612460" y="482516"/>
            <a:ext cx="1085850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/>
              <a:t>ADD X0, X1, X2</a:t>
            </a:r>
          </a:p>
          <a:p>
            <a:pPr algn="ctr"/>
            <a:r>
              <a:rPr lang="en-US" sz="900" b="1" dirty="0"/>
              <a:t>SUB X1, X2, X0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68B5CA-5235-6ED2-DDD1-0FE505E471D5}"/>
              </a:ext>
            </a:extLst>
          </p:cNvPr>
          <p:cNvSpPr txBox="1">
            <a:spLocks/>
          </p:cNvSpPr>
          <p:nvPr/>
        </p:nvSpPr>
        <p:spPr>
          <a:xfrm>
            <a:off x="6701215" y="82467"/>
            <a:ext cx="24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Let's execute this short program:</a:t>
            </a:r>
          </a:p>
        </p:txBody>
      </p:sp>
    </p:spTree>
    <p:extLst>
      <p:ext uri="{BB962C8B-B14F-4D97-AF65-F5344CB8AC3E}">
        <p14:creationId xmlns:p14="http://schemas.microsoft.com/office/powerpoint/2010/main" val="282634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41146 -0.047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3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-0.35451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/>
          </p:cNvSpPr>
          <p:nvPr/>
        </p:nvSpPr>
        <p:spPr bwMode="auto">
          <a:xfrm>
            <a:off x="847438" y="1714500"/>
            <a:ext cx="2736413" cy="22288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>
              <a:ln>
                <a:solidFill>
                  <a:schemeClr val="tx1"/>
                </a:solidFill>
                <a:prstDash val="dot"/>
              </a:ln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(Simplified) System Organization</a:t>
            </a:r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9324076" y="6245225"/>
            <a:ext cx="202697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>
                <a:uFillTx/>
              </a:defRPr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uFillTx/>
                <a:latin typeface="Calibri"/>
                <a:ea typeface="+mn-ea"/>
                <a:cs typeface="Calibri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uFillTx/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>
                <a:uFillTx/>
              </a:defRPr>
            </a:pPr>
            <a:fld id="{7AC6BD89-2FC4-40E2-A3F4-8944F0C81D9F}" type="slidenum">
              <a:rPr lang="en-US" smtClean="0"/>
              <a:pPr>
                <a:defRPr>
                  <a:uFillTx/>
                </a:defRPr>
              </a:pPr>
              <a:t>28</a:t>
            </a:fld>
            <a:endParaRPr lang="en-US" dirty="0"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244253" y="1200151"/>
            <a:ext cx="7786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Memory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891701" y="1780402"/>
            <a:ext cx="8056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Registers</a:t>
            </a:r>
          </a:p>
        </p:txBody>
      </p:sp>
      <p:sp>
        <p:nvSpPr>
          <p:cNvPr id="10" name="Trapezoid 9"/>
          <p:cNvSpPr>
            <a:spLocks/>
          </p:cNvSpPr>
          <p:nvPr/>
        </p:nvSpPr>
        <p:spPr bwMode="auto">
          <a:xfrm rot="5400000">
            <a:off x="2430932" y="2523825"/>
            <a:ext cx="1085850" cy="456069"/>
          </a:xfrm>
          <a:prstGeom prst="trapezoid">
            <a:avLst>
              <a:gd name="adj" fmla="val 985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+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967713" y="3042556"/>
            <a:ext cx="9845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cs typeface="Calibri"/>
              </a:rPr>
              <a:t>32 x 64 bits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835587" y="1314450"/>
            <a:ext cx="476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CPU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788184" y="3600450"/>
            <a:ext cx="17761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"/>
                <a:cs typeface="Calibri"/>
              </a:rPr>
              <a:t>Gigabytes to Terabytes</a:t>
            </a:r>
          </a:p>
        </p:txBody>
      </p:sp>
      <p:sp>
        <p:nvSpPr>
          <p:cNvPr id="18" name="Left Arrow 17"/>
          <p:cNvSpPr>
            <a:spLocks/>
          </p:cNvSpPr>
          <p:nvPr/>
        </p:nvSpPr>
        <p:spPr bwMode="auto">
          <a:xfrm>
            <a:off x="4115931" y="2000250"/>
            <a:ext cx="1368207" cy="514350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latin typeface="Calibri"/>
                <a:cs typeface="Calibri"/>
              </a:rPr>
              <a:t>Load</a:t>
            </a:r>
          </a:p>
        </p:txBody>
      </p:sp>
      <p:sp>
        <p:nvSpPr>
          <p:cNvPr id="19" name="Left Arrow 18"/>
          <p:cNvSpPr>
            <a:spLocks/>
          </p:cNvSpPr>
          <p:nvPr/>
        </p:nvSpPr>
        <p:spPr bwMode="auto">
          <a:xfrm flipH="1">
            <a:off x="4191943" y="2686050"/>
            <a:ext cx="1368207" cy="514350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latin typeface="Calibri"/>
                <a:cs typeface="Calibri"/>
              </a:rPr>
              <a:t>Store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2669812" y="1866035"/>
            <a:ext cx="4617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ALU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6092230" y="1600200"/>
            <a:ext cx="1520230" cy="19431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350" b="1" dirty="0">
                <a:latin typeface="Calibri"/>
                <a:cs typeface="Calibri"/>
              </a:rPr>
              <a:t>Address FFFF…</a:t>
            </a: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endParaRPr lang="en-US" sz="1350" b="1" dirty="0">
              <a:latin typeface="Calibri"/>
              <a:cs typeface="Calibri"/>
            </a:endParaRPr>
          </a:p>
          <a:p>
            <a:pPr algn="ctr"/>
            <a:r>
              <a:rPr lang="en-US" sz="1350" b="1" dirty="0">
                <a:latin typeface="Calibri"/>
                <a:cs typeface="Calibri"/>
              </a:rPr>
              <a:t>Address 0000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58340" y="2154555"/>
          <a:ext cx="988150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X0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X1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-7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X2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-3</a:t>
                      </a:r>
                    </a:p>
                  </a:txBody>
                  <a:tcPr marL="91214" marR="91214"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31671" y="3686590"/>
            <a:ext cx="511327" cy="2308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0104</a:t>
            </a:r>
            <a:endParaRPr lang="en-US" sz="75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85465" y="3393259"/>
            <a:ext cx="1060358" cy="207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/>
              <a:t>Program counter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25E1BA-6869-80FA-26F3-FF950D7B709D}"/>
              </a:ext>
            </a:extLst>
          </p:cNvPr>
          <p:cNvSpPr txBox="1"/>
          <p:nvPr/>
        </p:nvSpPr>
        <p:spPr>
          <a:xfrm>
            <a:off x="7612460" y="482516"/>
            <a:ext cx="1085850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/>
              <a:t>ADD X0, X1, X2</a:t>
            </a:r>
          </a:p>
          <a:p>
            <a:pPr algn="ctr"/>
            <a:r>
              <a:rPr lang="en-US" sz="900" b="1" dirty="0"/>
              <a:t>SUB X1, X2, X0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343AD5-5D9C-EA18-0BE6-72EACFF45D0C}"/>
              </a:ext>
            </a:extLst>
          </p:cNvPr>
          <p:cNvSpPr txBox="1">
            <a:spLocks/>
          </p:cNvSpPr>
          <p:nvPr/>
        </p:nvSpPr>
        <p:spPr>
          <a:xfrm>
            <a:off x="6701215" y="82467"/>
            <a:ext cx="24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j-lt"/>
              </a:rPr>
              <a:t>Let's execute this short program:</a:t>
            </a:r>
          </a:p>
        </p:txBody>
      </p:sp>
    </p:spTree>
    <p:extLst>
      <p:ext uri="{BB962C8B-B14F-4D97-AF65-F5344CB8AC3E}">
        <p14:creationId xmlns:p14="http://schemas.microsoft.com/office/powerpoint/2010/main" val="23434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3647-416E-1810-5C11-016E1720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Assembly Code – ARM Example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D5BC4-FBCB-A361-2F5B-0EB49367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3088"/>
            <a:ext cx="7524750" cy="59293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uFillTx/>
                <a:latin typeface="Calibri" pitchFamily="34" charset="0"/>
              </a:rPr>
              <a:t>What are the contents of the registers after executing the given assembly code (destination register is listed first in ARM)?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BBFB8-7BB5-887F-BA50-FC8B4531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WordArt 4">
            <a:extLst>
              <a:ext uri="{FF2B5EF4-FFF2-40B4-BE49-F238E27FC236}">
                <a16:creationId xmlns:a16="http://schemas.microsoft.com/office/drawing/2014/main" id="{8E8CC07D-30D1-C9E5-6C26-AF10EEBA94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7067123" y="476675"/>
            <a:ext cx="1904028" cy="45425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ARM v8 ISA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CC0A5-DFBE-7782-A7AA-986477FE87A5}"/>
              </a:ext>
            </a:extLst>
          </p:cNvPr>
          <p:cNvSpPr/>
          <p:nvPr/>
        </p:nvSpPr>
        <p:spPr>
          <a:xfrm>
            <a:off x="4669121" y="1177531"/>
            <a:ext cx="3846229" cy="282177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1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What are the final contents</a:t>
            </a:r>
            <a:r>
              <a:rPr kumimoji="0" lang="en-US" sz="1100" b="1" i="0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of X1,X2, and X3?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  <p:sp>
        <p:nvSpPr>
          <p:cNvPr id="55" name="Text Box 9">
            <a:extLst>
              <a:ext uri="{FF2B5EF4-FFF2-40B4-BE49-F238E27FC236}">
                <a16:creationId xmlns:a16="http://schemas.microsoft.com/office/drawing/2014/main" id="{72901B40-BCAA-83A9-BD00-83B253750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988" y="2369408"/>
            <a:ext cx="2007281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ADD	X3, X1, X2 </a:t>
            </a:r>
          </a:p>
        </p:txBody>
      </p:sp>
      <p:sp>
        <p:nvSpPr>
          <p:cNvPr id="56" name="Text Box 10">
            <a:extLst>
              <a:ext uri="{FF2B5EF4-FFF2-40B4-BE49-F238E27FC236}">
                <a16:creationId xmlns:a16="http://schemas.microsoft.com/office/drawing/2014/main" id="{E97886DB-6284-15CC-EB83-6B6FC35CE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769" y="2750408"/>
            <a:ext cx="1996059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ADDI	X3, X3, #3 </a:t>
            </a:r>
          </a:p>
        </p:txBody>
      </p:sp>
      <p:sp>
        <p:nvSpPr>
          <p:cNvPr id="57" name="Text Box 11">
            <a:extLst>
              <a:ext uri="{FF2B5EF4-FFF2-40B4-BE49-F238E27FC236}">
                <a16:creationId xmlns:a16="http://schemas.microsoft.com/office/drawing/2014/main" id="{904FF6E3-E1EE-E33A-7872-6A17BF6D2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884" y="3077809"/>
            <a:ext cx="2007281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SUB 	X2, X3, X1 </a:t>
            </a:r>
          </a:p>
        </p:txBody>
      </p:sp>
      <p:sp>
        <p:nvSpPr>
          <p:cNvPr id="58" name="Text Box 13">
            <a:extLst>
              <a:ext uri="{FF2B5EF4-FFF2-40B4-BE49-F238E27FC236}">
                <a16:creationId xmlns:a16="http://schemas.microsoft.com/office/drawing/2014/main" id="{556206CD-A783-0EC8-5409-1043F2A00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525" y="3506806"/>
            <a:ext cx="1590500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(1) ADD X3, X1, X2 </a:t>
            </a:r>
          </a:p>
        </p:txBody>
      </p:sp>
      <p:sp>
        <p:nvSpPr>
          <p:cNvPr id="66" name="Text Box 20">
            <a:extLst>
              <a:ext uri="{FF2B5EF4-FFF2-40B4-BE49-F238E27FC236}">
                <a16:creationId xmlns:a16="http://schemas.microsoft.com/office/drawing/2014/main" id="{44351B4D-F5BA-FFF9-44DC-6A0C7F04D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359" y="3518442"/>
            <a:ext cx="1669047" cy="55399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(2) ADDI  X3, X3, #3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2" name="Rectangle 41">
            <a:extLst>
              <a:ext uri="{FF2B5EF4-FFF2-40B4-BE49-F238E27FC236}">
                <a16:creationId xmlns:a16="http://schemas.microsoft.com/office/drawing/2014/main" id="{757B6175-0025-CE59-C65A-91B922995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594" y="2133476"/>
            <a:ext cx="1114835" cy="282178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25</a:t>
            </a:r>
          </a:p>
        </p:txBody>
      </p:sp>
      <p:sp>
        <p:nvSpPr>
          <p:cNvPr id="83" name="Text Box 42">
            <a:extLst>
              <a:ext uri="{FF2B5EF4-FFF2-40B4-BE49-F238E27FC236}">
                <a16:creationId xmlns:a16="http://schemas.microsoft.com/office/drawing/2014/main" id="{79BE837C-2FA1-30A9-645D-C939C43EE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064" y="2113051"/>
            <a:ext cx="402674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X1</a:t>
            </a:r>
          </a:p>
        </p:txBody>
      </p:sp>
      <p:sp>
        <p:nvSpPr>
          <p:cNvPr id="84" name="Rectangle 43">
            <a:extLst>
              <a:ext uri="{FF2B5EF4-FFF2-40B4-BE49-F238E27FC236}">
                <a16:creationId xmlns:a16="http://schemas.microsoft.com/office/drawing/2014/main" id="{257D5A65-47C1-6927-CF6E-3DE2ABD5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593" y="2419877"/>
            <a:ext cx="1114835" cy="282178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-4</a:t>
            </a:r>
          </a:p>
        </p:txBody>
      </p:sp>
      <p:sp>
        <p:nvSpPr>
          <p:cNvPr id="85" name="Text Box 44">
            <a:extLst>
              <a:ext uri="{FF2B5EF4-FFF2-40B4-BE49-F238E27FC236}">
                <a16:creationId xmlns:a16="http://schemas.microsoft.com/office/drawing/2014/main" id="{E167371D-E4BE-11CE-1AEE-3F9B0CE99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063" y="2397913"/>
            <a:ext cx="402674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X2</a:t>
            </a:r>
          </a:p>
        </p:txBody>
      </p:sp>
      <p:sp>
        <p:nvSpPr>
          <p:cNvPr id="86" name="Rectangle 45">
            <a:extLst>
              <a:ext uri="{FF2B5EF4-FFF2-40B4-BE49-F238E27FC236}">
                <a16:creationId xmlns:a16="http://schemas.microsoft.com/office/drawing/2014/main" id="{EA16AB26-4CF8-B148-CC78-809647EE1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592" y="2711739"/>
            <a:ext cx="1114835" cy="282178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57</a:t>
            </a:r>
          </a:p>
        </p:txBody>
      </p:sp>
      <p:sp>
        <p:nvSpPr>
          <p:cNvPr id="87" name="Text Box 46">
            <a:extLst>
              <a:ext uri="{FF2B5EF4-FFF2-40B4-BE49-F238E27FC236}">
                <a16:creationId xmlns:a16="http://schemas.microsoft.com/office/drawing/2014/main" id="{B29C81DA-2534-745C-2E53-555067B3E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063" y="2655363"/>
            <a:ext cx="402674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X3</a:t>
            </a:r>
          </a:p>
        </p:txBody>
      </p:sp>
      <p:sp>
        <p:nvSpPr>
          <p:cNvPr id="88" name="Text Box 47">
            <a:extLst>
              <a:ext uri="{FF2B5EF4-FFF2-40B4-BE49-F238E27FC236}">
                <a16:creationId xmlns:a16="http://schemas.microsoft.com/office/drawing/2014/main" id="{26D58D6C-D392-5C1C-1A35-7BFA8D9C3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999" y="2347546"/>
            <a:ext cx="852989" cy="307777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Program:</a:t>
            </a:r>
          </a:p>
        </p:txBody>
      </p:sp>
      <p:sp>
        <p:nvSpPr>
          <p:cNvPr id="89" name="Text Box 48">
            <a:extLst>
              <a:ext uri="{FF2B5EF4-FFF2-40B4-BE49-F238E27FC236}">
                <a16:creationId xmlns:a16="http://schemas.microsoft.com/office/drawing/2014/main" id="{BB90B760-A234-ED49-3FF1-850153E89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866" y="2331088"/>
            <a:ext cx="1056828" cy="52322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Initial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register file:</a:t>
            </a:r>
          </a:p>
        </p:txBody>
      </p:sp>
      <p:sp>
        <p:nvSpPr>
          <p:cNvPr id="90" name="Text Box 52">
            <a:extLst>
              <a:ext uri="{FF2B5EF4-FFF2-40B4-BE49-F238E27FC236}">
                <a16:creationId xmlns:a16="http://schemas.microsoft.com/office/drawing/2014/main" id="{DE48F9B5-B77D-32CF-094E-F4B6CABC5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988" y="2140807"/>
            <a:ext cx="3660320" cy="27699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 Narrow" pitchFamily="34" charset="0"/>
                <a:cs typeface="Arial" charset="0"/>
              </a:rPr>
              <a:t>opcode  	  d     s1   s2imm</a:t>
            </a:r>
          </a:p>
        </p:txBody>
      </p:sp>
      <p:sp>
        <p:nvSpPr>
          <p:cNvPr id="91" name="Rectangle 41">
            <a:extLst>
              <a:ext uri="{FF2B5EF4-FFF2-40B4-BE49-F238E27FC236}">
                <a16:creationId xmlns:a16="http://schemas.microsoft.com/office/drawing/2014/main" id="{CBB6B3AC-14DA-F551-19DC-264BA1494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214" y="3815645"/>
            <a:ext cx="1114835" cy="282178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25</a:t>
            </a:r>
          </a:p>
        </p:txBody>
      </p:sp>
      <p:sp>
        <p:nvSpPr>
          <p:cNvPr id="92" name="Text Box 42">
            <a:extLst>
              <a:ext uri="{FF2B5EF4-FFF2-40B4-BE49-F238E27FC236}">
                <a16:creationId xmlns:a16="http://schemas.microsoft.com/office/drawing/2014/main" id="{169BB6D0-A84C-61A3-E052-C0E5DCA89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684" y="3795220"/>
            <a:ext cx="402674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X1</a:t>
            </a:r>
          </a:p>
        </p:txBody>
      </p:sp>
      <p:sp>
        <p:nvSpPr>
          <p:cNvPr id="93" name="Rectangle 43">
            <a:extLst>
              <a:ext uri="{FF2B5EF4-FFF2-40B4-BE49-F238E27FC236}">
                <a16:creationId xmlns:a16="http://schemas.microsoft.com/office/drawing/2014/main" id="{D0E7D52E-7B05-2624-85E0-240FA755A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213" y="4102046"/>
            <a:ext cx="1114835" cy="282178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-4</a:t>
            </a:r>
          </a:p>
        </p:txBody>
      </p:sp>
      <p:sp>
        <p:nvSpPr>
          <p:cNvPr id="94" name="Text Box 44">
            <a:extLst>
              <a:ext uri="{FF2B5EF4-FFF2-40B4-BE49-F238E27FC236}">
                <a16:creationId xmlns:a16="http://schemas.microsoft.com/office/drawing/2014/main" id="{74E77AC9-34EF-D4BA-6AFB-DFE3419E5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683" y="4080082"/>
            <a:ext cx="402674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X2</a:t>
            </a:r>
          </a:p>
        </p:txBody>
      </p:sp>
      <p:sp>
        <p:nvSpPr>
          <p:cNvPr id="95" name="Rectangle 45">
            <a:extLst>
              <a:ext uri="{FF2B5EF4-FFF2-40B4-BE49-F238E27FC236}">
                <a16:creationId xmlns:a16="http://schemas.microsoft.com/office/drawing/2014/main" id="{24D0CF48-1795-F9B9-9F7C-31DB0BF6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212" y="4393908"/>
            <a:ext cx="1114835" cy="282178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57</a:t>
            </a:r>
          </a:p>
        </p:txBody>
      </p:sp>
      <p:sp>
        <p:nvSpPr>
          <p:cNvPr id="96" name="Text Box 46">
            <a:extLst>
              <a:ext uri="{FF2B5EF4-FFF2-40B4-BE49-F238E27FC236}">
                <a16:creationId xmlns:a16="http://schemas.microsoft.com/office/drawing/2014/main" id="{703F5466-6D8F-F334-A282-9A1E85398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683" y="4337532"/>
            <a:ext cx="402674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X3</a:t>
            </a:r>
          </a:p>
        </p:txBody>
      </p:sp>
      <p:sp>
        <p:nvSpPr>
          <p:cNvPr id="97" name="Rectangle 41">
            <a:extLst>
              <a:ext uri="{FF2B5EF4-FFF2-40B4-BE49-F238E27FC236}">
                <a16:creationId xmlns:a16="http://schemas.microsoft.com/office/drawing/2014/main" id="{8C53D275-0F3B-FFDB-610C-C5340754D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167" y="3815645"/>
            <a:ext cx="1114835" cy="282178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25</a:t>
            </a:r>
          </a:p>
        </p:txBody>
      </p:sp>
      <p:sp>
        <p:nvSpPr>
          <p:cNvPr id="98" name="Text Box 42">
            <a:extLst>
              <a:ext uri="{FF2B5EF4-FFF2-40B4-BE49-F238E27FC236}">
                <a16:creationId xmlns:a16="http://schemas.microsoft.com/office/drawing/2014/main" id="{C5E0DA21-F776-CA8D-8F67-A23CBCB6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637" y="3795220"/>
            <a:ext cx="402674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X1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0A55D43E-4924-28FF-22C4-B5F054ABF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166" y="4102046"/>
            <a:ext cx="1114835" cy="282178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-4</a:t>
            </a:r>
          </a:p>
        </p:txBody>
      </p:sp>
      <p:sp>
        <p:nvSpPr>
          <p:cNvPr id="100" name="Text Box 44">
            <a:extLst>
              <a:ext uri="{FF2B5EF4-FFF2-40B4-BE49-F238E27FC236}">
                <a16:creationId xmlns:a16="http://schemas.microsoft.com/office/drawing/2014/main" id="{CC8ED856-62E9-2C86-BF6A-AE2C59C0F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636" y="4080082"/>
            <a:ext cx="402674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X2</a:t>
            </a:r>
          </a:p>
        </p:txBody>
      </p:sp>
      <p:sp>
        <p:nvSpPr>
          <p:cNvPr id="101" name="Rectangle 45">
            <a:extLst>
              <a:ext uri="{FF2B5EF4-FFF2-40B4-BE49-F238E27FC236}">
                <a16:creationId xmlns:a16="http://schemas.microsoft.com/office/drawing/2014/main" id="{ACD42CD3-2ABD-D233-0C63-7BAF7048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165" y="4393908"/>
            <a:ext cx="1114835" cy="2821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>
                <a:solidFill>
                  <a:srgbClr val="FFFFFF"/>
                </a:solidFill>
                <a:cs typeface="Arial" charset="0"/>
              </a:rPr>
              <a:t>21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2" name="Text Box 46">
            <a:extLst>
              <a:ext uri="{FF2B5EF4-FFF2-40B4-BE49-F238E27FC236}">
                <a16:creationId xmlns:a16="http://schemas.microsoft.com/office/drawing/2014/main" id="{234706A6-1E8E-CD9A-9871-7220E1ED3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636" y="4337532"/>
            <a:ext cx="402674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X3</a:t>
            </a:r>
          </a:p>
        </p:txBody>
      </p:sp>
      <p:sp>
        <p:nvSpPr>
          <p:cNvPr id="104" name="Rectangle 41">
            <a:extLst>
              <a:ext uri="{FF2B5EF4-FFF2-40B4-BE49-F238E27FC236}">
                <a16:creationId xmlns:a16="http://schemas.microsoft.com/office/drawing/2014/main" id="{08367649-9745-C2DB-4353-C6313A22E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517" y="3832129"/>
            <a:ext cx="1114835" cy="282178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25</a:t>
            </a:r>
          </a:p>
        </p:txBody>
      </p:sp>
      <p:sp>
        <p:nvSpPr>
          <p:cNvPr id="105" name="Text Box 42">
            <a:extLst>
              <a:ext uri="{FF2B5EF4-FFF2-40B4-BE49-F238E27FC236}">
                <a16:creationId xmlns:a16="http://schemas.microsoft.com/office/drawing/2014/main" id="{98024601-9DAA-86AC-7007-0599E37B7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987" y="3811704"/>
            <a:ext cx="402674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X1</a:t>
            </a:r>
          </a:p>
        </p:txBody>
      </p:sp>
      <p:sp>
        <p:nvSpPr>
          <p:cNvPr id="106" name="Rectangle 43">
            <a:extLst>
              <a:ext uri="{FF2B5EF4-FFF2-40B4-BE49-F238E27FC236}">
                <a16:creationId xmlns:a16="http://schemas.microsoft.com/office/drawing/2014/main" id="{54D14DBB-659F-6215-59BC-BC0E02E0F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516" y="4118530"/>
            <a:ext cx="1114835" cy="282178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-4</a:t>
            </a:r>
          </a:p>
        </p:txBody>
      </p:sp>
      <p:sp>
        <p:nvSpPr>
          <p:cNvPr id="107" name="Text Box 44">
            <a:extLst>
              <a:ext uri="{FF2B5EF4-FFF2-40B4-BE49-F238E27FC236}">
                <a16:creationId xmlns:a16="http://schemas.microsoft.com/office/drawing/2014/main" id="{E5B57408-EDF5-2CCB-B502-964199D0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986" y="4096566"/>
            <a:ext cx="402674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X2</a:t>
            </a:r>
          </a:p>
        </p:txBody>
      </p:sp>
      <p:sp>
        <p:nvSpPr>
          <p:cNvPr id="108" name="Rectangle 45">
            <a:extLst>
              <a:ext uri="{FF2B5EF4-FFF2-40B4-BE49-F238E27FC236}">
                <a16:creationId xmlns:a16="http://schemas.microsoft.com/office/drawing/2014/main" id="{27248373-1E92-1514-6F5B-91351914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515" y="4410392"/>
            <a:ext cx="1114835" cy="2821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  <a:cs typeface="Arial" charset="0"/>
              </a:rPr>
              <a:t>24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09" name="Text Box 46">
            <a:extLst>
              <a:ext uri="{FF2B5EF4-FFF2-40B4-BE49-F238E27FC236}">
                <a16:creationId xmlns:a16="http://schemas.microsoft.com/office/drawing/2014/main" id="{E18FADF3-85F2-B880-8BE9-5027D0746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986" y="4354016"/>
            <a:ext cx="402674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X3</a:t>
            </a:r>
          </a:p>
        </p:txBody>
      </p:sp>
      <p:sp>
        <p:nvSpPr>
          <p:cNvPr id="112" name="Rectangle 41">
            <a:extLst>
              <a:ext uri="{FF2B5EF4-FFF2-40B4-BE49-F238E27FC236}">
                <a16:creationId xmlns:a16="http://schemas.microsoft.com/office/drawing/2014/main" id="{693F750B-D3D4-2326-38C6-AECE4B26E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832" y="3856857"/>
            <a:ext cx="1114835" cy="282178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25</a:t>
            </a:r>
          </a:p>
        </p:txBody>
      </p:sp>
      <p:sp>
        <p:nvSpPr>
          <p:cNvPr id="113" name="Text Box 42">
            <a:extLst>
              <a:ext uri="{FF2B5EF4-FFF2-40B4-BE49-F238E27FC236}">
                <a16:creationId xmlns:a16="http://schemas.microsoft.com/office/drawing/2014/main" id="{16615726-6B2B-ACD9-D1A6-3883228F9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302" y="3836432"/>
            <a:ext cx="402674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X1</a:t>
            </a:r>
          </a:p>
        </p:txBody>
      </p:sp>
      <p:sp>
        <p:nvSpPr>
          <p:cNvPr id="114" name="Rectangle 43">
            <a:extLst>
              <a:ext uri="{FF2B5EF4-FFF2-40B4-BE49-F238E27FC236}">
                <a16:creationId xmlns:a16="http://schemas.microsoft.com/office/drawing/2014/main" id="{2A371906-1E75-637C-FCA2-3FDC2676F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831" y="4143258"/>
            <a:ext cx="1114835" cy="2821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charset="0"/>
              </a:rPr>
              <a:t>-1</a:t>
            </a:r>
          </a:p>
        </p:txBody>
      </p:sp>
      <p:sp>
        <p:nvSpPr>
          <p:cNvPr id="115" name="Text Box 44">
            <a:extLst>
              <a:ext uri="{FF2B5EF4-FFF2-40B4-BE49-F238E27FC236}">
                <a16:creationId xmlns:a16="http://schemas.microsoft.com/office/drawing/2014/main" id="{CDE09ADD-05B1-8EB2-C4DD-217692EC3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301" y="4121294"/>
            <a:ext cx="402674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X2</a:t>
            </a:r>
          </a:p>
        </p:txBody>
      </p:sp>
      <p:sp>
        <p:nvSpPr>
          <p:cNvPr id="116" name="Rectangle 45">
            <a:extLst>
              <a:ext uri="{FF2B5EF4-FFF2-40B4-BE49-F238E27FC236}">
                <a16:creationId xmlns:a16="http://schemas.microsoft.com/office/drawing/2014/main" id="{E7641F65-F84E-464E-60A6-3FCFC266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830" y="4435120"/>
            <a:ext cx="1114835" cy="282178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24</a:t>
            </a:r>
          </a:p>
        </p:txBody>
      </p:sp>
      <p:sp>
        <p:nvSpPr>
          <p:cNvPr id="117" name="Text Box 46">
            <a:extLst>
              <a:ext uri="{FF2B5EF4-FFF2-40B4-BE49-F238E27FC236}">
                <a16:creationId xmlns:a16="http://schemas.microsoft.com/office/drawing/2014/main" id="{B7CD3CE1-E4C5-03DA-16FC-F58D27EBB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301" y="4378744"/>
            <a:ext cx="402674" cy="338554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X3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71D787A-B581-C096-A19A-517A9250B711}"/>
              </a:ext>
            </a:extLst>
          </p:cNvPr>
          <p:cNvSpPr txBox="1"/>
          <p:nvPr/>
        </p:nvSpPr>
        <p:spPr>
          <a:xfrm>
            <a:off x="6739040" y="3509465"/>
            <a:ext cx="6560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cs typeface="Arial" charset="0"/>
              </a:rPr>
              <a:t>(3) SUB X2, X3, X1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B77D069-7214-0EBC-CF23-C78D9D472F3A}"/>
              </a:ext>
            </a:extLst>
          </p:cNvPr>
          <p:cNvSpPr txBox="1"/>
          <p:nvPr/>
        </p:nvSpPr>
        <p:spPr>
          <a:xfrm>
            <a:off x="3454778" y="2614661"/>
            <a:ext cx="1840019" cy="646331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ADDI means "add immediate", the</a:t>
            </a:r>
            <a:r>
              <a:rPr kumimoji="0" lang="en-US" sz="9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last field is a literal value, not a register index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7D979A-02E9-571C-101A-D487350FE84B}"/>
              </a:ext>
            </a:extLst>
          </p:cNvPr>
          <p:cNvSpPr txBox="1"/>
          <p:nvPr/>
        </p:nvSpPr>
        <p:spPr>
          <a:xfrm>
            <a:off x="991720" y="4731061"/>
            <a:ext cx="3933265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3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256683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6" grpId="0"/>
      <p:bldP spid="97" grpId="0" animBg="1"/>
      <p:bldP spid="98" grpId="0"/>
      <p:bldP spid="99" grpId="0" animBg="1"/>
      <p:bldP spid="100" grpId="0"/>
      <p:bldP spid="101" grpId="0" animBg="1"/>
      <p:bldP spid="102" grpId="0"/>
      <p:bldP spid="104" grpId="0" animBg="1"/>
      <p:bldP spid="105" grpId="0"/>
      <p:bldP spid="106" grpId="0" animBg="1"/>
      <p:bldP spid="107" grpId="0"/>
      <p:bldP spid="108" grpId="0" animBg="1"/>
      <p:bldP spid="109" grpId="0"/>
      <p:bldP spid="112" grpId="0" animBg="1"/>
      <p:bldP spid="113" grpId="0"/>
      <p:bldP spid="114" grpId="0" animBg="1"/>
      <p:bldP spid="115" grpId="0"/>
      <p:bldP spid="116" grpId="0" animBg="1"/>
      <p:bldP spid="1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3F57-CA93-D337-E5E0-FBFEA19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26D-90CB-7AEF-6055-5E6C7556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HW 0</a:t>
            </a:r>
          </a:p>
          <a:p>
            <a:pPr lvl="1"/>
            <a:r>
              <a:rPr lang="en-US" dirty="0"/>
              <a:t>Posted on website, due Wednesday</a:t>
            </a:r>
          </a:p>
          <a:p>
            <a:r>
              <a:rPr lang="en-US" dirty="0"/>
              <a:t>P1</a:t>
            </a:r>
          </a:p>
          <a:p>
            <a:pPr lvl="1"/>
            <a:r>
              <a:rPr lang="en-US" dirty="0"/>
              <a:t>Released soon</a:t>
            </a:r>
          </a:p>
          <a:p>
            <a:r>
              <a:rPr lang="en-US" dirty="0"/>
              <a:t>Setup clinic</a:t>
            </a:r>
          </a:p>
          <a:p>
            <a:pPr lvl="1"/>
            <a:r>
              <a:rPr lang="en-US" dirty="0"/>
              <a:t>Friday</a:t>
            </a:r>
          </a:p>
          <a:p>
            <a:pPr lvl="1"/>
            <a:r>
              <a:rPr lang="en-US" dirty="0"/>
              <a:t>Need help getting your debugger setup? </a:t>
            </a:r>
          </a:p>
          <a:p>
            <a:r>
              <a:rPr lang="en-US" dirty="0"/>
              <a:t>OH</a:t>
            </a:r>
          </a:p>
          <a:p>
            <a:pPr lvl="1"/>
            <a:r>
              <a:rPr lang="en-US" dirty="0"/>
              <a:t>Going on now: see website-&gt;Google Calendar-&gt;Office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F4B6-4608-B92A-C95F-BB8DAB5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8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BAA4-1329-1AE3-434F-C08D5D5F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is Assembly Different from C/C++?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3AAE-F3EC-1CD8-52B2-4BDBF258ACB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/>
              <a:t>No data types in assembly</a:t>
            </a:r>
          </a:p>
          <a:p>
            <a:r>
              <a:rPr lang="en-US" dirty="0"/>
              <a:t>Everything is 0s and 1s: up to the programmer to interpret whether these bits should be interpreted as </a:t>
            </a:r>
            <a:r>
              <a:rPr lang="en-US" dirty="0" err="1"/>
              <a:t>ints</a:t>
            </a:r>
            <a:r>
              <a:rPr lang="en-US" dirty="0"/>
              <a:t>, bools, chars… or even instructions themselves!</a:t>
            </a:r>
          </a:p>
          <a:p>
            <a:pPr marL="0" indent="0">
              <a:buNone/>
            </a:pP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 is now 'b'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results in the same assembly as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 is now 98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67B97-93C3-C905-1848-5F3B02C8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5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BAA4-1329-1AE3-434F-C08D5D5F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is Assembly Different from C/C++?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3AAE-F3EC-1CD8-52B2-4BDBF258ACB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r>
              <a:rPr lang="en-US" dirty="0"/>
              <a:t>1000011 could be interpreted as:</a:t>
            </a:r>
          </a:p>
          <a:p>
            <a:pPr lvl="2"/>
            <a:r>
              <a:rPr lang="en-US" dirty="0"/>
              <a:t>Signed number:        -61</a:t>
            </a:r>
          </a:p>
          <a:p>
            <a:pPr lvl="2"/>
            <a:r>
              <a:rPr lang="en-US" dirty="0"/>
              <a:t>Unsigned number:   67</a:t>
            </a:r>
          </a:p>
          <a:p>
            <a:pPr lvl="2"/>
            <a:r>
              <a:rPr lang="en-US" dirty="0"/>
              <a:t>A float:                       9.38e-44</a:t>
            </a:r>
          </a:p>
          <a:p>
            <a:pPr lvl="2"/>
            <a:r>
              <a:rPr lang="en-US" dirty="0"/>
              <a:t>A character:               'C'</a:t>
            </a:r>
          </a:p>
          <a:p>
            <a:pPr lvl="2"/>
            <a:r>
              <a:rPr lang="en-US" dirty="0"/>
              <a:t>LC2K Instruction:      'add 0 0 3'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67B97-93C3-C905-1848-5F3B02C8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31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9463C73-1B98-9472-658F-CE961DA60B6B}"/>
              </a:ext>
            </a:extLst>
          </p:cNvPr>
          <p:cNvSpPr/>
          <p:nvPr/>
        </p:nvSpPr>
        <p:spPr>
          <a:xfrm>
            <a:off x="5181600" y="1962150"/>
            <a:ext cx="25146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05BEB-742C-8AC6-3CF1-91ADB8EF881B}"/>
              </a:ext>
            </a:extLst>
          </p:cNvPr>
          <p:cNvSpPr txBox="1"/>
          <p:nvPr/>
        </p:nvSpPr>
        <p:spPr>
          <a:xfrm>
            <a:off x="5638800" y="2500640"/>
            <a:ext cx="1828800" cy="261610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How did I get these?</a:t>
            </a:r>
          </a:p>
        </p:txBody>
      </p:sp>
    </p:spTree>
    <p:extLst>
      <p:ext uri="{BB962C8B-B14F-4D97-AF65-F5344CB8AC3E}">
        <p14:creationId xmlns:p14="http://schemas.microsoft.com/office/powerpoint/2010/main" val="40885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DCDB-2575-D247-333F-880BC1FC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Values in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13E3-B82A-A5A5-C83B-79F9032C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integers represented as we've seen</a:t>
            </a:r>
          </a:p>
          <a:p>
            <a:r>
              <a:rPr lang="en-US" dirty="0"/>
              <a:t>Chars are represented as ASCII values</a:t>
            </a:r>
          </a:p>
          <a:p>
            <a:pPr lvl="1"/>
            <a:r>
              <a:rPr lang="en-US" dirty="0"/>
              <a:t>e.g. 'a' -&gt; 97, 'b' -&gt; 98, '#' -&gt; 35</a:t>
            </a:r>
          </a:p>
          <a:p>
            <a:r>
              <a:rPr lang="en-US" dirty="0"/>
              <a:t>What about negative numbers?</a:t>
            </a:r>
          </a:p>
          <a:p>
            <a:r>
              <a:rPr lang="en-US" dirty="0"/>
              <a:t>Fractional numbers?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A8860-4C00-A4F4-53D4-B9CB1E3A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DA8D-DC83-6521-E9C7-06C87672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0D27-BCC2-3639-87D7-94C2E37B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many ways we could represent negative numbers</a:t>
            </a:r>
          </a:p>
          <a:p>
            <a:r>
              <a:rPr lang="en-US" sz="2000" dirty="0"/>
              <a:t>Because it will eventually make our hardware simpler, the most common representation is 2's complement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87B8-2E7A-A2F7-C4DE-F84F7FA1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11906-5C36-8801-B128-49B8A4E7272B}"/>
              </a:ext>
            </a:extLst>
          </p:cNvPr>
          <p:cNvSpPr/>
          <p:nvPr/>
        </p:nvSpPr>
        <p:spPr>
          <a:xfrm>
            <a:off x="4876800" y="3373374"/>
            <a:ext cx="530915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6" name="Rectangular Callout 6">
            <a:extLst>
              <a:ext uri="{FF2B5EF4-FFF2-40B4-BE49-F238E27FC236}">
                <a16:creationId xmlns:a16="http://schemas.microsoft.com/office/drawing/2014/main" id="{D0797375-E1E9-4464-EEFA-44D08F8449E0}"/>
              </a:ext>
            </a:extLst>
          </p:cNvPr>
          <p:cNvSpPr/>
          <p:nvPr/>
        </p:nvSpPr>
        <p:spPr bwMode="auto">
          <a:xfrm>
            <a:off x="4953000" y="2495550"/>
            <a:ext cx="1447800" cy="1030224"/>
          </a:xfrm>
          <a:prstGeom prst="wedge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Hey, Good-Looking!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8154D-CA3B-9774-3E7A-BDD4FE220D89}"/>
              </a:ext>
            </a:extLst>
          </p:cNvPr>
          <p:cNvSpPr txBox="1"/>
          <p:nvPr/>
        </p:nvSpPr>
        <p:spPr>
          <a:xfrm>
            <a:off x="4114800" y="4296704"/>
            <a:ext cx="3866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not 2's </a:t>
            </a:r>
            <a:r>
              <a:rPr lang="en-US" i="1" dirty="0"/>
              <a:t>compliment!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7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C99A-B9CB-50AF-66A5-86C98AEF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361D-B174-9366-0F42-9F3581DF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Recall that 1101 in binary is 13 in decimal.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2’s complement numbers are very similar to unsigned binary numbers.</a:t>
            </a:r>
          </a:p>
          <a:p>
            <a:pPr lvl="1"/>
            <a:r>
              <a:rPr lang="en-US" dirty="0"/>
              <a:t>The only difference is that the first number is now negative.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87331" lvl="1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CE1EF-AE2C-04F6-82F5-705A16EB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7FEA-0D32-D9AA-F0FD-E44E3D381855}"/>
              </a:ext>
            </a:extLst>
          </p:cNvPr>
          <p:cNvSpPr txBox="1"/>
          <p:nvPr/>
        </p:nvSpPr>
        <p:spPr>
          <a:xfrm>
            <a:off x="1591468" y="3389487"/>
            <a:ext cx="5385055" cy="853682"/>
          </a:xfrm>
          <a:prstGeom prst="rect">
            <a:avLst/>
          </a:prstGeom>
          <a:noFill/>
        </p:spPr>
        <p:txBody>
          <a:bodyPr wrap="square" lIns="113907" tIns="56953" rIns="113907" bIns="56953" rtlCol="0">
            <a:spAutoFit/>
          </a:bodyPr>
          <a:lstStyle/>
          <a:p>
            <a:r>
              <a:rPr lang="en-US" sz="2400"/>
              <a:t>1   1   0   1 = -8 + 4 + 1= -3</a:t>
            </a:r>
            <a:endParaRPr lang="en-US" sz="2400">
              <a:solidFill>
                <a:srgbClr val="00B050"/>
              </a:solidFill>
            </a:endParaRP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9C120-3B07-1E84-79F8-417C9FE460FB}"/>
              </a:ext>
            </a:extLst>
          </p:cNvPr>
          <p:cNvSpPr txBox="1"/>
          <p:nvPr/>
        </p:nvSpPr>
        <p:spPr>
          <a:xfrm>
            <a:off x="1591468" y="3816328"/>
            <a:ext cx="2980532" cy="576683"/>
          </a:xfrm>
          <a:prstGeom prst="rect">
            <a:avLst/>
          </a:prstGeom>
          <a:noFill/>
        </p:spPr>
        <p:txBody>
          <a:bodyPr wrap="square" lIns="113907" tIns="56953" rIns="113907" bIns="56953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baseline="30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   2</a:t>
            </a:r>
            <a:r>
              <a:rPr lang="en-US" baseline="30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   2</a:t>
            </a:r>
            <a:r>
              <a:rPr lang="en-US" baseline="30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  2</a:t>
            </a:r>
            <a:r>
              <a:rPr lang="en-US" baseline="30000" dirty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82975-77BB-9959-91EB-8C873508C596}"/>
              </a:ext>
            </a:extLst>
          </p:cNvPr>
          <p:cNvSpPr txBox="1"/>
          <p:nvPr/>
        </p:nvSpPr>
        <p:spPr>
          <a:xfrm>
            <a:off x="1676400" y="1683539"/>
            <a:ext cx="5385055" cy="853682"/>
          </a:xfrm>
          <a:prstGeom prst="rect">
            <a:avLst/>
          </a:prstGeom>
          <a:noFill/>
        </p:spPr>
        <p:txBody>
          <a:bodyPr wrap="square" lIns="113907" tIns="56953" rIns="113907" bIns="56953" rtlCol="0">
            <a:spAutoFit/>
          </a:bodyPr>
          <a:lstStyle/>
          <a:p>
            <a:r>
              <a:rPr lang="en-US" sz="2400" dirty="0"/>
              <a:t>1   1   0   1 = 8 + 4 + 1= 13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6EDEE-F65D-B3F5-AD5A-771D4C5D61E8}"/>
              </a:ext>
            </a:extLst>
          </p:cNvPr>
          <p:cNvSpPr txBox="1"/>
          <p:nvPr/>
        </p:nvSpPr>
        <p:spPr>
          <a:xfrm>
            <a:off x="1676400" y="2106210"/>
            <a:ext cx="2879183" cy="576683"/>
          </a:xfrm>
          <a:prstGeom prst="rect">
            <a:avLst/>
          </a:prstGeom>
          <a:noFill/>
        </p:spPr>
        <p:txBody>
          <a:bodyPr wrap="square" lIns="113907" tIns="56953" rIns="113907" bIns="56953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baseline="30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    2</a:t>
            </a:r>
            <a:r>
              <a:rPr lang="en-US" baseline="30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  2</a:t>
            </a:r>
            <a:r>
              <a:rPr lang="en-US" baseline="30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  2</a:t>
            </a:r>
            <a:r>
              <a:rPr lang="en-US" baseline="30000" dirty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EE619-D549-879C-711F-7E6DF12F23BE}"/>
              </a:ext>
            </a:extLst>
          </p:cNvPr>
          <p:cNvSpPr txBox="1"/>
          <p:nvPr/>
        </p:nvSpPr>
        <p:spPr>
          <a:xfrm>
            <a:off x="991720" y="4731061"/>
            <a:ext cx="3933265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3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104511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C5E1-E31B-885D-DC10-06B7251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 with 2's Complement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41A4-1F0E-12A3-9FAD-AEFDD085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is the range of representation of a 4-bit 2’s complement number? 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[-8, 7]	(corresponding to 1000 and 0111)</a:t>
            </a:r>
          </a:p>
          <a:p>
            <a:r>
              <a:rPr lang="en-US" dirty="0"/>
              <a:t>What is the range of representation of an n-bit 2’s complement number?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[-2</a:t>
            </a:r>
            <a:r>
              <a:rPr lang="en-US" baseline="30000" dirty="0">
                <a:solidFill>
                  <a:srgbClr val="FF0000"/>
                </a:solidFill>
              </a:rPr>
              <a:t>(n-1)</a:t>
            </a:r>
            <a:r>
              <a:rPr lang="en-US" dirty="0">
                <a:solidFill>
                  <a:srgbClr val="FF0000"/>
                </a:solidFill>
              </a:rPr>
              <a:t>, 2</a:t>
            </a:r>
            <a:r>
              <a:rPr lang="en-US" baseline="30000" dirty="0">
                <a:solidFill>
                  <a:srgbClr val="FF0000"/>
                </a:solidFill>
              </a:rPr>
              <a:t>(n-1)</a:t>
            </a:r>
            <a:r>
              <a:rPr lang="en-US" dirty="0">
                <a:solidFill>
                  <a:srgbClr val="FF0000"/>
                </a:solidFill>
              </a:rPr>
              <a:t> - 1]</a:t>
            </a:r>
          </a:p>
          <a:p>
            <a:r>
              <a:rPr lang="en-US" dirty="0"/>
              <a:t>Useful trick: You can negate a 2’s complement number by inverting all the bits and adding 1.  </a:t>
            </a:r>
          </a:p>
          <a:p>
            <a:pPr lvl="1"/>
            <a:r>
              <a:rPr lang="en-US" dirty="0"/>
              <a:t>5 is represented as   	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Negate each bit:      	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1010</a:t>
            </a:r>
          </a:p>
          <a:p>
            <a:pPr lvl="1"/>
            <a:r>
              <a:rPr lang="en-US" dirty="0"/>
              <a:t>Add 1:		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1011 </a:t>
            </a:r>
            <a:r>
              <a:rPr lang="en-US" dirty="0"/>
              <a:t>= -8 + 2 + 1 = -5  </a:t>
            </a:r>
          </a:p>
          <a:p>
            <a:pPr marL="587331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C0144-0CA2-0088-C870-4CDA8AB6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DA9C-F492-D103-3C98-8817A832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fractional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F9C5-7027-146A-4177-10C67A9C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idea: fixed point notation</a:t>
            </a:r>
          </a:p>
          <a:p>
            <a:pPr lvl="1"/>
            <a:r>
              <a:rPr lang="en-US" dirty="0"/>
              <a:t>Have some bits represent numbers before decimal point, some bits represent numbers after decimal point</a:t>
            </a:r>
          </a:p>
          <a:p>
            <a:r>
              <a:rPr lang="en-US" dirty="0"/>
              <a:t>Better idea: floating point notation</a:t>
            </a:r>
          </a:p>
          <a:p>
            <a:pPr lvl="1"/>
            <a:r>
              <a:rPr lang="en-US" dirty="0"/>
              <a:t>Inspired by scientific notation (e.g. 1.3*10e-3)</a:t>
            </a:r>
          </a:p>
          <a:p>
            <a:pPr lvl="1"/>
            <a:r>
              <a:rPr lang="en-US" dirty="0"/>
              <a:t>Allows for larger range of numbers</a:t>
            </a:r>
          </a:p>
          <a:p>
            <a:pPr lvl="1"/>
            <a:r>
              <a:rPr lang="en-US" dirty="0"/>
              <a:t>We'll come back to this in a few weeks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91F10-D64C-5316-A472-B698A521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8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D4D9-5501-B133-007F-E634349F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E738-2F24-1C81-1FD8-896278B5F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binary numbers can represent signed and unsigned numbers, chars, and fractional numbers</a:t>
            </a:r>
          </a:p>
          <a:p>
            <a:r>
              <a:rPr lang="en-US" dirty="0"/>
              <a:t>But they must also represent instructions themselves!</a:t>
            </a:r>
          </a:p>
          <a:p>
            <a:pPr lvl="1"/>
            <a:r>
              <a:rPr lang="en-US" dirty="0"/>
              <a:t>After all, memory is just a collection of 1s and 0s</a:t>
            </a:r>
          </a:p>
          <a:p>
            <a:r>
              <a:rPr lang="en-US" dirty="0"/>
              <a:t>We need a way of </a:t>
            </a:r>
            <a:r>
              <a:rPr lang="en-US" b="1" i="1" dirty="0"/>
              <a:t>encoding </a:t>
            </a:r>
            <a:r>
              <a:rPr lang="en-US" dirty="0"/>
              <a:t>instructions in order to store them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AF586-E504-0A30-219D-9EC39E06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7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6D84-B2CB-31A4-9906-D288DFE2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Software program to machine code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AB226-587C-D4D3-B935-92E11068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38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C7F063-8350-C26F-367F-CF0EDF520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00214"/>
            <a:ext cx="7162800" cy="2581517"/>
          </a:xfrm>
          <a:prstGeom prst="rect">
            <a:avLst/>
          </a:prstGeom>
        </p:spPr>
      </p:pic>
      <p:sp>
        <p:nvSpPr>
          <p:cNvPr id="28" name="WordArt 4">
            <a:extLst>
              <a:ext uri="{FF2B5EF4-FFF2-40B4-BE49-F238E27FC236}">
                <a16:creationId xmlns:a16="http://schemas.microsoft.com/office/drawing/2014/main" id="{6653421F-011E-8292-1E27-9ABBBBEC4D7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7252438" y="1034050"/>
            <a:ext cx="1649525" cy="816094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Example ISA</a:t>
            </a:r>
          </a:p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(simplified)</a:t>
            </a:r>
          </a:p>
        </p:txBody>
      </p:sp>
    </p:spTree>
    <p:extLst>
      <p:ext uri="{BB962C8B-B14F-4D97-AF65-F5344CB8AC3E}">
        <p14:creationId xmlns:p14="http://schemas.microsoft.com/office/powerpoint/2010/main" val="1123657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46AD-2BF9-DD5E-EF1E-854AE905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Assembly Instruction Encoding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00AC-2310-A9CD-F9C1-6733E6C7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Since the EDSAC (1949) almost all computers stored program instructions the same way they store data.</a:t>
            </a: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Each instruction is encoded as a number</a:t>
            </a:r>
          </a:p>
          <a:p>
            <a:pPr eaLnBrk="1" hangingPunct="1"/>
            <a:endParaRPr lang="en-US" dirty="0"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dirty="0"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dirty="0"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dirty="0"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This is the number stored in memory (</a:t>
            </a:r>
            <a:r>
              <a:rPr lang="en-US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in binary)!</a:t>
            </a:r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16F71-0058-E6F4-1AF6-4727D797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39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A4F191C-A25B-DB9F-98FC-3D9E844C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66950"/>
            <a:ext cx="4807001" cy="10682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B0B055F-CB6A-19F1-8DB7-D3F43F87689A}"/>
              </a:ext>
            </a:extLst>
          </p:cNvPr>
          <p:cNvSpPr txBox="1"/>
          <p:nvPr/>
        </p:nvSpPr>
        <p:spPr>
          <a:xfrm>
            <a:off x="2362200" y="3354222"/>
            <a:ext cx="594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011011010011001 = 2</a:t>
            </a:r>
            <a:r>
              <a:rPr lang="en-US" b="1" baseline="30000" dirty="0">
                <a:solidFill>
                  <a:srgbClr val="000000"/>
                </a:solidFill>
                <a:uFillTx/>
                <a:latin typeface="Calibri" pitchFamily="34" charset="0"/>
              </a:rPr>
              <a:t>0</a:t>
            </a:r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 + 2</a:t>
            </a:r>
            <a:r>
              <a:rPr lang="en-US" b="1" baseline="30000" dirty="0">
                <a:solidFill>
                  <a:srgbClr val="000000"/>
                </a:solidFill>
                <a:uFillTx/>
                <a:latin typeface="Calibri" pitchFamily="34" charset="0"/>
              </a:rPr>
              <a:t>3</a:t>
            </a:r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 + 2</a:t>
            </a:r>
            <a:r>
              <a:rPr lang="en-US" b="1" baseline="30000" dirty="0">
                <a:solidFill>
                  <a:srgbClr val="000000"/>
                </a:solidFill>
                <a:uFillTx/>
                <a:latin typeface="Calibri" pitchFamily="34" charset="0"/>
              </a:rPr>
              <a:t>4</a:t>
            </a:r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 + 2</a:t>
            </a:r>
            <a:r>
              <a:rPr lang="en-US" b="1" baseline="30000" dirty="0">
                <a:solidFill>
                  <a:srgbClr val="000000"/>
                </a:solidFill>
                <a:uFillTx/>
                <a:latin typeface="Calibri" pitchFamily="34" charset="0"/>
              </a:rPr>
              <a:t>7</a:t>
            </a:r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 + 2</a:t>
            </a:r>
            <a:r>
              <a:rPr lang="en-US" b="1" baseline="30000" dirty="0">
                <a:solidFill>
                  <a:srgbClr val="000000"/>
                </a:solidFill>
                <a:uFillTx/>
                <a:latin typeface="Calibri" pitchFamily="34" charset="0"/>
              </a:rPr>
              <a:t>9</a:t>
            </a:r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 + 2</a:t>
            </a:r>
            <a:r>
              <a:rPr lang="en-US" b="1" baseline="30000" dirty="0">
                <a:solidFill>
                  <a:srgbClr val="000000"/>
                </a:solidFill>
                <a:uFillTx/>
                <a:latin typeface="Calibri" pitchFamily="34" charset="0"/>
              </a:rPr>
              <a:t>10</a:t>
            </a:r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 + 2</a:t>
            </a:r>
            <a:r>
              <a:rPr lang="en-US" b="1" baseline="30000" dirty="0">
                <a:solidFill>
                  <a:srgbClr val="000000"/>
                </a:solidFill>
                <a:uFillTx/>
                <a:latin typeface="Calibri" pitchFamily="34" charset="0"/>
              </a:rPr>
              <a:t>12</a:t>
            </a:r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 + 2</a:t>
            </a:r>
            <a:r>
              <a:rPr lang="en-US" b="1" baseline="30000" dirty="0">
                <a:solidFill>
                  <a:srgbClr val="000000"/>
                </a:solidFill>
                <a:uFillTx/>
                <a:latin typeface="Calibri" pitchFamily="34" charset="0"/>
              </a:rPr>
              <a:t>13</a:t>
            </a:r>
          </a:p>
          <a:p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                               =  </a:t>
            </a:r>
            <a:r>
              <a:rPr lang="en-US" b="1" i="1" dirty="0">
                <a:solidFill>
                  <a:srgbClr val="000000"/>
                </a:solidFill>
                <a:uFillTx/>
                <a:latin typeface="Calibri" pitchFamily="34" charset="0"/>
              </a:rPr>
              <a:t>13977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1EF1D9-3FCD-5A69-54FB-A820B69845B1}"/>
              </a:ext>
            </a:extLst>
          </p:cNvPr>
          <p:cNvSpPr/>
          <p:nvPr/>
        </p:nvSpPr>
        <p:spPr>
          <a:xfrm>
            <a:off x="4918100" y="3979312"/>
            <a:ext cx="4155295" cy="646331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2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How many different "operation codes" could</a:t>
            </a:r>
            <a:r>
              <a:rPr kumimoji="0" lang="en-US" sz="1200" b="1" i="0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be supported by this ISA</a:t>
            </a:r>
            <a:r>
              <a:rPr kumimoji="0" lang="en-US" sz="12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? How many registers?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  <p:sp>
        <p:nvSpPr>
          <p:cNvPr id="36" name="WordArt 4">
            <a:extLst>
              <a:ext uri="{FF2B5EF4-FFF2-40B4-BE49-F238E27FC236}">
                <a16:creationId xmlns:a16="http://schemas.microsoft.com/office/drawing/2014/main" id="{2453A042-E34B-78FB-84B0-4340135300C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7178835" y="1685166"/>
            <a:ext cx="1649525" cy="816094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Example ISA</a:t>
            </a:r>
          </a:p>
          <a:p>
            <a:r>
              <a:rPr lang="en-US" sz="28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uFillTx/>
                <a:latin typeface="Arial"/>
                <a:cs typeface="Arial"/>
              </a:rPr>
              <a:t>(simplified)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B71D16-9E38-429C-BDAF-C1A281D69FAC}"/>
              </a:ext>
            </a:extLst>
          </p:cNvPr>
          <p:cNvSpPr txBox="1"/>
          <p:nvPr/>
        </p:nvSpPr>
        <p:spPr>
          <a:xfrm>
            <a:off x="991720" y="4731061"/>
            <a:ext cx="3933265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3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292814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B250-6CB7-E6FF-BF6C-EF217066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496C-D970-A7EE-D7DA-2F743A3F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2 types:</a:t>
            </a:r>
          </a:p>
          <a:p>
            <a:r>
              <a:rPr lang="en-US" dirty="0"/>
              <a:t>Group:</a:t>
            </a:r>
          </a:p>
          <a:p>
            <a:pPr lvl="1"/>
            <a:r>
              <a:rPr lang="en-US" dirty="0"/>
              <a:t>In-person</a:t>
            </a:r>
          </a:p>
          <a:p>
            <a:pPr lvl="1"/>
            <a:r>
              <a:rPr lang="en-US" dirty="0"/>
              <a:t>T/Th - 30 minutes right after class (3901 BBB)</a:t>
            </a:r>
          </a:p>
          <a:p>
            <a:pPr lvl="1"/>
            <a:r>
              <a:rPr lang="en-US" dirty="0"/>
              <a:t>Prioritize group questions over individual debugging</a:t>
            </a:r>
          </a:p>
          <a:p>
            <a:pPr lvl="1"/>
            <a:r>
              <a:rPr lang="en-US" dirty="0"/>
              <a:t>Starting this Thursday</a:t>
            </a:r>
          </a:p>
          <a:p>
            <a:r>
              <a:rPr lang="en-US" dirty="0"/>
              <a:t>Individual:</a:t>
            </a:r>
          </a:p>
          <a:p>
            <a:pPr lvl="1"/>
            <a:r>
              <a:rPr lang="en-US" dirty="0"/>
              <a:t>Wednesday – 4:30-5:30</a:t>
            </a:r>
          </a:p>
          <a:p>
            <a:pPr lvl="1"/>
            <a:r>
              <a:rPr lang="en-US" dirty="0"/>
              <a:t>Over Zoom (for now) – see website for link</a:t>
            </a:r>
          </a:p>
          <a:p>
            <a:pPr lvl="1"/>
            <a:r>
              <a:rPr lang="en-US" dirty="0"/>
              <a:t>One-on-one: any questions welcome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9E471-F5D9-CB15-0743-06B29AF9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9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84" dirty="0"/>
              <a:t>Finish Up ISAs</a:t>
            </a:r>
          </a:p>
          <a:p>
            <a:r>
              <a:rPr lang="en-US" sz="2184" dirty="0"/>
              <a:t>LC2K details</a:t>
            </a:r>
            <a:endParaRPr lang="en-US" sz="1853" dirty="0"/>
          </a:p>
          <a:p>
            <a:r>
              <a:rPr lang="en-US" sz="2184" dirty="0"/>
              <a:t>Lingering questions / feedback? I'll include an anonymous form at the end of every lecture: </a:t>
            </a:r>
            <a:r>
              <a:rPr lang="en-US" sz="2184" dirty="0">
                <a:hlinkClick r:id="rId2"/>
              </a:rPr>
              <a:t>https://bit.ly/3oXr4Ah</a:t>
            </a:r>
            <a:endParaRPr lang="en-US" sz="2184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31957" y="4767267"/>
            <a:ext cx="1810862" cy="273844"/>
          </a:xfrm>
          <a:prstGeom prst="rect">
            <a:avLst/>
          </a:prstGeom>
        </p:spPr>
        <p:txBody>
          <a:bodyPr vert="horz" lIns="84426" tIns="42213" rIns="84426" bIns="42213" rtlCol="0" anchor="ctr"/>
          <a:lstStyle/>
          <a:p>
            <a:fld id="{24191890-1B93-4A46-9FD4-B9843F018E51}" type="slidenum">
              <a:rPr lang="en-US" smtClean="0"/>
              <a:t>40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312" y="3414711"/>
            <a:ext cx="1081487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994E4-34FA-130A-C43A-4219B909F2AE}"/>
              </a:ext>
            </a:extLst>
          </p:cNvPr>
          <p:cNvSpPr txBox="1"/>
          <p:nvPr/>
        </p:nvSpPr>
        <p:spPr>
          <a:xfrm>
            <a:off x="991720" y="4731061"/>
            <a:ext cx="3933265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3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70345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1646-237B-790F-2547-90962197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827A-4DC3-8BC5-266A-2299D91E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Want more examples on binary? Two's complement?</a:t>
            </a:r>
          </a:p>
          <a:p>
            <a:pPr lvl="1"/>
            <a:r>
              <a:rPr lang="en-US" sz="2000" dirty="0"/>
              <a:t>See "resources tab" on website</a:t>
            </a:r>
          </a:p>
          <a:p>
            <a:pPr lvl="1"/>
            <a:r>
              <a:rPr lang="en-US" sz="2000" dirty="0"/>
              <a:t>Extra videos, review sheets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45B4D-E84E-0C77-6F17-5A814F38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9684C-3D46-4395-42BD-BC8C81F8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71750"/>
            <a:ext cx="6096000" cy="22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5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CFF-6BAC-EE7C-70BE-9C918CA4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Instruction Set Architecture (ISA) Design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C294-9FFF-068E-4AB1-D278437F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>
                <a:solidFill>
                  <a:srgbClr val="C00000"/>
                </a:solidFill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2: ISA - storage types, binary and addressing modes</a:t>
            </a:r>
          </a:p>
          <a:p>
            <a:pPr eaLnBrk="1" hangingPunct="1"/>
            <a:r>
              <a:rPr lang="en-US" sz="24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3 : LC2K</a:t>
            </a:r>
          </a:p>
          <a:p>
            <a:pPr eaLnBrk="1" hangingPunct="1"/>
            <a:r>
              <a:rPr lang="en-US" sz="24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4 : ARM</a:t>
            </a:r>
          </a:p>
          <a:p>
            <a:pPr eaLnBrk="1" hangingPunct="1"/>
            <a:r>
              <a:rPr lang="en-US" sz="24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5 : Converting C to assembly – basic blocks</a:t>
            </a:r>
          </a:p>
          <a:p>
            <a:pPr eaLnBrk="1" hangingPunct="1"/>
            <a:r>
              <a:rPr lang="en-US" sz="24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6 : Converting C to assembly – functions</a:t>
            </a:r>
          </a:p>
          <a:p>
            <a:pPr eaLnBrk="1" hangingPunct="1"/>
            <a:r>
              <a:rPr lang="en-US" sz="24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7 : Translation software; libraries, memory layout</a:t>
            </a:r>
          </a:p>
          <a:p>
            <a:pPr eaLnBrk="1" hangingPunct="1"/>
            <a:endParaRPr lang="en-US" sz="24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CE90E-7A06-799D-F56B-01D47FEF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5CDB-8AED-65CE-3A69-ECBBD4FD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Computer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E8CE-DAAF-2B4D-0680-F7833D42E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753350" cy="326350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You know from 280 that computers have "memory"</a:t>
            </a:r>
          </a:p>
          <a:p>
            <a:pPr lvl="1"/>
            <a:r>
              <a:rPr lang="en-US" sz="1400" dirty="0"/>
              <a:t>Abstractly, a long array that holds values</a:t>
            </a:r>
          </a:p>
          <a:p>
            <a:r>
              <a:rPr lang="en-US" sz="1600" dirty="0"/>
              <a:t>Every piece of data in a running program lives at a numerical </a:t>
            </a:r>
            <a:r>
              <a:rPr lang="en-US" sz="1600" dirty="0">
                <a:solidFill>
                  <a:srgbClr val="FF0000"/>
                </a:solidFill>
              </a:rPr>
              <a:t>address</a:t>
            </a:r>
            <a:r>
              <a:rPr lang="en-US" sz="1600" dirty="0"/>
              <a:t> in memory</a:t>
            </a:r>
          </a:p>
          <a:p>
            <a:pPr lvl="1"/>
            <a:r>
              <a:rPr lang="en-US" sz="1400" dirty="0"/>
              <a:t>You can see the address in C by using the "&amp;" operator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600" dirty="0"/>
          </a:p>
          <a:p>
            <a:r>
              <a:rPr lang="en-US" sz="1600" dirty="0"/>
              <a:t>Most programs work by loading values from memory to the processor, operating on those values, and writing values back into memory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B9539-CEF0-4811-055E-DBAE7D71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7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32ECC6-341F-808B-F13F-10DDA77DB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19350"/>
            <a:ext cx="3933345" cy="15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8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FD68-2615-D072-12A0-D4EE5EC2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CE41-7A05-9F2C-9DC6-1BEC2D29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question in understanding how programs run on computers:</a:t>
            </a:r>
          </a:p>
          <a:p>
            <a:pPr lvl="1"/>
            <a:r>
              <a:rPr lang="en-US" dirty="0"/>
              <a:t>How are values actually represented in memory?</a:t>
            </a:r>
          </a:p>
          <a:p>
            <a:r>
              <a:rPr lang="en-US" dirty="0"/>
              <a:t>Answer: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A3AF0-6B42-5692-CAAF-CFC13385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59D-5FFA-2A9F-141C-7B4E8EA2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Decimal and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144F0-9030-356F-BCF6-F337C8160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8286750" cy="326350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000" dirty="0"/>
                  <a:t>Humans represent numbers in base-10 (decimal) because we have 10 fingers (or "digits")</a:t>
                </a:r>
              </a:p>
              <a:p>
                <a:r>
                  <a:rPr lang="en-US" sz="2000" kern="0" dirty="0"/>
                  <a:t>The</a:t>
                </a:r>
                <a:r>
                  <a:rPr lang="en-US" sz="2000" kern="0" dirty="0">
                    <a:solidFill>
                      <a:srgbClr val="FF0000"/>
                    </a:solidFill>
                  </a:rPr>
                  <a:t> n</a:t>
                </a:r>
                <a:r>
                  <a:rPr lang="en-US" sz="2000" kern="0" baseline="30000" dirty="0"/>
                  <a:t>th </a:t>
                </a:r>
                <a:r>
                  <a:rPr lang="en-US" sz="2000" kern="0" dirty="0"/>
                  <a:t>digit corresponds to 10</a:t>
                </a:r>
                <a:r>
                  <a:rPr lang="en-US" sz="2000" kern="0" baseline="30000" dirty="0">
                    <a:solidFill>
                      <a:srgbClr val="FF0000"/>
                    </a:solidFill>
                  </a:rPr>
                  <a:t>n</a:t>
                </a:r>
              </a:p>
              <a:p>
                <a:pPr marL="471487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1407</m:t>
                      </m:r>
                    </m:oMath>
                  </m:oMathPara>
                </a14:m>
                <a:endParaRPr lang="en-US" sz="2000" kern="0" dirty="0">
                  <a:solidFill>
                    <a:srgbClr val="00B050"/>
                  </a:solidFill>
                </a:endParaRPr>
              </a:p>
              <a:p>
                <a:pPr marL="471487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0" dirty="0" smtClean="0">
                          <a:latin typeface="Cambria Math"/>
                        </a:rPr>
                        <m:t>=</m:t>
                      </m:r>
                      <m:r>
                        <a:rPr lang="en-US" sz="2000" i="1" kern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000" i="1" kern="0" dirty="0">
                          <a:latin typeface="Cambria Math"/>
                        </a:rPr>
                        <m:t>⋅</m:t>
                      </m:r>
                      <m:r>
                        <a:rPr lang="en-US" sz="2000" i="1" kern="0" dirty="0" smtClean="0">
                          <a:latin typeface="Cambria Math"/>
                        </a:rPr>
                        <m:t>10</m:t>
                      </m:r>
                      <m:r>
                        <a:rPr lang="en-US" sz="2000" i="1" kern="0" baseline="3000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000" i="1" kern="0" dirty="0" smtClean="0">
                          <a:latin typeface="Cambria Math"/>
                        </a:rPr>
                        <m:t>+</m:t>
                      </m:r>
                      <m:r>
                        <a:rPr lang="en-US" sz="2000" i="1" kern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000" i="1" kern="0" dirty="0">
                          <a:latin typeface="Cambria Math"/>
                        </a:rPr>
                        <m:t>⋅</m:t>
                      </m:r>
                      <m:r>
                        <a:rPr lang="en-US" sz="2000" i="1" kern="0" dirty="0" smtClean="0">
                          <a:latin typeface="Cambria Math"/>
                        </a:rPr>
                        <m:t>10</m:t>
                      </m:r>
                      <m:r>
                        <a:rPr lang="en-US" sz="2000" i="1" kern="0" baseline="3000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000" i="1" kern="0" dirty="0" smtClean="0">
                          <a:latin typeface="Cambria Math"/>
                        </a:rPr>
                        <m:t>+</m:t>
                      </m:r>
                      <m:r>
                        <a:rPr lang="en-US" sz="2000" i="1" kern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000" i="1" kern="0" dirty="0">
                          <a:latin typeface="Cambria Math"/>
                        </a:rPr>
                        <m:t>⋅</m:t>
                      </m:r>
                      <m:r>
                        <a:rPr lang="en-US" sz="2000" i="1" kern="0" dirty="0" smtClean="0">
                          <a:latin typeface="Cambria Math"/>
                        </a:rPr>
                        <m:t>10</m:t>
                      </m:r>
                      <m:r>
                        <a:rPr lang="en-US" sz="2000" i="1" kern="0" baseline="3000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000" i="1" kern="0" dirty="0" smtClean="0">
                          <a:latin typeface="Cambria Math"/>
                        </a:rPr>
                        <m:t>+</m:t>
                      </m:r>
                      <m:r>
                        <a:rPr lang="en-US" sz="2000" i="1" kern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7</m:t>
                      </m:r>
                      <m:r>
                        <a:rPr lang="en-US" sz="2000" i="1" kern="0" dirty="0">
                          <a:latin typeface="Cambria Math"/>
                        </a:rPr>
                        <m:t>⋅</m:t>
                      </m:r>
                      <m:r>
                        <a:rPr lang="en-US" sz="2000" i="1" kern="0" dirty="0" smtClean="0">
                          <a:latin typeface="Cambria Math"/>
                        </a:rPr>
                        <m:t>10</m:t>
                      </m:r>
                      <m:r>
                        <a:rPr lang="en-US" sz="2000" i="1" kern="0" baseline="3000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000" kern="0" baseline="30000" dirty="0">
                  <a:solidFill>
                    <a:srgbClr val="FF0000"/>
                  </a:solidFill>
                </a:endParaRPr>
              </a:p>
              <a:p>
                <a:pPr marL="471487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0" dirty="0" smtClean="0">
                          <a:latin typeface="Cambria Math"/>
                        </a:rPr>
                        <m:t>=1000+400+00+7</m:t>
                      </m:r>
                    </m:oMath>
                  </m:oMathPara>
                </a14:m>
                <a:endParaRPr lang="en-US" sz="2000" kern="0" dirty="0"/>
              </a:p>
              <a:p>
                <a:r>
                  <a:rPr lang="en-US" sz="2000" dirty="0"/>
                  <a:t>Computers are made of wires with either high or low voltages</a:t>
                </a:r>
              </a:p>
              <a:p>
                <a:r>
                  <a:rPr lang="en-US" sz="2000" dirty="0"/>
                  <a:t>Internally represents values in base-2 (binary) since it has "binary digits"</a:t>
                </a:r>
              </a:p>
              <a:p>
                <a:pPr lvl="1"/>
                <a:r>
                  <a:rPr lang="en-US" sz="1600" dirty="0"/>
                  <a:t>(or bits for short)</a:t>
                </a:r>
              </a:p>
              <a:p>
                <a:r>
                  <a:rPr lang="en-US" sz="2100" kern="0" dirty="0"/>
                  <a:t>In binary, the </a:t>
                </a:r>
                <a:r>
                  <a:rPr lang="en-US" sz="2100" kern="0" dirty="0">
                    <a:solidFill>
                      <a:srgbClr val="FF0000"/>
                    </a:solidFill>
                  </a:rPr>
                  <a:t>n</a:t>
                </a:r>
                <a:r>
                  <a:rPr lang="en-US" sz="2100" kern="0" baseline="30000" dirty="0"/>
                  <a:t>th</a:t>
                </a:r>
                <a:r>
                  <a:rPr lang="en-US" sz="2100" kern="0" baseline="-25000" dirty="0"/>
                  <a:t> </a:t>
                </a:r>
                <a:r>
                  <a:rPr lang="en-US" sz="2100" kern="0" dirty="0"/>
                  <a:t>bit corresponds to 2</a:t>
                </a:r>
                <a:r>
                  <a:rPr lang="en-US" sz="2100" kern="0" baseline="30000" dirty="0">
                    <a:solidFill>
                      <a:srgbClr val="FF0000"/>
                    </a:solidFill>
                  </a:rPr>
                  <a:t>n</a:t>
                </a:r>
                <a:endParaRPr lang="en-US" sz="2100" kern="0" dirty="0">
                  <a:solidFill>
                    <a:srgbClr val="FF0000"/>
                  </a:solidFill>
                </a:endParaRPr>
              </a:p>
              <a:p>
                <a:pPr marL="471487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1101</m:t>
                      </m:r>
                    </m:oMath>
                  </m:oMathPara>
                </a14:m>
                <a:endParaRPr lang="en-US" sz="1800" kern="0" dirty="0">
                  <a:solidFill>
                    <a:srgbClr val="00B050"/>
                  </a:solidFill>
                </a:endParaRPr>
              </a:p>
              <a:p>
                <a:pPr marL="471487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latin typeface="Cambria Math"/>
                        </a:rPr>
                        <m:t>=</m:t>
                      </m:r>
                      <m:r>
                        <a:rPr lang="en-US" sz="1800" b="0" i="1" kern="0" smtClean="0">
                          <a:solidFill>
                            <a:srgbClr val="00B05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800" i="1" kern="0" dirty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sz="1800" b="0" i="1" kern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kern="0" dirty="0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kern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800" b="0" i="1" kern="0" dirty="0" smtClean="0">
                          <a:latin typeface="Cambria Math"/>
                        </a:rPr>
                        <m:t>+</m:t>
                      </m:r>
                      <m:r>
                        <a:rPr lang="en-US" sz="1800" b="0" i="1" kern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800" b="0" i="1" kern="0" dirty="0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sz="1800" b="0" i="1" kern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kern="0" dirty="0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kern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kern="0" dirty="0" smtClean="0">
                          <a:latin typeface="Cambria Math"/>
                        </a:rPr>
                        <m:t>+</m:t>
                      </m:r>
                      <m:r>
                        <a:rPr lang="en-US" sz="1800" b="0" i="1" kern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800" b="0" i="1" kern="0" dirty="0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sz="1800" b="0" i="1" kern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kern="0" dirty="0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kern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1800" b="0" i="1" kern="0" dirty="0" smtClean="0">
                          <a:latin typeface="Cambria Math"/>
                        </a:rPr>
                        <m:t>+</m:t>
                      </m:r>
                      <m:r>
                        <a:rPr lang="en-US" sz="1800" b="0" i="1" kern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800" b="0" i="1" kern="0" dirty="0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sz="1800" b="0" i="1" kern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kern="0" dirty="0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kern="0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800" b="0" kern="0" dirty="0"/>
              </a:p>
              <a:p>
                <a:pPr marL="471487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latin typeface="Cambria Math"/>
                        </a:rPr>
                        <m:t>=8+4+0+1</m:t>
                      </m:r>
                    </m:oMath>
                  </m:oMathPara>
                </a14:m>
                <a:endParaRPr lang="en-US" sz="1800" b="0" kern="0" dirty="0"/>
              </a:p>
              <a:p>
                <a:pPr marL="471487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latin typeface="Cambria Math"/>
                        </a:rPr>
                        <m:t>=13</m:t>
                      </m:r>
                    </m:oMath>
                  </m:oMathPara>
                </a14:m>
                <a:endParaRPr lang="en-US" sz="1800" kern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144F0-9030-356F-BCF6-F337C8160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8286750" cy="3263504"/>
              </a:xfrm>
              <a:blipFill>
                <a:blip r:embed="rId2"/>
                <a:stretch>
                  <a:fillRect l="-441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47442-F927-DF67-ADFE-4A56BC45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Hey, Bart, according to this magazine in another million years man will  have an extra finger.&quot; &quot;Five fingers? Ooh... Freak show!&quot; : r/TheSimpsons">
            <a:extLst>
              <a:ext uri="{FF2B5EF4-FFF2-40B4-BE49-F238E27FC236}">
                <a16:creationId xmlns:a16="http://schemas.microsoft.com/office/drawing/2014/main" id="{33C49B27-64A4-55B0-69E9-BB57CA9F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2835151"/>
            <a:ext cx="1600200" cy="121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1E9E4-3225-DA43-44D1-52AD28F1B97C}"/>
              </a:ext>
            </a:extLst>
          </p:cNvPr>
          <p:cNvSpPr txBox="1"/>
          <p:nvPr/>
        </p:nvSpPr>
        <p:spPr>
          <a:xfrm>
            <a:off x="7467600" y="414057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Does Bart Simpson count in octal?</a:t>
            </a:r>
          </a:p>
        </p:txBody>
      </p:sp>
      <p:pic>
        <p:nvPicPr>
          <p:cNvPr id="1028" name="Picture 4" descr="GOOBNET &gt;&gt; weekly whine: MON 25 DEC 2017">
            <a:extLst>
              <a:ext uri="{FF2B5EF4-FFF2-40B4-BE49-F238E27FC236}">
                <a16:creationId xmlns:a16="http://schemas.microsoft.com/office/drawing/2014/main" id="{736B1A29-6BE1-1FDE-4874-DECFC432D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9305"/>
            <a:ext cx="1546859" cy="116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F7892-B90D-2946-C38A-FA33A140CC77}"/>
              </a:ext>
            </a:extLst>
          </p:cNvPr>
          <p:cNvSpPr txBox="1"/>
          <p:nvPr/>
        </p:nvSpPr>
        <p:spPr>
          <a:xfrm>
            <a:off x="7344335" y="1867634"/>
            <a:ext cx="1219200" cy="600164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60325" indent="-47625" algn="ctr"/>
            <a:r>
              <a:rPr lang="en-US" sz="1100" kern="0" dirty="0">
                <a:solidFill>
                  <a:schemeClr val="bg1"/>
                </a:solidFill>
              </a:rPr>
              <a:t>Collection of 8 bits is called a </a:t>
            </a:r>
            <a:r>
              <a:rPr lang="en-US" sz="1100" b="1" kern="0" dirty="0">
                <a:solidFill>
                  <a:schemeClr val="bg1"/>
                </a:solidFill>
              </a:rPr>
              <a:t>byte</a:t>
            </a:r>
            <a:endParaRPr lang="en-US" sz="11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8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0.0.2025"/>
  <p:tag name="SLIDO_PRESENTATION_ID" val="00000000-0000-0000-0000-000000000000"/>
  <p:tag name="SLIDO_EVENT_UUID" val="99320828-747c-4bb3-b416-c47a04d962bb"/>
  <p:tag name="SLIDO_EVENT_SECTION_UUID" val="324154be-f7dd-4bd2-8507-382a178b3712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</TotalTime>
  <Words>2748</Words>
  <Application>Microsoft Office PowerPoint</Application>
  <PresentationFormat>On-screen Show (16:9)</PresentationFormat>
  <Paragraphs>497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Arial Narrow</vt:lpstr>
      <vt:lpstr>Calibri</vt:lpstr>
      <vt:lpstr>Calibri Light</vt:lpstr>
      <vt:lpstr>Cambria Math</vt:lpstr>
      <vt:lpstr>Century Gothic</vt:lpstr>
      <vt:lpstr>Consolas</vt:lpstr>
      <vt:lpstr>Courier New</vt:lpstr>
      <vt:lpstr>Roboto</vt:lpstr>
      <vt:lpstr>Times New Roman</vt:lpstr>
      <vt:lpstr>Verdana</vt:lpstr>
      <vt:lpstr>Wingdings</vt:lpstr>
      <vt:lpstr>1_Office Theme</vt:lpstr>
      <vt:lpstr>EECS 370 - Lecture 2</vt:lpstr>
      <vt:lpstr>Unresolved questions from last time</vt:lpstr>
      <vt:lpstr>Announcements</vt:lpstr>
      <vt:lpstr>My Office Hours</vt:lpstr>
      <vt:lpstr>Extra Resources</vt:lpstr>
      <vt:lpstr>Instruction Set Architecture (ISA) Design Lectures</vt:lpstr>
      <vt:lpstr>Basic Computer Model</vt:lpstr>
      <vt:lpstr>Basic Memory Model</vt:lpstr>
      <vt:lpstr>Aside: Decimal and Binary</vt:lpstr>
      <vt:lpstr>Aside: Hexadecimal</vt:lpstr>
      <vt:lpstr>Aside: Hexadecimal</vt:lpstr>
      <vt:lpstr>Operating on Binary Values</vt:lpstr>
      <vt:lpstr>Shift Operators</vt:lpstr>
      <vt:lpstr>Shift Operators</vt:lpstr>
      <vt:lpstr>Bitwise operations</vt:lpstr>
      <vt:lpstr>Bitwise operations</vt:lpstr>
      <vt:lpstr>Different Data Types</vt:lpstr>
      <vt:lpstr>Minimum Datatype Sizzes</vt:lpstr>
      <vt:lpstr>Where do ISAs come into the game ?</vt:lpstr>
      <vt:lpstr>How is Assembly Different from C/C++?</vt:lpstr>
      <vt:lpstr>How is Assembly Different from C/C++?</vt:lpstr>
      <vt:lpstr>Example Architectures</vt:lpstr>
      <vt:lpstr>How is Assembly Different from C/C++?</vt:lpstr>
      <vt:lpstr>Traditional (von Neumann) Architecture</vt:lpstr>
      <vt:lpstr>Traditional (von Neumann) Architecture</vt:lpstr>
      <vt:lpstr>(Simplified) System Organization</vt:lpstr>
      <vt:lpstr>(Simplified) System Organization</vt:lpstr>
      <vt:lpstr>(Simplified) System Organization</vt:lpstr>
      <vt:lpstr>Assembly Code – ARM Example</vt:lpstr>
      <vt:lpstr>How is Assembly Different from C/C++?</vt:lpstr>
      <vt:lpstr>How is Assembly Different from C/C++?</vt:lpstr>
      <vt:lpstr>Representing Values in Hardware</vt:lpstr>
      <vt:lpstr>Negative Numbers</vt:lpstr>
      <vt:lpstr>Two’s Complement Representation</vt:lpstr>
      <vt:lpstr>Fun with 2's Complement Numbers</vt:lpstr>
      <vt:lpstr>What about fractional numbers?</vt:lpstr>
      <vt:lpstr>Encoding Instructions</vt:lpstr>
      <vt:lpstr>Software program to machine code</vt:lpstr>
      <vt:lpstr>Assembly Instruction Encoding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Jonathan Beaumont</cp:lastModifiedBy>
  <cp:revision>166</cp:revision>
  <dcterms:created xsi:type="dcterms:W3CDTF">2020-01-27T04:39:41Z</dcterms:created>
  <dcterms:modified xsi:type="dcterms:W3CDTF">2023-01-10T19:29:01Z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