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sldIdLst>
    <p:sldId id="256" r:id="rId2"/>
    <p:sldId id="929" r:id="rId3"/>
    <p:sldId id="865" r:id="rId4"/>
    <p:sldId id="908" r:id="rId5"/>
    <p:sldId id="911" r:id="rId6"/>
    <p:sldId id="913" r:id="rId7"/>
    <p:sldId id="599" r:id="rId8"/>
    <p:sldId id="600" r:id="rId9"/>
    <p:sldId id="914" r:id="rId10"/>
    <p:sldId id="915" r:id="rId11"/>
    <p:sldId id="916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917" r:id="rId20"/>
    <p:sldId id="918" r:id="rId21"/>
    <p:sldId id="919" r:id="rId22"/>
    <p:sldId id="920" r:id="rId23"/>
    <p:sldId id="921" r:id="rId24"/>
    <p:sldId id="922" r:id="rId25"/>
    <p:sldId id="923" r:id="rId26"/>
    <p:sldId id="924" r:id="rId27"/>
    <p:sldId id="925" r:id="rId28"/>
    <p:sldId id="926" r:id="rId29"/>
    <p:sldId id="927" r:id="rId30"/>
    <p:sldId id="928" r:id="rId31"/>
    <p:sldId id="803" r:id="rId32"/>
    <p:sldId id="930" r:id="rId33"/>
    <p:sldId id="932" r:id="rId34"/>
    <p:sldId id="933" r:id="rId35"/>
    <p:sldId id="934" r:id="rId36"/>
    <p:sldId id="935" r:id="rId37"/>
    <p:sldId id="628" r:id="rId38"/>
    <p:sldId id="635" r:id="rId39"/>
    <p:sldId id="636" r:id="rId40"/>
    <p:sldId id="637" r:id="rId41"/>
  </p:sldIdLst>
  <p:sldSz cx="12161838" cy="7772400"/>
  <p:notesSz cx="6858000" cy="9144000"/>
  <p:custDataLst>
    <p:tags r:id="rId43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595" autoAdjust="0"/>
  </p:normalViewPr>
  <p:slideViewPr>
    <p:cSldViewPr>
      <p:cViewPr varScale="1">
        <p:scale>
          <a:sx n="91" d="100"/>
          <a:sy n="91" d="100"/>
        </p:scale>
        <p:origin x="90" y="840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6A87B7-8F7F-4FBA-AAC2-0B1B74B54B28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D8FF3C-7D3A-4368-9237-BBA41F2C4477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6299FD-9FAC-40AC-AF84-F2A24967D249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E1619B-EBFF-4CC3-84F2-B5886CD5AC67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7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0A74D4-1EAC-4C76-BD5D-BD4F7898A7B7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5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F340C3-070C-4D3D-AF1B-502934D67B5D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2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119FA3-26EF-4BC6-A2B6-ECFF98DAD557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B4A9AA-238D-4D4B-9228-B829CE3D20AD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16-byte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1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9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1C5B2F-D97A-4243-AF6D-31C5F479E302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CBAD4E-34FE-480F-AC82-26283EFE382E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8BD0BC-1A31-4104-AC0E-456698253FEF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85A2FC-5CBC-4A65-9C79-9AA09DC25155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4F5DEA-ACE4-40A4-867D-094B0E568A53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27243E-14A1-417E-BF95-F3CF6C37CC91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5338" y="709613"/>
            <a:ext cx="56705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hosts.eecs.umich.edu/370simulators/pipeline/simulator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 dirty="0"/>
              <a:t>Set-associative Caches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3E97-DC9A-2D7E-E82E-12759CEC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Set-associative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AABC-0DD0-ACC3-E90F-9F2AC861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F51929-E9CC-F4D8-DB6C-960052287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175059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D2D15F-966B-B954-E63E-CEB2C4C0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244147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36DDAAF-5012-541A-58D2-74F89320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313235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425696-C207-43B6-950E-C6B3DCDA6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347779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7B1E9D-C8B3-FF5B-B36C-93DF73E06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416867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3476A27-2A8A-12C1-BA42-044B9A0F9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485955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ECA555E-E077-9059-A2B3-24C652A2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555043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FA34B6C-E6D7-4AA9-7F64-FDB68354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624131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DE2C945-40C7-1BDC-FC4D-5A4AA0FE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465" y="1318790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E03E756-B236-115D-F064-066FA1C6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504" y="288946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4CEDF39E-D98C-0523-35C9-768A9A875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24" y="28894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44FCAB6E-3304-DD5F-63FE-F573D214B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24" y="323490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8830180-8939-6ABD-DA37-9656F21AE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700" y="241808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        tag   data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43892082-E0FA-84A2-3F81-F05D9D0E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504" y="35803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F2A44C5-83B1-3045-A419-82B65C17D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24" y="35803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904A3224-6D67-B469-0FAE-EA0AEC83E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24" y="39257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586B687-C748-80E3-76A1-87F4A0EAC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140515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59D5DEDB-B2AA-5190-0DEF-AB75F310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209603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4F307EB3-AAD4-A660-F3B7-C6B57E75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278691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48A24DED-404B-B3B7-42BC-1712CEC2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382323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0D687A50-72CF-B75A-98D7-B8CA9241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451411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F997D780-63AF-D93D-A3EF-FEDB8C62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520499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3727C764-C014-0225-59C8-CFA24CCC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589587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832C54B-C629-983C-1DEF-FCC90D59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39" y="658675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2EA23985-7154-B24C-6AE4-6FE70D6F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599" y="6217920"/>
            <a:ext cx="1727200" cy="431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tag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B28B6EFA-6A4C-0DB3-590E-C686B92E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799" y="6217920"/>
            <a:ext cx="1640840" cy="431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set index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B8328445-8DE8-B0F6-6809-02BA4C19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639" y="6217920"/>
            <a:ext cx="155448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offset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A47CB899-1F73-E4B7-5D0D-234CE1154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527" y="5573818"/>
            <a:ext cx="146364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Address: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98A4A97A-E2D3-5F4A-1725-EEEBA167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504" y="42712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9CCBACCB-5FB2-100B-6AD3-9B0F1FBEE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24" y="42712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28CFA499-DAA7-3252-46B2-03B77D1CA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24" y="461666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BC65B7CF-C6E8-F2F6-7A80-AA8DF84F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504" y="49621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BF437256-48E4-30C1-13D9-B46A34BC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24" y="49621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84DA6334-448E-8225-F00C-34B084F34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24" y="53075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4C6D1E5D-BE0B-262F-699B-AC062FD3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159" y="2763521"/>
            <a:ext cx="867648" cy="254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 Set 0</a:t>
            </a:r>
          </a:p>
          <a:p>
            <a:endParaRPr lang="en-US" sz="2267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2267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Set 1</a:t>
            </a:r>
          </a:p>
          <a:p>
            <a:endParaRPr lang="en-US" sz="2267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F6EE429-1DD7-48B4-721D-0859928CDB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7319" y="5266162"/>
            <a:ext cx="1800" cy="95355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8F709E4D-0E38-4E62-54C4-F66233A80C03}"/>
              </a:ext>
            </a:extLst>
          </p:cNvPr>
          <p:cNvSpPr>
            <a:spLocks/>
          </p:cNvSpPr>
          <p:nvPr/>
        </p:nvSpPr>
        <p:spPr bwMode="auto">
          <a:xfrm>
            <a:off x="7030879" y="5527040"/>
            <a:ext cx="1021927" cy="690880"/>
          </a:xfrm>
          <a:custGeom>
            <a:avLst/>
            <a:gdLst>
              <a:gd name="T0" fmla="*/ 0 w 568"/>
              <a:gd name="T1" fmla="*/ 384 h 384"/>
              <a:gd name="T2" fmla="*/ 528 w 568"/>
              <a:gd name="T3" fmla="*/ 96 h 384"/>
              <a:gd name="T4" fmla="*/ 240 w 568"/>
              <a:gd name="T5" fmla="*/ 0 h 384"/>
              <a:gd name="T6" fmla="*/ 0 w 568"/>
              <a:gd name="T7" fmla="*/ 0 h 384"/>
              <a:gd name="T8" fmla="*/ 568 w 568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568" h="384">
                <a:moveTo>
                  <a:pt x="0" y="384"/>
                </a:moveTo>
                <a:cubicBezTo>
                  <a:pt x="244" y="272"/>
                  <a:pt x="488" y="160"/>
                  <a:pt x="528" y="96"/>
                </a:cubicBezTo>
                <a:cubicBezTo>
                  <a:pt x="568" y="32"/>
                  <a:pt x="288" y="16"/>
                  <a:pt x="240" y="0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Text Box 39">
            <a:extLst>
              <a:ext uri="{FF2B5EF4-FFF2-40B4-BE49-F238E27FC236}">
                <a16:creationId xmlns:a16="http://schemas.microsoft.com/office/drawing/2014/main" id="{FB70D1D7-BEF8-5054-F5D5-4BCF08F89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79" y="6568758"/>
            <a:ext cx="85360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1 bit</a:t>
            </a: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EABDC9CA-3F94-FCB5-52A6-4DA0EA95D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039" y="6568758"/>
            <a:ext cx="993067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1 bits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9BAA3E82-061A-8E5C-6FF1-21C7E535D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199" y="6568758"/>
            <a:ext cx="85360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2 bit</a:t>
            </a:r>
          </a:p>
        </p:txBody>
      </p:sp>
      <p:sp>
        <p:nvSpPr>
          <p:cNvPr id="45" name="Text Box 41">
            <a:extLst>
              <a:ext uri="{FF2B5EF4-FFF2-40B4-BE49-F238E27FC236}">
                <a16:creationId xmlns:a16="http://schemas.microsoft.com/office/drawing/2014/main" id="{F063CA6D-374F-4DC8-FD69-3F09E1DEE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679" y="2829496"/>
            <a:ext cx="8827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Way0</a:t>
            </a:r>
          </a:p>
        </p:txBody>
      </p:sp>
      <p:sp>
        <p:nvSpPr>
          <p:cNvPr id="46" name="Text Box 41">
            <a:extLst>
              <a:ext uri="{FF2B5EF4-FFF2-40B4-BE49-F238E27FC236}">
                <a16:creationId xmlns:a16="http://schemas.microsoft.com/office/drawing/2014/main" id="{ECEF704E-AF8D-921C-B78A-30E49857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679" y="3582606"/>
            <a:ext cx="8827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Way1</a:t>
            </a:r>
          </a:p>
        </p:txBody>
      </p:sp>
      <p:sp>
        <p:nvSpPr>
          <p:cNvPr id="47" name="Text Box 26">
            <a:extLst>
              <a:ext uri="{FF2B5EF4-FFF2-40B4-BE49-F238E27FC236}">
                <a16:creationId xmlns:a16="http://schemas.microsoft.com/office/drawing/2014/main" id="{7AD1B012-5FBE-4B7F-C04D-28CB2F3B9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720" y="860002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3F6687-9974-2FF8-F6C2-41ABA099F7B4}"/>
              </a:ext>
            </a:extLst>
          </p:cNvPr>
          <p:cNvSpPr/>
          <p:nvPr/>
        </p:nvSpPr>
        <p:spPr>
          <a:xfrm>
            <a:off x="442925" y="2414471"/>
            <a:ext cx="2633980" cy="16241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kern="0" dirty="0">
                <a:solidFill>
                  <a:schemeClr val="bg1"/>
                </a:solidFill>
                <a:latin typeface="Century Gothic"/>
                <a:cs typeface="+mn-cs"/>
              </a:rPr>
              <a:t>"Way" means "place hardware can choose to put data"</a:t>
            </a:r>
          </a:p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87" b="1" kern="0" dirty="0">
              <a:solidFill>
                <a:schemeClr val="bg1"/>
              </a:solidFill>
              <a:latin typeface="Century Gothic"/>
            </a:endParaRPr>
          </a:p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kern="0" dirty="0">
                <a:solidFill>
                  <a:schemeClr val="bg1"/>
                </a:solidFill>
                <a:latin typeface="Century Gothic"/>
                <a:cs typeface="+mn-cs"/>
              </a:rPr>
              <a:t>This is a 2-way cache</a:t>
            </a:r>
          </a:p>
        </p:txBody>
      </p:sp>
    </p:spTree>
    <p:extLst>
      <p:ext uri="{BB962C8B-B14F-4D97-AF65-F5344CB8AC3E}">
        <p14:creationId xmlns:p14="http://schemas.microsoft.com/office/powerpoint/2010/main" val="11841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49B7-84E0-F952-8447-0231452A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all the bit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0E71-FEF4-9D15-BDE7-44097A80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3124200"/>
            <a:ext cx="10489585" cy="3876358"/>
          </a:xfrm>
        </p:spPr>
        <p:txBody>
          <a:bodyPr/>
          <a:lstStyle/>
          <a:p>
            <a:r>
              <a:rPr lang="en-US" dirty="0"/>
              <a:t>For a set-associative cache:</a:t>
            </a:r>
          </a:p>
          <a:p>
            <a:pPr lvl="1"/>
            <a:r>
              <a:rPr lang="en-US" dirty="0"/>
              <a:t># block offset bits = log</a:t>
            </a:r>
            <a:r>
              <a:rPr lang="en-US" baseline="-25000" dirty="0"/>
              <a:t>2</a:t>
            </a:r>
            <a:r>
              <a:rPr lang="en-US" dirty="0"/>
              <a:t>(block size)</a:t>
            </a:r>
          </a:p>
          <a:p>
            <a:pPr lvl="1"/>
            <a:r>
              <a:rPr lang="en-US" dirty="0"/>
              <a:t># set index bits = log</a:t>
            </a:r>
            <a:r>
              <a:rPr lang="en-US" baseline="-25000" dirty="0"/>
              <a:t>2</a:t>
            </a:r>
            <a:r>
              <a:rPr lang="en-US" dirty="0"/>
              <a:t>(# of sets)</a:t>
            </a:r>
          </a:p>
          <a:p>
            <a:pPr lvl="1"/>
            <a:r>
              <a:rPr lang="en-US" dirty="0"/>
              <a:t># tag bits = rest of address bits</a:t>
            </a:r>
          </a:p>
          <a:p>
            <a:r>
              <a:rPr lang="en-US" dirty="0"/>
              <a:t>Fully-associative</a:t>
            </a:r>
          </a:p>
          <a:p>
            <a:pPr lvl="1"/>
            <a:r>
              <a:rPr lang="en-US" dirty="0"/>
              <a:t>Special case where (# sets) = 1</a:t>
            </a:r>
          </a:p>
          <a:p>
            <a:r>
              <a:rPr lang="en-US" dirty="0"/>
              <a:t>Direct-mapped:</a:t>
            </a:r>
          </a:p>
          <a:p>
            <a:pPr lvl="1"/>
            <a:r>
              <a:rPr lang="en-US" dirty="0"/>
              <a:t>Special case where (# sets) = (# cache lines)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D70E7-3E50-8E82-A68D-FD50329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4110D785-380A-00D3-8340-F82D08E1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319" y="1940398"/>
            <a:ext cx="1727200" cy="431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tag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D2FE4BDA-DFA4-F679-55E7-7D349CE7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519" y="1940398"/>
            <a:ext cx="1640840" cy="431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set index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3F0C0AF2-8AFA-5879-CF4A-429C9CA3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359" y="1940398"/>
            <a:ext cx="155448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offset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FED74-CDF1-6547-71F7-CA15295EBEBC}"/>
              </a:ext>
            </a:extLst>
          </p:cNvPr>
          <p:cNvSpPr/>
          <p:nvPr/>
        </p:nvSpPr>
        <p:spPr>
          <a:xfrm>
            <a:off x="8519319" y="463287"/>
            <a:ext cx="2953836" cy="103632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How many sets are in a direct mapped cache with N cache lines?</a:t>
            </a:r>
          </a:p>
        </p:txBody>
      </p:sp>
    </p:spTree>
    <p:extLst>
      <p:ext uri="{BB962C8B-B14F-4D97-AF65-F5344CB8AC3E}">
        <p14:creationId xmlns:p14="http://schemas.microsoft.com/office/powerpoint/2010/main" val="39406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173" b="1" dirty="0">
                <a:latin typeface="Calibri" pitchFamily="34" charset="0"/>
                <a:cs typeface="Calibri" pitchFamily="34" charset="0"/>
              </a:rPr>
              <a:t>Set-associative cache example </a:t>
            </a:r>
            <a:r>
              <a:rPr lang="en-US" sz="2267" b="1" dirty="0">
                <a:latin typeface="Calibri" pitchFamily="34" charset="0"/>
                <a:cs typeface="Calibri" pitchFamily="34" charset="0"/>
              </a:rPr>
              <a:t>(Write-back, write allocate)</a:t>
            </a:r>
            <a:endParaRPr lang="en-US" sz="3173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0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5D98A17F-F54E-4E23-B3E6-36016E98835A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12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83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1)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0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367439" y="3195320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AAA03793-B193-414C-8B0A-BC5D888DFA7D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13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80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1)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1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41" name="AutoShape 53"/>
          <p:cNvSpPr>
            <a:spLocks noChangeArrowheads="1"/>
          </p:cNvSpPr>
          <p:nvPr/>
        </p:nvSpPr>
        <p:spPr bwMode="auto">
          <a:xfrm>
            <a:off x="2367439" y="3195320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 rot="16200000">
            <a:off x="4828506" y="3830406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B15DB4DB-CE2A-4F85-A5EA-3306EE7E7AFF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14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69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2)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1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65" name="AutoShape 53"/>
          <p:cNvSpPr>
            <a:spLocks noChangeArrowheads="1"/>
          </p:cNvSpPr>
          <p:nvPr/>
        </p:nvSpPr>
        <p:spPr bwMode="auto">
          <a:xfrm>
            <a:off x="2367439" y="3468793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 rot="16200000">
            <a:off x="4828506" y="3830406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865D9CAA-F03D-4FA3-A89A-DEA652ECD010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15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73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2)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2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89" name="AutoShape 53"/>
          <p:cNvSpPr>
            <a:spLocks noChangeArrowheads="1"/>
          </p:cNvSpPr>
          <p:nvPr/>
        </p:nvSpPr>
        <p:spPr bwMode="auto">
          <a:xfrm>
            <a:off x="2367439" y="3468793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 rot="16200000">
            <a:off x="4828506" y="316831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0432B5FE-31C3-463E-B45F-DB4C749FAF8A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16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64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3)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2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413" name="AutoShape 53"/>
          <p:cNvSpPr>
            <a:spLocks noChangeArrowheads="1"/>
          </p:cNvSpPr>
          <p:nvPr/>
        </p:nvSpPr>
        <p:spPr bwMode="auto">
          <a:xfrm>
            <a:off x="2338652" y="3742267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 rot="16200000">
            <a:off x="4828506" y="316831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ACA6A8E3-DD11-4AF8-BC1B-CD9E65AF6A2D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17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8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3)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2338652" y="3742267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6439" name="Text Box 55"/>
          <p:cNvSpPr txBox="1">
            <a:spLocks noChangeArrowheads="1"/>
          </p:cNvSpPr>
          <p:nvPr/>
        </p:nvSpPr>
        <p:spPr bwMode="auto">
          <a:xfrm rot="16200000">
            <a:off x="4828506" y="316831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6441" name="Text Box 57"/>
          <p:cNvSpPr txBox="1">
            <a:spLocks noChangeArrowheads="1"/>
          </p:cNvSpPr>
          <p:nvPr/>
        </p:nvSpPr>
        <p:spPr bwMode="auto">
          <a:xfrm rot="16200000">
            <a:off x="4828506" y="515459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D1F0FCFC-1117-4E2D-97AF-B499BF87C40C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18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0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4)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7461" name="AutoShape 53"/>
          <p:cNvSpPr>
            <a:spLocks noChangeArrowheads="1"/>
          </p:cNvSpPr>
          <p:nvPr/>
        </p:nvSpPr>
        <p:spPr bwMode="auto">
          <a:xfrm>
            <a:off x="2367439" y="4058920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 rot="16200000">
            <a:off x="4828506" y="316831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 rot="16200000">
            <a:off x="4828506" y="515459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F8DA9B62-0576-41DA-9153-B1584FCF8FB8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19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E051DE-5D1E-41FD-A3DE-E34CDC54C48B}"/>
              </a:ext>
            </a:extLst>
          </p:cNvPr>
          <p:cNvSpPr/>
          <p:nvPr/>
        </p:nvSpPr>
        <p:spPr>
          <a:xfrm>
            <a:off x="8233637" y="1744"/>
            <a:ext cx="3023371" cy="722953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2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2" b="1" kern="0" dirty="0">
                <a:solidFill>
                  <a:prstClr val="black"/>
                </a:solidFill>
                <a:latin typeface="Century Gothic"/>
                <a:cs typeface="+mn-cs"/>
              </a:rPr>
              <a:t> Finish the remaining references</a:t>
            </a:r>
          </a:p>
          <a:p>
            <a:pPr marL="387477" indent="-387477"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1582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0E9E97A5-2D2C-4042-B593-3E90695CC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55" y="1104688"/>
            <a:ext cx="1624965" cy="1624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7B882-55B7-4792-83A8-668226CEE4C2}"/>
              </a:ext>
            </a:extLst>
          </p:cNvPr>
          <p:cNvSpPr txBox="1"/>
          <p:nvPr/>
        </p:nvSpPr>
        <p:spPr>
          <a:xfrm>
            <a:off x="10618417" y="3031201"/>
            <a:ext cx="162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https://bit.ly/3x7nKpP</a:t>
            </a:r>
          </a:p>
        </p:txBody>
      </p:sp>
    </p:spTree>
    <p:extLst>
      <p:ext uri="{BB962C8B-B14F-4D97-AF65-F5344CB8AC3E}">
        <p14:creationId xmlns:p14="http://schemas.microsoft.com/office/powerpoint/2010/main" val="1927478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P3 due tonight</a:t>
            </a:r>
          </a:p>
          <a:p>
            <a:r>
              <a:rPr lang="en-US" dirty="0"/>
              <a:t>HW 5 due Monday 4/3</a:t>
            </a:r>
          </a:p>
          <a:p>
            <a:r>
              <a:rPr lang="en-US" dirty="0"/>
              <a:t>IA applications due 3/24 (Fri)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1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4)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1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8485" name="AutoShape 53"/>
          <p:cNvSpPr>
            <a:spLocks noChangeArrowheads="1"/>
          </p:cNvSpPr>
          <p:nvPr/>
        </p:nvSpPr>
        <p:spPr bwMode="auto">
          <a:xfrm>
            <a:off x="2367439" y="4058920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 rot="16200000">
            <a:off x="4828506" y="316831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 rot="16200000">
            <a:off x="4828506" y="515459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DDBA6918-DE27-4AA1-B49E-727ABBD6ACF0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20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36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5)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1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9509" name="AutoShape 53"/>
          <p:cNvSpPr>
            <a:spLocks noChangeArrowheads="1"/>
          </p:cNvSpPr>
          <p:nvPr/>
        </p:nvSpPr>
        <p:spPr bwMode="auto">
          <a:xfrm>
            <a:off x="2367439" y="4318000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 rot="16200000">
            <a:off x="4828506" y="316831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 rot="16200000">
            <a:off x="4828506" y="515459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7CB4D546-5ECE-4995-9ACA-779F011D768F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21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38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5)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2</a:t>
            </a: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0533" name="AutoShape 53"/>
          <p:cNvSpPr>
            <a:spLocks noChangeArrowheads="1"/>
          </p:cNvSpPr>
          <p:nvPr/>
        </p:nvSpPr>
        <p:spPr bwMode="auto">
          <a:xfrm>
            <a:off x="2367439" y="4318000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 rot="16200000">
            <a:off x="4828506" y="316831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 rot="16200000">
            <a:off x="4828506" y="515459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AF81913D-46BB-4351-97E4-0B6473E83F0F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22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86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6)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2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1557" name="AutoShape 53"/>
          <p:cNvSpPr>
            <a:spLocks noChangeArrowheads="1"/>
          </p:cNvSpPr>
          <p:nvPr/>
        </p:nvSpPr>
        <p:spPr bwMode="auto">
          <a:xfrm>
            <a:off x="2367439" y="4577080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1559" name="Text Box 55"/>
          <p:cNvSpPr txBox="1">
            <a:spLocks noChangeArrowheads="1"/>
          </p:cNvSpPr>
          <p:nvPr/>
        </p:nvSpPr>
        <p:spPr bwMode="auto">
          <a:xfrm rot="16200000">
            <a:off x="4828506" y="3790824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1561" name="Text Box 57"/>
          <p:cNvSpPr txBox="1">
            <a:spLocks noChangeArrowheads="1"/>
          </p:cNvSpPr>
          <p:nvPr/>
        </p:nvSpPr>
        <p:spPr bwMode="auto">
          <a:xfrm rot="16200000">
            <a:off x="4828506" y="515459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1563" name="Text Box 59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5A9B6D9B-E551-4DBD-AE11-06DC674C7315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23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6)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2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2581" name="AutoShape 53"/>
          <p:cNvSpPr>
            <a:spLocks noChangeArrowheads="1"/>
          </p:cNvSpPr>
          <p:nvPr/>
        </p:nvSpPr>
        <p:spPr bwMode="auto">
          <a:xfrm>
            <a:off x="2367439" y="4577080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 rot="16200000">
            <a:off x="4857292" y="3801619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 rot="16200000">
            <a:off x="4828506" y="515459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7721759" y="3625322"/>
            <a:ext cx="863600" cy="521758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DCEC51A6-FAF7-45AD-A98F-845884167A20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24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2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50617" y="253683"/>
            <a:ext cx="9067800" cy="7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4080" b="1" dirty="0">
                <a:latin typeface="Calibri" pitchFamily="34" charset="0"/>
                <a:cs typeface="Calibri" pitchFamily="34" charset="0"/>
              </a:rPr>
              <a:t>Set-associative cache (REF 6)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8406465" y="1727201"/>
            <a:ext cx="500945" cy="568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2804638" y="3141345"/>
            <a:ext cx="1930823" cy="17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813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813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5737279" y="1209040"/>
            <a:ext cx="1071614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2712879" y="1209040"/>
            <a:ext cx="161080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879412" y="314854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483932" y="314854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483932" y="349398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5026608" y="267716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060119" y="5613400"/>
            <a:ext cx="516975" cy="150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8671720" y="1209040"/>
            <a:ext cx="144825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879412" y="383942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483932" y="383942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6483932" y="4184862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1698388" cy="1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Misses:   4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20" b="1" dirty="0">
                <a:latin typeface="Calibri" pitchFamily="34" charset="0"/>
                <a:cs typeface="Calibri" pitchFamily="34" charset="0"/>
              </a:rPr>
              <a:t>      2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5562759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5566357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5256901" y="314854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5256901" y="383942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5879412" y="453030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6483932" y="453030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6483932" y="487574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5879412" y="5221182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6483932" y="522118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6483932" y="5566622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5562759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5566357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5256901" y="453030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5256901" y="5221182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3605" name="AutoShape 53"/>
          <p:cNvSpPr>
            <a:spLocks noChangeArrowheads="1"/>
          </p:cNvSpPr>
          <p:nvPr/>
        </p:nvSpPr>
        <p:spPr bwMode="auto">
          <a:xfrm>
            <a:off x="2367439" y="4577080"/>
            <a:ext cx="431800" cy="3454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 rot="16200000">
            <a:off x="4857292" y="3801619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 rot="16200000">
            <a:off x="4828506" y="5154593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204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 flipH="1" flipV="1">
            <a:off x="7806321" y="4229842"/>
            <a:ext cx="780838" cy="694478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514D32FE-4707-4B2E-B5B2-362CAD89191D}" type="slidenum">
              <a:rPr lang="en-US" sz="1360">
                <a:latin typeface="Verdana" pitchFamily="32" charset="0"/>
                <a:cs typeface="Calibri" pitchFamily="34" charset="0"/>
              </a:rPr>
              <a:pPr algn="r"/>
              <a:t>25</a:t>
            </a:fld>
            <a:endParaRPr lang="en-US" sz="136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17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Organization Comparison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604593" y="2072640"/>
            <a:ext cx="5581310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dirty="0">
                <a:latin typeface="Calibri" pitchFamily="34" charset="0"/>
                <a:cs typeface="Calibri" pitchFamily="34" charset="0"/>
              </a:rPr>
              <a:t>1. Fully associative (4-way associative)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3231039" y="5527040"/>
            <a:ext cx="1209040" cy="34544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231039" y="5872480"/>
            <a:ext cx="1209040" cy="34544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231039" y="6217920"/>
            <a:ext cx="1209040" cy="34544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231039" y="6563360"/>
            <a:ext cx="1209040" cy="345440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773715" y="5095240"/>
            <a:ext cx="2502641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sz="2720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626519" y="5527040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309866" y="5527040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2004007" y="5527040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3835559" y="5527040"/>
            <a:ext cx="1800" cy="34544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3835559" y="5872480"/>
            <a:ext cx="1800" cy="34544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3835559" y="6217920"/>
            <a:ext cx="1800" cy="34544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3835559" y="6563360"/>
            <a:ext cx="1800" cy="34544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1703547" y="4577080"/>
            <a:ext cx="2644352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dirty="0">
                <a:latin typeface="Calibri" pitchFamily="34" charset="0"/>
                <a:cs typeface="Calibri" pitchFamily="34" charset="0"/>
              </a:rPr>
              <a:t>2. Direct mapped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2626519" y="5872480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2309866" y="5872480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2004007" y="5872480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2626519" y="6217920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2309866" y="6217920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2004007" y="6217920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626519" y="6563360"/>
            <a:ext cx="60452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2309866" y="6563360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2004007" y="6563360"/>
            <a:ext cx="309457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Text Box 67"/>
          <p:cNvSpPr txBox="1">
            <a:spLocks noChangeArrowheads="1"/>
          </p:cNvSpPr>
          <p:nvPr/>
        </p:nvSpPr>
        <p:spPr bwMode="auto">
          <a:xfrm>
            <a:off x="5708492" y="4749800"/>
            <a:ext cx="3013492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dirty="0">
                <a:latin typeface="Calibri" pitchFamily="34" charset="0"/>
                <a:cs typeface="Calibri" pitchFamily="34" charset="0"/>
              </a:rPr>
              <a:t>3. 2-way associative</a:t>
            </a:r>
          </a:p>
        </p:txBody>
      </p:sp>
      <p:sp>
        <p:nvSpPr>
          <p:cNvPr id="72" name="Text Box 68"/>
          <p:cNvSpPr txBox="1">
            <a:spLocks noChangeArrowheads="1"/>
          </p:cNvSpPr>
          <p:nvPr/>
        </p:nvSpPr>
        <p:spPr bwMode="auto">
          <a:xfrm>
            <a:off x="3389366" y="1468120"/>
            <a:ext cx="6429427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40" dirty="0">
                <a:latin typeface="Calibri" pitchFamily="34" charset="0"/>
                <a:cs typeface="Calibri" pitchFamily="34" charset="0"/>
              </a:rPr>
              <a:t>Block size = 2 bytes, total cache size = 8 bytes for all caches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255775" y="2849880"/>
            <a:ext cx="2493425" cy="782804"/>
            <a:chOff x="150811" y="2514600"/>
            <a:chExt cx="2676314" cy="69071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2000" tIns="53040" rIns="102000" bIns="5304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493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23637" y="2895600"/>
              <a:ext cx="504756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01557" y="2895600"/>
              <a:ext cx="273049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1683" y="2895600"/>
              <a:ext cx="273049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1220788" y="2893864"/>
              <a:ext cx="531812" cy="31144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665838" y="2849880"/>
            <a:ext cx="2493425" cy="782804"/>
            <a:chOff x="150811" y="2514600"/>
            <a:chExt cx="2676314" cy="690710"/>
          </a:xfrm>
        </p:grpSpPr>
        <p:sp>
          <p:nvSpPr>
            <p:cNvPr id="105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2000" tIns="53040" rIns="102000" bIns="5304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493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49299" y="2895600"/>
              <a:ext cx="468313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Rectangle 5"/>
            <p:cNvSpPr>
              <a:spLocks noChangeArrowheads="1"/>
            </p:cNvSpPr>
            <p:nvPr/>
          </p:nvSpPr>
          <p:spPr bwMode="auto">
            <a:xfrm>
              <a:off x="473075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Rectangle 6"/>
            <p:cNvSpPr>
              <a:spLocks noChangeArrowheads="1"/>
            </p:cNvSpPr>
            <p:nvPr/>
          </p:nvSpPr>
          <p:spPr bwMode="auto">
            <a:xfrm>
              <a:off x="203200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111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10" name="Rectangle 4"/>
            <p:cNvSpPr>
              <a:spLocks noChangeArrowheads="1"/>
            </p:cNvSpPr>
            <p:nvPr/>
          </p:nvSpPr>
          <p:spPr bwMode="auto">
            <a:xfrm>
              <a:off x="1220788" y="2893864"/>
              <a:ext cx="531812" cy="31144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79681" y="2849880"/>
            <a:ext cx="2493425" cy="782804"/>
            <a:chOff x="150811" y="2514600"/>
            <a:chExt cx="2676314" cy="690710"/>
          </a:xfrm>
        </p:grpSpPr>
        <p:sp>
          <p:nvSpPr>
            <p:cNvPr id="114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2000" tIns="53040" rIns="102000" bIns="5304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493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49299" y="2895600"/>
              <a:ext cx="468313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Rectangle 5"/>
            <p:cNvSpPr>
              <a:spLocks noChangeArrowheads="1"/>
            </p:cNvSpPr>
            <p:nvPr/>
          </p:nvSpPr>
          <p:spPr bwMode="auto">
            <a:xfrm>
              <a:off x="473075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203200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120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19" name="Rectangle 4"/>
            <p:cNvSpPr>
              <a:spLocks noChangeArrowheads="1"/>
            </p:cNvSpPr>
            <p:nvPr/>
          </p:nvSpPr>
          <p:spPr bwMode="auto">
            <a:xfrm>
              <a:off x="1220788" y="2893864"/>
              <a:ext cx="531812" cy="31144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510015" y="2849880"/>
            <a:ext cx="2493425" cy="782804"/>
            <a:chOff x="150811" y="2514600"/>
            <a:chExt cx="2676314" cy="690710"/>
          </a:xfrm>
        </p:grpSpPr>
        <p:sp>
          <p:nvSpPr>
            <p:cNvPr id="123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2000" tIns="53040" rIns="102000" bIns="5304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493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751929" y="2895600"/>
              <a:ext cx="465682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Rectangle 5"/>
            <p:cNvSpPr>
              <a:spLocks noChangeArrowheads="1"/>
            </p:cNvSpPr>
            <p:nvPr/>
          </p:nvSpPr>
          <p:spPr bwMode="auto">
            <a:xfrm>
              <a:off x="473075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Rectangle 6"/>
            <p:cNvSpPr>
              <a:spLocks noChangeArrowheads="1"/>
            </p:cNvSpPr>
            <p:nvPr/>
          </p:nvSpPr>
          <p:spPr bwMode="auto">
            <a:xfrm>
              <a:off x="203200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129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0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28" name="Rectangle 4"/>
            <p:cNvSpPr>
              <a:spLocks noChangeArrowheads="1"/>
            </p:cNvSpPr>
            <p:nvPr/>
          </p:nvSpPr>
          <p:spPr bwMode="auto">
            <a:xfrm>
              <a:off x="1220788" y="2893864"/>
              <a:ext cx="531812" cy="31144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659521" y="5271560"/>
            <a:ext cx="2493425" cy="777240"/>
            <a:chOff x="150811" y="2514600"/>
            <a:chExt cx="2676314" cy="685800"/>
          </a:xfrm>
        </p:grpSpPr>
        <p:sp>
          <p:nvSpPr>
            <p:cNvPr id="132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2000" tIns="53040" rIns="102000" bIns="5304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493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493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723637" y="2895600"/>
              <a:ext cx="504756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4" name="Rectangle 5"/>
            <p:cNvSpPr>
              <a:spLocks noChangeArrowheads="1"/>
            </p:cNvSpPr>
            <p:nvPr/>
          </p:nvSpPr>
          <p:spPr bwMode="auto">
            <a:xfrm>
              <a:off x="501557" y="2895600"/>
              <a:ext cx="273049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5" name="Rectangle 6"/>
            <p:cNvSpPr>
              <a:spLocks noChangeArrowheads="1"/>
            </p:cNvSpPr>
            <p:nvPr/>
          </p:nvSpPr>
          <p:spPr bwMode="auto">
            <a:xfrm>
              <a:off x="231683" y="2895600"/>
              <a:ext cx="273049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752600" y="2893864"/>
              <a:ext cx="1066800" cy="306536"/>
              <a:chOff x="1295400" y="2893864"/>
              <a:chExt cx="1066800" cy="306536"/>
            </a:xfrm>
          </p:grpSpPr>
          <p:sp>
            <p:nvSpPr>
              <p:cNvPr id="138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9" name="Line 28"/>
              <p:cNvSpPr>
                <a:spLocks noChangeShapeType="1"/>
              </p:cNvSpPr>
              <p:nvPr/>
            </p:nvSpPr>
            <p:spPr bwMode="auto">
              <a:xfrm>
                <a:off x="1830387" y="2893864"/>
                <a:ext cx="0" cy="30653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1220787" y="2893864"/>
              <a:ext cx="531811" cy="30653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118394" y="5701391"/>
            <a:ext cx="2437419" cy="347407"/>
            <a:chOff x="203200" y="2893864"/>
            <a:chExt cx="2616200" cy="306536"/>
          </a:xfrm>
        </p:grpSpPr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749299" y="2895600"/>
              <a:ext cx="468313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Rectangle 5"/>
            <p:cNvSpPr>
              <a:spLocks noChangeArrowheads="1"/>
            </p:cNvSpPr>
            <p:nvPr/>
          </p:nvSpPr>
          <p:spPr bwMode="auto">
            <a:xfrm>
              <a:off x="473075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Rectangle 6"/>
            <p:cNvSpPr>
              <a:spLocks noChangeArrowheads="1"/>
            </p:cNvSpPr>
            <p:nvPr/>
          </p:nvSpPr>
          <p:spPr bwMode="auto">
            <a:xfrm>
              <a:off x="203200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147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8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46" name="Rectangle 4"/>
            <p:cNvSpPr>
              <a:spLocks noChangeArrowheads="1"/>
            </p:cNvSpPr>
            <p:nvPr/>
          </p:nvSpPr>
          <p:spPr bwMode="auto">
            <a:xfrm>
              <a:off x="1220787" y="2893864"/>
              <a:ext cx="531811" cy="30653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6193815" y="6045200"/>
            <a:ext cx="470263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Rectangle 5"/>
          <p:cNvSpPr>
            <a:spLocks noChangeArrowheads="1"/>
          </p:cNvSpPr>
          <p:nvPr/>
        </p:nvSpPr>
        <p:spPr bwMode="auto">
          <a:xfrm>
            <a:off x="5986911" y="6045200"/>
            <a:ext cx="25439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Rectangle 6"/>
          <p:cNvSpPr>
            <a:spLocks noChangeArrowheads="1"/>
          </p:cNvSpPr>
          <p:nvPr/>
        </p:nvSpPr>
        <p:spPr bwMode="auto">
          <a:xfrm>
            <a:off x="5735479" y="6045200"/>
            <a:ext cx="254390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152462" y="6045200"/>
            <a:ext cx="993899" cy="345440"/>
            <a:chOff x="1295400" y="2895600"/>
            <a:chExt cx="1066800" cy="304800"/>
          </a:xfrm>
        </p:grpSpPr>
        <p:sp>
          <p:nvSpPr>
            <p:cNvPr id="156" name="Rectangle 4"/>
            <p:cNvSpPr>
              <a:spLocks noChangeArrowheads="1"/>
            </p:cNvSpPr>
            <p:nvPr/>
          </p:nvSpPr>
          <p:spPr bwMode="auto">
            <a:xfrm>
              <a:off x="1295400" y="2895600"/>
              <a:ext cx="1066800" cy="304800"/>
            </a:xfrm>
            <a:prstGeom prst="rect">
              <a:avLst/>
            </a:prstGeom>
            <a:solidFill>
              <a:srgbClr val="0CC7E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7" name="Line 28"/>
            <p:cNvSpPr>
              <a:spLocks noChangeShapeType="1"/>
            </p:cNvSpPr>
            <p:nvPr/>
          </p:nvSpPr>
          <p:spPr bwMode="auto">
            <a:xfrm>
              <a:off x="1830387" y="2900510"/>
              <a:ext cx="0" cy="299889"/>
            </a:xfrm>
            <a:prstGeom prst="line">
              <a:avLst/>
            </a:prstGeom>
            <a:solidFill>
              <a:srgbClr val="0CC7E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6656992" y="6043233"/>
            <a:ext cx="495470" cy="347407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8627787" y="6045200"/>
            <a:ext cx="436311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Rectangle 5"/>
          <p:cNvSpPr>
            <a:spLocks noChangeArrowheads="1"/>
          </p:cNvSpPr>
          <p:nvPr/>
        </p:nvSpPr>
        <p:spPr bwMode="auto">
          <a:xfrm>
            <a:off x="8370440" y="6045200"/>
            <a:ext cx="254391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2" name="Rectangle 6"/>
          <p:cNvSpPr>
            <a:spLocks noChangeArrowheads="1"/>
          </p:cNvSpPr>
          <p:nvPr/>
        </p:nvSpPr>
        <p:spPr bwMode="auto">
          <a:xfrm>
            <a:off x="8119008" y="6045200"/>
            <a:ext cx="254391" cy="3454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9562527" y="6045200"/>
            <a:ext cx="993899" cy="345440"/>
            <a:chOff x="1295400" y="2895600"/>
            <a:chExt cx="1066800" cy="304800"/>
          </a:xfrm>
        </p:grpSpPr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1295400" y="2895600"/>
              <a:ext cx="1066800" cy="304800"/>
            </a:xfrm>
            <a:prstGeom prst="rect">
              <a:avLst/>
            </a:prstGeom>
            <a:solidFill>
              <a:srgbClr val="0CC7E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6" name="Line 28"/>
            <p:cNvSpPr>
              <a:spLocks noChangeShapeType="1"/>
            </p:cNvSpPr>
            <p:nvPr/>
          </p:nvSpPr>
          <p:spPr bwMode="auto">
            <a:xfrm>
              <a:off x="1828800" y="2895600"/>
              <a:ext cx="1588" cy="304800"/>
            </a:xfrm>
            <a:prstGeom prst="line">
              <a:avLst/>
            </a:prstGeom>
            <a:solidFill>
              <a:srgbClr val="0CC7E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4" name="Rectangle 4"/>
          <p:cNvSpPr>
            <a:spLocks noChangeArrowheads="1"/>
          </p:cNvSpPr>
          <p:nvPr/>
        </p:nvSpPr>
        <p:spPr bwMode="auto">
          <a:xfrm>
            <a:off x="9067057" y="6043233"/>
            <a:ext cx="495470" cy="347407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0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EB4C-CA57-E764-FACA-C5133DA7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0C7-62D0-E05A-6406-1706833A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10489585" cy="1283758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For a 32-bit address and 16KB cache with 64-byte blocks, show the breakdown of the address for the following cache configuration: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0AB00-BCA6-8E1B-52A5-9C3E549A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63EFDFD-2616-1F67-F9A2-15EECA2A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546" y="3252386"/>
            <a:ext cx="3801079" cy="94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A) fully associative cache</a:t>
            </a:r>
          </a:p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CB1D39-E1DA-3C68-32CB-F605D7178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882" y="3252386"/>
            <a:ext cx="4534100" cy="94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B) 4-way set associative cache</a:t>
            </a:r>
          </a:p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</a:t>
            </a:r>
            <a:endParaRPr lang="en-US" sz="2267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EF3C64E-4BAF-28F6-73C9-93EDA44F1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760" y="5181600"/>
            <a:ext cx="3649692" cy="94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C) Direct-mapped cache</a:t>
            </a:r>
          </a:p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70360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EB4C-CA57-E764-FACA-C5133DA7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0C7-62D0-E05A-6406-1706833A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10489585" cy="1283758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For a 32-bit address and 16KB cache with 64-byte blocks, show the breakdown of the address for the following cache configuration: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0AB00-BCA6-8E1B-52A5-9C3E549A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AEDF4A1-98DC-CC46-1141-C063CADF2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546" y="3252386"/>
            <a:ext cx="3801079" cy="206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A) fully associative cache</a:t>
            </a:r>
          </a:p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  <a:p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Block Offset = log2(64)=6 bits </a:t>
            </a:r>
          </a:p>
          <a:p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 = 32 - 6 = 26 bits</a:t>
            </a:r>
          </a:p>
          <a:p>
            <a:endParaRPr lang="en-US" sz="272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C80B7BA-CD13-9F7E-37FD-3A1649AA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882" y="3252386"/>
            <a:ext cx="4534100" cy="303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B) 4-way set associative cache</a:t>
            </a:r>
          </a:p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  <a:p>
            <a:endParaRPr lang="en-US" sz="2267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Block Offset = 6 bits  </a:t>
            </a:r>
          </a:p>
          <a:p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#sets = #lines / ways = 64</a:t>
            </a:r>
          </a:p>
          <a:p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Set Index = 6 bits</a:t>
            </a:r>
          </a:p>
          <a:p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Tag = 32 - 6 - 6 = 20 bits</a:t>
            </a:r>
            <a:endParaRPr lang="en-US" sz="2267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267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70D7494-1439-F68A-2415-FDDAED3A5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759" y="5181601"/>
            <a:ext cx="3853081" cy="27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C) Direct-mapped cache</a:t>
            </a:r>
          </a:p>
          <a:p>
            <a:endParaRPr lang="en-US" sz="2267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Block Offset = 6 bits</a:t>
            </a:r>
          </a:p>
          <a:p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#lines = 256 Line Index = 8 bits</a:t>
            </a:r>
          </a:p>
          <a:p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 = 32 – 6 – 8 = 18 bits</a:t>
            </a:r>
          </a:p>
          <a:p>
            <a:endParaRPr lang="en-US" sz="272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72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833553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374F-A30B-8664-D2C9-BBF9E549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cache for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94A9-4462-BC90-CE57-554D16FF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We've been focusing on caching loads and stores (i.e. data)</a:t>
            </a:r>
          </a:p>
          <a:p>
            <a:r>
              <a:rPr lang="en-US" dirty="0">
                <a:latin typeface="Calibri" pitchFamily="34" charset="0"/>
              </a:rPr>
              <a:t>Instructions should be cached as well</a:t>
            </a:r>
          </a:p>
          <a:p>
            <a:r>
              <a:rPr lang="en-US" dirty="0">
                <a:latin typeface="Calibri" pitchFamily="34" charset="0"/>
              </a:rPr>
              <a:t>We have two choices:</a:t>
            </a:r>
          </a:p>
          <a:p>
            <a:pPr marL="1052481" lvl="1" indent="-518145">
              <a:spcBef>
                <a:spcPts val="680"/>
              </a:spcBef>
              <a:buClrTx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Treat instruction fetches as normal data and allocate cache lines when fetched</a:t>
            </a:r>
          </a:p>
          <a:p>
            <a:pPr marL="1052481" lvl="1" indent="-518145">
              <a:spcBef>
                <a:spcPts val="680"/>
              </a:spcBef>
              <a:buClrTx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Create a second cache (called the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instruction cache </a:t>
            </a:r>
            <a:r>
              <a:rPr lang="en-US" dirty="0">
                <a:latin typeface="Calibri" pitchFamily="34" charset="0"/>
              </a:rPr>
              <a:t>or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ICache</a:t>
            </a:r>
            <a:r>
              <a:rPr lang="en-US" dirty="0">
                <a:latin typeface="Calibri" pitchFamily="34" charset="0"/>
              </a:rPr>
              <a:t>) which caches instructions only</a:t>
            </a:r>
          </a:p>
          <a:p>
            <a:pPr marL="1508538" lvl="2" indent="-518145">
              <a:spcBef>
                <a:spcPts val="680"/>
              </a:spcBef>
            </a:pPr>
            <a:r>
              <a:rPr lang="en-US" dirty="0">
                <a:latin typeface="Calibri" pitchFamily="34" charset="0"/>
              </a:rPr>
              <a:t>More common in practice</a:t>
            </a:r>
          </a:p>
          <a:p>
            <a:pPr lvl="1">
              <a:spcBef>
                <a:spcPts val="680"/>
              </a:spcBef>
              <a:buClrTx/>
              <a:buNone/>
            </a:pPr>
            <a:r>
              <a:rPr lang="en-US" dirty="0">
                <a:latin typeface="Calibri" pitchFamily="34" charset="0"/>
              </a:rPr>
              <a:t>	</a:t>
            </a:r>
          </a:p>
          <a:p>
            <a:pPr lvl="1" algn="ctr">
              <a:spcBef>
                <a:spcPts val="680"/>
              </a:spcBef>
              <a:buClrTx/>
              <a:buNone/>
            </a:pPr>
            <a:r>
              <a:rPr lang="en-US" dirty="0">
                <a:latin typeface="Calibri" pitchFamily="34" charset="0"/>
              </a:rPr>
              <a:t>How do you know which cache to use?</a:t>
            </a:r>
          </a:p>
          <a:p>
            <a:pPr lvl="1" algn="ctr">
              <a:spcBef>
                <a:spcPts val="680"/>
              </a:spcBef>
              <a:buClrTx/>
              <a:buNone/>
            </a:pPr>
            <a:r>
              <a:rPr lang="en-US" dirty="0">
                <a:latin typeface="Calibri" pitchFamily="34" charset="0"/>
              </a:rPr>
              <a:t>What are advantages of a separate </a:t>
            </a:r>
            <a:r>
              <a:rPr lang="en-US" dirty="0" err="1">
                <a:latin typeface="Calibri" pitchFamily="34" charset="0"/>
              </a:rPr>
              <a:t>ICache</a:t>
            </a:r>
            <a:r>
              <a:rPr lang="en-US" dirty="0">
                <a:latin typeface="Calibri" pitchFamily="34" charset="0"/>
              </a:rPr>
              <a:t>?</a:t>
            </a:r>
          </a:p>
          <a:p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FD05-032F-5E82-6698-6F950169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A554-93F2-D7B9-0AF5-BC3B3DF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16CD-ADBC-C332-11F5-01CDF580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extra examples with pipelining? Try playing with the "Pipeline Simulator" under "Resources" on the website</a:t>
            </a:r>
          </a:p>
          <a:p>
            <a:pPr lvl="1"/>
            <a:r>
              <a:rPr lang="en-US" dirty="0">
                <a:hlinkClick r:id="rId2"/>
              </a:rPr>
              <a:t>https://vhosts.eecs.umich.edu/370simulators/pipeline/simulator.html</a:t>
            </a:r>
            <a:endParaRPr lang="en-US" dirty="0"/>
          </a:p>
          <a:p>
            <a:pPr lvl="1"/>
            <a:r>
              <a:rPr lang="en-US" dirty="0"/>
              <a:t>Several pre-written programs you can step through to understand what's going on</a:t>
            </a:r>
          </a:p>
          <a:p>
            <a:pPr lvl="1"/>
            <a:r>
              <a:rPr lang="en-US" dirty="0"/>
              <a:t>Note that the project pipeline is slightly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DA04-5649-814B-0894-66A6E659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F353-0EE1-5BB6-D2D7-3F72D79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Caches into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E3AF-0399-B8ED-9C25-F59A47C0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10489585" cy="3264958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How are caches integrated into a pipelined implementation?</a:t>
            </a:r>
          </a:p>
          <a:p>
            <a:pPr lvl="1"/>
            <a:r>
              <a:rPr lang="en-US" dirty="0">
                <a:latin typeface="Calibri" pitchFamily="34" charset="0"/>
              </a:rPr>
              <a:t>Replace instruction memory with </a:t>
            </a:r>
            <a:r>
              <a:rPr lang="en-US" dirty="0" err="1">
                <a:latin typeface="Calibri" pitchFamily="34" charset="0"/>
              </a:rPr>
              <a:t>Icache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Replace data memory with </a:t>
            </a:r>
            <a:r>
              <a:rPr lang="en-US" dirty="0" err="1">
                <a:latin typeface="Calibri" pitchFamily="34" charset="0"/>
              </a:rPr>
              <a:t>Dcache</a:t>
            </a:r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/>
              <a:t>Issues:</a:t>
            </a:r>
          </a:p>
          <a:p>
            <a:pPr lvl="1"/>
            <a:r>
              <a:rPr lang="en-US" dirty="0">
                <a:latin typeface="Calibri" pitchFamily="34" charset="0"/>
              </a:rPr>
              <a:t>Memory accesses now have variable latency</a:t>
            </a:r>
          </a:p>
          <a:p>
            <a:pPr lvl="1"/>
            <a:r>
              <a:rPr lang="en-US" dirty="0">
                <a:latin typeface="Calibri" pitchFamily="34" charset="0"/>
              </a:rPr>
              <a:t>Both caches may miss at the same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66B33-8EB5-7152-FAF2-860E6FB9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1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BD57-9ADC-1DC4-0835-6F98C01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681F-02B3-AB0A-CC9A-0F68F726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properly choose cache parameters?</a:t>
            </a:r>
          </a:p>
          <a:p>
            <a:pPr lvl="1"/>
            <a:r>
              <a:rPr lang="en-US" sz="2002" dirty="0"/>
              <a:t>Start by classifying why misses occur</a:t>
            </a:r>
          </a:p>
          <a:p>
            <a:r>
              <a:rPr lang="en-US" sz="2800" dirty="0"/>
              <a:t>Lingering questions / feedback? I'll include an anonymous form at the end of every lecture: </a:t>
            </a:r>
            <a:r>
              <a:rPr lang="en-US" sz="2800" dirty="0">
                <a:hlinkClick r:id="rId2"/>
              </a:rPr>
              <a:t>https://bit.ly/3oXr4Ah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E335-C16C-715C-69F5-65B6476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8DACA-9F07-2F96-9A79-A2BFBF68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007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827E-53EE-91A9-3CB9-A15C9C3B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B885-E65E-60FF-833C-ECACA1E5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C450-1ADB-BCA9-E445-7707F5E8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99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EF8E-93EA-72C1-DC3D-A96A5381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our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3239-8E64-6B94-57E2-807740F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our cache is getting a lot of misses, how do we improve it?</a:t>
            </a:r>
          </a:p>
          <a:p>
            <a:pPr lvl="1"/>
            <a:r>
              <a:rPr lang="en-US" dirty="0"/>
              <a:t>Depends on why the misses occurring</a:t>
            </a:r>
          </a:p>
          <a:p>
            <a:pPr lvl="1"/>
            <a:r>
              <a:rPr lang="en-US" dirty="0"/>
              <a:t>Is the cache too small? Is the associativity too restrictive? Something else?</a:t>
            </a:r>
          </a:p>
          <a:p>
            <a:r>
              <a:rPr lang="en-US" dirty="0"/>
              <a:t>A decent first step is to </a:t>
            </a:r>
            <a:r>
              <a:rPr lang="en-US" b="1" dirty="0"/>
              <a:t>classify</a:t>
            </a:r>
            <a:r>
              <a:rPr lang="en-US" dirty="0"/>
              <a:t> the types of missing we are observing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D3F45-A4A2-63A5-7650-72BD9CEB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23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D480-57CF-43E2-0B8E-7E806B89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Cache Misses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2985-81F3-3197-7EBA-61240AD7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misses happen for 3* reasons</a:t>
            </a:r>
          </a:p>
          <a:p>
            <a:pPr lvl="1"/>
            <a:r>
              <a:rPr lang="en-US" dirty="0"/>
              <a:t>The 3C's of Cache misses:</a:t>
            </a:r>
          </a:p>
          <a:p>
            <a:r>
              <a:rPr lang="en-US" dirty="0">
                <a:solidFill>
                  <a:srgbClr val="FF0000"/>
                </a:solidFill>
              </a:rPr>
              <a:t>Compulsory miss</a:t>
            </a:r>
          </a:p>
          <a:p>
            <a:pPr lvl="1"/>
            <a:r>
              <a:rPr lang="en-US" dirty="0"/>
              <a:t>We've never accessed this data before</a:t>
            </a:r>
          </a:p>
          <a:p>
            <a:r>
              <a:rPr lang="en-US" dirty="0">
                <a:solidFill>
                  <a:srgbClr val="00B050"/>
                </a:solidFill>
              </a:rPr>
              <a:t>Capacity miss</a:t>
            </a:r>
          </a:p>
          <a:p>
            <a:pPr lvl="1"/>
            <a:r>
              <a:rPr lang="en-US" dirty="0"/>
              <a:t>Cache is not large enough to hold all the data</a:t>
            </a:r>
          </a:p>
          <a:p>
            <a:pPr lvl="1"/>
            <a:r>
              <a:rPr lang="en-US" dirty="0"/>
              <a:t>May have been avoided if we used a bigger cache</a:t>
            </a:r>
          </a:p>
          <a:p>
            <a:r>
              <a:rPr lang="en-US" dirty="0">
                <a:solidFill>
                  <a:srgbClr val="00B0F0"/>
                </a:solidFill>
              </a:rPr>
              <a:t>Conflict miss</a:t>
            </a:r>
          </a:p>
          <a:p>
            <a:pPr lvl="1"/>
            <a:r>
              <a:rPr lang="en-US" dirty="0"/>
              <a:t>Cache is large enough to hold data, but was replaced due to overly restrictive associativity</a:t>
            </a:r>
          </a:p>
          <a:p>
            <a:pPr lvl="1"/>
            <a:r>
              <a:rPr lang="en-US" dirty="0"/>
              <a:t>May have been avoided if we used a higher-associative cache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*On multi-core systems, there's a 4</a:t>
            </a:r>
            <a:r>
              <a:rPr lang="en-US" sz="1600" i="1" baseline="30000" dirty="0"/>
              <a:t>th</a:t>
            </a:r>
            <a:r>
              <a:rPr lang="en-US" sz="1600" i="1" dirty="0"/>
              <a:t> C – take EECS 470/570 to learn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43AD9-F0EA-2FF2-52F0-5D832409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2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CA8F-4680-0CCE-82B9-6D1F00F1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Cache Misses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5FDE-ABC7-9B55-48CF-522BA8EB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 run given program on system with N-way cache of size M</a:t>
            </a:r>
          </a:p>
          <a:p>
            <a:pPr lvl="1"/>
            <a:r>
              <a:rPr lang="en-US" dirty="0"/>
              <a:t>Identify each miss</a:t>
            </a:r>
          </a:p>
          <a:p>
            <a:r>
              <a:rPr lang="en-US" dirty="0"/>
              <a:t>We can classify each miss in a program by simulating on 3 different caches</a:t>
            </a:r>
          </a:p>
          <a:p>
            <a:pPr lvl="1"/>
            <a:r>
              <a:rPr lang="en-US" dirty="0"/>
              <a:t>If miss still occurs in cache where size &gt;= memory size: </a:t>
            </a:r>
            <a:r>
              <a:rPr lang="en-US" dirty="0">
                <a:solidFill>
                  <a:srgbClr val="FF0000"/>
                </a:solidFill>
              </a:rPr>
              <a:t>compulsory miss</a:t>
            </a:r>
          </a:p>
          <a:p>
            <a:pPr lvl="1"/>
            <a:r>
              <a:rPr lang="en-US" dirty="0"/>
              <a:t>Else, if miss occurs in fully associative cache of size M: </a:t>
            </a:r>
            <a:r>
              <a:rPr lang="en-US" dirty="0">
                <a:solidFill>
                  <a:srgbClr val="00B050"/>
                </a:solidFill>
              </a:rPr>
              <a:t>capacity miss</a:t>
            </a:r>
            <a:endParaRPr lang="en-US" dirty="0"/>
          </a:p>
          <a:p>
            <a:pPr lvl="1"/>
            <a:r>
              <a:rPr lang="en-US" dirty="0"/>
              <a:t>Else, if miss occurs in N-way cache of size M (original cache): </a:t>
            </a:r>
            <a:r>
              <a:rPr lang="en-US" dirty="0">
                <a:solidFill>
                  <a:srgbClr val="00B0F0"/>
                </a:solidFill>
              </a:rPr>
              <a:t>conflict miss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24EC8-789F-AF69-B87E-9A00DE82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4D9F-5263-9D72-7BDB-CCA47211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3C's Sample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DD6D-25AC-FF6D-8E64-2B27A220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cache with the following configuration: write-allocate, total size is 64 bytes, block size is 16 bytes, and 2-way associative. The memory address size is 16 bits and byte-addressable. The replacement policy is LRU. The cache is empty at the start.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the following memory accesses, indicate whether the reference is a hit or miss, and the type of a miss (compulsory, conflict, capacity)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C359D-84A7-C15D-0B46-2A11D323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9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711902" cy="94996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849279" y="1331744"/>
          <a:ext cx="8463277" cy="5486019"/>
        </p:xfrm>
        <a:graphic>
          <a:graphicData uri="http://schemas.openxmlformats.org/drawingml/2006/table">
            <a:tbl>
              <a:tblPr firstRow="1" firstCol="1" bandRow="1"/>
              <a:tblGrid>
                <a:gridCol w="153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11082" y="3035151"/>
            <a:ext cx="209353" cy="62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/>
        </p:nvSpPr>
        <p:spPr>
          <a:xfrm>
            <a:off x="8326279" y="25029"/>
            <a:ext cx="2849880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7" dirty="0"/>
              <a:t>64 bytes total, 16 byte blocks, 2-way, 2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8400969" y="0"/>
            <a:ext cx="2566619" cy="112268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58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How many hits occur in an infinitely large cache?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CCD57A6-42BC-DEAB-F047-29D664C5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46ED0-0D34-4AEF-F306-3A7D1ACBF662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8763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711902" cy="94996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849279" y="1331744"/>
          <a:ext cx="8463277" cy="5486019"/>
        </p:xfrm>
        <a:graphic>
          <a:graphicData uri="http://schemas.openxmlformats.org/drawingml/2006/table">
            <a:tbl>
              <a:tblPr firstRow="1" firstCol="1" bandRow="1"/>
              <a:tblGrid>
                <a:gridCol w="153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11082" y="3035151"/>
            <a:ext cx="209353" cy="62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389"/>
          </a:p>
        </p:txBody>
      </p:sp>
      <p:sp>
        <p:nvSpPr>
          <p:cNvPr id="7" name="TextBox 6"/>
          <p:cNvSpPr txBox="1"/>
          <p:nvPr/>
        </p:nvSpPr>
        <p:spPr>
          <a:xfrm>
            <a:off x="8326279" y="25029"/>
            <a:ext cx="2849880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7" dirty="0"/>
              <a:t>64 bytes total, 16 byte blocks, 2-way, 2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8326279" y="17106"/>
            <a:ext cx="2849880" cy="112268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58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How many blocks will be in a 64 byte FA cache?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0BF6F45-B2CC-FC15-2152-276AB47E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C9EE7-545C-F307-9EEA-19665DF349DA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386336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711902" cy="94996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849279" y="1331744"/>
          <a:ext cx="8463277" cy="5486019"/>
        </p:xfrm>
        <a:graphic>
          <a:graphicData uri="http://schemas.openxmlformats.org/drawingml/2006/table">
            <a:tbl>
              <a:tblPr firstRow="1" firstCol="1" bandRow="1"/>
              <a:tblGrid>
                <a:gridCol w="153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11082" y="3035151"/>
            <a:ext cx="209353" cy="62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389"/>
          </a:p>
        </p:txBody>
      </p:sp>
      <p:sp>
        <p:nvSpPr>
          <p:cNvPr id="7" name="TextBox 6"/>
          <p:cNvSpPr txBox="1"/>
          <p:nvPr/>
        </p:nvSpPr>
        <p:spPr>
          <a:xfrm>
            <a:off x="8326279" y="25029"/>
            <a:ext cx="2849880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7" dirty="0"/>
              <a:t>64 bytes total, 16 byte blocks, 2-way, 2 sets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44B4B67-6958-4B08-E0D3-EBEF874E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99A9-A40F-E6E5-3138-BB38AA5F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Fully-associative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0D146-7CCE-889E-4512-3AE642F9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3C8A1D-9DA7-47A4-476A-FFD5E7ED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67" y="2567663"/>
            <a:ext cx="602761" cy="344435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0B5E23-41B3-15E8-D69A-1F05DB033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2567663"/>
            <a:ext cx="1205521" cy="344435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804973-D0B4-7470-B34A-704BAB1F1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2912097"/>
            <a:ext cx="1205521" cy="344435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8B8CA59-A060-82DF-9538-4D12408D8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45" y="2097653"/>
            <a:ext cx="2495357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01703" tIns="52886" rIns="101703" bIns="52886">
            <a:spAutoFit/>
          </a:bodyPr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        tag   data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FC4416-42FB-C67E-9B16-2F743A1A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67" y="3256532"/>
            <a:ext cx="602761" cy="344435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C14A8DF-4CAB-4AE6-7602-DCB1AC29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3256532"/>
            <a:ext cx="1205521" cy="344435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2369B30-3AFC-9BC1-8127-E30590D7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3600966"/>
            <a:ext cx="1205521" cy="344435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A14B4AE-A44C-095F-AC21-D1E786660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900" y="5886434"/>
            <a:ext cx="3358237" cy="430543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0F45D91-B38F-943C-39AD-DB2CF153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36" y="5886434"/>
            <a:ext cx="1549956" cy="430543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034" b="1" dirty="0">
                <a:solidFill>
                  <a:srgbClr val="000000"/>
                </a:solidFill>
                <a:latin typeface="Calibri" pitchFamily="34" charset="0"/>
              </a:rPr>
              <a:t>block offset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7A2409AD-9504-63CA-47A9-454FE6F6D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887" y="5244206"/>
            <a:ext cx="1624435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Address: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74B7E2A-BCCC-3FC0-BF6D-0731C2D8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67" y="3945401"/>
            <a:ext cx="602761" cy="344435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2EF7FB91-94D9-8208-5522-259A67D3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3945401"/>
            <a:ext cx="1205521" cy="344435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D8ABA414-08DD-3047-0B0D-7C3D2A8B1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4289836"/>
            <a:ext cx="1205521" cy="344435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E07493DB-065C-95A0-C867-AD4CB3AA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67" y="4634270"/>
            <a:ext cx="602761" cy="344435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5CC2878C-4640-5497-D128-E699E325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4634270"/>
            <a:ext cx="1205521" cy="344435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A5EE1A1-7897-4CD0-673A-0255B8DCC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4978705"/>
            <a:ext cx="1205521" cy="344435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E8583101-F91D-8445-E3E0-A332BB877DCA}"/>
              </a:ext>
            </a:extLst>
          </p:cNvPr>
          <p:cNvSpPr>
            <a:spLocks/>
          </p:cNvSpPr>
          <p:nvPr/>
        </p:nvSpPr>
        <p:spPr bwMode="auto">
          <a:xfrm>
            <a:off x="7028114" y="5197565"/>
            <a:ext cx="1018952" cy="688869"/>
          </a:xfrm>
          <a:custGeom>
            <a:avLst/>
            <a:gdLst>
              <a:gd name="T0" fmla="*/ 0 w 568"/>
              <a:gd name="T1" fmla="*/ 0 h 384"/>
              <a:gd name="T2" fmla="*/ 568 w 568"/>
              <a:gd name="T3" fmla="*/ 384 h 384"/>
            </a:gdLst>
            <a:ahLst/>
            <a:cxnLst>
              <a:cxn ang="0">
                <a:pos x="0" y="384"/>
              </a:cxn>
              <a:cxn ang="0">
                <a:pos x="528" y="96"/>
              </a:cxn>
              <a:cxn ang="0">
                <a:pos x="240" y="0"/>
              </a:cxn>
            </a:cxnLst>
            <a:rect l="T0" t="T1" r="T2" b="T3"/>
            <a:pathLst>
              <a:path w="568" h="384">
                <a:moveTo>
                  <a:pt x="0" y="384"/>
                </a:moveTo>
                <a:cubicBezTo>
                  <a:pt x="244" y="272"/>
                  <a:pt x="488" y="160"/>
                  <a:pt x="528" y="96"/>
                </a:cubicBezTo>
                <a:cubicBezTo>
                  <a:pt x="568" y="32"/>
                  <a:pt x="288" y="16"/>
                  <a:pt x="240" y="0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239B53D1-946A-AC29-7550-570D3C85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366" y="6356443"/>
            <a:ext cx="936362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 bit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8D0A7519-7823-022C-25F3-2A8A1C34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694" y="6356443"/>
            <a:ext cx="1093456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3 bits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13031-7517-F313-FD24-9552DEBF64AE}"/>
              </a:ext>
            </a:extLst>
          </p:cNvPr>
          <p:cNvSpPr txBox="1"/>
          <p:nvPr/>
        </p:nvSpPr>
        <p:spPr>
          <a:xfrm>
            <a:off x="1559648" y="2324472"/>
            <a:ext cx="3040512" cy="120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16" b="1" dirty="0">
                <a:solidFill>
                  <a:srgbClr val="000000"/>
                </a:solidFill>
                <a:latin typeface="Calibri" pitchFamily="34" charset="0"/>
              </a:rPr>
              <a:t>A block can go</a:t>
            </a:r>
          </a:p>
          <a:p>
            <a:r>
              <a:rPr lang="en-US" sz="3616" b="1" dirty="0">
                <a:solidFill>
                  <a:srgbClr val="000000"/>
                </a:solidFill>
                <a:latin typeface="Calibri" pitchFamily="34" charset="0"/>
              </a:rPr>
              <a:t>to </a:t>
            </a:r>
            <a:r>
              <a:rPr lang="en-US" sz="3616" b="1" dirty="0">
                <a:solidFill>
                  <a:srgbClr val="FF0000"/>
                </a:solidFill>
                <a:latin typeface="Calibri" pitchFamily="34" charset="0"/>
              </a:rPr>
              <a:t>any</a:t>
            </a:r>
            <a:r>
              <a:rPr lang="en-US" sz="3616" b="1" dirty="0">
                <a:solidFill>
                  <a:srgbClr val="000000"/>
                </a:solidFill>
                <a:latin typeface="Calibri" pitchFamily="34" charset="0"/>
              </a:rPr>
              <a:t> location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CE9384B5-0A7D-DE2C-D1CB-7AC59770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1819593"/>
            <a:ext cx="1205521" cy="344435"/>
          </a:xfrm>
          <a:prstGeom prst="rect">
            <a:avLst/>
          </a:prstGeom>
          <a:solidFill>
            <a:srgbClr val="00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110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4D9FD25-6214-0BF4-3EE3-B5492A0F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2508462"/>
            <a:ext cx="1205521" cy="344435"/>
          </a:xfrm>
          <a:prstGeom prst="rect">
            <a:avLst/>
          </a:prstGeom>
          <a:solidFill>
            <a:srgbClr val="00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130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0D2BE306-3E88-30F9-DE97-D6A4EEA6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3197332"/>
            <a:ext cx="1205521" cy="344435"/>
          </a:xfrm>
          <a:prstGeom prst="rect">
            <a:avLst/>
          </a:prstGeom>
          <a:solidFill>
            <a:srgbClr val="66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150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B5E49840-7BED-4D66-0043-B1F1D4C3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3541766"/>
            <a:ext cx="1205521" cy="344435"/>
          </a:xfrm>
          <a:prstGeom prst="rect">
            <a:avLst/>
          </a:prstGeom>
          <a:solidFill>
            <a:srgbClr val="00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160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EDB3B852-9A3A-6B42-524F-71F54B9B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4230635"/>
            <a:ext cx="1205521" cy="344435"/>
          </a:xfrm>
          <a:prstGeom prst="rect">
            <a:avLst/>
          </a:prstGeom>
          <a:solidFill>
            <a:srgbClr val="0099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180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B7EC39C2-2780-1313-B780-A71369D1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4919505"/>
            <a:ext cx="1205521" cy="344435"/>
          </a:xfrm>
          <a:prstGeom prst="rect">
            <a:avLst/>
          </a:prstGeom>
          <a:solidFill>
            <a:srgbClr val="CC99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0A9AD0CF-0583-A38C-E631-35A5AF21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5608374"/>
            <a:ext cx="1205521" cy="344435"/>
          </a:xfrm>
          <a:prstGeom prst="rect">
            <a:avLst/>
          </a:prstGeom>
          <a:solidFill>
            <a:srgbClr val="FF33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220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1AA889AC-0FF1-A94F-951A-3BCE63FF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6297243"/>
            <a:ext cx="1205521" cy="344435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240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14C03EC3-1083-977F-4780-EBB883CA2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218" y="1389050"/>
            <a:ext cx="500345" cy="56714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2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3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4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5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6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7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8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9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10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11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12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13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14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15</a:t>
            </a:r>
          </a:p>
        </p:txBody>
      </p:sp>
      <p:sp>
        <p:nvSpPr>
          <p:cNvPr id="34" name="Text Box 31">
            <a:extLst>
              <a:ext uri="{FF2B5EF4-FFF2-40B4-BE49-F238E27FC236}">
                <a16:creationId xmlns:a16="http://schemas.microsoft.com/office/drawing/2014/main" id="{ED0BD668-48B1-8FAC-663D-8DDAAD6B8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559" y="872398"/>
            <a:ext cx="1608149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FA0DD34B-66B9-2E0D-DEB2-F925FD6A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1475159"/>
            <a:ext cx="1205521" cy="344435"/>
          </a:xfrm>
          <a:prstGeom prst="rect">
            <a:avLst/>
          </a:prstGeom>
          <a:solidFill>
            <a:srgbClr val="00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8C0FC642-CA1B-0C40-7688-0F0EC549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2164028"/>
            <a:ext cx="1205521" cy="344435"/>
          </a:xfrm>
          <a:prstGeom prst="rect">
            <a:avLst/>
          </a:prstGeom>
          <a:solidFill>
            <a:srgbClr val="00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64C1B288-B7BB-DF0D-0A1A-EE1E0AF4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2852897"/>
            <a:ext cx="1205521" cy="344435"/>
          </a:xfrm>
          <a:prstGeom prst="rect">
            <a:avLst/>
          </a:prstGeom>
          <a:solidFill>
            <a:srgbClr val="66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140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29499CE4-EA17-90B0-F5C8-7D5F56C4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3886201"/>
            <a:ext cx="1205521" cy="344435"/>
          </a:xfrm>
          <a:prstGeom prst="rect">
            <a:avLst/>
          </a:prstGeom>
          <a:solidFill>
            <a:srgbClr val="00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170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41A7942-539B-471D-686B-E780CC9E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4575070"/>
            <a:ext cx="1205521" cy="344435"/>
          </a:xfrm>
          <a:prstGeom prst="rect">
            <a:avLst/>
          </a:prstGeom>
          <a:solidFill>
            <a:srgbClr val="0099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190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A9DA58CE-A51D-F8FA-27E7-54AD23B2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5263939"/>
            <a:ext cx="1205521" cy="344435"/>
          </a:xfrm>
          <a:prstGeom prst="rect">
            <a:avLst/>
          </a:prstGeom>
          <a:solidFill>
            <a:srgbClr val="CC99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210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E25F674B-DE30-4D46-89CB-9B5B9C6A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5952808"/>
            <a:ext cx="1205521" cy="344435"/>
          </a:xfrm>
          <a:prstGeom prst="rect">
            <a:avLst/>
          </a:prstGeom>
          <a:solidFill>
            <a:srgbClr val="FF33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230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7AA0BD45-6D41-9D25-7C0E-4F850B66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76" y="6641677"/>
            <a:ext cx="1205521" cy="344435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250</a:t>
            </a:r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6217F020-D245-968D-C3A0-7AA539D57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4766" y="1819593"/>
            <a:ext cx="1636064" cy="1119412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82CE2A48-1F29-1351-1FF3-B91CACDB5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4766" y="1905701"/>
            <a:ext cx="1636064" cy="1636064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70303CD2-AA92-6302-0C3A-B2C937549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4766" y="1991811"/>
            <a:ext cx="1636064" cy="2324933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34206818-515B-192B-267E-73D021916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8658" y="1991811"/>
            <a:ext cx="1722173" cy="3099911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82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711902" cy="94996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849279" y="1331744"/>
          <a:ext cx="8463277" cy="5486019"/>
        </p:xfrm>
        <a:graphic>
          <a:graphicData uri="http://schemas.openxmlformats.org/drawingml/2006/table">
            <a:tbl>
              <a:tblPr firstRow="1" firstCol="1" bandRow="1"/>
              <a:tblGrid>
                <a:gridCol w="153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Conflict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11082" y="3035151"/>
            <a:ext cx="209353" cy="62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389"/>
          </a:p>
        </p:txBody>
      </p:sp>
      <p:sp>
        <p:nvSpPr>
          <p:cNvPr id="7" name="TextBox 6"/>
          <p:cNvSpPr txBox="1"/>
          <p:nvPr/>
        </p:nvSpPr>
        <p:spPr>
          <a:xfrm>
            <a:off x="8326279" y="25029"/>
            <a:ext cx="2849880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7" dirty="0"/>
              <a:t>64 bytes total, 16 byte blocks, 2-way, 2 sets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9DEECF-A5BC-970A-BB8B-109A4AE5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CAF7-B577-A165-FE90-644721D0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Direct-mapped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0A551-623A-BCDD-9348-A5106CC2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52B530-32D4-81E7-870A-DF9D99AC7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3F8D9E-0366-8D04-5474-615FD054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123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B064CE-92B4-3A48-4A85-D88308CD6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150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98A8C2-D234-1AD4-7272-02987C90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FFFFFF"/>
                </a:solidFill>
                <a:latin typeface="Calibri" pitchFamily="34" charset="0"/>
              </a:rPr>
              <a:t>162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B419AC-673E-C458-3478-6B49871A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18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F70AB8D-AC74-8BA1-541F-500ACAC5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33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8FF03B8-0B60-0D5D-424E-9C5F3B139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19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9F52C08-710B-D14D-913A-3FF97149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FFFFFF"/>
                </a:solidFill>
                <a:latin typeface="Calibri" pitchFamily="34" charset="0"/>
              </a:rPr>
              <a:t>210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A860A78B-04D3-4FC9-0B43-8118C7BC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840" y="1733485"/>
            <a:ext cx="500345" cy="56714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2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3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4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5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6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7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8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9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10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11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12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13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14</a:t>
            </a:r>
          </a:p>
          <a:p>
            <a:pPr algn="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15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81CAF7D-302B-4D11-002C-EC5054C66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67" y="2729116"/>
            <a:ext cx="602761" cy="344435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39E9464E-FED7-F941-4FE4-7FA019D74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2729116"/>
            <a:ext cx="1205521" cy="344435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74BA80D-89E3-E75C-D972-E9E2D983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3073551"/>
            <a:ext cx="1205521" cy="344435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1F867A90-8AEC-86BB-B959-1A9915B38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45" y="2259107"/>
            <a:ext cx="2495357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01703" tIns="52886" rIns="101703" bIns="52886">
            <a:spAutoFit/>
          </a:bodyPr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        tag   data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792AA0B-9B55-661B-7A8E-3AFA44CBA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67" y="3417986"/>
            <a:ext cx="602761" cy="344435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4FBE61B5-22DA-9AA9-3024-80D09418D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3417986"/>
            <a:ext cx="1205521" cy="344435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D17A2A5D-32DA-E574-085C-B588BE7F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3762420"/>
            <a:ext cx="1205521" cy="344435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81B41258-9E25-F7F9-ED30-6287D640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78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D818B117-3C32-D7A8-8FC4-CB7ED249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2D266065-2967-240A-90C3-E2ADB2407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71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EEBC9137-A43F-7AB0-B841-79F6576A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FFFFFF"/>
                </a:solidFill>
                <a:latin typeface="Calibri" pitchFamily="34" charset="0"/>
              </a:rPr>
              <a:t>173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402126A-7095-3D90-4FCA-2122F2A0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21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71DF6B4-436D-1741-71BE-8245A084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28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A1A84B42-EA5E-E2CB-3330-1FF53E2E2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40CABF8-075A-EB26-1CD4-048BFC66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FFFFFF"/>
                </a:solidFill>
                <a:latin typeface="Calibri" pitchFamily="34" charset="0"/>
              </a:rPr>
              <a:t>225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C177FBCF-DC47-7B10-7936-5B587A35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900" y="6047887"/>
            <a:ext cx="1722173" cy="430543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45725947-F021-ABB4-58B2-CCF0BAC6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072" y="6047887"/>
            <a:ext cx="1636064" cy="430543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034" b="1" dirty="0">
                <a:solidFill>
                  <a:srgbClr val="000000"/>
                </a:solidFill>
                <a:latin typeface="Calibri" pitchFamily="34" charset="0"/>
              </a:rPr>
              <a:t>line index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B3ECFA24-882B-FA17-B88B-386D106F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36" y="6047887"/>
            <a:ext cx="1549956" cy="430543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1703" tIns="52886" rIns="101703" bIns="52886" anchor="ctr"/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034" b="1" dirty="0">
                <a:solidFill>
                  <a:srgbClr val="000000"/>
                </a:solidFill>
                <a:latin typeface="Calibri" pitchFamily="34" charset="0"/>
              </a:rPr>
              <a:t>block offset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7290BE19-3329-F8B8-C95D-E099F752C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887" y="5405660"/>
            <a:ext cx="1624435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Address: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53E4659D-D478-ED00-B4FC-DB2C43E50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67" y="4106855"/>
            <a:ext cx="602761" cy="344435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60688499-F7AA-6A44-1F7C-1ED3F65B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4106855"/>
            <a:ext cx="1205521" cy="344435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7F7B3250-7E3E-508F-E622-F5DB4036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4451289"/>
            <a:ext cx="1205521" cy="344435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40115E33-E6AD-B9F3-EF71-8E46F22B5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67" y="4795724"/>
            <a:ext cx="602761" cy="344435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9E17B6CA-3D87-B137-1E73-DCA3D5AF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4795724"/>
            <a:ext cx="1205521" cy="344435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1AAEE61-86C0-E189-8277-DBFA96F4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28" y="5140159"/>
            <a:ext cx="1205521" cy="344435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BDE7E58F-680D-5984-A090-82188F0A4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471" y="2619686"/>
            <a:ext cx="352869" cy="25413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endParaRPr lang="en-US" sz="226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endParaRPr lang="en-US" sz="226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2</a:t>
            </a:r>
          </a:p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endParaRPr lang="en-US" sz="226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2260" b="1" dirty="0">
                <a:solidFill>
                  <a:srgbClr val="0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0E4918AC-8112-661B-F080-D9F43FEDA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833" y="5098898"/>
            <a:ext cx="1794" cy="950783"/>
          </a:xfrm>
          <a:prstGeom prst="line">
            <a:avLst/>
          </a:prstGeom>
          <a:noFill/>
          <a:ln w="38100" cmpd="sng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C941B056-35A1-6532-4067-05113F54238C}"/>
              </a:ext>
            </a:extLst>
          </p:cNvPr>
          <p:cNvSpPr>
            <a:spLocks/>
          </p:cNvSpPr>
          <p:nvPr/>
        </p:nvSpPr>
        <p:spPr bwMode="auto">
          <a:xfrm>
            <a:off x="7028114" y="5359018"/>
            <a:ext cx="1018952" cy="688869"/>
          </a:xfrm>
          <a:custGeom>
            <a:avLst/>
            <a:gdLst>
              <a:gd name="T0" fmla="*/ 0 w 568"/>
              <a:gd name="T1" fmla="*/ 0 h 384"/>
              <a:gd name="T2" fmla="*/ 568 w 568"/>
              <a:gd name="T3" fmla="*/ 384 h 384"/>
            </a:gdLst>
            <a:ahLst/>
            <a:cxnLst>
              <a:cxn ang="0">
                <a:pos x="0" y="384"/>
              </a:cxn>
              <a:cxn ang="0">
                <a:pos x="528" y="96"/>
              </a:cxn>
              <a:cxn ang="0">
                <a:pos x="240" y="0"/>
              </a:cxn>
            </a:cxnLst>
            <a:rect l="T0" t="T1" r="T2" b="T3"/>
            <a:pathLst>
              <a:path w="568" h="384">
                <a:moveTo>
                  <a:pt x="0" y="384"/>
                </a:moveTo>
                <a:cubicBezTo>
                  <a:pt x="244" y="272"/>
                  <a:pt x="488" y="160"/>
                  <a:pt x="528" y="96"/>
                </a:cubicBezTo>
                <a:cubicBezTo>
                  <a:pt x="568" y="32"/>
                  <a:pt x="288" y="16"/>
                  <a:pt x="240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2" name="Text Box 39">
            <a:extLst>
              <a:ext uri="{FF2B5EF4-FFF2-40B4-BE49-F238E27FC236}">
                <a16:creationId xmlns:a16="http://schemas.microsoft.com/office/drawing/2014/main" id="{36C54A5E-DD09-DA4C-9847-9C0FE622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366" y="6478430"/>
            <a:ext cx="936362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 bit</a:t>
            </a: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51C10F3-13BB-1167-66AE-1A994562F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302" y="6478430"/>
            <a:ext cx="1093456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2 bits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36A18263-4942-F44F-EA57-38429E19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237" y="6478430"/>
            <a:ext cx="936362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703" tIns="52886" rIns="101703" bIns="52886">
            <a:spAutoFit/>
          </a:bodyPr>
          <a:lstStyle/>
          <a:p>
            <a:pPr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1 bit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F1EF840-4377-79AA-2A76-C3F0C0B9C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19" y="1656346"/>
            <a:ext cx="2495356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01703" tIns="52886" rIns="101703" bIns="52886">
            <a:spAutoFit/>
          </a:bodyPr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8DAFC683-A9D4-6ACA-AEEC-4D13751D6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321" y="1247330"/>
            <a:ext cx="2495356" cy="5789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01703" tIns="52886" rIns="101703" bIns="52886">
            <a:spAutoFit/>
          </a:bodyPr>
          <a:lstStyle/>
          <a:p>
            <a:pPr algn="ctr">
              <a:tabLst>
                <a:tab pos="0" algn="l"/>
                <a:tab pos="1033272" algn="l"/>
                <a:tab pos="2066544" algn="l"/>
                <a:tab pos="3099816" algn="l"/>
                <a:tab pos="4133088" algn="l"/>
                <a:tab pos="5166360" algn="l"/>
                <a:tab pos="6199632" algn="l"/>
                <a:tab pos="7232904" algn="l"/>
                <a:tab pos="8266176" algn="l"/>
                <a:tab pos="9299448" algn="l"/>
                <a:tab pos="10332720" algn="l"/>
                <a:tab pos="11365992" algn="l"/>
              </a:tabLst>
            </a:pPr>
            <a:r>
              <a:rPr lang="en-US" sz="3068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DF2A06CC-96F6-C4BA-0434-B91C90BAF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4766" y="2250136"/>
            <a:ext cx="1205521" cy="861086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3068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737B96-BDDE-3BDE-3E1E-6290CFCC84D2}"/>
              </a:ext>
            </a:extLst>
          </p:cNvPr>
          <p:cNvSpPr txBox="1"/>
          <p:nvPr/>
        </p:nvSpPr>
        <p:spPr>
          <a:xfrm>
            <a:off x="1557487" y="2729116"/>
            <a:ext cx="3345981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90" b="1" dirty="0">
                <a:solidFill>
                  <a:srgbClr val="000000"/>
                </a:solidFill>
                <a:latin typeface="Calibri" pitchFamily="34" charset="0"/>
              </a:rPr>
              <a:t>A block can go to </a:t>
            </a:r>
          </a:p>
          <a:p>
            <a:r>
              <a:rPr lang="en-US" sz="3390" b="1" dirty="0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n-US" sz="3390" b="1" dirty="0">
                <a:solidFill>
                  <a:srgbClr val="FF0000"/>
                </a:solidFill>
                <a:latin typeface="Calibri" pitchFamily="34" charset="0"/>
              </a:rPr>
              <a:t> one </a:t>
            </a:r>
            <a:r>
              <a:rPr lang="en-US" sz="3390" b="1" dirty="0">
                <a:solidFill>
                  <a:srgbClr val="000000"/>
                </a:solidFill>
                <a:latin typeface="Calibri" pitchFamily="34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64505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3DAF-5CF1-106A-865E-B30DCE7E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E462-A252-FBD2-E123-2BFC17CD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How many tag bits are required for: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32-bit address, byte addressed, direct-mapped 32k cache, 128 byte block size, write-back</a:t>
            </a:r>
            <a:endParaRPr lang="en-US" dirty="0"/>
          </a:p>
          <a:p>
            <a:pPr marL="534336" lvl="1" indent="0" eaLnBrk="1" hangingPunct="1">
              <a:spcBef>
                <a:spcPts val="68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ea typeface="ＭＳ Ｐゴシック" charset="0"/>
              </a:rPr>
              <a:t>	# Bytes in block = 128  ➜  Block offset = 7 bits (*byte 	addressable*)</a:t>
            </a:r>
          </a:p>
          <a:p>
            <a:pPr lvl="1" eaLnBrk="1" hangingPunct="1">
              <a:spcBef>
                <a:spcPts val="680"/>
              </a:spcBef>
              <a:buClr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ea typeface="ＭＳ Ｐゴシック" charset="0"/>
              </a:rPr>
              <a:t>	# Lines  = 32k / 128 = 256  ➜ Line index = 8 bits </a:t>
            </a:r>
          </a:p>
          <a:p>
            <a:pPr lvl="1" eaLnBrk="1" hangingPunct="1">
              <a:spcBef>
                <a:spcPts val="680"/>
              </a:spcBef>
              <a:buClr>
                <a:srgbClr val="CC0000"/>
              </a:buClr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ea typeface="ＭＳ Ｐゴシック" charset="0"/>
              </a:rPr>
              <a:t>	Tag bits = 32 – 7 – 8 = 17 bits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overhead of this cache?</a:t>
            </a:r>
          </a:p>
          <a:p>
            <a:pPr lvl="1" eaLnBrk="1" hangingPunct="1">
              <a:spcBef>
                <a:spcPts val="680"/>
              </a:spcBef>
              <a:buClr>
                <a:srgbClr val="CC0000"/>
              </a:buClr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ea typeface="ＭＳ Ｐゴシック" charset="0"/>
              </a:rPr>
              <a:t>	17 bits (Tag) + 1 bit (Valid) + 1 bit (Dirty) = 19 bits / line</a:t>
            </a:r>
          </a:p>
          <a:p>
            <a:pPr lvl="1" eaLnBrk="1" hangingPunct="1">
              <a:spcBef>
                <a:spcPts val="680"/>
              </a:spcBef>
              <a:buClr>
                <a:srgbClr val="CC0000"/>
              </a:buClr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ea typeface="ＭＳ Ｐゴシック" charset="0"/>
              </a:rPr>
              <a:t>	19 bits / line * 256 lines =  4864 bits</a:t>
            </a:r>
          </a:p>
          <a:p>
            <a:pPr lvl="1" eaLnBrk="1" hangingPunct="1">
              <a:spcBef>
                <a:spcPts val="680"/>
              </a:spcBef>
              <a:buClr>
                <a:srgbClr val="CC0000"/>
              </a:buClr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ea typeface="ＭＳ Ｐゴシック" charset="0"/>
              </a:rPr>
              <a:t>	4864 bits / 32KB = 1.9% overheads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E8F8F-827D-D0A0-9A80-16F5C9F0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Problem—Analyze performance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that accessing a cache takes 10ns while accessing main memory in case of cache-miss takes 100ns. What is the average memory access time if the cache hit rate is 97%?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</a:t>
            </a:r>
          </a:p>
          <a:p>
            <a:endParaRPr lang="en-US" dirty="0"/>
          </a:p>
          <a:p>
            <a:r>
              <a:rPr lang="en-US" dirty="0"/>
              <a:t>To improve performance, the cache size is increased. It is determined that this will increase the hit rate by 1%, but it will also increase the time for accessing the cache by 2ns. Will this improve the overall average memory access time?</a:t>
            </a:r>
          </a:p>
          <a:p>
            <a:pPr>
              <a:buFont typeface="Wingdings" charset="2"/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7921996" y="7077922"/>
            <a:ext cx="17221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56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17276" algn="l" rtl="0" fontAlgn="base">
              <a:spcBef>
                <a:spcPct val="0"/>
              </a:spcBef>
              <a:spcAft>
                <a:spcPct val="0"/>
              </a:spcAft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2pPr>
            <a:lvl3pPr marL="1034552" algn="l" rtl="0" fontAlgn="base">
              <a:spcBef>
                <a:spcPct val="0"/>
              </a:spcBef>
              <a:spcAft>
                <a:spcPct val="0"/>
              </a:spcAft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3pPr>
            <a:lvl4pPr marL="1551828" algn="l" rtl="0" fontAlgn="base">
              <a:spcBef>
                <a:spcPct val="0"/>
              </a:spcBef>
              <a:spcAft>
                <a:spcPct val="0"/>
              </a:spcAft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4pPr>
            <a:lvl5pPr marL="2069104" algn="l" rtl="0" fontAlgn="base">
              <a:spcBef>
                <a:spcPct val="0"/>
              </a:spcBef>
              <a:spcAft>
                <a:spcPct val="0"/>
              </a:spcAft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5pPr>
            <a:lvl6pPr marL="2586380" algn="l" defTabSz="1034552" rtl="0" eaLnBrk="1" latinLnBrk="0" hangingPunct="1"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6pPr>
            <a:lvl7pPr marL="3103656" algn="l" defTabSz="1034552" rtl="0" eaLnBrk="1" latinLnBrk="0" hangingPunct="1"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7pPr>
            <a:lvl8pPr marL="3620933" algn="l" defTabSz="1034552" rtl="0" eaLnBrk="1" latinLnBrk="0" hangingPunct="1"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8pPr>
            <a:lvl9pPr marL="4138209" algn="l" defTabSz="1034552" rtl="0" eaLnBrk="1" latinLnBrk="0" hangingPunct="1"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5C66A-7AC0-4FFD-849B-DFA5C13D3A68}"/>
              </a:ext>
            </a:extLst>
          </p:cNvPr>
          <p:cNvSpPr/>
          <p:nvPr/>
        </p:nvSpPr>
        <p:spPr>
          <a:xfrm>
            <a:off x="9967119" y="476216"/>
            <a:ext cx="819082" cy="455456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2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</a:t>
            </a:r>
            <a:endParaRPr lang="en-US" sz="1582" b="1" kern="0" dirty="0">
              <a:solidFill>
                <a:prstClr val="black"/>
              </a:solidFill>
              <a:latin typeface="Century Gothic"/>
              <a:cs typeface="+mn-cs"/>
            </a:endParaRPr>
          </a:p>
          <a:p>
            <a:pPr marL="387477" indent="-387477"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1582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89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Problem—Analyze performance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that accessing a cache takes 10ns while accessing main memory in case of cache-miss takes 100ns. What is the average memory access time if the cache hit rate is 97%?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AMAT = 10  + (1 - 0.97)*100 = 13 ns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improve performance, the cache size is increased. It is determined that this will increase the hit rate by 1%, but it will also increase the time for accessing the cache by 2ns. Will this improve the overall average memory access time?</a:t>
            </a:r>
          </a:p>
          <a:p>
            <a:pPr>
              <a:buFont typeface="Wingdings" charset="2"/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	AMAT = 12  + (1 - 0.98)*100 = 14 ns</a:t>
            </a:r>
            <a:endParaRPr lang="en-US" dirty="0"/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7921996" y="7077922"/>
            <a:ext cx="17221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56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17276" algn="l" rtl="0" fontAlgn="base">
              <a:spcBef>
                <a:spcPct val="0"/>
              </a:spcBef>
              <a:spcAft>
                <a:spcPct val="0"/>
              </a:spcAft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2pPr>
            <a:lvl3pPr marL="1034552" algn="l" rtl="0" fontAlgn="base">
              <a:spcBef>
                <a:spcPct val="0"/>
              </a:spcBef>
              <a:spcAft>
                <a:spcPct val="0"/>
              </a:spcAft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3pPr>
            <a:lvl4pPr marL="1551828" algn="l" rtl="0" fontAlgn="base">
              <a:spcBef>
                <a:spcPct val="0"/>
              </a:spcBef>
              <a:spcAft>
                <a:spcPct val="0"/>
              </a:spcAft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4pPr>
            <a:lvl5pPr marL="2069104" algn="l" rtl="0" fontAlgn="base">
              <a:spcBef>
                <a:spcPct val="0"/>
              </a:spcBef>
              <a:spcAft>
                <a:spcPct val="0"/>
              </a:spcAft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5pPr>
            <a:lvl6pPr marL="2586380" algn="l" defTabSz="1034552" rtl="0" eaLnBrk="1" latinLnBrk="0" hangingPunct="1"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6pPr>
            <a:lvl7pPr marL="3103656" algn="l" defTabSz="1034552" rtl="0" eaLnBrk="1" latinLnBrk="0" hangingPunct="1"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7pPr>
            <a:lvl8pPr marL="3620933" algn="l" defTabSz="1034552" rtl="0" eaLnBrk="1" latinLnBrk="0" hangingPunct="1"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8pPr>
            <a:lvl9pPr marL="4138209" algn="l" defTabSz="1034552" rtl="0" eaLnBrk="1" latinLnBrk="0" hangingPunct="1">
              <a:defRPr sz="2715" kern="1200">
                <a:solidFill>
                  <a:schemeClr val="tx1"/>
                </a:solidFill>
                <a:latin typeface="Times New Roman" pitchFamily="1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3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F414-736D-D565-4F64-1D09AA52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Set-associative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C2C69-B1E5-F3DA-3D23-776564E3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Fully-associative &amp; direct mapped are two extremes: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Slow &amp; full placement flexibility vs fast &amp; no placement  flexibility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Can we do something in the middle?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 associative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caches: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Partition memory into regions </a:t>
            </a:r>
          </a:p>
          <a:p>
            <a:pPr lvl="2"/>
            <a:r>
              <a:rPr lang="en-US" sz="2720" dirty="0">
                <a:latin typeface="Calibri" pitchFamily="34" charset="0"/>
                <a:cs typeface="Calibri" pitchFamily="34" charset="0"/>
              </a:rPr>
              <a:t>like direct mapped but fewer partitions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Associate a region to a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of cache lines</a:t>
            </a:r>
          </a:p>
          <a:p>
            <a:pPr lvl="2"/>
            <a:r>
              <a:rPr lang="en-US" sz="2720" dirty="0">
                <a:latin typeface="Calibri" pitchFamily="34" charset="0"/>
                <a:cs typeface="Calibri" pitchFamily="34" charset="0"/>
              </a:rPr>
              <a:t>Check tags for all lines in a set to determine a HIT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Treat each line in a set like a small fully associative cache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LRU (or LRU-like) policy generally used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92E47-6073-5FCF-99E3-2759E0DC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19815</TotalTime>
  <Words>3411</Words>
  <Application>Microsoft Office PowerPoint</Application>
  <PresentationFormat>Custom</PresentationFormat>
  <Paragraphs>1430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Century Gothic</vt:lpstr>
      <vt:lpstr>Symbol</vt:lpstr>
      <vt:lpstr>Verdana</vt:lpstr>
      <vt:lpstr>Wingdings</vt:lpstr>
      <vt:lpstr>2_Office Theme</vt:lpstr>
      <vt:lpstr>EECS 370 - Lecture 19</vt:lpstr>
      <vt:lpstr>Announcements</vt:lpstr>
      <vt:lpstr>Resources</vt:lpstr>
      <vt:lpstr>Review: Fully-associative caches</vt:lpstr>
      <vt:lpstr>Review: Direct-mapped caches</vt:lpstr>
      <vt:lpstr>Class Problem</vt:lpstr>
      <vt:lpstr>Class Problem—Analyze performance</vt:lpstr>
      <vt:lpstr>Class Problem—Analyze performance</vt:lpstr>
      <vt:lpstr>Set-associative caches</vt:lpstr>
      <vt:lpstr>Set-associative cache</vt:lpstr>
      <vt:lpstr>Calculating all the bit sizes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 Organization Comparison</vt:lpstr>
      <vt:lpstr>Class Problem 1</vt:lpstr>
      <vt:lpstr>Class Problem 1</vt:lpstr>
      <vt:lpstr>What about cache for instructions</vt:lpstr>
      <vt:lpstr>Integrating Caches into Pipeline</vt:lpstr>
      <vt:lpstr>Next time</vt:lpstr>
      <vt:lpstr>Extra Slides</vt:lpstr>
      <vt:lpstr>Improving our Caches</vt:lpstr>
      <vt:lpstr>Classifying Cache Misses</vt:lpstr>
      <vt:lpstr>Classifying Cache Misses</vt:lpstr>
      <vt:lpstr>3C's Sample Problem</vt:lpstr>
      <vt:lpstr>3 C’s Practice Problem – 3 C’s</vt:lpstr>
      <vt:lpstr>3 C’s Practice Problem – 3 C’s</vt:lpstr>
      <vt:lpstr>3 C’s Practice Problem – 3 C’s</vt:lpstr>
      <vt:lpstr>3 C’s Practice Problem – 3 C’s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Jonathan Beaumont</cp:lastModifiedBy>
  <cp:revision>463</cp:revision>
  <dcterms:created xsi:type="dcterms:W3CDTF">2020-01-27T04:39:41Z</dcterms:created>
  <dcterms:modified xsi:type="dcterms:W3CDTF">2023-03-23T06:03:02Z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