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1"/>
  </p:notesMasterIdLst>
  <p:sldIdLst>
    <p:sldId id="256" r:id="rId2"/>
    <p:sldId id="404" r:id="rId3"/>
    <p:sldId id="944" r:id="rId4"/>
    <p:sldId id="930" r:id="rId5"/>
    <p:sldId id="931" r:id="rId6"/>
    <p:sldId id="933" r:id="rId7"/>
    <p:sldId id="628" r:id="rId8"/>
    <p:sldId id="635" r:id="rId9"/>
    <p:sldId id="636" r:id="rId10"/>
    <p:sldId id="637" r:id="rId11"/>
    <p:sldId id="932" r:id="rId12"/>
    <p:sldId id="935" r:id="rId13"/>
    <p:sldId id="936" r:id="rId14"/>
    <p:sldId id="937" r:id="rId15"/>
    <p:sldId id="938" r:id="rId16"/>
    <p:sldId id="649" r:id="rId17"/>
    <p:sldId id="939" r:id="rId18"/>
    <p:sldId id="940" r:id="rId19"/>
    <p:sldId id="606" r:id="rId20"/>
    <p:sldId id="639" r:id="rId21"/>
    <p:sldId id="640" r:id="rId22"/>
    <p:sldId id="641" r:id="rId23"/>
    <p:sldId id="642" r:id="rId24"/>
    <p:sldId id="601" r:id="rId25"/>
    <p:sldId id="602" r:id="rId26"/>
    <p:sldId id="941" r:id="rId27"/>
    <p:sldId id="942" r:id="rId28"/>
    <p:sldId id="943" r:id="rId29"/>
    <p:sldId id="803" r:id="rId30"/>
  </p:sldIdLst>
  <p:sldSz cx="12161838" cy="7772400"/>
  <p:notesSz cx="6858000" cy="9144000"/>
  <p:custDataLst>
    <p:tags r:id="rId32"/>
  </p:custDataLst>
  <p:defaultTextStyle>
    <a:defPPr>
      <a:defRPr lang="en-US"/>
    </a:defPPr>
    <a:lvl1pPr marL="0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1pPr>
    <a:lvl2pPr marL="637885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2pPr>
    <a:lvl3pPr marL="1275771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3pPr>
    <a:lvl4pPr marL="1913656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4pPr>
    <a:lvl5pPr marL="2551542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5pPr>
    <a:lvl6pPr marL="3189427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6pPr>
    <a:lvl7pPr marL="3827313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7pPr>
    <a:lvl8pPr marL="4465198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8pPr>
    <a:lvl9pPr marL="5103084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83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Beaumont" initials="JB" lastIdx="1" clrIdx="0">
    <p:extLst>
      <p:ext uri="{19B8F6BF-5375-455C-9EA6-DF929625EA0E}">
        <p15:presenceInfo xmlns:p15="http://schemas.microsoft.com/office/powerpoint/2012/main" userId="8219c5378e91ef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FFFF"/>
    <a:srgbClr val="1A83AB"/>
    <a:srgbClr val="1581AA"/>
    <a:srgbClr val="FFFF00"/>
    <a:srgbClr val="0033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5595" autoAdjust="0"/>
  </p:normalViewPr>
  <p:slideViewPr>
    <p:cSldViewPr>
      <p:cViewPr varScale="1">
        <p:scale>
          <a:sx n="86" d="100"/>
          <a:sy n="86" d="100"/>
        </p:scale>
        <p:origin x="1524" y="90"/>
      </p:cViewPr>
      <p:guideLst>
        <p:guide orient="horz" pos="2448"/>
        <p:guide pos="3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285E5-0F6B-4615-A1C4-0E756A0B3C9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46125" y="685800"/>
            <a:ext cx="5365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3B742-85FE-4D57-A541-2E2408F03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94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1pPr>
    <a:lvl2pPr marL="637885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2pPr>
    <a:lvl3pPr marL="1275771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3pPr>
    <a:lvl4pPr marL="1913656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4pPr>
    <a:lvl5pPr marL="2551542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5pPr>
    <a:lvl6pPr marL="3189427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6pPr>
    <a:lvl7pPr marL="3827313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7pPr>
    <a:lvl8pPr marL="4465198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8pPr>
    <a:lvl9pPr marL="5103084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6125" y="685800"/>
            <a:ext cx="5365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3B742-85FE-4D57-A541-2E2408F036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75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16-byte blocks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3B742-85FE-4D57-A541-2E2408F036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53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230" y="1272011"/>
            <a:ext cx="9121379" cy="2705947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230" y="4082310"/>
            <a:ext cx="9121379" cy="1876530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171B-0C8F-474F-BD63-CA7364F24A55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AABA-A310-4E41-A7E8-C2EEE81FC48B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5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3315" y="413808"/>
            <a:ext cx="2622396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6126" y="413808"/>
            <a:ext cx="7715166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BBAA-64C4-4181-A26C-5E51349D3520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3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8DC2-1EFF-441A-82BD-708E2AB901E7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5B3B2F0-9194-6527-AFB6-0125D498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>
            <a:lvl1pPr>
              <a:defRPr sz="2400"/>
            </a:lvl1pPr>
          </a:lstStyle>
          <a:p>
            <a:fld id="{24191890-1B93-4A46-9FD4-B9843F018E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6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92" y="1937704"/>
            <a:ext cx="10489585" cy="3233102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792" y="5201392"/>
            <a:ext cx="10489585" cy="1700212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5A74A-485E-4DAE-84B1-04C03355FD53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9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126" y="2069042"/>
            <a:ext cx="5168781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31" y="2069042"/>
            <a:ext cx="5168781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ED5A-55C1-46BF-8CD8-DAC913552B27}" type="datetime1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4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413809"/>
            <a:ext cx="10489585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711" y="1905318"/>
            <a:ext cx="5145027" cy="933767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7711" y="2839085"/>
            <a:ext cx="5145027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931" y="1905318"/>
            <a:ext cx="5170365" cy="933767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931" y="2839085"/>
            <a:ext cx="5170365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C1F4-72B4-4508-9A3F-D512208D6410}" type="datetime1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9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4E2A-AE4A-4DCB-9878-716AFAD24D1D}" type="datetime1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42AA-BF8B-4D58-B5A8-46FBE0283386}" type="datetime1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1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518160"/>
            <a:ext cx="3922509" cy="1813560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0365" y="1119082"/>
            <a:ext cx="6156930" cy="5523442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2331720"/>
            <a:ext cx="3922509" cy="4319800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DF09A-778E-46F8-A9B0-71934E0291B3}" type="datetime1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47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518160"/>
            <a:ext cx="3922509" cy="1813560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0365" y="1119082"/>
            <a:ext cx="6156930" cy="5523442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2331720"/>
            <a:ext cx="3922509" cy="4319800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B46A-ED39-4940-AA39-44C7BE53433B}" type="datetime1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1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AF638-A74D-4053-B8AD-32C0A29660E6}" type="datetime1">
              <a:rPr lang="en-US" smtClean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91890-1B93-4A46-9FD4-B9843F018E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1AC84E-B978-8607-742C-4DDF83CAB7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079126"/>
            <a:ext cx="12161838" cy="693278"/>
          </a:xfrm>
          <a:prstGeom prst="rect">
            <a:avLst/>
          </a:prstGeom>
          <a:solidFill>
            <a:srgbClr val="10253F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2154" tIns="81076" rIns="162154" bIns="8107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34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4FF32-B5C3-E0F8-A153-5F7AFB6EF82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01" y="7154690"/>
            <a:ext cx="641875" cy="52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501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it.ly/3oXr4A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EECS 370 - Lecture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52874" y="4047311"/>
            <a:ext cx="5856089" cy="1876530"/>
          </a:xfrm>
        </p:spPr>
        <p:txBody>
          <a:bodyPr>
            <a:normAutofit/>
          </a:bodyPr>
          <a:lstStyle/>
          <a:p>
            <a:r>
              <a:rPr lang="en-US" sz="4400" dirty="0"/>
              <a:t>Classifying </a:t>
            </a:r>
            <a:r>
              <a:rPr lang="en-US" sz="4400"/>
              <a:t>Cache Misses</a:t>
            </a:r>
            <a:endParaRPr 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F70127-55A4-45B5-4E35-BD453F855B34}"/>
              </a:ext>
            </a:extLst>
          </p:cNvPr>
          <p:cNvSpPr txBox="1"/>
          <p:nvPr/>
        </p:nvSpPr>
        <p:spPr>
          <a:xfrm>
            <a:off x="965302" y="7166080"/>
            <a:ext cx="7905194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40" dirty="0">
                <a:solidFill>
                  <a:prstClr val="white">
                    <a:lumMod val="85000"/>
                  </a:prstClr>
                </a:solidFill>
                <a:cs typeface="Arial" charset="0"/>
              </a:rPr>
              <a:t>Live Poll + Q&amp;A: slido.com #eecs370</a:t>
            </a:r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596BD005-DF8A-F363-976B-228BCD146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824" y="4129278"/>
            <a:ext cx="2432368" cy="24323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A133E6-6676-BE99-460E-AC321330F703}"/>
              </a:ext>
            </a:extLst>
          </p:cNvPr>
          <p:cNvSpPr txBox="1"/>
          <p:nvPr/>
        </p:nvSpPr>
        <p:spPr>
          <a:xfrm>
            <a:off x="8747919" y="7162566"/>
            <a:ext cx="3274679" cy="60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40" i="1" dirty="0">
                <a:solidFill>
                  <a:prstClr val="white"/>
                </a:solidFill>
                <a:latin typeface="Calibri" panose="020F0502020204030204"/>
              </a:rPr>
              <a:t>Poll and Q&amp;A Link</a:t>
            </a:r>
          </a:p>
        </p:txBody>
      </p:sp>
    </p:spTree>
    <p:extLst>
      <p:ext uri="{BB962C8B-B14F-4D97-AF65-F5344CB8AC3E}">
        <p14:creationId xmlns:p14="http://schemas.microsoft.com/office/powerpoint/2010/main" val="2544241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617" y="0"/>
            <a:ext cx="9711902" cy="949960"/>
          </a:xfrm>
        </p:spPr>
        <p:txBody>
          <a:bodyPr/>
          <a:lstStyle/>
          <a:p>
            <a:r>
              <a:rPr lang="en-US" dirty="0"/>
              <a:t>3 C’s Practice Problem – 3 C’s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1849279" y="1331744"/>
          <a:ext cx="8463277" cy="5486019"/>
        </p:xfrm>
        <a:graphic>
          <a:graphicData uri="http://schemas.openxmlformats.org/drawingml/2006/table">
            <a:tbl>
              <a:tblPr firstRow="1" firstCol="1" bandRow="1"/>
              <a:tblGrid>
                <a:gridCol w="1534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4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4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26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44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Infinite  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3Cs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0x00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0x14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0x27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0x08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---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0x38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0x4A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0x18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---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0x27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Capacity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0x0F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Capacity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0x40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Conflict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711082" y="3035151"/>
            <a:ext cx="209353" cy="626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3632" tIns="51816" rIns="103632" bIns="5181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389"/>
          </a:p>
        </p:txBody>
      </p:sp>
      <p:sp>
        <p:nvSpPr>
          <p:cNvPr id="7" name="TextBox 6"/>
          <p:cNvSpPr txBox="1"/>
          <p:nvPr/>
        </p:nvSpPr>
        <p:spPr>
          <a:xfrm>
            <a:off x="8326279" y="25029"/>
            <a:ext cx="2849880" cy="79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7" dirty="0"/>
              <a:t>64 bytes total, 16 byte blocks, 2-way, 2 sets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89DEECF-A5BC-970A-BB8B-109A4AE5E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666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068FD-2E59-C709-C2D9-267C76A2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reduce cache misses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6CC0E-25F5-EA85-20B0-CF5A774AA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Compulsory miss</a:t>
            </a:r>
          </a:p>
          <a:p>
            <a:pPr lvl="1"/>
            <a:r>
              <a:rPr lang="en-US" dirty="0"/>
              <a:t>Reduce by </a:t>
            </a:r>
            <a:r>
              <a:rPr lang="en-US" b="1" dirty="0"/>
              <a:t>increasing cache block size</a:t>
            </a:r>
          </a:p>
          <a:p>
            <a:pPr lvl="2"/>
            <a:r>
              <a:rPr lang="en-US" dirty="0"/>
              <a:t>Reduces total number of blocks for given cache size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lvl="1"/>
            <a:r>
              <a:rPr lang="en-US" dirty="0"/>
              <a:t>Or by using prefetching (guess we'll need data based on previous memory patterns - discussed more in EECS 470)</a:t>
            </a:r>
          </a:p>
          <a:p>
            <a:r>
              <a:rPr lang="en-US" dirty="0">
                <a:solidFill>
                  <a:srgbClr val="00B050"/>
                </a:solidFill>
              </a:rPr>
              <a:t>Capacity miss</a:t>
            </a:r>
          </a:p>
          <a:p>
            <a:pPr lvl="1"/>
            <a:r>
              <a:rPr lang="en-US" dirty="0"/>
              <a:t>Reduce by </a:t>
            </a:r>
            <a:r>
              <a:rPr lang="en-US" b="1" dirty="0"/>
              <a:t>building a bigger cache</a:t>
            </a:r>
          </a:p>
          <a:p>
            <a:pPr lvl="2"/>
            <a:r>
              <a:rPr lang="en-US" dirty="0"/>
              <a:t>Increase access latency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Conflict miss</a:t>
            </a:r>
          </a:p>
          <a:p>
            <a:pPr lvl="1"/>
            <a:r>
              <a:rPr lang="en-US" dirty="0"/>
              <a:t>Reduce by </a:t>
            </a:r>
            <a:r>
              <a:rPr lang="en-US" b="1" dirty="0"/>
              <a:t>increasing associativity</a:t>
            </a:r>
          </a:p>
          <a:p>
            <a:pPr lvl="2"/>
            <a:r>
              <a:rPr lang="en-US" dirty="0"/>
              <a:t>Increase access latency / overheads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0DA70-1F20-02C9-223D-60339AB9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9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6B519-6DC3-B434-A6D7-862CF936E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91A7F-DFA3-6C01-B1F6-0CD2CEBF1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changing these parameters affect performance?</a:t>
            </a:r>
          </a:p>
          <a:p>
            <a:pPr lvl="1"/>
            <a:r>
              <a:rPr lang="en-US" dirty="0"/>
              <a:t>Cache size</a:t>
            </a:r>
          </a:p>
          <a:p>
            <a:pPr lvl="1"/>
            <a:r>
              <a:rPr lang="en-US" dirty="0"/>
              <a:t>Block size</a:t>
            </a:r>
          </a:p>
          <a:p>
            <a:pPr lvl="1"/>
            <a:r>
              <a:rPr lang="en-US" dirty="0"/>
              <a:t>Associativity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5D549-49CD-A744-E419-7BBFA4947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700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20AE-1EBE-6AA7-4A25-72F7AFA40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0C2C8-92A0-F922-24D4-47CB45777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Cache size in the total data (not including tag) capacity</a:t>
            </a:r>
          </a:p>
          <a:p>
            <a:pPr lvl="1"/>
            <a:r>
              <a:rPr lang="en-US" dirty="0">
                <a:ea typeface="ＭＳ Ｐゴシック" charset="0"/>
              </a:rPr>
              <a:t> </a:t>
            </a:r>
            <a:r>
              <a:rPr lang="en-US" sz="2493" dirty="0">
                <a:ea typeface="ＭＳ Ｐゴシック" charset="0"/>
              </a:rPr>
              <a:t>bigger can exploit temporal locality better</a:t>
            </a:r>
          </a:p>
          <a:p>
            <a:pPr lvl="1"/>
            <a:r>
              <a:rPr lang="en-US" sz="2493" dirty="0">
                <a:ea typeface="ＭＳ Ｐゴシック" charset="0"/>
              </a:rPr>
              <a:t> not ALWAYS better</a:t>
            </a:r>
          </a:p>
          <a:p>
            <a:r>
              <a:rPr lang="en-US" dirty="0"/>
              <a:t>Too large a cache adversely affects hit &amp; miss latency</a:t>
            </a:r>
          </a:p>
          <a:p>
            <a:pPr lvl="1"/>
            <a:r>
              <a:rPr lang="en-US" dirty="0">
                <a:ea typeface="ＭＳ Ｐゴシック" charset="0"/>
              </a:rPr>
              <a:t> </a:t>
            </a:r>
            <a:r>
              <a:rPr lang="en-US" sz="2493" dirty="0">
                <a:ea typeface="ＭＳ Ｐゴシック" charset="0"/>
              </a:rPr>
              <a:t>smaller is faster =&gt; bigger is slower</a:t>
            </a:r>
          </a:p>
          <a:p>
            <a:pPr lvl="1"/>
            <a:r>
              <a:rPr lang="en-US" sz="2493" dirty="0">
                <a:ea typeface="ＭＳ Ｐゴシック" charset="0"/>
              </a:rPr>
              <a:t> access time may degrade critical path</a:t>
            </a:r>
          </a:p>
          <a:p>
            <a:r>
              <a:rPr lang="en-US" dirty="0"/>
              <a:t>Too small a cache</a:t>
            </a:r>
          </a:p>
          <a:p>
            <a:pPr lvl="1"/>
            <a:r>
              <a:rPr lang="en-US" sz="2493" dirty="0">
                <a:ea typeface="ＭＳ Ｐゴシック" charset="0"/>
              </a:rPr>
              <a:t>doesn’</a:t>
            </a:r>
            <a:r>
              <a:rPr lang="en-US" altLang="ja-JP" sz="2493" dirty="0">
                <a:ea typeface="ＭＳ Ｐゴシック" charset="0"/>
              </a:rPr>
              <a:t>t exploit temporal locality well</a:t>
            </a:r>
          </a:p>
          <a:p>
            <a:pPr lvl="1"/>
            <a:r>
              <a:rPr lang="en-US" sz="2493" dirty="0">
                <a:ea typeface="ＭＳ Ｐゴシック" charset="0"/>
              </a:rPr>
              <a:t>useful data replaced often</a:t>
            </a:r>
          </a:p>
          <a:p>
            <a:r>
              <a:rPr lang="en-US" dirty="0">
                <a:solidFill>
                  <a:srgbClr val="0000FF"/>
                </a:solidFill>
              </a:rPr>
              <a:t>Working set</a:t>
            </a:r>
            <a:r>
              <a:rPr lang="en-US" dirty="0"/>
              <a:t>: </a:t>
            </a:r>
            <a:r>
              <a:rPr lang="en-US" sz="2947" dirty="0"/>
              <a:t>the whole set of data                                                    executing application references 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ea typeface="ＭＳ Ｐゴシック" charset="0"/>
              </a:rPr>
              <a:t>Within a time interval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5DE42-C0C9-77F9-5F1C-9450F7A3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635D858D-3269-BBB8-65A1-A30D4D60D14F}"/>
              </a:ext>
            </a:extLst>
          </p:cNvPr>
          <p:cNvSpPr>
            <a:spLocks/>
          </p:cNvSpPr>
          <p:nvPr/>
        </p:nvSpPr>
        <p:spPr bwMode="auto">
          <a:xfrm>
            <a:off x="7781874" y="3972561"/>
            <a:ext cx="3454400" cy="2590800"/>
          </a:xfrm>
          <a:custGeom>
            <a:avLst/>
            <a:gdLst>
              <a:gd name="T0" fmla="*/ 0 w 1920"/>
              <a:gd name="T1" fmla="*/ 0 h 1440"/>
              <a:gd name="T2" fmla="*/ 0 w 1920"/>
              <a:gd name="T3" fmla="*/ 2147483647 h 1440"/>
              <a:gd name="T4" fmla="*/ 2147483647 w 1920"/>
              <a:gd name="T5" fmla="*/ 2147483647 h 1440"/>
              <a:gd name="T6" fmla="*/ 0 60000 65536"/>
              <a:gd name="T7" fmla="*/ 0 60000 65536"/>
              <a:gd name="T8" fmla="*/ 0 60000 65536"/>
              <a:gd name="T9" fmla="*/ 0 w 1920"/>
              <a:gd name="T10" fmla="*/ 0 h 1440"/>
              <a:gd name="T11" fmla="*/ 1920 w 1920"/>
              <a:gd name="T12" fmla="*/ 1440 h 1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0" h="1440">
                <a:moveTo>
                  <a:pt x="0" y="0"/>
                </a:moveTo>
                <a:lnTo>
                  <a:pt x="0" y="1440"/>
                </a:lnTo>
                <a:lnTo>
                  <a:pt x="1920" y="144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5D66F5AA-9E3C-1CC9-D313-979BAF039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863" y="3713481"/>
            <a:ext cx="1460656" cy="613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389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hit rate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2712AEC4-C569-50FC-BB50-BF16C75C1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2022" y="6477001"/>
            <a:ext cx="1947456" cy="613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389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cache size</a:t>
            </a:r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F66729D7-FFD4-A45D-BD9D-76BD7E438A8C}"/>
              </a:ext>
            </a:extLst>
          </p:cNvPr>
          <p:cNvSpPr>
            <a:spLocks noChangeShapeType="1"/>
          </p:cNvSpPr>
          <p:nvPr/>
        </p:nvSpPr>
        <p:spPr bwMode="auto">
          <a:xfrm>
            <a:off x="9163634" y="3540760"/>
            <a:ext cx="0" cy="3022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7E2D64-ADE1-2B16-E5EE-11404AB82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7274" y="6477001"/>
            <a:ext cx="172720" cy="17272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2DCBFE62-FA9C-1D9C-2589-AB2CE65C6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1579" y="4945910"/>
            <a:ext cx="1513363" cy="650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ja-JP" altLang="en-US" sz="1813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“</a:t>
            </a:r>
            <a:r>
              <a:rPr lang="en-US" altLang="ja-JP" sz="1813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working set</a:t>
            </a:r>
            <a:r>
              <a:rPr lang="ja-JP" altLang="en-US" sz="1813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</a:t>
            </a:r>
            <a:endParaRPr lang="en-US" altLang="ja-JP" sz="1813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algn="ctr" eaLnBrk="1" hangingPunct="1"/>
            <a:r>
              <a:rPr lang="en-US" sz="1813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size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9A457EF6-9639-33BE-244E-27E3DAA64998}"/>
              </a:ext>
            </a:extLst>
          </p:cNvPr>
          <p:cNvSpPr>
            <a:spLocks/>
          </p:cNvSpPr>
          <p:nvPr/>
        </p:nvSpPr>
        <p:spPr bwMode="auto">
          <a:xfrm>
            <a:off x="9249994" y="5339927"/>
            <a:ext cx="1122680" cy="1137073"/>
          </a:xfrm>
          <a:custGeom>
            <a:avLst/>
            <a:gdLst>
              <a:gd name="T0" fmla="*/ 2147483647 w 624"/>
              <a:gd name="T1" fmla="*/ 2147483647 h 632"/>
              <a:gd name="T2" fmla="*/ 2147483647 w 624"/>
              <a:gd name="T3" fmla="*/ 2147483647 h 632"/>
              <a:gd name="T4" fmla="*/ 2147483647 w 624"/>
              <a:gd name="T5" fmla="*/ 2147483647 h 632"/>
              <a:gd name="T6" fmla="*/ 0 w 624"/>
              <a:gd name="T7" fmla="*/ 2147483647 h 632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632"/>
              <a:gd name="T14" fmla="*/ 624 w 624"/>
              <a:gd name="T15" fmla="*/ 632 h 6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632">
                <a:moveTo>
                  <a:pt x="624" y="8"/>
                </a:moveTo>
                <a:cubicBezTo>
                  <a:pt x="484" y="4"/>
                  <a:pt x="344" y="0"/>
                  <a:pt x="288" y="56"/>
                </a:cubicBezTo>
                <a:cubicBezTo>
                  <a:pt x="232" y="112"/>
                  <a:pt x="336" y="248"/>
                  <a:pt x="288" y="344"/>
                </a:cubicBezTo>
                <a:cubicBezTo>
                  <a:pt x="240" y="440"/>
                  <a:pt x="120" y="536"/>
                  <a:pt x="0" y="632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8ADD5756-A404-AEF5-9C1E-1A45F2EAE305}"/>
              </a:ext>
            </a:extLst>
          </p:cNvPr>
          <p:cNvSpPr>
            <a:spLocks/>
          </p:cNvSpPr>
          <p:nvPr/>
        </p:nvSpPr>
        <p:spPr bwMode="auto">
          <a:xfrm>
            <a:off x="7781874" y="3972561"/>
            <a:ext cx="3281680" cy="2590800"/>
          </a:xfrm>
          <a:custGeom>
            <a:avLst/>
            <a:gdLst>
              <a:gd name="T0" fmla="*/ 0 w 1824"/>
              <a:gd name="T1" fmla="*/ 2147483647 h 1440"/>
              <a:gd name="T2" fmla="*/ 2147483647 w 1824"/>
              <a:gd name="T3" fmla="*/ 2147483647 h 1440"/>
              <a:gd name="T4" fmla="*/ 2147483647 w 1824"/>
              <a:gd name="T5" fmla="*/ 2147483647 h 1440"/>
              <a:gd name="T6" fmla="*/ 2147483647 w 1824"/>
              <a:gd name="T7" fmla="*/ 2147483647 h 1440"/>
              <a:gd name="T8" fmla="*/ 2147483647 w 1824"/>
              <a:gd name="T9" fmla="*/ 0 h 14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4"/>
              <a:gd name="T16" fmla="*/ 0 h 1440"/>
              <a:gd name="T17" fmla="*/ 1824 w 1824"/>
              <a:gd name="T18" fmla="*/ 1440 h 14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4" h="1440">
                <a:moveTo>
                  <a:pt x="0" y="1440"/>
                </a:moveTo>
                <a:cubicBezTo>
                  <a:pt x="36" y="1220"/>
                  <a:pt x="72" y="1000"/>
                  <a:pt x="144" y="816"/>
                </a:cubicBezTo>
                <a:cubicBezTo>
                  <a:pt x="216" y="632"/>
                  <a:pt x="318" y="457"/>
                  <a:pt x="432" y="336"/>
                </a:cubicBezTo>
                <a:cubicBezTo>
                  <a:pt x="546" y="215"/>
                  <a:pt x="597" y="146"/>
                  <a:pt x="829" y="90"/>
                </a:cubicBezTo>
                <a:cubicBezTo>
                  <a:pt x="1061" y="34"/>
                  <a:pt x="1617" y="19"/>
                  <a:pt x="18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09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9" grpId="0" animBg="1"/>
      <p:bldP spid="10" grpId="0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3C8E8-4449-FA00-2A34-18D540CB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6D74D-215D-B747-DD33-2560923D0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size is the data that is associated with an address tag </a:t>
            </a:r>
          </a:p>
          <a:p>
            <a:pPr lvl="1"/>
            <a:r>
              <a:rPr lang="en-US" dirty="0">
                <a:ea typeface="ＭＳ Ｐゴシック" charset="0"/>
              </a:rPr>
              <a:t>Sub-blocking: A block divided into multiple pieces (each with V bit)</a:t>
            </a:r>
          </a:p>
          <a:p>
            <a:pPr lvl="2"/>
            <a:r>
              <a:rPr lang="en-US" dirty="0">
                <a:ea typeface="ＭＳ Ｐゴシック" charset="0"/>
              </a:rPr>
              <a:t>Can improve </a:t>
            </a:r>
            <a:r>
              <a:rPr lang="ja-JP" altLang="en-US" dirty="0">
                <a:ea typeface="ＭＳ Ｐゴシック" charset="0"/>
              </a:rPr>
              <a:t>“</a:t>
            </a:r>
            <a:r>
              <a:rPr lang="en-US" altLang="ja-JP" dirty="0">
                <a:ea typeface="ＭＳ Ｐゴシック" charset="0"/>
              </a:rPr>
              <a:t>write</a:t>
            </a:r>
            <a:r>
              <a:rPr lang="ja-JP" altLang="en-US" dirty="0">
                <a:ea typeface="ＭＳ Ｐゴシック" charset="0"/>
              </a:rPr>
              <a:t>”</a:t>
            </a:r>
            <a:r>
              <a:rPr lang="en-US" altLang="ja-JP" dirty="0">
                <a:ea typeface="ＭＳ Ｐゴシック" charset="0"/>
              </a:rPr>
              <a:t> performance</a:t>
            </a:r>
          </a:p>
          <a:p>
            <a:pPr lvl="2"/>
            <a:r>
              <a:rPr lang="en-US" dirty="0">
                <a:ea typeface="ＭＳ Ｐゴシック" charset="0"/>
              </a:rPr>
              <a:t>Take 470 to learn more</a:t>
            </a:r>
            <a:endParaRPr lang="en-US" dirty="0"/>
          </a:p>
          <a:p>
            <a:r>
              <a:rPr lang="en-US" dirty="0"/>
              <a:t>Too small blocks</a:t>
            </a:r>
          </a:p>
          <a:p>
            <a:pPr lvl="1"/>
            <a:r>
              <a:rPr lang="en-US" dirty="0">
                <a:ea typeface="ＭＳ Ｐゴシック" charset="0"/>
              </a:rPr>
              <a:t>don’t exploit spatial locality well</a:t>
            </a:r>
          </a:p>
          <a:p>
            <a:pPr lvl="1"/>
            <a:r>
              <a:rPr lang="en-US" dirty="0">
                <a:ea typeface="ＭＳ Ｐゴシック" charset="0"/>
              </a:rPr>
              <a:t>have larger tag overhead</a:t>
            </a:r>
            <a:endParaRPr lang="en-US" dirty="0"/>
          </a:p>
          <a:p>
            <a:r>
              <a:rPr lang="en-US" dirty="0"/>
              <a:t>Too large blocks</a:t>
            </a:r>
          </a:p>
          <a:p>
            <a:pPr lvl="1"/>
            <a:r>
              <a:rPr lang="en-US" dirty="0">
                <a:ea typeface="ＭＳ Ｐゴシック" charset="0"/>
              </a:rPr>
              <a:t>too few total # of blocks</a:t>
            </a:r>
          </a:p>
          <a:p>
            <a:pPr lvl="2"/>
            <a:r>
              <a:rPr lang="en-US" dirty="0">
                <a:ea typeface="ＭＳ Ｐゴシック" charset="0"/>
              </a:rPr>
              <a:t>likely-useless data transferred</a:t>
            </a:r>
          </a:p>
          <a:p>
            <a:pPr lvl="2"/>
            <a:r>
              <a:rPr lang="en-US" dirty="0">
                <a:ea typeface="ＭＳ Ｐゴシック" charset="0"/>
              </a:rPr>
              <a:t>Extra bandwidth/energy consumed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64153-12C5-E6CA-4AEF-BE7333EC5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311A3F7D-ED3A-01B6-3BDB-244D469CE03F}"/>
              </a:ext>
            </a:extLst>
          </p:cNvPr>
          <p:cNvSpPr>
            <a:spLocks/>
          </p:cNvSpPr>
          <p:nvPr/>
        </p:nvSpPr>
        <p:spPr bwMode="auto">
          <a:xfrm>
            <a:off x="7658789" y="3659505"/>
            <a:ext cx="3454400" cy="2590800"/>
          </a:xfrm>
          <a:custGeom>
            <a:avLst/>
            <a:gdLst>
              <a:gd name="T0" fmla="*/ 0 w 1920"/>
              <a:gd name="T1" fmla="*/ 0 h 1440"/>
              <a:gd name="T2" fmla="*/ 0 w 1920"/>
              <a:gd name="T3" fmla="*/ 2147483647 h 1440"/>
              <a:gd name="T4" fmla="*/ 2147483647 w 1920"/>
              <a:gd name="T5" fmla="*/ 2147483647 h 1440"/>
              <a:gd name="T6" fmla="*/ 0 60000 65536"/>
              <a:gd name="T7" fmla="*/ 0 60000 65536"/>
              <a:gd name="T8" fmla="*/ 0 60000 65536"/>
              <a:gd name="T9" fmla="*/ 0 w 1920"/>
              <a:gd name="T10" fmla="*/ 0 h 1440"/>
              <a:gd name="T11" fmla="*/ 1920 w 1920"/>
              <a:gd name="T12" fmla="*/ 1440 h 1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0" h="1440">
                <a:moveTo>
                  <a:pt x="0" y="0"/>
                </a:moveTo>
                <a:lnTo>
                  <a:pt x="0" y="1440"/>
                </a:lnTo>
                <a:lnTo>
                  <a:pt x="1920" y="144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26BA79F1-B7EE-D0F5-F1A2-56790D681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5359" y="6250305"/>
            <a:ext cx="2590800" cy="613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389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Block size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1D1E9CAB-61DA-88BF-B807-D33922A5DF57}"/>
              </a:ext>
            </a:extLst>
          </p:cNvPr>
          <p:cNvSpPr>
            <a:spLocks/>
          </p:cNvSpPr>
          <p:nvPr/>
        </p:nvSpPr>
        <p:spPr bwMode="auto">
          <a:xfrm>
            <a:off x="7658789" y="3677499"/>
            <a:ext cx="3245697" cy="2572808"/>
          </a:xfrm>
          <a:custGeom>
            <a:avLst/>
            <a:gdLst>
              <a:gd name="T0" fmla="*/ 0 w 1804"/>
              <a:gd name="T1" fmla="*/ 2147483647 h 1430"/>
              <a:gd name="T2" fmla="*/ 2147483647 w 1804"/>
              <a:gd name="T3" fmla="*/ 2147483647 h 1430"/>
              <a:gd name="T4" fmla="*/ 2147483647 w 1804"/>
              <a:gd name="T5" fmla="*/ 2147483647 h 1430"/>
              <a:gd name="T6" fmla="*/ 2147483647 w 1804"/>
              <a:gd name="T7" fmla="*/ 2147483647 h 1430"/>
              <a:gd name="T8" fmla="*/ 2147483647 w 1804"/>
              <a:gd name="T9" fmla="*/ 2147483647 h 14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04"/>
              <a:gd name="T16" fmla="*/ 0 h 1430"/>
              <a:gd name="T17" fmla="*/ 1804 w 1804"/>
              <a:gd name="T18" fmla="*/ 1430 h 14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04" h="1430">
                <a:moveTo>
                  <a:pt x="0" y="1430"/>
                </a:moveTo>
                <a:cubicBezTo>
                  <a:pt x="36" y="1210"/>
                  <a:pt x="52" y="1027"/>
                  <a:pt x="144" y="806"/>
                </a:cubicBezTo>
                <a:cubicBezTo>
                  <a:pt x="236" y="585"/>
                  <a:pt x="384" y="212"/>
                  <a:pt x="551" y="106"/>
                </a:cubicBezTo>
                <a:cubicBezTo>
                  <a:pt x="718" y="0"/>
                  <a:pt x="937" y="45"/>
                  <a:pt x="1146" y="169"/>
                </a:cubicBezTo>
                <a:cubicBezTo>
                  <a:pt x="1355" y="293"/>
                  <a:pt x="1667" y="710"/>
                  <a:pt x="1804" y="8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13BA99D2-5404-F004-2475-BAE907BAF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984" y="3195321"/>
            <a:ext cx="1460656" cy="613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389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hit rate</a:t>
            </a:r>
          </a:p>
        </p:txBody>
      </p:sp>
    </p:spTree>
    <p:extLst>
      <p:ext uri="{BB962C8B-B14F-4D97-AF65-F5344CB8AC3E}">
        <p14:creationId xmlns:p14="http://schemas.microsoft.com/office/powerpoint/2010/main" val="295099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AB278-2D8F-4D22-ACB0-A57188327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AA2E5-7D07-8F82-28D2-FC1047E8F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blocks can map to the same index (or set)?</a:t>
            </a:r>
          </a:p>
          <a:p>
            <a:r>
              <a:rPr lang="en-US" dirty="0"/>
              <a:t>Larger associativity</a:t>
            </a:r>
          </a:p>
          <a:p>
            <a:pPr lvl="1"/>
            <a:r>
              <a:rPr lang="en-US" dirty="0">
                <a:ea typeface="ＭＳ Ｐゴシック" charset="0"/>
              </a:rPr>
              <a:t>lower miss rate, less variation among programs</a:t>
            </a:r>
          </a:p>
          <a:p>
            <a:pPr lvl="1"/>
            <a:r>
              <a:rPr lang="en-US" dirty="0">
                <a:ea typeface="ＭＳ Ｐゴシック" charset="0"/>
              </a:rPr>
              <a:t>diminishing returns</a:t>
            </a:r>
          </a:p>
          <a:p>
            <a:endParaRPr lang="en-US" dirty="0"/>
          </a:p>
          <a:p>
            <a:r>
              <a:rPr lang="en-US" dirty="0"/>
              <a:t>Smaller associativity</a:t>
            </a:r>
          </a:p>
          <a:p>
            <a:pPr lvl="1"/>
            <a:r>
              <a:rPr lang="en-US" dirty="0">
                <a:ea typeface="ＭＳ Ｐゴシック" charset="0"/>
              </a:rPr>
              <a:t>lower cost</a:t>
            </a:r>
          </a:p>
          <a:p>
            <a:pPr lvl="1"/>
            <a:r>
              <a:rPr lang="en-US" dirty="0">
                <a:ea typeface="ＭＳ Ｐゴシック" charset="0"/>
              </a:rPr>
              <a:t>faster hit time</a:t>
            </a:r>
          </a:p>
          <a:p>
            <a:pPr lvl="2"/>
            <a:r>
              <a:rPr lang="en-US" dirty="0">
                <a:ea typeface="ＭＳ Ｐゴシック" charset="0"/>
              </a:rPr>
              <a:t>Especially important for L1 caches</a:t>
            </a:r>
          </a:p>
          <a:p>
            <a:pPr marL="534351" lvl="1" indent="0">
              <a:buNone/>
            </a:pPr>
            <a:endParaRPr lang="en-US" dirty="0"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11649-810B-2FE9-B835-5978F45E7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563AE663-EF81-D534-B7D8-6C8F34A2C6A2}"/>
              </a:ext>
            </a:extLst>
          </p:cNvPr>
          <p:cNvSpPr>
            <a:spLocks/>
          </p:cNvSpPr>
          <p:nvPr/>
        </p:nvSpPr>
        <p:spPr bwMode="auto">
          <a:xfrm>
            <a:off x="7376319" y="3870008"/>
            <a:ext cx="3454400" cy="2590800"/>
          </a:xfrm>
          <a:custGeom>
            <a:avLst/>
            <a:gdLst>
              <a:gd name="T0" fmla="*/ 0 w 1920"/>
              <a:gd name="T1" fmla="*/ 0 h 1440"/>
              <a:gd name="T2" fmla="*/ 0 w 1920"/>
              <a:gd name="T3" fmla="*/ 2147483647 h 1440"/>
              <a:gd name="T4" fmla="*/ 2147483647 w 1920"/>
              <a:gd name="T5" fmla="*/ 2147483647 h 1440"/>
              <a:gd name="T6" fmla="*/ 0 60000 65536"/>
              <a:gd name="T7" fmla="*/ 0 60000 65536"/>
              <a:gd name="T8" fmla="*/ 0 60000 65536"/>
              <a:gd name="T9" fmla="*/ 0 w 1920"/>
              <a:gd name="T10" fmla="*/ 0 h 1440"/>
              <a:gd name="T11" fmla="*/ 1920 w 1920"/>
              <a:gd name="T12" fmla="*/ 1440 h 1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0" h="1440">
                <a:moveTo>
                  <a:pt x="0" y="0"/>
                </a:moveTo>
                <a:lnTo>
                  <a:pt x="0" y="1440"/>
                </a:lnTo>
                <a:lnTo>
                  <a:pt x="1920" y="144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DC0D2390-6BB1-B6A7-E3D0-B381C6E24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1581" y="6390641"/>
            <a:ext cx="2333459" cy="613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389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associativity</a:t>
            </a:r>
          </a:p>
        </p:txBody>
      </p:sp>
      <p:sp>
        <p:nvSpPr>
          <p:cNvPr id="7" name="Freeform 8">
            <a:extLst>
              <a:ext uri="{FF2B5EF4-FFF2-40B4-BE49-F238E27FC236}">
                <a16:creationId xmlns:a16="http://schemas.microsoft.com/office/drawing/2014/main" id="{E7E68117-D593-7F8A-77EA-19698643F8A2}"/>
              </a:ext>
            </a:extLst>
          </p:cNvPr>
          <p:cNvSpPr>
            <a:spLocks/>
          </p:cNvSpPr>
          <p:nvPr/>
        </p:nvSpPr>
        <p:spPr bwMode="auto">
          <a:xfrm>
            <a:off x="7700169" y="3870010"/>
            <a:ext cx="2957830" cy="966152"/>
          </a:xfrm>
          <a:custGeom>
            <a:avLst/>
            <a:gdLst>
              <a:gd name="T0" fmla="*/ 0 w 1644"/>
              <a:gd name="T1" fmla="*/ 2147483647 h 537"/>
              <a:gd name="T2" fmla="*/ 2147483647 w 1644"/>
              <a:gd name="T3" fmla="*/ 2147483647 h 537"/>
              <a:gd name="T4" fmla="*/ 2147483647 w 1644"/>
              <a:gd name="T5" fmla="*/ 2147483647 h 537"/>
              <a:gd name="T6" fmla="*/ 2147483647 w 1644"/>
              <a:gd name="T7" fmla="*/ 0 h 537"/>
              <a:gd name="T8" fmla="*/ 0 60000 65536"/>
              <a:gd name="T9" fmla="*/ 0 60000 65536"/>
              <a:gd name="T10" fmla="*/ 0 60000 65536"/>
              <a:gd name="T11" fmla="*/ 0 60000 65536"/>
              <a:gd name="T12" fmla="*/ 0 w 1644"/>
              <a:gd name="T13" fmla="*/ 0 h 537"/>
              <a:gd name="T14" fmla="*/ 1644 w 1644"/>
              <a:gd name="T15" fmla="*/ 537 h 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44" h="537">
                <a:moveTo>
                  <a:pt x="0" y="537"/>
                </a:moveTo>
                <a:cubicBezTo>
                  <a:pt x="35" y="492"/>
                  <a:pt x="101" y="341"/>
                  <a:pt x="209" y="267"/>
                </a:cubicBezTo>
                <a:cubicBezTo>
                  <a:pt x="317" y="193"/>
                  <a:pt x="410" y="134"/>
                  <a:pt x="649" y="90"/>
                </a:cubicBezTo>
                <a:cubicBezTo>
                  <a:pt x="888" y="46"/>
                  <a:pt x="1437" y="19"/>
                  <a:pt x="16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F0E67A22-FAB8-B958-1B9F-BDB0E342D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8104" y="3368041"/>
            <a:ext cx="1460656" cy="613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389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hit rate</a:t>
            </a:r>
          </a:p>
        </p:txBody>
      </p:sp>
    </p:spTree>
    <p:extLst>
      <p:ext uri="{BB962C8B-B14F-4D97-AF65-F5344CB8AC3E}">
        <p14:creationId xmlns:p14="http://schemas.microsoft.com/office/powerpoint/2010/main" val="350863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117E6-FE0E-4475-B0DA-2FCD185F6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Practice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5725-147C-4E68-B4B3-89FDB40B6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There are more problems than we’ll be able to cover today, but you are encouraged to work through these on your own</a:t>
            </a:r>
          </a:p>
          <a:p>
            <a:pPr lvl="1"/>
            <a:r>
              <a:rPr lang="en-US" dirty="0"/>
              <a:t>They are good prep for the final exam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2E94BD-604B-4858-A7BB-CBEFEE36A9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C29C1-9514-47AB-AC8E-4CB817C051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5124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946D-44A1-D41A-3C91-58A46C7EA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1: CPI with caches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130BF-11B1-020F-8768-A728F2323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Tx/>
              <a:buNone/>
              <a:tabLst>
                <a:tab pos="0" algn="l"/>
                <a:tab pos="1036318" algn="l"/>
                <a:tab pos="2072635" algn="l"/>
                <a:tab pos="3108952" algn="l"/>
                <a:tab pos="4145270" algn="l"/>
                <a:tab pos="5181587" algn="l"/>
                <a:tab pos="6217905" algn="l"/>
                <a:tab pos="7254223" algn="l"/>
                <a:tab pos="8290541" algn="l"/>
                <a:tab pos="9326857" algn="l"/>
                <a:tab pos="10363175" algn="l"/>
                <a:tab pos="11399493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The </a:t>
            </a:r>
            <a:r>
              <a:rPr lang="en-US" sz="1800" i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blaster 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application run on the LC2k with full data forwarding and all branches predicted not-taken has the following instruction frequencies:</a:t>
            </a:r>
          </a:p>
          <a:p>
            <a:pPr marL="0" indent="0" algn="ctr">
              <a:buClrTx/>
              <a:buNone/>
              <a:tabLst>
                <a:tab pos="0" algn="l"/>
                <a:tab pos="1036318" algn="l"/>
                <a:tab pos="2072635" algn="l"/>
                <a:tab pos="3108952" algn="l"/>
                <a:tab pos="4145270" algn="l"/>
                <a:tab pos="5181587" algn="l"/>
                <a:tab pos="6217905" algn="l"/>
                <a:tab pos="7254223" algn="l"/>
                <a:tab pos="8290541" algn="l"/>
                <a:tab pos="9326857" algn="l"/>
                <a:tab pos="10363175" algn="l"/>
                <a:tab pos="11399493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 45% R-type   20% Branches	 15% Loads   20% Stores</a:t>
            </a:r>
          </a:p>
          <a:p>
            <a:pPr marL="0" indent="0">
              <a:buClrTx/>
              <a:buNone/>
              <a:tabLst>
                <a:tab pos="0" algn="l"/>
                <a:tab pos="1036318" algn="l"/>
                <a:tab pos="2072635" algn="l"/>
                <a:tab pos="3108952" algn="l"/>
                <a:tab pos="4145270" algn="l"/>
                <a:tab pos="5181587" algn="l"/>
                <a:tab pos="6217905" algn="l"/>
                <a:tab pos="7254223" algn="l"/>
                <a:tab pos="8290541" algn="l"/>
                <a:tab pos="9326857" algn="l"/>
                <a:tab pos="10363175" algn="l"/>
                <a:tab pos="11399493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 </a:t>
            </a:r>
          </a:p>
          <a:p>
            <a:pPr marL="0" indent="0">
              <a:buClrTx/>
              <a:buNone/>
              <a:tabLst>
                <a:tab pos="0" algn="l"/>
                <a:tab pos="1036318" algn="l"/>
                <a:tab pos="2072635" algn="l"/>
                <a:tab pos="3108952" algn="l"/>
                <a:tab pos="4145270" algn="l"/>
                <a:tab pos="5181587" algn="l"/>
                <a:tab pos="6217905" algn="l"/>
                <a:tab pos="7254223" algn="l"/>
                <a:tab pos="8290541" algn="l"/>
                <a:tab pos="9326857" algn="l"/>
                <a:tab pos="10363175" algn="l"/>
                <a:tab pos="11399493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In </a:t>
            </a:r>
            <a:r>
              <a:rPr lang="en-US" sz="1800" i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blaster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, 40% of branches are taken and 50% of LWs are followed by an immediate use.</a:t>
            </a:r>
          </a:p>
          <a:p>
            <a:pPr marL="0" indent="0">
              <a:buClrTx/>
              <a:buNone/>
              <a:tabLst>
                <a:tab pos="0" algn="l"/>
                <a:tab pos="1036318" algn="l"/>
                <a:tab pos="2072635" algn="l"/>
                <a:tab pos="3108952" algn="l"/>
                <a:tab pos="4145270" algn="l"/>
                <a:tab pos="5181587" algn="l"/>
                <a:tab pos="6217905" algn="l"/>
                <a:tab pos="7254223" algn="l"/>
                <a:tab pos="8290541" algn="l"/>
                <a:tab pos="9326857" algn="l"/>
                <a:tab pos="10363175" algn="l"/>
                <a:tab pos="11399493" algn="l"/>
              </a:tabLst>
              <a:defRPr/>
            </a:pPr>
            <a:endParaRPr lang="en-US" sz="18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  <a:p>
            <a:pPr marL="0" indent="0">
              <a:buClrTx/>
              <a:buNone/>
              <a:tabLst>
                <a:tab pos="0" algn="l"/>
                <a:tab pos="1036318" algn="l"/>
                <a:tab pos="2072635" algn="l"/>
                <a:tab pos="3108952" algn="l"/>
                <a:tab pos="4145270" algn="l"/>
                <a:tab pos="5181587" algn="l"/>
                <a:tab pos="6217905" algn="l"/>
                <a:tab pos="7254223" algn="l"/>
                <a:tab pos="8290541" algn="l"/>
                <a:tab pos="9326857" algn="l"/>
                <a:tab pos="10363175" algn="l"/>
                <a:tab pos="11399493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The I-cache has a miss rate of 3% and the D-cache has a miss rate of 6% (no overlapping of misses). On a miss, the main memory is accessed and has a latency of 100 ns. The clock frequency  is 500 </a:t>
            </a:r>
            <a:r>
              <a:rPr lang="en-US" sz="1800" dirty="0" err="1">
                <a:solidFill>
                  <a:srgbClr val="000000"/>
                </a:solidFill>
                <a:latin typeface="Calibri" pitchFamily="34" charset="0"/>
                <a:cs typeface="Arial" charset="0"/>
              </a:rPr>
              <a:t>MHz.</a:t>
            </a:r>
            <a:endParaRPr lang="en-US" sz="18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7D265-5077-3705-C3AA-12ABF794C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EB3FDD-FADB-B22E-0385-B773AE7C3C6C}"/>
              </a:ext>
            </a:extLst>
          </p:cNvPr>
          <p:cNvSpPr/>
          <p:nvPr/>
        </p:nvSpPr>
        <p:spPr>
          <a:xfrm>
            <a:off x="9433719" y="73900"/>
            <a:ext cx="2566619" cy="1122680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defTabSz="518158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87" b="1" u="sng" kern="0" dirty="0">
                <a:solidFill>
                  <a:prstClr val="black"/>
                </a:solidFill>
                <a:latin typeface="Century Gothic"/>
                <a:cs typeface="+mn-cs"/>
              </a:rPr>
              <a:t>Poll:</a:t>
            </a:r>
            <a:r>
              <a:rPr lang="en-US" sz="1587" b="1" kern="0" dirty="0">
                <a:solidFill>
                  <a:prstClr val="black"/>
                </a:solidFill>
                <a:latin typeface="Century Gothic"/>
                <a:cs typeface="+mn-cs"/>
              </a:rPr>
              <a:t> What is the CPI increase over base (1) due to hazards?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14F3C8-5301-9B89-707C-14E4F1AB2338}"/>
              </a:ext>
            </a:extLst>
          </p:cNvPr>
          <p:cNvSpPr txBox="1"/>
          <p:nvPr/>
        </p:nvSpPr>
        <p:spPr>
          <a:xfrm>
            <a:off x="965302" y="7166080"/>
            <a:ext cx="7905194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40" dirty="0">
                <a:solidFill>
                  <a:prstClr val="white">
                    <a:lumMod val="85000"/>
                  </a:prstClr>
                </a:solidFill>
                <a:cs typeface="Arial" charset="0"/>
              </a:rPr>
              <a:t>Live Poll + Q&amp;A: slido.com #eecs370</a:t>
            </a:r>
          </a:p>
        </p:txBody>
      </p:sp>
    </p:spTree>
    <p:extLst>
      <p:ext uri="{BB962C8B-B14F-4D97-AF65-F5344CB8AC3E}">
        <p14:creationId xmlns:p14="http://schemas.microsoft.com/office/powerpoint/2010/main" val="363540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90E68-B0DA-42D7-4C4E-91F29937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D3072-B409-463F-A181-45D2E3B2E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ClrTx/>
              <a:buNone/>
              <a:tabLst>
                <a:tab pos="0" algn="l"/>
                <a:tab pos="1036318" algn="l"/>
                <a:tab pos="2072635" algn="l"/>
                <a:tab pos="3108952" algn="l"/>
                <a:tab pos="4145270" algn="l"/>
                <a:tab pos="5181587" algn="l"/>
                <a:tab pos="6217905" algn="l"/>
                <a:tab pos="7254223" algn="l"/>
                <a:tab pos="8290541" algn="l"/>
                <a:tab pos="9326857" algn="l"/>
                <a:tab pos="10363175" algn="l"/>
                <a:tab pos="11399493" algn="l"/>
              </a:tabLst>
              <a:defRPr/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The </a:t>
            </a:r>
            <a:r>
              <a:rPr lang="en-US" sz="2800" i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blaster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 application run on the LC2k with full data forwarding and all branches predicted not-taken has the following instruction frequencies:</a:t>
            </a:r>
          </a:p>
          <a:p>
            <a:pPr marL="0" indent="0" algn="ctr">
              <a:buClrTx/>
              <a:buNone/>
              <a:tabLst>
                <a:tab pos="0" algn="l"/>
                <a:tab pos="1036318" algn="l"/>
                <a:tab pos="2072635" algn="l"/>
                <a:tab pos="3108952" algn="l"/>
                <a:tab pos="4145270" algn="l"/>
                <a:tab pos="5181587" algn="l"/>
                <a:tab pos="6217905" algn="l"/>
                <a:tab pos="7254223" algn="l"/>
                <a:tab pos="8290541" algn="l"/>
                <a:tab pos="9326857" algn="l"/>
                <a:tab pos="10363175" algn="l"/>
                <a:tab pos="11399493" algn="l"/>
              </a:tabLst>
              <a:defRPr/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 45% R-type   20% Branches	 15% Loads   20% Stores</a:t>
            </a:r>
          </a:p>
          <a:p>
            <a:pPr marL="0" indent="0">
              <a:buClrTx/>
              <a:buNone/>
              <a:tabLst>
                <a:tab pos="0" algn="l"/>
                <a:tab pos="1036318" algn="l"/>
                <a:tab pos="2072635" algn="l"/>
                <a:tab pos="3108952" algn="l"/>
                <a:tab pos="4145270" algn="l"/>
                <a:tab pos="5181587" algn="l"/>
                <a:tab pos="6217905" algn="l"/>
                <a:tab pos="7254223" algn="l"/>
                <a:tab pos="8290541" algn="l"/>
                <a:tab pos="9326857" algn="l"/>
                <a:tab pos="10363175" algn="l"/>
                <a:tab pos="11399493" algn="l"/>
              </a:tabLst>
              <a:defRPr/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 </a:t>
            </a:r>
          </a:p>
          <a:p>
            <a:pPr marL="0" indent="0">
              <a:buClrTx/>
              <a:buNone/>
              <a:tabLst>
                <a:tab pos="0" algn="l"/>
                <a:tab pos="1036318" algn="l"/>
                <a:tab pos="2072635" algn="l"/>
                <a:tab pos="3108952" algn="l"/>
                <a:tab pos="4145270" algn="l"/>
                <a:tab pos="5181587" algn="l"/>
                <a:tab pos="6217905" algn="l"/>
                <a:tab pos="7254223" algn="l"/>
                <a:tab pos="8290541" algn="l"/>
                <a:tab pos="9326857" algn="l"/>
                <a:tab pos="10363175" algn="l"/>
                <a:tab pos="11399493" algn="l"/>
              </a:tabLst>
              <a:defRPr/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In </a:t>
            </a:r>
            <a:r>
              <a:rPr lang="en-US" sz="2800" i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blaster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, 40% of branches are taken and 50% of LWs are followed by an immediate use.</a:t>
            </a:r>
          </a:p>
          <a:p>
            <a:pPr marL="0" indent="0">
              <a:buClrTx/>
              <a:buNone/>
              <a:tabLst>
                <a:tab pos="0" algn="l"/>
                <a:tab pos="1036318" algn="l"/>
                <a:tab pos="2072635" algn="l"/>
                <a:tab pos="3108952" algn="l"/>
                <a:tab pos="4145270" algn="l"/>
                <a:tab pos="5181587" algn="l"/>
                <a:tab pos="6217905" algn="l"/>
                <a:tab pos="7254223" algn="l"/>
                <a:tab pos="8290541" algn="l"/>
                <a:tab pos="9326857" algn="l"/>
                <a:tab pos="10363175" algn="l"/>
                <a:tab pos="11399493" algn="l"/>
              </a:tabLst>
              <a:defRPr/>
            </a:pPr>
            <a:endParaRPr lang="en-US" sz="28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  <a:p>
            <a:pPr marL="0" indent="0">
              <a:buClrTx/>
              <a:buNone/>
              <a:tabLst>
                <a:tab pos="0" algn="l"/>
                <a:tab pos="1036318" algn="l"/>
                <a:tab pos="2072635" algn="l"/>
                <a:tab pos="3108952" algn="l"/>
                <a:tab pos="4145270" algn="l"/>
                <a:tab pos="5181587" algn="l"/>
                <a:tab pos="6217905" algn="l"/>
                <a:tab pos="7254223" algn="l"/>
                <a:tab pos="8290541" algn="l"/>
                <a:tab pos="9326857" algn="l"/>
                <a:tab pos="10363175" algn="l"/>
                <a:tab pos="11399493" algn="l"/>
              </a:tabLst>
              <a:defRPr/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The I-cache has a miss rate of 3% and the D-cache has a miss rate of 6% (no overlapping of misses). On a miss, the main memory is accessed and has a latency of 100 ns. The clock frequency  is 500 </a:t>
            </a:r>
            <a:r>
              <a:rPr lang="en-US" sz="2800" dirty="0" err="1">
                <a:solidFill>
                  <a:srgbClr val="000000"/>
                </a:solidFill>
                <a:latin typeface="Calibri" pitchFamily="34" charset="0"/>
                <a:cs typeface="Arial" charset="0"/>
              </a:rPr>
              <a:t>MHz.</a:t>
            </a:r>
            <a:endParaRPr lang="en-US" sz="28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  <a:p>
            <a:pPr marL="0" indent="0">
              <a:buClrTx/>
              <a:buNone/>
              <a:tabLst>
                <a:tab pos="0" algn="l"/>
                <a:tab pos="1036318" algn="l"/>
                <a:tab pos="2072635" algn="l"/>
                <a:tab pos="3108952" algn="l"/>
                <a:tab pos="4145270" algn="l"/>
                <a:tab pos="5181587" algn="l"/>
                <a:tab pos="6217905" algn="l"/>
                <a:tab pos="7254223" algn="l"/>
                <a:tab pos="8290541" algn="l"/>
                <a:tab pos="9326857" algn="l"/>
                <a:tab pos="10363175" algn="l"/>
                <a:tab pos="11399493" algn="l"/>
              </a:tabLst>
              <a:defRPr/>
            </a:pPr>
            <a:endParaRPr lang="en-US" sz="28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  <a:p>
            <a:pPr marL="0" indent="0">
              <a:buClrTx/>
              <a:buNone/>
              <a:tabLst>
                <a:tab pos="0" algn="l"/>
                <a:tab pos="1036318" algn="l"/>
                <a:tab pos="2072635" algn="l"/>
                <a:tab pos="3108952" algn="l"/>
                <a:tab pos="4145270" algn="l"/>
                <a:tab pos="5181587" algn="l"/>
                <a:tab pos="6217905" algn="l"/>
                <a:tab pos="7254223" algn="l"/>
                <a:tab pos="8290541" algn="l"/>
                <a:tab pos="9326857" algn="l"/>
                <a:tab pos="10363175" algn="l"/>
                <a:tab pos="11399493" algn="l"/>
              </a:tabLst>
              <a:defRPr/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 What is the CPI of </a:t>
            </a:r>
            <a:r>
              <a:rPr lang="en-US" sz="2800" i="1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blaster 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cs typeface="Arial" charset="0"/>
              </a:rPr>
              <a:t>on the LC2k?</a:t>
            </a:r>
          </a:p>
          <a:p>
            <a:pPr>
              <a:buClrTx/>
              <a:buNone/>
              <a:tabLst>
                <a:tab pos="0" algn="l"/>
                <a:tab pos="1036318" algn="l"/>
                <a:tab pos="2072635" algn="l"/>
                <a:tab pos="3108952" algn="l"/>
                <a:tab pos="4145270" algn="l"/>
                <a:tab pos="5181587" algn="l"/>
                <a:tab pos="6217905" algn="l"/>
                <a:tab pos="7254223" algn="l"/>
                <a:tab pos="8290541" algn="l"/>
                <a:tab pos="9326857" algn="l"/>
                <a:tab pos="10363175" algn="l"/>
                <a:tab pos="11399493" algn="l"/>
              </a:tabLst>
              <a:defRPr/>
            </a:pPr>
            <a:r>
              <a:rPr lang="en-US" sz="2800" dirty="0">
                <a:solidFill>
                  <a:srgbClr val="0000FF"/>
                </a:solidFill>
                <a:latin typeface="Calibri" pitchFamily="34" charset="0"/>
              </a:rPr>
              <a:t>Stalls per cache miss = 100 ns / 2ns = 50 cycles (500 </a:t>
            </a:r>
            <a:r>
              <a:rPr lang="en-US" sz="2800" dirty="0" err="1">
                <a:solidFill>
                  <a:srgbClr val="0000FF"/>
                </a:solidFill>
                <a:latin typeface="Calibri" pitchFamily="34" charset="0"/>
              </a:rPr>
              <a:t>Mhz</a:t>
            </a:r>
            <a:r>
              <a:rPr lang="en-US" sz="2800" dirty="0">
                <a:solidFill>
                  <a:srgbClr val="0000FF"/>
                </a:solidFill>
                <a:latin typeface="Calibri" pitchFamily="34" charset="0"/>
              </a:rPr>
              <a:t> ➜ 2ns cycle time)</a:t>
            </a:r>
          </a:p>
          <a:p>
            <a:pPr>
              <a:buClrTx/>
              <a:buNone/>
              <a:tabLst>
                <a:tab pos="0" algn="l"/>
                <a:tab pos="1036318" algn="l"/>
                <a:tab pos="2072635" algn="l"/>
                <a:tab pos="3108952" algn="l"/>
                <a:tab pos="4145270" algn="l"/>
                <a:tab pos="5181587" algn="l"/>
                <a:tab pos="6217905" algn="l"/>
                <a:tab pos="7254223" algn="l"/>
                <a:tab pos="8290541" algn="l"/>
                <a:tab pos="9326857" algn="l"/>
                <a:tab pos="10363175" algn="l"/>
                <a:tab pos="11399493" algn="l"/>
              </a:tabLst>
              <a:defRPr/>
            </a:pPr>
            <a:r>
              <a:rPr lang="en-US" sz="2800" dirty="0">
                <a:latin typeface="Calibri" pitchFamily="34" charset="0"/>
              </a:rPr>
              <a:t>CPI</a:t>
            </a:r>
            <a:r>
              <a:rPr lang="en-US" sz="2800" dirty="0">
                <a:solidFill>
                  <a:srgbClr val="0000FF"/>
                </a:solidFill>
                <a:latin typeface="Calibri" pitchFamily="34" charset="0"/>
              </a:rPr>
              <a:t> = 1 + data hazard stalls + </a:t>
            </a:r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control hazard stalls </a:t>
            </a:r>
            <a:r>
              <a:rPr lang="en-US" sz="2800" dirty="0">
                <a:solidFill>
                  <a:srgbClr val="0000FF"/>
                </a:solidFill>
                <a:latin typeface="Calibri" pitchFamily="34" charset="0"/>
              </a:rPr>
              <a:t>+ </a:t>
            </a:r>
            <a:r>
              <a:rPr lang="en-US" sz="2800" dirty="0" err="1">
                <a:solidFill>
                  <a:srgbClr val="00B050"/>
                </a:solidFill>
                <a:latin typeface="Calibri" pitchFamily="34" charset="0"/>
              </a:rPr>
              <a:t>icache</a:t>
            </a:r>
            <a:r>
              <a:rPr lang="en-US" sz="2800" dirty="0">
                <a:solidFill>
                  <a:srgbClr val="00B050"/>
                </a:solidFill>
                <a:latin typeface="Calibri" pitchFamily="34" charset="0"/>
              </a:rPr>
              <a:t> stalls </a:t>
            </a:r>
            <a:r>
              <a:rPr lang="en-US" sz="2800" dirty="0">
                <a:solidFill>
                  <a:srgbClr val="0000FF"/>
                </a:solidFill>
                <a:latin typeface="Calibri" pitchFamily="34" charset="0"/>
              </a:rPr>
              <a:t>+ </a:t>
            </a:r>
            <a:r>
              <a:rPr lang="en-US" sz="2800" dirty="0" err="1">
                <a:solidFill>
                  <a:srgbClr val="002060"/>
                </a:solidFill>
                <a:latin typeface="Calibri" pitchFamily="34" charset="0"/>
              </a:rPr>
              <a:t>dcache</a:t>
            </a:r>
            <a:r>
              <a:rPr lang="en-US" sz="2800" dirty="0">
                <a:solidFill>
                  <a:srgbClr val="002060"/>
                </a:solidFill>
                <a:latin typeface="Calibri" pitchFamily="34" charset="0"/>
              </a:rPr>
              <a:t> stalls</a:t>
            </a:r>
          </a:p>
          <a:p>
            <a:pPr>
              <a:buClrTx/>
              <a:buNone/>
              <a:tabLst>
                <a:tab pos="0" algn="l"/>
                <a:tab pos="1036318" algn="l"/>
                <a:tab pos="2072635" algn="l"/>
                <a:tab pos="3108952" algn="l"/>
                <a:tab pos="4145270" algn="l"/>
                <a:tab pos="5181587" algn="l"/>
                <a:tab pos="6217905" algn="l"/>
                <a:tab pos="7254223" algn="l"/>
                <a:tab pos="8290541" algn="l"/>
                <a:tab pos="9326857" algn="l"/>
                <a:tab pos="10363175" algn="l"/>
                <a:tab pos="11399493" algn="l"/>
              </a:tabLst>
              <a:defRPr/>
            </a:pPr>
            <a:r>
              <a:rPr lang="en-US" sz="2800" dirty="0">
                <a:latin typeface="Calibri" pitchFamily="34" charset="0"/>
                <a:cs typeface="Arial" charset="0"/>
              </a:rPr>
              <a:t>CPI</a:t>
            </a:r>
            <a:r>
              <a:rPr lang="en-US" sz="2800" dirty="0">
                <a:solidFill>
                  <a:srgbClr val="0000FF"/>
                </a:solidFill>
                <a:latin typeface="Calibri" pitchFamily="34" charset="0"/>
                <a:cs typeface="Arial" charset="0"/>
              </a:rPr>
              <a:t> = 1 + 0.15*0.50*</a:t>
            </a:r>
            <a:r>
              <a:rPr lang="en-US" sz="2800" dirty="0">
                <a:solidFill>
                  <a:srgbClr val="0000FF"/>
                </a:solidFill>
                <a:latin typeface="Calibri" pitchFamily="34" charset="0"/>
              </a:rPr>
              <a:t>1          + </a:t>
            </a:r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0.20*0.40*3</a:t>
            </a:r>
            <a:r>
              <a:rPr lang="en-US" sz="2800" dirty="0">
                <a:solidFill>
                  <a:srgbClr val="0000FF"/>
                </a:solidFill>
                <a:latin typeface="Calibri" pitchFamily="34" charset="0"/>
              </a:rPr>
              <a:t>               + </a:t>
            </a:r>
            <a:r>
              <a:rPr lang="en-US" sz="2800" dirty="0">
                <a:solidFill>
                  <a:srgbClr val="00B050"/>
                </a:solidFill>
                <a:latin typeface="Calibri" pitchFamily="34" charset="0"/>
              </a:rPr>
              <a:t>1*0.03*50   </a:t>
            </a:r>
            <a:r>
              <a:rPr lang="en-US" sz="2800" dirty="0">
                <a:solidFill>
                  <a:srgbClr val="0000FF"/>
                </a:solidFill>
                <a:latin typeface="Calibri" pitchFamily="34" charset="0"/>
              </a:rPr>
              <a:t>+ </a:t>
            </a:r>
            <a:r>
              <a:rPr lang="en-US" sz="2800" dirty="0">
                <a:solidFill>
                  <a:srgbClr val="002060"/>
                </a:solidFill>
                <a:latin typeface="Calibri" pitchFamily="34" charset="0"/>
              </a:rPr>
              <a:t>0.35*0.06*50</a:t>
            </a:r>
          </a:p>
          <a:p>
            <a:pPr marL="0" indent="0">
              <a:buClrTx/>
              <a:buNone/>
              <a:tabLst>
                <a:tab pos="0" algn="l"/>
                <a:tab pos="1036318" algn="l"/>
                <a:tab pos="2072635" algn="l"/>
                <a:tab pos="3108952" algn="l"/>
                <a:tab pos="4145270" algn="l"/>
                <a:tab pos="5181587" algn="l"/>
                <a:tab pos="6217905" algn="l"/>
                <a:tab pos="7254223" algn="l"/>
                <a:tab pos="8290541" algn="l"/>
                <a:tab pos="9326857" algn="l"/>
                <a:tab pos="10363175" algn="l"/>
                <a:tab pos="11399493" algn="l"/>
              </a:tabLst>
              <a:defRPr/>
            </a:pPr>
            <a:endParaRPr lang="en-US" sz="2800" dirty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3B22D-FE31-AEA3-CDA2-391E355B6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446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2: Memory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Say you have the following:</a:t>
            </a:r>
          </a:p>
          <a:p>
            <a:pPr lvl="1"/>
            <a:r>
              <a:rPr lang="en-US" sz="2000" dirty="0"/>
              <a:t>A program that generates 2 Billion loads and 1 Billion stores, each 4 bytes in size.</a:t>
            </a:r>
          </a:p>
          <a:p>
            <a:pPr lvl="1"/>
            <a:r>
              <a:rPr lang="en-US" sz="2000" dirty="0"/>
              <a:t>A cache with a 32-byte block which gets a 95% hit rate on that program.</a:t>
            </a:r>
          </a:p>
          <a:p>
            <a:pPr lvl="1"/>
            <a:endParaRPr lang="en-US" sz="2000" dirty="0"/>
          </a:p>
          <a:p>
            <a:r>
              <a:rPr lang="en-US" sz="2400" dirty="0"/>
              <a:t>How many bytes of memory would be read and written if:</a:t>
            </a:r>
          </a:p>
          <a:p>
            <a:pPr lvl="1"/>
            <a:r>
              <a:rPr lang="en-US" sz="2000" dirty="0"/>
              <a:t>We had no cache?</a:t>
            </a:r>
          </a:p>
          <a:p>
            <a:pPr lvl="1"/>
            <a:r>
              <a:rPr lang="en-US" sz="2000" dirty="0"/>
              <a:t>We had a write-though cache with a no-write allocate policy?</a:t>
            </a:r>
          </a:p>
          <a:p>
            <a:pPr lvl="1"/>
            <a:r>
              <a:rPr lang="en-US" sz="2000" dirty="0"/>
              <a:t>We had a write-back cache with a write-allocate policy?  (Assume 25% of all misses result in a dirty eviction)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1EDC99-4387-53EC-54F3-E1A47ABC2FE9}"/>
              </a:ext>
            </a:extLst>
          </p:cNvPr>
          <p:cNvSpPr/>
          <p:nvPr/>
        </p:nvSpPr>
        <p:spPr>
          <a:xfrm>
            <a:off x="9433719" y="223641"/>
            <a:ext cx="2566619" cy="995559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defTabSz="518158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87" b="1" u="sng" kern="0" dirty="0">
                <a:solidFill>
                  <a:prstClr val="black"/>
                </a:solidFill>
                <a:latin typeface="Century Gothic"/>
                <a:cs typeface="+mn-cs"/>
              </a:rPr>
              <a:t>Poll:</a:t>
            </a:r>
            <a:r>
              <a:rPr lang="en-US" sz="1587" b="1" kern="0" dirty="0">
                <a:solidFill>
                  <a:prstClr val="black"/>
                </a:solidFill>
                <a:latin typeface="Century Gothic"/>
                <a:cs typeface="+mn-cs"/>
              </a:rPr>
              <a:t> How many bytes are read/written if we have no cache?</a:t>
            </a:r>
          </a:p>
        </p:txBody>
      </p:sp>
    </p:spTree>
    <p:extLst>
      <p:ext uri="{BB962C8B-B14F-4D97-AF65-F5344CB8AC3E}">
        <p14:creationId xmlns:p14="http://schemas.microsoft.com/office/powerpoint/2010/main" val="163759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3F57-CA93-D337-E5E0-FBFEA191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3226D-90CB-7AEF-6055-5E6C7556D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P4</a:t>
            </a:r>
          </a:p>
          <a:p>
            <a:pPr lvl="1"/>
            <a:r>
              <a:rPr lang="en-US" dirty="0"/>
              <a:t>Last project!</a:t>
            </a:r>
          </a:p>
          <a:p>
            <a:pPr lvl="1"/>
            <a:r>
              <a:rPr lang="en-US" dirty="0"/>
              <a:t>Due Thu (4/13)</a:t>
            </a:r>
          </a:p>
          <a:p>
            <a:r>
              <a:rPr lang="en-US" dirty="0"/>
              <a:t>HW 6</a:t>
            </a:r>
          </a:p>
          <a:p>
            <a:pPr lvl="1"/>
            <a:r>
              <a:rPr lang="en-US" dirty="0"/>
              <a:t>Last homework!</a:t>
            </a:r>
          </a:p>
          <a:p>
            <a:pPr lvl="1"/>
            <a:r>
              <a:rPr lang="en-US" dirty="0"/>
              <a:t>Due Monday (4/17)</a:t>
            </a:r>
          </a:p>
          <a:p>
            <a:r>
              <a:rPr lang="en-US" dirty="0"/>
              <a:t>Final exam</a:t>
            </a:r>
          </a:p>
          <a:p>
            <a:pPr lvl="1"/>
            <a:r>
              <a:rPr lang="en-US" dirty="0"/>
              <a:t>…Last exam!</a:t>
            </a:r>
          </a:p>
          <a:p>
            <a:pPr lvl="1"/>
            <a:r>
              <a:rPr lang="en-US" dirty="0"/>
              <a:t>Thu (4/20) @ 10:30 am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BF4B6-4608-B92A-C95F-BB8DAB55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2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2: Memory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Say you have the following:</a:t>
            </a:r>
          </a:p>
          <a:p>
            <a:pPr lvl="1"/>
            <a:r>
              <a:rPr lang="en-US" dirty="0"/>
              <a:t>A program that generates 2 Billion loads and 1 Billion stores, each 4 bytes in size.</a:t>
            </a:r>
          </a:p>
          <a:p>
            <a:pPr lvl="1"/>
            <a:r>
              <a:rPr lang="en-US" dirty="0"/>
              <a:t>A cache with a 32-byte block which gets a 95% hit rate on that program.</a:t>
            </a:r>
          </a:p>
          <a:p>
            <a:pPr lvl="1"/>
            <a:endParaRPr lang="en-US" dirty="0"/>
          </a:p>
          <a:p>
            <a:r>
              <a:rPr lang="en-US" dirty="0"/>
              <a:t>Let’s start with the no-cache case.</a:t>
            </a:r>
          </a:p>
          <a:p>
            <a:pPr lvl="1"/>
            <a:r>
              <a:rPr lang="en-US" dirty="0"/>
              <a:t>All stores go to memory and are 4 bytes each</a:t>
            </a:r>
          </a:p>
          <a:p>
            <a:pPr lvl="2"/>
            <a:r>
              <a:rPr lang="en-US" sz="2267" dirty="0">
                <a:solidFill>
                  <a:srgbClr val="0000FF"/>
                </a:solidFill>
              </a:rPr>
              <a:t>Writes:  1 billion stores* 4 bytes 	= 4 billion bytes</a:t>
            </a:r>
          </a:p>
          <a:p>
            <a:pPr lvl="1"/>
            <a:r>
              <a:rPr lang="en-US" dirty="0"/>
              <a:t>All loads go to memory and are 4 bytes each.</a:t>
            </a:r>
          </a:p>
          <a:p>
            <a:pPr lvl="2"/>
            <a:r>
              <a:rPr lang="en-US" sz="2267" dirty="0">
                <a:solidFill>
                  <a:srgbClr val="0000FF"/>
                </a:solidFill>
              </a:rPr>
              <a:t>Reads:   2 billion loads* 4 bytes 	= 8 billion bytes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856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2: Memory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Say you have the following:</a:t>
            </a:r>
          </a:p>
          <a:p>
            <a:pPr lvl="1"/>
            <a:r>
              <a:rPr lang="en-US" dirty="0"/>
              <a:t>A program that generates 2 Billion loads and 1 Billion stores, each 4 bytes in size.</a:t>
            </a:r>
          </a:p>
          <a:p>
            <a:pPr lvl="1"/>
            <a:r>
              <a:rPr lang="en-US" dirty="0"/>
              <a:t>A cache with a 32-byte block which gets a 95% hit rate on that program.</a:t>
            </a:r>
          </a:p>
          <a:p>
            <a:pPr lvl="1"/>
            <a:endParaRPr lang="en-US" dirty="0"/>
          </a:p>
          <a:p>
            <a:r>
              <a:rPr lang="en-US" dirty="0"/>
              <a:t>Write-though, no allocate.</a:t>
            </a:r>
          </a:p>
          <a:p>
            <a:pPr lvl="1"/>
            <a:r>
              <a:rPr lang="en-US" dirty="0"/>
              <a:t>All stores still go to memory and are still 4 bytes each.</a:t>
            </a:r>
          </a:p>
          <a:p>
            <a:pPr lvl="2"/>
            <a:r>
              <a:rPr lang="en-US" sz="2267" dirty="0">
                <a:solidFill>
                  <a:srgbClr val="0000FF"/>
                </a:solidFill>
              </a:rPr>
              <a:t>Writes:  1 billion stores* 4 bytes 	= 4 billion bytes</a:t>
            </a:r>
          </a:p>
          <a:p>
            <a:pPr lvl="1"/>
            <a:r>
              <a:rPr lang="en-US" dirty="0"/>
              <a:t>Only loads that miss in the cache go to memory.  But they read the full cache block.</a:t>
            </a:r>
          </a:p>
          <a:p>
            <a:pPr lvl="2"/>
            <a:r>
              <a:rPr lang="en-US" sz="2267" dirty="0"/>
              <a:t> </a:t>
            </a:r>
            <a:r>
              <a:rPr lang="en-US" sz="2267" dirty="0">
                <a:solidFill>
                  <a:srgbClr val="0000FF"/>
                </a:solidFill>
              </a:rPr>
              <a:t>Reads:   2 billion loads* 0.05* 32 bytes	= 3.2 billion bytes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216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2: Memory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Say you have the following:</a:t>
            </a:r>
          </a:p>
          <a:p>
            <a:pPr lvl="1"/>
            <a:r>
              <a:rPr lang="en-US" dirty="0"/>
              <a:t>A program that generates 2 Billion loads and 1 Billion stores, each 4 bytes in size.</a:t>
            </a:r>
          </a:p>
          <a:p>
            <a:pPr lvl="1"/>
            <a:r>
              <a:rPr lang="en-US" dirty="0"/>
              <a:t>A cache with a 32-byte block which gets a 95% hit rate on that program.</a:t>
            </a:r>
          </a:p>
          <a:p>
            <a:pPr lvl="1"/>
            <a:endParaRPr lang="en-US" dirty="0"/>
          </a:p>
          <a:p>
            <a:r>
              <a:rPr lang="en-US" dirty="0"/>
              <a:t>Write-back, write-allocate (data reads)</a:t>
            </a:r>
          </a:p>
          <a:p>
            <a:pPr lvl="1"/>
            <a:r>
              <a:rPr lang="en-US" i="1" dirty="0"/>
              <a:t>Store</a:t>
            </a:r>
            <a:r>
              <a:rPr lang="en-US" dirty="0"/>
              <a:t> misses result in a cache block being read.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Reads:   1 billion stores* 0.05* 32 bytes	= 1.6 billion bytes</a:t>
            </a:r>
            <a:endParaRPr lang="en-US" dirty="0"/>
          </a:p>
          <a:p>
            <a:pPr lvl="1"/>
            <a:r>
              <a:rPr lang="en-US" i="1" dirty="0"/>
              <a:t>Load </a:t>
            </a:r>
            <a:r>
              <a:rPr lang="en-US" dirty="0"/>
              <a:t>misses result in a cache block being read.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Reads:   2 billion loads* 0.05* 32 bytes	= 3.2 billion bytes</a:t>
            </a:r>
          </a:p>
          <a:p>
            <a:pPr lvl="1"/>
            <a:r>
              <a:rPr lang="en-US" dirty="0"/>
              <a:t>So that is 4.8 billion bytes of data read.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1561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2: Memory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Say you have the following:</a:t>
            </a:r>
          </a:p>
          <a:p>
            <a:pPr lvl="1"/>
            <a:r>
              <a:rPr lang="en-US" dirty="0"/>
              <a:t>A program that generates 2 Billion loads and 1 Billion stores, each 4 bytes in size.</a:t>
            </a:r>
          </a:p>
          <a:p>
            <a:pPr lvl="1"/>
            <a:r>
              <a:rPr lang="en-US" dirty="0"/>
              <a:t>A cache with a 32-byte block which gets a 95% hit rate on that program.</a:t>
            </a:r>
          </a:p>
          <a:p>
            <a:pPr lvl="1"/>
            <a:endParaRPr lang="en-US" dirty="0"/>
          </a:p>
          <a:p>
            <a:r>
              <a:rPr lang="en-US" dirty="0"/>
              <a:t>Write-back, write-allocate (data writes)</a:t>
            </a:r>
          </a:p>
          <a:p>
            <a:pPr lvl="1"/>
            <a:r>
              <a:rPr lang="en-US" i="1" dirty="0"/>
              <a:t>Store</a:t>
            </a:r>
            <a:r>
              <a:rPr lang="en-US" dirty="0"/>
              <a:t> misses result in dirty eviction 1/4 of the time.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Reads:   1 billion stores* 0.05* 32 bytes*(.25) = 0.4 billion bytes</a:t>
            </a:r>
            <a:endParaRPr lang="en-US" dirty="0"/>
          </a:p>
          <a:p>
            <a:pPr lvl="1"/>
            <a:r>
              <a:rPr lang="en-US" i="1" dirty="0"/>
              <a:t>Load </a:t>
            </a:r>
            <a:r>
              <a:rPr lang="en-US" dirty="0"/>
              <a:t>misses result in a cache block being read.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Reads:   2 billion loads* 0.05* 32 bytes*(.25)  = 0.8 billion bytes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cs typeface="Arial"/>
              </a:rPr>
              <a:t>EECS 370: Introduction to 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>
                <a:solidFill>
                  <a:srgbClr val="000000"/>
                </a:solidFill>
                <a:cs typeface="Arial"/>
              </a:rPr>
              <a:pPr>
                <a:defRPr/>
              </a:pPr>
              <a:t>23</a:t>
            </a:fld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517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3: CPI w/ Caches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2493" dirty="0"/>
              <a:t>Given a 200 MHz processor with 8KB instruction and data caches and a with memory access latency of 20 cycles. Both caches are 2-way associative. A program running on this processor has a 95% </a:t>
            </a:r>
            <a:r>
              <a:rPr lang="en-US" sz="2493" dirty="0" err="1"/>
              <a:t>icache</a:t>
            </a:r>
            <a:r>
              <a:rPr lang="en-US" sz="2493" dirty="0"/>
              <a:t> hit rate and a 90% </a:t>
            </a:r>
            <a:r>
              <a:rPr lang="en-US" sz="2493" dirty="0" err="1"/>
              <a:t>dcache</a:t>
            </a:r>
            <a:r>
              <a:rPr lang="en-US" sz="2493" dirty="0"/>
              <a:t> hit rate. On average, 30% of the instructions are loads or stores. The CPI of this system, if caches were ideal would be 1. </a:t>
            </a:r>
          </a:p>
          <a:p>
            <a:r>
              <a:rPr lang="en-US" sz="2493" dirty="0"/>
              <a:t>Suppose you have 2 options for the next generation processor, which do you pick? </a:t>
            </a:r>
          </a:p>
          <a:p>
            <a:pPr lvl="1"/>
            <a:r>
              <a:rPr lang="en-US" sz="2267" dirty="0">
                <a:solidFill>
                  <a:srgbClr val="0000FF"/>
                </a:solidFill>
              </a:rPr>
              <a:t>Option 1: </a:t>
            </a:r>
            <a:r>
              <a:rPr lang="en-US" sz="2267" dirty="0"/>
              <a:t>Double the clock frequency—assume this will increase your memory latency to 40 cycles. Also assume a base CPI of 1 can still be achieved after this change. </a:t>
            </a:r>
          </a:p>
          <a:p>
            <a:pPr lvl="1"/>
            <a:r>
              <a:rPr lang="en-US" sz="2267" dirty="0">
                <a:solidFill>
                  <a:srgbClr val="0000FF"/>
                </a:solidFill>
              </a:rPr>
              <a:t>Option 2: </a:t>
            </a:r>
            <a:r>
              <a:rPr lang="en-US" sz="2267" dirty="0"/>
              <a:t>Double the size of your caches, this will increase the instruction cache hit rate to 98% and the data cache hit rate to 95%. Assume the hit latency is still 1 cycle.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6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617" y="0"/>
            <a:ext cx="9067800" cy="949960"/>
          </a:xfrm>
        </p:spPr>
        <p:txBody>
          <a:bodyPr/>
          <a:lstStyle/>
          <a:p>
            <a:r>
              <a:rPr lang="en-US" dirty="0"/>
              <a:t>Practice Problem 3: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Option 1: (double clock </a:t>
            </a:r>
            <a:r>
              <a:rPr lang="en-US" dirty="0" err="1"/>
              <a:t>freq</a:t>
            </a:r>
            <a:r>
              <a:rPr lang="en-US" dirty="0"/>
              <a:t>, base cycle time is 5 ns, so new cycle time is 2.5 ns)</a:t>
            </a:r>
          </a:p>
          <a:p>
            <a:pPr marL="496569" lvl="1" indent="0">
              <a:buNone/>
            </a:pPr>
            <a:r>
              <a:rPr lang="en-US" dirty="0">
                <a:solidFill>
                  <a:srgbClr val="0000FF"/>
                </a:solidFill>
              </a:rPr>
              <a:t>CPI = </a:t>
            </a:r>
            <a:r>
              <a:rPr lang="en-US" dirty="0" err="1">
                <a:solidFill>
                  <a:srgbClr val="0000FF"/>
                </a:solidFill>
              </a:rPr>
              <a:t>baseCPI</a:t>
            </a:r>
            <a:r>
              <a:rPr lang="en-US" dirty="0">
                <a:solidFill>
                  <a:srgbClr val="0000FF"/>
                </a:solidFill>
              </a:rPr>
              <a:t> +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IcacheStallCPI</a:t>
            </a:r>
            <a:r>
              <a:rPr lang="en-US" dirty="0">
                <a:solidFill>
                  <a:srgbClr val="0000FF"/>
                </a:solidFill>
              </a:rPr>
              <a:t> + </a:t>
            </a:r>
            <a:r>
              <a:rPr lang="en-US" dirty="0" err="1">
                <a:solidFill>
                  <a:srgbClr val="006600"/>
                </a:solidFill>
              </a:rPr>
              <a:t>DcacheStallCPI</a:t>
            </a:r>
            <a:endParaRPr lang="en-US" dirty="0">
              <a:solidFill>
                <a:srgbClr val="0000FF"/>
              </a:solidFill>
            </a:endParaRPr>
          </a:p>
          <a:p>
            <a:pPr marL="496569" lvl="1" indent="0">
              <a:buNone/>
            </a:pPr>
            <a:r>
              <a:rPr lang="en-US" dirty="0">
                <a:solidFill>
                  <a:srgbClr val="0000FF"/>
                </a:solidFill>
              </a:rPr>
              <a:t>CPI = 1.0  </a:t>
            </a:r>
            <a:r>
              <a:rPr lang="en-US" sz="1813" dirty="0">
                <a:solidFill>
                  <a:srgbClr val="0000FF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</a:rPr>
              <a:t>      +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0.05*40</a:t>
            </a:r>
            <a:r>
              <a:rPr lang="en-US" dirty="0">
                <a:solidFill>
                  <a:srgbClr val="0000FF"/>
                </a:solidFill>
              </a:rPr>
              <a:t>    </a:t>
            </a:r>
            <a:r>
              <a:rPr lang="en-US" sz="1587" dirty="0">
                <a:solidFill>
                  <a:srgbClr val="0000FF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</a:rPr>
              <a:t>      + </a:t>
            </a:r>
            <a:r>
              <a:rPr lang="en-US" dirty="0">
                <a:solidFill>
                  <a:srgbClr val="006600"/>
                </a:solidFill>
              </a:rPr>
              <a:t>0.3*0.1*40  </a:t>
            </a:r>
            <a:r>
              <a:rPr lang="en-US" dirty="0">
                <a:solidFill>
                  <a:srgbClr val="0000FF"/>
                </a:solidFill>
              </a:rPr>
              <a:t>       = 4.2 </a:t>
            </a:r>
            <a:endParaRPr lang="en-US" sz="3173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720" u="sng" dirty="0">
                <a:solidFill>
                  <a:srgbClr val="0000FF"/>
                </a:solidFill>
              </a:rPr>
              <a:t>Execution time = 4.2 * </a:t>
            </a:r>
            <a:r>
              <a:rPr lang="en-US" sz="2720" u="sng" dirty="0" err="1">
                <a:solidFill>
                  <a:srgbClr val="0000FF"/>
                </a:solidFill>
              </a:rPr>
              <a:t>Ninstrs</a:t>
            </a:r>
            <a:r>
              <a:rPr lang="en-US" sz="2720" u="sng" dirty="0">
                <a:solidFill>
                  <a:srgbClr val="0000FF"/>
                </a:solidFill>
              </a:rPr>
              <a:t> * 2.5ns = 10.5ns * </a:t>
            </a:r>
            <a:r>
              <a:rPr lang="en-US" sz="2720" u="sng" dirty="0" err="1">
                <a:solidFill>
                  <a:srgbClr val="0000FF"/>
                </a:solidFill>
              </a:rPr>
              <a:t>Ninstrs</a:t>
            </a:r>
            <a:r>
              <a:rPr lang="en-US" sz="2720" u="sng" dirty="0">
                <a:solidFill>
                  <a:srgbClr val="0000FF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/>
              <a:t>Option 2 (</a:t>
            </a:r>
            <a:r>
              <a:rPr lang="en-US" dirty="0" err="1"/>
              <a:t>icache</a:t>
            </a:r>
            <a:r>
              <a:rPr lang="en-US" dirty="0"/>
              <a:t>/</a:t>
            </a:r>
            <a:r>
              <a:rPr lang="en-US" dirty="0" err="1"/>
              <a:t>dcache</a:t>
            </a:r>
            <a:r>
              <a:rPr lang="en-US" dirty="0"/>
              <a:t> miss rates lowered to 2% and 5%)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sz="2720" dirty="0">
                <a:solidFill>
                  <a:srgbClr val="0000FF"/>
                </a:solidFill>
              </a:rPr>
              <a:t>CPI = </a:t>
            </a:r>
            <a:r>
              <a:rPr lang="en-US" sz="2720" dirty="0" err="1">
                <a:solidFill>
                  <a:srgbClr val="0000FF"/>
                </a:solidFill>
              </a:rPr>
              <a:t>baseCPI</a:t>
            </a:r>
            <a:r>
              <a:rPr lang="en-US" sz="2720" dirty="0">
                <a:solidFill>
                  <a:srgbClr val="0000FF"/>
                </a:solidFill>
              </a:rPr>
              <a:t> + </a:t>
            </a:r>
            <a:r>
              <a:rPr lang="en-US" sz="2720" dirty="0" err="1">
                <a:solidFill>
                  <a:schemeClr val="accent6"/>
                </a:solidFill>
              </a:rPr>
              <a:t>IcacheStallCPI</a:t>
            </a:r>
            <a:r>
              <a:rPr lang="en-US" sz="2720" dirty="0">
                <a:solidFill>
                  <a:srgbClr val="0000FF"/>
                </a:solidFill>
              </a:rPr>
              <a:t> + </a:t>
            </a:r>
            <a:r>
              <a:rPr lang="en-US" sz="2720" dirty="0" err="1">
                <a:solidFill>
                  <a:srgbClr val="006600"/>
                </a:solidFill>
              </a:rPr>
              <a:t>DcacheStallCPI</a:t>
            </a:r>
            <a:endParaRPr lang="en-US" sz="272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720" dirty="0">
                <a:solidFill>
                  <a:srgbClr val="0000FF"/>
                </a:solidFill>
              </a:rPr>
              <a:t>	CPI = 1.0          + </a:t>
            </a:r>
            <a:r>
              <a:rPr lang="en-US" sz="2720" dirty="0">
                <a:solidFill>
                  <a:schemeClr val="accent6"/>
                </a:solidFill>
              </a:rPr>
              <a:t>0.02*20 </a:t>
            </a:r>
            <a:r>
              <a:rPr lang="en-US" sz="2720" dirty="0">
                <a:solidFill>
                  <a:srgbClr val="0000FF"/>
                </a:solidFill>
              </a:rPr>
              <a:t>          + </a:t>
            </a:r>
            <a:r>
              <a:rPr lang="en-US" sz="2720" dirty="0">
                <a:solidFill>
                  <a:srgbClr val="006600"/>
                </a:solidFill>
              </a:rPr>
              <a:t>0.3*0.05*20 </a:t>
            </a:r>
            <a:r>
              <a:rPr lang="en-US" sz="2720" dirty="0">
                <a:solidFill>
                  <a:srgbClr val="0000FF"/>
                </a:solidFill>
              </a:rPr>
              <a:t>     = 1.7</a:t>
            </a:r>
          </a:p>
          <a:p>
            <a:pPr marL="0" indent="0">
              <a:buNone/>
            </a:pPr>
            <a:r>
              <a:rPr lang="en-US" sz="2720" u="sng" dirty="0">
                <a:solidFill>
                  <a:srgbClr val="0000FF"/>
                </a:solidFill>
              </a:rPr>
              <a:t>Execution time = 1.7 * </a:t>
            </a:r>
            <a:r>
              <a:rPr lang="en-US" sz="2720" u="sng" dirty="0" err="1">
                <a:solidFill>
                  <a:srgbClr val="0000FF"/>
                </a:solidFill>
              </a:rPr>
              <a:t>Ninstrs</a:t>
            </a:r>
            <a:r>
              <a:rPr lang="en-US" sz="2720" u="sng" dirty="0">
                <a:solidFill>
                  <a:srgbClr val="0000FF"/>
                </a:solidFill>
              </a:rPr>
              <a:t> * 5ns = 8.5ns * </a:t>
            </a:r>
            <a:r>
              <a:rPr lang="en-US" sz="2720" u="sng" dirty="0" err="1">
                <a:solidFill>
                  <a:srgbClr val="0000FF"/>
                </a:solidFill>
              </a:rPr>
              <a:t>Ninstrs</a:t>
            </a:r>
            <a:r>
              <a:rPr lang="en-US" sz="2720" u="sng" dirty="0">
                <a:solidFill>
                  <a:srgbClr val="0000FF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/>
              <a:t>Therefore, Option 2 is the better choice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370: Introduction to Computer Organization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70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D3B07-E7EE-465B-1598-A5B4E8BE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4: Guess that cache!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FB2FE-7D0C-2F5F-B828-BC66EBD12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Clr>
                <a:srgbClr val="CC0000"/>
              </a:buClr>
              <a:buNone/>
            </a:pPr>
            <a:r>
              <a:rPr lang="en-US" sz="2800" kern="0" dirty="0">
                <a:solidFill>
                  <a:srgbClr val="000000"/>
                </a:solidFill>
              </a:rPr>
              <a:t>Similar to homework! Here is the series of address references (in hex) to a cache of size 512 bytes. You are asked to </a:t>
            </a:r>
            <a:r>
              <a:rPr lang="en-US" sz="2800" b="1" kern="0" dirty="0">
                <a:solidFill>
                  <a:srgbClr val="000000"/>
                </a:solidFill>
              </a:rPr>
              <a:t>determine the configuration of the cache</a:t>
            </a:r>
            <a:r>
              <a:rPr lang="en-US" sz="2800" kern="0" dirty="0">
                <a:solidFill>
                  <a:srgbClr val="000000"/>
                </a:solidFill>
              </a:rPr>
              <a:t>. Assume 12-bit addresses</a:t>
            </a:r>
          </a:p>
          <a:p>
            <a:pPr>
              <a:buClr>
                <a:srgbClr val="CC0000"/>
              </a:buClr>
              <a:buFont typeface="Wingdings" charset="2"/>
              <a:buNone/>
            </a:pPr>
            <a:endParaRPr lang="en-US" sz="2400" kern="0" dirty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 typeface="Wingdings" charset="2"/>
              <a:buNone/>
            </a:pPr>
            <a:r>
              <a:rPr lang="en-US" sz="2800" kern="0" dirty="0">
                <a:solidFill>
                  <a:srgbClr val="000000"/>
                </a:solidFill>
                <a:latin typeface="Consolas" panose="020B0609020204030204" pitchFamily="49" charset="0"/>
              </a:rPr>
              <a:t>0x310 – Miss</a:t>
            </a:r>
          </a:p>
          <a:p>
            <a:pPr>
              <a:buClr>
                <a:srgbClr val="CC0000"/>
              </a:buClr>
              <a:buFont typeface="Wingdings" charset="2"/>
              <a:buNone/>
            </a:pPr>
            <a:r>
              <a:rPr lang="en-US" sz="2800" kern="0" dirty="0">
                <a:solidFill>
                  <a:srgbClr val="000000"/>
                </a:solidFill>
                <a:latin typeface="Consolas" panose="020B0609020204030204" pitchFamily="49" charset="0"/>
              </a:rPr>
              <a:t>0x30f – Miss</a:t>
            </a:r>
          </a:p>
          <a:p>
            <a:pPr>
              <a:buClr>
                <a:srgbClr val="CC0000"/>
              </a:buClr>
              <a:buFont typeface="Wingdings" charset="2"/>
              <a:buNone/>
            </a:pPr>
            <a:r>
              <a:rPr lang="en-US" sz="2800" kern="0" dirty="0">
                <a:solidFill>
                  <a:srgbClr val="000000"/>
                </a:solidFill>
                <a:latin typeface="Consolas" panose="020B0609020204030204" pitchFamily="49" charset="0"/>
              </a:rPr>
              <a:t>0x510 – Miss</a:t>
            </a:r>
          </a:p>
          <a:p>
            <a:pPr>
              <a:buClr>
                <a:srgbClr val="CC0000"/>
              </a:buClr>
              <a:buFont typeface="Wingdings" charset="2"/>
              <a:buNone/>
            </a:pPr>
            <a:r>
              <a:rPr lang="en-US" sz="2800" kern="0" dirty="0">
                <a:solidFill>
                  <a:srgbClr val="000000"/>
                </a:solidFill>
                <a:latin typeface="Consolas" panose="020B0609020204030204" pitchFamily="49" charset="0"/>
              </a:rPr>
              <a:t>0x31f – Hit</a:t>
            </a:r>
          </a:p>
          <a:p>
            <a:pPr>
              <a:buClr>
                <a:srgbClr val="CC0000"/>
              </a:buClr>
              <a:buFont typeface="Wingdings" charset="2"/>
              <a:buNone/>
            </a:pPr>
            <a:r>
              <a:rPr lang="en-US" sz="2800" kern="0" dirty="0">
                <a:solidFill>
                  <a:srgbClr val="000000"/>
                </a:solidFill>
                <a:latin typeface="Consolas" panose="020B0609020204030204" pitchFamily="49" charset="0"/>
              </a:rPr>
              <a:t>0x72d – Miss</a:t>
            </a:r>
          </a:p>
          <a:p>
            <a:pPr>
              <a:buClr>
                <a:srgbClr val="CC0000"/>
              </a:buClr>
              <a:buFont typeface="Wingdings" charset="2"/>
              <a:buNone/>
            </a:pPr>
            <a:r>
              <a:rPr lang="en-US" sz="2800" kern="0" dirty="0">
                <a:solidFill>
                  <a:srgbClr val="000000"/>
                </a:solidFill>
                <a:latin typeface="Consolas" panose="020B0609020204030204" pitchFamily="49" charset="0"/>
              </a:rPr>
              <a:t>0x72f – Hit</a:t>
            </a:r>
          </a:p>
          <a:p>
            <a:pPr>
              <a:buClr>
                <a:srgbClr val="CC0000"/>
              </a:buClr>
              <a:buFont typeface="Wingdings" charset="2"/>
              <a:buNone/>
            </a:pPr>
            <a:r>
              <a:rPr lang="en-US" sz="2800" kern="0" dirty="0">
                <a:solidFill>
                  <a:srgbClr val="000000"/>
                </a:solidFill>
                <a:latin typeface="Consolas" panose="020B0609020204030204" pitchFamily="49" charset="0"/>
              </a:rPr>
              <a:t>0x320 – Miss</a:t>
            </a:r>
          </a:p>
          <a:p>
            <a:pPr>
              <a:buClr>
                <a:srgbClr val="CC0000"/>
              </a:buClr>
              <a:buFont typeface="Wingdings" charset="2"/>
              <a:buNone/>
            </a:pPr>
            <a:r>
              <a:rPr lang="en-US" sz="2800" kern="0" dirty="0">
                <a:solidFill>
                  <a:srgbClr val="000000"/>
                </a:solidFill>
                <a:latin typeface="Consolas" panose="020B0609020204030204" pitchFamily="49" charset="0"/>
              </a:rPr>
              <a:t>0x520 – Miss</a:t>
            </a:r>
          </a:p>
          <a:p>
            <a:pPr>
              <a:buClr>
                <a:srgbClr val="CC0000"/>
              </a:buClr>
              <a:buFont typeface="Wingdings" charset="2"/>
              <a:buNone/>
            </a:pPr>
            <a:r>
              <a:rPr lang="en-US" sz="2800" kern="0" dirty="0">
                <a:solidFill>
                  <a:srgbClr val="000000"/>
                </a:solidFill>
                <a:latin typeface="Consolas" panose="020B0609020204030204" pitchFamily="49" charset="0"/>
              </a:rPr>
              <a:t>0x720 - Miss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3E55A-0A7B-E4F3-09C6-4F3F2BD0E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B1710A86-5F05-1911-1369-26070957B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7074" y="5527041"/>
            <a:ext cx="2758807" cy="1362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9pPr>
          </a:lstStyle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Block size: ?</a:t>
            </a:r>
          </a:p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Associativity: ?</a:t>
            </a:r>
          </a:p>
          <a:p>
            <a:r>
              <a:rPr lang="en-US" sz="2720" b="1" dirty="0">
                <a:latin typeface="Calibri" pitchFamily="34" charset="0"/>
                <a:cs typeface="Calibri" pitchFamily="34" charset="0"/>
              </a:rPr>
              <a:t>Number of sets: ?</a:t>
            </a:r>
          </a:p>
        </p:txBody>
      </p:sp>
    </p:spTree>
    <p:extLst>
      <p:ext uri="{BB962C8B-B14F-4D97-AF65-F5344CB8AC3E}">
        <p14:creationId xmlns:p14="http://schemas.microsoft.com/office/powerpoint/2010/main" val="2743004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D3B07-E7EE-465B-1598-A5B4E8BE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4: Guess that cache!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FB2FE-7D0C-2F5F-B828-BC66EBD12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Clr>
                <a:srgbClr val="CC0000"/>
              </a:buClr>
              <a:buNone/>
            </a:pPr>
            <a:r>
              <a:rPr lang="en-US" sz="2800" kern="0" dirty="0">
                <a:solidFill>
                  <a:srgbClr val="000000"/>
                </a:solidFill>
              </a:rPr>
              <a:t>Here is the series of address references (in hex) to a cache of size 512 bytes. You are asked to </a:t>
            </a:r>
            <a:r>
              <a:rPr lang="en-US" sz="2800" b="1" kern="0" dirty="0">
                <a:solidFill>
                  <a:srgbClr val="000000"/>
                </a:solidFill>
              </a:rPr>
              <a:t>determine the configuration of the cache</a:t>
            </a:r>
            <a:r>
              <a:rPr lang="en-US" sz="2800" kern="0" dirty="0">
                <a:solidFill>
                  <a:srgbClr val="000000"/>
                </a:solidFill>
              </a:rPr>
              <a:t>. Assume 12-bit addresses</a:t>
            </a:r>
          </a:p>
          <a:p>
            <a:pPr>
              <a:buClr>
                <a:srgbClr val="CC0000"/>
              </a:buClr>
              <a:buFont typeface="Wingdings" charset="2"/>
              <a:buNone/>
            </a:pPr>
            <a:endParaRPr lang="en-US" sz="2400" kern="0" dirty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 typeface="Wingdings" charset="2"/>
              <a:buNone/>
            </a:pPr>
            <a:r>
              <a:rPr lang="en-US" sz="2800" kern="0" dirty="0">
                <a:solidFill>
                  <a:srgbClr val="000000"/>
                </a:solidFill>
              </a:rPr>
              <a:t>0x310 – Miss</a:t>
            </a:r>
          </a:p>
          <a:p>
            <a:pPr>
              <a:buClr>
                <a:srgbClr val="CC0000"/>
              </a:buClr>
              <a:buFont typeface="Wingdings" charset="2"/>
              <a:buNone/>
            </a:pPr>
            <a:r>
              <a:rPr lang="en-US" sz="2800" kern="0" dirty="0">
                <a:solidFill>
                  <a:srgbClr val="000000"/>
                </a:solidFill>
              </a:rPr>
              <a:t>0x30f – Miss</a:t>
            </a:r>
          </a:p>
          <a:p>
            <a:pPr>
              <a:buClr>
                <a:srgbClr val="CC0000"/>
              </a:buClr>
              <a:buFont typeface="Wingdings" charset="2"/>
              <a:buNone/>
            </a:pPr>
            <a:r>
              <a:rPr lang="en-US" sz="2800" kern="0" dirty="0">
                <a:solidFill>
                  <a:srgbClr val="000000"/>
                </a:solidFill>
              </a:rPr>
              <a:t>0x510 – Miss</a:t>
            </a:r>
          </a:p>
          <a:p>
            <a:pPr>
              <a:buClr>
                <a:srgbClr val="CC0000"/>
              </a:buClr>
              <a:buFont typeface="Wingdings" charset="2"/>
              <a:buNone/>
            </a:pPr>
            <a:r>
              <a:rPr lang="en-US" sz="2800" kern="0" dirty="0">
                <a:solidFill>
                  <a:srgbClr val="000000"/>
                </a:solidFill>
              </a:rPr>
              <a:t>0x31f – Hit</a:t>
            </a:r>
          </a:p>
          <a:p>
            <a:pPr>
              <a:buClr>
                <a:srgbClr val="CC0000"/>
              </a:buClr>
              <a:buFont typeface="Wingdings" charset="2"/>
              <a:buNone/>
            </a:pPr>
            <a:r>
              <a:rPr lang="en-US" sz="2800" kern="0" dirty="0">
                <a:solidFill>
                  <a:srgbClr val="000000"/>
                </a:solidFill>
              </a:rPr>
              <a:t>0x72d – Miss</a:t>
            </a:r>
          </a:p>
          <a:p>
            <a:pPr>
              <a:buClr>
                <a:srgbClr val="CC0000"/>
              </a:buClr>
              <a:buFont typeface="Wingdings" charset="2"/>
              <a:buNone/>
            </a:pPr>
            <a:r>
              <a:rPr lang="en-US" sz="2800" kern="0" dirty="0">
                <a:solidFill>
                  <a:srgbClr val="000000"/>
                </a:solidFill>
              </a:rPr>
              <a:t>0x72f – Hit</a:t>
            </a:r>
          </a:p>
          <a:p>
            <a:pPr>
              <a:buClr>
                <a:srgbClr val="CC0000"/>
              </a:buClr>
              <a:buFont typeface="Wingdings" charset="2"/>
              <a:buNone/>
            </a:pPr>
            <a:r>
              <a:rPr lang="en-US" sz="2800" kern="0" dirty="0">
                <a:solidFill>
                  <a:srgbClr val="000000"/>
                </a:solidFill>
              </a:rPr>
              <a:t>0x320 – Miss</a:t>
            </a:r>
          </a:p>
          <a:p>
            <a:pPr>
              <a:buClr>
                <a:srgbClr val="CC0000"/>
              </a:buClr>
              <a:buFont typeface="Wingdings" charset="2"/>
              <a:buNone/>
            </a:pPr>
            <a:r>
              <a:rPr lang="en-US" sz="2800" kern="0" dirty="0">
                <a:solidFill>
                  <a:srgbClr val="000000"/>
                </a:solidFill>
              </a:rPr>
              <a:t>0x520 – Miss</a:t>
            </a:r>
          </a:p>
          <a:p>
            <a:pPr>
              <a:buClr>
                <a:srgbClr val="CC0000"/>
              </a:buClr>
              <a:buFont typeface="Wingdings" charset="2"/>
              <a:buNone/>
            </a:pPr>
            <a:r>
              <a:rPr lang="en-US" sz="2800" kern="0" dirty="0">
                <a:solidFill>
                  <a:srgbClr val="000000"/>
                </a:solidFill>
              </a:rPr>
              <a:t>0x720 - Miss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3E55A-0A7B-E4F3-09C6-4F3F2BD0E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Right Arrow 3">
            <a:extLst>
              <a:ext uri="{FF2B5EF4-FFF2-40B4-BE49-F238E27FC236}">
                <a16:creationId xmlns:a16="http://schemas.microsoft.com/office/drawing/2014/main" id="{D7D780A9-2FDF-0365-8AA2-B6FC261FD5D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846230" y="3342640"/>
            <a:ext cx="345440" cy="40301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ight Arrow 6">
            <a:extLst>
              <a:ext uri="{FF2B5EF4-FFF2-40B4-BE49-F238E27FC236}">
                <a16:creationId xmlns:a16="http://schemas.microsoft.com/office/drawing/2014/main" id="{ECA3E5BF-2B0E-45D3-E616-422942D76DE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860622" y="3733800"/>
            <a:ext cx="345440" cy="40301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ight Arrow 7">
            <a:extLst>
              <a:ext uri="{FF2B5EF4-FFF2-40B4-BE49-F238E27FC236}">
                <a16:creationId xmlns:a16="http://schemas.microsoft.com/office/drawing/2014/main" id="{865B77DF-1F04-9CC7-EB1E-9BC5D2DE74D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863370" y="4549987"/>
            <a:ext cx="345440" cy="40301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2BEFD9CF-30DF-EE77-C88F-9B6D638B5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6439" y="2894858"/>
            <a:ext cx="6054196" cy="417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40" u="sng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Determine block size</a:t>
            </a:r>
          </a:p>
          <a:p>
            <a:endParaRPr lang="en-US" sz="204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04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First hit must be brought in by another miss</a:t>
            </a:r>
          </a:p>
          <a:p>
            <a:endParaRPr lang="en-US" sz="204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04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Take closest address: 0x310, so know block size must be  at least 16 bytes so 0x31f brought in when 0x310 miss occurs</a:t>
            </a:r>
          </a:p>
          <a:p>
            <a:endParaRPr lang="en-US" sz="204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04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Now, is the block size larger?  Know that 0x30f was a miss, thus 0x310 and 0x30f not in the same block.  Thus, block size must be &lt;= 16 bytes</a:t>
            </a:r>
          </a:p>
          <a:p>
            <a:endParaRPr lang="en-US" sz="204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04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Thus Block Size = 16 bytes</a:t>
            </a:r>
          </a:p>
        </p:txBody>
      </p:sp>
    </p:spTree>
    <p:extLst>
      <p:ext uri="{BB962C8B-B14F-4D97-AF65-F5344CB8AC3E}">
        <p14:creationId xmlns:p14="http://schemas.microsoft.com/office/powerpoint/2010/main" val="1954290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D3B07-E7EE-465B-1598-A5B4E8BE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4: Guess that cache!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FB2FE-7D0C-2F5F-B828-BC66EBD12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Clr>
                <a:srgbClr val="CC0000"/>
              </a:buClr>
              <a:buNone/>
            </a:pPr>
            <a:r>
              <a:rPr lang="en-US" sz="2800" kern="0" dirty="0">
                <a:solidFill>
                  <a:srgbClr val="000000"/>
                </a:solidFill>
              </a:rPr>
              <a:t>Here is the series of address references (in hex) to a cache of size 512 bytes. You are asked to </a:t>
            </a:r>
            <a:r>
              <a:rPr lang="en-US" sz="2800" b="1" kern="0" dirty="0">
                <a:solidFill>
                  <a:srgbClr val="000000"/>
                </a:solidFill>
              </a:rPr>
              <a:t>determine the configuration of the cache</a:t>
            </a:r>
            <a:r>
              <a:rPr lang="en-US" sz="2800" kern="0" dirty="0">
                <a:solidFill>
                  <a:srgbClr val="000000"/>
                </a:solidFill>
              </a:rPr>
              <a:t>. Assume 12-bit addresses</a:t>
            </a:r>
          </a:p>
          <a:p>
            <a:pPr>
              <a:buClr>
                <a:srgbClr val="CC0000"/>
              </a:buClr>
              <a:buFont typeface="Wingdings" charset="2"/>
              <a:buNone/>
            </a:pPr>
            <a:endParaRPr lang="en-US" sz="2400" kern="0" dirty="0">
              <a:solidFill>
                <a:srgbClr val="000000"/>
              </a:solidFill>
            </a:endParaRPr>
          </a:p>
          <a:p>
            <a:pPr>
              <a:buClr>
                <a:srgbClr val="CC0000"/>
              </a:buClr>
              <a:buFont typeface="Wingdings" charset="2"/>
              <a:buNone/>
            </a:pPr>
            <a:r>
              <a:rPr lang="en-US" sz="2800" kern="0" dirty="0">
                <a:solidFill>
                  <a:srgbClr val="000000"/>
                </a:solidFill>
              </a:rPr>
              <a:t>0x310 – Miss</a:t>
            </a:r>
          </a:p>
          <a:p>
            <a:pPr>
              <a:buClr>
                <a:srgbClr val="CC0000"/>
              </a:buClr>
              <a:buFont typeface="Wingdings" charset="2"/>
              <a:buNone/>
            </a:pPr>
            <a:r>
              <a:rPr lang="en-US" sz="2800" kern="0" dirty="0">
                <a:solidFill>
                  <a:srgbClr val="000000"/>
                </a:solidFill>
              </a:rPr>
              <a:t>0x30f – Miss</a:t>
            </a:r>
          </a:p>
          <a:p>
            <a:pPr>
              <a:buClr>
                <a:srgbClr val="CC0000"/>
              </a:buClr>
              <a:buFont typeface="Wingdings" charset="2"/>
              <a:buNone/>
            </a:pPr>
            <a:r>
              <a:rPr lang="en-US" sz="2800" kern="0" dirty="0">
                <a:solidFill>
                  <a:srgbClr val="000000"/>
                </a:solidFill>
              </a:rPr>
              <a:t>0x510 – Miss</a:t>
            </a:r>
          </a:p>
          <a:p>
            <a:pPr>
              <a:buClr>
                <a:srgbClr val="CC0000"/>
              </a:buClr>
              <a:buFont typeface="Wingdings" charset="2"/>
              <a:buNone/>
            </a:pPr>
            <a:r>
              <a:rPr lang="en-US" sz="2800" kern="0" dirty="0">
                <a:solidFill>
                  <a:srgbClr val="000000"/>
                </a:solidFill>
              </a:rPr>
              <a:t>0x31f – Hit</a:t>
            </a:r>
          </a:p>
          <a:p>
            <a:pPr>
              <a:buClr>
                <a:srgbClr val="CC0000"/>
              </a:buClr>
              <a:buFont typeface="Wingdings" charset="2"/>
              <a:buNone/>
            </a:pPr>
            <a:r>
              <a:rPr lang="en-US" sz="2800" kern="0" dirty="0">
                <a:solidFill>
                  <a:srgbClr val="000000"/>
                </a:solidFill>
              </a:rPr>
              <a:t>0x72d – Miss</a:t>
            </a:r>
          </a:p>
          <a:p>
            <a:pPr>
              <a:buClr>
                <a:srgbClr val="CC0000"/>
              </a:buClr>
              <a:buFont typeface="Wingdings" charset="2"/>
              <a:buNone/>
            </a:pPr>
            <a:r>
              <a:rPr lang="en-US" sz="2800" kern="0" dirty="0">
                <a:solidFill>
                  <a:srgbClr val="000000"/>
                </a:solidFill>
              </a:rPr>
              <a:t>0x72f – Hit</a:t>
            </a:r>
          </a:p>
          <a:p>
            <a:pPr>
              <a:buClr>
                <a:srgbClr val="CC0000"/>
              </a:buClr>
              <a:buFont typeface="Wingdings" charset="2"/>
              <a:buNone/>
            </a:pPr>
            <a:r>
              <a:rPr lang="en-US" sz="2800" kern="0" dirty="0">
                <a:solidFill>
                  <a:srgbClr val="000000"/>
                </a:solidFill>
              </a:rPr>
              <a:t>0x320 – Miss</a:t>
            </a:r>
          </a:p>
          <a:p>
            <a:pPr>
              <a:buClr>
                <a:srgbClr val="CC0000"/>
              </a:buClr>
              <a:buFont typeface="Wingdings" charset="2"/>
              <a:buNone/>
            </a:pPr>
            <a:r>
              <a:rPr lang="en-US" sz="2800" kern="0" dirty="0">
                <a:solidFill>
                  <a:srgbClr val="000000"/>
                </a:solidFill>
              </a:rPr>
              <a:t>0x520 – Miss</a:t>
            </a:r>
          </a:p>
          <a:p>
            <a:pPr>
              <a:buClr>
                <a:srgbClr val="CC0000"/>
              </a:buClr>
              <a:buFont typeface="Wingdings" charset="2"/>
              <a:buNone/>
            </a:pPr>
            <a:r>
              <a:rPr lang="en-US" sz="2800" kern="0" dirty="0">
                <a:solidFill>
                  <a:srgbClr val="000000"/>
                </a:solidFill>
              </a:rPr>
              <a:t>0x720 - Miss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3E55A-0A7B-E4F3-09C6-4F3F2BD0E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2BEFD9CF-30DF-EE77-C88F-9B6D638B5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6439" y="2894858"/>
            <a:ext cx="6054196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Determine associativity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Assume direct mapped: 3-bit tag, 5-bit index, 4-bit offset.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If DM, 0x310 and 0x510 would both map to index 17,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Thus 0x31f could not be a hit.  So, not direct mapped.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Assume 2-way associative: 4-bit tag, 4-bit index, 4-bit offset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This fixes the green accesses, and allows 0x31f to be a hit.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What about &gt; 2-way associative?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Now we also know that 0x720 is a miss even though 3 accesses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earlier 0x72f was a hit, and thus it is in the cache.  The intervening 2 accesses must kick it out, 0x320 and 0x520.  Both go to set 2.  If the associativity was &gt; 2, then 0x720 would be a hit.  So, must conclude that cache is 2-way associative.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Lastly, 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number of sets = 512 / (2 * 16) = 16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9" name="Right Arrow 3">
            <a:extLst>
              <a:ext uri="{FF2B5EF4-FFF2-40B4-BE49-F238E27FC236}">
                <a16:creationId xmlns:a16="http://schemas.microsoft.com/office/drawing/2014/main" id="{D9D77144-C5B8-1A84-5BEE-8A1638666E2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80351" y="6618884"/>
            <a:ext cx="345440" cy="4030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ight Arrow 6">
            <a:extLst>
              <a:ext uri="{FF2B5EF4-FFF2-40B4-BE49-F238E27FC236}">
                <a16:creationId xmlns:a16="http://schemas.microsoft.com/office/drawing/2014/main" id="{8078546C-C009-5B77-BFC0-C17A2DC6188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66125" y="5792727"/>
            <a:ext cx="345440" cy="40301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ight Arrow 7">
            <a:extLst>
              <a:ext uri="{FF2B5EF4-FFF2-40B4-BE49-F238E27FC236}">
                <a16:creationId xmlns:a16="http://schemas.microsoft.com/office/drawing/2014/main" id="{6E51CF5D-EFDD-3E1B-F8CE-CBA26348740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74709" y="5281465"/>
            <a:ext cx="345440" cy="4030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ight Arrow 9">
            <a:extLst>
              <a:ext uri="{FF2B5EF4-FFF2-40B4-BE49-F238E27FC236}">
                <a16:creationId xmlns:a16="http://schemas.microsoft.com/office/drawing/2014/main" id="{05C9B444-AB5C-7A5B-F3A3-E2D524BFEEA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74709" y="6201184"/>
            <a:ext cx="345440" cy="40301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ight Arrow 10">
            <a:extLst>
              <a:ext uri="{FF2B5EF4-FFF2-40B4-BE49-F238E27FC236}">
                <a16:creationId xmlns:a16="http://schemas.microsoft.com/office/drawing/2014/main" id="{72F2DC8D-F315-61F4-1DB8-F072CDDD5A0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56719" y="3352800"/>
            <a:ext cx="345440" cy="4030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ight Arrow 11">
            <a:extLst>
              <a:ext uri="{FF2B5EF4-FFF2-40B4-BE49-F238E27FC236}">
                <a16:creationId xmlns:a16="http://schemas.microsoft.com/office/drawing/2014/main" id="{EA919A50-A405-4D80-D5FB-76B747C0361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56719" y="4150940"/>
            <a:ext cx="345440" cy="4030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ight Arrow 12">
            <a:extLst>
              <a:ext uri="{FF2B5EF4-FFF2-40B4-BE49-F238E27FC236}">
                <a16:creationId xmlns:a16="http://schemas.microsoft.com/office/drawing/2014/main" id="{0628A843-F3A1-02F8-E2F0-96DCE9E48FF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56719" y="4575292"/>
            <a:ext cx="345440" cy="4030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272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5BD57-9ADC-1DC4-0835-6F98C01E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B681F-02B3-AB0A-CC9A-0F68F7266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to properly choose cache parameters?</a:t>
            </a:r>
          </a:p>
          <a:p>
            <a:pPr lvl="1"/>
            <a:r>
              <a:rPr lang="en-US" sz="2002" dirty="0"/>
              <a:t>Start by classifying why misses occur</a:t>
            </a:r>
          </a:p>
          <a:p>
            <a:r>
              <a:rPr lang="en-US" sz="2800" dirty="0"/>
              <a:t>Lingering questions / feedback? I'll include an anonymous form at the end of every lecture: </a:t>
            </a:r>
            <a:r>
              <a:rPr lang="en-US" sz="2800" dirty="0">
                <a:hlinkClick r:id="rId2"/>
              </a:rPr>
              <a:t>https://bit.ly/3oXr4Ah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4E335-C16C-715C-69F5-65B6476BF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828DACA-9F07-2F96-9A79-A2BFBF689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719" y="4267200"/>
            <a:ext cx="2263638" cy="2571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0816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96E6A-4A07-0660-D5F0-9A674B554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005FE-704E-46D3-29DA-FE876F48B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topics lecture on Thursday (not covered in exam)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EE1E3-83BE-72C7-A346-59E8BD55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659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7D480-57CF-43E2-0B8E-7E806B89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Cache Misses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72985-81F3-3197-7EBA-61240AD71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Cache misses happen for 3* reasons</a:t>
            </a:r>
          </a:p>
          <a:p>
            <a:pPr lvl="1"/>
            <a:r>
              <a:rPr lang="en-US" dirty="0"/>
              <a:t>The 3C's of Cache misses:</a:t>
            </a:r>
          </a:p>
          <a:p>
            <a:r>
              <a:rPr lang="en-US" dirty="0">
                <a:solidFill>
                  <a:srgbClr val="FF0000"/>
                </a:solidFill>
              </a:rPr>
              <a:t>Compulsory miss</a:t>
            </a:r>
          </a:p>
          <a:p>
            <a:pPr lvl="1"/>
            <a:r>
              <a:rPr lang="en-US" dirty="0"/>
              <a:t>We've never accessed this data before</a:t>
            </a:r>
          </a:p>
          <a:p>
            <a:r>
              <a:rPr lang="en-US" dirty="0">
                <a:solidFill>
                  <a:srgbClr val="00B050"/>
                </a:solidFill>
              </a:rPr>
              <a:t>Capacity miss</a:t>
            </a:r>
          </a:p>
          <a:p>
            <a:pPr lvl="1"/>
            <a:r>
              <a:rPr lang="en-US" dirty="0"/>
              <a:t>Cache is not large enough to hold all the data</a:t>
            </a:r>
          </a:p>
          <a:p>
            <a:pPr lvl="1"/>
            <a:r>
              <a:rPr lang="en-US" dirty="0"/>
              <a:t>May have been avoided if we used a bigger cache</a:t>
            </a:r>
          </a:p>
          <a:p>
            <a:r>
              <a:rPr lang="en-US" dirty="0">
                <a:solidFill>
                  <a:srgbClr val="00B0F0"/>
                </a:solidFill>
              </a:rPr>
              <a:t>Conflict miss</a:t>
            </a:r>
          </a:p>
          <a:p>
            <a:pPr lvl="1"/>
            <a:r>
              <a:rPr lang="en-US" dirty="0"/>
              <a:t>Cache is large enough to hold data, but was replaced due to overly restrictive associativity</a:t>
            </a:r>
          </a:p>
          <a:p>
            <a:pPr lvl="1"/>
            <a:r>
              <a:rPr lang="en-US" dirty="0"/>
              <a:t>May have been avoided if we used a higher-associative cache</a:t>
            </a:r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r>
              <a:rPr lang="en-US" sz="1600" i="1" dirty="0"/>
              <a:t>*On multi-core systems, there's a 4</a:t>
            </a:r>
            <a:r>
              <a:rPr lang="en-US" sz="1600" i="1" baseline="30000" dirty="0"/>
              <a:t>th</a:t>
            </a:r>
            <a:r>
              <a:rPr lang="en-US" sz="1600" i="1" dirty="0"/>
              <a:t> C – take EECS 470/570 to learn more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43AD9-F0EA-2FF2-52F0-5D8324099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32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CA8F-4680-0CCE-82B9-6D1F00F12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Cache Misses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95FDE-ABC7-9B55-48CF-522BA8EB5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Scenario: run given program on system with N-way cache of size M</a:t>
            </a:r>
          </a:p>
          <a:p>
            <a:pPr lvl="1"/>
            <a:r>
              <a:rPr lang="en-US" dirty="0"/>
              <a:t>Identify each miss</a:t>
            </a:r>
          </a:p>
          <a:p>
            <a:r>
              <a:rPr lang="en-US" dirty="0"/>
              <a:t>We can classify each miss in a program by simulating on 3 different caches</a:t>
            </a:r>
          </a:p>
          <a:p>
            <a:pPr lvl="1"/>
            <a:r>
              <a:rPr lang="en-US" dirty="0"/>
              <a:t>If miss still occurs in cache where size &gt;= memory size: </a:t>
            </a:r>
            <a:r>
              <a:rPr lang="en-US" dirty="0">
                <a:solidFill>
                  <a:srgbClr val="FF0000"/>
                </a:solidFill>
              </a:rPr>
              <a:t>compulsory miss</a:t>
            </a:r>
          </a:p>
          <a:p>
            <a:pPr lvl="1"/>
            <a:r>
              <a:rPr lang="en-US" dirty="0"/>
              <a:t>Else, if miss occurs in fully associative cache of size M: </a:t>
            </a:r>
            <a:r>
              <a:rPr lang="en-US" dirty="0">
                <a:solidFill>
                  <a:srgbClr val="00B050"/>
                </a:solidFill>
              </a:rPr>
              <a:t>capacity miss</a:t>
            </a:r>
            <a:endParaRPr lang="en-US" dirty="0"/>
          </a:p>
          <a:p>
            <a:pPr lvl="1"/>
            <a:r>
              <a:rPr lang="en-US" dirty="0"/>
              <a:t>Else, if miss occurs in N-way cache of size M (original cache): </a:t>
            </a:r>
            <a:r>
              <a:rPr lang="en-US" dirty="0">
                <a:solidFill>
                  <a:srgbClr val="00B0F0"/>
                </a:solidFill>
              </a:rPr>
              <a:t>conflict miss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24EC8-789F-AF69-B87E-9A00DE829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4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64D9F-5263-9D72-7BDB-CCA472119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3C's Sample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5DD6D-25AC-FF6D-8E64-2B27A2204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a cache with the following configuration: write-allocate, total size is 64 bytes, block size is 16 bytes, and 2-way associative. The memory address size is 16 bits and byte-addressable. The replacement policy is LRU. The cache is empty at the start.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the following memory accesses, indicate whether the reference is a hit or miss, and the type of a miss (compulsory, conflict, capacity)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C359D-84A7-C15D-0B46-2A11D323C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09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617" y="0"/>
            <a:ext cx="9711902" cy="949960"/>
          </a:xfrm>
        </p:spPr>
        <p:txBody>
          <a:bodyPr/>
          <a:lstStyle/>
          <a:p>
            <a:r>
              <a:rPr lang="en-US" dirty="0"/>
              <a:t>3 C’s Practice Problem – 3 C’s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1849279" y="1331744"/>
          <a:ext cx="8463277" cy="5486019"/>
        </p:xfrm>
        <a:graphic>
          <a:graphicData uri="http://schemas.openxmlformats.org/drawingml/2006/table">
            <a:tbl>
              <a:tblPr firstRow="1" firstCol="1" bandRow="1"/>
              <a:tblGrid>
                <a:gridCol w="1534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4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4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26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44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Infinite  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3Cs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0x00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0x14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0x27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0x08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0x38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0x4A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0x18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0x27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0x0F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0x40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711082" y="3035151"/>
            <a:ext cx="209353" cy="626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3632" tIns="51816" rIns="103632" bIns="5181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389"/>
          </a:p>
        </p:txBody>
      </p:sp>
      <p:sp>
        <p:nvSpPr>
          <p:cNvPr id="9" name="TextBox 8"/>
          <p:cNvSpPr txBox="1"/>
          <p:nvPr/>
        </p:nvSpPr>
        <p:spPr>
          <a:xfrm>
            <a:off x="8326279" y="25029"/>
            <a:ext cx="2849880" cy="79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7" dirty="0"/>
              <a:t>64 bytes total, 16 byte blocks, 2-way, 2 sets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9CCD57A6-42BC-DEAB-F047-29D664C5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B46ED0-0D34-4AEF-F306-3A7D1ACBF662}"/>
              </a:ext>
            </a:extLst>
          </p:cNvPr>
          <p:cNvSpPr txBox="1"/>
          <p:nvPr/>
        </p:nvSpPr>
        <p:spPr>
          <a:xfrm>
            <a:off x="965302" y="7166080"/>
            <a:ext cx="7905194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40" dirty="0">
                <a:solidFill>
                  <a:prstClr val="white">
                    <a:lumMod val="85000"/>
                  </a:prstClr>
                </a:solidFill>
                <a:cs typeface="Arial" charset="0"/>
              </a:rPr>
              <a:t>Live Poll + Q&amp;A: slido.com #eecs370</a:t>
            </a:r>
          </a:p>
        </p:txBody>
      </p:sp>
    </p:spTree>
    <p:extLst>
      <p:ext uri="{BB962C8B-B14F-4D97-AF65-F5344CB8AC3E}">
        <p14:creationId xmlns:p14="http://schemas.microsoft.com/office/powerpoint/2010/main" val="2876368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617" y="0"/>
            <a:ext cx="9711902" cy="949960"/>
          </a:xfrm>
        </p:spPr>
        <p:txBody>
          <a:bodyPr/>
          <a:lstStyle/>
          <a:p>
            <a:r>
              <a:rPr lang="en-US" dirty="0"/>
              <a:t>3 C’s Practice Problem – 3 C’s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1849279" y="1331744"/>
          <a:ext cx="8463277" cy="5486019"/>
        </p:xfrm>
        <a:graphic>
          <a:graphicData uri="http://schemas.openxmlformats.org/drawingml/2006/table">
            <a:tbl>
              <a:tblPr firstRow="1" firstCol="1" bandRow="1"/>
              <a:tblGrid>
                <a:gridCol w="1534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4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4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26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44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Infinite  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3Cs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0x00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0x14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0x27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0x08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0x38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0x4A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0x18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0x27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0x0F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0x40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711082" y="3035151"/>
            <a:ext cx="209353" cy="626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3632" tIns="51816" rIns="103632" bIns="5181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389"/>
          </a:p>
        </p:txBody>
      </p:sp>
      <p:sp>
        <p:nvSpPr>
          <p:cNvPr id="7" name="TextBox 6"/>
          <p:cNvSpPr txBox="1"/>
          <p:nvPr/>
        </p:nvSpPr>
        <p:spPr>
          <a:xfrm>
            <a:off x="8326279" y="25029"/>
            <a:ext cx="2849880" cy="79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7" dirty="0"/>
              <a:t>64 bytes total, 16 byte blocks, 2-way, 2 sets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6659E9-F04E-44F9-B26F-AE39487AACE8}"/>
              </a:ext>
            </a:extLst>
          </p:cNvPr>
          <p:cNvSpPr/>
          <p:nvPr/>
        </p:nvSpPr>
        <p:spPr>
          <a:xfrm>
            <a:off x="8326279" y="17106"/>
            <a:ext cx="2849880" cy="1122680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defTabSz="518158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87" b="1" u="sng" kern="0" dirty="0">
                <a:solidFill>
                  <a:prstClr val="black"/>
                </a:solidFill>
                <a:latin typeface="Century Gothic"/>
                <a:cs typeface="+mn-cs"/>
              </a:rPr>
              <a:t>Poll:</a:t>
            </a:r>
            <a:r>
              <a:rPr lang="en-US" sz="1587" b="1" kern="0" dirty="0">
                <a:solidFill>
                  <a:prstClr val="black"/>
                </a:solidFill>
                <a:latin typeface="Century Gothic"/>
                <a:cs typeface="+mn-cs"/>
              </a:rPr>
              <a:t> How many blocks will be in a 64 byte FA cache? 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F0BF6F45-B2CC-FC15-2152-276AB47EA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EC9EE7-545C-F307-9EEA-19665DF349DA}"/>
              </a:ext>
            </a:extLst>
          </p:cNvPr>
          <p:cNvSpPr txBox="1"/>
          <p:nvPr/>
        </p:nvSpPr>
        <p:spPr>
          <a:xfrm>
            <a:off x="965302" y="7166080"/>
            <a:ext cx="7905194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40" dirty="0">
                <a:solidFill>
                  <a:prstClr val="white">
                    <a:lumMod val="85000"/>
                  </a:prstClr>
                </a:solidFill>
                <a:cs typeface="Arial" charset="0"/>
              </a:rPr>
              <a:t>Live Poll + Q&amp;A: slido.com #eecs370</a:t>
            </a:r>
          </a:p>
        </p:txBody>
      </p:sp>
    </p:spTree>
    <p:extLst>
      <p:ext uri="{BB962C8B-B14F-4D97-AF65-F5344CB8AC3E}">
        <p14:creationId xmlns:p14="http://schemas.microsoft.com/office/powerpoint/2010/main" val="386336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617" y="0"/>
            <a:ext cx="9711902" cy="949960"/>
          </a:xfrm>
        </p:spPr>
        <p:txBody>
          <a:bodyPr/>
          <a:lstStyle/>
          <a:p>
            <a:r>
              <a:rPr lang="en-US" dirty="0"/>
              <a:t>3 C’s Practice Problem – 3 C’s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6504196"/>
              </p:ext>
            </p:extLst>
          </p:nvPr>
        </p:nvGraphicFramePr>
        <p:xfrm>
          <a:off x="1849279" y="1331744"/>
          <a:ext cx="8463277" cy="5486019"/>
        </p:xfrm>
        <a:graphic>
          <a:graphicData uri="http://schemas.openxmlformats.org/drawingml/2006/table">
            <a:tbl>
              <a:tblPr firstRow="1" firstCol="1" bandRow="1"/>
              <a:tblGrid>
                <a:gridCol w="1534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4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4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26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44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Infinite  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3Cs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0x00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0x14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0x27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0x08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0x38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0x4A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Compulsory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0x18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0x27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0x0F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4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0x40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7724" marR="777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711082" y="3035151"/>
            <a:ext cx="209353" cy="626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3632" tIns="51816" rIns="103632" bIns="5181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389"/>
          </a:p>
        </p:txBody>
      </p:sp>
      <p:sp>
        <p:nvSpPr>
          <p:cNvPr id="7" name="TextBox 6"/>
          <p:cNvSpPr txBox="1"/>
          <p:nvPr/>
        </p:nvSpPr>
        <p:spPr>
          <a:xfrm>
            <a:off x="8326279" y="25029"/>
            <a:ext cx="2849880" cy="79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7" dirty="0"/>
              <a:t>64 bytes total, 16 byte blocks, 2-way, 2 sets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44B4B67-6958-4B08-E0D3-EBEF874E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0381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0.20.0.2025"/>
  <p:tag name="SLIDO_PRESENTATION_ID" val="00000000-0000-0000-0000-000000000000"/>
  <p:tag name="SLIDO_EVENT_UUID" val="99320828-747c-4bb3-b416-c47a04d962bb"/>
  <p:tag name="SLIDO_EVENT_SECTION_UUID" val="324154be-f7dd-4bd2-8507-382a178b3712"/>
</p:tagLst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21546</TotalTime>
  <Words>2621</Words>
  <Application>Microsoft Office PowerPoint</Application>
  <PresentationFormat>Custom</PresentationFormat>
  <Paragraphs>452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Century Gothic</vt:lpstr>
      <vt:lpstr>Consolas</vt:lpstr>
      <vt:lpstr>Wingdings</vt:lpstr>
      <vt:lpstr>2_Office Theme</vt:lpstr>
      <vt:lpstr>EECS 370 - Lecture 21</vt:lpstr>
      <vt:lpstr>Announcements</vt:lpstr>
      <vt:lpstr>Announcements</vt:lpstr>
      <vt:lpstr>Classifying Cache Misses</vt:lpstr>
      <vt:lpstr>Classifying Cache Misses</vt:lpstr>
      <vt:lpstr>3C's Sample Problem</vt:lpstr>
      <vt:lpstr>3 C’s Practice Problem – 3 C’s</vt:lpstr>
      <vt:lpstr>3 C’s Practice Problem – 3 C’s</vt:lpstr>
      <vt:lpstr>3 C’s Practice Problem – 3 C’s</vt:lpstr>
      <vt:lpstr>3 C’s Practice Problem – 3 C’s</vt:lpstr>
      <vt:lpstr>How to reduce cache misses</vt:lpstr>
      <vt:lpstr>Cache Performance</vt:lpstr>
      <vt:lpstr>Cache Size</vt:lpstr>
      <vt:lpstr>Block size</vt:lpstr>
      <vt:lpstr>Associativity</vt:lpstr>
      <vt:lpstr>Extra Practice Problems</vt:lpstr>
      <vt:lpstr>Practice Problem 1: CPI with caches</vt:lpstr>
      <vt:lpstr>Problem 1 Solution</vt:lpstr>
      <vt:lpstr>Practice Problem 2: Memory Usage</vt:lpstr>
      <vt:lpstr>Practice Problem 2: Memory Usage</vt:lpstr>
      <vt:lpstr>Practice Problem 2: Memory Usage</vt:lpstr>
      <vt:lpstr>Practice Problem 2: Memory Usage</vt:lpstr>
      <vt:lpstr>Practice Problem 2: Memory Usage</vt:lpstr>
      <vt:lpstr>Practice Problem 3: CPI w/ Caches 2</vt:lpstr>
      <vt:lpstr>Practice Problem 3: Solution</vt:lpstr>
      <vt:lpstr>Practice Problem 4: Guess that cache!</vt:lpstr>
      <vt:lpstr>Practice Problem 4: Guess that cache!</vt:lpstr>
      <vt:lpstr>Practice Problem 4: Guess that cache!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</dc:creator>
  <cp:lastModifiedBy>Beaumont, Jonathan</cp:lastModifiedBy>
  <cp:revision>476</cp:revision>
  <dcterms:created xsi:type="dcterms:W3CDTF">2020-01-27T04:39:41Z</dcterms:created>
  <dcterms:modified xsi:type="dcterms:W3CDTF">2023-03-28T18:42:44Z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0.20.0.2025</vt:lpwstr>
  </property>
</Properties>
</file>