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5"/>
  </p:notesMasterIdLst>
  <p:sldIdLst>
    <p:sldId id="256" r:id="rId2"/>
    <p:sldId id="992" r:id="rId3"/>
    <p:sldId id="964" r:id="rId4"/>
    <p:sldId id="562" r:id="rId5"/>
    <p:sldId id="965" r:id="rId6"/>
    <p:sldId id="966" r:id="rId7"/>
    <p:sldId id="991" r:id="rId8"/>
    <p:sldId id="969" r:id="rId9"/>
    <p:sldId id="970" r:id="rId10"/>
    <p:sldId id="972" r:id="rId11"/>
    <p:sldId id="973" r:id="rId12"/>
    <p:sldId id="974" r:id="rId13"/>
    <p:sldId id="989" r:id="rId14"/>
    <p:sldId id="975" r:id="rId15"/>
    <p:sldId id="976" r:id="rId16"/>
    <p:sldId id="977" r:id="rId17"/>
    <p:sldId id="978" r:id="rId18"/>
    <p:sldId id="990" r:id="rId19"/>
    <p:sldId id="979" r:id="rId20"/>
    <p:sldId id="980" r:id="rId21"/>
    <p:sldId id="981" r:id="rId22"/>
    <p:sldId id="982" r:id="rId23"/>
    <p:sldId id="983" r:id="rId24"/>
    <p:sldId id="984" r:id="rId25"/>
    <p:sldId id="985" r:id="rId26"/>
    <p:sldId id="986" r:id="rId27"/>
    <p:sldId id="987" r:id="rId28"/>
    <p:sldId id="988" r:id="rId29"/>
    <p:sldId id="623" r:id="rId30"/>
    <p:sldId id="624" r:id="rId31"/>
    <p:sldId id="625" r:id="rId32"/>
    <p:sldId id="626" r:id="rId33"/>
    <p:sldId id="627" r:id="rId34"/>
    <p:sldId id="628" r:id="rId35"/>
    <p:sldId id="629" r:id="rId36"/>
    <p:sldId id="630" r:id="rId37"/>
    <p:sldId id="631" r:id="rId38"/>
    <p:sldId id="632" r:id="rId39"/>
    <p:sldId id="633" r:id="rId40"/>
    <p:sldId id="634" r:id="rId41"/>
    <p:sldId id="635" r:id="rId42"/>
    <p:sldId id="636" r:id="rId43"/>
    <p:sldId id="803" r:id="rId44"/>
  </p:sldIdLst>
  <p:sldSz cx="12161838" cy="7772400"/>
  <p:notesSz cx="6858000" cy="9144000"/>
  <p:custDataLst>
    <p:tags r:id="rId46"/>
  </p:custDataLst>
  <p:defaultTextStyle>
    <a:defPPr>
      <a:defRPr lang="en-US"/>
    </a:defPPr>
    <a:lvl1pPr marL="0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1pPr>
    <a:lvl2pPr marL="637885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2pPr>
    <a:lvl3pPr marL="1275771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3pPr>
    <a:lvl4pPr marL="1913656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4pPr>
    <a:lvl5pPr marL="2551542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5pPr>
    <a:lvl6pPr marL="3189427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6pPr>
    <a:lvl7pPr marL="3827313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7pPr>
    <a:lvl8pPr marL="4465198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8pPr>
    <a:lvl9pPr marL="5103084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83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Beaumont" initials="JB" lastIdx="1" clrIdx="0">
    <p:extLst>
      <p:ext uri="{19B8F6BF-5375-455C-9EA6-DF929625EA0E}">
        <p15:presenceInfo xmlns:p15="http://schemas.microsoft.com/office/powerpoint/2012/main" userId="8219c5378e91ef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FFFF"/>
    <a:srgbClr val="1A83AB"/>
    <a:srgbClr val="1581AA"/>
    <a:srgbClr val="FFFF00"/>
    <a:srgbClr val="0033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5595" autoAdjust="0"/>
  </p:normalViewPr>
  <p:slideViewPr>
    <p:cSldViewPr>
      <p:cViewPr varScale="1">
        <p:scale>
          <a:sx n="86" d="100"/>
          <a:sy n="86" d="100"/>
        </p:scale>
        <p:origin x="1524" y="90"/>
      </p:cViewPr>
      <p:guideLst>
        <p:guide orient="horz" pos="2448"/>
        <p:guide pos="3831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285E5-0F6B-4615-A1C4-0E756A0B3C91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46125" y="685800"/>
            <a:ext cx="5365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3B742-85FE-4D57-A541-2E2408F03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9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1pPr>
    <a:lvl2pPr marL="637885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2pPr>
    <a:lvl3pPr marL="1275771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3pPr>
    <a:lvl4pPr marL="1913656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4pPr>
    <a:lvl5pPr marL="2551542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5pPr>
    <a:lvl6pPr marL="3189427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6pPr>
    <a:lvl7pPr marL="3827313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7pPr>
    <a:lvl8pPr marL="4465198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8pPr>
    <a:lvl9pPr marL="5103084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6125" y="685800"/>
            <a:ext cx="5365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3B742-85FE-4D57-A541-2E2408F036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75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0B863C8-63D0-6741-8A93-5315626C637D}" type="slidenum">
              <a:rPr lang="en-US">
                <a:solidFill>
                  <a:srgbClr val="000000"/>
                </a:solidFill>
              </a:rPr>
              <a:pPr/>
              <a:t>36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55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68338" y="722313"/>
            <a:ext cx="5776912" cy="3692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55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604" y="4655791"/>
            <a:ext cx="5237801" cy="4413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6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6B8E51-691E-1344-9800-C31FB5EA0C76}" type="slidenum">
              <a:rPr lang="en-US">
                <a:solidFill>
                  <a:srgbClr val="000000"/>
                </a:solidFill>
              </a:rPr>
              <a:pPr/>
              <a:t>37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65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68338" y="722313"/>
            <a:ext cx="5776912" cy="3692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65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604" y="4655791"/>
            <a:ext cx="5237801" cy="4413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51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02BDC0-A95C-E142-905E-644173291C12}" type="slidenum">
              <a:rPr lang="en-US">
                <a:solidFill>
                  <a:srgbClr val="000000"/>
                </a:solidFill>
              </a:rPr>
              <a:pPr/>
              <a:t>38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75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68338" y="722313"/>
            <a:ext cx="5776912" cy="3692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75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604" y="4655791"/>
            <a:ext cx="5237801" cy="4413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75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69A763C-A4DF-6C47-BF64-156D12AF1937}" type="slidenum">
              <a:rPr lang="en-US">
                <a:solidFill>
                  <a:srgbClr val="000000"/>
                </a:solidFill>
              </a:rPr>
              <a:pPr/>
              <a:t>39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86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68338" y="722313"/>
            <a:ext cx="5776912" cy="3692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86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604" y="4655791"/>
            <a:ext cx="5237801" cy="4413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85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67AEDAF-C0C9-7C45-B16D-96DFCE9BC19B}" type="slidenum">
              <a:rPr lang="en-US">
                <a:solidFill>
                  <a:srgbClr val="000000"/>
                </a:solidFill>
              </a:rPr>
              <a:pPr/>
              <a:t>40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96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68338" y="722313"/>
            <a:ext cx="5776912" cy="3692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96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604" y="4655791"/>
            <a:ext cx="5237801" cy="4413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57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CCBF714-78DB-F344-9AB6-DA6B4AFE499D}" type="slidenum">
              <a:rPr lang="en-US">
                <a:solidFill>
                  <a:srgbClr val="000000"/>
                </a:solidFill>
              </a:rPr>
              <a:pPr/>
              <a:t>41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065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68338" y="722313"/>
            <a:ext cx="5776912" cy="3692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065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604" y="4655791"/>
            <a:ext cx="5237801" cy="4413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24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40884A-979B-4C4E-A4A0-3E211D5D130A}" type="slidenum">
              <a:rPr lang="en-US">
                <a:solidFill>
                  <a:srgbClr val="000000"/>
                </a:solidFill>
              </a:rPr>
              <a:pPr/>
              <a:t>42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16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68338" y="722313"/>
            <a:ext cx="5776912" cy="3692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16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604" y="4655791"/>
            <a:ext cx="5237801" cy="4413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81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95338" y="709613"/>
            <a:ext cx="5670550" cy="362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81E489-1FA4-4BDA-8CD2-09F8E0B123E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80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6F31D08-328B-8A43-8617-B88270924C1F}" type="slidenum">
              <a:rPr lang="en-US">
                <a:solidFill>
                  <a:srgbClr val="000000"/>
                </a:solidFill>
              </a:rPr>
              <a:pPr/>
              <a:t>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73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68338" y="722313"/>
            <a:ext cx="5776912" cy="3692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73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604" y="4655791"/>
            <a:ext cx="5237801" cy="4413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36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3FF8D8A-B085-A74D-91A6-14BEC6596224}" type="slidenum">
              <a:rPr lang="en-US">
                <a:solidFill>
                  <a:srgbClr val="000000"/>
                </a:solidFill>
              </a:rPr>
              <a:pPr/>
              <a:t>30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93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68338" y="722313"/>
            <a:ext cx="5776912" cy="3692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93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604" y="4655791"/>
            <a:ext cx="5237801" cy="4413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D74393-C0D3-4041-B786-6597F5CA00E3}" type="slidenum">
              <a:rPr lang="en-US">
                <a:solidFill>
                  <a:srgbClr val="000000"/>
                </a:solidFill>
              </a:rPr>
              <a:pPr/>
              <a:t>31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041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68338" y="722313"/>
            <a:ext cx="5776912" cy="3692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04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604" y="4655791"/>
            <a:ext cx="5237801" cy="4413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72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6E4B68C-1A11-624B-AF00-7F72A199436F}" type="slidenum">
              <a:rPr lang="en-US">
                <a:solidFill>
                  <a:srgbClr val="000000"/>
                </a:solidFill>
              </a:rPr>
              <a:pPr/>
              <a:t>32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144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68338" y="722313"/>
            <a:ext cx="5776912" cy="3692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604" y="4655791"/>
            <a:ext cx="5237801" cy="4413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48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8E2EC8-4843-7B4F-82C3-5A0DF57D7BC1}" type="slidenum">
              <a:rPr lang="en-US">
                <a:solidFill>
                  <a:srgbClr val="000000"/>
                </a:solidFill>
              </a:rPr>
              <a:pPr/>
              <a:t>33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246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68338" y="722313"/>
            <a:ext cx="5776912" cy="3692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24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604" y="4655791"/>
            <a:ext cx="5237801" cy="4413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84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8455E2-2FD1-A544-A976-BEEDC77C4253}" type="slidenum">
              <a:rPr lang="en-US">
                <a:solidFill>
                  <a:srgbClr val="000000"/>
                </a:solidFill>
              </a:rPr>
              <a:pPr/>
              <a:t>34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348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68338" y="722313"/>
            <a:ext cx="5776912" cy="3692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34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604" y="4655791"/>
            <a:ext cx="5237801" cy="4413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95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FEC83E8-78DF-3B4C-B2AE-F239458B822B}" type="slidenum">
              <a:rPr lang="en-US">
                <a:solidFill>
                  <a:srgbClr val="000000"/>
                </a:solidFill>
              </a:rPr>
              <a:pPr/>
              <a:t>35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451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68338" y="722313"/>
            <a:ext cx="5776912" cy="3692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45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604" y="4655791"/>
            <a:ext cx="5237801" cy="4413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49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230" y="1272011"/>
            <a:ext cx="9121379" cy="2705947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230" y="4082310"/>
            <a:ext cx="9121379" cy="1876530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171B-0C8F-474F-BD63-CA7364F24A55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AABA-A310-4E41-A7E8-C2EEE81FC48B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5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3315" y="413808"/>
            <a:ext cx="2622396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126" y="413808"/>
            <a:ext cx="7715166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BBAA-64C4-4181-A26C-5E51349D3520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36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338" y="345440"/>
            <a:ext cx="10641608" cy="949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53781" y="1381760"/>
            <a:ext cx="10641608" cy="544068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370: Introduction to Computer Organization 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B806F-734C-42E5-A196-12B383E2FCE9}" type="slidenum">
              <a:rPr lang="en-US"/>
              <a:pPr>
                <a:defRPr/>
              </a:pPr>
              <a:t>‹#›</a:t>
            </a:fld>
            <a:r>
              <a:rPr lang="en-US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184949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8DC2-1EFF-441A-82BD-708E2AB901E7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5B3B2F0-9194-6527-AFB6-0125D498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>
            <a:lvl1pPr>
              <a:defRPr sz="2400"/>
            </a:lvl1pPr>
          </a:lstStyle>
          <a:p>
            <a:fld id="{24191890-1B93-4A46-9FD4-B9843F018E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6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92" y="1937704"/>
            <a:ext cx="10489585" cy="3233102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792" y="5201392"/>
            <a:ext cx="10489585" cy="1700212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5A74A-485E-4DAE-84B1-04C03355FD53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9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126" y="2069042"/>
            <a:ext cx="5168781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31" y="2069042"/>
            <a:ext cx="5168781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ED5A-55C1-46BF-8CD8-DAC913552B27}" type="datetime1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4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413809"/>
            <a:ext cx="10489585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711" y="1905318"/>
            <a:ext cx="5145027" cy="933767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711" y="2839085"/>
            <a:ext cx="5145027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31" y="1905318"/>
            <a:ext cx="5170365" cy="933767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31" y="2839085"/>
            <a:ext cx="5170365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C1F4-72B4-4508-9A3F-D512208D6410}" type="datetime1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9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4E2A-AE4A-4DCB-9878-716AFAD24D1D}" type="datetime1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42AA-BF8B-4D58-B5A8-46FBE0283386}" type="datetime1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1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518160"/>
            <a:ext cx="3922509" cy="1813560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0365" y="1119082"/>
            <a:ext cx="6156930" cy="5523442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2331720"/>
            <a:ext cx="3922509" cy="4319800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DF09A-778E-46F8-A9B0-71934E0291B3}" type="datetime1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4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518160"/>
            <a:ext cx="3922509" cy="1813560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0365" y="1119082"/>
            <a:ext cx="6156930" cy="5523442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2331720"/>
            <a:ext cx="3922509" cy="4319800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B46A-ED39-4940-AA39-44C7BE53433B}" type="datetime1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1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AF638-A74D-4053-B8AD-32C0A29660E6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91890-1B93-4A46-9FD4-B9843F018E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1AC84E-B978-8607-742C-4DDF83CAB7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079126"/>
            <a:ext cx="12161838" cy="693278"/>
          </a:xfrm>
          <a:prstGeom prst="rect">
            <a:avLst/>
          </a:prstGeom>
          <a:solidFill>
            <a:srgbClr val="10253F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154" tIns="81076" rIns="162154" bIns="8107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34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4FF32-B5C3-E0F8-A153-5F7AFB6EF82A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01" y="7154690"/>
            <a:ext cx="641875" cy="52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01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it.ly/3oXr4A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EECS 370 - Lecture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52874" y="4047311"/>
            <a:ext cx="5856089" cy="1876530"/>
          </a:xfrm>
        </p:spPr>
        <p:txBody>
          <a:bodyPr>
            <a:normAutofit/>
          </a:bodyPr>
          <a:lstStyle/>
          <a:p>
            <a:r>
              <a:rPr lang="en-US" sz="4400"/>
              <a:t>Multi-Level Page Tables</a:t>
            </a:r>
            <a:endParaRPr 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F70127-55A4-45B5-4E35-BD453F855B34}"/>
              </a:ext>
            </a:extLst>
          </p:cNvPr>
          <p:cNvSpPr txBox="1"/>
          <p:nvPr/>
        </p:nvSpPr>
        <p:spPr>
          <a:xfrm>
            <a:off x="965302" y="7166080"/>
            <a:ext cx="7905194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40" dirty="0">
                <a:solidFill>
                  <a:prstClr val="white">
                    <a:lumMod val="85000"/>
                  </a:prstClr>
                </a:solidFill>
                <a:cs typeface="Arial" charset="0"/>
              </a:rPr>
              <a:t>Live Poll + Q&amp;A: slido.com #eecs370</a:t>
            </a: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596BD005-DF8A-F363-976B-228BCD146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824" y="4129278"/>
            <a:ext cx="2432368" cy="24323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A133E6-6676-BE99-460E-AC321330F703}"/>
              </a:ext>
            </a:extLst>
          </p:cNvPr>
          <p:cNvSpPr txBox="1"/>
          <p:nvPr/>
        </p:nvSpPr>
        <p:spPr>
          <a:xfrm>
            <a:off x="8747919" y="7162566"/>
            <a:ext cx="3274679" cy="60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40" i="1" dirty="0">
                <a:solidFill>
                  <a:prstClr val="white"/>
                </a:solidFill>
                <a:latin typeface="Calibri" panose="020F0502020204030204"/>
              </a:rPr>
              <a:t>Poll and Q&amp;A Link</a:t>
            </a:r>
          </a:p>
        </p:txBody>
      </p:sp>
    </p:spTree>
    <p:extLst>
      <p:ext uri="{BB962C8B-B14F-4D97-AF65-F5344CB8AC3E}">
        <p14:creationId xmlns:p14="http://schemas.microsoft.com/office/powerpoint/2010/main" val="2544241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8142-2B5E-62B8-3CB9-4EB4BE5C4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page table –  32bit Intel x86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643A7-878E-33F2-50BF-677A275A9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27" y="3200400"/>
            <a:ext cx="10489585" cy="3800158"/>
          </a:xfrm>
        </p:spPr>
        <p:txBody>
          <a:bodyPr/>
          <a:lstStyle/>
          <a:p>
            <a:r>
              <a:rPr lang="en-US" sz="2720" dirty="0"/>
              <a:t>How many bytes for each entry in the 1</a:t>
            </a:r>
            <a:r>
              <a:rPr lang="en-US" sz="2720" baseline="30000" dirty="0"/>
              <a:t>st</a:t>
            </a:r>
            <a:r>
              <a:rPr lang="en-US" sz="2720" dirty="0"/>
              <a:t> level page table?</a:t>
            </a:r>
          </a:p>
          <a:p>
            <a:pPr lvl="1" eaLnBrk="1" hangingPunct="1"/>
            <a:r>
              <a:rPr lang="en-US" sz="2267" dirty="0"/>
              <a:t>4 bytes (address of 2</a:t>
            </a:r>
            <a:r>
              <a:rPr lang="en-US" sz="2267" baseline="30000" dirty="0"/>
              <a:t>nd</a:t>
            </a:r>
            <a:r>
              <a:rPr lang="en-US" sz="2267" dirty="0"/>
              <a:t> level page)</a:t>
            </a:r>
          </a:p>
          <a:p>
            <a:pPr eaLnBrk="1" hangingPunct="1"/>
            <a:r>
              <a:rPr lang="en-US" dirty="0"/>
              <a:t>T</a:t>
            </a:r>
            <a:r>
              <a:rPr lang="en-US" sz="2720" dirty="0"/>
              <a:t>otal size of 1</a:t>
            </a:r>
            <a:r>
              <a:rPr lang="en-US" sz="2720" baseline="30000" dirty="0"/>
              <a:t>st</a:t>
            </a:r>
            <a:r>
              <a:rPr lang="en-US" sz="2720" dirty="0"/>
              <a:t> level page table</a:t>
            </a:r>
          </a:p>
          <a:p>
            <a:pPr lvl="1" eaLnBrk="1" hangingPunct="1"/>
            <a:r>
              <a:rPr lang="en-US" sz="2267" dirty="0"/>
              <a:t>4 bytes * 1024 entries = 4 KB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E9698-A792-9276-BFB0-86FA66057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F4EB910C-8F03-2265-AC19-5025B8689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341" y="1988551"/>
            <a:ext cx="2763520" cy="51816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267" b="1" baseline="30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nd</a:t>
            </a:r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level offset</a:t>
            </a:r>
          </a:p>
        </p:txBody>
      </p:sp>
      <p:sp>
        <p:nvSpPr>
          <p:cNvPr id="6" name="Rectangle 35">
            <a:extLst>
              <a:ext uri="{FF2B5EF4-FFF2-40B4-BE49-F238E27FC236}">
                <a16:creationId xmlns:a16="http://schemas.microsoft.com/office/drawing/2014/main" id="{D17CE3D5-4F12-A6D0-1D91-3A1FB1612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861" y="1988551"/>
            <a:ext cx="2245360" cy="51816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Page offset</a:t>
            </a:r>
          </a:p>
        </p:txBody>
      </p:sp>
      <p:sp>
        <p:nvSpPr>
          <p:cNvPr id="7" name="Rectangle 56">
            <a:extLst>
              <a:ext uri="{FF2B5EF4-FFF2-40B4-BE49-F238E27FC236}">
                <a16:creationId xmlns:a16="http://schemas.microsoft.com/office/drawing/2014/main" id="{639D7B87-4624-A895-4DB9-757A23020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821" y="1988551"/>
            <a:ext cx="2763520" cy="51816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267" b="1" baseline="30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</a:t>
            </a:r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level offset</a:t>
            </a:r>
          </a:p>
        </p:txBody>
      </p:sp>
      <p:sp>
        <p:nvSpPr>
          <p:cNvPr id="8" name="Text Box 57">
            <a:extLst>
              <a:ext uri="{FF2B5EF4-FFF2-40B4-BE49-F238E27FC236}">
                <a16:creationId xmlns:a16="http://schemas.microsoft.com/office/drawing/2014/main" id="{E2214C6C-94DB-C2BD-2DEC-B88112053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7222" y="1815831"/>
            <a:ext cx="1119217" cy="79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67" b="1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Virtual </a:t>
            </a:r>
          </a:p>
          <a:p>
            <a:pPr eaLnBrk="1" hangingPunct="1"/>
            <a:r>
              <a:rPr lang="en-US" sz="2267" b="1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address</a:t>
            </a:r>
          </a:p>
        </p:txBody>
      </p:sp>
      <p:sp>
        <p:nvSpPr>
          <p:cNvPr id="9" name="Text Box 57">
            <a:extLst>
              <a:ext uri="{FF2B5EF4-FFF2-40B4-BE49-F238E27FC236}">
                <a16:creationId xmlns:a16="http://schemas.microsoft.com/office/drawing/2014/main" id="{DF81ED5C-273C-378E-4E56-B3C6D8B85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7300" y="2436553"/>
            <a:ext cx="479618" cy="441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11</a:t>
            </a:r>
          </a:p>
        </p:txBody>
      </p:sp>
      <p:sp>
        <p:nvSpPr>
          <p:cNvPr id="10" name="Text Box 57">
            <a:extLst>
              <a:ext uri="{FF2B5EF4-FFF2-40B4-BE49-F238E27FC236}">
                <a16:creationId xmlns:a16="http://schemas.microsoft.com/office/drawing/2014/main" id="{1D21590B-10EC-75FD-1650-8174D6934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8341" y="2454389"/>
            <a:ext cx="479618" cy="441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</a:t>
            </a:r>
          </a:p>
        </p:txBody>
      </p:sp>
      <p:sp>
        <p:nvSpPr>
          <p:cNvPr id="11" name="Text Box 57">
            <a:extLst>
              <a:ext uri="{FF2B5EF4-FFF2-40B4-BE49-F238E27FC236}">
                <a16:creationId xmlns:a16="http://schemas.microsoft.com/office/drawing/2014/main" id="{F209E045-3A4B-9490-F1E9-FC5ECCDAE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919" y="2436553"/>
            <a:ext cx="479618" cy="441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67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31</a:t>
            </a:r>
            <a:endParaRPr lang="en-US" sz="2267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56">
            <a:extLst>
              <a:ext uri="{FF2B5EF4-FFF2-40B4-BE49-F238E27FC236}">
                <a16:creationId xmlns:a16="http://schemas.microsoft.com/office/drawing/2014/main" id="{60181F71-4346-ECD1-E36A-397E8946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119" y="5203980"/>
            <a:ext cx="2763520" cy="51816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267" b="1" baseline="30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</a:t>
            </a:r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level offset</a:t>
            </a:r>
          </a:p>
        </p:txBody>
      </p:sp>
      <p:sp>
        <p:nvSpPr>
          <p:cNvPr id="13" name="Text Box 55">
            <a:extLst>
              <a:ext uri="{FF2B5EF4-FFF2-40B4-BE49-F238E27FC236}">
                <a16:creationId xmlns:a16="http://schemas.microsoft.com/office/drawing/2014/main" id="{C1DE0EE3-3536-9FEB-4479-0AAA3F163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1101" y="5678694"/>
            <a:ext cx="1992661" cy="371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1813" b="1" baseline="30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level page table</a:t>
            </a:r>
          </a:p>
        </p:txBody>
      </p:sp>
      <p:sp>
        <p:nvSpPr>
          <p:cNvPr id="14" name="Rectangle 38">
            <a:extLst>
              <a:ext uri="{FF2B5EF4-FFF2-40B4-BE49-F238E27FC236}">
                <a16:creationId xmlns:a16="http://schemas.microsoft.com/office/drawing/2014/main" id="{AC3E8123-F497-C889-E3A1-D418CCF20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120" y="6015138"/>
            <a:ext cx="345440" cy="345440"/>
          </a:xfrm>
          <a:prstGeom prst="rect">
            <a:avLst/>
          </a:prstGeom>
          <a:solidFill>
            <a:srgbClr val="FF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ectangle 39">
            <a:extLst>
              <a:ext uri="{FF2B5EF4-FFF2-40B4-BE49-F238E27FC236}">
                <a16:creationId xmlns:a16="http://schemas.microsoft.com/office/drawing/2014/main" id="{C89B31C9-4A82-3FA4-612D-8CF11DFCA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560" y="6015138"/>
            <a:ext cx="2504440" cy="34544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ectangle 40">
            <a:extLst>
              <a:ext uri="{FF2B5EF4-FFF2-40B4-BE49-F238E27FC236}">
                <a16:creationId xmlns:a16="http://schemas.microsoft.com/office/drawing/2014/main" id="{B43DDEE0-2690-565A-263B-4B30C05C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120" y="6360578"/>
            <a:ext cx="345440" cy="345440"/>
          </a:xfrm>
          <a:prstGeom prst="rect">
            <a:avLst/>
          </a:prstGeom>
          <a:solidFill>
            <a:srgbClr val="FF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41">
            <a:extLst>
              <a:ext uri="{FF2B5EF4-FFF2-40B4-BE49-F238E27FC236}">
                <a16:creationId xmlns:a16="http://schemas.microsoft.com/office/drawing/2014/main" id="{7807B478-EDCA-3BDD-2D69-6BF47C260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560" y="6360578"/>
            <a:ext cx="2504440" cy="34544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42">
            <a:extLst>
              <a:ext uri="{FF2B5EF4-FFF2-40B4-BE49-F238E27FC236}">
                <a16:creationId xmlns:a16="http://schemas.microsoft.com/office/drawing/2014/main" id="{AB58C4C8-26B4-207E-7177-99E731AE0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120" y="6706018"/>
            <a:ext cx="345440" cy="345440"/>
          </a:xfrm>
          <a:prstGeom prst="rect">
            <a:avLst/>
          </a:prstGeom>
          <a:solidFill>
            <a:srgbClr val="FF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43">
            <a:extLst>
              <a:ext uri="{FF2B5EF4-FFF2-40B4-BE49-F238E27FC236}">
                <a16:creationId xmlns:a16="http://schemas.microsoft.com/office/drawing/2014/main" id="{51726EB5-1CAA-934B-53ED-67C3848F7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560" y="6706018"/>
            <a:ext cx="2504440" cy="34544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44">
            <a:extLst>
              <a:ext uri="{FF2B5EF4-FFF2-40B4-BE49-F238E27FC236}">
                <a16:creationId xmlns:a16="http://schemas.microsoft.com/office/drawing/2014/main" id="{D32381C1-A733-913B-2F74-6E5C63CB4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120" y="7051458"/>
            <a:ext cx="345440" cy="345440"/>
          </a:xfrm>
          <a:prstGeom prst="rect">
            <a:avLst/>
          </a:prstGeom>
          <a:solidFill>
            <a:srgbClr val="FF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45">
            <a:extLst>
              <a:ext uri="{FF2B5EF4-FFF2-40B4-BE49-F238E27FC236}">
                <a16:creationId xmlns:a16="http://schemas.microsoft.com/office/drawing/2014/main" id="{38C5625F-4766-6F62-AFFB-B81096475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560" y="7051458"/>
            <a:ext cx="2504440" cy="34544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ctangle 46">
            <a:extLst>
              <a:ext uri="{FF2B5EF4-FFF2-40B4-BE49-F238E27FC236}">
                <a16:creationId xmlns:a16="http://schemas.microsoft.com/office/drawing/2014/main" id="{2182D662-04FE-465D-803D-7A3A2AD7A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120" y="7396898"/>
            <a:ext cx="345440" cy="345440"/>
          </a:xfrm>
          <a:prstGeom prst="rect">
            <a:avLst/>
          </a:prstGeom>
          <a:solidFill>
            <a:srgbClr val="FF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23" name="Rectangle 47">
            <a:extLst>
              <a:ext uri="{FF2B5EF4-FFF2-40B4-BE49-F238E27FC236}">
                <a16:creationId xmlns:a16="http://schemas.microsoft.com/office/drawing/2014/main" id="{446C1209-D7B0-E3E3-F976-7B1A1277D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560" y="7396898"/>
            <a:ext cx="2504440" cy="34544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1813" b="1" baseline="30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nd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level page table</a:t>
            </a:r>
          </a:p>
        </p:txBody>
      </p:sp>
      <p:sp>
        <p:nvSpPr>
          <p:cNvPr id="24" name="Text Box 54">
            <a:extLst>
              <a:ext uri="{FF2B5EF4-FFF2-40B4-BE49-F238E27FC236}">
                <a16:creationId xmlns:a16="http://schemas.microsoft.com/office/drawing/2014/main" id="{86AB1965-3D83-576A-8FCC-F96C1127B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008" y="5687689"/>
            <a:ext cx="647741" cy="371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valid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4F2CD831-4D4D-C3D3-E599-9D65BB337D96}"/>
              </a:ext>
            </a:extLst>
          </p:cNvPr>
          <p:cNvSpPr/>
          <p:nvPr/>
        </p:nvSpPr>
        <p:spPr bwMode="auto">
          <a:xfrm>
            <a:off x="7615079" y="5835868"/>
            <a:ext cx="777240" cy="189992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3632" tIns="51816" rIns="103632" bIns="51816" numCol="1" rtlCol="0" anchor="t" anchorCtr="0" compatLnSpc="1">
            <a:prstTxWarp prst="textNoShape">
              <a:avLst/>
            </a:prstTxWarp>
          </a:bodyPr>
          <a:lstStyle/>
          <a:p>
            <a:pPr defTabSz="1036290"/>
            <a:endParaRPr lang="en-US" sz="2720">
              <a:latin typeface="Times New Roman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634A67-068E-7FFD-E43E-435008D0AEEE}"/>
              </a:ext>
            </a:extLst>
          </p:cNvPr>
          <p:cNvSpPr txBox="1"/>
          <p:nvPr/>
        </p:nvSpPr>
        <p:spPr>
          <a:xfrm>
            <a:off x="8478679" y="6455500"/>
            <a:ext cx="2323072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89" dirty="0"/>
              <a:t>1024 entries</a:t>
            </a:r>
          </a:p>
        </p:txBody>
      </p:sp>
      <p:cxnSp>
        <p:nvCxnSpPr>
          <p:cNvPr id="27" name="Elbow Connector 28672">
            <a:extLst>
              <a:ext uri="{FF2B5EF4-FFF2-40B4-BE49-F238E27FC236}">
                <a16:creationId xmlns:a16="http://schemas.microsoft.com/office/drawing/2014/main" id="{AB268FDB-6EAE-3788-0267-069E393B1684}"/>
              </a:ext>
            </a:extLst>
          </p:cNvPr>
          <p:cNvCxnSpPr>
            <a:stCxn id="12" idx="2"/>
            <a:endCxn id="20" idx="1"/>
          </p:cNvCxnSpPr>
          <p:nvPr/>
        </p:nvCxnSpPr>
        <p:spPr bwMode="auto">
          <a:xfrm rot="16200000" flipH="1">
            <a:off x="3366482" y="6084538"/>
            <a:ext cx="1502037" cy="777241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1C5D1BB-CC67-96E1-74E5-FB66DD863FDA}"/>
              </a:ext>
            </a:extLst>
          </p:cNvPr>
          <p:cNvSpPr/>
          <p:nvPr/>
        </p:nvSpPr>
        <p:spPr>
          <a:xfrm>
            <a:off x="9533097" y="81558"/>
            <a:ext cx="2590800" cy="518160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algn="ctr" defTabSz="518145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87" b="1" u="sng" kern="0" dirty="0">
                <a:solidFill>
                  <a:prstClr val="black"/>
                </a:solidFill>
                <a:latin typeface="Century Gothic"/>
                <a:cs typeface="+mn-cs"/>
              </a:rPr>
              <a:t>Poll</a:t>
            </a:r>
            <a:endParaRPr lang="en-US" sz="1587" kern="0" dirty="0">
              <a:solidFill>
                <a:prstClr val="black"/>
              </a:solidFill>
              <a:latin typeface="Century Gothic"/>
              <a:cs typeface="+mn-cs"/>
            </a:endParaRP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785BF965-FC92-D8DC-0073-59527F1C1611}"/>
              </a:ext>
            </a:extLst>
          </p:cNvPr>
          <p:cNvSpPr/>
          <p:nvPr/>
        </p:nvSpPr>
        <p:spPr bwMode="auto">
          <a:xfrm rot="16200000">
            <a:off x="5732939" y="4300220"/>
            <a:ext cx="777240" cy="189992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3632" tIns="51816" rIns="103632" bIns="51816" numCol="1" rtlCol="0" anchor="t" anchorCtr="0" compatLnSpc="1">
            <a:prstTxWarp prst="textNoShape">
              <a:avLst/>
            </a:prstTxWarp>
          </a:bodyPr>
          <a:lstStyle/>
          <a:p>
            <a:pPr defTabSz="1036290"/>
            <a:endParaRPr lang="en-US" sz="2720">
              <a:latin typeface="Times New Roman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236772-5C98-F91B-8E68-4E2F7C4123CB}"/>
              </a:ext>
            </a:extLst>
          </p:cNvPr>
          <p:cNvSpPr txBox="1"/>
          <p:nvPr/>
        </p:nvSpPr>
        <p:spPr>
          <a:xfrm>
            <a:off x="5497199" y="4467880"/>
            <a:ext cx="1430200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89" dirty="0"/>
              <a:t>4 bytes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E25FA0-7828-942D-F359-3F4FAA5933E9}"/>
              </a:ext>
            </a:extLst>
          </p:cNvPr>
          <p:cNvSpPr txBox="1"/>
          <p:nvPr/>
        </p:nvSpPr>
        <p:spPr>
          <a:xfrm>
            <a:off x="898963" y="72313"/>
            <a:ext cx="7905194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40" dirty="0">
                <a:cs typeface="Arial" charset="0"/>
              </a:rPr>
              <a:t>Live Poll + Q&amp;A: slido.com #eecs370</a:t>
            </a:r>
          </a:p>
        </p:txBody>
      </p:sp>
    </p:spTree>
    <p:extLst>
      <p:ext uri="{BB962C8B-B14F-4D97-AF65-F5344CB8AC3E}">
        <p14:creationId xmlns:p14="http://schemas.microsoft.com/office/powerpoint/2010/main" val="306381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30" grpId="0" animBg="1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CF62F-7EDF-172A-5E40-D7EA826EE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page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7F2C7-AE75-EBE0-964C-F75EA3AD9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27" y="2069042"/>
            <a:ext cx="10489585" cy="187018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720" dirty="0"/>
              <a:t>How many entries in the 2</a:t>
            </a:r>
            <a:r>
              <a:rPr lang="en-US" sz="2720" baseline="30000" dirty="0"/>
              <a:t>nd</a:t>
            </a:r>
            <a:r>
              <a:rPr lang="en-US" sz="2720" dirty="0"/>
              <a:t> level of the page table?</a:t>
            </a:r>
          </a:p>
          <a:p>
            <a:pPr lvl="1" eaLnBrk="1" hangingPunct="1"/>
            <a:r>
              <a:rPr lang="en-US" sz="2267" kern="0" dirty="0"/>
              <a:t>2</a:t>
            </a:r>
            <a:r>
              <a:rPr lang="en-US" sz="2267" kern="0" baseline="30000" dirty="0"/>
              <a:t>10</a:t>
            </a:r>
            <a:r>
              <a:rPr lang="en-US" sz="2267" kern="0" dirty="0"/>
              <a:t> = 1024</a:t>
            </a:r>
            <a:endParaRPr lang="en-US" sz="2267" kern="0" baseline="30000" dirty="0"/>
          </a:p>
          <a:p>
            <a:pPr eaLnBrk="1" hangingPunct="1"/>
            <a:r>
              <a:rPr lang="en-US" sz="2720" dirty="0"/>
              <a:t>How many bytes for each VPN in a 2</a:t>
            </a:r>
            <a:r>
              <a:rPr lang="en-US" sz="2720" baseline="30000" dirty="0"/>
              <a:t>nd</a:t>
            </a:r>
            <a:r>
              <a:rPr lang="en-US" sz="2720" dirty="0"/>
              <a:t> level table?</a:t>
            </a:r>
          </a:p>
          <a:p>
            <a:pPr lvl="1" eaLnBrk="1" hangingPunct="1"/>
            <a:r>
              <a:rPr lang="en-US" sz="2267" dirty="0"/>
              <a:t>Let's round up to 4 bytes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ABFA0-382A-A085-6A12-A45AA836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Box 57">
            <a:extLst>
              <a:ext uri="{FF2B5EF4-FFF2-40B4-BE49-F238E27FC236}">
                <a16:creationId xmlns:a16="http://schemas.microsoft.com/office/drawing/2014/main" id="{63A62548-D90A-1907-ED6B-04FAF563A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4702" y="4002814"/>
            <a:ext cx="1119217" cy="79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67" b="1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Virtual </a:t>
            </a:r>
          </a:p>
          <a:p>
            <a:pPr eaLnBrk="1" hangingPunct="1"/>
            <a:r>
              <a:rPr lang="en-US" sz="2267" b="1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address</a:t>
            </a:r>
          </a:p>
        </p:txBody>
      </p:sp>
      <p:sp>
        <p:nvSpPr>
          <p:cNvPr id="6" name="Text Box 55">
            <a:extLst>
              <a:ext uri="{FF2B5EF4-FFF2-40B4-BE49-F238E27FC236}">
                <a16:creationId xmlns:a16="http://schemas.microsoft.com/office/drawing/2014/main" id="{88B3A36D-D8B9-9173-E9B1-14FB9CB29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8711" y="4771059"/>
            <a:ext cx="1992661" cy="371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1813" b="1" baseline="30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level page table</a:t>
            </a:r>
          </a:p>
        </p:txBody>
      </p:sp>
      <p:sp>
        <p:nvSpPr>
          <p:cNvPr id="7" name="Rectangle 38">
            <a:extLst>
              <a:ext uri="{FF2B5EF4-FFF2-40B4-BE49-F238E27FC236}">
                <a16:creationId xmlns:a16="http://schemas.microsoft.com/office/drawing/2014/main" id="{3BCE0765-2C3F-5246-4D81-63C237F29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730" y="5107503"/>
            <a:ext cx="345440" cy="345440"/>
          </a:xfrm>
          <a:prstGeom prst="rect">
            <a:avLst/>
          </a:prstGeom>
          <a:solidFill>
            <a:srgbClr val="FF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39">
            <a:extLst>
              <a:ext uri="{FF2B5EF4-FFF2-40B4-BE49-F238E27FC236}">
                <a16:creationId xmlns:a16="http://schemas.microsoft.com/office/drawing/2014/main" id="{BAC17113-2493-BFE2-F450-191E78A58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170" y="5107503"/>
            <a:ext cx="2504440" cy="34544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40">
            <a:extLst>
              <a:ext uri="{FF2B5EF4-FFF2-40B4-BE49-F238E27FC236}">
                <a16:creationId xmlns:a16="http://schemas.microsoft.com/office/drawing/2014/main" id="{662EFFCE-D7D2-B306-60E9-088C60DC8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730" y="5452943"/>
            <a:ext cx="345440" cy="345440"/>
          </a:xfrm>
          <a:prstGeom prst="rect">
            <a:avLst/>
          </a:prstGeom>
          <a:solidFill>
            <a:srgbClr val="FF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5FF45AA0-D8B1-CE97-305B-47243A5DF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170" y="5452943"/>
            <a:ext cx="2504440" cy="34544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42">
            <a:extLst>
              <a:ext uri="{FF2B5EF4-FFF2-40B4-BE49-F238E27FC236}">
                <a16:creationId xmlns:a16="http://schemas.microsoft.com/office/drawing/2014/main" id="{59ECBA86-E044-F6D3-7094-FFA868D13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730" y="5798383"/>
            <a:ext cx="345440" cy="345440"/>
          </a:xfrm>
          <a:prstGeom prst="rect">
            <a:avLst/>
          </a:prstGeom>
          <a:solidFill>
            <a:srgbClr val="FF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43">
            <a:extLst>
              <a:ext uri="{FF2B5EF4-FFF2-40B4-BE49-F238E27FC236}">
                <a16:creationId xmlns:a16="http://schemas.microsoft.com/office/drawing/2014/main" id="{3341579A-568B-D527-C39F-D3589DE3B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170" y="5798383"/>
            <a:ext cx="2504440" cy="34544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44">
            <a:extLst>
              <a:ext uri="{FF2B5EF4-FFF2-40B4-BE49-F238E27FC236}">
                <a16:creationId xmlns:a16="http://schemas.microsoft.com/office/drawing/2014/main" id="{73180564-248D-9600-95E4-6447ED23D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730" y="6143823"/>
            <a:ext cx="345440" cy="345440"/>
          </a:xfrm>
          <a:prstGeom prst="rect">
            <a:avLst/>
          </a:prstGeom>
          <a:solidFill>
            <a:srgbClr val="FF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45">
            <a:extLst>
              <a:ext uri="{FF2B5EF4-FFF2-40B4-BE49-F238E27FC236}">
                <a16:creationId xmlns:a16="http://schemas.microsoft.com/office/drawing/2014/main" id="{80A7EA98-8B1E-70D2-5C29-AA9157BA4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170" y="6143823"/>
            <a:ext cx="2504440" cy="34544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ectangle 46">
            <a:extLst>
              <a:ext uri="{FF2B5EF4-FFF2-40B4-BE49-F238E27FC236}">
                <a16:creationId xmlns:a16="http://schemas.microsoft.com/office/drawing/2014/main" id="{3F6E6FD9-4E60-2C01-1203-6B7DCA471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730" y="6489263"/>
            <a:ext cx="345440" cy="345440"/>
          </a:xfrm>
          <a:prstGeom prst="rect">
            <a:avLst/>
          </a:prstGeom>
          <a:solidFill>
            <a:srgbClr val="FF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6" name="Rectangle 47">
            <a:extLst>
              <a:ext uri="{FF2B5EF4-FFF2-40B4-BE49-F238E27FC236}">
                <a16:creationId xmlns:a16="http://schemas.microsoft.com/office/drawing/2014/main" id="{8C62FEC9-620E-1FD4-433F-1C0F84C32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170" y="6489263"/>
            <a:ext cx="2504440" cy="34544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1813" b="1" baseline="30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nd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level page table</a:t>
            </a:r>
          </a:p>
        </p:txBody>
      </p:sp>
      <p:sp>
        <p:nvSpPr>
          <p:cNvPr id="17" name="Rectangle 48">
            <a:extLst>
              <a:ext uri="{FF2B5EF4-FFF2-40B4-BE49-F238E27FC236}">
                <a16:creationId xmlns:a16="http://schemas.microsoft.com/office/drawing/2014/main" id="{EDF400CF-08FB-8F4E-DCD9-2BCAADE10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730" y="6834703"/>
            <a:ext cx="345440" cy="345440"/>
          </a:xfrm>
          <a:prstGeom prst="rect">
            <a:avLst/>
          </a:prstGeom>
          <a:solidFill>
            <a:srgbClr val="FF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49">
            <a:extLst>
              <a:ext uri="{FF2B5EF4-FFF2-40B4-BE49-F238E27FC236}">
                <a16:creationId xmlns:a16="http://schemas.microsoft.com/office/drawing/2014/main" id="{E60C4317-118E-7A47-6519-D6E6B8E52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170" y="6834703"/>
            <a:ext cx="2504440" cy="34544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Text Box 54">
            <a:extLst>
              <a:ext uri="{FF2B5EF4-FFF2-40B4-BE49-F238E27FC236}">
                <a16:creationId xmlns:a16="http://schemas.microsoft.com/office/drawing/2014/main" id="{6F308D24-41AA-744F-CB87-B72B9532E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6618" y="4780055"/>
            <a:ext cx="647741" cy="371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valid</a:t>
            </a:r>
          </a:p>
        </p:txBody>
      </p:sp>
      <p:grpSp>
        <p:nvGrpSpPr>
          <p:cNvPr id="20" name="Group 87">
            <a:extLst>
              <a:ext uri="{FF2B5EF4-FFF2-40B4-BE49-F238E27FC236}">
                <a16:creationId xmlns:a16="http://schemas.microsoft.com/office/drawing/2014/main" id="{5C56DF36-E0DC-2D15-D254-F39AA756F94D}"/>
              </a:ext>
            </a:extLst>
          </p:cNvPr>
          <p:cNvGrpSpPr>
            <a:grpSpLocks/>
          </p:cNvGrpSpPr>
          <p:nvPr/>
        </p:nvGrpSpPr>
        <p:grpSpPr bwMode="auto">
          <a:xfrm>
            <a:off x="5713609" y="6192406"/>
            <a:ext cx="259080" cy="487575"/>
            <a:chOff x="2592" y="2513"/>
            <a:chExt cx="144" cy="271"/>
          </a:xfrm>
        </p:grpSpPr>
        <p:sp>
          <p:nvSpPr>
            <p:cNvPr id="21" name="Line 76">
              <a:extLst>
                <a:ext uri="{FF2B5EF4-FFF2-40B4-BE49-F238E27FC236}">
                  <a16:creationId xmlns:a16="http://schemas.microsoft.com/office/drawing/2014/main" id="{3738231F-8B87-3083-EEC4-987EC511C6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78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Line 77">
              <a:extLst>
                <a:ext uri="{FF2B5EF4-FFF2-40B4-BE49-F238E27FC236}">
                  <a16:creationId xmlns:a16="http://schemas.microsoft.com/office/drawing/2014/main" id="{B758E8D4-49BF-B5B9-BBDC-6D787B9FF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513"/>
              <a:ext cx="0" cy="2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3" name="Group 89">
            <a:extLst>
              <a:ext uri="{FF2B5EF4-FFF2-40B4-BE49-F238E27FC236}">
                <a16:creationId xmlns:a16="http://schemas.microsoft.com/office/drawing/2014/main" id="{E4B0BC6C-9819-4CBF-88D0-486B18F58BD5}"/>
              </a:ext>
            </a:extLst>
          </p:cNvPr>
          <p:cNvGrpSpPr>
            <a:grpSpLocks/>
          </p:cNvGrpSpPr>
          <p:nvPr/>
        </p:nvGrpSpPr>
        <p:grpSpPr bwMode="auto">
          <a:xfrm>
            <a:off x="5886329" y="4693694"/>
            <a:ext cx="431800" cy="1295400"/>
            <a:chOff x="2688" y="1584"/>
            <a:chExt cx="240" cy="816"/>
          </a:xfrm>
        </p:grpSpPr>
        <p:sp>
          <p:nvSpPr>
            <p:cNvPr id="24" name="Line 79">
              <a:extLst>
                <a:ext uri="{FF2B5EF4-FFF2-40B4-BE49-F238E27FC236}">
                  <a16:creationId xmlns:a16="http://schemas.microsoft.com/office/drawing/2014/main" id="{7ECC5D31-2CF1-1E5F-6C94-71166FD57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584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" name="Line 80">
              <a:extLst>
                <a:ext uri="{FF2B5EF4-FFF2-40B4-BE49-F238E27FC236}">
                  <a16:creationId xmlns:a16="http://schemas.microsoft.com/office/drawing/2014/main" id="{52AD583B-88B2-A5A0-56CF-5B64C8AD9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40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6" name="Group 88">
            <a:extLst>
              <a:ext uri="{FF2B5EF4-FFF2-40B4-BE49-F238E27FC236}">
                <a16:creationId xmlns:a16="http://schemas.microsoft.com/office/drawing/2014/main" id="{86BD2346-CD80-C511-3437-494551099B3E}"/>
              </a:ext>
            </a:extLst>
          </p:cNvPr>
          <p:cNvGrpSpPr>
            <a:grpSpLocks/>
          </p:cNvGrpSpPr>
          <p:nvPr/>
        </p:nvGrpSpPr>
        <p:grpSpPr bwMode="auto">
          <a:xfrm>
            <a:off x="6231769" y="4780054"/>
            <a:ext cx="2936240" cy="2418080"/>
            <a:chOff x="2880" y="1728"/>
            <a:chExt cx="1632" cy="1344"/>
          </a:xfrm>
        </p:grpSpPr>
        <p:sp>
          <p:nvSpPr>
            <p:cNvPr id="27" name="Rectangle 58">
              <a:extLst>
                <a:ext uri="{FF2B5EF4-FFF2-40B4-BE49-F238E27FC236}">
                  <a16:creationId xmlns:a16="http://schemas.microsoft.com/office/drawing/2014/main" id="{F18E27E7-88EE-8128-465A-32528A53F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920"/>
              <a:ext cx="192" cy="192"/>
            </a:xfrm>
            <a:prstGeom prst="rect">
              <a:avLst/>
            </a:prstGeom>
            <a:solidFill>
              <a:srgbClr val="FF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498D9D78-A1CE-00F9-9239-64C8AC888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920"/>
              <a:ext cx="1392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9" name="Rectangle 60">
              <a:extLst>
                <a:ext uri="{FF2B5EF4-FFF2-40B4-BE49-F238E27FC236}">
                  <a16:creationId xmlns:a16="http://schemas.microsoft.com/office/drawing/2014/main" id="{65DE624D-F906-F317-79F5-2E0D8B72D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112"/>
              <a:ext cx="192" cy="192"/>
            </a:xfrm>
            <a:prstGeom prst="rect">
              <a:avLst/>
            </a:prstGeom>
            <a:solidFill>
              <a:srgbClr val="FF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0" name="Rectangle 61">
              <a:extLst>
                <a:ext uri="{FF2B5EF4-FFF2-40B4-BE49-F238E27FC236}">
                  <a16:creationId xmlns:a16="http://schemas.microsoft.com/office/drawing/2014/main" id="{010BF611-B953-A75E-B443-0064AD6E0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112"/>
              <a:ext cx="1392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Rectangle 62">
              <a:extLst>
                <a:ext uri="{FF2B5EF4-FFF2-40B4-BE49-F238E27FC236}">
                  <a16:creationId xmlns:a16="http://schemas.microsoft.com/office/drawing/2014/main" id="{640243FF-DAB6-C0BE-79E2-979A90856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688"/>
              <a:ext cx="192" cy="192"/>
            </a:xfrm>
            <a:prstGeom prst="rect">
              <a:avLst/>
            </a:prstGeom>
            <a:solidFill>
              <a:srgbClr val="FF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" name="Rectangle 63">
              <a:extLst>
                <a:ext uri="{FF2B5EF4-FFF2-40B4-BE49-F238E27FC236}">
                  <a16:creationId xmlns:a16="http://schemas.microsoft.com/office/drawing/2014/main" id="{6570049D-0D6B-1450-7570-C1CF9FF38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688"/>
              <a:ext cx="1392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76703E14-EBF4-BE4C-F29F-914C0E250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496"/>
              <a:ext cx="192" cy="192"/>
            </a:xfrm>
            <a:prstGeom prst="rect">
              <a:avLst/>
            </a:prstGeom>
            <a:solidFill>
              <a:srgbClr val="FF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Rectangle 65">
              <a:extLst>
                <a:ext uri="{FF2B5EF4-FFF2-40B4-BE49-F238E27FC236}">
                  <a16:creationId xmlns:a16="http://schemas.microsoft.com/office/drawing/2014/main" id="{9AF23EE2-F9A5-A855-D843-AEAE49B02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496"/>
              <a:ext cx="1392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930779BE-3F38-5218-B2E4-9CA5CF52C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304"/>
              <a:ext cx="192" cy="192"/>
            </a:xfrm>
            <a:prstGeom prst="rect">
              <a:avLst/>
            </a:prstGeom>
            <a:solidFill>
              <a:srgbClr val="FF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267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36" name="Rectangle 67">
              <a:extLst>
                <a:ext uri="{FF2B5EF4-FFF2-40B4-BE49-F238E27FC236}">
                  <a16:creationId xmlns:a16="http://schemas.microsoft.com/office/drawing/2014/main" id="{19266435-9C67-6A1F-EFE0-594E7176F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304"/>
              <a:ext cx="1392" cy="19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13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Physical page number</a:t>
              </a:r>
            </a:p>
          </p:txBody>
        </p:sp>
        <p:sp>
          <p:nvSpPr>
            <p:cNvPr id="37" name="Rectangle 68">
              <a:extLst>
                <a:ext uri="{FF2B5EF4-FFF2-40B4-BE49-F238E27FC236}">
                  <a16:creationId xmlns:a16="http://schemas.microsoft.com/office/drawing/2014/main" id="{67E1FBB8-F39B-C9F6-4DFF-AB01E3D0B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880"/>
              <a:ext cx="192" cy="192"/>
            </a:xfrm>
            <a:prstGeom prst="rect">
              <a:avLst/>
            </a:prstGeom>
            <a:solidFill>
              <a:srgbClr val="FF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" name="Rectangle 69">
              <a:extLst>
                <a:ext uri="{FF2B5EF4-FFF2-40B4-BE49-F238E27FC236}">
                  <a16:creationId xmlns:a16="http://schemas.microsoft.com/office/drawing/2014/main" id="{BDEB1F26-4335-BA12-B62C-52C0BE210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880"/>
              <a:ext cx="1392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9" name="Text Box 72">
              <a:extLst>
                <a:ext uri="{FF2B5EF4-FFF2-40B4-BE49-F238E27FC236}">
                  <a16:creationId xmlns:a16="http://schemas.microsoft.com/office/drawing/2014/main" id="{93592337-218C-3774-73F8-1A29A4C5D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738"/>
              <a:ext cx="360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13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valid</a:t>
              </a:r>
            </a:p>
          </p:txBody>
        </p:sp>
        <p:sp>
          <p:nvSpPr>
            <p:cNvPr id="40" name="Text Box 73">
              <a:extLst>
                <a:ext uri="{FF2B5EF4-FFF2-40B4-BE49-F238E27FC236}">
                  <a16:creationId xmlns:a16="http://schemas.microsoft.com/office/drawing/2014/main" id="{43E5791E-11DE-E50C-BD1C-DBEBB80410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3" y="1728"/>
              <a:ext cx="1136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13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2</a:t>
              </a:r>
              <a:r>
                <a:rPr lang="en-US" sz="1813" b="1" baseline="300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nd</a:t>
              </a:r>
              <a:r>
                <a:rPr lang="en-US" sz="1813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 level page table</a:t>
              </a:r>
            </a:p>
          </p:txBody>
        </p:sp>
      </p:grpSp>
      <p:sp>
        <p:nvSpPr>
          <p:cNvPr id="41" name="Line 9">
            <a:extLst>
              <a:ext uri="{FF2B5EF4-FFF2-40B4-BE49-F238E27FC236}">
                <a16:creationId xmlns:a16="http://schemas.microsoft.com/office/drawing/2014/main" id="{A47128EB-7CA6-287E-812E-931FC127F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7916" y="4989658"/>
            <a:ext cx="0" cy="13093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Line 10">
            <a:extLst>
              <a:ext uri="{FF2B5EF4-FFF2-40B4-BE49-F238E27FC236}">
                <a16:creationId xmlns:a16="http://schemas.microsoft.com/office/drawing/2014/main" id="{57FBCE01-886E-CAA7-F8BA-A7E4DA27C7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4642" y="6641512"/>
            <a:ext cx="2190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1544C12-8AD5-CC00-4B86-CB519FC38AFF}"/>
              </a:ext>
            </a:extLst>
          </p:cNvPr>
          <p:cNvSpPr/>
          <p:nvPr/>
        </p:nvSpPr>
        <p:spPr bwMode="auto">
          <a:xfrm>
            <a:off x="2056502" y="6299042"/>
            <a:ext cx="613454" cy="6639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3632" tIns="51816" rIns="103632" bIns="51816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4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+</a:t>
            </a:r>
          </a:p>
        </p:txBody>
      </p:sp>
      <p:cxnSp>
        <p:nvCxnSpPr>
          <p:cNvPr id="44" name="Elbow Connector 11">
            <a:extLst>
              <a:ext uri="{FF2B5EF4-FFF2-40B4-BE49-F238E27FC236}">
                <a16:creationId xmlns:a16="http://schemas.microsoft.com/office/drawing/2014/main" id="{17EA4D82-2276-104F-6723-DD1C05035E08}"/>
              </a:ext>
            </a:extLst>
          </p:cNvPr>
          <p:cNvCxnSpPr>
            <a:stCxn id="21" idx="0"/>
            <a:endCxn id="27" idx="1"/>
          </p:cNvCxnSpPr>
          <p:nvPr/>
        </p:nvCxnSpPr>
        <p:spPr bwMode="auto">
          <a:xfrm rot="5400000" flipH="1" flipV="1">
            <a:off x="5324986" y="5686837"/>
            <a:ext cx="1381766" cy="604521"/>
          </a:xfrm>
          <a:prstGeom prst="bentConnector4">
            <a:avLst>
              <a:gd name="adj1" fmla="val -1359"/>
              <a:gd name="adj2" fmla="val 6563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3B16011-A898-91E7-D6A2-E423F43D9C6F}"/>
              </a:ext>
            </a:extLst>
          </p:cNvPr>
          <p:cNvSpPr txBox="1"/>
          <p:nvPr/>
        </p:nvSpPr>
        <p:spPr>
          <a:xfrm>
            <a:off x="6036521" y="6837676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6497F96-C36D-4861-D705-E65D22807490}"/>
              </a:ext>
            </a:extLst>
          </p:cNvPr>
          <p:cNvSpPr/>
          <p:nvPr/>
        </p:nvSpPr>
        <p:spPr bwMode="auto">
          <a:xfrm>
            <a:off x="5799970" y="5816374"/>
            <a:ext cx="347778" cy="3764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3632" tIns="51816" rIns="103632" bIns="51816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4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+</a:t>
            </a:r>
          </a:p>
        </p:txBody>
      </p:sp>
      <p:sp>
        <p:nvSpPr>
          <p:cNvPr id="47" name="Rectangle 34">
            <a:extLst>
              <a:ext uri="{FF2B5EF4-FFF2-40B4-BE49-F238E27FC236}">
                <a16:creationId xmlns:a16="http://schemas.microsoft.com/office/drawing/2014/main" id="{D7225688-28DE-839D-2F82-2A0370CF7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369" y="4132416"/>
            <a:ext cx="2763520" cy="51816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267" b="1" baseline="30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nd</a:t>
            </a:r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level offset</a:t>
            </a:r>
          </a:p>
        </p:txBody>
      </p:sp>
      <p:sp>
        <p:nvSpPr>
          <p:cNvPr id="48" name="Rectangle 35">
            <a:extLst>
              <a:ext uri="{FF2B5EF4-FFF2-40B4-BE49-F238E27FC236}">
                <a16:creationId xmlns:a16="http://schemas.microsoft.com/office/drawing/2014/main" id="{C2330020-1B7A-A410-FCBC-B695D3CB0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889" y="4132416"/>
            <a:ext cx="2245360" cy="51816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Page offset</a:t>
            </a:r>
          </a:p>
        </p:txBody>
      </p:sp>
      <p:sp>
        <p:nvSpPr>
          <p:cNvPr id="49" name="Rectangle 56">
            <a:extLst>
              <a:ext uri="{FF2B5EF4-FFF2-40B4-BE49-F238E27FC236}">
                <a16:creationId xmlns:a16="http://schemas.microsoft.com/office/drawing/2014/main" id="{1E66A6D8-D850-FD6F-EEDA-A9A88B545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2849" y="4132416"/>
            <a:ext cx="2763520" cy="51816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267" b="1" baseline="30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</a:t>
            </a:r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level offset</a:t>
            </a:r>
          </a:p>
        </p:txBody>
      </p:sp>
      <p:sp>
        <p:nvSpPr>
          <p:cNvPr id="50" name="Text Box 57">
            <a:extLst>
              <a:ext uri="{FF2B5EF4-FFF2-40B4-BE49-F238E27FC236}">
                <a16:creationId xmlns:a16="http://schemas.microsoft.com/office/drawing/2014/main" id="{0904E07B-B798-D263-223F-E4BA460B1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5328" y="4580418"/>
            <a:ext cx="479618" cy="441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11</a:t>
            </a:r>
          </a:p>
        </p:txBody>
      </p:sp>
      <p:sp>
        <p:nvSpPr>
          <p:cNvPr id="51" name="Text Box 57">
            <a:extLst>
              <a:ext uri="{FF2B5EF4-FFF2-40B4-BE49-F238E27FC236}">
                <a16:creationId xmlns:a16="http://schemas.microsoft.com/office/drawing/2014/main" id="{ECE710EA-A4DC-8877-7D3F-FFC4A35F2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6369" y="4598254"/>
            <a:ext cx="479618" cy="441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</a:t>
            </a:r>
          </a:p>
        </p:txBody>
      </p:sp>
      <p:sp>
        <p:nvSpPr>
          <p:cNvPr id="52" name="Text Box 57">
            <a:extLst>
              <a:ext uri="{FF2B5EF4-FFF2-40B4-BE49-F238E27FC236}">
                <a16:creationId xmlns:a16="http://schemas.microsoft.com/office/drawing/2014/main" id="{D1FFE0B8-67F6-044E-2C1E-9DF16A38A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6947" y="4580418"/>
            <a:ext cx="479618" cy="441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135056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6C141-E853-EBA2-F0D6-249569BC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page table –  32bit Intel x86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647E7-6BE8-7F7A-4385-5B1650D93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27" y="3048000"/>
            <a:ext cx="10489585" cy="3952558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How many bits in the virtual 1</a:t>
            </a:r>
            <a:r>
              <a:rPr lang="en-US" sz="2800" baseline="30000" dirty="0"/>
              <a:t>st</a:t>
            </a:r>
            <a:r>
              <a:rPr lang="en-US" sz="2800" dirty="0"/>
              <a:t> level offset field?</a:t>
            </a:r>
          </a:p>
          <a:p>
            <a:pPr eaLnBrk="1" hangingPunct="1"/>
            <a:r>
              <a:rPr lang="en-US" sz="2800" dirty="0"/>
              <a:t>How many bits in the virtual 2</a:t>
            </a:r>
            <a:r>
              <a:rPr lang="en-US" sz="2800" baseline="30000" dirty="0"/>
              <a:t>nd</a:t>
            </a:r>
            <a:r>
              <a:rPr lang="en-US" sz="2800" dirty="0"/>
              <a:t> level offset field?</a:t>
            </a:r>
          </a:p>
          <a:p>
            <a:pPr eaLnBrk="1" hangingPunct="1"/>
            <a:r>
              <a:rPr lang="en-US" sz="2800" dirty="0"/>
              <a:t>How many bits in the page offset?</a:t>
            </a:r>
          </a:p>
          <a:p>
            <a:pPr eaLnBrk="1" hangingPunct="1"/>
            <a:r>
              <a:rPr lang="en-US" sz="2800" dirty="0"/>
              <a:t>How many entries in the 1</a:t>
            </a:r>
            <a:r>
              <a:rPr lang="en-US" sz="2800" baseline="30000" dirty="0"/>
              <a:t>st</a:t>
            </a:r>
            <a:r>
              <a:rPr lang="en-US" sz="2800" dirty="0"/>
              <a:t> level page table?</a:t>
            </a:r>
          </a:p>
          <a:p>
            <a:pPr eaLnBrk="1" hangingPunct="1"/>
            <a:r>
              <a:rPr lang="en-US" sz="2800" dirty="0"/>
              <a:t>How many bytes for each entry in the 1</a:t>
            </a:r>
            <a:r>
              <a:rPr lang="en-US" sz="2800" baseline="30000" dirty="0"/>
              <a:t>st</a:t>
            </a:r>
            <a:r>
              <a:rPr lang="en-US" sz="2800" dirty="0"/>
              <a:t> level page table?</a:t>
            </a:r>
          </a:p>
          <a:p>
            <a:pPr eaLnBrk="1" hangingPunct="1"/>
            <a:r>
              <a:rPr lang="en-US" sz="2800" dirty="0"/>
              <a:t>How many entries in the 2</a:t>
            </a:r>
            <a:r>
              <a:rPr lang="en-US" sz="2800" baseline="30000" dirty="0"/>
              <a:t>nd</a:t>
            </a:r>
            <a:r>
              <a:rPr lang="en-US" sz="2800" dirty="0"/>
              <a:t> level of the page table?</a:t>
            </a:r>
          </a:p>
          <a:p>
            <a:pPr eaLnBrk="1" hangingPunct="1"/>
            <a:r>
              <a:rPr lang="en-US" sz="2800" dirty="0"/>
              <a:t>How many bytes for each entry in a 2</a:t>
            </a:r>
            <a:r>
              <a:rPr lang="en-US" sz="2800" baseline="30000" dirty="0"/>
              <a:t>nd</a:t>
            </a:r>
            <a:r>
              <a:rPr lang="en-US" sz="2800" dirty="0"/>
              <a:t> level table?</a:t>
            </a:r>
          </a:p>
          <a:p>
            <a:pPr eaLnBrk="1" hangingPunct="1"/>
            <a:r>
              <a:rPr lang="en-US" sz="2800" b="1" dirty="0"/>
              <a:t>What is the total size of the page table?</a:t>
            </a:r>
          </a:p>
          <a:p>
            <a:pPr marL="0" indent="0" eaLnBrk="1" hangingPunct="1">
              <a:buNone/>
            </a:pPr>
            <a:r>
              <a:rPr lang="en-US" sz="2400" b="1" dirty="0"/>
              <a:t>        (here </a:t>
            </a:r>
            <a:r>
              <a:rPr lang="en-US" sz="2400" b="1" i="1" dirty="0"/>
              <a:t>n</a:t>
            </a:r>
            <a:r>
              <a:rPr lang="en-US" sz="2400" b="1" dirty="0"/>
              <a:t> is number of valid entries in the 1</a:t>
            </a:r>
            <a:r>
              <a:rPr lang="en-US" sz="2400" b="1" baseline="30000" dirty="0"/>
              <a:t>st</a:t>
            </a:r>
            <a:r>
              <a:rPr lang="en-US" sz="2400" b="1" dirty="0"/>
              <a:t> level page table)</a:t>
            </a:r>
          </a:p>
          <a:p>
            <a:pPr eaLnBrk="1" hangingPunct="1">
              <a:buFont typeface="Wingdings" charset="0"/>
              <a:buNone/>
            </a:pP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B7FC0-6F7A-8EC8-BB85-9E2137E8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0D0220C0-4E91-D459-6216-C6E457493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3421" y="2217151"/>
            <a:ext cx="2763520" cy="51816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267" b="1" baseline="30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nd</a:t>
            </a:r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level offset</a:t>
            </a:r>
          </a:p>
        </p:txBody>
      </p:sp>
      <p:sp>
        <p:nvSpPr>
          <p:cNvPr id="6" name="Rectangle 35">
            <a:extLst>
              <a:ext uri="{FF2B5EF4-FFF2-40B4-BE49-F238E27FC236}">
                <a16:creationId xmlns:a16="http://schemas.microsoft.com/office/drawing/2014/main" id="{F05803C3-9F5C-33F6-E451-14659C8A0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6941" y="2217151"/>
            <a:ext cx="2245360" cy="51816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Page offset</a:t>
            </a:r>
          </a:p>
        </p:txBody>
      </p:sp>
      <p:sp>
        <p:nvSpPr>
          <p:cNvPr id="7" name="Rectangle 56">
            <a:extLst>
              <a:ext uri="{FF2B5EF4-FFF2-40B4-BE49-F238E27FC236}">
                <a16:creationId xmlns:a16="http://schemas.microsoft.com/office/drawing/2014/main" id="{1DF0D389-352E-B836-53C3-DD4E8AFB3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901" y="2217151"/>
            <a:ext cx="2763520" cy="51816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267" b="1" baseline="30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</a:t>
            </a:r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level offset</a:t>
            </a:r>
          </a:p>
        </p:txBody>
      </p:sp>
      <p:sp>
        <p:nvSpPr>
          <p:cNvPr id="8" name="Text Box 57">
            <a:extLst>
              <a:ext uri="{FF2B5EF4-FFF2-40B4-BE49-F238E27FC236}">
                <a16:creationId xmlns:a16="http://schemas.microsoft.com/office/drawing/2014/main" id="{FC7D0149-D684-32ED-3774-3C696E9D9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2302" y="2044431"/>
            <a:ext cx="1119217" cy="79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67" b="1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Virtual </a:t>
            </a:r>
          </a:p>
          <a:p>
            <a:pPr eaLnBrk="1" hangingPunct="1"/>
            <a:r>
              <a:rPr lang="en-US" sz="2267" b="1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address</a:t>
            </a:r>
          </a:p>
        </p:txBody>
      </p:sp>
      <p:sp>
        <p:nvSpPr>
          <p:cNvPr id="9" name="Text Box 57">
            <a:extLst>
              <a:ext uri="{FF2B5EF4-FFF2-40B4-BE49-F238E27FC236}">
                <a16:creationId xmlns:a16="http://schemas.microsoft.com/office/drawing/2014/main" id="{8C71B5AD-E65B-64BA-405C-DDF034B33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380" y="2665153"/>
            <a:ext cx="479618" cy="441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11</a:t>
            </a:r>
          </a:p>
        </p:txBody>
      </p:sp>
      <p:sp>
        <p:nvSpPr>
          <p:cNvPr id="10" name="Text Box 57">
            <a:extLst>
              <a:ext uri="{FF2B5EF4-FFF2-40B4-BE49-F238E27FC236}">
                <a16:creationId xmlns:a16="http://schemas.microsoft.com/office/drawing/2014/main" id="{5A68B1A0-301E-2C54-2940-595405578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3421" y="2682989"/>
            <a:ext cx="479618" cy="441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</a:t>
            </a:r>
          </a:p>
        </p:txBody>
      </p:sp>
      <p:sp>
        <p:nvSpPr>
          <p:cNvPr id="11" name="Text Box 57">
            <a:extLst>
              <a:ext uri="{FF2B5EF4-FFF2-40B4-BE49-F238E27FC236}">
                <a16:creationId xmlns:a16="http://schemas.microsoft.com/office/drawing/2014/main" id="{B9192E06-70CE-CF6D-008D-EE0F3B312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3999" y="2665153"/>
            <a:ext cx="479618" cy="441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67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31</a:t>
            </a:r>
            <a:endParaRPr lang="en-US" sz="2267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BE4940-0FBD-96AA-564E-5AC1DEA046C0}"/>
              </a:ext>
            </a:extLst>
          </p:cNvPr>
          <p:cNvSpPr txBox="1"/>
          <p:nvPr/>
        </p:nvSpPr>
        <p:spPr>
          <a:xfrm>
            <a:off x="965302" y="7166080"/>
            <a:ext cx="7905194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40" dirty="0">
                <a:solidFill>
                  <a:prstClr val="white">
                    <a:lumMod val="85000"/>
                  </a:prstClr>
                </a:solidFill>
                <a:cs typeface="Arial" charset="0"/>
              </a:rPr>
              <a:t>Live Poll + Q&amp;A: slido.com #eecs370</a:t>
            </a:r>
          </a:p>
        </p:txBody>
      </p:sp>
    </p:spTree>
    <p:extLst>
      <p:ext uri="{BB962C8B-B14F-4D97-AF65-F5344CB8AC3E}">
        <p14:creationId xmlns:p14="http://schemas.microsoft.com/office/powerpoint/2010/main" val="1602033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6C141-E853-EBA2-F0D6-249569BC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page table –  32bit Intel x86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647E7-6BE8-7F7A-4385-5B1650D93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27" y="3048000"/>
            <a:ext cx="10489585" cy="3952558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How many bits in the virtual 1</a:t>
            </a:r>
            <a:r>
              <a:rPr lang="en-US" sz="2800" baseline="30000" dirty="0"/>
              <a:t>st</a:t>
            </a:r>
            <a:r>
              <a:rPr lang="en-US" sz="2800" dirty="0"/>
              <a:t> level offset field?</a:t>
            </a:r>
          </a:p>
          <a:p>
            <a:pPr eaLnBrk="1" hangingPunct="1"/>
            <a:r>
              <a:rPr lang="en-US" sz="2800" dirty="0"/>
              <a:t>How many bits in the virtual 2</a:t>
            </a:r>
            <a:r>
              <a:rPr lang="en-US" sz="2800" baseline="30000" dirty="0"/>
              <a:t>nd</a:t>
            </a:r>
            <a:r>
              <a:rPr lang="en-US" sz="2800" dirty="0"/>
              <a:t> level offset field?</a:t>
            </a:r>
          </a:p>
          <a:p>
            <a:pPr eaLnBrk="1" hangingPunct="1"/>
            <a:r>
              <a:rPr lang="en-US" sz="2800" dirty="0"/>
              <a:t>How many bits in the page offset?</a:t>
            </a:r>
          </a:p>
          <a:p>
            <a:pPr eaLnBrk="1" hangingPunct="1"/>
            <a:r>
              <a:rPr lang="en-US" sz="2800" dirty="0"/>
              <a:t>How many entries in the 1</a:t>
            </a:r>
            <a:r>
              <a:rPr lang="en-US" sz="2800" baseline="30000" dirty="0"/>
              <a:t>st</a:t>
            </a:r>
            <a:r>
              <a:rPr lang="en-US" sz="2800" dirty="0"/>
              <a:t> level page table?</a:t>
            </a:r>
          </a:p>
          <a:p>
            <a:pPr eaLnBrk="1" hangingPunct="1"/>
            <a:r>
              <a:rPr lang="en-US" sz="2800" dirty="0"/>
              <a:t>How many bytes for each entry in the 1</a:t>
            </a:r>
            <a:r>
              <a:rPr lang="en-US" sz="2800" baseline="30000" dirty="0"/>
              <a:t>st</a:t>
            </a:r>
            <a:r>
              <a:rPr lang="en-US" sz="2800" dirty="0"/>
              <a:t> level page table?</a:t>
            </a:r>
          </a:p>
          <a:p>
            <a:pPr eaLnBrk="1" hangingPunct="1"/>
            <a:r>
              <a:rPr lang="en-US" sz="2800" dirty="0"/>
              <a:t>How many entries in the 2</a:t>
            </a:r>
            <a:r>
              <a:rPr lang="en-US" sz="2800" baseline="30000" dirty="0"/>
              <a:t>nd</a:t>
            </a:r>
            <a:r>
              <a:rPr lang="en-US" sz="2800" dirty="0"/>
              <a:t> level of the page table?</a:t>
            </a:r>
          </a:p>
          <a:p>
            <a:pPr eaLnBrk="1" hangingPunct="1"/>
            <a:r>
              <a:rPr lang="en-US" sz="2800" dirty="0"/>
              <a:t>How many bytes for each entry in a 2</a:t>
            </a:r>
            <a:r>
              <a:rPr lang="en-US" sz="2800" baseline="30000" dirty="0"/>
              <a:t>nd</a:t>
            </a:r>
            <a:r>
              <a:rPr lang="en-US" sz="2800" dirty="0"/>
              <a:t> level table?</a:t>
            </a:r>
          </a:p>
          <a:p>
            <a:pPr eaLnBrk="1" hangingPunct="1"/>
            <a:r>
              <a:rPr lang="en-US" sz="2800" b="1" dirty="0"/>
              <a:t>What is the total size of the page table?</a:t>
            </a:r>
          </a:p>
          <a:p>
            <a:pPr marL="0" indent="0" eaLnBrk="1" hangingPunct="1">
              <a:buNone/>
            </a:pPr>
            <a:r>
              <a:rPr lang="en-US" sz="2400" b="1" dirty="0"/>
              <a:t>        (here </a:t>
            </a:r>
            <a:r>
              <a:rPr lang="en-US" sz="2400" b="1" i="1" dirty="0"/>
              <a:t>n</a:t>
            </a:r>
            <a:r>
              <a:rPr lang="en-US" sz="2400" b="1" dirty="0"/>
              <a:t> is number of valid entries in the 1</a:t>
            </a:r>
            <a:r>
              <a:rPr lang="en-US" sz="2400" b="1" baseline="30000" dirty="0"/>
              <a:t>st</a:t>
            </a:r>
            <a:r>
              <a:rPr lang="en-US" sz="2400" b="1" dirty="0"/>
              <a:t> level page table)</a:t>
            </a:r>
          </a:p>
          <a:p>
            <a:pPr eaLnBrk="1" hangingPunct="1">
              <a:buFont typeface="Wingdings" charset="0"/>
              <a:buNone/>
            </a:pP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B7FC0-6F7A-8EC8-BB85-9E2137E8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0D0220C0-4E91-D459-6216-C6E457493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3421" y="2217151"/>
            <a:ext cx="2763520" cy="51816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267" b="1" baseline="30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nd</a:t>
            </a:r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level offset</a:t>
            </a:r>
          </a:p>
        </p:txBody>
      </p:sp>
      <p:sp>
        <p:nvSpPr>
          <p:cNvPr id="6" name="Rectangle 35">
            <a:extLst>
              <a:ext uri="{FF2B5EF4-FFF2-40B4-BE49-F238E27FC236}">
                <a16:creationId xmlns:a16="http://schemas.microsoft.com/office/drawing/2014/main" id="{F05803C3-9F5C-33F6-E451-14659C8A0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6941" y="2217151"/>
            <a:ext cx="2245360" cy="51816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Page offset</a:t>
            </a:r>
          </a:p>
        </p:txBody>
      </p:sp>
      <p:sp>
        <p:nvSpPr>
          <p:cNvPr id="7" name="Rectangle 56">
            <a:extLst>
              <a:ext uri="{FF2B5EF4-FFF2-40B4-BE49-F238E27FC236}">
                <a16:creationId xmlns:a16="http://schemas.microsoft.com/office/drawing/2014/main" id="{1DF0D389-352E-B836-53C3-DD4E8AFB3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901" y="2217151"/>
            <a:ext cx="2763520" cy="51816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267" b="1" baseline="30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</a:t>
            </a:r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level offset</a:t>
            </a:r>
          </a:p>
        </p:txBody>
      </p:sp>
      <p:sp>
        <p:nvSpPr>
          <p:cNvPr id="8" name="Text Box 57">
            <a:extLst>
              <a:ext uri="{FF2B5EF4-FFF2-40B4-BE49-F238E27FC236}">
                <a16:creationId xmlns:a16="http://schemas.microsoft.com/office/drawing/2014/main" id="{FC7D0149-D684-32ED-3774-3C696E9D9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2302" y="2044431"/>
            <a:ext cx="1119217" cy="79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67" b="1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Virtual </a:t>
            </a:r>
          </a:p>
          <a:p>
            <a:pPr eaLnBrk="1" hangingPunct="1"/>
            <a:r>
              <a:rPr lang="en-US" sz="2267" b="1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address</a:t>
            </a:r>
          </a:p>
        </p:txBody>
      </p:sp>
      <p:sp>
        <p:nvSpPr>
          <p:cNvPr id="9" name="Text Box 57">
            <a:extLst>
              <a:ext uri="{FF2B5EF4-FFF2-40B4-BE49-F238E27FC236}">
                <a16:creationId xmlns:a16="http://schemas.microsoft.com/office/drawing/2014/main" id="{8C71B5AD-E65B-64BA-405C-DDF034B33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380" y="2665153"/>
            <a:ext cx="479618" cy="441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11</a:t>
            </a:r>
          </a:p>
        </p:txBody>
      </p:sp>
      <p:sp>
        <p:nvSpPr>
          <p:cNvPr id="10" name="Text Box 57">
            <a:extLst>
              <a:ext uri="{FF2B5EF4-FFF2-40B4-BE49-F238E27FC236}">
                <a16:creationId xmlns:a16="http://schemas.microsoft.com/office/drawing/2014/main" id="{5A68B1A0-301E-2C54-2940-595405578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3421" y="2682989"/>
            <a:ext cx="479618" cy="441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</a:t>
            </a:r>
          </a:p>
        </p:txBody>
      </p:sp>
      <p:sp>
        <p:nvSpPr>
          <p:cNvPr id="11" name="Text Box 57">
            <a:extLst>
              <a:ext uri="{FF2B5EF4-FFF2-40B4-BE49-F238E27FC236}">
                <a16:creationId xmlns:a16="http://schemas.microsoft.com/office/drawing/2014/main" id="{B9192E06-70CE-CF6D-008D-EE0F3B312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3999" y="2665153"/>
            <a:ext cx="479618" cy="441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67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31</a:t>
            </a:r>
            <a:endParaRPr lang="en-US" sz="2267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7B0E9092-0D0A-A4A1-9B10-3C410E286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7519" y="2514600"/>
            <a:ext cx="1760069" cy="3789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sz="272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/>
            <a:r>
              <a:rPr lang="en-US" sz="272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     10</a:t>
            </a:r>
          </a:p>
          <a:p>
            <a:pPr eaLnBrk="1" hangingPunct="1">
              <a:lnSpc>
                <a:spcPct val="115000"/>
              </a:lnSpc>
            </a:pPr>
            <a:r>
              <a:rPr lang="en-US" sz="272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     10</a:t>
            </a:r>
          </a:p>
          <a:p>
            <a:pPr eaLnBrk="1" hangingPunct="1">
              <a:lnSpc>
                <a:spcPct val="115000"/>
              </a:lnSpc>
            </a:pPr>
            <a:r>
              <a:rPr lang="en-US" sz="272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     12</a:t>
            </a:r>
          </a:p>
          <a:p>
            <a:pPr eaLnBrk="1" hangingPunct="1">
              <a:lnSpc>
                <a:spcPct val="115000"/>
              </a:lnSpc>
            </a:pPr>
            <a:r>
              <a:rPr lang="en-US" sz="272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2</a:t>
            </a:r>
            <a:r>
              <a:rPr lang="en-US" sz="2720" baseline="30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10</a:t>
            </a:r>
            <a:r>
              <a:rPr lang="en-US" sz="272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=1024</a:t>
            </a:r>
          </a:p>
          <a:p>
            <a:pPr eaLnBrk="1" hangingPunct="1">
              <a:lnSpc>
                <a:spcPct val="115000"/>
              </a:lnSpc>
            </a:pPr>
            <a:r>
              <a:rPr lang="en-US" sz="272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      4</a:t>
            </a:r>
          </a:p>
          <a:p>
            <a:pPr eaLnBrk="1" hangingPunct="1">
              <a:lnSpc>
                <a:spcPct val="115000"/>
              </a:lnSpc>
            </a:pPr>
            <a:r>
              <a:rPr lang="en-US" sz="272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2</a:t>
            </a:r>
            <a:r>
              <a:rPr lang="en-US" sz="2720" baseline="30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10</a:t>
            </a:r>
            <a:r>
              <a:rPr lang="en-US" sz="272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=1024</a:t>
            </a:r>
          </a:p>
          <a:p>
            <a:pPr eaLnBrk="1" hangingPunct="1">
              <a:lnSpc>
                <a:spcPct val="115000"/>
              </a:lnSpc>
            </a:pPr>
            <a:r>
              <a:rPr lang="en-US" sz="272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      ~4</a:t>
            </a: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3EB6529B-78BE-B26B-3B32-988571122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3879" y="6246592"/>
            <a:ext cx="1452642" cy="545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sz="272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4K+n*4K</a:t>
            </a:r>
          </a:p>
        </p:txBody>
      </p:sp>
    </p:spTree>
    <p:extLst>
      <p:ext uri="{BB962C8B-B14F-4D97-AF65-F5344CB8AC3E}">
        <p14:creationId xmlns:p14="http://schemas.microsoft.com/office/powerpoint/2010/main" val="966215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9B83D-37CB-7D25-B7BD-6F66BA49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Problem (32 bit x86)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40BFF-AAF4-3615-4A99-DE63E248E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What is the least amount of memory that could be used?  When would this happen?</a:t>
            </a:r>
          </a:p>
          <a:p>
            <a:r>
              <a:rPr lang="en-US" sz="2800" dirty="0"/>
              <a:t>What is the most memory that could be used?  When would this happen?</a:t>
            </a:r>
          </a:p>
          <a:p>
            <a:r>
              <a:rPr lang="en-US" sz="2800" dirty="0"/>
              <a:t>How much memory is used for this memory access pattern:</a:t>
            </a:r>
            <a:br>
              <a:rPr lang="en-US" sz="2800" dirty="0"/>
            </a:br>
            <a:r>
              <a:rPr lang="en-US" sz="2800" dirty="0"/>
              <a:t>0x00000ABC</a:t>
            </a:r>
            <a:br>
              <a:rPr lang="en-US" sz="2800" dirty="0"/>
            </a:br>
            <a:r>
              <a:rPr lang="en-US" sz="2800" dirty="0"/>
              <a:t>0x00000ABD</a:t>
            </a:r>
            <a:br>
              <a:rPr lang="en-US" sz="2800" dirty="0"/>
            </a:br>
            <a:r>
              <a:rPr lang="en-US" sz="2800" dirty="0"/>
              <a:t>0x10000ABC</a:t>
            </a:r>
            <a:br>
              <a:rPr lang="en-US" sz="2800" dirty="0"/>
            </a:br>
            <a:r>
              <a:rPr lang="en-US" sz="2800" dirty="0"/>
              <a:t>0x20000ABC</a:t>
            </a:r>
          </a:p>
          <a:p>
            <a:r>
              <a:rPr lang="en-US" sz="2800" dirty="0"/>
              <a:t>How much memory if we used a single-level page table with 4KB pages? Assume entries are rounded to the nearest word (4B)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9E0EE-E488-9C8D-AD80-7D036610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1CB7A5-8949-025F-CDD5-91FD70928A12}"/>
              </a:ext>
            </a:extLst>
          </p:cNvPr>
          <p:cNvSpPr/>
          <p:nvPr/>
        </p:nvSpPr>
        <p:spPr>
          <a:xfrm>
            <a:off x="8239919" y="86360"/>
            <a:ext cx="2590800" cy="518160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algn="ctr" defTabSz="518145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87" b="1" u="sng" kern="0" dirty="0">
                <a:solidFill>
                  <a:prstClr val="black"/>
                </a:solidFill>
                <a:latin typeface="Century Gothic"/>
                <a:cs typeface="+mn-cs"/>
              </a:rPr>
              <a:t>Poll</a:t>
            </a:r>
            <a:endParaRPr lang="en-US" sz="1587" kern="0" dirty="0">
              <a:solidFill>
                <a:prstClr val="black"/>
              </a:solidFill>
              <a:latin typeface="Century Gothic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B8D7AE-B73D-E203-5A04-AC5B1C2801CA}"/>
              </a:ext>
            </a:extLst>
          </p:cNvPr>
          <p:cNvSpPr txBox="1"/>
          <p:nvPr/>
        </p:nvSpPr>
        <p:spPr>
          <a:xfrm>
            <a:off x="965302" y="7166080"/>
            <a:ext cx="7905194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40" dirty="0">
                <a:solidFill>
                  <a:prstClr val="white">
                    <a:lumMod val="85000"/>
                  </a:prstClr>
                </a:solidFill>
                <a:cs typeface="Arial" charset="0"/>
              </a:rPr>
              <a:t>Live Poll + Q&amp;A: slido.com #eecs370</a:t>
            </a:r>
          </a:p>
        </p:txBody>
      </p:sp>
    </p:spTree>
    <p:extLst>
      <p:ext uri="{BB962C8B-B14F-4D97-AF65-F5344CB8AC3E}">
        <p14:creationId xmlns:p14="http://schemas.microsoft.com/office/powerpoint/2010/main" val="1942303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27042-0BCD-6B68-74BD-945F0DA1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Problem (32 bit x86)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7E5C8-3B81-2E05-2821-E527EB962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least amount of memory that could be used?  When would this happen?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4KB for 1</a:t>
            </a:r>
            <a:r>
              <a:rPr lang="en-US" baseline="30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level page table.  Occurs when no memory has been accessed (before program runs)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is the most memory that could be used?  When would this happen?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4KB for 1</a:t>
            </a:r>
            <a:r>
              <a:rPr lang="en-US" baseline="30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level page table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+ 1024*4KB for all possible 2</a:t>
            </a:r>
            <a:r>
              <a:rPr lang="en-US" baseline="30000" dirty="0">
                <a:solidFill>
                  <a:srgbClr val="FF0000"/>
                </a:solidFill>
              </a:rPr>
              <a:t>nd</a:t>
            </a:r>
            <a:r>
              <a:rPr lang="en-US" dirty="0">
                <a:solidFill>
                  <a:srgbClr val="FF0000"/>
                </a:solidFill>
              </a:rPr>
              <a:t> level page tables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= 4100KB (which slightly greater than 4096KB)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Occurs when program uses all virtual pages (= 2</a:t>
            </a:r>
            <a:r>
              <a:rPr lang="en-US" baseline="30000" dirty="0">
                <a:solidFill>
                  <a:srgbClr val="FF0000"/>
                </a:solidFill>
              </a:rPr>
              <a:t>20 </a:t>
            </a:r>
            <a:r>
              <a:rPr lang="en-US" dirty="0">
                <a:solidFill>
                  <a:srgbClr val="FF0000"/>
                </a:solidFill>
              </a:rPr>
              <a:t>pages)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899A-C8A8-8A90-6493-127F4ABE9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4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AD05D-7850-2676-C9A5-E13C7BE9D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Problem (32 bit x86)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5F92C-EAB5-A074-696D-D443FA4D0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memory is used for this memory access pattern: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   0x00000ABC  </a:t>
            </a:r>
            <a:r>
              <a:rPr lang="en-US" dirty="0">
                <a:solidFill>
                  <a:srgbClr val="FF0000"/>
                </a:solidFill>
              </a:rPr>
              <a:t>// Page fault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/>
              <a:t>0x00000ABD</a:t>
            </a:r>
            <a:br>
              <a:rPr lang="en-US" dirty="0"/>
            </a:br>
            <a:r>
              <a:rPr lang="en-US" dirty="0"/>
              <a:t>    0x10000ABC  </a:t>
            </a:r>
            <a:r>
              <a:rPr lang="en-US" dirty="0">
                <a:solidFill>
                  <a:srgbClr val="FF0000"/>
                </a:solidFill>
              </a:rPr>
              <a:t>// Page fault</a:t>
            </a:r>
            <a:br>
              <a:rPr lang="en-US" dirty="0"/>
            </a:br>
            <a:r>
              <a:rPr lang="en-US" dirty="0"/>
              <a:t>    0x20000ABC  </a:t>
            </a:r>
            <a:r>
              <a:rPr lang="en-US" dirty="0">
                <a:solidFill>
                  <a:srgbClr val="FF0000"/>
                </a:solidFill>
              </a:rPr>
              <a:t>// Page fault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4KB for 1</a:t>
            </a:r>
            <a:r>
              <a:rPr lang="en-US" baseline="30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level page table + 3*4KB for each 2L page table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= 16 KB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3B2F3-B832-8E7D-3D87-6275CA17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93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23A8B-2F40-EF33-412B-DB35A49D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Problem (32 bit x86)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C1303-B936-59FF-0BD6-F1701A237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memory if we used a single-level page table with 4KB pages?  Assume entries are rounded to the nearest word (4B)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C5B9C-3344-042B-A90F-03EDD982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363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23A8B-2F40-EF33-412B-DB35A49D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Problem (32 bit x86)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C1303-B936-59FF-0BD6-F1701A237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memory if we used a single-level page table with 4KB pages?  Assume entries are rounded to the nearest word (4B)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32 bits – 12 bit page offset = 20 bits of address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2^20 (num entries) * 4B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=&gt; 4MB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C5B9C-3344-042B-A90F-03EDD982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73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7804-9009-97CA-00FC-97BE3EFE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Problem – Multi-level 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06D87-6216-D88B-4739-48EF1BBA4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ko-KR" sz="2720" dirty="0">
                <a:ea typeface="굴림" charset="0"/>
                <a:cs typeface="굴림" charset="0"/>
              </a:rPr>
              <a:t>Design a two-level virtual memory system of a byte addressable  processor with </a:t>
            </a:r>
            <a:r>
              <a:rPr lang="en-US" altLang="ko-KR" sz="2720" b="1" i="1" dirty="0">
                <a:ea typeface="굴림" charset="0"/>
                <a:cs typeface="굴림" charset="0"/>
              </a:rPr>
              <a:t>24-bit long addresses</a:t>
            </a:r>
            <a:r>
              <a:rPr lang="en-US" altLang="ko-KR" sz="2720" dirty="0">
                <a:ea typeface="굴림" charset="0"/>
                <a:cs typeface="굴림" charset="0"/>
              </a:rPr>
              <a:t>. No cache in the system. </a:t>
            </a:r>
            <a:r>
              <a:rPr lang="en-US" altLang="ko-KR" sz="2720" b="1" dirty="0">
                <a:ea typeface="굴림" charset="0"/>
                <a:cs typeface="굴림" charset="0"/>
              </a:rPr>
              <a:t>256Kbytes of memory </a:t>
            </a:r>
            <a:r>
              <a:rPr lang="en-US" altLang="ko-KR" sz="2720" dirty="0">
                <a:ea typeface="굴림" charset="0"/>
                <a:cs typeface="굴림" charset="0"/>
              </a:rPr>
              <a:t>installed, and no additional memory can be added.</a:t>
            </a:r>
          </a:p>
          <a:p>
            <a:pPr lvl="1" eaLnBrk="1" hangingPunct="1"/>
            <a:r>
              <a:rPr lang="en-US" altLang="ko-KR" sz="2267" b="1" dirty="0">
                <a:ea typeface="굴림" charset="0"/>
                <a:cs typeface="굴림" charset="0"/>
              </a:rPr>
              <a:t>Virtual memory page: 512 Bytes</a:t>
            </a:r>
            <a:r>
              <a:rPr lang="en-US" altLang="ko-KR" sz="2267" dirty="0">
                <a:ea typeface="굴림" charset="0"/>
                <a:cs typeface="굴림" charset="0"/>
              </a:rPr>
              <a:t>. Each page table entry must be an integer number of bytes, and must be the smallest size required to fit the physical page number + 1 bit to mark valid-entry </a:t>
            </a:r>
          </a:p>
          <a:p>
            <a:pPr lvl="1" eaLnBrk="1" hangingPunct="1"/>
            <a:r>
              <a:rPr lang="en-US" altLang="ko-KR" sz="2267" dirty="0">
                <a:ea typeface="굴림" charset="0"/>
                <a:cs typeface="굴림" charset="0"/>
              </a:rPr>
              <a:t>We want each second-level page table to fit exactly in one memory page, and 1</a:t>
            </a:r>
            <a:r>
              <a:rPr lang="en-US" altLang="ko-KR" sz="2267" baseline="30000" dirty="0">
                <a:ea typeface="굴림" charset="0"/>
                <a:cs typeface="굴림" charset="0"/>
              </a:rPr>
              <a:t>st</a:t>
            </a:r>
            <a:r>
              <a:rPr lang="en-US" altLang="ko-KR" sz="2267" dirty="0">
                <a:ea typeface="굴림" charset="0"/>
                <a:cs typeface="굴림" charset="0"/>
              </a:rPr>
              <a:t> level page table entries are 3 bytes each (a memory address pointer to a 2L page table). </a:t>
            </a:r>
          </a:p>
          <a:p>
            <a:pPr eaLnBrk="1" hangingPunct="1"/>
            <a:r>
              <a:rPr lang="en-US" altLang="ko-KR" dirty="0">
                <a:ea typeface="굴림" charset="0"/>
                <a:cs typeface="굴림" charset="0"/>
              </a:rPr>
              <a:t>Compute: </a:t>
            </a:r>
          </a:p>
          <a:p>
            <a:pPr lvl="1" eaLnBrk="1" hangingPunct="1"/>
            <a:r>
              <a:rPr lang="en-US" altLang="ko-KR" sz="2040" dirty="0">
                <a:ea typeface="굴림" charset="0"/>
                <a:cs typeface="굴림" charset="0"/>
              </a:rPr>
              <a:t>Number of entries in each 2</a:t>
            </a:r>
            <a:r>
              <a:rPr lang="en-US" altLang="ko-KR" sz="2040" baseline="30000" dirty="0">
                <a:ea typeface="굴림" charset="0"/>
                <a:cs typeface="굴림" charset="0"/>
              </a:rPr>
              <a:t>nd</a:t>
            </a:r>
            <a:r>
              <a:rPr lang="en-US" altLang="ko-KR" sz="2040" dirty="0">
                <a:ea typeface="굴림" charset="0"/>
                <a:cs typeface="굴림" charset="0"/>
              </a:rPr>
              <a:t> level page table; </a:t>
            </a:r>
          </a:p>
          <a:p>
            <a:pPr lvl="1" eaLnBrk="1" hangingPunct="1"/>
            <a:r>
              <a:rPr lang="en-US" altLang="ko-KR" sz="2040" dirty="0">
                <a:ea typeface="굴림" charset="0"/>
                <a:cs typeface="굴림" charset="0"/>
              </a:rPr>
              <a:t>Number of virtual address bits used to index the 2</a:t>
            </a:r>
            <a:r>
              <a:rPr lang="en-US" altLang="ko-KR" sz="2040" baseline="30000" dirty="0">
                <a:ea typeface="굴림" charset="0"/>
                <a:cs typeface="굴림" charset="0"/>
              </a:rPr>
              <a:t>nd</a:t>
            </a:r>
            <a:r>
              <a:rPr lang="en-US" altLang="ko-KR" sz="2040" dirty="0">
                <a:ea typeface="굴림" charset="0"/>
                <a:cs typeface="굴림" charset="0"/>
              </a:rPr>
              <a:t> level page table; </a:t>
            </a:r>
          </a:p>
          <a:p>
            <a:pPr lvl="1" eaLnBrk="1" hangingPunct="1"/>
            <a:r>
              <a:rPr lang="en-US" altLang="ko-KR" sz="2040" dirty="0">
                <a:ea typeface="굴림" charset="0"/>
                <a:cs typeface="굴림" charset="0"/>
              </a:rPr>
              <a:t>Number of virtual address bits used to index the 1</a:t>
            </a:r>
            <a:r>
              <a:rPr lang="en-US" altLang="ko-KR" sz="2040" baseline="30000" dirty="0">
                <a:ea typeface="굴림" charset="0"/>
                <a:cs typeface="굴림" charset="0"/>
              </a:rPr>
              <a:t>st</a:t>
            </a:r>
            <a:r>
              <a:rPr lang="en-US" altLang="ko-KR" sz="2040" dirty="0">
                <a:ea typeface="굴림" charset="0"/>
                <a:cs typeface="굴림" charset="0"/>
              </a:rPr>
              <a:t> level page table; </a:t>
            </a:r>
          </a:p>
          <a:p>
            <a:pPr lvl="1" eaLnBrk="1" hangingPunct="1"/>
            <a:r>
              <a:rPr lang="en-US" altLang="ko-KR" sz="2040" dirty="0">
                <a:ea typeface="굴림" charset="0"/>
                <a:cs typeface="굴림" charset="0"/>
              </a:rPr>
              <a:t>Size of the 1</a:t>
            </a:r>
            <a:r>
              <a:rPr lang="en-US" altLang="ko-KR" sz="2040" baseline="30000" dirty="0">
                <a:ea typeface="굴림" charset="0"/>
                <a:cs typeface="굴림" charset="0"/>
              </a:rPr>
              <a:t>st</a:t>
            </a:r>
            <a:r>
              <a:rPr lang="en-US" altLang="ko-KR" sz="2040" dirty="0">
                <a:ea typeface="굴림" charset="0"/>
                <a:cs typeface="굴림" charset="0"/>
              </a:rPr>
              <a:t> level page 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A4893-AF57-AD1E-5A2D-2895F5B8E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1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3F57-CA93-D337-E5E0-FBFEA191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3226D-90CB-7AEF-6055-5E6C7556D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P4</a:t>
            </a:r>
          </a:p>
          <a:p>
            <a:pPr lvl="1"/>
            <a:r>
              <a:rPr lang="en-US" dirty="0"/>
              <a:t>Last project!</a:t>
            </a:r>
          </a:p>
          <a:p>
            <a:pPr lvl="1"/>
            <a:r>
              <a:rPr lang="en-US" dirty="0"/>
              <a:t>Due Thu (4/13)</a:t>
            </a:r>
          </a:p>
          <a:p>
            <a:r>
              <a:rPr lang="en-US" dirty="0"/>
              <a:t>HW 6</a:t>
            </a:r>
          </a:p>
          <a:p>
            <a:pPr lvl="1"/>
            <a:r>
              <a:rPr lang="en-US" dirty="0"/>
              <a:t>Last homework!</a:t>
            </a:r>
          </a:p>
          <a:p>
            <a:pPr lvl="1"/>
            <a:r>
              <a:rPr lang="en-US" dirty="0"/>
              <a:t>Due Monday (4/17)</a:t>
            </a:r>
          </a:p>
          <a:p>
            <a:r>
              <a:rPr lang="en-US" dirty="0"/>
              <a:t>Final exam</a:t>
            </a:r>
          </a:p>
          <a:p>
            <a:pPr lvl="1"/>
            <a:r>
              <a:rPr lang="en-US" dirty="0"/>
              <a:t>…Last exam!</a:t>
            </a:r>
          </a:p>
          <a:p>
            <a:pPr lvl="1"/>
            <a:r>
              <a:rPr lang="en-US" dirty="0"/>
              <a:t>Thu (4/20) @ 10:30 am</a:t>
            </a:r>
          </a:p>
          <a:p>
            <a:pPr lvl="1"/>
            <a:r>
              <a:rPr lang="en-US" dirty="0"/>
              <a:t>Sample exams will be posted by early next week</a:t>
            </a:r>
          </a:p>
          <a:p>
            <a:pPr lvl="1"/>
            <a:r>
              <a:rPr lang="en-US" dirty="0"/>
              <a:t>(One sample exam given in homework)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BF4B6-4608-B92A-C95F-BB8DAB55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52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E71CB-8A65-98D3-76DA-92DE1D0C2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Problem – Multi-level 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0A993-AD2D-9E19-E589-4528763AB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5EE63-BC1D-8437-8647-5D6F24AF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68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E35BD-3108-3FD7-A1D8-F86DB74C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Problem – Multi-level VM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3DAD1-9C8A-B863-6EE3-0F9157A1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24575C-9B3D-342B-B4D7-ADDFD3FF874E}"/>
              </a:ext>
            </a:extLst>
          </p:cNvPr>
          <p:cNvSpPr txBox="1"/>
          <p:nvPr/>
        </p:nvSpPr>
        <p:spPr>
          <a:xfrm>
            <a:off x="1356519" y="1600200"/>
            <a:ext cx="4361900" cy="441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7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Page Offset: 9 bits (512B page size) </a:t>
            </a:r>
          </a:p>
        </p:txBody>
      </p:sp>
      <p:sp>
        <p:nvSpPr>
          <p:cNvPr id="6" name="Rectangle 52">
            <a:extLst>
              <a:ext uri="{FF2B5EF4-FFF2-40B4-BE49-F238E27FC236}">
                <a16:creationId xmlns:a16="http://schemas.microsoft.com/office/drawing/2014/main" id="{9F37914C-FAA7-319F-EA67-5E37E6EEF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748" y="2937127"/>
            <a:ext cx="2245360" cy="51816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Page offset = 9b</a:t>
            </a:r>
          </a:p>
        </p:txBody>
      </p:sp>
      <p:sp>
        <p:nvSpPr>
          <p:cNvPr id="7" name="Rectangle 71">
            <a:extLst>
              <a:ext uri="{FF2B5EF4-FFF2-40B4-BE49-F238E27FC236}">
                <a16:creationId xmlns:a16="http://schemas.microsoft.com/office/drawing/2014/main" id="{317CE302-E735-F6D5-3F11-DF7988988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788" y="2937127"/>
            <a:ext cx="3195320" cy="51816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Physical page number = 9b</a:t>
            </a:r>
          </a:p>
        </p:txBody>
      </p:sp>
      <p:sp>
        <p:nvSpPr>
          <p:cNvPr id="8" name="Text Box 81">
            <a:extLst>
              <a:ext uri="{FF2B5EF4-FFF2-40B4-BE49-F238E27FC236}">
                <a16:creationId xmlns:a16="http://schemas.microsoft.com/office/drawing/2014/main" id="{E3102D00-D203-C7B2-1303-F3D45429E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6519" y="2012433"/>
            <a:ext cx="7265835" cy="79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67" b="1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Physical address = 18b (256KB </a:t>
            </a:r>
            <a:r>
              <a:rPr lang="en-US" sz="2267" b="1" i="1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Mem</a:t>
            </a:r>
            <a:r>
              <a:rPr lang="en-US" sz="2267" b="1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size)</a:t>
            </a:r>
            <a:endParaRPr lang="en-US" sz="2267" b="1" i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/>
            <a:r>
              <a:rPr lang="en-US" sz="2267" b="1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Physical page number = 18b (256KB </a:t>
            </a:r>
            <a:r>
              <a:rPr lang="en-US" sz="2267" b="1" i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mem</a:t>
            </a:r>
            <a:r>
              <a:rPr lang="en-US" sz="2267" b="1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size) – 9b (offset)</a:t>
            </a:r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A090648A-36F1-D077-AB2E-13A5D872B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3731" y="6198937"/>
            <a:ext cx="2763520" cy="51816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267" b="1" baseline="30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nd</a:t>
            </a:r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level = 8b</a:t>
            </a:r>
          </a:p>
        </p:txBody>
      </p:sp>
      <p:sp>
        <p:nvSpPr>
          <p:cNvPr id="10" name="Rectangle 35">
            <a:extLst>
              <a:ext uri="{FF2B5EF4-FFF2-40B4-BE49-F238E27FC236}">
                <a16:creationId xmlns:a16="http://schemas.microsoft.com/office/drawing/2014/main" id="{4D794D2F-76DF-B901-0009-0F4A2F9FC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7251" y="6198937"/>
            <a:ext cx="2245360" cy="51816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Page offset = 9b</a:t>
            </a:r>
          </a:p>
        </p:txBody>
      </p:sp>
      <p:sp>
        <p:nvSpPr>
          <p:cNvPr id="11" name="Rectangle 56">
            <a:extLst>
              <a:ext uri="{FF2B5EF4-FFF2-40B4-BE49-F238E27FC236}">
                <a16:creationId xmlns:a16="http://schemas.microsoft.com/office/drawing/2014/main" id="{E923A32F-5279-32BE-16EF-AC0CEF12F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211" y="6198937"/>
            <a:ext cx="2763520" cy="51816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267" b="1" baseline="30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</a:t>
            </a:r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level = 7b  </a:t>
            </a:r>
          </a:p>
        </p:txBody>
      </p:sp>
      <p:sp>
        <p:nvSpPr>
          <p:cNvPr id="12" name="Text Box 57">
            <a:extLst>
              <a:ext uri="{FF2B5EF4-FFF2-40B4-BE49-F238E27FC236}">
                <a16:creationId xmlns:a16="http://schemas.microsoft.com/office/drawing/2014/main" id="{39B264D3-0026-9E25-CF6E-AF92AC3BB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6572" y="6695440"/>
            <a:ext cx="2736647" cy="441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67" b="1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Virtual address = 24b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11F3CF-9D7C-C013-A6C6-D6DA836BB707}"/>
              </a:ext>
            </a:extLst>
          </p:cNvPr>
          <p:cNvSpPr txBox="1"/>
          <p:nvPr/>
        </p:nvSpPr>
        <p:spPr>
          <a:xfrm>
            <a:off x="1440212" y="3483253"/>
            <a:ext cx="8747459" cy="1487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7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267" baseline="30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nd</a:t>
            </a:r>
            <a:r>
              <a:rPr lang="en-US" sz="2267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level page table</a:t>
            </a:r>
            <a:r>
              <a:rPr lang="en-US" sz="2267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entry size: 9b (physical page number) + 1b =~ 2 bytes</a:t>
            </a:r>
          </a:p>
          <a:p>
            <a:r>
              <a:rPr lang="en-US" sz="2267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267" baseline="30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nd</a:t>
            </a:r>
            <a:r>
              <a:rPr lang="en-US" sz="2267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level page table </a:t>
            </a:r>
            <a:r>
              <a:rPr lang="en-US" sz="2267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fits exactly in 1 page</a:t>
            </a:r>
          </a:p>
          <a:p>
            <a:r>
              <a:rPr lang="en-US" sz="2267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#entries in </a:t>
            </a:r>
            <a:r>
              <a:rPr lang="en-US" sz="2267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267" baseline="30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nd</a:t>
            </a:r>
            <a:r>
              <a:rPr lang="en-US" sz="2267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level page table </a:t>
            </a:r>
            <a:r>
              <a:rPr lang="en-US" sz="2267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is 512 bytes / 2 bytes = 256 </a:t>
            </a:r>
          </a:p>
          <a:p>
            <a:r>
              <a:rPr lang="en-US" sz="2267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#entries in </a:t>
            </a:r>
            <a:r>
              <a:rPr lang="en-US" sz="2267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267" baseline="30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nd</a:t>
            </a:r>
            <a:r>
              <a:rPr lang="en-US" sz="2267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level page table </a:t>
            </a:r>
            <a:r>
              <a:rPr lang="en-US" sz="2267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 256 ➜Virtual page bits = 8b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2B4DC2-F4F0-0CBD-CB43-B0ABC5802E1B}"/>
              </a:ext>
            </a:extLst>
          </p:cNvPr>
          <p:cNvSpPr txBox="1"/>
          <p:nvPr/>
        </p:nvSpPr>
        <p:spPr>
          <a:xfrm>
            <a:off x="1460043" y="5123417"/>
            <a:ext cx="5603201" cy="79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7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Virtual 1</a:t>
            </a:r>
            <a:r>
              <a:rPr lang="en-US" sz="2267" baseline="30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</a:t>
            </a:r>
            <a:r>
              <a:rPr lang="en-US" sz="2267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level page bits = 24 – 8 – 9 = 7b</a:t>
            </a:r>
          </a:p>
          <a:p>
            <a:r>
              <a:rPr lang="en-US" sz="2267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267" baseline="30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st</a:t>
            </a:r>
            <a:r>
              <a:rPr lang="en-US" sz="2267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level page table size </a:t>
            </a:r>
            <a:r>
              <a:rPr lang="en-US" sz="2267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 2^7 * 3 bytes = 384B</a:t>
            </a:r>
          </a:p>
        </p:txBody>
      </p:sp>
    </p:spTree>
    <p:extLst>
      <p:ext uri="{BB962C8B-B14F-4D97-AF65-F5344CB8AC3E}">
        <p14:creationId xmlns:p14="http://schemas.microsoft.com/office/powerpoint/2010/main" val="260561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9840-6FCA-BBFB-333F-8E98F0DA7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Replacement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FDD0B-FAF7-D72C-A06B-172747A10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Page table indirection enables a fully associative mapping between virtual and physical pages.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How do we implement LRU in OS?</a:t>
            </a:r>
          </a:p>
          <a:p>
            <a:pPr lvl="1" eaLnBrk="1" hangingPunct="1"/>
            <a:r>
              <a:rPr lang="en-US" dirty="0"/>
              <a:t>True LRU is expensive, but LRU is a heuristic anyway, so approximating LRU is fine</a:t>
            </a:r>
          </a:p>
          <a:p>
            <a:pPr lvl="1" eaLnBrk="1" hangingPunct="1"/>
            <a:r>
              <a:rPr lang="en-US" dirty="0"/>
              <a:t>Keep a “</a:t>
            </a:r>
            <a:r>
              <a:rPr lang="en-US" b="1" i="1" dirty="0"/>
              <a:t>accessed” bit per page</a:t>
            </a:r>
            <a:r>
              <a:rPr lang="en-US" dirty="0"/>
              <a:t>, cleared occasionally by the operating system. Then pick any </a:t>
            </a:r>
            <a:r>
              <a:rPr lang="ja-JP" altLang="en-US" dirty="0"/>
              <a:t>“</a:t>
            </a:r>
            <a:r>
              <a:rPr lang="en-US" dirty="0" err="1"/>
              <a:t>unaccessed</a:t>
            </a:r>
            <a:r>
              <a:rPr lang="ja-JP" altLang="en-US" dirty="0"/>
              <a:t>”</a:t>
            </a:r>
            <a:r>
              <a:rPr lang="en-US" dirty="0"/>
              <a:t> page to evict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36169-681F-B7BA-99B7-B84CCFFD9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4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8185F-BF6D-8021-A18D-1D3562E6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VM Translation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AE340-273D-60A7-1B9E-0F3387A68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Page data location </a:t>
            </a:r>
          </a:p>
          <a:p>
            <a:pPr lvl="1" eaLnBrk="1" hangingPunct="1"/>
            <a:r>
              <a:rPr lang="en-US" dirty="0"/>
              <a:t>Physical memory, disk, uninitialized data</a:t>
            </a:r>
          </a:p>
          <a:p>
            <a:pPr eaLnBrk="1" hangingPunct="1"/>
            <a:r>
              <a:rPr lang="en-US" dirty="0"/>
              <a:t>Access permissions</a:t>
            </a:r>
          </a:p>
          <a:p>
            <a:pPr lvl="1" eaLnBrk="1" hangingPunct="1"/>
            <a:r>
              <a:rPr lang="en-US" dirty="0"/>
              <a:t>Read only pages for instructions</a:t>
            </a:r>
          </a:p>
          <a:p>
            <a:pPr lvl="1" eaLnBrk="1" hangingPunct="1"/>
            <a:r>
              <a:rPr lang="en-US" b="1" dirty="0"/>
              <a:t>This is how your system detects segmentation faults</a:t>
            </a:r>
          </a:p>
          <a:p>
            <a:pPr eaLnBrk="1" hangingPunct="1"/>
            <a:r>
              <a:rPr lang="en-US" dirty="0"/>
              <a:t>Gathering access information</a:t>
            </a:r>
          </a:p>
          <a:p>
            <a:pPr lvl="1" eaLnBrk="1" hangingPunct="1"/>
            <a:r>
              <a:rPr lang="en-US" dirty="0"/>
              <a:t>Identifying dirty pages by tracking stores</a:t>
            </a:r>
          </a:p>
          <a:p>
            <a:pPr lvl="1" eaLnBrk="1" hangingPunct="1"/>
            <a:r>
              <a:rPr lang="en-US" dirty="0"/>
              <a:t>Identifying accesses to help determine LRU candidate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84D16-1BFD-4AD1-8D3C-6432E6DC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6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ABF98-58D6-4FE4-3A76-4E49F98E4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Performance of Virtual Memory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4B88C-86B4-45C7-A5E1-5FCB1D0DA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80"/>
              </a:spcBef>
            </a:pPr>
            <a:r>
              <a:rPr lang="en-US" dirty="0">
                <a:latin typeface="Calibri" pitchFamily="34" charset="0"/>
              </a:rPr>
              <a:t>To translate a virtual address into a physical address, we must first access the page table in physical memory</a:t>
            </a:r>
          </a:p>
          <a:p>
            <a:pPr>
              <a:spcBef>
                <a:spcPts val="680"/>
              </a:spcBef>
              <a:buClr>
                <a:srgbClr val="CC0000"/>
              </a:buClr>
              <a:buNone/>
            </a:pPr>
            <a:endParaRPr lang="en-US" dirty="0">
              <a:latin typeface="Calibri" pitchFamily="34" charset="0"/>
            </a:endParaRPr>
          </a:p>
          <a:p>
            <a:pPr>
              <a:spcBef>
                <a:spcPts val="680"/>
              </a:spcBef>
            </a:pPr>
            <a:r>
              <a:rPr lang="en-US" dirty="0">
                <a:latin typeface="Calibri" pitchFamily="34" charset="0"/>
              </a:rPr>
              <a:t>Then we access physical memory again to get the data</a:t>
            </a:r>
          </a:p>
          <a:p>
            <a:pPr lvl="1">
              <a:spcBef>
                <a:spcPts val="567"/>
              </a:spcBef>
              <a:buFont typeface="Arial Narrow" charset="0"/>
              <a:buChar char="•"/>
            </a:pPr>
            <a:r>
              <a:rPr lang="en-US" dirty="0">
                <a:latin typeface="Calibri" pitchFamily="34" charset="0"/>
              </a:rPr>
              <a:t>A load instruction performs at least 2 memory reads</a:t>
            </a:r>
          </a:p>
          <a:p>
            <a:pPr lvl="1">
              <a:spcBef>
                <a:spcPts val="567"/>
              </a:spcBef>
              <a:buFont typeface="Arial Narrow" charset="0"/>
              <a:buChar char="•"/>
            </a:pPr>
            <a:r>
              <a:rPr lang="en-US" dirty="0">
                <a:latin typeface="Calibri" pitchFamily="34" charset="0"/>
              </a:rPr>
              <a:t>A store instruction performs at least 1 read and then a write</a:t>
            </a:r>
          </a:p>
          <a:p>
            <a:pPr>
              <a:spcBef>
                <a:spcPts val="680"/>
              </a:spcBef>
              <a:buClr>
                <a:srgbClr val="CC0000"/>
              </a:buClr>
              <a:buFont typeface="Wingdings" charset="0"/>
              <a:buChar char=""/>
            </a:pPr>
            <a:endParaRPr lang="en-US" dirty="0">
              <a:latin typeface="Calibri" pitchFamily="34" charset="0"/>
            </a:endParaRPr>
          </a:p>
          <a:p>
            <a:pPr>
              <a:spcBef>
                <a:spcPts val="680"/>
              </a:spcBef>
            </a:pPr>
            <a:r>
              <a:rPr lang="en-US" dirty="0">
                <a:latin typeface="Calibri" pitchFamily="34" charset="0"/>
              </a:rPr>
              <a:t>Above lookup steps are </a:t>
            </a:r>
            <a:r>
              <a:rPr lang="en-US" b="1" i="1" u="sng" dirty="0">
                <a:solidFill>
                  <a:srgbClr val="FF0000"/>
                </a:solidFill>
                <a:latin typeface="Calibri" pitchFamily="34" charset="0"/>
              </a:rPr>
              <a:t>SLOW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BA3C6-C44D-C194-9459-654EC56D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4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66D9-BA4E-396C-256E-29C3E4757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0" dirty="0">
                <a:solidFill>
                  <a:srgbClr val="000000"/>
                </a:solidFill>
                <a:latin typeface="Calibri" pitchFamily="34" charset="0"/>
              </a:rPr>
              <a:t>Translation look-aside buffer (TLB)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6AD25-E706-9974-9E42-A4B191112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80"/>
              </a:spcBef>
              <a:buSzPct val="100000"/>
            </a:pPr>
            <a:r>
              <a:rPr lang="en-US" sz="2800" dirty="0">
                <a:latin typeface="Calibri" pitchFamily="34" charset="0"/>
              </a:rPr>
              <a:t>We fix this performance problem by avoiding main memory in the translation from virtual to physical pages.</a:t>
            </a:r>
          </a:p>
          <a:p>
            <a:pPr marL="0" indent="0">
              <a:spcBef>
                <a:spcPts val="680"/>
              </a:spcBef>
              <a:buSzPct val="100000"/>
              <a:buNone/>
            </a:pPr>
            <a:endParaRPr lang="en-US" sz="2800" dirty="0">
              <a:latin typeface="Calibri" pitchFamily="34" charset="0"/>
            </a:endParaRPr>
          </a:p>
          <a:p>
            <a:pPr>
              <a:spcBef>
                <a:spcPts val="680"/>
              </a:spcBef>
              <a:buSzPct val="100000"/>
            </a:pPr>
            <a:r>
              <a:rPr lang="en-US" sz="2800" dirty="0">
                <a:latin typeface="Calibri" pitchFamily="34" charset="0"/>
              </a:rPr>
              <a:t>Buffer common translations in a </a:t>
            </a:r>
            <a:r>
              <a:rPr lang="en-US" sz="2800" b="1" dirty="0">
                <a:solidFill>
                  <a:srgbClr val="CC0000"/>
                </a:solidFill>
                <a:latin typeface="Calibri" pitchFamily="34" charset="0"/>
              </a:rPr>
              <a:t>Translation Look-aside Buffer (TLB)</a:t>
            </a:r>
            <a:r>
              <a:rPr lang="en-US" sz="2800" dirty="0">
                <a:latin typeface="Calibri" pitchFamily="34" charset="0"/>
              </a:rPr>
              <a:t>, a fast cache memory dedicated to storing a small subset of valid V-to-P translations.</a:t>
            </a:r>
          </a:p>
          <a:p>
            <a:pPr marL="0" indent="0">
              <a:spcBef>
                <a:spcPts val="680"/>
              </a:spcBef>
              <a:buSzPct val="100000"/>
              <a:buNone/>
            </a:pPr>
            <a:endParaRPr lang="en-US" sz="2800" dirty="0">
              <a:latin typeface="Calibri" pitchFamily="34" charset="0"/>
            </a:endParaRPr>
          </a:p>
          <a:p>
            <a:pPr>
              <a:spcBef>
                <a:spcPts val="680"/>
              </a:spcBef>
              <a:buSzPct val="100000"/>
            </a:pPr>
            <a:r>
              <a:rPr lang="en-US" sz="2800" dirty="0">
                <a:latin typeface="Calibri" pitchFamily="34" charset="0"/>
              </a:rPr>
              <a:t>16-512 entries common.</a:t>
            </a:r>
          </a:p>
          <a:p>
            <a:pPr marL="0" indent="0">
              <a:spcBef>
                <a:spcPts val="680"/>
              </a:spcBef>
              <a:buSzPct val="100000"/>
              <a:buNone/>
            </a:pPr>
            <a:endParaRPr lang="en-US" sz="2800" dirty="0">
              <a:latin typeface="Calibri" pitchFamily="34" charset="0"/>
            </a:endParaRPr>
          </a:p>
          <a:p>
            <a:pPr>
              <a:spcBef>
                <a:spcPts val="680"/>
              </a:spcBef>
              <a:buSzPct val="100000"/>
            </a:pPr>
            <a:r>
              <a:rPr lang="en-US" sz="2800" dirty="0">
                <a:latin typeface="Calibri" pitchFamily="34" charset="0"/>
              </a:rPr>
              <a:t>Generally has low miss rate (&lt; 1%).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516CE-11B0-6B09-5D04-13F45707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4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B5A6C-D28D-C061-4B88-80277584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0" dirty="0">
                <a:solidFill>
                  <a:srgbClr val="000000"/>
                </a:solidFill>
                <a:latin typeface="Calibri" pitchFamily="34" charset="0"/>
              </a:rPr>
              <a:t>Translation look-aside buffer (TLB)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3B0C7-B550-9C6D-EC55-D2304228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80682B9-D260-DBCB-6CF0-EBD3A76D4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7439" y="1813560"/>
            <a:ext cx="2072640" cy="431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Virtual page</a:t>
            </a:r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4CE818C0-3BAA-7B14-265A-37F29889FD5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319199" y="2333520"/>
            <a:ext cx="1036320" cy="1209040"/>
          </a:xfrm>
          <a:custGeom>
            <a:avLst/>
            <a:gdLst>
              <a:gd name="T0" fmla="*/ 15863 w 21600"/>
              <a:gd name="T1" fmla="*/ 0 h 21600"/>
              <a:gd name="T2" fmla="*/ 10125 w 21600"/>
              <a:gd name="T3" fmla="*/ 7200 h 21600"/>
              <a:gd name="T4" fmla="*/ 13211 w 21600"/>
              <a:gd name="T5" fmla="*/ 7200 h 21600"/>
              <a:gd name="T6" fmla="*/ 13211 w 21600"/>
              <a:gd name="T7" fmla="*/ 15413 h 21600"/>
              <a:gd name="T8" fmla="*/ 0 w 21600"/>
              <a:gd name="T9" fmla="*/ 15413 h 21600"/>
              <a:gd name="T10" fmla="*/ 0 w 21600"/>
              <a:gd name="T11" fmla="*/ 21600 h 21600"/>
              <a:gd name="T12" fmla="*/ 18514 w 21600"/>
              <a:gd name="T13" fmla="*/ 21600 h 21600"/>
              <a:gd name="T14" fmla="*/ 18514 w 21600"/>
              <a:gd name="T15" fmla="*/ 7200 h 21600"/>
              <a:gd name="T16" fmla="*/ 21600 w 21600"/>
              <a:gd name="T17" fmla="*/ 7200 h 21600"/>
              <a:gd name="T18" fmla="*/ 15863 w 21600"/>
              <a:gd name="T19" fmla="*/ 0 h 21600"/>
              <a:gd name="T20" fmla="*/ 0 w 21600"/>
              <a:gd name="T21" fmla="*/ 15413 h 21600"/>
              <a:gd name="T22" fmla="*/ 18514 w 21600"/>
              <a:gd name="T23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5863" y="0"/>
                </a:moveTo>
                <a:lnTo>
                  <a:pt x="10125" y="7200"/>
                </a:lnTo>
                <a:lnTo>
                  <a:pt x="13211" y="7200"/>
                </a:lnTo>
                <a:lnTo>
                  <a:pt x="13211" y="15413"/>
                </a:lnTo>
                <a:lnTo>
                  <a:pt x="0" y="15413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863" y="0"/>
                </a:lnTo>
                <a:close/>
              </a:path>
            </a:pathLst>
          </a:custGeom>
          <a:solidFill>
            <a:srgbClr val="FFCC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A2D8383-2B20-F114-9E30-18D50D099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159" y="3022600"/>
            <a:ext cx="43180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394F0DE-BF60-CC87-42F0-96762FB71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959" y="3022600"/>
            <a:ext cx="13817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080822A1-6D72-F0F7-741E-C7B10CE36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2719" y="3022600"/>
            <a:ext cx="2245360" cy="43180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Physical page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9AC68ECE-215E-31E3-9EC5-24C960110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079" y="1813560"/>
            <a:ext cx="1295400" cy="431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Pg offset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6EA2620-ACEE-1CC3-C304-E0E32D504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159" y="3454400"/>
            <a:ext cx="43180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8B52F55A-EA43-E063-0995-16274FA17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959" y="3454400"/>
            <a:ext cx="13817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7657D706-A1CB-B13F-41F1-469154F1B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2719" y="3454400"/>
            <a:ext cx="2245360" cy="43180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3C418FD2-C05B-7EAD-505A-37EA367D9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159" y="3886200"/>
            <a:ext cx="43180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0EC67827-F9EE-F5BF-9AA4-19F9A9D2C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959" y="3886200"/>
            <a:ext cx="13817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32917988-0EB3-3160-01DA-8CF6FAEA6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2719" y="3886200"/>
            <a:ext cx="2245360" cy="43180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3CB008A8-08B0-69DE-E0CB-E6CF7A45F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159" y="4318000"/>
            <a:ext cx="43180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BF8C07A7-C8E0-47A0-044B-0D03E4D2D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959" y="4318000"/>
            <a:ext cx="13817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926C04CE-4B0C-1931-4E01-C2F3CFB0E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2719" y="4318000"/>
            <a:ext cx="2245360" cy="43180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841C0388-6C41-8559-1EE3-241B79FF7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159" y="4749800"/>
            <a:ext cx="43180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34942CB6-F4AD-CA15-0915-C49223DF0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959" y="4749800"/>
            <a:ext cx="13817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6BFEF056-AE51-A9E2-2EF7-B27499927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2719" y="4749800"/>
            <a:ext cx="2245360" cy="43180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C330E356-AEAD-3A2A-E253-9A6229A6C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159" y="5181600"/>
            <a:ext cx="43180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74358B05-E270-12A5-56D5-624D29A1E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959" y="5181600"/>
            <a:ext cx="13817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D9946EA9-031E-5F22-571E-1044FAC36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2719" y="5181600"/>
            <a:ext cx="2245360" cy="43180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7E82F565-1ADF-72E9-1007-2214D4C88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159" y="5613400"/>
            <a:ext cx="43180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2784C07D-0960-32C6-FA09-E146E369D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959" y="5613400"/>
            <a:ext cx="13817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C48F299F-C148-F27E-926A-E6B55EE1D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2719" y="5613400"/>
            <a:ext cx="2245360" cy="43180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0855D116-33DA-8F98-94D0-A5A531893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159" y="6045200"/>
            <a:ext cx="43180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E42EE4DF-E305-FA62-66AE-38C9E3BDB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959" y="6045200"/>
            <a:ext cx="13817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1D068BD3-D59E-2790-5C3A-877972022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2719" y="6045200"/>
            <a:ext cx="2245360" cy="43180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2" name="AutoShape 30">
            <a:extLst>
              <a:ext uri="{FF2B5EF4-FFF2-40B4-BE49-F238E27FC236}">
                <a16:creationId xmlns:a16="http://schemas.microsoft.com/office/drawing/2014/main" id="{F31B4314-F540-F6CD-FDE7-657BF5E5E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8079" y="3022600"/>
            <a:ext cx="949960" cy="431800"/>
          </a:xfrm>
          <a:prstGeom prst="rightArrow">
            <a:avLst>
              <a:gd name="adj1" fmla="val 50000"/>
              <a:gd name="adj2" fmla="val 55000"/>
            </a:avLst>
          </a:prstGeom>
          <a:solidFill>
            <a:srgbClr val="FFCC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" name="Text Box 57">
            <a:extLst>
              <a:ext uri="{FF2B5EF4-FFF2-40B4-BE49-F238E27FC236}">
                <a16:creationId xmlns:a16="http://schemas.microsoft.com/office/drawing/2014/main" id="{550980E3-4C4F-E7D8-6B6A-E1F836658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0278" y="1802732"/>
            <a:ext cx="2012089" cy="441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67" b="1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Virtual address</a:t>
            </a:r>
          </a:p>
        </p:txBody>
      </p:sp>
      <p:sp>
        <p:nvSpPr>
          <p:cNvPr id="34" name="Text Box 57">
            <a:extLst>
              <a:ext uri="{FF2B5EF4-FFF2-40B4-BE49-F238E27FC236}">
                <a16:creationId xmlns:a16="http://schemas.microsoft.com/office/drawing/2014/main" id="{4ED05AAB-169A-7E1D-2A84-47A93A72B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791" y="6477001"/>
            <a:ext cx="615874" cy="441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67" b="1" i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TLB</a:t>
            </a:r>
            <a:endParaRPr lang="en-US" sz="2267" b="1" i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043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CD48-6382-875C-BA70-DC9FE413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" pitchFamily="34" charset="0"/>
              </a:rPr>
              <a:t>Where is the TLB lookup?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60ED7-B3BC-EC2B-35E1-7C64C8503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sz="2800" dirty="0">
                <a:latin typeface="Calibri" pitchFamily="34" charset="0"/>
              </a:rPr>
              <a:t>put the TLB lookup in the pipeline after the virtual address is calculated and before the memory reference is performed</a:t>
            </a:r>
          </a:p>
          <a:p>
            <a:pPr lvl="1"/>
            <a:r>
              <a:rPr lang="en-US" sz="2400" dirty="0">
                <a:latin typeface="Calibri" pitchFamily="34" charset="0"/>
              </a:rPr>
              <a:t>This may be before or during the data cache access.</a:t>
            </a:r>
          </a:p>
          <a:p>
            <a:pPr lvl="2"/>
            <a:r>
              <a:rPr lang="en-US" sz="2000" dirty="0">
                <a:latin typeface="Calibri" pitchFamily="34" charset="0"/>
              </a:rPr>
              <a:t>To be discussed next time</a:t>
            </a:r>
          </a:p>
          <a:p>
            <a:pPr lvl="1"/>
            <a:r>
              <a:rPr lang="en-US" sz="2400" dirty="0">
                <a:latin typeface="Calibri" pitchFamily="34" charset="0"/>
              </a:rPr>
              <a:t>In case of a TLB miss, we need to perform the virtual to physical address translation during the memory stage of the pipeline.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6C6C6-7468-0913-D011-581F7407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43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E3DFC-D64E-8126-5F4C-78100762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4507A-F8BD-B47A-7D8B-21EB9999B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Loading your program in memory</a:t>
            </a:r>
          </a:p>
          <a:p>
            <a:pPr lvl="1" eaLnBrk="1" hangingPunct="1"/>
            <a:r>
              <a:rPr lang="en-US" dirty="0"/>
              <a:t>Ask operating system to create a new process</a:t>
            </a:r>
          </a:p>
          <a:p>
            <a:pPr lvl="1" eaLnBrk="1" hangingPunct="1"/>
            <a:r>
              <a:rPr lang="en-US" dirty="0"/>
              <a:t>Construct a page table for this process</a:t>
            </a:r>
          </a:p>
          <a:p>
            <a:pPr lvl="1" eaLnBrk="1" hangingPunct="1"/>
            <a:r>
              <a:rPr lang="en-US" dirty="0"/>
              <a:t>Mark all page table entries as invalid with a pointer to the disk image of the program</a:t>
            </a:r>
          </a:p>
          <a:p>
            <a:pPr lvl="2" eaLnBrk="1" hangingPunct="1"/>
            <a:r>
              <a:rPr lang="en-US" dirty="0"/>
              <a:t>That is, point to the executable file containing the binary.</a:t>
            </a:r>
          </a:p>
          <a:p>
            <a:pPr lvl="1" eaLnBrk="1" hangingPunct="1"/>
            <a:r>
              <a:rPr lang="en-US" dirty="0"/>
              <a:t>Run the program and get an immediate page fault on the first instruction.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D028E-7F9D-025C-EC88-32A9CECB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56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547019" y="0"/>
            <a:ext cx="9067800" cy="949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4080" b="1" dirty="0">
                <a:latin typeface="Calibri" pitchFamily="34" charset="0"/>
              </a:rPr>
              <a:t>Loading a program into memory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281079" y="254942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281079" y="289486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2281079" y="324030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2281079" y="358574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2281079" y="531294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text2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2281079" y="565838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1813" b="1" dirty="0">
                <a:solidFill>
                  <a:srgbClr val="000000"/>
                </a:solidFill>
                <a:latin typeface="Calibri" pitchFamily="34" charset="0"/>
              </a:rPr>
              <a:t>global data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2281079" y="600382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2281079" y="496750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22539" name="Oval 11"/>
          <p:cNvSpPr>
            <a:spLocks noChangeArrowheads="1"/>
          </p:cNvSpPr>
          <p:nvPr/>
        </p:nvSpPr>
        <p:spPr bwMode="auto">
          <a:xfrm>
            <a:off x="2885599" y="401754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2885599" y="470842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41" name="Oval 13"/>
          <p:cNvSpPr>
            <a:spLocks noChangeArrowheads="1"/>
          </p:cNvSpPr>
          <p:nvPr/>
        </p:nvSpPr>
        <p:spPr bwMode="auto">
          <a:xfrm>
            <a:off x="2885599" y="436298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2196519" y="1910715"/>
            <a:ext cx="1471531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Disk Pages</a:t>
            </a:r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7203599" y="25494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6080919" y="25494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6080919" y="1910715"/>
            <a:ext cx="1557516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2 entry TLB</a:t>
            </a:r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4094639" y="254942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4094639" y="289486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4094639" y="324030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4094639" y="358574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4191794" y="1910715"/>
            <a:ext cx="1241212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Memory</a:t>
            </a:r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7203599" y="29812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6080919" y="29812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6512720" y="3551555"/>
            <a:ext cx="1486407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Page Table</a:t>
            </a:r>
          </a:p>
        </p:txBody>
      </p:sp>
      <p:sp>
        <p:nvSpPr>
          <p:cNvPr id="22554" name="Rectangle 26"/>
          <p:cNvSpPr>
            <a:spLocks noChangeArrowheads="1"/>
          </p:cNvSpPr>
          <p:nvPr/>
        </p:nvSpPr>
        <p:spPr bwMode="auto">
          <a:xfrm>
            <a:off x="6599079" y="401754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55" name="Rectangle 27"/>
          <p:cNvSpPr>
            <a:spLocks noChangeArrowheads="1"/>
          </p:cNvSpPr>
          <p:nvPr/>
        </p:nvSpPr>
        <p:spPr bwMode="auto">
          <a:xfrm>
            <a:off x="6599079" y="436298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56" name="Rectangle 28"/>
          <p:cNvSpPr>
            <a:spLocks noChangeArrowheads="1"/>
          </p:cNvSpPr>
          <p:nvPr/>
        </p:nvSpPr>
        <p:spPr bwMode="auto">
          <a:xfrm>
            <a:off x="6599079" y="470842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57" name="Rectangle 29"/>
          <p:cNvSpPr>
            <a:spLocks noChangeArrowheads="1"/>
          </p:cNvSpPr>
          <p:nvPr/>
        </p:nvSpPr>
        <p:spPr bwMode="auto">
          <a:xfrm>
            <a:off x="6599079" y="505386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58" name="Rectangle 30"/>
          <p:cNvSpPr>
            <a:spLocks noChangeArrowheads="1"/>
          </p:cNvSpPr>
          <p:nvPr/>
        </p:nvSpPr>
        <p:spPr bwMode="auto">
          <a:xfrm>
            <a:off x="6599079" y="539930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59" name="Rectangle 31"/>
          <p:cNvSpPr>
            <a:spLocks noChangeArrowheads="1"/>
          </p:cNvSpPr>
          <p:nvPr/>
        </p:nvSpPr>
        <p:spPr bwMode="auto">
          <a:xfrm>
            <a:off x="6599079" y="574474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6599079" y="609018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61" name="Rectangle 33"/>
          <p:cNvSpPr>
            <a:spLocks noChangeArrowheads="1"/>
          </p:cNvSpPr>
          <p:nvPr/>
        </p:nvSpPr>
        <p:spPr bwMode="auto">
          <a:xfrm>
            <a:off x="6599079" y="643562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70" name="Rectangle 42"/>
          <p:cNvSpPr>
            <a:spLocks noChangeArrowheads="1"/>
          </p:cNvSpPr>
          <p:nvPr/>
        </p:nvSpPr>
        <p:spPr bwMode="auto">
          <a:xfrm>
            <a:off x="8326279" y="2549420"/>
            <a:ext cx="5181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71" name="Rectangle 43"/>
          <p:cNvSpPr>
            <a:spLocks noChangeArrowheads="1"/>
          </p:cNvSpPr>
          <p:nvPr/>
        </p:nvSpPr>
        <p:spPr bwMode="auto">
          <a:xfrm>
            <a:off x="8326279" y="2981220"/>
            <a:ext cx="5181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72" name="Text Box 44"/>
          <p:cNvSpPr txBox="1">
            <a:spLocks noChangeArrowheads="1"/>
          </p:cNvSpPr>
          <p:nvPr/>
        </p:nvSpPr>
        <p:spPr bwMode="auto">
          <a:xfrm>
            <a:off x="6255439" y="401394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0</a:t>
            </a:r>
          </a:p>
        </p:txBody>
      </p:sp>
      <p:sp>
        <p:nvSpPr>
          <p:cNvPr id="22573" name="Text Box 45"/>
          <p:cNvSpPr txBox="1">
            <a:spLocks noChangeArrowheads="1"/>
          </p:cNvSpPr>
          <p:nvPr/>
        </p:nvSpPr>
        <p:spPr bwMode="auto">
          <a:xfrm>
            <a:off x="6255439" y="435938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1</a:t>
            </a:r>
          </a:p>
        </p:txBody>
      </p:sp>
      <p:sp>
        <p:nvSpPr>
          <p:cNvPr id="22574" name="Text Box 46"/>
          <p:cNvSpPr txBox="1">
            <a:spLocks noChangeArrowheads="1"/>
          </p:cNvSpPr>
          <p:nvPr/>
        </p:nvSpPr>
        <p:spPr bwMode="auto">
          <a:xfrm>
            <a:off x="6255439" y="470482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2</a:t>
            </a:r>
          </a:p>
        </p:txBody>
      </p:sp>
      <p:sp>
        <p:nvSpPr>
          <p:cNvPr id="22575" name="Text Box 47"/>
          <p:cNvSpPr txBox="1">
            <a:spLocks noChangeArrowheads="1"/>
          </p:cNvSpPr>
          <p:nvPr/>
        </p:nvSpPr>
        <p:spPr bwMode="auto">
          <a:xfrm>
            <a:off x="6255439" y="505026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3</a:t>
            </a:r>
          </a:p>
        </p:txBody>
      </p:sp>
      <p:sp>
        <p:nvSpPr>
          <p:cNvPr id="22576" name="Text Box 48"/>
          <p:cNvSpPr txBox="1">
            <a:spLocks noChangeArrowheads="1"/>
          </p:cNvSpPr>
          <p:nvPr/>
        </p:nvSpPr>
        <p:spPr bwMode="auto">
          <a:xfrm>
            <a:off x="6255439" y="539570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4</a:t>
            </a:r>
          </a:p>
        </p:txBody>
      </p:sp>
      <p:sp>
        <p:nvSpPr>
          <p:cNvPr id="22577" name="Text Box 49"/>
          <p:cNvSpPr txBox="1">
            <a:spLocks noChangeArrowheads="1"/>
          </p:cNvSpPr>
          <p:nvPr/>
        </p:nvSpPr>
        <p:spPr bwMode="auto">
          <a:xfrm>
            <a:off x="6255439" y="574114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5</a:t>
            </a:r>
          </a:p>
        </p:txBody>
      </p:sp>
      <p:sp>
        <p:nvSpPr>
          <p:cNvPr id="22578" name="Text Box 50"/>
          <p:cNvSpPr txBox="1">
            <a:spLocks noChangeArrowheads="1"/>
          </p:cNvSpPr>
          <p:nvPr/>
        </p:nvSpPr>
        <p:spPr bwMode="auto">
          <a:xfrm>
            <a:off x="6255439" y="608658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6</a:t>
            </a:r>
          </a:p>
        </p:txBody>
      </p:sp>
      <p:sp>
        <p:nvSpPr>
          <p:cNvPr id="22579" name="Text Box 51"/>
          <p:cNvSpPr txBox="1">
            <a:spLocks noChangeArrowheads="1"/>
          </p:cNvSpPr>
          <p:nvPr/>
        </p:nvSpPr>
        <p:spPr bwMode="auto">
          <a:xfrm>
            <a:off x="6255439" y="643202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7</a:t>
            </a:r>
          </a:p>
        </p:txBody>
      </p:sp>
      <p:sp>
        <p:nvSpPr>
          <p:cNvPr id="22580" name="Text Box 52"/>
          <p:cNvSpPr txBox="1">
            <a:spLocks noChangeArrowheads="1"/>
          </p:cNvSpPr>
          <p:nvPr/>
        </p:nvSpPr>
        <p:spPr bwMode="auto">
          <a:xfrm>
            <a:off x="4046437" y="4242436"/>
            <a:ext cx="1524943" cy="2200381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267" b="1" dirty="0">
                <a:latin typeface="Calibri" pitchFamily="34" charset="0"/>
              </a:rPr>
              <a:t>References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0x0000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0x0004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0x7FFC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0x0008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0x2134</a:t>
            </a:r>
          </a:p>
        </p:txBody>
      </p:sp>
      <p:sp>
        <p:nvSpPr>
          <p:cNvPr id="22581" name="Text Box 53"/>
          <p:cNvSpPr txBox="1">
            <a:spLocks noChangeArrowheads="1"/>
          </p:cNvSpPr>
          <p:nvPr/>
        </p:nvSpPr>
        <p:spPr bwMode="auto">
          <a:xfrm>
            <a:off x="8515192" y="3922184"/>
            <a:ext cx="1744490" cy="2549259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Physical Refs</a:t>
            </a:r>
          </a:p>
          <a:p>
            <a:endParaRPr lang="en-US" sz="2267" b="1" dirty="0">
              <a:latin typeface="Calibri" pitchFamily="34" charset="0"/>
            </a:endParaRPr>
          </a:p>
          <a:p>
            <a:endParaRPr lang="en-US" sz="2267" b="1" dirty="0">
              <a:latin typeface="Calibri" pitchFamily="34" charset="0"/>
            </a:endParaRPr>
          </a:p>
          <a:p>
            <a:endParaRPr lang="en-US" sz="2267" b="1" dirty="0">
              <a:latin typeface="Calibri" pitchFamily="34" charset="0"/>
            </a:endParaRPr>
          </a:p>
          <a:p>
            <a:endParaRPr lang="en-US" sz="2267" b="1" dirty="0">
              <a:latin typeface="Calibri" pitchFamily="34" charset="0"/>
            </a:endParaRPr>
          </a:p>
          <a:p>
            <a:endParaRPr lang="en-US" sz="2267" b="1" dirty="0">
              <a:latin typeface="Calibri" pitchFamily="34" charset="0"/>
            </a:endParaRPr>
          </a:p>
          <a:p>
            <a:endParaRPr lang="en-US" sz="2267" b="1" dirty="0">
              <a:latin typeface="Calibri" pitchFamily="34" charset="0"/>
            </a:endParaRPr>
          </a:p>
        </p:txBody>
      </p:sp>
      <p:sp>
        <p:nvSpPr>
          <p:cNvPr id="57" name="Text Box 17"/>
          <p:cNvSpPr txBox="1">
            <a:spLocks noChangeArrowheads="1"/>
          </p:cNvSpPr>
          <p:nvPr/>
        </p:nvSpPr>
        <p:spPr bwMode="auto">
          <a:xfrm>
            <a:off x="5994559" y="2169752"/>
            <a:ext cx="4175866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dirty="0">
                <a:latin typeface="Calibri" pitchFamily="34" charset="0"/>
              </a:rPr>
              <a:t>VPN            PPN            Permission</a:t>
            </a:r>
          </a:p>
        </p:txBody>
      </p:sp>
      <p:sp>
        <p:nvSpPr>
          <p:cNvPr id="58" name="Text Box 34"/>
          <p:cNvSpPr txBox="1">
            <a:spLocks noChangeArrowheads="1"/>
          </p:cNvSpPr>
          <p:nvPr/>
        </p:nvSpPr>
        <p:spPr bwMode="auto">
          <a:xfrm>
            <a:off x="1849279" y="245946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D0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59" name="Text Box 35"/>
          <p:cNvSpPr txBox="1">
            <a:spLocks noChangeArrowheads="1"/>
          </p:cNvSpPr>
          <p:nvPr/>
        </p:nvSpPr>
        <p:spPr bwMode="auto">
          <a:xfrm>
            <a:off x="1849279" y="280490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60" name="Text Box 36"/>
          <p:cNvSpPr txBox="1">
            <a:spLocks noChangeArrowheads="1"/>
          </p:cNvSpPr>
          <p:nvPr/>
        </p:nvSpPr>
        <p:spPr bwMode="auto">
          <a:xfrm>
            <a:off x="1849279" y="315034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D2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61" name="Text Box 37"/>
          <p:cNvSpPr txBox="1">
            <a:spLocks noChangeArrowheads="1"/>
          </p:cNvSpPr>
          <p:nvPr/>
        </p:nvSpPr>
        <p:spPr bwMode="auto">
          <a:xfrm>
            <a:off x="1849279" y="349578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D3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auto">
          <a:xfrm>
            <a:off x="1417479" y="487754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D1000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63" name="Text Box 39"/>
          <p:cNvSpPr txBox="1">
            <a:spLocks noChangeArrowheads="1"/>
          </p:cNvSpPr>
          <p:nvPr/>
        </p:nvSpPr>
        <p:spPr bwMode="auto">
          <a:xfrm>
            <a:off x="1417479" y="522298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D1001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64" name="Text Box 40"/>
          <p:cNvSpPr txBox="1">
            <a:spLocks noChangeArrowheads="1"/>
          </p:cNvSpPr>
          <p:nvPr/>
        </p:nvSpPr>
        <p:spPr bwMode="auto">
          <a:xfrm>
            <a:off x="1417479" y="556842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D1002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65" name="Text Box 41"/>
          <p:cNvSpPr txBox="1">
            <a:spLocks noChangeArrowheads="1"/>
          </p:cNvSpPr>
          <p:nvPr/>
        </p:nvSpPr>
        <p:spPr bwMode="auto">
          <a:xfrm>
            <a:off x="1417479" y="591386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D1003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66" name="Text Box 14"/>
          <p:cNvSpPr txBox="1">
            <a:spLocks noChangeArrowheads="1"/>
          </p:cNvSpPr>
          <p:nvPr/>
        </p:nvSpPr>
        <p:spPr bwMode="auto">
          <a:xfrm>
            <a:off x="1547019" y="1036320"/>
            <a:ext cx="5985075" cy="82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680"/>
              </a:spcBef>
              <a:buClr>
                <a:srgbClr val="CC0000"/>
              </a:buClr>
              <a:buSzPct val="80000"/>
              <a:buFont typeface="Wingdings" charset="0"/>
              <a:buChar char=""/>
            </a:pPr>
            <a:r>
              <a:rPr lang="en-US" sz="2040" dirty="0">
                <a:latin typeface="Calibri" pitchFamily="34" charset="0"/>
              </a:rPr>
              <a:t>Page size = 4 KB, Page table entry size = 4 B</a:t>
            </a:r>
          </a:p>
          <a:p>
            <a:pPr>
              <a:spcBef>
                <a:spcPts val="680"/>
              </a:spcBef>
              <a:buClr>
                <a:srgbClr val="CC0000"/>
              </a:buClr>
              <a:buSzPct val="80000"/>
              <a:buFont typeface="Wingdings" charset="0"/>
              <a:buChar char=""/>
            </a:pPr>
            <a:r>
              <a:rPr lang="en-US" sz="2040" dirty="0">
                <a:latin typeface="Calibri" pitchFamily="34" charset="0"/>
              </a:rPr>
              <a:t>Page table register</a:t>
            </a:r>
            <a:r>
              <a:rPr lang="en-US" sz="2040" b="1" dirty="0">
                <a:latin typeface="Calibri" pitchFamily="34" charset="0"/>
              </a:rPr>
              <a:t> </a:t>
            </a:r>
            <a:r>
              <a:rPr lang="en-US" sz="2040" dirty="0">
                <a:latin typeface="Calibri" pitchFamily="34" charset="0"/>
              </a:rPr>
              <a:t>points to physical address 0x0000</a:t>
            </a:r>
          </a:p>
        </p:txBody>
      </p:sp>
      <p:sp>
        <p:nvSpPr>
          <p:cNvPr id="67" name="Slide Number Placeholder 3">
            <a:extLst>
              <a:ext uri="{FF2B5EF4-FFF2-40B4-BE49-F238E27FC236}">
                <a16:creationId xmlns:a16="http://schemas.microsoft.com/office/drawing/2014/main" id="{032D3589-372F-336A-753D-631978E4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z="2400" smtClean="0"/>
              <a:pPr/>
              <a:t>29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55460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B80D-987F-949F-5793-0E9BDA1F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5D3F8-EC65-0025-53F5-D92C14DEA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27" y="2069042"/>
            <a:ext cx="10489585" cy="2426758"/>
          </a:xfrm>
        </p:spPr>
        <p:txBody>
          <a:bodyPr>
            <a:normAutofit/>
          </a:bodyPr>
          <a:lstStyle/>
          <a:p>
            <a:r>
              <a:rPr lang="en-US" sz="2400" dirty="0"/>
              <a:t>We use a “page table” to translate “virtual” addresses (specified by the programmer / assembler) to “physical” addresses (sent to memory)</a:t>
            </a:r>
          </a:p>
          <a:p>
            <a:pPr lvl="1"/>
            <a:r>
              <a:rPr lang="en-US" sz="2000" dirty="0"/>
              <a:t>Allows multiple programs to run without interfering with each other</a:t>
            </a:r>
          </a:p>
          <a:p>
            <a:pPr lvl="1"/>
            <a:r>
              <a:rPr lang="en-US" sz="2000" dirty="0"/>
              <a:t>Allows programs to use more storage than available in DRAM</a:t>
            </a:r>
          </a:p>
          <a:p>
            <a:pPr lvl="2"/>
            <a:r>
              <a:rPr lang="en-US" sz="1800" dirty="0"/>
              <a:t>By mapping virtual addresses to disk instead of DRAM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6A23A-9493-0CE0-5C86-4C135610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BC5FBB-0258-FDC0-9DEC-92D7017C3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95319" y="4305300"/>
            <a:ext cx="3973199" cy="2697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0C7F69-7636-89C2-9DBC-15CF47F71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919" y="4312920"/>
            <a:ext cx="3976337" cy="26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6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99319" y="-52176"/>
            <a:ext cx="10622280" cy="1347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3627" b="1" dirty="0">
                <a:latin typeface="Calibri" pitchFamily="34" charset="0"/>
              </a:rPr>
              <a:t>Step 1</a:t>
            </a:r>
            <a:r>
              <a:rPr lang="en-US" sz="3627" b="1">
                <a:latin typeface="Calibri" pitchFamily="34" charset="0"/>
              </a:rPr>
              <a:t>: Read </a:t>
            </a:r>
            <a:r>
              <a:rPr lang="en-US" sz="3627" b="1" dirty="0">
                <a:latin typeface="Calibri" pitchFamily="34" charset="0"/>
              </a:rPr>
              <a:t>executable </a:t>
            </a:r>
            <a:r>
              <a:rPr lang="en-US" sz="3627" b="1">
                <a:latin typeface="Calibri" pitchFamily="34" charset="0"/>
              </a:rPr>
              <a:t>header &amp; initialize </a:t>
            </a:r>
            <a:r>
              <a:rPr lang="en-US" sz="3627" b="1" dirty="0">
                <a:latin typeface="Calibri" pitchFamily="34" charset="0"/>
              </a:rPr>
              <a:t>page table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281079" y="254942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281079" y="289486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281079" y="324030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2281079" y="358574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2281079" y="531294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text2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2281079" y="565838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1813" b="1" dirty="0">
                <a:solidFill>
                  <a:srgbClr val="000000"/>
                </a:solidFill>
                <a:latin typeface="Calibri" pitchFamily="34" charset="0"/>
              </a:rPr>
              <a:t>global data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2281079" y="600382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281079" y="496750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24587" name="Oval 11"/>
          <p:cNvSpPr>
            <a:spLocks noChangeArrowheads="1"/>
          </p:cNvSpPr>
          <p:nvPr/>
        </p:nvSpPr>
        <p:spPr bwMode="auto">
          <a:xfrm>
            <a:off x="2885599" y="401754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588" name="Oval 12"/>
          <p:cNvSpPr>
            <a:spLocks noChangeArrowheads="1"/>
          </p:cNvSpPr>
          <p:nvPr/>
        </p:nvSpPr>
        <p:spPr bwMode="auto">
          <a:xfrm>
            <a:off x="2885599" y="470842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589" name="Oval 13"/>
          <p:cNvSpPr>
            <a:spLocks noChangeArrowheads="1"/>
          </p:cNvSpPr>
          <p:nvPr/>
        </p:nvSpPr>
        <p:spPr bwMode="auto">
          <a:xfrm>
            <a:off x="2885599" y="436298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2196519" y="1910715"/>
            <a:ext cx="1471531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Disk Pages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7203599" y="25494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6080919" y="25494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6080919" y="1910715"/>
            <a:ext cx="1557516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2 entry TLB</a:t>
            </a: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4094639" y="254942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4094639" y="289486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4094639" y="324030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4094639" y="358574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4191794" y="1910715"/>
            <a:ext cx="1241212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Memory</a:t>
            </a:r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7203599" y="29812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6080919" y="29812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6512720" y="3551555"/>
            <a:ext cx="1486407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Page Table</a:t>
            </a:r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6599079" y="401754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03" name="Rectangle 27"/>
          <p:cNvSpPr>
            <a:spLocks noChangeArrowheads="1"/>
          </p:cNvSpPr>
          <p:nvPr/>
        </p:nvSpPr>
        <p:spPr bwMode="auto">
          <a:xfrm>
            <a:off x="6599079" y="436298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6599079" y="470842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6599079" y="505386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06" name="Rectangle 30"/>
          <p:cNvSpPr>
            <a:spLocks noChangeArrowheads="1"/>
          </p:cNvSpPr>
          <p:nvPr/>
        </p:nvSpPr>
        <p:spPr bwMode="auto">
          <a:xfrm>
            <a:off x="6599079" y="539930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07" name="Rectangle 31"/>
          <p:cNvSpPr>
            <a:spLocks noChangeArrowheads="1"/>
          </p:cNvSpPr>
          <p:nvPr/>
        </p:nvSpPr>
        <p:spPr bwMode="auto">
          <a:xfrm>
            <a:off x="6599079" y="574474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08" name="Rectangle 32"/>
          <p:cNvSpPr>
            <a:spLocks noChangeArrowheads="1"/>
          </p:cNvSpPr>
          <p:nvPr/>
        </p:nvSpPr>
        <p:spPr bwMode="auto">
          <a:xfrm>
            <a:off x="6599079" y="609018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09" name="Rectangle 33"/>
          <p:cNvSpPr>
            <a:spLocks noChangeArrowheads="1"/>
          </p:cNvSpPr>
          <p:nvPr/>
        </p:nvSpPr>
        <p:spPr bwMode="auto">
          <a:xfrm>
            <a:off x="6599079" y="643562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18" name="Rectangle 42"/>
          <p:cNvSpPr>
            <a:spLocks noChangeArrowheads="1"/>
          </p:cNvSpPr>
          <p:nvPr/>
        </p:nvSpPr>
        <p:spPr bwMode="auto">
          <a:xfrm>
            <a:off x="8326279" y="2549420"/>
            <a:ext cx="5181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8326279" y="2981220"/>
            <a:ext cx="5181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6255439" y="401394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0</a:t>
            </a:r>
          </a:p>
        </p:txBody>
      </p:sp>
      <p:sp>
        <p:nvSpPr>
          <p:cNvPr id="24621" name="Text Box 45"/>
          <p:cNvSpPr txBox="1">
            <a:spLocks noChangeArrowheads="1"/>
          </p:cNvSpPr>
          <p:nvPr/>
        </p:nvSpPr>
        <p:spPr bwMode="auto">
          <a:xfrm>
            <a:off x="6255439" y="435938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1</a:t>
            </a:r>
          </a:p>
        </p:txBody>
      </p:sp>
      <p:sp>
        <p:nvSpPr>
          <p:cNvPr id="24622" name="Text Box 46"/>
          <p:cNvSpPr txBox="1">
            <a:spLocks noChangeArrowheads="1"/>
          </p:cNvSpPr>
          <p:nvPr/>
        </p:nvSpPr>
        <p:spPr bwMode="auto">
          <a:xfrm>
            <a:off x="6255439" y="470482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2</a:t>
            </a:r>
          </a:p>
        </p:txBody>
      </p:sp>
      <p:sp>
        <p:nvSpPr>
          <p:cNvPr id="24623" name="Text Box 47"/>
          <p:cNvSpPr txBox="1">
            <a:spLocks noChangeArrowheads="1"/>
          </p:cNvSpPr>
          <p:nvPr/>
        </p:nvSpPr>
        <p:spPr bwMode="auto">
          <a:xfrm>
            <a:off x="6255439" y="505026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3</a:t>
            </a:r>
          </a:p>
        </p:txBody>
      </p:sp>
      <p:sp>
        <p:nvSpPr>
          <p:cNvPr id="24624" name="Text Box 48"/>
          <p:cNvSpPr txBox="1">
            <a:spLocks noChangeArrowheads="1"/>
          </p:cNvSpPr>
          <p:nvPr/>
        </p:nvSpPr>
        <p:spPr bwMode="auto">
          <a:xfrm>
            <a:off x="6255439" y="539570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4</a:t>
            </a:r>
          </a:p>
        </p:txBody>
      </p:sp>
      <p:sp>
        <p:nvSpPr>
          <p:cNvPr id="24625" name="Text Box 49"/>
          <p:cNvSpPr txBox="1">
            <a:spLocks noChangeArrowheads="1"/>
          </p:cNvSpPr>
          <p:nvPr/>
        </p:nvSpPr>
        <p:spPr bwMode="auto">
          <a:xfrm>
            <a:off x="6255439" y="574114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5</a:t>
            </a:r>
          </a:p>
        </p:txBody>
      </p:sp>
      <p:sp>
        <p:nvSpPr>
          <p:cNvPr id="24626" name="Text Box 50"/>
          <p:cNvSpPr txBox="1">
            <a:spLocks noChangeArrowheads="1"/>
          </p:cNvSpPr>
          <p:nvPr/>
        </p:nvSpPr>
        <p:spPr bwMode="auto">
          <a:xfrm>
            <a:off x="6255439" y="608658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6</a:t>
            </a:r>
          </a:p>
        </p:txBody>
      </p:sp>
      <p:sp>
        <p:nvSpPr>
          <p:cNvPr id="24627" name="Text Box 51"/>
          <p:cNvSpPr txBox="1">
            <a:spLocks noChangeArrowheads="1"/>
          </p:cNvSpPr>
          <p:nvPr/>
        </p:nvSpPr>
        <p:spPr bwMode="auto">
          <a:xfrm>
            <a:off x="6255439" y="643202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7</a:t>
            </a:r>
          </a:p>
        </p:txBody>
      </p:sp>
      <p:sp>
        <p:nvSpPr>
          <p:cNvPr id="24629" name="Text Box 53"/>
          <p:cNvSpPr txBox="1">
            <a:spLocks noChangeArrowheads="1"/>
          </p:cNvSpPr>
          <p:nvPr/>
        </p:nvSpPr>
        <p:spPr bwMode="auto">
          <a:xfrm>
            <a:off x="8515192" y="3922184"/>
            <a:ext cx="1744490" cy="2549259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Physical Refs</a:t>
            </a:r>
          </a:p>
          <a:p>
            <a:endParaRPr lang="en-US" sz="2267" b="1" dirty="0">
              <a:latin typeface="Calibri" pitchFamily="34" charset="0"/>
            </a:endParaRPr>
          </a:p>
          <a:p>
            <a:endParaRPr lang="en-US" sz="2267" b="1" dirty="0">
              <a:latin typeface="Calibri" pitchFamily="34" charset="0"/>
            </a:endParaRPr>
          </a:p>
          <a:p>
            <a:endParaRPr lang="en-US" sz="2267" b="1" dirty="0">
              <a:latin typeface="Calibri" pitchFamily="34" charset="0"/>
            </a:endParaRPr>
          </a:p>
          <a:p>
            <a:endParaRPr lang="en-US" sz="2267" b="1" dirty="0">
              <a:latin typeface="Calibri" pitchFamily="34" charset="0"/>
            </a:endParaRPr>
          </a:p>
          <a:p>
            <a:endParaRPr lang="en-US" sz="2267" b="1" dirty="0">
              <a:latin typeface="Calibri" pitchFamily="34" charset="0"/>
            </a:endParaRPr>
          </a:p>
          <a:p>
            <a:endParaRPr lang="en-US" sz="2267" b="1" dirty="0">
              <a:latin typeface="Calibri" pitchFamily="34" charset="0"/>
            </a:endParaRPr>
          </a:p>
        </p:txBody>
      </p:sp>
      <p:sp>
        <p:nvSpPr>
          <p:cNvPr id="24630" name="Rectangle 54"/>
          <p:cNvSpPr>
            <a:spLocks noChangeArrowheads="1"/>
          </p:cNvSpPr>
          <p:nvPr/>
        </p:nvSpPr>
        <p:spPr bwMode="auto">
          <a:xfrm>
            <a:off x="4094639" y="2526030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FF66"/>
                </a:solidFill>
                <a:latin typeface="Calibri" pitchFamily="34" charset="0"/>
              </a:rPr>
              <a:t>reserved</a:t>
            </a:r>
          </a:p>
        </p:txBody>
      </p:sp>
      <p:sp>
        <p:nvSpPr>
          <p:cNvPr id="24631" name="Rectangle 55"/>
          <p:cNvSpPr>
            <a:spLocks noChangeArrowheads="1"/>
          </p:cNvSpPr>
          <p:nvPr/>
        </p:nvSpPr>
        <p:spPr bwMode="auto">
          <a:xfrm>
            <a:off x="6599079" y="397256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0000"/>
                </a:solidFill>
                <a:latin typeface="Calibri" pitchFamily="34" charset="0"/>
              </a:rPr>
              <a:t>D1000</a:t>
            </a:r>
          </a:p>
        </p:txBody>
      </p:sp>
      <p:sp>
        <p:nvSpPr>
          <p:cNvPr id="24632" name="Rectangle 56"/>
          <p:cNvSpPr>
            <a:spLocks noChangeArrowheads="1"/>
          </p:cNvSpPr>
          <p:nvPr/>
        </p:nvSpPr>
        <p:spPr bwMode="auto">
          <a:xfrm>
            <a:off x="6599079" y="431800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0000"/>
                </a:solidFill>
                <a:latin typeface="Calibri" pitchFamily="34" charset="0"/>
              </a:rPr>
              <a:t>D1001</a:t>
            </a:r>
          </a:p>
        </p:txBody>
      </p:sp>
      <p:sp>
        <p:nvSpPr>
          <p:cNvPr id="24633" name="Rectangle 57"/>
          <p:cNvSpPr>
            <a:spLocks noChangeArrowheads="1"/>
          </p:cNvSpPr>
          <p:nvPr/>
        </p:nvSpPr>
        <p:spPr bwMode="auto">
          <a:xfrm>
            <a:off x="6599079" y="466344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0000"/>
                </a:solidFill>
                <a:latin typeface="Calibri" pitchFamily="34" charset="0"/>
              </a:rPr>
              <a:t>D1002</a:t>
            </a:r>
          </a:p>
        </p:txBody>
      </p:sp>
      <p:sp>
        <p:nvSpPr>
          <p:cNvPr id="24634" name="Rectangle 58"/>
          <p:cNvSpPr>
            <a:spLocks noChangeArrowheads="1"/>
          </p:cNvSpPr>
          <p:nvPr/>
        </p:nvSpPr>
        <p:spPr bwMode="auto">
          <a:xfrm>
            <a:off x="6599079" y="500888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4635" name="Rectangle 59"/>
          <p:cNvSpPr>
            <a:spLocks noChangeArrowheads="1"/>
          </p:cNvSpPr>
          <p:nvPr/>
        </p:nvSpPr>
        <p:spPr bwMode="auto">
          <a:xfrm>
            <a:off x="6599079" y="535432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4636" name="Rectangle 60"/>
          <p:cNvSpPr>
            <a:spLocks noChangeArrowheads="1"/>
          </p:cNvSpPr>
          <p:nvPr/>
        </p:nvSpPr>
        <p:spPr bwMode="auto">
          <a:xfrm>
            <a:off x="6599079" y="569976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4637" name="Rectangle 61"/>
          <p:cNvSpPr>
            <a:spLocks noChangeArrowheads="1"/>
          </p:cNvSpPr>
          <p:nvPr/>
        </p:nvSpPr>
        <p:spPr bwMode="auto">
          <a:xfrm>
            <a:off x="6599079" y="604520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4638" name="Rectangle 62"/>
          <p:cNvSpPr>
            <a:spLocks noChangeArrowheads="1"/>
          </p:cNvSpPr>
          <p:nvPr/>
        </p:nvSpPr>
        <p:spPr bwMode="auto">
          <a:xfrm>
            <a:off x="6599079" y="639064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4639" name="Text Box 63"/>
          <p:cNvSpPr txBox="1">
            <a:spLocks noChangeArrowheads="1"/>
          </p:cNvSpPr>
          <p:nvPr/>
        </p:nvSpPr>
        <p:spPr bwMode="auto">
          <a:xfrm>
            <a:off x="7809920" y="3997748"/>
            <a:ext cx="359368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36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36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4640" name="Text Box 64"/>
          <p:cNvSpPr txBox="1">
            <a:spLocks noChangeArrowheads="1"/>
          </p:cNvSpPr>
          <p:nvPr/>
        </p:nvSpPr>
        <p:spPr bwMode="auto">
          <a:xfrm>
            <a:off x="7809920" y="4256828"/>
            <a:ext cx="359368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36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36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68" name="Text Box 17"/>
          <p:cNvSpPr txBox="1">
            <a:spLocks noChangeArrowheads="1"/>
          </p:cNvSpPr>
          <p:nvPr/>
        </p:nvSpPr>
        <p:spPr bwMode="auto">
          <a:xfrm>
            <a:off x="5994559" y="2169752"/>
            <a:ext cx="4175866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dirty="0">
                <a:latin typeface="Calibri" pitchFamily="34" charset="0"/>
              </a:rPr>
              <a:t>VPN            PPN            Permission</a:t>
            </a:r>
          </a:p>
        </p:txBody>
      </p:sp>
      <p:sp>
        <p:nvSpPr>
          <p:cNvPr id="69" name="Text Box 34"/>
          <p:cNvSpPr txBox="1">
            <a:spLocks noChangeArrowheads="1"/>
          </p:cNvSpPr>
          <p:nvPr/>
        </p:nvSpPr>
        <p:spPr bwMode="auto">
          <a:xfrm>
            <a:off x="1849279" y="245946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D0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0" name="Text Box 35"/>
          <p:cNvSpPr txBox="1">
            <a:spLocks noChangeArrowheads="1"/>
          </p:cNvSpPr>
          <p:nvPr/>
        </p:nvSpPr>
        <p:spPr bwMode="auto">
          <a:xfrm>
            <a:off x="1849279" y="280490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1" name="Text Box 36"/>
          <p:cNvSpPr txBox="1">
            <a:spLocks noChangeArrowheads="1"/>
          </p:cNvSpPr>
          <p:nvPr/>
        </p:nvSpPr>
        <p:spPr bwMode="auto">
          <a:xfrm>
            <a:off x="1849279" y="315034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D2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2" name="Text Box 37"/>
          <p:cNvSpPr txBox="1">
            <a:spLocks noChangeArrowheads="1"/>
          </p:cNvSpPr>
          <p:nvPr/>
        </p:nvSpPr>
        <p:spPr bwMode="auto">
          <a:xfrm>
            <a:off x="1849279" y="349578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D3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3" name="Text Box 38"/>
          <p:cNvSpPr txBox="1">
            <a:spLocks noChangeArrowheads="1"/>
          </p:cNvSpPr>
          <p:nvPr/>
        </p:nvSpPr>
        <p:spPr bwMode="auto">
          <a:xfrm>
            <a:off x="1417479" y="487754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D1000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4" name="Text Box 39"/>
          <p:cNvSpPr txBox="1">
            <a:spLocks noChangeArrowheads="1"/>
          </p:cNvSpPr>
          <p:nvPr/>
        </p:nvSpPr>
        <p:spPr bwMode="auto">
          <a:xfrm>
            <a:off x="1417479" y="522298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D1001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5" name="Text Box 40"/>
          <p:cNvSpPr txBox="1">
            <a:spLocks noChangeArrowheads="1"/>
          </p:cNvSpPr>
          <p:nvPr/>
        </p:nvSpPr>
        <p:spPr bwMode="auto">
          <a:xfrm>
            <a:off x="1417479" y="556842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D1002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6" name="Text Box 41"/>
          <p:cNvSpPr txBox="1">
            <a:spLocks noChangeArrowheads="1"/>
          </p:cNvSpPr>
          <p:nvPr/>
        </p:nvSpPr>
        <p:spPr bwMode="auto">
          <a:xfrm>
            <a:off x="1417479" y="591386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D1003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7" name="Text Box 52"/>
          <p:cNvSpPr txBox="1">
            <a:spLocks noChangeArrowheads="1"/>
          </p:cNvSpPr>
          <p:nvPr/>
        </p:nvSpPr>
        <p:spPr bwMode="auto">
          <a:xfrm>
            <a:off x="4046437" y="4242436"/>
            <a:ext cx="1524943" cy="2200381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267" b="1" dirty="0">
                <a:latin typeface="Calibri" pitchFamily="34" charset="0"/>
              </a:rPr>
              <a:t>References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0x0000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0x0004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0x7FFC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0x0008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0x2134</a:t>
            </a:r>
          </a:p>
        </p:txBody>
      </p:sp>
      <p:sp>
        <p:nvSpPr>
          <p:cNvPr id="79" name="Slide Number Placeholder 3">
            <a:extLst>
              <a:ext uri="{FF2B5EF4-FFF2-40B4-BE49-F238E27FC236}">
                <a16:creationId xmlns:a16="http://schemas.microsoft.com/office/drawing/2014/main" id="{ED6594E6-150E-3847-E867-C792FC4F6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z="2400" smtClean="0"/>
              <a:pPr/>
              <a:t>30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36035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899319" y="-52176"/>
            <a:ext cx="10363200" cy="1347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4080" b="1" dirty="0">
                <a:latin typeface="Calibri" pitchFamily="34" charset="0"/>
              </a:rPr>
              <a:t>Step 2</a:t>
            </a:r>
            <a:r>
              <a:rPr lang="en-US" sz="4080" b="1">
                <a:latin typeface="Calibri" pitchFamily="34" charset="0"/>
              </a:rPr>
              <a:t>: Load </a:t>
            </a:r>
            <a:r>
              <a:rPr lang="en-US" sz="4080" b="1" dirty="0">
                <a:latin typeface="Calibri" pitchFamily="34" charset="0"/>
              </a:rPr>
              <a:t>PC from header &amp; start execution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2281079" y="254942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281079" y="289486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2281079" y="324030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2281079" y="358574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2281079" y="531294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text2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2281079" y="565838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1813" b="1" dirty="0">
                <a:solidFill>
                  <a:srgbClr val="000000"/>
                </a:solidFill>
                <a:latin typeface="Calibri" pitchFamily="34" charset="0"/>
              </a:rPr>
              <a:t>global data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2281079" y="600382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2281079" y="496750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25611" name="Oval 11"/>
          <p:cNvSpPr>
            <a:spLocks noChangeArrowheads="1"/>
          </p:cNvSpPr>
          <p:nvPr/>
        </p:nvSpPr>
        <p:spPr bwMode="auto">
          <a:xfrm>
            <a:off x="2885599" y="401754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12" name="Oval 12"/>
          <p:cNvSpPr>
            <a:spLocks noChangeArrowheads="1"/>
          </p:cNvSpPr>
          <p:nvPr/>
        </p:nvSpPr>
        <p:spPr bwMode="auto">
          <a:xfrm>
            <a:off x="2885599" y="470842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13" name="Oval 13"/>
          <p:cNvSpPr>
            <a:spLocks noChangeArrowheads="1"/>
          </p:cNvSpPr>
          <p:nvPr/>
        </p:nvSpPr>
        <p:spPr bwMode="auto">
          <a:xfrm>
            <a:off x="2885599" y="436298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2196519" y="1910715"/>
            <a:ext cx="1471531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Disk Pages</a:t>
            </a: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7203599" y="25494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6080919" y="25494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6080919" y="1910715"/>
            <a:ext cx="1557516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2 entry TLB</a:t>
            </a:r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4094639" y="254942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4094639" y="289486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4094639" y="324030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4094639" y="358574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4191794" y="1910715"/>
            <a:ext cx="1241212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Memory</a:t>
            </a: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7203599" y="29812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6080919" y="29812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25" name="Text Box 25"/>
          <p:cNvSpPr txBox="1">
            <a:spLocks noChangeArrowheads="1"/>
          </p:cNvSpPr>
          <p:nvPr/>
        </p:nvSpPr>
        <p:spPr bwMode="auto">
          <a:xfrm>
            <a:off x="6512720" y="3551555"/>
            <a:ext cx="1486407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Page Table</a:t>
            </a:r>
          </a:p>
        </p:txBody>
      </p:sp>
      <p:sp>
        <p:nvSpPr>
          <p:cNvPr id="25626" name="Rectangle 26"/>
          <p:cNvSpPr>
            <a:spLocks noChangeArrowheads="1"/>
          </p:cNvSpPr>
          <p:nvPr/>
        </p:nvSpPr>
        <p:spPr bwMode="auto">
          <a:xfrm>
            <a:off x="6599079" y="401754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27" name="Rectangle 27"/>
          <p:cNvSpPr>
            <a:spLocks noChangeArrowheads="1"/>
          </p:cNvSpPr>
          <p:nvPr/>
        </p:nvSpPr>
        <p:spPr bwMode="auto">
          <a:xfrm>
            <a:off x="6599079" y="436298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28" name="Rectangle 28"/>
          <p:cNvSpPr>
            <a:spLocks noChangeArrowheads="1"/>
          </p:cNvSpPr>
          <p:nvPr/>
        </p:nvSpPr>
        <p:spPr bwMode="auto">
          <a:xfrm>
            <a:off x="6599079" y="470842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6599079" y="505386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6599079" y="539930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6599079" y="574474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32" name="Rectangle 32"/>
          <p:cNvSpPr>
            <a:spLocks noChangeArrowheads="1"/>
          </p:cNvSpPr>
          <p:nvPr/>
        </p:nvSpPr>
        <p:spPr bwMode="auto">
          <a:xfrm>
            <a:off x="6599079" y="609018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33" name="Rectangle 33"/>
          <p:cNvSpPr>
            <a:spLocks noChangeArrowheads="1"/>
          </p:cNvSpPr>
          <p:nvPr/>
        </p:nvSpPr>
        <p:spPr bwMode="auto">
          <a:xfrm>
            <a:off x="6599079" y="643562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42" name="Rectangle 42"/>
          <p:cNvSpPr>
            <a:spLocks noChangeArrowheads="1"/>
          </p:cNvSpPr>
          <p:nvPr/>
        </p:nvSpPr>
        <p:spPr bwMode="auto">
          <a:xfrm>
            <a:off x="8326279" y="2549420"/>
            <a:ext cx="5181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43" name="Rectangle 43"/>
          <p:cNvSpPr>
            <a:spLocks noChangeArrowheads="1"/>
          </p:cNvSpPr>
          <p:nvPr/>
        </p:nvSpPr>
        <p:spPr bwMode="auto">
          <a:xfrm>
            <a:off x="8326279" y="2981220"/>
            <a:ext cx="5181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44" name="Text Box 44"/>
          <p:cNvSpPr txBox="1">
            <a:spLocks noChangeArrowheads="1"/>
          </p:cNvSpPr>
          <p:nvPr/>
        </p:nvSpPr>
        <p:spPr bwMode="auto">
          <a:xfrm>
            <a:off x="6255439" y="401394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0</a:t>
            </a:r>
          </a:p>
        </p:txBody>
      </p:sp>
      <p:sp>
        <p:nvSpPr>
          <p:cNvPr id="25645" name="Text Box 45"/>
          <p:cNvSpPr txBox="1">
            <a:spLocks noChangeArrowheads="1"/>
          </p:cNvSpPr>
          <p:nvPr/>
        </p:nvSpPr>
        <p:spPr bwMode="auto">
          <a:xfrm>
            <a:off x="6255439" y="435938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1</a:t>
            </a:r>
          </a:p>
        </p:txBody>
      </p:sp>
      <p:sp>
        <p:nvSpPr>
          <p:cNvPr id="25646" name="Text Box 46"/>
          <p:cNvSpPr txBox="1">
            <a:spLocks noChangeArrowheads="1"/>
          </p:cNvSpPr>
          <p:nvPr/>
        </p:nvSpPr>
        <p:spPr bwMode="auto">
          <a:xfrm>
            <a:off x="6255439" y="470482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2</a:t>
            </a:r>
          </a:p>
        </p:txBody>
      </p:sp>
      <p:sp>
        <p:nvSpPr>
          <p:cNvPr id="25647" name="Text Box 47"/>
          <p:cNvSpPr txBox="1">
            <a:spLocks noChangeArrowheads="1"/>
          </p:cNvSpPr>
          <p:nvPr/>
        </p:nvSpPr>
        <p:spPr bwMode="auto">
          <a:xfrm>
            <a:off x="6255439" y="505026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3</a:t>
            </a:r>
          </a:p>
        </p:txBody>
      </p:sp>
      <p:sp>
        <p:nvSpPr>
          <p:cNvPr id="25648" name="Text Box 48"/>
          <p:cNvSpPr txBox="1">
            <a:spLocks noChangeArrowheads="1"/>
          </p:cNvSpPr>
          <p:nvPr/>
        </p:nvSpPr>
        <p:spPr bwMode="auto">
          <a:xfrm>
            <a:off x="6255439" y="539570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4</a:t>
            </a:r>
          </a:p>
        </p:txBody>
      </p:sp>
      <p:sp>
        <p:nvSpPr>
          <p:cNvPr id="25649" name="Text Box 49"/>
          <p:cNvSpPr txBox="1">
            <a:spLocks noChangeArrowheads="1"/>
          </p:cNvSpPr>
          <p:nvPr/>
        </p:nvSpPr>
        <p:spPr bwMode="auto">
          <a:xfrm>
            <a:off x="6255439" y="574114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5</a:t>
            </a:r>
          </a:p>
        </p:txBody>
      </p:sp>
      <p:sp>
        <p:nvSpPr>
          <p:cNvPr id="25650" name="Text Box 50"/>
          <p:cNvSpPr txBox="1">
            <a:spLocks noChangeArrowheads="1"/>
          </p:cNvSpPr>
          <p:nvPr/>
        </p:nvSpPr>
        <p:spPr bwMode="auto">
          <a:xfrm>
            <a:off x="6255439" y="608658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6</a:t>
            </a:r>
          </a:p>
        </p:txBody>
      </p:sp>
      <p:sp>
        <p:nvSpPr>
          <p:cNvPr id="25651" name="Text Box 51"/>
          <p:cNvSpPr txBox="1">
            <a:spLocks noChangeArrowheads="1"/>
          </p:cNvSpPr>
          <p:nvPr/>
        </p:nvSpPr>
        <p:spPr bwMode="auto">
          <a:xfrm>
            <a:off x="6255439" y="643202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7</a:t>
            </a:r>
          </a:p>
        </p:txBody>
      </p:sp>
      <p:sp>
        <p:nvSpPr>
          <p:cNvPr id="25653" name="Text Box 53"/>
          <p:cNvSpPr txBox="1">
            <a:spLocks noChangeArrowheads="1"/>
          </p:cNvSpPr>
          <p:nvPr/>
        </p:nvSpPr>
        <p:spPr bwMode="auto">
          <a:xfrm>
            <a:off x="8515192" y="3922184"/>
            <a:ext cx="1744490" cy="2549259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Physical Refs</a:t>
            </a:r>
          </a:p>
          <a:p>
            <a:endParaRPr lang="en-US" sz="2267" b="1" dirty="0">
              <a:latin typeface="Calibri" pitchFamily="34" charset="0"/>
            </a:endParaRPr>
          </a:p>
          <a:p>
            <a:endParaRPr lang="en-US" sz="2267" b="1" dirty="0">
              <a:latin typeface="Calibri" pitchFamily="34" charset="0"/>
            </a:endParaRPr>
          </a:p>
          <a:p>
            <a:endParaRPr lang="en-US" sz="2267" b="1" dirty="0">
              <a:latin typeface="Calibri" pitchFamily="34" charset="0"/>
            </a:endParaRPr>
          </a:p>
          <a:p>
            <a:endParaRPr lang="en-US" sz="2267" b="1" dirty="0">
              <a:latin typeface="Calibri" pitchFamily="34" charset="0"/>
            </a:endParaRPr>
          </a:p>
          <a:p>
            <a:endParaRPr lang="en-US" sz="2267" b="1" dirty="0">
              <a:latin typeface="Calibri" pitchFamily="34" charset="0"/>
            </a:endParaRPr>
          </a:p>
          <a:p>
            <a:endParaRPr lang="en-US" sz="2267" b="1" dirty="0">
              <a:latin typeface="Calibri" pitchFamily="34" charset="0"/>
            </a:endParaRPr>
          </a:p>
        </p:txBody>
      </p:sp>
      <p:sp>
        <p:nvSpPr>
          <p:cNvPr id="25654" name="Rectangle 54"/>
          <p:cNvSpPr>
            <a:spLocks noChangeArrowheads="1"/>
          </p:cNvSpPr>
          <p:nvPr/>
        </p:nvSpPr>
        <p:spPr bwMode="auto">
          <a:xfrm>
            <a:off x="4094639" y="2526030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FF66"/>
                </a:solidFill>
                <a:latin typeface="Calibri" pitchFamily="34" charset="0"/>
              </a:rPr>
              <a:t>reserved</a:t>
            </a:r>
          </a:p>
        </p:txBody>
      </p:sp>
      <p:sp>
        <p:nvSpPr>
          <p:cNvPr id="25655" name="Rectangle 55"/>
          <p:cNvSpPr>
            <a:spLocks noChangeArrowheads="1"/>
          </p:cNvSpPr>
          <p:nvPr/>
        </p:nvSpPr>
        <p:spPr bwMode="auto">
          <a:xfrm>
            <a:off x="6599079" y="397256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0000"/>
                </a:solidFill>
                <a:latin typeface="Calibri" pitchFamily="34" charset="0"/>
              </a:rPr>
              <a:t>D1000</a:t>
            </a:r>
          </a:p>
        </p:txBody>
      </p:sp>
      <p:sp>
        <p:nvSpPr>
          <p:cNvPr id="25656" name="Rectangle 56"/>
          <p:cNvSpPr>
            <a:spLocks noChangeArrowheads="1"/>
          </p:cNvSpPr>
          <p:nvPr/>
        </p:nvSpPr>
        <p:spPr bwMode="auto">
          <a:xfrm>
            <a:off x="6599079" y="431800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D1001</a:t>
            </a:r>
          </a:p>
        </p:txBody>
      </p:sp>
      <p:sp>
        <p:nvSpPr>
          <p:cNvPr id="25657" name="Rectangle 57"/>
          <p:cNvSpPr>
            <a:spLocks noChangeArrowheads="1"/>
          </p:cNvSpPr>
          <p:nvPr/>
        </p:nvSpPr>
        <p:spPr bwMode="auto">
          <a:xfrm>
            <a:off x="6599079" y="466344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D1002</a:t>
            </a:r>
          </a:p>
        </p:txBody>
      </p:sp>
      <p:sp>
        <p:nvSpPr>
          <p:cNvPr id="25658" name="Rectangle 58"/>
          <p:cNvSpPr>
            <a:spLocks noChangeArrowheads="1"/>
          </p:cNvSpPr>
          <p:nvPr/>
        </p:nvSpPr>
        <p:spPr bwMode="auto">
          <a:xfrm>
            <a:off x="6599079" y="500888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5659" name="Rectangle 59"/>
          <p:cNvSpPr>
            <a:spLocks noChangeArrowheads="1"/>
          </p:cNvSpPr>
          <p:nvPr/>
        </p:nvSpPr>
        <p:spPr bwMode="auto">
          <a:xfrm>
            <a:off x="6599079" y="535432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5660" name="Rectangle 60"/>
          <p:cNvSpPr>
            <a:spLocks noChangeArrowheads="1"/>
          </p:cNvSpPr>
          <p:nvPr/>
        </p:nvSpPr>
        <p:spPr bwMode="auto">
          <a:xfrm>
            <a:off x="6599079" y="569976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5661" name="Rectangle 61"/>
          <p:cNvSpPr>
            <a:spLocks noChangeArrowheads="1"/>
          </p:cNvSpPr>
          <p:nvPr/>
        </p:nvSpPr>
        <p:spPr bwMode="auto">
          <a:xfrm>
            <a:off x="6599079" y="604520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5662" name="Rectangle 62"/>
          <p:cNvSpPr>
            <a:spLocks noChangeArrowheads="1"/>
          </p:cNvSpPr>
          <p:nvPr/>
        </p:nvSpPr>
        <p:spPr bwMode="auto">
          <a:xfrm>
            <a:off x="6599079" y="639064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5663" name="Text Box 63"/>
          <p:cNvSpPr txBox="1">
            <a:spLocks noChangeArrowheads="1"/>
          </p:cNvSpPr>
          <p:nvPr/>
        </p:nvSpPr>
        <p:spPr bwMode="auto">
          <a:xfrm>
            <a:off x="7809920" y="3997748"/>
            <a:ext cx="359368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36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36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5664" name="Text Box 64"/>
          <p:cNvSpPr txBox="1">
            <a:spLocks noChangeArrowheads="1"/>
          </p:cNvSpPr>
          <p:nvPr/>
        </p:nvSpPr>
        <p:spPr bwMode="auto">
          <a:xfrm>
            <a:off x="7809920" y="4256828"/>
            <a:ext cx="359368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36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36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5665" name="Line 65"/>
          <p:cNvSpPr>
            <a:spLocks noChangeShapeType="1"/>
          </p:cNvSpPr>
          <p:nvPr/>
        </p:nvSpPr>
        <p:spPr bwMode="auto">
          <a:xfrm flipV="1">
            <a:off x="5385561" y="2934440"/>
            <a:ext cx="608997" cy="1845989"/>
          </a:xfrm>
          <a:prstGeom prst="line">
            <a:avLst/>
          </a:prstGeom>
          <a:noFill/>
          <a:ln w="7632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66" name="Text Box 66"/>
          <p:cNvSpPr txBox="1">
            <a:spLocks noChangeArrowheads="1"/>
          </p:cNvSpPr>
          <p:nvPr/>
        </p:nvSpPr>
        <p:spPr bwMode="auto">
          <a:xfrm>
            <a:off x="8846239" y="2499043"/>
            <a:ext cx="1047569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720" b="1" dirty="0">
                <a:solidFill>
                  <a:srgbClr val="FF0000"/>
                </a:solidFill>
                <a:latin typeface="Calibri" pitchFamily="34" charset="0"/>
              </a:rPr>
              <a:t>MISS!</a:t>
            </a:r>
          </a:p>
        </p:txBody>
      </p:sp>
      <p:sp>
        <p:nvSpPr>
          <p:cNvPr id="70" name="Text Box 17"/>
          <p:cNvSpPr txBox="1">
            <a:spLocks noChangeArrowheads="1"/>
          </p:cNvSpPr>
          <p:nvPr/>
        </p:nvSpPr>
        <p:spPr bwMode="auto">
          <a:xfrm>
            <a:off x="5994559" y="2169752"/>
            <a:ext cx="4175866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dirty="0">
                <a:latin typeface="Calibri" pitchFamily="34" charset="0"/>
              </a:rPr>
              <a:t>VPN            PPN            Permission</a:t>
            </a:r>
          </a:p>
        </p:txBody>
      </p:sp>
      <p:sp>
        <p:nvSpPr>
          <p:cNvPr id="71" name="Text Box 34"/>
          <p:cNvSpPr txBox="1">
            <a:spLocks noChangeArrowheads="1"/>
          </p:cNvSpPr>
          <p:nvPr/>
        </p:nvSpPr>
        <p:spPr bwMode="auto">
          <a:xfrm>
            <a:off x="1849279" y="245946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D0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2" name="Text Box 35"/>
          <p:cNvSpPr txBox="1">
            <a:spLocks noChangeArrowheads="1"/>
          </p:cNvSpPr>
          <p:nvPr/>
        </p:nvSpPr>
        <p:spPr bwMode="auto">
          <a:xfrm>
            <a:off x="1849279" y="280490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3" name="Text Box 36"/>
          <p:cNvSpPr txBox="1">
            <a:spLocks noChangeArrowheads="1"/>
          </p:cNvSpPr>
          <p:nvPr/>
        </p:nvSpPr>
        <p:spPr bwMode="auto">
          <a:xfrm>
            <a:off x="1849279" y="315034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D2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4" name="Text Box 37"/>
          <p:cNvSpPr txBox="1">
            <a:spLocks noChangeArrowheads="1"/>
          </p:cNvSpPr>
          <p:nvPr/>
        </p:nvSpPr>
        <p:spPr bwMode="auto">
          <a:xfrm>
            <a:off x="1849279" y="349578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D3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5" name="Text Box 38"/>
          <p:cNvSpPr txBox="1">
            <a:spLocks noChangeArrowheads="1"/>
          </p:cNvSpPr>
          <p:nvPr/>
        </p:nvSpPr>
        <p:spPr bwMode="auto">
          <a:xfrm>
            <a:off x="1417479" y="487754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D1000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6" name="Text Box 39"/>
          <p:cNvSpPr txBox="1">
            <a:spLocks noChangeArrowheads="1"/>
          </p:cNvSpPr>
          <p:nvPr/>
        </p:nvSpPr>
        <p:spPr bwMode="auto">
          <a:xfrm>
            <a:off x="1417479" y="522298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D1001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7" name="Text Box 40"/>
          <p:cNvSpPr txBox="1">
            <a:spLocks noChangeArrowheads="1"/>
          </p:cNvSpPr>
          <p:nvPr/>
        </p:nvSpPr>
        <p:spPr bwMode="auto">
          <a:xfrm>
            <a:off x="1417479" y="556842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D1002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8" name="Text Box 41"/>
          <p:cNvSpPr txBox="1">
            <a:spLocks noChangeArrowheads="1"/>
          </p:cNvSpPr>
          <p:nvPr/>
        </p:nvSpPr>
        <p:spPr bwMode="auto">
          <a:xfrm>
            <a:off x="1417479" y="591386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D1003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9" name="Text Box 52"/>
          <p:cNvSpPr txBox="1">
            <a:spLocks noChangeArrowheads="1"/>
          </p:cNvSpPr>
          <p:nvPr/>
        </p:nvSpPr>
        <p:spPr bwMode="auto">
          <a:xfrm>
            <a:off x="4046437" y="4242436"/>
            <a:ext cx="1524943" cy="2200381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267" b="1" dirty="0">
                <a:latin typeface="Calibri" pitchFamily="34" charset="0"/>
              </a:rPr>
              <a:t>References</a:t>
            </a:r>
          </a:p>
          <a:p>
            <a:pPr algn="ctr"/>
            <a:r>
              <a:rPr lang="en-US" sz="2267" b="1" dirty="0">
                <a:solidFill>
                  <a:srgbClr val="CC0000"/>
                </a:solidFill>
                <a:latin typeface="Calibri" pitchFamily="34" charset="0"/>
              </a:rPr>
              <a:t>0x0000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0x0004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0x7FFC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0x0008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0x2134</a:t>
            </a:r>
          </a:p>
        </p:txBody>
      </p:sp>
      <p:sp>
        <p:nvSpPr>
          <p:cNvPr id="81" name="Slide Number Placeholder 3">
            <a:extLst>
              <a:ext uri="{FF2B5EF4-FFF2-40B4-BE49-F238E27FC236}">
                <a16:creationId xmlns:a16="http://schemas.microsoft.com/office/drawing/2014/main" id="{1D94EAE1-32B9-EE6C-3309-AEAB467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z="2400" smtClean="0"/>
              <a:pPr/>
              <a:t>31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6802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547019" y="0"/>
            <a:ext cx="9067800" cy="949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4080" b="1" dirty="0">
                <a:latin typeface="Calibri" pitchFamily="34" charset="0"/>
              </a:rPr>
              <a:t>Fetching instruction 0000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281079" y="254942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281079" y="289486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281079" y="324030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2281079" y="358574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2281079" y="531294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text2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2281079" y="565838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1813" b="1" dirty="0">
                <a:solidFill>
                  <a:srgbClr val="000000"/>
                </a:solidFill>
                <a:latin typeface="Calibri" pitchFamily="34" charset="0"/>
              </a:rPr>
              <a:t>global data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2281079" y="600382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2281079" y="496750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26635" name="Oval 11"/>
          <p:cNvSpPr>
            <a:spLocks noChangeArrowheads="1"/>
          </p:cNvSpPr>
          <p:nvPr/>
        </p:nvSpPr>
        <p:spPr bwMode="auto">
          <a:xfrm>
            <a:off x="2885599" y="401754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36" name="Oval 12"/>
          <p:cNvSpPr>
            <a:spLocks noChangeArrowheads="1"/>
          </p:cNvSpPr>
          <p:nvPr/>
        </p:nvSpPr>
        <p:spPr bwMode="auto">
          <a:xfrm>
            <a:off x="2885599" y="470842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37" name="Oval 13"/>
          <p:cNvSpPr>
            <a:spLocks noChangeArrowheads="1"/>
          </p:cNvSpPr>
          <p:nvPr/>
        </p:nvSpPr>
        <p:spPr bwMode="auto">
          <a:xfrm>
            <a:off x="2885599" y="436298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2196519" y="1910715"/>
            <a:ext cx="1471531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Disk Pages</a:t>
            </a: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7203599" y="25494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6080919" y="25494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6080919" y="1910715"/>
            <a:ext cx="1557516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2 entry TLB</a:t>
            </a:r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4094639" y="254942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4094639" y="289486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4094639" y="324030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4094639" y="358574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4191794" y="1910715"/>
            <a:ext cx="1241212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Memory</a:t>
            </a:r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7203599" y="29812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6080919" y="29812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49" name="Text Box 25"/>
          <p:cNvSpPr txBox="1">
            <a:spLocks noChangeArrowheads="1"/>
          </p:cNvSpPr>
          <p:nvPr/>
        </p:nvSpPr>
        <p:spPr bwMode="auto">
          <a:xfrm>
            <a:off x="6512720" y="3551555"/>
            <a:ext cx="1486407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Page Table</a:t>
            </a:r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6599079" y="401754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51" name="Rectangle 27"/>
          <p:cNvSpPr>
            <a:spLocks noChangeArrowheads="1"/>
          </p:cNvSpPr>
          <p:nvPr/>
        </p:nvSpPr>
        <p:spPr bwMode="auto">
          <a:xfrm>
            <a:off x="6599079" y="436298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6599079" y="470842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6599079" y="505386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54" name="Rectangle 30"/>
          <p:cNvSpPr>
            <a:spLocks noChangeArrowheads="1"/>
          </p:cNvSpPr>
          <p:nvPr/>
        </p:nvSpPr>
        <p:spPr bwMode="auto">
          <a:xfrm>
            <a:off x="6599079" y="539930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55" name="Rectangle 31"/>
          <p:cNvSpPr>
            <a:spLocks noChangeArrowheads="1"/>
          </p:cNvSpPr>
          <p:nvPr/>
        </p:nvSpPr>
        <p:spPr bwMode="auto">
          <a:xfrm>
            <a:off x="6599079" y="574474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56" name="Rectangle 32"/>
          <p:cNvSpPr>
            <a:spLocks noChangeArrowheads="1"/>
          </p:cNvSpPr>
          <p:nvPr/>
        </p:nvSpPr>
        <p:spPr bwMode="auto">
          <a:xfrm>
            <a:off x="6599079" y="609018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57" name="Rectangle 33"/>
          <p:cNvSpPr>
            <a:spLocks noChangeArrowheads="1"/>
          </p:cNvSpPr>
          <p:nvPr/>
        </p:nvSpPr>
        <p:spPr bwMode="auto">
          <a:xfrm>
            <a:off x="6599079" y="643562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66" name="Rectangle 42"/>
          <p:cNvSpPr>
            <a:spLocks noChangeArrowheads="1"/>
          </p:cNvSpPr>
          <p:nvPr/>
        </p:nvSpPr>
        <p:spPr bwMode="auto">
          <a:xfrm>
            <a:off x="8326279" y="2549420"/>
            <a:ext cx="5181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67" name="Rectangle 43"/>
          <p:cNvSpPr>
            <a:spLocks noChangeArrowheads="1"/>
          </p:cNvSpPr>
          <p:nvPr/>
        </p:nvSpPr>
        <p:spPr bwMode="auto">
          <a:xfrm>
            <a:off x="8326279" y="2981220"/>
            <a:ext cx="5181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68" name="Text Box 44"/>
          <p:cNvSpPr txBox="1">
            <a:spLocks noChangeArrowheads="1"/>
          </p:cNvSpPr>
          <p:nvPr/>
        </p:nvSpPr>
        <p:spPr bwMode="auto">
          <a:xfrm>
            <a:off x="6255439" y="401394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0</a:t>
            </a:r>
          </a:p>
        </p:txBody>
      </p:sp>
      <p:sp>
        <p:nvSpPr>
          <p:cNvPr id="26669" name="Text Box 45"/>
          <p:cNvSpPr txBox="1">
            <a:spLocks noChangeArrowheads="1"/>
          </p:cNvSpPr>
          <p:nvPr/>
        </p:nvSpPr>
        <p:spPr bwMode="auto">
          <a:xfrm>
            <a:off x="6255439" y="435938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1</a:t>
            </a:r>
          </a:p>
        </p:txBody>
      </p:sp>
      <p:sp>
        <p:nvSpPr>
          <p:cNvPr id="26670" name="Text Box 46"/>
          <p:cNvSpPr txBox="1">
            <a:spLocks noChangeArrowheads="1"/>
          </p:cNvSpPr>
          <p:nvPr/>
        </p:nvSpPr>
        <p:spPr bwMode="auto">
          <a:xfrm>
            <a:off x="6255439" y="470482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2</a:t>
            </a:r>
          </a:p>
        </p:txBody>
      </p:sp>
      <p:sp>
        <p:nvSpPr>
          <p:cNvPr id="26671" name="Text Box 47"/>
          <p:cNvSpPr txBox="1">
            <a:spLocks noChangeArrowheads="1"/>
          </p:cNvSpPr>
          <p:nvPr/>
        </p:nvSpPr>
        <p:spPr bwMode="auto">
          <a:xfrm>
            <a:off x="6255439" y="505026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3</a:t>
            </a:r>
          </a:p>
        </p:txBody>
      </p:sp>
      <p:sp>
        <p:nvSpPr>
          <p:cNvPr id="26672" name="Text Box 48"/>
          <p:cNvSpPr txBox="1">
            <a:spLocks noChangeArrowheads="1"/>
          </p:cNvSpPr>
          <p:nvPr/>
        </p:nvSpPr>
        <p:spPr bwMode="auto">
          <a:xfrm>
            <a:off x="6255439" y="539570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4</a:t>
            </a:r>
          </a:p>
        </p:txBody>
      </p:sp>
      <p:sp>
        <p:nvSpPr>
          <p:cNvPr id="26673" name="Text Box 49"/>
          <p:cNvSpPr txBox="1">
            <a:spLocks noChangeArrowheads="1"/>
          </p:cNvSpPr>
          <p:nvPr/>
        </p:nvSpPr>
        <p:spPr bwMode="auto">
          <a:xfrm>
            <a:off x="6255439" y="574114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5</a:t>
            </a:r>
          </a:p>
        </p:txBody>
      </p:sp>
      <p:sp>
        <p:nvSpPr>
          <p:cNvPr id="26674" name="Text Box 50"/>
          <p:cNvSpPr txBox="1">
            <a:spLocks noChangeArrowheads="1"/>
          </p:cNvSpPr>
          <p:nvPr/>
        </p:nvSpPr>
        <p:spPr bwMode="auto">
          <a:xfrm>
            <a:off x="6255439" y="608658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6</a:t>
            </a:r>
          </a:p>
        </p:txBody>
      </p:sp>
      <p:sp>
        <p:nvSpPr>
          <p:cNvPr id="26675" name="Text Box 51"/>
          <p:cNvSpPr txBox="1">
            <a:spLocks noChangeArrowheads="1"/>
          </p:cNvSpPr>
          <p:nvPr/>
        </p:nvSpPr>
        <p:spPr bwMode="auto">
          <a:xfrm>
            <a:off x="6255439" y="643202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7</a:t>
            </a:r>
          </a:p>
        </p:txBody>
      </p:sp>
      <p:sp>
        <p:nvSpPr>
          <p:cNvPr id="26677" name="Text Box 53"/>
          <p:cNvSpPr txBox="1">
            <a:spLocks noChangeArrowheads="1"/>
          </p:cNvSpPr>
          <p:nvPr/>
        </p:nvSpPr>
        <p:spPr bwMode="auto">
          <a:xfrm>
            <a:off x="8513743" y="3922184"/>
            <a:ext cx="1744490" cy="2444422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267" b="1" dirty="0">
                <a:latin typeface="Calibri" pitchFamily="34" charset="0"/>
              </a:rPr>
              <a:t>Physical Refs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0x0000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Page fault</a:t>
            </a:r>
          </a:p>
          <a:p>
            <a:pPr algn="ctr"/>
            <a:endParaRPr lang="en-US" sz="2040" b="1" dirty="0">
              <a:latin typeface="Calibri" pitchFamily="34" charset="0"/>
            </a:endParaRPr>
          </a:p>
          <a:p>
            <a:pPr algn="ctr"/>
            <a:endParaRPr lang="en-US" sz="2267" b="1" dirty="0">
              <a:latin typeface="Calibri" pitchFamily="34" charset="0"/>
            </a:endParaRPr>
          </a:p>
          <a:p>
            <a:pPr algn="ctr"/>
            <a:endParaRPr lang="en-US" sz="2267" b="1" dirty="0">
              <a:latin typeface="Calibri" pitchFamily="34" charset="0"/>
            </a:endParaRPr>
          </a:p>
          <a:p>
            <a:pPr algn="ctr"/>
            <a:endParaRPr lang="en-US" sz="2267" b="1" dirty="0">
              <a:latin typeface="Calibri" pitchFamily="34" charset="0"/>
            </a:endParaRPr>
          </a:p>
        </p:txBody>
      </p:sp>
      <p:sp>
        <p:nvSpPr>
          <p:cNvPr id="26678" name="Rectangle 54"/>
          <p:cNvSpPr>
            <a:spLocks noChangeArrowheads="1"/>
          </p:cNvSpPr>
          <p:nvPr/>
        </p:nvSpPr>
        <p:spPr bwMode="auto">
          <a:xfrm>
            <a:off x="4094639" y="2526030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FF66"/>
                </a:solidFill>
                <a:latin typeface="Calibri" pitchFamily="34" charset="0"/>
              </a:rPr>
              <a:t>reserved</a:t>
            </a:r>
          </a:p>
        </p:txBody>
      </p:sp>
      <p:sp>
        <p:nvSpPr>
          <p:cNvPr id="26679" name="Rectangle 55"/>
          <p:cNvSpPr>
            <a:spLocks noChangeArrowheads="1"/>
          </p:cNvSpPr>
          <p:nvPr/>
        </p:nvSpPr>
        <p:spPr bwMode="auto">
          <a:xfrm>
            <a:off x="6599079" y="397256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0000"/>
                </a:solidFill>
                <a:latin typeface="Calibri" pitchFamily="34" charset="0"/>
              </a:rPr>
              <a:t>D1000</a:t>
            </a:r>
          </a:p>
        </p:txBody>
      </p:sp>
      <p:sp>
        <p:nvSpPr>
          <p:cNvPr id="26680" name="Rectangle 56"/>
          <p:cNvSpPr>
            <a:spLocks noChangeArrowheads="1"/>
          </p:cNvSpPr>
          <p:nvPr/>
        </p:nvSpPr>
        <p:spPr bwMode="auto">
          <a:xfrm>
            <a:off x="6599079" y="431800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D1001</a:t>
            </a:r>
          </a:p>
        </p:txBody>
      </p:sp>
      <p:sp>
        <p:nvSpPr>
          <p:cNvPr id="26681" name="Rectangle 57"/>
          <p:cNvSpPr>
            <a:spLocks noChangeArrowheads="1"/>
          </p:cNvSpPr>
          <p:nvPr/>
        </p:nvSpPr>
        <p:spPr bwMode="auto">
          <a:xfrm>
            <a:off x="6599079" y="466344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D1002</a:t>
            </a:r>
          </a:p>
        </p:txBody>
      </p:sp>
      <p:sp>
        <p:nvSpPr>
          <p:cNvPr id="26682" name="Rectangle 58"/>
          <p:cNvSpPr>
            <a:spLocks noChangeArrowheads="1"/>
          </p:cNvSpPr>
          <p:nvPr/>
        </p:nvSpPr>
        <p:spPr bwMode="auto">
          <a:xfrm>
            <a:off x="6599079" y="500888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6683" name="Rectangle 59"/>
          <p:cNvSpPr>
            <a:spLocks noChangeArrowheads="1"/>
          </p:cNvSpPr>
          <p:nvPr/>
        </p:nvSpPr>
        <p:spPr bwMode="auto">
          <a:xfrm>
            <a:off x="6599079" y="535432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6684" name="Rectangle 60"/>
          <p:cNvSpPr>
            <a:spLocks noChangeArrowheads="1"/>
          </p:cNvSpPr>
          <p:nvPr/>
        </p:nvSpPr>
        <p:spPr bwMode="auto">
          <a:xfrm>
            <a:off x="6599079" y="569976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6685" name="Rectangle 61"/>
          <p:cNvSpPr>
            <a:spLocks noChangeArrowheads="1"/>
          </p:cNvSpPr>
          <p:nvPr/>
        </p:nvSpPr>
        <p:spPr bwMode="auto">
          <a:xfrm>
            <a:off x="6599079" y="604520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6686" name="Rectangle 62"/>
          <p:cNvSpPr>
            <a:spLocks noChangeArrowheads="1"/>
          </p:cNvSpPr>
          <p:nvPr/>
        </p:nvSpPr>
        <p:spPr bwMode="auto">
          <a:xfrm>
            <a:off x="6599079" y="639064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6687" name="Text Box 63"/>
          <p:cNvSpPr txBox="1">
            <a:spLocks noChangeArrowheads="1"/>
          </p:cNvSpPr>
          <p:nvPr/>
        </p:nvSpPr>
        <p:spPr bwMode="auto">
          <a:xfrm>
            <a:off x="7809920" y="3997748"/>
            <a:ext cx="359368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36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36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6688" name="Text Box 64"/>
          <p:cNvSpPr txBox="1">
            <a:spLocks noChangeArrowheads="1"/>
          </p:cNvSpPr>
          <p:nvPr/>
        </p:nvSpPr>
        <p:spPr bwMode="auto">
          <a:xfrm>
            <a:off x="7809920" y="4256828"/>
            <a:ext cx="359368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36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36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6689" name="Line 65"/>
          <p:cNvSpPr>
            <a:spLocks noChangeShapeType="1"/>
          </p:cNvSpPr>
          <p:nvPr/>
        </p:nvSpPr>
        <p:spPr bwMode="auto">
          <a:xfrm flipV="1">
            <a:off x="5303679" y="4229841"/>
            <a:ext cx="1036320" cy="571395"/>
          </a:xfrm>
          <a:prstGeom prst="line">
            <a:avLst/>
          </a:prstGeom>
          <a:noFill/>
          <a:ln w="7632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9" name="Text Box 17"/>
          <p:cNvSpPr txBox="1">
            <a:spLocks noChangeArrowheads="1"/>
          </p:cNvSpPr>
          <p:nvPr/>
        </p:nvSpPr>
        <p:spPr bwMode="auto">
          <a:xfrm>
            <a:off x="5994559" y="2169752"/>
            <a:ext cx="4175866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dirty="0">
                <a:latin typeface="Calibri" pitchFamily="34" charset="0"/>
              </a:rPr>
              <a:t>VPN            PPN            Permission</a:t>
            </a:r>
          </a:p>
        </p:txBody>
      </p:sp>
      <p:sp>
        <p:nvSpPr>
          <p:cNvPr id="70" name="Text Box 34"/>
          <p:cNvSpPr txBox="1">
            <a:spLocks noChangeArrowheads="1"/>
          </p:cNvSpPr>
          <p:nvPr/>
        </p:nvSpPr>
        <p:spPr bwMode="auto">
          <a:xfrm>
            <a:off x="1849279" y="245946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D0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1" name="Text Box 35"/>
          <p:cNvSpPr txBox="1">
            <a:spLocks noChangeArrowheads="1"/>
          </p:cNvSpPr>
          <p:nvPr/>
        </p:nvSpPr>
        <p:spPr bwMode="auto">
          <a:xfrm>
            <a:off x="1849279" y="280490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849279" y="315034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D2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3" name="Text Box 37"/>
          <p:cNvSpPr txBox="1">
            <a:spLocks noChangeArrowheads="1"/>
          </p:cNvSpPr>
          <p:nvPr/>
        </p:nvSpPr>
        <p:spPr bwMode="auto">
          <a:xfrm>
            <a:off x="1849279" y="349578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D3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4" name="Text Box 38"/>
          <p:cNvSpPr txBox="1">
            <a:spLocks noChangeArrowheads="1"/>
          </p:cNvSpPr>
          <p:nvPr/>
        </p:nvSpPr>
        <p:spPr bwMode="auto">
          <a:xfrm>
            <a:off x="1417479" y="487754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D1000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5" name="Text Box 39"/>
          <p:cNvSpPr txBox="1">
            <a:spLocks noChangeArrowheads="1"/>
          </p:cNvSpPr>
          <p:nvPr/>
        </p:nvSpPr>
        <p:spPr bwMode="auto">
          <a:xfrm>
            <a:off x="1417479" y="522298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D1001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6" name="Text Box 40"/>
          <p:cNvSpPr txBox="1">
            <a:spLocks noChangeArrowheads="1"/>
          </p:cNvSpPr>
          <p:nvPr/>
        </p:nvSpPr>
        <p:spPr bwMode="auto">
          <a:xfrm>
            <a:off x="1417479" y="556842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D1002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7" name="Text Box 41"/>
          <p:cNvSpPr txBox="1">
            <a:spLocks noChangeArrowheads="1"/>
          </p:cNvSpPr>
          <p:nvPr/>
        </p:nvSpPr>
        <p:spPr bwMode="auto">
          <a:xfrm>
            <a:off x="1417479" y="591386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D1003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8" name="Text Box 52"/>
          <p:cNvSpPr txBox="1">
            <a:spLocks noChangeArrowheads="1"/>
          </p:cNvSpPr>
          <p:nvPr/>
        </p:nvSpPr>
        <p:spPr bwMode="auto">
          <a:xfrm>
            <a:off x="4046437" y="4242436"/>
            <a:ext cx="1524943" cy="2200381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267" b="1" dirty="0">
                <a:latin typeface="Calibri" pitchFamily="34" charset="0"/>
              </a:rPr>
              <a:t>References</a:t>
            </a:r>
          </a:p>
          <a:p>
            <a:pPr algn="ctr"/>
            <a:r>
              <a:rPr lang="en-US" sz="2267" b="1" dirty="0">
                <a:solidFill>
                  <a:srgbClr val="CC0000"/>
                </a:solidFill>
                <a:latin typeface="Calibri" pitchFamily="34" charset="0"/>
              </a:rPr>
              <a:t>0x0000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0x0004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0x7FFC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0x0008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0x2134</a:t>
            </a:r>
          </a:p>
        </p:txBody>
      </p:sp>
      <p:sp>
        <p:nvSpPr>
          <p:cNvPr id="80" name="Slide Number Placeholder 3">
            <a:extLst>
              <a:ext uri="{FF2B5EF4-FFF2-40B4-BE49-F238E27FC236}">
                <a16:creationId xmlns:a16="http://schemas.microsoft.com/office/drawing/2014/main" id="{8F7F0153-0518-E282-C3A3-8327EAF5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z="2400" smtClean="0"/>
              <a:pPr/>
              <a:t>32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4954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281079" y="254942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281079" y="289486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281079" y="324030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281079" y="358574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2281079" y="531294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text2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2281079" y="565838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1813" b="1" dirty="0">
                <a:solidFill>
                  <a:srgbClr val="000000"/>
                </a:solidFill>
                <a:latin typeface="Calibri" pitchFamily="34" charset="0"/>
              </a:rPr>
              <a:t>global data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2281079" y="600382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2281079" y="496750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2885599" y="401754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60" name="Oval 12"/>
          <p:cNvSpPr>
            <a:spLocks noChangeArrowheads="1"/>
          </p:cNvSpPr>
          <p:nvPr/>
        </p:nvSpPr>
        <p:spPr bwMode="auto">
          <a:xfrm>
            <a:off x="2885599" y="470842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61" name="Oval 13"/>
          <p:cNvSpPr>
            <a:spLocks noChangeArrowheads="1"/>
          </p:cNvSpPr>
          <p:nvPr/>
        </p:nvSpPr>
        <p:spPr bwMode="auto">
          <a:xfrm>
            <a:off x="2885599" y="436298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2196519" y="1910715"/>
            <a:ext cx="1471531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Disk Pages</a:t>
            </a: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7203599" y="25494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6080919" y="25494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6080919" y="1910715"/>
            <a:ext cx="1557516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2 entry TLB</a:t>
            </a:r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4094639" y="254942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4094639" y="289486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4094639" y="324030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4094639" y="358574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4191794" y="1910715"/>
            <a:ext cx="1241212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Memory</a:t>
            </a:r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7203599" y="29812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6080919" y="29812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6512720" y="3551555"/>
            <a:ext cx="1486407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Page Table</a:t>
            </a:r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6599079" y="401754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75" name="Rectangle 27"/>
          <p:cNvSpPr>
            <a:spLocks noChangeArrowheads="1"/>
          </p:cNvSpPr>
          <p:nvPr/>
        </p:nvSpPr>
        <p:spPr bwMode="auto">
          <a:xfrm>
            <a:off x="6599079" y="436298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6599079" y="470842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6599079" y="505386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6599079" y="539930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79" name="Rectangle 31"/>
          <p:cNvSpPr>
            <a:spLocks noChangeArrowheads="1"/>
          </p:cNvSpPr>
          <p:nvPr/>
        </p:nvSpPr>
        <p:spPr bwMode="auto">
          <a:xfrm>
            <a:off x="6599079" y="574474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80" name="Rectangle 32"/>
          <p:cNvSpPr>
            <a:spLocks noChangeArrowheads="1"/>
          </p:cNvSpPr>
          <p:nvPr/>
        </p:nvSpPr>
        <p:spPr bwMode="auto">
          <a:xfrm>
            <a:off x="6599079" y="609018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81" name="Rectangle 33"/>
          <p:cNvSpPr>
            <a:spLocks noChangeArrowheads="1"/>
          </p:cNvSpPr>
          <p:nvPr/>
        </p:nvSpPr>
        <p:spPr bwMode="auto">
          <a:xfrm>
            <a:off x="6599079" y="643562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90" name="Rectangle 42"/>
          <p:cNvSpPr>
            <a:spLocks noChangeArrowheads="1"/>
          </p:cNvSpPr>
          <p:nvPr/>
        </p:nvSpPr>
        <p:spPr bwMode="auto">
          <a:xfrm>
            <a:off x="8326279" y="2549420"/>
            <a:ext cx="5181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91" name="Rectangle 43"/>
          <p:cNvSpPr>
            <a:spLocks noChangeArrowheads="1"/>
          </p:cNvSpPr>
          <p:nvPr/>
        </p:nvSpPr>
        <p:spPr bwMode="auto">
          <a:xfrm>
            <a:off x="8326279" y="2981220"/>
            <a:ext cx="5181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92" name="Text Box 44"/>
          <p:cNvSpPr txBox="1">
            <a:spLocks noChangeArrowheads="1"/>
          </p:cNvSpPr>
          <p:nvPr/>
        </p:nvSpPr>
        <p:spPr bwMode="auto">
          <a:xfrm>
            <a:off x="6255439" y="401394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0</a:t>
            </a:r>
          </a:p>
        </p:txBody>
      </p:sp>
      <p:sp>
        <p:nvSpPr>
          <p:cNvPr id="27693" name="Text Box 45"/>
          <p:cNvSpPr txBox="1">
            <a:spLocks noChangeArrowheads="1"/>
          </p:cNvSpPr>
          <p:nvPr/>
        </p:nvSpPr>
        <p:spPr bwMode="auto">
          <a:xfrm>
            <a:off x="6255439" y="435938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1</a:t>
            </a:r>
          </a:p>
        </p:txBody>
      </p:sp>
      <p:sp>
        <p:nvSpPr>
          <p:cNvPr id="27694" name="Text Box 46"/>
          <p:cNvSpPr txBox="1">
            <a:spLocks noChangeArrowheads="1"/>
          </p:cNvSpPr>
          <p:nvPr/>
        </p:nvSpPr>
        <p:spPr bwMode="auto">
          <a:xfrm>
            <a:off x="6255439" y="470482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2</a:t>
            </a:r>
          </a:p>
        </p:txBody>
      </p:sp>
      <p:sp>
        <p:nvSpPr>
          <p:cNvPr id="27695" name="Text Box 47"/>
          <p:cNvSpPr txBox="1">
            <a:spLocks noChangeArrowheads="1"/>
          </p:cNvSpPr>
          <p:nvPr/>
        </p:nvSpPr>
        <p:spPr bwMode="auto">
          <a:xfrm>
            <a:off x="6255439" y="505026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3</a:t>
            </a:r>
          </a:p>
        </p:txBody>
      </p:sp>
      <p:sp>
        <p:nvSpPr>
          <p:cNvPr id="27696" name="Text Box 48"/>
          <p:cNvSpPr txBox="1">
            <a:spLocks noChangeArrowheads="1"/>
          </p:cNvSpPr>
          <p:nvPr/>
        </p:nvSpPr>
        <p:spPr bwMode="auto">
          <a:xfrm>
            <a:off x="6255439" y="539570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4</a:t>
            </a:r>
          </a:p>
        </p:txBody>
      </p:sp>
      <p:sp>
        <p:nvSpPr>
          <p:cNvPr id="27697" name="Text Box 49"/>
          <p:cNvSpPr txBox="1">
            <a:spLocks noChangeArrowheads="1"/>
          </p:cNvSpPr>
          <p:nvPr/>
        </p:nvSpPr>
        <p:spPr bwMode="auto">
          <a:xfrm>
            <a:off x="6255439" y="574114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5</a:t>
            </a:r>
          </a:p>
        </p:txBody>
      </p:sp>
      <p:sp>
        <p:nvSpPr>
          <p:cNvPr id="27698" name="Text Box 50"/>
          <p:cNvSpPr txBox="1">
            <a:spLocks noChangeArrowheads="1"/>
          </p:cNvSpPr>
          <p:nvPr/>
        </p:nvSpPr>
        <p:spPr bwMode="auto">
          <a:xfrm>
            <a:off x="6255439" y="608658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6</a:t>
            </a:r>
          </a:p>
        </p:txBody>
      </p:sp>
      <p:sp>
        <p:nvSpPr>
          <p:cNvPr id="27699" name="Text Box 51"/>
          <p:cNvSpPr txBox="1">
            <a:spLocks noChangeArrowheads="1"/>
          </p:cNvSpPr>
          <p:nvPr/>
        </p:nvSpPr>
        <p:spPr bwMode="auto">
          <a:xfrm>
            <a:off x="6255439" y="643202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7</a:t>
            </a:r>
          </a:p>
        </p:txBody>
      </p:sp>
      <p:sp>
        <p:nvSpPr>
          <p:cNvPr id="27701" name="Text Box 53"/>
          <p:cNvSpPr txBox="1">
            <a:spLocks noChangeArrowheads="1"/>
          </p:cNvSpPr>
          <p:nvPr/>
        </p:nvSpPr>
        <p:spPr bwMode="auto">
          <a:xfrm>
            <a:off x="8513743" y="3922184"/>
            <a:ext cx="1744490" cy="2444422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267" b="1" dirty="0">
                <a:latin typeface="Calibri" pitchFamily="34" charset="0"/>
              </a:rPr>
              <a:t>Physical Refs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0x0000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Page fault</a:t>
            </a:r>
          </a:p>
          <a:p>
            <a:pPr algn="ctr"/>
            <a:endParaRPr lang="en-US" sz="2040" b="1" dirty="0">
              <a:latin typeface="Calibri" pitchFamily="34" charset="0"/>
            </a:endParaRPr>
          </a:p>
          <a:p>
            <a:pPr algn="ctr"/>
            <a:endParaRPr lang="en-US" sz="2267" b="1" dirty="0">
              <a:latin typeface="Calibri" pitchFamily="34" charset="0"/>
            </a:endParaRPr>
          </a:p>
          <a:p>
            <a:pPr algn="ctr"/>
            <a:endParaRPr lang="en-US" sz="2267" b="1" dirty="0">
              <a:latin typeface="Calibri" pitchFamily="34" charset="0"/>
            </a:endParaRPr>
          </a:p>
          <a:p>
            <a:pPr algn="ctr"/>
            <a:endParaRPr lang="en-US" sz="2267" b="1" dirty="0">
              <a:latin typeface="Calibri" pitchFamily="34" charset="0"/>
            </a:endParaRPr>
          </a:p>
        </p:txBody>
      </p:sp>
      <p:sp>
        <p:nvSpPr>
          <p:cNvPr id="27702" name="Rectangle 54"/>
          <p:cNvSpPr>
            <a:spLocks noChangeArrowheads="1"/>
          </p:cNvSpPr>
          <p:nvPr/>
        </p:nvSpPr>
        <p:spPr bwMode="auto">
          <a:xfrm>
            <a:off x="4094639" y="2526030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FF66"/>
                </a:solidFill>
                <a:latin typeface="Calibri" pitchFamily="34" charset="0"/>
              </a:rPr>
              <a:t>reserved</a:t>
            </a:r>
          </a:p>
        </p:txBody>
      </p:sp>
      <p:sp>
        <p:nvSpPr>
          <p:cNvPr id="27703" name="Rectangle 55"/>
          <p:cNvSpPr>
            <a:spLocks noChangeArrowheads="1"/>
          </p:cNvSpPr>
          <p:nvPr/>
        </p:nvSpPr>
        <p:spPr bwMode="auto">
          <a:xfrm>
            <a:off x="6599079" y="397256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27704" name="Rectangle 56"/>
          <p:cNvSpPr>
            <a:spLocks noChangeArrowheads="1"/>
          </p:cNvSpPr>
          <p:nvPr/>
        </p:nvSpPr>
        <p:spPr bwMode="auto">
          <a:xfrm>
            <a:off x="6599079" y="431800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D1001</a:t>
            </a:r>
          </a:p>
        </p:txBody>
      </p:sp>
      <p:sp>
        <p:nvSpPr>
          <p:cNvPr id="27705" name="Rectangle 57"/>
          <p:cNvSpPr>
            <a:spLocks noChangeArrowheads="1"/>
          </p:cNvSpPr>
          <p:nvPr/>
        </p:nvSpPr>
        <p:spPr bwMode="auto">
          <a:xfrm>
            <a:off x="6599079" y="466344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D1002</a:t>
            </a:r>
          </a:p>
        </p:txBody>
      </p:sp>
      <p:sp>
        <p:nvSpPr>
          <p:cNvPr id="27706" name="Rectangle 58"/>
          <p:cNvSpPr>
            <a:spLocks noChangeArrowheads="1"/>
          </p:cNvSpPr>
          <p:nvPr/>
        </p:nvSpPr>
        <p:spPr bwMode="auto">
          <a:xfrm>
            <a:off x="6599079" y="500888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7707" name="Rectangle 59"/>
          <p:cNvSpPr>
            <a:spLocks noChangeArrowheads="1"/>
          </p:cNvSpPr>
          <p:nvPr/>
        </p:nvSpPr>
        <p:spPr bwMode="auto">
          <a:xfrm>
            <a:off x="6599079" y="535432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7708" name="Rectangle 60"/>
          <p:cNvSpPr>
            <a:spLocks noChangeArrowheads="1"/>
          </p:cNvSpPr>
          <p:nvPr/>
        </p:nvSpPr>
        <p:spPr bwMode="auto">
          <a:xfrm>
            <a:off x="6599079" y="569976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7709" name="Rectangle 61"/>
          <p:cNvSpPr>
            <a:spLocks noChangeArrowheads="1"/>
          </p:cNvSpPr>
          <p:nvPr/>
        </p:nvSpPr>
        <p:spPr bwMode="auto">
          <a:xfrm>
            <a:off x="6599079" y="604520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7710" name="Rectangle 62"/>
          <p:cNvSpPr>
            <a:spLocks noChangeArrowheads="1"/>
          </p:cNvSpPr>
          <p:nvPr/>
        </p:nvSpPr>
        <p:spPr bwMode="auto">
          <a:xfrm>
            <a:off x="6599079" y="639064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7711" name="Text Box 63"/>
          <p:cNvSpPr txBox="1">
            <a:spLocks noChangeArrowheads="1"/>
          </p:cNvSpPr>
          <p:nvPr/>
        </p:nvSpPr>
        <p:spPr bwMode="auto">
          <a:xfrm>
            <a:off x="7809920" y="3997748"/>
            <a:ext cx="359368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36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36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7712" name="Text Box 64"/>
          <p:cNvSpPr txBox="1">
            <a:spLocks noChangeArrowheads="1"/>
          </p:cNvSpPr>
          <p:nvPr/>
        </p:nvSpPr>
        <p:spPr bwMode="auto">
          <a:xfrm>
            <a:off x="7809920" y="4256828"/>
            <a:ext cx="359368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36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36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7713" name="Line 65"/>
          <p:cNvSpPr>
            <a:spLocks noChangeShapeType="1"/>
          </p:cNvSpPr>
          <p:nvPr/>
        </p:nvSpPr>
        <p:spPr bwMode="auto">
          <a:xfrm flipV="1">
            <a:off x="5282284" y="4271221"/>
            <a:ext cx="1037748" cy="585628"/>
          </a:xfrm>
          <a:prstGeom prst="line">
            <a:avLst/>
          </a:prstGeom>
          <a:noFill/>
          <a:ln w="7632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714" name="Rectangle 66"/>
          <p:cNvSpPr>
            <a:spLocks noChangeArrowheads="1"/>
          </p:cNvSpPr>
          <p:nvPr/>
        </p:nvSpPr>
        <p:spPr bwMode="auto">
          <a:xfrm>
            <a:off x="7192804" y="2569210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27715" name="Rectangle 67"/>
          <p:cNvSpPr>
            <a:spLocks noChangeArrowheads="1"/>
          </p:cNvSpPr>
          <p:nvPr/>
        </p:nvSpPr>
        <p:spPr bwMode="auto">
          <a:xfrm>
            <a:off x="6070124" y="2569210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0</a:t>
            </a:r>
            <a:endParaRPr lang="en-US" sz="3389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7716" name="Rectangle 68"/>
          <p:cNvSpPr>
            <a:spLocks noChangeArrowheads="1"/>
          </p:cNvSpPr>
          <p:nvPr/>
        </p:nvSpPr>
        <p:spPr bwMode="auto">
          <a:xfrm>
            <a:off x="4094639" y="2893060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FF66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27717" name="Rectangle 69"/>
          <p:cNvSpPr>
            <a:spLocks noChangeArrowheads="1"/>
          </p:cNvSpPr>
          <p:nvPr/>
        </p:nvSpPr>
        <p:spPr bwMode="auto">
          <a:xfrm>
            <a:off x="8315484" y="2569210"/>
            <a:ext cx="51816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 err="1">
                <a:solidFill>
                  <a:srgbClr val="000000"/>
                </a:solidFill>
                <a:latin typeface="Calibri" pitchFamily="34" charset="0"/>
              </a:rPr>
              <a:t>ro</a:t>
            </a:r>
            <a:endParaRPr lang="en-US" sz="3389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718" name="Line 70"/>
          <p:cNvSpPr>
            <a:spLocks noChangeShapeType="1"/>
          </p:cNvSpPr>
          <p:nvPr/>
        </p:nvSpPr>
        <p:spPr bwMode="auto">
          <a:xfrm flipV="1">
            <a:off x="3403759" y="3182727"/>
            <a:ext cx="863600" cy="1903518"/>
          </a:xfrm>
          <a:prstGeom prst="line">
            <a:avLst/>
          </a:prstGeom>
          <a:noFill/>
          <a:ln w="7632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719" name="Freeform 71"/>
          <p:cNvSpPr>
            <a:spLocks/>
          </p:cNvSpPr>
          <p:nvPr/>
        </p:nvSpPr>
        <p:spPr bwMode="auto">
          <a:xfrm>
            <a:off x="5283712" y="2952433"/>
            <a:ext cx="2331720" cy="1899920"/>
          </a:xfrm>
          <a:custGeom>
            <a:avLst/>
            <a:gdLst>
              <a:gd name="T0" fmla="*/ 0 w 5716"/>
              <a:gd name="T1" fmla="*/ 4656 h 4657"/>
              <a:gd name="T2" fmla="*/ 5715 w 5716"/>
              <a:gd name="T3" fmla="*/ 0 h 465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716" h="4657">
                <a:moveTo>
                  <a:pt x="0" y="4656"/>
                </a:moveTo>
                <a:lnTo>
                  <a:pt x="5715" y="0"/>
                </a:lnTo>
              </a:path>
            </a:pathLst>
          </a:custGeom>
          <a:noFill/>
          <a:ln w="7632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4" name="Text Box 2"/>
          <p:cNvSpPr txBox="1">
            <a:spLocks noChangeArrowheads="1"/>
          </p:cNvSpPr>
          <p:nvPr/>
        </p:nvSpPr>
        <p:spPr bwMode="auto">
          <a:xfrm>
            <a:off x="1547019" y="0"/>
            <a:ext cx="9067800" cy="949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4080" b="1" dirty="0">
                <a:latin typeface="Calibri" pitchFamily="34" charset="0"/>
              </a:rPr>
              <a:t>Fetching instruction 0000</a:t>
            </a:r>
          </a:p>
        </p:txBody>
      </p:sp>
      <p:sp>
        <p:nvSpPr>
          <p:cNvPr id="76" name="Text Box 17"/>
          <p:cNvSpPr txBox="1">
            <a:spLocks noChangeArrowheads="1"/>
          </p:cNvSpPr>
          <p:nvPr/>
        </p:nvSpPr>
        <p:spPr bwMode="auto">
          <a:xfrm>
            <a:off x="5994559" y="2169752"/>
            <a:ext cx="4175866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dirty="0">
                <a:latin typeface="Calibri" pitchFamily="34" charset="0"/>
              </a:rPr>
              <a:t>VPN            PPN            Permission</a:t>
            </a:r>
          </a:p>
        </p:txBody>
      </p:sp>
      <p:sp>
        <p:nvSpPr>
          <p:cNvPr id="77" name="Text Box 34"/>
          <p:cNvSpPr txBox="1">
            <a:spLocks noChangeArrowheads="1"/>
          </p:cNvSpPr>
          <p:nvPr/>
        </p:nvSpPr>
        <p:spPr bwMode="auto">
          <a:xfrm>
            <a:off x="1849279" y="245946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D0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8" name="Text Box 35"/>
          <p:cNvSpPr txBox="1">
            <a:spLocks noChangeArrowheads="1"/>
          </p:cNvSpPr>
          <p:nvPr/>
        </p:nvSpPr>
        <p:spPr bwMode="auto">
          <a:xfrm>
            <a:off x="1849279" y="280490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9" name="Text Box 36"/>
          <p:cNvSpPr txBox="1">
            <a:spLocks noChangeArrowheads="1"/>
          </p:cNvSpPr>
          <p:nvPr/>
        </p:nvSpPr>
        <p:spPr bwMode="auto">
          <a:xfrm>
            <a:off x="1849279" y="315034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D2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0" name="Text Box 37"/>
          <p:cNvSpPr txBox="1">
            <a:spLocks noChangeArrowheads="1"/>
          </p:cNvSpPr>
          <p:nvPr/>
        </p:nvSpPr>
        <p:spPr bwMode="auto">
          <a:xfrm>
            <a:off x="1849279" y="349578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D3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1" name="Text Box 38"/>
          <p:cNvSpPr txBox="1">
            <a:spLocks noChangeArrowheads="1"/>
          </p:cNvSpPr>
          <p:nvPr/>
        </p:nvSpPr>
        <p:spPr bwMode="auto">
          <a:xfrm>
            <a:off x="1417479" y="487754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D1000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2" name="Text Box 39"/>
          <p:cNvSpPr txBox="1">
            <a:spLocks noChangeArrowheads="1"/>
          </p:cNvSpPr>
          <p:nvPr/>
        </p:nvSpPr>
        <p:spPr bwMode="auto">
          <a:xfrm>
            <a:off x="1417479" y="522298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D1001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3" name="Text Box 40"/>
          <p:cNvSpPr txBox="1">
            <a:spLocks noChangeArrowheads="1"/>
          </p:cNvSpPr>
          <p:nvPr/>
        </p:nvSpPr>
        <p:spPr bwMode="auto">
          <a:xfrm>
            <a:off x="1417479" y="556842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D1002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4" name="Text Box 41"/>
          <p:cNvSpPr txBox="1">
            <a:spLocks noChangeArrowheads="1"/>
          </p:cNvSpPr>
          <p:nvPr/>
        </p:nvSpPr>
        <p:spPr bwMode="auto">
          <a:xfrm>
            <a:off x="1417479" y="591386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D1003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5" name="Text Box 52"/>
          <p:cNvSpPr txBox="1">
            <a:spLocks noChangeArrowheads="1"/>
          </p:cNvSpPr>
          <p:nvPr/>
        </p:nvSpPr>
        <p:spPr bwMode="auto">
          <a:xfrm>
            <a:off x="4046437" y="4242436"/>
            <a:ext cx="1524943" cy="2200381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267" b="1" dirty="0">
                <a:latin typeface="Calibri" pitchFamily="34" charset="0"/>
              </a:rPr>
              <a:t>References</a:t>
            </a:r>
          </a:p>
          <a:p>
            <a:pPr algn="ctr"/>
            <a:r>
              <a:rPr lang="en-US" sz="2267" b="1" dirty="0">
                <a:solidFill>
                  <a:srgbClr val="CC0000"/>
                </a:solidFill>
                <a:latin typeface="Calibri" pitchFamily="34" charset="0"/>
              </a:rPr>
              <a:t>0x0000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0x0004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0x7FFC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0x0008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0x2134</a:t>
            </a:r>
          </a:p>
        </p:txBody>
      </p:sp>
      <p:sp>
        <p:nvSpPr>
          <p:cNvPr id="86" name="Slide Number Placeholder 3">
            <a:extLst>
              <a:ext uri="{FF2B5EF4-FFF2-40B4-BE49-F238E27FC236}">
                <a16:creationId xmlns:a16="http://schemas.microsoft.com/office/drawing/2014/main" id="{43640DD6-C71B-B6C0-E87C-CD92004D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z="2400" smtClean="0"/>
              <a:pPr/>
              <a:t>33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76866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281079" y="254942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281079" y="289486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2281079" y="324030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281079" y="358574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2281079" y="531294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text2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2281079" y="565838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1813" b="1" dirty="0">
                <a:solidFill>
                  <a:srgbClr val="000000"/>
                </a:solidFill>
                <a:latin typeface="Calibri" pitchFamily="34" charset="0"/>
              </a:rPr>
              <a:t>global data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2281079" y="600382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2281079" y="496750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28683" name="Oval 11"/>
          <p:cNvSpPr>
            <a:spLocks noChangeArrowheads="1"/>
          </p:cNvSpPr>
          <p:nvPr/>
        </p:nvSpPr>
        <p:spPr bwMode="auto">
          <a:xfrm>
            <a:off x="2885599" y="401754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2885599" y="470842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685" name="Oval 13"/>
          <p:cNvSpPr>
            <a:spLocks noChangeArrowheads="1"/>
          </p:cNvSpPr>
          <p:nvPr/>
        </p:nvSpPr>
        <p:spPr bwMode="auto">
          <a:xfrm>
            <a:off x="2885599" y="436298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2196519" y="1910715"/>
            <a:ext cx="1471531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Disk Pages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7203599" y="25494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6080919" y="25494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6080919" y="1910715"/>
            <a:ext cx="1557516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2 entry TLB</a:t>
            </a: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4094639" y="254942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4094639" y="289486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4094639" y="324030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4094639" y="358574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4191794" y="1910715"/>
            <a:ext cx="1241212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Memory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7203599" y="29812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696" name="Rectangle 24"/>
          <p:cNvSpPr>
            <a:spLocks noChangeArrowheads="1"/>
          </p:cNvSpPr>
          <p:nvPr/>
        </p:nvSpPr>
        <p:spPr bwMode="auto">
          <a:xfrm>
            <a:off x="6080919" y="29812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6512720" y="3551555"/>
            <a:ext cx="1486407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Page Table</a:t>
            </a:r>
          </a:p>
        </p:txBody>
      </p:sp>
      <p:sp>
        <p:nvSpPr>
          <p:cNvPr id="28698" name="Rectangle 26"/>
          <p:cNvSpPr>
            <a:spLocks noChangeArrowheads="1"/>
          </p:cNvSpPr>
          <p:nvPr/>
        </p:nvSpPr>
        <p:spPr bwMode="auto">
          <a:xfrm>
            <a:off x="6599079" y="401754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6599079" y="436298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6599079" y="470842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701" name="Rectangle 29"/>
          <p:cNvSpPr>
            <a:spLocks noChangeArrowheads="1"/>
          </p:cNvSpPr>
          <p:nvPr/>
        </p:nvSpPr>
        <p:spPr bwMode="auto">
          <a:xfrm>
            <a:off x="6599079" y="505386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6599079" y="539930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703" name="Rectangle 31"/>
          <p:cNvSpPr>
            <a:spLocks noChangeArrowheads="1"/>
          </p:cNvSpPr>
          <p:nvPr/>
        </p:nvSpPr>
        <p:spPr bwMode="auto">
          <a:xfrm>
            <a:off x="6599079" y="574474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6599079" y="609018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6599079" y="643562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714" name="Rectangle 42"/>
          <p:cNvSpPr>
            <a:spLocks noChangeArrowheads="1"/>
          </p:cNvSpPr>
          <p:nvPr/>
        </p:nvSpPr>
        <p:spPr bwMode="auto">
          <a:xfrm>
            <a:off x="8326279" y="2549420"/>
            <a:ext cx="5181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715" name="Rectangle 43"/>
          <p:cNvSpPr>
            <a:spLocks noChangeArrowheads="1"/>
          </p:cNvSpPr>
          <p:nvPr/>
        </p:nvSpPr>
        <p:spPr bwMode="auto">
          <a:xfrm>
            <a:off x="8326279" y="2981220"/>
            <a:ext cx="5181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716" name="Text Box 44"/>
          <p:cNvSpPr txBox="1">
            <a:spLocks noChangeArrowheads="1"/>
          </p:cNvSpPr>
          <p:nvPr/>
        </p:nvSpPr>
        <p:spPr bwMode="auto">
          <a:xfrm>
            <a:off x="6255439" y="401394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0</a:t>
            </a:r>
          </a:p>
        </p:txBody>
      </p:sp>
      <p:sp>
        <p:nvSpPr>
          <p:cNvPr id="28717" name="Text Box 45"/>
          <p:cNvSpPr txBox="1">
            <a:spLocks noChangeArrowheads="1"/>
          </p:cNvSpPr>
          <p:nvPr/>
        </p:nvSpPr>
        <p:spPr bwMode="auto">
          <a:xfrm>
            <a:off x="6255439" y="435938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1</a:t>
            </a:r>
          </a:p>
        </p:txBody>
      </p:sp>
      <p:sp>
        <p:nvSpPr>
          <p:cNvPr id="28718" name="Text Box 46"/>
          <p:cNvSpPr txBox="1">
            <a:spLocks noChangeArrowheads="1"/>
          </p:cNvSpPr>
          <p:nvPr/>
        </p:nvSpPr>
        <p:spPr bwMode="auto">
          <a:xfrm>
            <a:off x="6255439" y="470482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2</a:t>
            </a:r>
          </a:p>
        </p:txBody>
      </p:sp>
      <p:sp>
        <p:nvSpPr>
          <p:cNvPr id="28719" name="Text Box 47"/>
          <p:cNvSpPr txBox="1">
            <a:spLocks noChangeArrowheads="1"/>
          </p:cNvSpPr>
          <p:nvPr/>
        </p:nvSpPr>
        <p:spPr bwMode="auto">
          <a:xfrm>
            <a:off x="6255439" y="505026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3</a:t>
            </a:r>
          </a:p>
        </p:txBody>
      </p:sp>
      <p:sp>
        <p:nvSpPr>
          <p:cNvPr id="28720" name="Text Box 48"/>
          <p:cNvSpPr txBox="1">
            <a:spLocks noChangeArrowheads="1"/>
          </p:cNvSpPr>
          <p:nvPr/>
        </p:nvSpPr>
        <p:spPr bwMode="auto">
          <a:xfrm>
            <a:off x="6255439" y="539570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4</a:t>
            </a:r>
          </a:p>
        </p:txBody>
      </p:sp>
      <p:sp>
        <p:nvSpPr>
          <p:cNvPr id="28721" name="Text Box 49"/>
          <p:cNvSpPr txBox="1">
            <a:spLocks noChangeArrowheads="1"/>
          </p:cNvSpPr>
          <p:nvPr/>
        </p:nvSpPr>
        <p:spPr bwMode="auto">
          <a:xfrm>
            <a:off x="6255439" y="574114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5</a:t>
            </a:r>
          </a:p>
        </p:txBody>
      </p:sp>
      <p:sp>
        <p:nvSpPr>
          <p:cNvPr id="28722" name="Text Box 50"/>
          <p:cNvSpPr txBox="1">
            <a:spLocks noChangeArrowheads="1"/>
          </p:cNvSpPr>
          <p:nvPr/>
        </p:nvSpPr>
        <p:spPr bwMode="auto">
          <a:xfrm>
            <a:off x="6255439" y="608658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6</a:t>
            </a:r>
          </a:p>
        </p:txBody>
      </p:sp>
      <p:sp>
        <p:nvSpPr>
          <p:cNvPr id="28723" name="Text Box 51"/>
          <p:cNvSpPr txBox="1">
            <a:spLocks noChangeArrowheads="1"/>
          </p:cNvSpPr>
          <p:nvPr/>
        </p:nvSpPr>
        <p:spPr bwMode="auto">
          <a:xfrm>
            <a:off x="6255439" y="643202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7</a:t>
            </a:r>
          </a:p>
        </p:txBody>
      </p:sp>
      <p:sp>
        <p:nvSpPr>
          <p:cNvPr id="28725" name="Text Box 53"/>
          <p:cNvSpPr txBox="1">
            <a:spLocks noChangeArrowheads="1"/>
          </p:cNvSpPr>
          <p:nvPr/>
        </p:nvSpPr>
        <p:spPr bwMode="auto">
          <a:xfrm>
            <a:off x="8513743" y="3922184"/>
            <a:ext cx="1744490" cy="2444422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267" b="1" dirty="0">
                <a:latin typeface="Calibri" pitchFamily="34" charset="0"/>
              </a:rPr>
              <a:t>Physical Refs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0x0000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Page fault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0x1000</a:t>
            </a:r>
          </a:p>
          <a:p>
            <a:pPr algn="ctr"/>
            <a:endParaRPr lang="en-US" sz="2267" b="1" dirty="0">
              <a:latin typeface="Calibri" pitchFamily="34" charset="0"/>
            </a:endParaRPr>
          </a:p>
          <a:p>
            <a:pPr algn="ctr"/>
            <a:endParaRPr lang="en-US" sz="2267" b="1" dirty="0">
              <a:latin typeface="Calibri" pitchFamily="34" charset="0"/>
            </a:endParaRPr>
          </a:p>
          <a:p>
            <a:pPr algn="ctr"/>
            <a:endParaRPr lang="en-US" sz="2267" b="1" dirty="0">
              <a:latin typeface="Calibri" pitchFamily="34" charset="0"/>
            </a:endParaRPr>
          </a:p>
        </p:txBody>
      </p:sp>
      <p:sp>
        <p:nvSpPr>
          <p:cNvPr id="28726" name="Rectangle 54"/>
          <p:cNvSpPr>
            <a:spLocks noChangeArrowheads="1"/>
          </p:cNvSpPr>
          <p:nvPr/>
        </p:nvSpPr>
        <p:spPr bwMode="auto">
          <a:xfrm>
            <a:off x="4094639" y="2526030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FF66"/>
                </a:solidFill>
                <a:latin typeface="Calibri" pitchFamily="34" charset="0"/>
              </a:rPr>
              <a:t>reserved</a:t>
            </a:r>
          </a:p>
        </p:txBody>
      </p:sp>
      <p:sp>
        <p:nvSpPr>
          <p:cNvPr id="28727" name="Rectangle 55"/>
          <p:cNvSpPr>
            <a:spLocks noChangeArrowheads="1"/>
          </p:cNvSpPr>
          <p:nvPr/>
        </p:nvSpPr>
        <p:spPr bwMode="auto">
          <a:xfrm>
            <a:off x="6599079" y="397256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28728" name="Rectangle 56"/>
          <p:cNvSpPr>
            <a:spLocks noChangeArrowheads="1"/>
          </p:cNvSpPr>
          <p:nvPr/>
        </p:nvSpPr>
        <p:spPr bwMode="auto">
          <a:xfrm>
            <a:off x="6599079" y="431800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D1001</a:t>
            </a:r>
          </a:p>
        </p:txBody>
      </p:sp>
      <p:sp>
        <p:nvSpPr>
          <p:cNvPr id="28729" name="Rectangle 57"/>
          <p:cNvSpPr>
            <a:spLocks noChangeArrowheads="1"/>
          </p:cNvSpPr>
          <p:nvPr/>
        </p:nvSpPr>
        <p:spPr bwMode="auto">
          <a:xfrm>
            <a:off x="6599079" y="466344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D1002</a:t>
            </a:r>
          </a:p>
        </p:txBody>
      </p:sp>
      <p:sp>
        <p:nvSpPr>
          <p:cNvPr id="28730" name="Rectangle 58"/>
          <p:cNvSpPr>
            <a:spLocks noChangeArrowheads="1"/>
          </p:cNvSpPr>
          <p:nvPr/>
        </p:nvSpPr>
        <p:spPr bwMode="auto">
          <a:xfrm>
            <a:off x="6599079" y="500888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8731" name="Rectangle 59"/>
          <p:cNvSpPr>
            <a:spLocks noChangeArrowheads="1"/>
          </p:cNvSpPr>
          <p:nvPr/>
        </p:nvSpPr>
        <p:spPr bwMode="auto">
          <a:xfrm>
            <a:off x="6599079" y="535432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8732" name="Rectangle 60"/>
          <p:cNvSpPr>
            <a:spLocks noChangeArrowheads="1"/>
          </p:cNvSpPr>
          <p:nvPr/>
        </p:nvSpPr>
        <p:spPr bwMode="auto">
          <a:xfrm>
            <a:off x="6599079" y="569976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8733" name="Rectangle 61"/>
          <p:cNvSpPr>
            <a:spLocks noChangeArrowheads="1"/>
          </p:cNvSpPr>
          <p:nvPr/>
        </p:nvSpPr>
        <p:spPr bwMode="auto">
          <a:xfrm>
            <a:off x="6599079" y="604520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6599079" y="639064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8735" name="Text Box 63"/>
          <p:cNvSpPr txBox="1">
            <a:spLocks noChangeArrowheads="1"/>
          </p:cNvSpPr>
          <p:nvPr/>
        </p:nvSpPr>
        <p:spPr bwMode="auto">
          <a:xfrm>
            <a:off x="7809920" y="3997748"/>
            <a:ext cx="359368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36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36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8736" name="Text Box 64"/>
          <p:cNvSpPr txBox="1">
            <a:spLocks noChangeArrowheads="1"/>
          </p:cNvSpPr>
          <p:nvPr/>
        </p:nvSpPr>
        <p:spPr bwMode="auto">
          <a:xfrm>
            <a:off x="7809920" y="4256828"/>
            <a:ext cx="359368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36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36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7192804" y="2569210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28738" name="Rectangle 66"/>
          <p:cNvSpPr>
            <a:spLocks noChangeArrowheads="1"/>
          </p:cNvSpPr>
          <p:nvPr/>
        </p:nvSpPr>
        <p:spPr bwMode="auto">
          <a:xfrm>
            <a:off x="6070124" y="2569210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0</a:t>
            </a:r>
            <a:endParaRPr lang="en-US" sz="3389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8739" name="Rectangle 67"/>
          <p:cNvSpPr>
            <a:spLocks noChangeArrowheads="1"/>
          </p:cNvSpPr>
          <p:nvPr/>
        </p:nvSpPr>
        <p:spPr bwMode="auto">
          <a:xfrm>
            <a:off x="4094639" y="2893060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FF66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28740" name="Rectangle 68"/>
          <p:cNvSpPr>
            <a:spLocks noChangeArrowheads="1"/>
          </p:cNvSpPr>
          <p:nvPr/>
        </p:nvSpPr>
        <p:spPr bwMode="auto">
          <a:xfrm>
            <a:off x="8315484" y="2569210"/>
            <a:ext cx="51816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 err="1">
                <a:solidFill>
                  <a:srgbClr val="000000"/>
                </a:solidFill>
                <a:latin typeface="Calibri" pitchFamily="34" charset="0"/>
              </a:rPr>
              <a:t>ro</a:t>
            </a:r>
            <a:endParaRPr lang="en-US" sz="3389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1" name="Text Box 2"/>
          <p:cNvSpPr txBox="1">
            <a:spLocks noChangeArrowheads="1"/>
          </p:cNvSpPr>
          <p:nvPr/>
        </p:nvSpPr>
        <p:spPr bwMode="auto">
          <a:xfrm>
            <a:off x="1547019" y="0"/>
            <a:ext cx="9067800" cy="949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4080" b="1" dirty="0">
                <a:latin typeface="Calibri" pitchFamily="34" charset="0"/>
              </a:rPr>
              <a:t>Fetching instruction 0000</a:t>
            </a:r>
          </a:p>
        </p:txBody>
      </p:sp>
      <p:sp>
        <p:nvSpPr>
          <p:cNvPr id="73" name="Text Box 17"/>
          <p:cNvSpPr txBox="1">
            <a:spLocks noChangeArrowheads="1"/>
          </p:cNvSpPr>
          <p:nvPr/>
        </p:nvSpPr>
        <p:spPr bwMode="auto">
          <a:xfrm>
            <a:off x="5994559" y="2169752"/>
            <a:ext cx="4175866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dirty="0">
                <a:latin typeface="Calibri" pitchFamily="34" charset="0"/>
              </a:rPr>
              <a:t>VPN            PPN            Permission</a:t>
            </a:r>
          </a:p>
        </p:txBody>
      </p:sp>
      <p:sp>
        <p:nvSpPr>
          <p:cNvPr id="74" name="Text Box 34"/>
          <p:cNvSpPr txBox="1">
            <a:spLocks noChangeArrowheads="1"/>
          </p:cNvSpPr>
          <p:nvPr/>
        </p:nvSpPr>
        <p:spPr bwMode="auto">
          <a:xfrm>
            <a:off x="1849279" y="245946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D0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5" name="Text Box 35"/>
          <p:cNvSpPr txBox="1">
            <a:spLocks noChangeArrowheads="1"/>
          </p:cNvSpPr>
          <p:nvPr/>
        </p:nvSpPr>
        <p:spPr bwMode="auto">
          <a:xfrm>
            <a:off x="1849279" y="280490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6" name="Text Box 36"/>
          <p:cNvSpPr txBox="1">
            <a:spLocks noChangeArrowheads="1"/>
          </p:cNvSpPr>
          <p:nvPr/>
        </p:nvSpPr>
        <p:spPr bwMode="auto">
          <a:xfrm>
            <a:off x="1849279" y="315034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D2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7" name="Text Box 37"/>
          <p:cNvSpPr txBox="1">
            <a:spLocks noChangeArrowheads="1"/>
          </p:cNvSpPr>
          <p:nvPr/>
        </p:nvSpPr>
        <p:spPr bwMode="auto">
          <a:xfrm>
            <a:off x="1849279" y="349578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D3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auto">
          <a:xfrm>
            <a:off x="1417479" y="487754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D1000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9" name="Text Box 39"/>
          <p:cNvSpPr txBox="1">
            <a:spLocks noChangeArrowheads="1"/>
          </p:cNvSpPr>
          <p:nvPr/>
        </p:nvSpPr>
        <p:spPr bwMode="auto">
          <a:xfrm>
            <a:off x="1417479" y="522298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D1001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0" name="Text Box 40"/>
          <p:cNvSpPr txBox="1">
            <a:spLocks noChangeArrowheads="1"/>
          </p:cNvSpPr>
          <p:nvPr/>
        </p:nvSpPr>
        <p:spPr bwMode="auto">
          <a:xfrm>
            <a:off x="1417479" y="556842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D1002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1" name="Text Box 41"/>
          <p:cNvSpPr txBox="1">
            <a:spLocks noChangeArrowheads="1"/>
          </p:cNvSpPr>
          <p:nvPr/>
        </p:nvSpPr>
        <p:spPr bwMode="auto">
          <a:xfrm>
            <a:off x="1417479" y="591386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D1003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2" name="Text Box 52"/>
          <p:cNvSpPr txBox="1">
            <a:spLocks noChangeArrowheads="1"/>
          </p:cNvSpPr>
          <p:nvPr/>
        </p:nvSpPr>
        <p:spPr bwMode="auto">
          <a:xfrm>
            <a:off x="4046437" y="4242436"/>
            <a:ext cx="1524943" cy="2200381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267" b="1" dirty="0">
                <a:latin typeface="Calibri" pitchFamily="34" charset="0"/>
              </a:rPr>
              <a:t>References</a:t>
            </a:r>
          </a:p>
          <a:p>
            <a:pPr algn="ctr"/>
            <a:r>
              <a:rPr lang="en-US" sz="2267" b="1" dirty="0">
                <a:solidFill>
                  <a:srgbClr val="CC0000"/>
                </a:solidFill>
                <a:latin typeface="Calibri" pitchFamily="34" charset="0"/>
              </a:rPr>
              <a:t>0x0000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0x0004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0x7FFC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0x0008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0x2134</a:t>
            </a:r>
          </a:p>
        </p:txBody>
      </p:sp>
      <p:sp>
        <p:nvSpPr>
          <p:cNvPr id="83" name="Slide Number Placeholder 3">
            <a:extLst>
              <a:ext uri="{FF2B5EF4-FFF2-40B4-BE49-F238E27FC236}">
                <a16:creationId xmlns:a16="http://schemas.microsoft.com/office/drawing/2014/main" id="{8BCB4722-C03F-C1A3-72A7-C5CB6DCE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z="2400" smtClean="0"/>
              <a:pPr/>
              <a:t>34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07424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281079" y="254942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281079" y="289486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2281079" y="324030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281079" y="358574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2281079" y="531294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text2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2281079" y="565838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1813" b="1" dirty="0">
                <a:solidFill>
                  <a:srgbClr val="000000"/>
                </a:solidFill>
                <a:latin typeface="Calibri" pitchFamily="34" charset="0"/>
              </a:rPr>
              <a:t>global data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2281079" y="600382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2281079" y="496750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29707" name="Oval 11"/>
          <p:cNvSpPr>
            <a:spLocks noChangeArrowheads="1"/>
          </p:cNvSpPr>
          <p:nvPr/>
        </p:nvSpPr>
        <p:spPr bwMode="auto">
          <a:xfrm>
            <a:off x="2885599" y="401754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08" name="Oval 12"/>
          <p:cNvSpPr>
            <a:spLocks noChangeArrowheads="1"/>
          </p:cNvSpPr>
          <p:nvPr/>
        </p:nvSpPr>
        <p:spPr bwMode="auto">
          <a:xfrm>
            <a:off x="2885599" y="470842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09" name="Oval 13"/>
          <p:cNvSpPr>
            <a:spLocks noChangeArrowheads="1"/>
          </p:cNvSpPr>
          <p:nvPr/>
        </p:nvSpPr>
        <p:spPr bwMode="auto">
          <a:xfrm>
            <a:off x="2885599" y="436298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2196519" y="1910715"/>
            <a:ext cx="1471531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Disk Pages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7203599" y="25494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6080919" y="25494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6080919" y="1910715"/>
            <a:ext cx="1557516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2 entry TLB</a:t>
            </a:r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4094639" y="254942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4094639" y="289486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4094639" y="324030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4094639" y="358574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4191794" y="1910715"/>
            <a:ext cx="1241212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Memory</a:t>
            </a: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7203599" y="29812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6080919" y="29812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6512720" y="3551555"/>
            <a:ext cx="1486407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Page Table</a:t>
            </a:r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6599079" y="401754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6599079" y="436298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6599079" y="470842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6599079" y="505386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6599079" y="539930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6599079" y="574474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6599079" y="609018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6599079" y="643562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38" name="Rectangle 42"/>
          <p:cNvSpPr>
            <a:spLocks noChangeArrowheads="1"/>
          </p:cNvSpPr>
          <p:nvPr/>
        </p:nvSpPr>
        <p:spPr bwMode="auto">
          <a:xfrm>
            <a:off x="8326279" y="2549420"/>
            <a:ext cx="5181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39" name="Rectangle 43"/>
          <p:cNvSpPr>
            <a:spLocks noChangeArrowheads="1"/>
          </p:cNvSpPr>
          <p:nvPr/>
        </p:nvSpPr>
        <p:spPr bwMode="auto">
          <a:xfrm>
            <a:off x="8326279" y="2981220"/>
            <a:ext cx="5181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40" name="Text Box 44"/>
          <p:cNvSpPr txBox="1">
            <a:spLocks noChangeArrowheads="1"/>
          </p:cNvSpPr>
          <p:nvPr/>
        </p:nvSpPr>
        <p:spPr bwMode="auto">
          <a:xfrm>
            <a:off x="6255439" y="401394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0</a:t>
            </a:r>
          </a:p>
        </p:txBody>
      </p:sp>
      <p:sp>
        <p:nvSpPr>
          <p:cNvPr id="29741" name="Text Box 45"/>
          <p:cNvSpPr txBox="1">
            <a:spLocks noChangeArrowheads="1"/>
          </p:cNvSpPr>
          <p:nvPr/>
        </p:nvSpPr>
        <p:spPr bwMode="auto">
          <a:xfrm>
            <a:off x="6255439" y="435938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1</a:t>
            </a:r>
          </a:p>
        </p:txBody>
      </p:sp>
      <p:sp>
        <p:nvSpPr>
          <p:cNvPr id="29742" name="Text Box 46"/>
          <p:cNvSpPr txBox="1">
            <a:spLocks noChangeArrowheads="1"/>
          </p:cNvSpPr>
          <p:nvPr/>
        </p:nvSpPr>
        <p:spPr bwMode="auto">
          <a:xfrm>
            <a:off x="6255439" y="470482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2</a:t>
            </a:r>
          </a:p>
        </p:txBody>
      </p:sp>
      <p:sp>
        <p:nvSpPr>
          <p:cNvPr id="29743" name="Text Box 47"/>
          <p:cNvSpPr txBox="1">
            <a:spLocks noChangeArrowheads="1"/>
          </p:cNvSpPr>
          <p:nvPr/>
        </p:nvSpPr>
        <p:spPr bwMode="auto">
          <a:xfrm>
            <a:off x="6255439" y="505026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3</a:t>
            </a:r>
          </a:p>
        </p:txBody>
      </p:sp>
      <p:sp>
        <p:nvSpPr>
          <p:cNvPr id="29744" name="Text Box 48"/>
          <p:cNvSpPr txBox="1">
            <a:spLocks noChangeArrowheads="1"/>
          </p:cNvSpPr>
          <p:nvPr/>
        </p:nvSpPr>
        <p:spPr bwMode="auto">
          <a:xfrm>
            <a:off x="6255439" y="539570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4</a:t>
            </a:r>
          </a:p>
        </p:txBody>
      </p:sp>
      <p:sp>
        <p:nvSpPr>
          <p:cNvPr id="29745" name="Text Box 49"/>
          <p:cNvSpPr txBox="1">
            <a:spLocks noChangeArrowheads="1"/>
          </p:cNvSpPr>
          <p:nvPr/>
        </p:nvSpPr>
        <p:spPr bwMode="auto">
          <a:xfrm>
            <a:off x="6255439" y="574114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5</a:t>
            </a:r>
          </a:p>
        </p:txBody>
      </p:sp>
      <p:sp>
        <p:nvSpPr>
          <p:cNvPr id="29746" name="Text Box 50"/>
          <p:cNvSpPr txBox="1">
            <a:spLocks noChangeArrowheads="1"/>
          </p:cNvSpPr>
          <p:nvPr/>
        </p:nvSpPr>
        <p:spPr bwMode="auto">
          <a:xfrm>
            <a:off x="6255439" y="608658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6</a:t>
            </a:r>
          </a:p>
        </p:txBody>
      </p:sp>
      <p:sp>
        <p:nvSpPr>
          <p:cNvPr id="29747" name="Text Box 51"/>
          <p:cNvSpPr txBox="1">
            <a:spLocks noChangeArrowheads="1"/>
          </p:cNvSpPr>
          <p:nvPr/>
        </p:nvSpPr>
        <p:spPr bwMode="auto">
          <a:xfrm>
            <a:off x="6255439" y="643202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7</a:t>
            </a:r>
          </a:p>
        </p:txBody>
      </p:sp>
      <p:sp>
        <p:nvSpPr>
          <p:cNvPr id="29749" name="Text Box 53"/>
          <p:cNvSpPr txBox="1">
            <a:spLocks noChangeArrowheads="1"/>
          </p:cNvSpPr>
          <p:nvPr/>
        </p:nvSpPr>
        <p:spPr bwMode="auto">
          <a:xfrm>
            <a:off x="8513743" y="3922184"/>
            <a:ext cx="1744490" cy="2409477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267" b="1" dirty="0">
                <a:latin typeface="Calibri" pitchFamily="34" charset="0"/>
              </a:rPr>
              <a:t>Physical Refs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0x0000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Page fault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0x1000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0x1004</a:t>
            </a:r>
          </a:p>
          <a:p>
            <a:pPr algn="ctr"/>
            <a:endParaRPr lang="en-US" sz="2267" b="1" dirty="0">
              <a:latin typeface="Calibri" pitchFamily="34" charset="0"/>
            </a:endParaRPr>
          </a:p>
          <a:p>
            <a:pPr algn="ctr"/>
            <a:endParaRPr lang="en-US" sz="2267" b="1" dirty="0">
              <a:latin typeface="Calibri" pitchFamily="34" charset="0"/>
            </a:endParaRPr>
          </a:p>
        </p:txBody>
      </p:sp>
      <p:sp>
        <p:nvSpPr>
          <p:cNvPr id="29750" name="Rectangle 54"/>
          <p:cNvSpPr>
            <a:spLocks noChangeArrowheads="1"/>
          </p:cNvSpPr>
          <p:nvPr/>
        </p:nvSpPr>
        <p:spPr bwMode="auto">
          <a:xfrm>
            <a:off x="4094639" y="2526030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FF66"/>
                </a:solidFill>
                <a:latin typeface="Calibri" pitchFamily="34" charset="0"/>
              </a:rPr>
              <a:t>reserved</a:t>
            </a:r>
          </a:p>
        </p:txBody>
      </p:sp>
      <p:sp>
        <p:nvSpPr>
          <p:cNvPr id="29751" name="Rectangle 55"/>
          <p:cNvSpPr>
            <a:spLocks noChangeArrowheads="1"/>
          </p:cNvSpPr>
          <p:nvPr/>
        </p:nvSpPr>
        <p:spPr bwMode="auto">
          <a:xfrm>
            <a:off x="6599079" y="397256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29752" name="Rectangle 56"/>
          <p:cNvSpPr>
            <a:spLocks noChangeArrowheads="1"/>
          </p:cNvSpPr>
          <p:nvPr/>
        </p:nvSpPr>
        <p:spPr bwMode="auto">
          <a:xfrm>
            <a:off x="6599079" y="431800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D1001</a:t>
            </a:r>
          </a:p>
        </p:txBody>
      </p:sp>
      <p:sp>
        <p:nvSpPr>
          <p:cNvPr id="29753" name="Rectangle 57"/>
          <p:cNvSpPr>
            <a:spLocks noChangeArrowheads="1"/>
          </p:cNvSpPr>
          <p:nvPr/>
        </p:nvSpPr>
        <p:spPr bwMode="auto">
          <a:xfrm>
            <a:off x="6599079" y="466344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D1002</a:t>
            </a:r>
          </a:p>
        </p:txBody>
      </p:sp>
      <p:sp>
        <p:nvSpPr>
          <p:cNvPr id="29754" name="Rectangle 58"/>
          <p:cNvSpPr>
            <a:spLocks noChangeArrowheads="1"/>
          </p:cNvSpPr>
          <p:nvPr/>
        </p:nvSpPr>
        <p:spPr bwMode="auto">
          <a:xfrm>
            <a:off x="6599079" y="500888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9755" name="Rectangle 59"/>
          <p:cNvSpPr>
            <a:spLocks noChangeArrowheads="1"/>
          </p:cNvSpPr>
          <p:nvPr/>
        </p:nvSpPr>
        <p:spPr bwMode="auto">
          <a:xfrm>
            <a:off x="6599079" y="535432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9756" name="Rectangle 60"/>
          <p:cNvSpPr>
            <a:spLocks noChangeArrowheads="1"/>
          </p:cNvSpPr>
          <p:nvPr/>
        </p:nvSpPr>
        <p:spPr bwMode="auto">
          <a:xfrm>
            <a:off x="6599079" y="569976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9757" name="Rectangle 61"/>
          <p:cNvSpPr>
            <a:spLocks noChangeArrowheads="1"/>
          </p:cNvSpPr>
          <p:nvPr/>
        </p:nvSpPr>
        <p:spPr bwMode="auto">
          <a:xfrm>
            <a:off x="6599079" y="604520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9758" name="Rectangle 62"/>
          <p:cNvSpPr>
            <a:spLocks noChangeArrowheads="1"/>
          </p:cNvSpPr>
          <p:nvPr/>
        </p:nvSpPr>
        <p:spPr bwMode="auto">
          <a:xfrm>
            <a:off x="6599079" y="639064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9759" name="Text Box 63"/>
          <p:cNvSpPr txBox="1">
            <a:spLocks noChangeArrowheads="1"/>
          </p:cNvSpPr>
          <p:nvPr/>
        </p:nvSpPr>
        <p:spPr bwMode="auto">
          <a:xfrm>
            <a:off x="7809920" y="3997748"/>
            <a:ext cx="359368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36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36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9760" name="Text Box 64"/>
          <p:cNvSpPr txBox="1">
            <a:spLocks noChangeArrowheads="1"/>
          </p:cNvSpPr>
          <p:nvPr/>
        </p:nvSpPr>
        <p:spPr bwMode="auto">
          <a:xfrm>
            <a:off x="7809920" y="4256828"/>
            <a:ext cx="359368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36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36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9761" name="Rectangle 65"/>
          <p:cNvSpPr>
            <a:spLocks noChangeArrowheads="1"/>
          </p:cNvSpPr>
          <p:nvPr/>
        </p:nvSpPr>
        <p:spPr bwMode="auto">
          <a:xfrm>
            <a:off x="7192804" y="2569210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29762" name="Rectangle 66"/>
          <p:cNvSpPr>
            <a:spLocks noChangeArrowheads="1"/>
          </p:cNvSpPr>
          <p:nvPr/>
        </p:nvSpPr>
        <p:spPr bwMode="auto">
          <a:xfrm>
            <a:off x="6070124" y="2569210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0</a:t>
            </a:r>
            <a:endParaRPr lang="en-US" sz="3389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9763" name="Rectangle 67"/>
          <p:cNvSpPr>
            <a:spLocks noChangeArrowheads="1"/>
          </p:cNvSpPr>
          <p:nvPr/>
        </p:nvSpPr>
        <p:spPr bwMode="auto">
          <a:xfrm>
            <a:off x="4094639" y="2893060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FF66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29764" name="Rectangle 68"/>
          <p:cNvSpPr>
            <a:spLocks noChangeArrowheads="1"/>
          </p:cNvSpPr>
          <p:nvPr/>
        </p:nvSpPr>
        <p:spPr bwMode="auto">
          <a:xfrm>
            <a:off x="8315484" y="2569210"/>
            <a:ext cx="51816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 err="1">
                <a:solidFill>
                  <a:srgbClr val="000000"/>
                </a:solidFill>
                <a:latin typeface="Calibri" pitchFamily="34" charset="0"/>
              </a:rPr>
              <a:t>ro</a:t>
            </a:r>
            <a:endParaRPr lang="en-US" sz="3389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65" name="Text Box 69"/>
          <p:cNvSpPr txBox="1">
            <a:spLocks noChangeArrowheads="1"/>
          </p:cNvSpPr>
          <p:nvPr/>
        </p:nvSpPr>
        <p:spPr bwMode="auto">
          <a:xfrm>
            <a:off x="8846239" y="2499043"/>
            <a:ext cx="805515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720" b="1" dirty="0">
                <a:solidFill>
                  <a:srgbClr val="FF0000"/>
                </a:solidFill>
                <a:latin typeface="Calibri" pitchFamily="34" charset="0"/>
              </a:rPr>
              <a:t>HIT!</a:t>
            </a:r>
          </a:p>
        </p:txBody>
      </p:sp>
      <p:sp>
        <p:nvSpPr>
          <p:cNvPr id="29766" name="Line 70"/>
          <p:cNvSpPr>
            <a:spLocks noChangeShapeType="1"/>
          </p:cNvSpPr>
          <p:nvPr/>
        </p:nvSpPr>
        <p:spPr bwMode="auto">
          <a:xfrm flipV="1">
            <a:off x="5305479" y="2934441"/>
            <a:ext cx="689080" cy="2191428"/>
          </a:xfrm>
          <a:prstGeom prst="line">
            <a:avLst/>
          </a:prstGeom>
          <a:noFill/>
          <a:ln w="7632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3" name="Text Box 2"/>
          <p:cNvSpPr txBox="1">
            <a:spLocks noChangeArrowheads="1"/>
          </p:cNvSpPr>
          <p:nvPr/>
        </p:nvSpPr>
        <p:spPr bwMode="auto">
          <a:xfrm>
            <a:off x="1547019" y="0"/>
            <a:ext cx="9067800" cy="949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4080" b="1" dirty="0">
                <a:latin typeface="Calibri" pitchFamily="34" charset="0"/>
              </a:rPr>
              <a:t>Fetching instruction 0004</a:t>
            </a:r>
          </a:p>
        </p:txBody>
      </p:sp>
      <p:sp>
        <p:nvSpPr>
          <p:cNvPr id="75" name="Text Box 17"/>
          <p:cNvSpPr txBox="1">
            <a:spLocks noChangeArrowheads="1"/>
          </p:cNvSpPr>
          <p:nvPr/>
        </p:nvSpPr>
        <p:spPr bwMode="auto">
          <a:xfrm>
            <a:off x="5994559" y="2169752"/>
            <a:ext cx="4175866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dirty="0">
                <a:latin typeface="Calibri" pitchFamily="34" charset="0"/>
              </a:rPr>
              <a:t>VPN            PPN            Permission</a:t>
            </a:r>
          </a:p>
        </p:txBody>
      </p:sp>
      <p:sp>
        <p:nvSpPr>
          <p:cNvPr id="76" name="Text Box 34"/>
          <p:cNvSpPr txBox="1">
            <a:spLocks noChangeArrowheads="1"/>
          </p:cNvSpPr>
          <p:nvPr/>
        </p:nvSpPr>
        <p:spPr bwMode="auto">
          <a:xfrm>
            <a:off x="1849279" y="245946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D0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7" name="Text Box 35"/>
          <p:cNvSpPr txBox="1">
            <a:spLocks noChangeArrowheads="1"/>
          </p:cNvSpPr>
          <p:nvPr/>
        </p:nvSpPr>
        <p:spPr bwMode="auto">
          <a:xfrm>
            <a:off x="1849279" y="280490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8" name="Text Box 36"/>
          <p:cNvSpPr txBox="1">
            <a:spLocks noChangeArrowheads="1"/>
          </p:cNvSpPr>
          <p:nvPr/>
        </p:nvSpPr>
        <p:spPr bwMode="auto">
          <a:xfrm>
            <a:off x="1849279" y="315034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D2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9" name="Text Box 37"/>
          <p:cNvSpPr txBox="1">
            <a:spLocks noChangeArrowheads="1"/>
          </p:cNvSpPr>
          <p:nvPr/>
        </p:nvSpPr>
        <p:spPr bwMode="auto">
          <a:xfrm>
            <a:off x="1849279" y="349578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D3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0" name="Text Box 38"/>
          <p:cNvSpPr txBox="1">
            <a:spLocks noChangeArrowheads="1"/>
          </p:cNvSpPr>
          <p:nvPr/>
        </p:nvSpPr>
        <p:spPr bwMode="auto">
          <a:xfrm>
            <a:off x="1417479" y="487754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D1000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1" name="Text Box 39"/>
          <p:cNvSpPr txBox="1">
            <a:spLocks noChangeArrowheads="1"/>
          </p:cNvSpPr>
          <p:nvPr/>
        </p:nvSpPr>
        <p:spPr bwMode="auto">
          <a:xfrm>
            <a:off x="1417479" y="522298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D1001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2" name="Text Box 40"/>
          <p:cNvSpPr txBox="1">
            <a:spLocks noChangeArrowheads="1"/>
          </p:cNvSpPr>
          <p:nvPr/>
        </p:nvSpPr>
        <p:spPr bwMode="auto">
          <a:xfrm>
            <a:off x="1417479" y="556842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D1002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3" name="Text Box 41"/>
          <p:cNvSpPr txBox="1">
            <a:spLocks noChangeArrowheads="1"/>
          </p:cNvSpPr>
          <p:nvPr/>
        </p:nvSpPr>
        <p:spPr bwMode="auto">
          <a:xfrm>
            <a:off x="1417479" y="591386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D1003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4" name="Text Box 52"/>
          <p:cNvSpPr txBox="1">
            <a:spLocks noChangeArrowheads="1"/>
          </p:cNvSpPr>
          <p:nvPr/>
        </p:nvSpPr>
        <p:spPr bwMode="auto">
          <a:xfrm>
            <a:off x="4046437" y="4242436"/>
            <a:ext cx="1524943" cy="2200381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267" b="1" dirty="0">
                <a:latin typeface="Calibri" pitchFamily="34" charset="0"/>
              </a:rPr>
              <a:t>References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0x0000</a:t>
            </a:r>
          </a:p>
          <a:p>
            <a:pPr algn="ctr"/>
            <a:r>
              <a:rPr lang="en-US" sz="2267" b="1" dirty="0">
                <a:solidFill>
                  <a:srgbClr val="CC0000"/>
                </a:solidFill>
                <a:latin typeface="Calibri" pitchFamily="34" charset="0"/>
              </a:rPr>
              <a:t>0x0004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0x7FFC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0x0008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0x2134</a:t>
            </a:r>
          </a:p>
        </p:txBody>
      </p:sp>
      <p:sp>
        <p:nvSpPr>
          <p:cNvPr id="85" name="Slide Number Placeholder 3">
            <a:extLst>
              <a:ext uri="{FF2B5EF4-FFF2-40B4-BE49-F238E27FC236}">
                <a16:creationId xmlns:a16="http://schemas.microsoft.com/office/drawing/2014/main" id="{6384E473-5CD2-6394-FFC6-DA7E3E23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z="2400" smtClean="0"/>
              <a:pPr/>
              <a:t>35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54427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590199" y="0"/>
            <a:ext cx="9067800" cy="949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4080" b="1" dirty="0">
                <a:latin typeface="Calibri" pitchFamily="34" charset="0"/>
              </a:rPr>
              <a:t>Reference 7FFC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281079" y="254942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281079" y="289486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281079" y="324030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2281079" y="358574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2281079" y="531294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text2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2281079" y="565838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1813" b="1" dirty="0">
                <a:solidFill>
                  <a:srgbClr val="000000"/>
                </a:solidFill>
                <a:latin typeface="Calibri" pitchFamily="34" charset="0"/>
              </a:rPr>
              <a:t>global data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2281079" y="600382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2281079" y="496750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30731" name="Oval 11"/>
          <p:cNvSpPr>
            <a:spLocks noChangeArrowheads="1"/>
          </p:cNvSpPr>
          <p:nvPr/>
        </p:nvSpPr>
        <p:spPr bwMode="auto">
          <a:xfrm>
            <a:off x="2885599" y="401754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32" name="Oval 12"/>
          <p:cNvSpPr>
            <a:spLocks noChangeArrowheads="1"/>
          </p:cNvSpPr>
          <p:nvPr/>
        </p:nvSpPr>
        <p:spPr bwMode="auto">
          <a:xfrm>
            <a:off x="2885599" y="470842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33" name="Oval 13"/>
          <p:cNvSpPr>
            <a:spLocks noChangeArrowheads="1"/>
          </p:cNvSpPr>
          <p:nvPr/>
        </p:nvSpPr>
        <p:spPr bwMode="auto">
          <a:xfrm>
            <a:off x="2885599" y="436298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2196519" y="1910715"/>
            <a:ext cx="1471531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Disk Pages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7203599" y="25494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6080919" y="25494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6080919" y="1910715"/>
            <a:ext cx="1557516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2 entry TLB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4094639" y="254942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4094639" y="289486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4094639" y="324030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4094639" y="358574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4191794" y="1910715"/>
            <a:ext cx="1241212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Memory</a:t>
            </a:r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7203599" y="29812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6080919" y="29812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45" name="Text Box 25"/>
          <p:cNvSpPr txBox="1">
            <a:spLocks noChangeArrowheads="1"/>
          </p:cNvSpPr>
          <p:nvPr/>
        </p:nvSpPr>
        <p:spPr bwMode="auto">
          <a:xfrm>
            <a:off x="6512720" y="3551555"/>
            <a:ext cx="1486407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Page Table</a:t>
            </a:r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6599079" y="401754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6599079" y="436298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6599079" y="470842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6599079" y="505386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6599079" y="539930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>
            <a:off x="6599079" y="574474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52" name="Rectangle 32"/>
          <p:cNvSpPr>
            <a:spLocks noChangeArrowheads="1"/>
          </p:cNvSpPr>
          <p:nvPr/>
        </p:nvSpPr>
        <p:spPr bwMode="auto">
          <a:xfrm>
            <a:off x="6599079" y="609018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53" name="Rectangle 33"/>
          <p:cNvSpPr>
            <a:spLocks noChangeArrowheads="1"/>
          </p:cNvSpPr>
          <p:nvPr/>
        </p:nvSpPr>
        <p:spPr bwMode="auto">
          <a:xfrm>
            <a:off x="6599079" y="643562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62" name="Rectangle 42"/>
          <p:cNvSpPr>
            <a:spLocks noChangeArrowheads="1"/>
          </p:cNvSpPr>
          <p:nvPr/>
        </p:nvSpPr>
        <p:spPr bwMode="auto">
          <a:xfrm>
            <a:off x="8326279" y="2549420"/>
            <a:ext cx="5181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63" name="Rectangle 43"/>
          <p:cNvSpPr>
            <a:spLocks noChangeArrowheads="1"/>
          </p:cNvSpPr>
          <p:nvPr/>
        </p:nvSpPr>
        <p:spPr bwMode="auto">
          <a:xfrm>
            <a:off x="8326279" y="2981220"/>
            <a:ext cx="5181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64" name="Text Box 44"/>
          <p:cNvSpPr txBox="1">
            <a:spLocks noChangeArrowheads="1"/>
          </p:cNvSpPr>
          <p:nvPr/>
        </p:nvSpPr>
        <p:spPr bwMode="auto">
          <a:xfrm>
            <a:off x="6255439" y="401394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0</a:t>
            </a:r>
          </a:p>
        </p:txBody>
      </p:sp>
      <p:sp>
        <p:nvSpPr>
          <p:cNvPr id="30765" name="Text Box 45"/>
          <p:cNvSpPr txBox="1">
            <a:spLocks noChangeArrowheads="1"/>
          </p:cNvSpPr>
          <p:nvPr/>
        </p:nvSpPr>
        <p:spPr bwMode="auto">
          <a:xfrm>
            <a:off x="6255439" y="435938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1</a:t>
            </a:r>
          </a:p>
        </p:txBody>
      </p:sp>
      <p:sp>
        <p:nvSpPr>
          <p:cNvPr id="30766" name="Text Box 46"/>
          <p:cNvSpPr txBox="1">
            <a:spLocks noChangeArrowheads="1"/>
          </p:cNvSpPr>
          <p:nvPr/>
        </p:nvSpPr>
        <p:spPr bwMode="auto">
          <a:xfrm>
            <a:off x="6255439" y="470482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2</a:t>
            </a:r>
          </a:p>
        </p:txBody>
      </p:sp>
      <p:sp>
        <p:nvSpPr>
          <p:cNvPr id="30767" name="Text Box 47"/>
          <p:cNvSpPr txBox="1">
            <a:spLocks noChangeArrowheads="1"/>
          </p:cNvSpPr>
          <p:nvPr/>
        </p:nvSpPr>
        <p:spPr bwMode="auto">
          <a:xfrm>
            <a:off x="6255439" y="505026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3</a:t>
            </a:r>
          </a:p>
        </p:txBody>
      </p:sp>
      <p:sp>
        <p:nvSpPr>
          <p:cNvPr id="30768" name="Text Box 48"/>
          <p:cNvSpPr txBox="1">
            <a:spLocks noChangeArrowheads="1"/>
          </p:cNvSpPr>
          <p:nvPr/>
        </p:nvSpPr>
        <p:spPr bwMode="auto">
          <a:xfrm>
            <a:off x="6255439" y="539570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4</a:t>
            </a:r>
          </a:p>
        </p:txBody>
      </p:sp>
      <p:sp>
        <p:nvSpPr>
          <p:cNvPr id="30769" name="Text Box 49"/>
          <p:cNvSpPr txBox="1">
            <a:spLocks noChangeArrowheads="1"/>
          </p:cNvSpPr>
          <p:nvPr/>
        </p:nvSpPr>
        <p:spPr bwMode="auto">
          <a:xfrm>
            <a:off x="6255439" y="574114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5</a:t>
            </a:r>
          </a:p>
        </p:txBody>
      </p:sp>
      <p:sp>
        <p:nvSpPr>
          <p:cNvPr id="30770" name="Text Box 50"/>
          <p:cNvSpPr txBox="1">
            <a:spLocks noChangeArrowheads="1"/>
          </p:cNvSpPr>
          <p:nvPr/>
        </p:nvSpPr>
        <p:spPr bwMode="auto">
          <a:xfrm>
            <a:off x="6255439" y="608658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6</a:t>
            </a:r>
          </a:p>
        </p:txBody>
      </p:sp>
      <p:sp>
        <p:nvSpPr>
          <p:cNvPr id="30771" name="Text Box 51"/>
          <p:cNvSpPr txBox="1">
            <a:spLocks noChangeArrowheads="1"/>
          </p:cNvSpPr>
          <p:nvPr/>
        </p:nvSpPr>
        <p:spPr bwMode="auto">
          <a:xfrm>
            <a:off x="6255439" y="643202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7</a:t>
            </a:r>
          </a:p>
        </p:txBody>
      </p:sp>
      <p:sp>
        <p:nvSpPr>
          <p:cNvPr id="30773" name="Text Box 53"/>
          <p:cNvSpPr txBox="1">
            <a:spLocks noChangeArrowheads="1"/>
          </p:cNvSpPr>
          <p:nvPr/>
        </p:nvSpPr>
        <p:spPr bwMode="auto">
          <a:xfrm>
            <a:off x="8513743" y="3922184"/>
            <a:ext cx="1744490" cy="2409477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267" b="1" dirty="0">
                <a:latin typeface="Calibri" pitchFamily="34" charset="0"/>
              </a:rPr>
              <a:t>Physical Refs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0x0000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Page fault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0x1000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0x1004</a:t>
            </a:r>
          </a:p>
          <a:p>
            <a:pPr algn="ctr"/>
            <a:endParaRPr lang="en-US" sz="2267" b="1" dirty="0">
              <a:latin typeface="Calibri" pitchFamily="34" charset="0"/>
            </a:endParaRPr>
          </a:p>
          <a:p>
            <a:pPr algn="ctr"/>
            <a:endParaRPr lang="en-US" sz="2267" b="1" dirty="0">
              <a:latin typeface="Calibri" pitchFamily="34" charset="0"/>
            </a:endParaRPr>
          </a:p>
        </p:txBody>
      </p:sp>
      <p:sp>
        <p:nvSpPr>
          <p:cNvPr id="30774" name="Rectangle 54"/>
          <p:cNvSpPr>
            <a:spLocks noChangeArrowheads="1"/>
          </p:cNvSpPr>
          <p:nvPr/>
        </p:nvSpPr>
        <p:spPr bwMode="auto">
          <a:xfrm>
            <a:off x="4094639" y="2526030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FF66"/>
                </a:solidFill>
                <a:latin typeface="Calibri" pitchFamily="34" charset="0"/>
              </a:rPr>
              <a:t>reserved</a:t>
            </a:r>
          </a:p>
        </p:txBody>
      </p:sp>
      <p:sp>
        <p:nvSpPr>
          <p:cNvPr id="30775" name="Rectangle 55"/>
          <p:cNvSpPr>
            <a:spLocks noChangeArrowheads="1"/>
          </p:cNvSpPr>
          <p:nvPr/>
        </p:nvSpPr>
        <p:spPr bwMode="auto">
          <a:xfrm>
            <a:off x="6599079" y="397256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30776" name="Rectangle 56"/>
          <p:cNvSpPr>
            <a:spLocks noChangeArrowheads="1"/>
          </p:cNvSpPr>
          <p:nvPr/>
        </p:nvSpPr>
        <p:spPr bwMode="auto">
          <a:xfrm>
            <a:off x="6599079" y="431800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D1001</a:t>
            </a:r>
          </a:p>
        </p:txBody>
      </p:sp>
      <p:sp>
        <p:nvSpPr>
          <p:cNvPr id="30777" name="Rectangle 57"/>
          <p:cNvSpPr>
            <a:spLocks noChangeArrowheads="1"/>
          </p:cNvSpPr>
          <p:nvPr/>
        </p:nvSpPr>
        <p:spPr bwMode="auto">
          <a:xfrm>
            <a:off x="6599079" y="466344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D1002</a:t>
            </a:r>
          </a:p>
        </p:txBody>
      </p:sp>
      <p:sp>
        <p:nvSpPr>
          <p:cNvPr id="30778" name="Rectangle 58"/>
          <p:cNvSpPr>
            <a:spLocks noChangeArrowheads="1"/>
          </p:cNvSpPr>
          <p:nvPr/>
        </p:nvSpPr>
        <p:spPr bwMode="auto">
          <a:xfrm>
            <a:off x="6599079" y="500888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0779" name="Rectangle 59"/>
          <p:cNvSpPr>
            <a:spLocks noChangeArrowheads="1"/>
          </p:cNvSpPr>
          <p:nvPr/>
        </p:nvSpPr>
        <p:spPr bwMode="auto">
          <a:xfrm>
            <a:off x="6599079" y="535432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0780" name="Rectangle 60"/>
          <p:cNvSpPr>
            <a:spLocks noChangeArrowheads="1"/>
          </p:cNvSpPr>
          <p:nvPr/>
        </p:nvSpPr>
        <p:spPr bwMode="auto">
          <a:xfrm>
            <a:off x="6599079" y="569976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0781" name="Rectangle 61"/>
          <p:cNvSpPr>
            <a:spLocks noChangeArrowheads="1"/>
          </p:cNvSpPr>
          <p:nvPr/>
        </p:nvSpPr>
        <p:spPr bwMode="auto">
          <a:xfrm>
            <a:off x="6599079" y="604520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0782" name="Rectangle 62"/>
          <p:cNvSpPr>
            <a:spLocks noChangeArrowheads="1"/>
          </p:cNvSpPr>
          <p:nvPr/>
        </p:nvSpPr>
        <p:spPr bwMode="auto">
          <a:xfrm>
            <a:off x="6599079" y="639064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0783" name="Text Box 63"/>
          <p:cNvSpPr txBox="1">
            <a:spLocks noChangeArrowheads="1"/>
          </p:cNvSpPr>
          <p:nvPr/>
        </p:nvSpPr>
        <p:spPr bwMode="auto">
          <a:xfrm>
            <a:off x="7809920" y="3997748"/>
            <a:ext cx="359368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36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36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0784" name="Text Box 64"/>
          <p:cNvSpPr txBox="1">
            <a:spLocks noChangeArrowheads="1"/>
          </p:cNvSpPr>
          <p:nvPr/>
        </p:nvSpPr>
        <p:spPr bwMode="auto">
          <a:xfrm>
            <a:off x="7809920" y="4256828"/>
            <a:ext cx="359368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36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36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0785" name="Rectangle 65"/>
          <p:cNvSpPr>
            <a:spLocks noChangeArrowheads="1"/>
          </p:cNvSpPr>
          <p:nvPr/>
        </p:nvSpPr>
        <p:spPr bwMode="auto">
          <a:xfrm>
            <a:off x="7192804" y="2569210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30786" name="Rectangle 66"/>
          <p:cNvSpPr>
            <a:spLocks noChangeArrowheads="1"/>
          </p:cNvSpPr>
          <p:nvPr/>
        </p:nvSpPr>
        <p:spPr bwMode="auto">
          <a:xfrm>
            <a:off x="6070124" y="2569210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0</a:t>
            </a:r>
            <a:endParaRPr lang="en-US" sz="3389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0787" name="Rectangle 67"/>
          <p:cNvSpPr>
            <a:spLocks noChangeArrowheads="1"/>
          </p:cNvSpPr>
          <p:nvPr/>
        </p:nvSpPr>
        <p:spPr bwMode="auto">
          <a:xfrm>
            <a:off x="4094639" y="2893060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FF66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30788" name="Rectangle 68"/>
          <p:cNvSpPr>
            <a:spLocks noChangeArrowheads="1"/>
          </p:cNvSpPr>
          <p:nvPr/>
        </p:nvSpPr>
        <p:spPr bwMode="auto">
          <a:xfrm>
            <a:off x="8315484" y="2569210"/>
            <a:ext cx="51816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 err="1">
                <a:solidFill>
                  <a:srgbClr val="000000"/>
                </a:solidFill>
                <a:latin typeface="Calibri" pitchFamily="34" charset="0"/>
              </a:rPr>
              <a:t>ro</a:t>
            </a:r>
            <a:endParaRPr lang="en-US" sz="3389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89" name="Text Box 69"/>
          <p:cNvSpPr txBox="1">
            <a:spLocks noChangeArrowheads="1"/>
          </p:cNvSpPr>
          <p:nvPr/>
        </p:nvSpPr>
        <p:spPr bwMode="auto">
          <a:xfrm>
            <a:off x="8835444" y="2677160"/>
            <a:ext cx="1047569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720" b="1" dirty="0">
                <a:solidFill>
                  <a:srgbClr val="FF0000"/>
                </a:solidFill>
                <a:latin typeface="Calibri" pitchFamily="34" charset="0"/>
              </a:rPr>
              <a:t>MISS!</a:t>
            </a:r>
          </a:p>
        </p:txBody>
      </p:sp>
      <p:sp>
        <p:nvSpPr>
          <p:cNvPr id="30790" name="Line 70"/>
          <p:cNvSpPr>
            <a:spLocks noChangeShapeType="1"/>
          </p:cNvSpPr>
          <p:nvPr/>
        </p:nvSpPr>
        <p:spPr bwMode="auto">
          <a:xfrm flipV="1">
            <a:off x="5385561" y="3279881"/>
            <a:ext cx="608998" cy="2191428"/>
          </a:xfrm>
          <a:prstGeom prst="line">
            <a:avLst/>
          </a:prstGeom>
          <a:noFill/>
          <a:ln w="7632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4" name="Text Box 17"/>
          <p:cNvSpPr txBox="1">
            <a:spLocks noChangeArrowheads="1"/>
          </p:cNvSpPr>
          <p:nvPr/>
        </p:nvSpPr>
        <p:spPr bwMode="auto">
          <a:xfrm>
            <a:off x="5994559" y="2169752"/>
            <a:ext cx="4175866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dirty="0">
                <a:latin typeface="Calibri" pitchFamily="34" charset="0"/>
              </a:rPr>
              <a:t>VPN            PPN            Permission</a:t>
            </a:r>
          </a:p>
        </p:txBody>
      </p:sp>
      <p:sp>
        <p:nvSpPr>
          <p:cNvPr id="83" name="Text Box 34"/>
          <p:cNvSpPr txBox="1">
            <a:spLocks noChangeArrowheads="1"/>
          </p:cNvSpPr>
          <p:nvPr/>
        </p:nvSpPr>
        <p:spPr bwMode="auto">
          <a:xfrm>
            <a:off x="1849279" y="245946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D0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4" name="Text Box 35"/>
          <p:cNvSpPr txBox="1">
            <a:spLocks noChangeArrowheads="1"/>
          </p:cNvSpPr>
          <p:nvPr/>
        </p:nvSpPr>
        <p:spPr bwMode="auto">
          <a:xfrm>
            <a:off x="1849279" y="280490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5" name="Text Box 36"/>
          <p:cNvSpPr txBox="1">
            <a:spLocks noChangeArrowheads="1"/>
          </p:cNvSpPr>
          <p:nvPr/>
        </p:nvSpPr>
        <p:spPr bwMode="auto">
          <a:xfrm>
            <a:off x="1849279" y="315034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D2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6" name="Text Box 37"/>
          <p:cNvSpPr txBox="1">
            <a:spLocks noChangeArrowheads="1"/>
          </p:cNvSpPr>
          <p:nvPr/>
        </p:nvSpPr>
        <p:spPr bwMode="auto">
          <a:xfrm>
            <a:off x="1849279" y="349578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D3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auto">
          <a:xfrm>
            <a:off x="1417479" y="487754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D1000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8" name="Text Box 39"/>
          <p:cNvSpPr txBox="1">
            <a:spLocks noChangeArrowheads="1"/>
          </p:cNvSpPr>
          <p:nvPr/>
        </p:nvSpPr>
        <p:spPr bwMode="auto">
          <a:xfrm>
            <a:off x="1417479" y="522298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D1001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9" name="Text Box 40"/>
          <p:cNvSpPr txBox="1">
            <a:spLocks noChangeArrowheads="1"/>
          </p:cNvSpPr>
          <p:nvPr/>
        </p:nvSpPr>
        <p:spPr bwMode="auto">
          <a:xfrm>
            <a:off x="1417479" y="556842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D1002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90" name="Text Box 41"/>
          <p:cNvSpPr txBox="1">
            <a:spLocks noChangeArrowheads="1"/>
          </p:cNvSpPr>
          <p:nvPr/>
        </p:nvSpPr>
        <p:spPr bwMode="auto">
          <a:xfrm>
            <a:off x="1417479" y="591386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D1003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91" name="Text Box 52"/>
          <p:cNvSpPr txBox="1">
            <a:spLocks noChangeArrowheads="1"/>
          </p:cNvSpPr>
          <p:nvPr/>
        </p:nvSpPr>
        <p:spPr bwMode="auto">
          <a:xfrm>
            <a:off x="4046437" y="4242436"/>
            <a:ext cx="1524943" cy="2200381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267" b="1" dirty="0">
                <a:latin typeface="Calibri" pitchFamily="34" charset="0"/>
              </a:rPr>
              <a:t>References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0x0000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0x0004</a:t>
            </a:r>
          </a:p>
          <a:p>
            <a:pPr algn="ctr"/>
            <a:r>
              <a:rPr lang="en-US" sz="2267" b="1" dirty="0">
                <a:solidFill>
                  <a:srgbClr val="CC0000"/>
                </a:solidFill>
                <a:latin typeface="Calibri" pitchFamily="34" charset="0"/>
              </a:rPr>
              <a:t>0x7FFC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0x0008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0x2134</a:t>
            </a:r>
          </a:p>
        </p:txBody>
      </p:sp>
      <p:sp>
        <p:nvSpPr>
          <p:cNvPr id="76" name="Slide Number Placeholder 3">
            <a:extLst>
              <a:ext uri="{FF2B5EF4-FFF2-40B4-BE49-F238E27FC236}">
                <a16:creationId xmlns:a16="http://schemas.microsoft.com/office/drawing/2014/main" id="{451130A3-4AA7-6D44-D05F-BB934D11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z="2400" smtClean="0"/>
              <a:pPr/>
              <a:t>36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5797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281079" y="254942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1079" y="289486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281079" y="324030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281079" y="358574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2281079" y="531294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text2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2281079" y="565838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1813" b="1" dirty="0">
                <a:solidFill>
                  <a:srgbClr val="000000"/>
                </a:solidFill>
                <a:latin typeface="Calibri" pitchFamily="34" charset="0"/>
              </a:rPr>
              <a:t>global data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2281079" y="600382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281079" y="496750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31755" name="Oval 11"/>
          <p:cNvSpPr>
            <a:spLocks noChangeArrowheads="1"/>
          </p:cNvSpPr>
          <p:nvPr/>
        </p:nvSpPr>
        <p:spPr bwMode="auto">
          <a:xfrm>
            <a:off x="2885599" y="401754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56" name="Oval 12"/>
          <p:cNvSpPr>
            <a:spLocks noChangeArrowheads="1"/>
          </p:cNvSpPr>
          <p:nvPr/>
        </p:nvSpPr>
        <p:spPr bwMode="auto">
          <a:xfrm>
            <a:off x="2885599" y="470842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57" name="Oval 13"/>
          <p:cNvSpPr>
            <a:spLocks noChangeArrowheads="1"/>
          </p:cNvSpPr>
          <p:nvPr/>
        </p:nvSpPr>
        <p:spPr bwMode="auto">
          <a:xfrm>
            <a:off x="2885599" y="436298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2196519" y="1910715"/>
            <a:ext cx="1471531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Disk Pages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7203599" y="25494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6080919" y="25494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6080919" y="1910715"/>
            <a:ext cx="1557516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2 entry TLB</a:t>
            </a: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4094639" y="254942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4094639" y="289486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4094639" y="324030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4094639" y="358574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4191794" y="1910715"/>
            <a:ext cx="1241212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Memory</a:t>
            </a:r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7203599" y="29812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68" name="Rectangle 24"/>
          <p:cNvSpPr>
            <a:spLocks noChangeArrowheads="1"/>
          </p:cNvSpPr>
          <p:nvPr/>
        </p:nvSpPr>
        <p:spPr bwMode="auto">
          <a:xfrm>
            <a:off x="6080919" y="29812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6512720" y="3551555"/>
            <a:ext cx="1486407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Page Table</a:t>
            </a:r>
          </a:p>
        </p:txBody>
      </p:sp>
      <p:sp>
        <p:nvSpPr>
          <p:cNvPr id="31770" name="Rectangle 26"/>
          <p:cNvSpPr>
            <a:spLocks noChangeArrowheads="1"/>
          </p:cNvSpPr>
          <p:nvPr/>
        </p:nvSpPr>
        <p:spPr bwMode="auto">
          <a:xfrm>
            <a:off x="6599079" y="401754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71" name="Rectangle 27"/>
          <p:cNvSpPr>
            <a:spLocks noChangeArrowheads="1"/>
          </p:cNvSpPr>
          <p:nvPr/>
        </p:nvSpPr>
        <p:spPr bwMode="auto">
          <a:xfrm>
            <a:off x="6599079" y="436298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72" name="Rectangle 28"/>
          <p:cNvSpPr>
            <a:spLocks noChangeArrowheads="1"/>
          </p:cNvSpPr>
          <p:nvPr/>
        </p:nvSpPr>
        <p:spPr bwMode="auto">
          <a:xfrm>
            <a:off x="6599079" y="470842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73" name="Rectangle 29"/>
          <p:cNvSpPr>
            <a:spLocks noChangeArrowheads="1"/>
          </p:cNvSpPr>
          <p:nvPr/>
        </p:nvSpPr>
        <p:spPr bwMode="auto">
          <a:xfrm>
            <a:off x="6599079" y="505386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74" name="Rectangle 30"/>
          <p:cNvSpPr>
            <a:spLocks noChangeArrowheads="1"/>
          </p:cNvSpPr>
          <p:nvPr/>
        </p:nvSpPr>
        <p:spPr bwMode="auto">
          <a:xfrm>
            <a:off x="6599079" y="539930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75" name="Rectangle 31"/>
          <p:cNvSpPr>
            <a:spLocks noChangeArrowheads="1"/>
          </p:cNvSpPr>
          <p:nvPr/>
        </p:nvSpPr>
        <p:spPr bwMode="auto">
          <a:xfrm>
            <a:off x="6599079" y="574474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76" name="Rectangle 32"/>
          <p:cNvSpPr>
            <a:spLocks noChangeArrowheads="1"/>
          </p:cNvSpPr>
          <p:nvPr/>
        </p:nvSpPr>
        <p:spPr bwMode="auto">
          <a:xfrm>
            <a:off x="6599079" y="609018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77" name="Rectangle 33"/>
          <p:cNvSpPr>
            <a:spLocks noChangeArrowheads="1"/>
          </p:cNvSpPr>
          <p:nvPr/>
        </p:nvSpPr>
        <p:spPr bwMode="auto">
          <a:xfrm>
            <a:off x="6599079" y="643562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86" name="Rectangle 42"/>
          <p:cNvSpPr>
            <a:spLocks noChangeArrowheads="1"/>
          </p:cNvSpPr>
          <p:nvPr/>
        </p:nvSpPr>
        <p:spPr bwMode="auto">
          <a:xfrm>
            <a:off x="8326279" y="2549420"/>
            <a:ext cx="5181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87" name="Rectangle 43"/>
          <p:cNvSpPr>
            <a:spLocks noChangeArrowheads="1"/>
          </p:cNvSpPr>
          <p:nvPr/>
        </p:nvSpPr>
        <p:spPr bwMode="auto">
          <a:xfrm>
            <a:off x="8326279" y="2981220"/>
            <a:ext cx="5181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88" name="Text Box 44"/>
          <p:cNvSpPr txBox="1">
            <a:spLocks noChangeArrowheads="1"/>
          </p:cNvSpPr>
          <p:nvPr/>
        </p:nvSpPr>
        <p:spPr bwMode="auto">
          <a:xfrm>
            <a:off x="6255439" y="401394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0</a:t>
            </a:r>
          </a:p>
        </p:txBody>
      </p:sp>
      <p:sp>
        <p:nvSpPr>
          <p:cNvPr id="31789" name="Text Box 45"/>
          <p:cNvSpPr txBox="1">
            <a:spLocks noChangeArrowheads="1"/>
          </p:cNvSpPr>
          <p:nvPr/>
        </p:nvSpPr>
        <p:spPr bwMode="auto">
          <a:xfrm>
            <a:off x="6255439" y="435938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1</a:t>
            </a:r>
          </a:p>
        </p:txBody>
      </p:sp>
      <p:sp>
        <p:nvSpPr>
          <p:cNvPr id="31790" name="Text Box 46"/>
          <p:cNvSpPr txBox="1">
            <a:spLocks noChangeArrowheads="1"/>
          </p:cNvSpPr>
          <p:nvPr/>
        </p:nvSpPr>
        <p:spPr bwMode="auto">
          <a:xfrm>
            <a:off x="6255439" y="470482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2</a:t>
            </a:r>
          </a:p>
        </p:txBody>
      </p:sp>
      <p:sp>
        <p:nvSpPr>
          <p:cNvPr id="31791" name="Text Box 47"/>
          <p:cNvSpPr txBox="1">
            <a:spLocks noChangeArrowheads="1"/>
          </p:cNvSpPr>
          <p:nvPr/>
        </p:nvSpPr>
        <p:spPr bwMode="auto">
          <a:xfrm>
            <a:off x="6255439" y="505026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3</a:t>
            </a:r>
          </a:p>
        </p:txBody>
      </p:sp>
      <p:sp>
        <p:nvSpPr>
          <p:cNvPr id="31792" name="Text Box 48"/>
          <p:cNvSpPr txBox="1">
            <a:spLocks noChangeArrowheads="1"/>
          </p:cNvSpPr>
          <p:nvPr/>
        </p:nvSpPr>
        <p:spPr bwMode="auto">
          <a:xfrm>
            <a:off x="6255439" y="539570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4</a:t>
            </a:r>
          </a:p>
        </p:txBody>
      </p:sp>
      <p:sp>
        <p:nvSpPr>
          <p:cNvPr id="31793" name="Text Box 49"/>
          <p:cNvSpPr txBox="1">
            <a:spLocks noChangeArrowheads="1"/>
          </p:cNvSpPr>
          <p:nvPr/>
        </p:nvSpPr>
        <p:spPr bwMode="auto">
          <a:xfrm>
            <a:off x="6255439" y="574114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5</a:t>
            </a:r>
          </a:p>
        </p:txBody>
      </p:sp>
      <p:sp>
        <p:nvSpPr>
          <p:cNvPr id="31794" name="Text Box 50"/>
          <p:cNvSpPr txBox="1">
            <a:spLocks noChangeArrowheads="1"/>
          </p:cNvSpPr>
          <p:nvPr/>
        </p:nvSpPr>
        <p:spPr bwMode="auto">
          <a:xfrm>
            <a:off x="6255439" y="608658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6</a:t>
            </a:r>
          </a:p>
        </p:txBody>
      </p:sp>
      <p:sp>
        <p:nvSpPr>
          <p:cNvPr id="31795" name="Text Box 51"/>
          <p:cNvSpPr txBox="1">
            <a:spLocks noChangeArrowheads="1"/>
          </p:cNvSpPr>
          <p:nvPr/>
        </p:nvSpPr>
        <p:spPr bwMode="auto">
          <a:xfrm>
            <a:off x="6255439" y="643202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7</a:t>
            </a:r>
          </a:p>
        </p:txBody>
      </p:sp>
      <p:sp>
        <p:nvSpPr>
          <p:cNvPr id="31797" name="Text Box 53"/>
          <p:cNvSpPr txBox="1">
            <a:spLocks noChangeArrowheads="1"/>
          </p:cNvSpPr>
          <p:nvPr/>
        </p:nvSpPr>
        <p:spPr bwMode="auto">
          <a:xfrm>
            <a:off x="8436164" y="3922183"/>
            <a:ext cx="2209105" cy="3037342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267" b="1" dirty="0">
                <a:latin typeface="Calibri" pitchFamily="34" charset="0"/>
              </a:rPr>
              <a:t>Physical Refs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0x0000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Page fault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0x1000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0x1004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0x0007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No map page fault</a:t>
            </a:r>
          </a:p>
          <a:p>
            <a:pPr algn="ctr"/>
            <a:endParaRPr lang="en-US" sz="2267" b="1" dirty="0">
              <a:latin typeface="Calibri" pitchFamily="34" charset="0"/>
            </a:endParaRPr>
          </a:p>
          <a:p>
            <a:pPr algn="ctr"/>
            <a:endParaRPr lang="en-US" sz="2267" b="1" dirty="0">
              <a:latin typeface="Calibri" pitchFamily="34" charset="0"/>
            </a:endParaRPr>
          </a:p>
        </p:txBody>
      </p:sp>
      <p:sp>
        <p:nvSpPr>
          <p:cNvPr id="31798" name="Rectangle 54"/>
          <p:cNvSpPr>
            <a:spLocks noChangeArrowheads="1"/>
          </p:cNvSpPr>
          <p:nvPr/>
        </p:nvSpPr>
        <p:spPr bwMode="auto">
          <a:xfrm>
            <a:off x="4094639" y="2526030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FF66"/>
                </a:solidFill>
                <a:latin typeface="Calibri" pitchFamily="34" charset="0"/>
              </a:rPr>
              <a:t>reserved</a:t>
            </a:r>
          </a:p>
        </p:txBody>
      </p:sp>
      <p:sp>
        <p:nvSpPr>
          <p:cNvPr id="31799" name="Rectangle 55"/>
          <p:cNvSpPr>
            <a:spLocks noChangeArrowheads="1"/>
          </p:cNvSpPr>
          <p:nvPr/>
        </p:nvSpPr>
        <p:spPr bwMode="auto">
          <a:xfrm>
            <a:off x="6599079" y="397256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31800" name="Rectangle 56"/>
          <p:cNvSpPr>
            <a:spLocks noChangeArrowheads="1"/>
          </p:cNvSpPr>
          <p:nvPr/>
        </p:nvSpPr>
        <p:spPr bwMode="auto">
          <a:xfrm>
            <a:off x="6599079" y="431800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D1001</a:t>
            </a:r>
          </a:p>
        </p:txBody>
      </p:sp>
      <p:sp>
        <p:nvSpPr>
          <p:cNvPr id="31801" name="Rectangle 57"/>
          <p:cNvSpPr>
            <a:spLocks noChangeArrowheads="1"/>
          </p:cNvSpPr>
          <p:nvPr/>
        </p:nvSpPr>
        <p:spPr bwMode="auto">
          <a:xfrm>
            <a:off x="6599079" y="466344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D1002</a:t>
            </a:r>
          </a:p>
        </p:txBody>
      </p:sp>
      <p:sp>
        <p:nvSpPr>
          <p:cNvPr id="31802" name="Rectangle 58"/>
          <p:cNvSpPr>
            <a:spLocks noChangeArrowheads="1"/>
          </p:cNvSpPr>
          <p:nvPr/>
        </p:nvSpPr>
        <p:spPr bwMode="auto">
          <a:xfrm>
            <a:off x="6599079" y="500888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1803" name="Rectangle 59"/>
          <p:cNvSpPr>
            <a:spLocks noChangeArrowheads="1"/>
          </p:cNvSpPr>
          <p:nvPr/>
        </p:nvSpPr>
        <p:spPr bwMode="auto">
          <a:xfrm>
            <a:off x="6599079" y="535432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1804" name="Rectangle 60"/>
          <p:cNvSpPr>
            <a:spLocks noChangeArrowheads="1"/>
          </p:cNvSpPr>
          <p:nvPr/>
        </p:nvSpPr>
        <p:spPr bwMode="auto">
          <a:xfrm>
            <a:off x="6599079" y="569976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1805" name="Rectangle 61"/>
          <p:cNvSpPr>
            <a:spLocks noChangeArrowheads="1"/>
          </p:cNvSpPr>
          <p:nvPr/>
        </p:nvSpPr>
        <p:spPr bwMode="auto">
          <a:xfrm>
            <a:off x="6599079" y="604520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1806" name="Rectangle 62"/>
          <p:cNvSpPr>
            <a:spLocks noChangeArrowheads="1"/>
          </p:cNvSpPr>
          <p:nvPr/>
        </p:nvSpPr>
        <p:spPr bwMode="auto">
          <a:xfrm>
            <a:off x="6599079" y="639064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CC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1807" name="Text Box 63"/>
          <p:cNvSpPr txBox="1">
            <a:spLocks noChangeArrowheads="1"/>
          </p:cNvSpPr>
          <p:nvPr/>
        </p:nvSpPr>
        <p:spPr bwMode="auto">
          <a:xfrm>
            <a:off x="7809920" y="3997748"/>
            <a:ext cx="359368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36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36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1808" name="Text Box 64"/>
          <p:cNvSpPr txBox="1">
            <a:spLocks noChangeArrowheads="1"/>
          </p:cNvSpPr>
          <p:nvPr/>
        </p:nvSpPr>
        <p:spPr bwMode="auto">
          <a:xfrm>
            <a:off x="7809920" y="4256828"/>
            <a:ext cx="359368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36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36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1809" name="Rectangle 65"/>
          <p:cNvSpPr>
            <a:spLocks noChangeArrowheads="1"/>
          </p:cNvSpPr>
          <p:nvPr/>
        </p:nvSpPr>
        <p:spPr bwMode="auto">
          <a:xfrm>
            <a:off x="7192804" y="2569210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31810" name="Rectangle 66"/>
          <p:cNvSpPr>
            <a:spLocks noChangeArrowheads="1"/>
          </p:cNvSpPr>
          <p:nvPr/>
        </p:nvSpPr>
        <p:spPr bwMode="auto">
          <a:xfrm>
            <a:off x="6070124" y="2569210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0</a:t>
            </a:r>
            <a:endParaRPr lang="en-US" sz="3389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1811" name="Rectangle 67"/>
          <p:cNvSpPr>
            <a:spLocks noChangeArrowheads="1"/>
          </p:cNvSpPr>
          <p:nvPr/>
        </p:nvSpPr>
        <p:spPr bwMode="auto">
          <a:xfrm>
            <a:off x="4094639" y="2893060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FF66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31812" name="Rectangle 68"/>
          <p:cNvSpPr>
            <a:spLocks noChangeArrowheads="1"/>
          </p:cNvSpPr>
          <p:nvPr/>
        </p:nvSpPr>
        <p:spPr bwMode="auto">
          <a:xfrm>
            <a:off x="8315484" y="2569210"/>
            <a:ext cx="51816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 err="1">
                <a:solidFill>
                  <a:srgbClr val="000000"/>
                </a:solidFill>
                <a:latin typeface="Calibri" pitchFamily="34" charset="0"/>
              </a:rPr>
              <a:t>ro</a:t>
            </a:r>
            <a:endParaRPr lang="en-US" sz="3389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813" name="Line 69"/>
          <p:cNvSpPr>
            <a:spLocks noChangeShapeType="1"/>
          </p:cNvSpPr>
          <p:nvPr/>
        </p:nvSpPr>
        <p:spPr bwMode="auto">
          <a:xfrm>
            <a:off x="5385561" y="5527041"/>
            <a:ext cx="868078" cy="1122679"/>
          </a:xfrm>
          <a:prstGeom prst="line">
            <a:avLst/>
          </a:prstGeom>
          <a:noFill/>
          <a:ln w="7632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2" name="Text Box 2"/>
          <p:cNvSpPr txBox="1">
            <a:spLocks noChangeArrowheads="1"/>
          </p:cNvSpPr>
          <p:nvPr/>
        </p:nvSpPr>
        <p:spPr bwMode="auto">
          <a:xfrm>
            <a:off x="1590199" y="0"/>
            <a:ext cx="9067800" cy="949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4080" b="1" dirty="0">
                <a:latin typeface="Calibri" pitchFamily="34" charset="0"/>
              </a:rPr>
              <a:t>Reference 7FFC</a:t>
            </a:r>
          </a:p>
        </p:txBody>
      </p:sp>
      <p:sp>
        <p:nvSpPr>
          <p:cNvPr id="74" name="Text Box 17"/>
          <p:cNvSpPr txBox="1">
            <a:spLocks noChangeArrowheads="1"/>
          </p:cNvSpPr>
          <p:nvPr/>
        </p:nvSpPr>
        <p:spPr bwMode="auto">
          <a:xfrm>
            <a:off x="5994559" y="2169752"/>
            <a:ext cx="4175866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dirty="0">
                <a:latin typeface="Calibri" pitchFamily="34" charset="0"/>
              </a:rPr>
              <a:t>VPN            PPN            Permission</a:t>
            </a:r>
          </a:p>
        </p:txBody>
      </p:sp>
      <p:sp>
        <p:nvSpPr>
          <p:cNvPr id="75" name="Text Box 34"/>
          <p:cNvSpPr txBox="1">
            <a:spLocks noChangeArrowheads="1"/>
          </p:cNvSpPr>
          <p:nvPr/>
        </p:nvSpPr>
        <p:spPr bwMode="auto">
          <a:xfrm>
            <a:off x="1849279" y="245946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D0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6" name="Text Box 35"/>
          <p:cNvSpPr txBox="1">
            <a:spLocks noChangeArrowheads="1"/>
          </p:cNvSpPr>
          <p:nvPr/>
        </p:nvSpPr>
        <p:spPr bwMode="auto">
          <a:xfrm>
            <a:off x="1849279" y="280490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7" name="Text Box 36"/>
          <p:cNvSpPr txBox="1">
            <a:spLocks noChangeArrowheads="1"/>
          </p:cNvSpPr>
          <p:nvPr/>
        </p:nvSpPr>
        <p:spPr bwMode="auto">
          <a:xfrm>
            <a:off x="1849279" y="315034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D2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8" name="Text Box 37"/>
          <p:cNvSpPr txBox="1">
            <a:spLocks noChangeArrowheads="1"/>
          </p:cNvSpPr>
          <p:nvPr/>
        </p:nvSpPr>
        <p:spPr bwMode="auto">
          <a:xfrm>
            <a:off x="1849279" y="349578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D3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9" name="Text Box 38"/>
          <p:cNvSpPr txBox="1">
            <a:spLocks noChangeArrowheads="1"/>
          </p:cNvSpPr>
          <p:nvPr/>
        </p:nvSpPr>
        <p:spPr bwMode="auto">
          <a:xfrm>
            <a:off x="1417479" y="487754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D1000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0" name="Text Box 39"/>
          <p:cNvSpPr txBox="1">
            <a:spLocks noChangeArrowheads="1"/>
          </p:cNvSpPr>
          <p:nvPr/>
        </p:nvSpPr>
        <p:spPr bwMode="auto">
          <a:xfrm>
            <a:off x="1417479" y="522298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D1001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1" name="Text Box 40"/>
          <p:cNvSpPr txBox="1">
            <a:spLocks noChangeArrowheads="1"/>
          </p:cNvSpPr>
          <p:nvPr/>
        </p:nvSpPr>
        <p:spPr bwMode="auto">
          <a:xfrm>
            <a:off x="1417479" y="556842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D1002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2" name="Text Box 41"/>
          <p:cNvSpPr txBox="1">
            <a:spLocks noChangeArrowheads="1"/>
          </p:cNvSpPr>
          <p:nvPr/>
        </p:nvSpPr>
        <p:spPr bwMode="auto">
          <a:xfrm>
            <a:off x="1417479" y="591386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D1003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3" name="Text Box 52"/>
          <p:cNvSpPr txBox="1">
            <a:spLocks noChangeArrowheads="1"/>
          </p:cNvSpPr>
          <p:nvPr/>
        </p:nvSpPr>
        <p:spPr bwMode="auto">
          <a:xfrm>
            <a:off x="4046437" y="4242436"/>
            <a:ext cx="1524943" cy="2200381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267" b="1" dirty="0">
                <a:latin typeface="Calibri" pitchFamily="34" charset="0"/>
              </a:rPr>
              <a:t>References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0x0000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0x0004</a:t>
            </a:r>
          </a:p>
          <a:p>
            <a:pPr algn="ctr"/>
            <a:r>
              <a:rPr lang="en-US" sz="2267" b="1" dirty="0">
                <a:solidFill>
                  <a:srgbClr val="CC0000"/>
                </a:solidFill>
                <a:latin typeface="Calibri" pitchFamily="34" charset="0"/>
              </a:rPr>
              <a:t>0x7FFC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0x0008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0x2134</a:t>
            </a:r>
          </a:p>
        </p:txBody>
      </p:sp>
      <p:sp>
        <p:nvSpPr>
          <p:cNvPr id="84" name="Slide Number Placeholder 3">
            <a:extLst>
              <a:ext uri="{FF2B5EF4-FFF2-40B4-BE49-F238E27FC236}">
                <a16:creationId xmlns:a16="http://schemas.microsoft.com/office/drawing/2014/main" id="{B8DDC1F6-97B0-606A-6B9D-ECDE6D29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z="2400" smtClean="0"/>
              <a:pPr/>
              <a:t>37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90497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281079" y="254942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281079" y="289486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2281079" y="324030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2281079" y="358574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2281079" y="531294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text2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2281079" y="565838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1813" b="1" dirty="0">
                <a:solidFill>
                  <a:srgbClr val="000000"/>
                </a:solidFill>
                <a:latin typeface="Calibri" pitchFamily="34" charset="0"/>
              </a:rPr>
              <a:t>global data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2281079" y="600382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2281079" y="496750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32779" name="Oval 11"/>
          <p:cNvSpPr>
            <a:spLocks noChangeArrowheads="1"/>
          </p:cNvSpPr>
          <p:nvPr/>
        </p:nvSpPr>
        <p:spPr bwMode="auto">
          <a:xfrm>
            <a:off x="2885599" y="401754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80" name="Oval 12"/>
          <p:cNvSpPr>
            <a:spLocks noChangeArrowheads="1"/>
          </p:cNvSpPr>
          <p:nvPr/>
        </p:nvSpPr>
        <p:spPr bwMode="auto">
          <a:xfrm>
            <a:off x="2885599" y="470842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81" name="Oval 13"/>
          <p:cNvSpPr>
            <a:spLocks noChangeArrowheads="1"/>
          </p:cNvSpPr>
          <p:nvPr/>
        </p:nvSpPr>
        <p:spPr bwMode="auto">
          <a:xfrm>
            <a:off x="2885599" y="436298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2196519" y="1910715"/>
            <a:ext cx="1471531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Disk Pages</a:t>
            </a:r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7203599" y="25494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6080919" y="25494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6080919" y="1910715"/>
            <a:ext cx="1557516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2 entry TLB</a:t>
            </a:r>
          </a:p>
        </p:txBody>
      </p:sp>
      <p:sp>
        <p:nvSpPr>
          <p:cNvPr id="32786" name="Rectangle 18"/>
          <p:cNvSpPr>
            <a:spLocks noChangeArrowheads="1"/>
          </p:cNvSpPr>
          <p:nvPr/>
        </p:nvSpPr>
        <p:spPr bwMode="auto">
          <a:xfrm>
            <a:off x="4094639" y="254942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4094639" y="289486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4094639" y="324030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4094639" y="358574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90" name="Text Box 22"/>
          <p:cNvSpPr txBox="1">
            <a:spLocks noChangeArrowheads="1"/>
          </p:cNvSpPr>
          <p:nvPr/>
        </p:nvSpPr>
        <p:spPr bwMode="auto">
          <a:xfrm>
            <a:off x="4191794" y="1910715"/>
            <a:ext cx="1241212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Memory</a:t>
            </a:r>
          </a:p>
        </p:txBody>
      </p:sp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7203599" y="29812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92" name="Rectangle 24"/>
          <p:cNvSpPr>
            <a:spLocks noChangeArrowheads="1"/>
          </p:cNvSpPr>
          <p:nvPr/>
        </p:nvSpPr>
        <p:spPr bwMode="auto">
          <a:xfrm>
            <a:off x="6080919" y="29812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6512720" y="3551555"/>
            <a:ext cx="1486407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Page Table</a:t>
            </a:r>
          </a:p>
        </p:txBody>
      </p:sp>
      <p:sp>
        <p:nvSpPr>
          <p:cNvPr id="32794" name="Rectangle 26"/>
          <p:cNvSpPr>
            <a:spLocks noChangeArrowheads="1"/>
          </p:cNvSpPr>
          <p:nvPr/>
        </p:nvSpPr>
        <p:spPr bwMode="auto">
          <a:xfrm>
            <a:off x="6599079" y="401754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95" name="Rectangle 27"/>
          <p:cNvSpPr>
            <a:spLocks noChangeArrowheads="1"/>
          </p:cNvSpPr>
          <p:nvPr/>
        </p:nvSpPr>
        <p:spPr bwMode="auto">
          <a:xfrm>
            <a:off x="6599079" y="436298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96" name="Rectangle 28"/>
          <p:cNvSpPr>
            <a:spLocks noChangeArrowheads="1"/>
          </p:cNvSpPr>
          <p:nvPr/>
        </p:nvSpPr>
        <p:spPr bwMode="auto">
          <a:xfrm>
            <a:off x="6599079" y="470842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97" name="Rectangle 29"/>
          <p:cNvSpPr>
            <a:spLocks noChangeArrowheads="1"/>
          </p:cNvSpPr>
          <p:nvPr/>
        </p:nvSpPr>
        <p:spPr bwMode="auto">
          <a:xfrm>
            <a:off x="6599079" y="505386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98" name="Rectangle 30"/>
          <p:cNvSpPr>
            <a:spLocks noChangeArrowheads="1"/>
          </p:cNvSpPr>
          <p:nvPr/>
        </p:nvSpPr>
        <p:spPr bwMode="auto">
          <a:xfrm>
            <a:off x="6599079" y="539930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99" name="Rectangle 31"/>
          <p:cNvSpPr>
            <a:spLocks noChangeArrowheads="1"/>
          </p:cNvSpPr>
          <p:nvPr/>
        </p:nvSpPr>
        <p:spPr bwMode="auto">
          <a:xfrm>
            <a:off x="6599079" y="574474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800" name="Rectangle 32"/>
          <p:cNvSpPr>
            <a:spLocks noChangeArrowheads="1"/>
          </p:cNvSpPr>
          <p:nvPr/>
        </p:nvSpPr>
        <p:spPr bwMode="auto">
          <a:xfrm>
            <a:off x="6599079" y="609018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6599079" y="643562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810" name="Rectangle 42"/>
          <p:cNvSpPr>
            <a:spLocks noChangeArrowheads="1"/>
          </p:cNvSpPr>
          <p:nvPr/>
        </p:nvSpPr>
        <p:spPr bwMode="auto">
          <a:xfrm>
            <a:off x="8326279" y="2549420"/>
            <a:ext cx="5181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811" name="Rectangle 43"/>
          <p:cNvSpPr>
            <a:spLocks noChangeArrowheads="1"/>
          </p:cNvSpPr>
          <p:nvPr/>
        </p:nvSpPr>
        <p:spPr bwMode="auto">
          <a:xfrm>
            <a:off x="8326279" y="2981220"/>
            <a:ext cx="5181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812" name="Text Box 44"/>
          <p:cNvSpPr txBox="1">
            <a:spLocks noChangeArrowheads="1"/>
          </p:cNvSpPr>
          <p:nvPr/>
        </p:nvSpPr>
        <p:spPr bwMode="auto">
          <a:xfrm>
            <a:off x="6255439" y="401394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0</a:t>
            </a:r>
          </a:p>
        </p:txBody>
      </p:sp>
      <p:sp>
        <p:nvSpPr>
          <p:cNvPr id="32813" name="Text Box 45"/>
          <p:cNvSpPr txBox="1">
            <a:spLocks noChangeArrowheads="1"/>
          </p:cNvSpPr>
          <p:nvPr/>
        </p:nvSpPr>
        <p:spPr bwMode="auto">
          <a:xfrm>
            <a:off x="6255439" y="435938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1</a:t>
            </a:r>
          </a:p>
        </p:txBody>
      </p:sp>
      <p:sp>
        <p:nvSpPr>
          <p:cNvPr id="32814" name="Text Box 46"/>
          <p:cNvSpPr txBox="1">
            <a:spLocks noChangeArrowheads="1"/>
          </p:cNvSpPr>
          <p:nvPr/>
        </p:nvSpPr>
        <p:spPr bwMode="auto">
          <a:xfrm>
            <a:off x="6255439" y="470482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2</a:t>
            </a:r>
          </a:p>
        </p:txBody>
      </p:sp>
      <p:sp>
        <p:nvSpPr>
          <p:cNvPr id="32815" name="Text Box 47"/>
          <p:cNvSpPr txBox="1">
            <a:spLocks noChangeArrowheads="1"/>
          </p:cNvSpPr>
          <p:nvPr/>
        </p:nvSpPr>
        <p:spPr bwMode="auto">
          <a:xfrm>
            <a:off x="6255439" y="505026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3</a:t>
            </a:r>
          </a:p>
        </p:txBody>
      </p:sp>
      <p:sp>
        <p:nvSpPr>
          <p:cNvPr id="32816" name="Text Box 48"/>
          <p:cNvSpPr txBox="1">
            <a:spLocks noChangeArrowheads="1"/>
          </p:cNvSpPr>
          <p:nvPr/>
        </p:nvSpPr>
        <p:spPr bwMode="auto">
          <a:xfrm>
            <a:off x="6255439" y="539570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4</a:t>
            </a:r>
          </a:p>
        </p:txBody>
      </p:sp>
      <p:sp>
        <p:nvSpPr>
          <p:cNvPr id="32817" name="Text Box 49"/>
          <p:cNvSpPr txBox="1">
            <a:spLocks noChangeArrowheads="1"/>
          </p:cNvSpPr>
          <p:nvPr/>
        </p:nvSpPr>
        <p:spPr bwMode="auto">
          <a:xfrm>
            <a:off x="6255439" y="574114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5</a:t>
            </a:r>
          </a:p>
        </p:txBody>
      </p:sp>
      <p:sp>
        <p:nvSpPr>
          <p:cNvPr id="32818" name="Text Box 50"/>
          <p:cNvSpPr txBox="1">
            <a:spLocks noChangeArrowheads="1"/>
          </p:cNvSpPr>
          <p:nvPr/>
        </p:nvSpPr>
        <p:spPr bwMode="auto">
          <a:xfrm>
            <a:off x="6255439" y="608658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6</a:t>
            </a:r>
          </a:p>
        </p:txBody>
      </p:sp>
      <p:sp>
        <p:nvSpPr>
          <p:cNvPr id="32819" name="Text Box 51"/>
          <p:cNvSpPr txBox="1">
            <a:spLocks noChangeArrowheads="1"/>
          </p:cNvSpPr>
          <p:nvPr/>
        </p:nvSpPr>
        <p:spPr bwMode="auto">
          <a:xfrm>
            <a:off x="6255439" y="643202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7</a:t>
            </a:r>
          </a:p>
        </p:txBody>
      </p:sp>
      <p:sp>
        <p:nvSpPr>
          <p:cNvPr id="32821" name="Text Box 53"/>
          <p:cNvSpPr txBox="1">
            <a:spLocks noChangeArrowheads="1"/>
          </p:cNvSpPr>
          <p:nvPr/>
        </p:nvSpPr>
        <p:spPr bwMode="auto">
          <a:xfrm>
            <a:off x="8436164" y="3922183"/>
            <a:ext cx="2209105" cy="3351274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267" b="1" dirty="0">
                <a:latin typeface="Calibri" pitchFamily="34" charset="0"/>
              </a:rPr>
              <a:t>Physical Refs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0x0000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Page fault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0x1000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0x1004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0x0007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No map page fault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0x2FFC</a:t>
            </a:r>
          </a:p>
          <a:p>
            <a:pPr algn="ctr"/>
            <a:endParaRPr lang="en-US" sz="2267" b="1" dirty="0">
              <a:latin typeface="Calibri" pitchFamily="34" charset="0"/>
            </a:endParaRPr>
          </a:p>
          <a:p>
            <a:pPr algn="ctr"/>
            <a:endParaRPr lang="en-US" sz="2267" b="1" dirty="0">
              <a:latin typeface="Calibri" pitchFamily="34" charset="0"/>
            </a:endParaRPr>
          </a:p>
        </p:txBody>
      </p:sp>
      <p:sp>
        <p:nvSpPr>
          <p:cNvPr id="32822" name="Rectangle 54"/>
          <p:cNvSpPr>
            <a:spLocks noChangeArrowheads="1"/>
          </p:cNvSpPr>
          <p:nvPr/>
        </p:nvSpPr>
        <p:spPr bwMode="auto">
          <a:xfrm>
            <a:off x="4094639" y="2526030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FF66"/>
                </a:solidFill>
                <a:latin typeface="Calibri" pitchFamily="34" charset="0"/>
              </a:rPr>
              <a:t>reserved</a:t>
            </a:r>
          </a:p>
        </p:txBody>
      </p:sp>
      <p:sp>
        <p:nvSpPr>
          <p:cNvPr id="32823" name="Rectangle 55"/>
          <p:cNvSpPr>
            <a:spLocks noChangeArrowheads="1"/>
          </p:cNvSpPr>
          <p:nvPr/>
        </p:nvSpPr>
        <p:spPr bwMode="auto">
          <a:xfrm>
            <a:off x="6599079" y="397256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32824" name="Rectangle 56"/>
          <p:cNvSpPr>
            <a:spLocks noChangeArrowheads="1"/>
          </p:cNvSpPr>
          <p:nvPr/>
        </p:nvSpPr>
        <p:spPr bwMode="auto">
          <a:xfrm>
            <a:off x="6599079" y="431800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D1001</a:t>
            </a:r>
          </a:p>
        </p:txBody>
      </p:sp>
      <p:sp>
        <p:nvSpPr>
          <p:cNvPr id="32825" name="Rectangle 57"/>
          <p:cNvSpPr>
            <a:spLocks noChangeArrowheads="1"/>
          </p:cNvSpPr>
          <p:nvPr/>
        </p:nvSpPr>
        <p:spPr bwMode="auto">
          <a:xfrm>
            <a:off x="6599079" y="466344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D1002</a:t>
            </a:r>
          </a:p>
        </p:txBody>
      </p:sp>
      <p:sp>
        <p:nvSpPr>
          <p:cNvPr id="32826" name="Rectangle 58"/>
          <p:cNvSpPr>
            <a:spLocks noChangeArrowheads="1"/>
          </p:cNvSpPr>
          <p:nvPr/>
        </p:nvSpPr>
        <p:spPr bwMode="auto">
          <a:xfrm>
            <a:off x="6599079" y="500888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2827" name="Rectangle 59"/>
          <p:cNvSpPr>
            <a:spLocks noChangeArrowheads="1"/>
          </p:cNvSpPr>
          <p:nvPr/>
        </p:nvSpPr>
        <p:spPr bwMode="auto">
          <a:xfrm>
            <a:off x="6599079" y="535432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2828" name="Rectangle 60"/>
          <p:cNvSpPr>
            <a:spLocks noChangeArrowheads="1"/>
          </p:cNvSpPr>
          <p:nvPr/>
        </p:nvSpPr>
        <p:spPr bwMode="auto">
          <a:xfrm>
            <a:off x="6599079" y="569976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2829" name="Rectangle 61"/>
          <p:cNvSpPr>
            <a:spLocks noChangeArrowheads="1"/>
          </p:cNvSpPr>
          <p:nvPr/>
        </p:nvSpPr>
        <p:spPr bwMode="auto">
          <a:xfrm>
            <a:off x="6599079" y="604520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2830" name="Rectangle 62"/>
          <p:cNvSpPr>
            <a:spLocks noChangeArrowheads="1"/>
          </p:cNvSpPr>
          <p:nvPr/>
        </p:nvSpPr>
        <p:spPr bwMode="auto">
          <a:xfrm>
            <a:off x="6599079" y="639064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CC0000"/>
                </a:solidFill>
                <a:latin typeface="Calibri" pitchFamily="34" charset="0"/>
              </a:rPr>
              <a:t>M2</a:t>
            </a:r>
          </a:p>
        </p:txBody>
      </p:sp>
      <p:sp>
        <p:nvSpPr>
          <p:cNvPr id="32831" name="Text Box 63"/>
          <p:cNvSpPr txBox="1">
            <a:spLocks noChangeArrowheads="1"/>
          </p:cNvSpPr>
          <p:nvPr/>
        </p:nvSpPr>
        <p:spPr bwMode="auto">
          <a:xfrm>
            <a:off x="7809920" y="3997748"/>
            <a:ext cx="359368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36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36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2832" name="Text Box 64"/>
          <p:cNvSpPr txBox="1">
            <a:spLocks noChangeArrowheads="1"/>
          </p:cNvSpPr>
          <p:nvPr/>
        </p:nvSpPr>
        <p:spPr bwMode="auto">
          <a:xfrm>
            <a:off x="7809920" y="4256828"/>
            <a:ext cx="359368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36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36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2833" name="Rectangle 65"/>
          <p:cNvSpPr>
            <a:spLocks noChangeArrowheads="1"/>
          </p:cNvSpPr>
          <p:nvPr/>
        </p:nvSpPr>
        <p:spPr bwMode="auto">
          <a:xfrm>
            <a:off x="7192804" y="2569210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32834" name="Rectangle 66"/>
          <p:cNvSpPr>
            <a:spLocks noChangeArrowheads="1"/>
          </p:cNvSpPr>
          <p:nvPr/>
        </p:nvSpPr>
        <p:spPr bwMode="auto">
          <a:xfrm>
            <a:off x="6070124" y="2569210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0</a:t>
            </a:r>
            <a:endParaRPr lang="en-US" sz="3389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2835" name="Rectangle 67"/>
          <p:cNvSpPr>
            <a:spLocks noChangeArrowheads="1"/>
          </p:cNvSpPr>
          <p:nvPr/>
        </p:nvSpPr>
        <p:spPr bwMode="auto">
          <a:xfrm>
            <a:off x="4094639" y="2893060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FF66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32836" name="Rectangle 68"/>
          <p:cNvSpPr>
            <a:spLocks noChangeArrowheads="1"/>
          </p:cNvSpPr>
          <p:nvPr/>
        </p:nvSpPr>
        <p:spPr bwMode="auto">
          <a:xfrm>
            <a:off x="8315484" y="2569210"/>
            <a:ext cx="51816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 err="1">
                <a:solidFill>
                  <a:srgbClr val="000000"/>
                </a:solidFill>
                <a:latin typeface="Calibri" pitchFamily="34" charset="0"/>
              </a:rPr>
              <a:t>ro</a:t>
            </a:r>
            <a:endParaRPr lang="en-US" sz="3389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837" name="Line 69"/>
          <p:cNvSpPr>
            <a:spLocks noChangeShapeType="1"/>
          </p:cNvSpPr>
          <p:nvPr/>
        </p:nvSpPr>
        <p:spPr bwMode="auto">
          <a:xfrm>
            <a:off x="5385560" y="5527041"/>
            <a:ext cx="869878" cy="1120880"/>
          </a:xfrm>
          <a:prstGeom prst="line">
            <a:avLst/>
          </a:prstGeom>
          <a:noFill/>
          <a:ln w="7632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838" name="Rectangle 70"/>
          <p:cNvSpPr>
            <a:spLocks noChangeArrowheads="1"/>
          </p:cNvSpPr>
          <p:nvPr/>
        </p:nvSpPr>
        <p:spPr bwMode="auto">
          <a:xfrm>
            <a:off x="7203599" y="2968625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M2</a:t>
            </a:r>
          </a:p>
        </p:txBody>
      </p:sp>
      <p:sp>
        <p:nvSpPr>
          <p:cNvPr id="32839" name="Rectangle 71"/>
          <p:cNvSpPr>
            <a:spLocks noChangeArrowheads="1"/>
          </p:cNvSpPr>
          <p:nvPr/>
        </p:nvSpPr>
        <p:spPr bwMode="auto">
          <a:xfrm>
            <a:off x="6080919" y="2968625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7</a:t>
            </a:r>
            <a:endParaRPr lang="en-US" sz="3389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2840" name="Rectangle 72"/>
          <p:cNvSpPr>
            <a:spLocks noChangeArrowheads="1"/>
          </p:cNvSpPr>
          <p:nvPr/>
        </p:nvSpPr>
        <p:spPr bwMode="auto">
          <a:xfrm>
            <a:off x="8326279" y="2968625"/>
            <a:ext cx="51816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 err="1">
                <a:solidFill>
                  <a:srgbClr val="000000"/>
                </a:solidFill>
                <a:latin typeface="Calibri" pitchFamily="34" charset="0"/>
              </a:rPr>
              <a:t>rw</a:t>
            </a:r>
            <a:endParaRPr lang="en-US" sz="3389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841" name="Rectangle 73"/>
          <p:cNvSpPr>
            <a:spLocks noChangeArrowheads="1"/>
          </p:cNvSpPr>
          <p:nvPr/>
        </p:nvSpPr>
        <p:spPr bwMode="auto">
          <a:xfrm>
            <a:off x="4094639" y="3249295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FF66"/>
                </a:solidFill>
                <a:latin typeface="Calibri" pitchFamily="34" charset="0"/>
              </a:rPr>
              <a:t>set to 0s</a:t>
            </a:r>
          </a:p>
        </p:txBody>
      </p:sp>
      <p:sp>
        <p:nvSpPr>
          <p:cNvPr id="76" name="Text Box 2"/>
          <p:cNvSpPr txBox="1">
            <a:spLocks noChangeArrowheads="1"/>
          </p:cNvSpPr>
          <p:nvPr/>
        </p:nvSpPr>
        <p:spPr bwMode="auto">
          <a:xfrm>
            <a:off x="1590199" y="0"/>
            <a:ext cx="9067800" cy="949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4080" b="1" dirty="0">
                <a:latin typeface="Calibri" pitchFamily="34" charset="0"/>
              </a:rPr>
              <a:t>Reference 7FFC</a:t>
            </a:r>
          </a:p>
        </p:txBody>
      </p:sp>
      <p:sp>
        <p:nvSpPr>
          <p:cNvPr id="78" name="Text Box 17"/>
          <p:cNvSpPr txBox="1">
            <a:spLocks noChangeArrowheads="1"/>
          </p:cNvSpPr>
          <p:nvPr/>
        </p:nvSpPr>
        <p:spPr bwMode="auto">
          <a:xfrm>
            <a:off x="5994559" y="2169752"/>
            <a:ext cx="4175866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dirty="0">
                <a:latin typeface="Calibri" pitchFamily="34" charset="0"/>
              </a:rPr>
              <a:t>VPN            PPN            Permission</a:t>
            </a:r>
          </a:p>
        </p:txBody>
      </p:sp>
      <p:sp>
        <p:nvSpPr>
          <p:cNvPr id="79" name="Text Box 34"/>
          <p:cNvSpPr txBox="1">
            <a:spLocks noChangeArrowheads="1"/>
          </p:cNvSpPr>
          <p:nvPr/>
        </p:nvSpPr>
        <p:spPr bwMode="auto">
          <a:xfrm>
            <a:off x="1849279" y="245946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D0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0" name="Text Box 35"/>
          <p:cNvSpPr txBox="1">
            <a:spLocks noChangeArrowheads="1"/>
          </p:cNvSpPr>
          <p:nvPr/>
        </p:nvSpPr>
        <p:spPr bwMode="auto">
          <a:xfrm>
            <a:off x="1849279" y="280490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1" name="Text Box 36"/>
          <p:cNvSpPr txBox="1">
            <a:spLocks noChangeArrowheads="1"/>
          </p:cNvSpPr>
          <p:nvPr/>
        </p:nvSpPr>
        <p:spPr bwMode="auto">
          <a:xfrm>
            <a:off x="1849279" y="315034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D2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2" name="Text Box 37"/>
          <p:cNvSpPr txBox="1">
            <a:spLocks noChangeArrowheads="1"/>
          </p:cNvSpPr>
          <p:nvPr/>
        </p:nvSpPr>
        <p:spPr bwMode="auto">
          <a:xfrm>
            <a:off x="1849279" y="349578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D3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3" name="Text Box 38"/>
          <p:cNvSpPr txBox="1">
            <a:spLocks noChangeArrowheads="1"/>
          </p:cNvSpPr>
          <p:nvPr/>
        </p:nvSpPr>
        <p:spPr bwMode="auto">
          <a:xfrm>
            <a:off x="1417479" y="487754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D1000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4" name="Text Box 39"/>
          <p:cNvSpPr txBox="1">
            <a:spLocks noChangeArrowheads="1"/>
          </p:cNvSpPr>
          <p:nvPr/>
        </p:nvSpPr>
        <p:spPr bwMode="auto">
          <a:xfrm>
            <a:off x="1417479" y="522298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D1001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5" name="Text Box 40"/>
          <p:cNvSpPr txBox="1">
            <a:spLocks noChangeArrowheads="1"/>
          </p:cNvSpPr>
          <p:nvPr/>
        </p:nvSpPr>
        <p:spPr bwMode="auto">
          <a:xfrm>
            <a:off x="1417479" y="556842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D1002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6" name="Text Box 41"/>
          <p:cNvSpPr txBox="1">
            <a:spLocks noChangeArrowheads="1"/>
          </p:cNvSpPr>
          <p:nvPr/>
        </p:nvSpPr>
        <p:spPr bwMode="auto">
          <a:xfrm>
            <a:off x="1417479" y="591386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D1003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7" name="Text Box 52"/>
          <p:cNvSpPr txBox="1">
            <a:spLocks noChangeArrowheads="1"/>
          </p:cNvSpPr>
          <p:nvPr/>
        </p:nvSpPr>
        <p:spPr bwMode="auto">
          <a:xfrm>
            <a:off x="4046437" y="4242436"/>
            <a:ext cx="1524943" cy="2200381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267" b="1" dirty="0">
                <a:latin typeface="Calibri" pitchFamily="34" charset="0"/>
              </a:rPr>
              <a:t>References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0x0000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0x0004</a:t>
            </a:r>
          </a:p>
          <a:p>
            <a:pPr algn="ctr"/>
            <a:r>
              <a:rPr lang="en-US" sz="2267" b="1" dirty="0">
                <a:solidFill>
                  <a:srgbClr val="CC0000"/>
                </a:solidFill>
                <a:latin typeface="Calibri" pitchFamily="34" charset="0"/>
              </a:rPr>
              <a:t>0x7FFC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0x0008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0x2134</a:t>
            </a:r>
          </a:p>
        </p:txBody>
      </p:sp>
      <p:sp>
        <p:nvSpPr>
          <p:cNvPr id="88" name="Slide Number Placeholder 3">
            <a:extLst>
              <a:ext uri="{FF2B5EF4-FFF2-40B4-BE49-F238E27FC236}">
                <a16:creationId xmlns:a16="http://schemas.microsoft.com/office/drawing/2014/main" id="{499683B1-5C95-70B5-CB6F-620B1C24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z="2400" smtClean="0"/>
              <a:pPr/>
              <a:t>38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33883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281079" y="254942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281079" y="289486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281079" y="324030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2281079" y="358574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2281079" y="531294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text2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2281079" y="565838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1813" b="1" dirty="0">
                <a:solidFill>
                  <a:srgbClr val="000000"/>
                </a:solidFill>
                <a:latin typeface="Calibri" pitchFamily="34" charset="0"/>
              </a:rPr>
              <a:t>global data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2281079" y="600382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2281079" y="496750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33803" name="Oval 11"/>
          <p:cNvSpPr>
            <a:spLocks noChangeArrowheads="1"/>
          </p:cNvSpPr>
          <p:nvPr/>
        </p:nvSpPr>
        <p:spPr bwMode="auto">
          <a:xfrm>
            <a:off x="2885599" y="401754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2885599" y="470842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05" name="Oval 13"/>
          <p:cNvSpPr>
            <a:spLocks noChangeArrowheads="1"/>
          </p:cNvSpPr>
          <p:nvPr/>
        </p:nvSpPr>
        <p:spPr bwMode="auto">
          <a:xfrm>
            <a:off x="2885599" y="436298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2196519" y="1910715"/>
            <a:ext cx="1471531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Disk Pages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7203599" y="25494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6080919" y="25494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6080919" y="1910715"/>
            <a:ext cx="1557516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2 entry TLB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4094639" y="254942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4094639" y="289486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4094639" y="324030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4094639" y="358574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4191794" y="1910715"/>
            <a:ext cx="1241212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Memory</a:t>
            </a:r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7203599" y="29812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6080919" y="29812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6512720" y="3551555"/>
            <a:ext cx="1486407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Page Table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6599079" y="401754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6599079" y="436298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20" name="Rectangle 28"/>
          <p:cNvSpPr>
            <a:spLocks noChangeArrowheads="1"/>
          </p:cNvSpPr>
          <p:nvPr/>
        </p:nvSpPr>
        <p:spPr bwMode="auto">
          <a:xfrm>
            <a:off x="6599079" y="470842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6599079" y="505386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6599079" y="539930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23" name="Rectangle 31"/>
          <p:cNvSpPr>
            <a:spLocks noChangeArrowheads="1"/>
          </p:cNvSpPr>
          <p:nvPr/>
        </p:nvSpPr>
        <p:spPr bwMode="auto">
          <a:xfrm>
            <a:off x="6599079" y="574474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6599079" y="609018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6599079" y="643562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34" name="Rectangle 42"/>
          <p:cNvSpPr>
            <a:spLocks noChangeArrowheads="1"/>
          </p:cNvSpPr>
          <p:nvPr/>
        </p:nvSpPr>
        <p:spPr bwMode="auto">
          <a:xfrm>
            <a:off x="8326279" y="2549420"/>
            <a:ext cx="5181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35" name="Rectangle 43"/>
          <p:cNvSpPr>
            <a:spLocks noChangeArrowheads="1"/>
          </p:cNvSpPr>
          <p:nvPr/>
        </p:nvSpPr>
        <p:spPr bwMode="auto">
          <a:xfrm>
            <a:off x="8326279" y="2981220"/>
            <a:ext cx="5181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36" name="Text Box 44"/>
          <p:cNvSpPr txBox="1">
            <a:spLocks noChangeArrowheads="1"/>
          </p:cNvSpPr>
          <p:nvPr/>
        </p:nvSpPr>
        <p:spPr bwMode="auto">
          <a:xfrm>
            <a:off x="6255439" y="401394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0</a:t>
            </a:r>
          </a:p>
        </p:txBody>
      </p:sp>
      <p:sp>
        <p:nvSpPr>
          <p:cNvPr id="33837" name="Text Box 45"/>
          <p:cNvSpPr txBox="1">
            <a:spLocks noChangeArrowheads="1"/>
          </p:cNvSpPr>
          <p:nvPr/>
        </p:nvSpPr>
        <p:spPr bwMode="auto">
          <a:xfrm>
            <a:off x="6255439" y="435938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1</a:t>
            </a:r>
          </a:p>
        </p:txBody>
      </p:sp>
      <p:sp>
        <p:nvSpPr>
          <p:cNvPr id="33838" name="Text Box 46"/>
          <p:cNvSpPr txBox="1">
            <a:spLocks noChangeArrowheads="1"/>
          </p:cNvSpPr>
          <p:nvPr/>
        </p:nvSpPr>
        <p:spPr bwMode="auto">
          <a:xfrm>
            <a:off x="6255439" y="470482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2</a:t>
            </a:r>
          </a:p>
        </p:txBody>
      </p:sp>
      <p:sp>
        <p:nvSpPr>
          <p:cNvPr id="33839" name="Text Box 47"/>
          <p:cNvSpPr txBox="1">
            <a:spLocks noChangeArrowheads="1"/>
          </p:cNvSpPr>
          <p:nvPr/>
        </p:nvSpPr>
        <p:spPr bwMode="auto">
          <a:xfrm>
            <a:off x="6255439" y="505026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3</a:t>
            </a:r>
          </a:p>
        </p:txBody>
      </p:sp>
      <p:sp>
        <p:nvSpPr>
          <p:cNvPr id="33840" name="Text Box 48"/>
          <p:cNvSpPr txBox="1">
            <a:spLocks noChangeArrowheads="1"/>
          </p:cNvSpPr>
          <p:nvPr/>
        </p:nvSpPr>
        <p:spPr bwMode="auto">
          <a:xfrm>
            <a:off x="6255439" y="539570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4</a:t>
            </a:r>
          </a:p>
        </p:txBody>
      </p:sp>
      <p:sp>
        <p:nvSpPr>
          <p:cNvPr id="33841" name="Text Box 49"/>
          <p:cNvSpPr txBox="1">
            <a:spLocks noChangeArrowheads="1"/>
          </p:cNvSpPr>
          <p:nvPr/>
        </p:nvSpPr>
        <p:spPr bwMode="auto">
          <a:xfrm>
            <a:off x="6255439" y="574114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5</a:t>
            </a:r>
          </a:p>
        </p:txBody>
      </p:sp>
      <p:sp>
        <p:nvSpPr>
          <p:cNvPr id="33842" name="Text Box 50"/>
          <p:cNvSpPr txBox="1">
            <a:spLocks noChangeArrowheads="1"/>
          </p:cNvSpPr>
          <p:nvPr/>
        </p:nvSpPr>
        <p:spPr bwMode="auto">
          <a:xfrm>
            <a:off x="6255439" y="608658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6</a:t>
            </a:r>
          </a:p>
        </p:txBody>
      </p:sp>
      <p:sp>
        <p:nvSpPr>
          <p:cNvPr id="33843" name="Text Box 51"/>
          <p:cNvSpPr txBox="1">
            <a:spLocks noChangeArrowheads="1"/>
          </p:cNvSpPr>
          <p:nvPr/>
        </p:nvSpPr>
        <p:spPr bwMode="auto">
          <a:xfrm>
            <a:off x="6255439" y="643202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7</a:t>
            </a:r>
          </a:p>
        </p:txBody>
      </p:sp>
      <p:sp>
        <p:nvSpPr>
          <p:cNvPr id="33845" name="Text Box 53"/>
          <p:cNvSpPr txBox="1">
            <a:spLocks noChangeArrowheads="1"/>
          </p:cNvSpPr>
          <p:nvPr/>
        </p:nvSpPr>
        <p:spPr bwMode="auto">
          <a:xfrm>
            <a:off x="8436164" y="3922184"/>
            <a:ext cx="2209105" cy="3281383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267" b="1" dirty="0">
                <a:latin typeface="Calibri" pitchFamily="34" charset="0"/>
              </a:rPr>
              <a:t>Physical Refs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0x0000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Page fault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0x1000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0x1004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0x0007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No map page fault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0x2FFC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0x1008</a:t>
            </a:r>
          </a:p>
          <a:p>
            <a:pPr algn="ctr"/>
            <a:endParaRPr lang="en-US" sz="204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3846" name="Rectangle 54"/>
          <p:cNvSpPr>
            <a:spLocks noChangeArrowheads="1"/>
          </p:cNvSpPr>
          <p:nvPr/>
        </p:nvSpPr>
        <p:spPr bwMode="auto">
          <a:xfrm>
            <a:off x="4094639" y="2526030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FF66"/>
                </a:solidFill>
                <a:latin typeface="Calibri" pitchFamily="34" charset="0"/>
              </a:rPr>
              <a:t>reserved</a:t>
            </a:r>
          </a:p>
        </p:txBody>
      </p:sp>
      <p:sp>
        <p:nvSpPr>
          <p:cNvPr id="33847" name="Rectangle 55"/>
          <p:cNvSpPr>
            <a:spLocks noChangeArrowheads="1"/>
          </p:cNvSpPr>
          <p:nvPr/>
        </p:nvSpPr>
        <p:spPr bwMode="auto">
          <a:xfrm>
            <a:off x="6599079" y="397256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33848" name="Rectangle 56"/>
          <p:cNvSpPr>
            <a:spLocks noChangeArrowheads="1"/>
          </p:cNvSpPr>
          <p:nvPr/>
        </p:nvSpPr>
        <p:spPr bwMode="auto">
          <a:xfrm>
            <a:off x="6599079" y="431800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D1001</a:t>
            </a:r>
          </a:p>
        </p:txBody>
      </p:sp>
      <p:sp>
        <p:nvSpPr>
          <p:cNvPr id="33849" name="Rectangle 57"/>
          <p:cNvSpPr>
            <a:spLocks noChangeArrowheads="1"/>
          </p:cNvSpPr>
          <p:nvPr/>
        </p:nvSpPr>
        <p:spPr bwMode="auto">
          <a:xfrm>
            <a:off x="6599079" y="466344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D1002</a:t>
            </a:r>
          </a:p>
        </p:txBody>
      </p:sp>
      <p:sp>
        <p:nvSpPr>
          <p:cNvPr id="33850" name="Rectangle 58"/>
          <p:cNvSpPr>
            <a:spLocks noChangeArrowheads="1"/>
          </p:cNvSpPr>
          <p:nvPr/>
        </p:nvSpPr>
        <p:spPr bwMode="auto">
          <a:xfrm>
            <a:off x="6599079" y="500888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3851" name="Rectangle 59"/>
          <p:cNvSpPr>
            <a:spLocks noChangeArrowheads="1"/>
          </p:cNvSpPr>
          <p:nvPr/>
        </p:nvSpPr>
        <p:spPr bwMode="auto">
          <a:xfrm>
            <a:off x="6599079" y="535432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3852" name="Rectangle 60"/>
          <p:cNvSpPr>
            <a:spLocks noChangeArrowheads="1"/>
          </p:cNvSpPr>
          <p:nvPr/>
        </p:nvSpPr>
        <p:spPr bwMode="auto">
          <a:xfrm>
            <a:off x="6599079" y="569976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3853" name="Rectangle 61"/>
          <p:cNvSpPr>
            <a:spLocks noChangeArrowheads="1"/>
          </p:cNvSpPr>
          <p:nvPr/>
        </p:nvSpPr>
        <p:spPr bwMode="auto">
          <a:xfrm>
            <a:off x="6599079" y="604520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3854" name="Rectangle 62"/>
          <p:cNvSpPr>
            <a:spLocks noChangeArrowheads="1"/>
          </p:cNvSpPr>
          <p:nvPr/>
        </p:nvSpPr>
        <p:spPr bwMode="auto">
          <a:xfrm>
            <a:off x="6599079" y="639064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CC0000"/>
                </a:solidFill>
                <a:latin typeface="Calibri" pitchFamily="34" charset="0"/>
              </a:rPr>
              <a:t>M2</a:t>
            </a:r>
          </a:p>
        </p:txBody>
      </p:sp>
      <p:sp>
        <p:nvSpPr>
          <p:cNvPr id="33855" name="Text Box 63"/>
          <p:cNvSpPr txBox="1">
            <a:spLocks noChangeArrowheads="1"/>
          </p:cNvSpPr>
          <p:nvPr/>
        </p:nvSpPr>
        <p:spPr bwMode="auto">
          <a:xfrm>
            <a:off x="7809920" y="3997748"/>
            <a:ext cx="359368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36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36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3856" name="Text Box 64"/>
          <p:cNvSpPr txBox="1">
            <a:spLocks noChangeArrowheads="1"/>
          </p:cNvSpPr>
          <p:nvPr/>
        </p:nvSpPr>
        <p:spPr bwMode="auto">
          <a:xfrm>
            <a:off x="7809920" y="4256828"/>
            <a:ext cx="359368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36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36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3857" name="Rectangle 65"/>
          <p:cNvSpPr>
            <a:spLocks noChangeArrowheads="1"/>
          </p:cNvSpPr>
          <p:nvPr/>
        </p:nvSpPr>
        <p:spPr bwMode="auto">
          <a:xfrm>
            <a:off x="7192804" y="2569210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33858" name="Rectangle 66"/>
          <p:cNvSpPr>
            <a:spLocks noChangeArrowheads="1"/>
          </p:cNvSpPr>
          <p:nvPr/>
        </p:nvSpPr>
        <p:spPr bwMode="auto">
          <a:xfrm>
            <a:off x="6070124" y="2569210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0</a:t>
            </a:r>
            <a:endParaRPr lang="en-US" sz="3389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3859" name="Rectangle 67"/>
          <p:cNvSpPr>
            <a:spLocks noChangeArrowheads="1"/>
          </p:cNvSpPr>
          <p:nvPr/>
        </p:nvSpPr>
        <p:spPr bwMode="auto">
          <a:xfrm>
            <a:off x="4094639" y="2893060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FF66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33860" name="Rectangle 68"/>
          <p:cNvSpPr>
            <a:spLocks noChangeArrowheads="1"/>
          </p:cNvSpPr>
          <p:nvPr/>
        </p:nvSpPr>
        <p:spPr bwMode="auto">
          <a:xfrm>
            <a:off x="8315484" y="2569210"/>
            <a:ext cx="51816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 err="1">
                <a:solidFill>
                  <a:srgbClr val="000000"/>
                </a:solidFill>
                <a:latin typeface="Calibri" pitchFamily="34" charset="0"/>
              </a:rPr>
              <a:t>ro</a:t>
            </a:r>
            <a:endParaRPr lang="en-US" sz="3389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61" name="Line 69"/>
          <p:cNvSpPr>
            <a:spLocks noChangeShapeType="1"/>
          </p:cNvSpPr>
          <p:nvPr/>
        </p:nvSpPr>
        <p:spPr bwMode="auto">
          <a:xfrm flipV="1">
            <a:off x="5385561" y="2848081"/>
            <a:ext cx="608998" cy="2968668"/>
          </a:xfrm>
          <a:prstGeom prst="line">
            <a:avLst/>
          </a:prstGeom>
          <a:noFill/>
          <a:ln w="7632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62" name="Rectangle 70"/>
          <p:cNvSpPr>
            <a:spLocks noChangeArrowheads="1"/>
          </p:cNvSpPr>
          <p:nvPr/>
        </p:nvSpPr>
        <p:spPr bwMode="auto">
          <a:xfrm>
            <a:off x="7203599" y="2968625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M2</a:t>
            </a:r>
          </a:p>
        </p:txBody>
      </p:sp>
      <p:sp>
        <p:nvSpPr>
          <p:cNvPr id="33863" name="Rectangle 71"/>
          <p:cNvSpPr>
            <a:spLocks noChangeArrowheads="1"/>
          </p:cNvSpPr>
          <p:nvPr/>
        </p:nvSpPr>
        <p:spPr bwMode="auto">
          <a:xfrm>
            <a:off x="6080919" y="2968625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7</a:t>
            </a:r>
            <a:endParaRPr lang="en-US" sz="3389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3864" name="Rectangle 72"/>
          <p:cNvSpPr>
            <a:spLocks noChangeArrowheads="1"/>
          </p:cNvSpPr>
          <p:nvPr/>
        </p:nvSpPr>
        <p:spPr bwMode="auto">
          <a:xfrm>
            <a:off x="8326279" y="2968625"/>
            <a:ext cx="51816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 err="1">
                <a:solidFill>
                  <a:srgbClr val="000000"/>
                </a:solidFill>
                <a:latin typeface="Calibri" pitchFamily="34" charset="0"/>
              </a:rPr>
              <a:t>rw</a:t>
            </a:r>
            <a:endParaRPr lang="en-US" sz="3389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65" name="Rectangle 73"/>
          <p:cNvSpPr>
            <a:spLocks noChangeArrowheads="1"/>
          </p:cNvSpPr>
          <p:nvPr/>
        </p:nvSpPr>
        <p:spPr bwMode="auto">
          <a:xfrm>
            <a:off x="4094639" y="3249295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FF66"/>
                </a:solidFill>
                <a:latin typeface="Calibri" pitchFamily="34" charset="0"/>
              </a:rPr>
              <a:t>set to 0s</a:t>
            </a:r>
          </a:p>
        </p:txBody>
      </p:sp>
      <p:sp>
        <p:nvSpPr>
          <p:cNvPr id="33866" name="Text Box 74"/>
          <p:cNvSpPr txBox="1">
            <a:spLocks noChangeArrowheads="1"/>
          </p:cNvSpPr>
          <p:nvPr/>
        </p:nvSpPr>
        <p:spPr bwMode="auto">
          <a:xfrm>
            <a:off x="8846239" y="2499043"/>
            <a:ext cx="805515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720" b="1" dirty="0">
                <a:solidFill>
                  <a:srgbClr val="FF0000"/>
                </a:solidFill>
                <a:latin typeface="Calibri" pitchFamily="34" charset="0"/>
              </a:rPr>
              <a:t>HIT!</a:t>
            </a:r>
          </a:p>
        </p:txBody>
      </p:sp>
      <p:sp>
        <p:nvSpPr>
          <p:cNvPr id="77" name="Text Box 2"/>
          <p:cNvSpPr txBox="1">
            <a:spLocks noChangeArrowheads="1"/>
          </p:cNvSpPr>
          <p:nvPr/>
        </p:nvSpPr>
        <p:spPr bwMode="auto">
          <a:xfrm>
            <a:off x="1547019" y="0"/>
            <a:ext cx="9067800" cy="949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4080" b="1" dirty="0">
                <a:latin typeface="Calibri" pitchFamily="34" charset="0"/>
              </a:rPr>
              <a:t>Fetching instruction 0008</a:t>
            </a:r>
          </a:p>
        </p:txBody>
      </p:sp>
      <p:sp>
        <p:nvSpPr>
          <p:cNvPr id="79" name="Text Box 17"/>
          <p:cNvSpPr txBox="1">
            <a:spLocks noChangeArrowheads="1"/>
          </p:cNvSpPr>
          <p:nvPr/>
        </p:nvSpPr>
        <p:spPr bwMode="auto">
          <a:xfrm>
            <a:off x="5994559" y="2169752"/>
            <a:ext cx="4175866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dirty="0">
                <a:latin typeface="Calibri" pitchFamily="34" charset="0"/>
              </a:rPr>
              <a:t>VPN            PPN            Permission</a:t>
            </a:r>
          </a:p>
        </p:txBody>
      </p:sp>
      <p:sp>
        <p:nvSpPr>
          <p:cNvPr id="80" name="Text Box 34"/>
          <p:cNvSpPr txBox="1">
            <a:spLocks noChangeArrowheads="1"/>
          </p:cNvSpPr>
          <p:nvPr/>
        </p:nvSpPr>
        <p:spPr bwMode="auto">
          <a:xfrm>
            <a:off x="1849279" y="245946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D0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1" name="Text Box 35"/>
          <p:cNvSpPr txBox="1">
            <a:spLocks noChangeArrowheads="1"/>
          </p:cNvSpPr>
          <p:nvPr/>
        </p:nvSpPr>
        <p:spPr bwMode="auto">
          <a:xfrm>
            <a:off x="1849279" y="280490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2" name="Text Box 36"/>
          <p:cNvSpPr txBox="1">
            <a:spLocks noChangeArrowheads="1"/>
          </p:cNvSpPr>
          <p:nvPr/>
        </p:nvSpPr>
        <p:spPr bwMode="auto">
          <a:xfrm>
            <a:off x="1849279" y="315034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D2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3" name="Text Box 37"/>
          <p:cNvSpPr txBox="1">
            <a:spLocks noChangeArrowheads="1"/>
          </p:cNvSpPr>
          <p:nvPr/>
        </p:nvSpPr>
        <p:spPr bwMode="auto">
          <a:xfrm>
            <a:off x="1849279" y="349578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D3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4" name="Text Box 38"/>
          <p:cNvSpPr txBox="1">
            <a:spLocks noChangeArrowheads="1"/>
          </p:cNvSpPr>
          <p:nvPr/>
        </p:nvSpPr>
        <p:spPr bwMode="auto">
          <a:xfrm>
            <a:off x="1417479" y="487754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D1000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5" name="Text Box 39"/>
          <p:cNvSpPr txBox="1">
            <a:spLocks noChangeArrowheads="1"/>
          </p:cNvSpPr>
          <p:nvPr/>
        </p:nvSpPr>
        <p:spPr bwMode="auto">
          <a:xfrm>
            <a:off x="1417479" y="522298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D1001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6" name="Text Box 40"/>
          <p:cNvSpPr txBox="1">
            <a:spLocks noChangeArrowheads="1"/>
          </p:cNvSpPr>
          <p:nvPr/>
        </p:nvSpPr>
        <p:spPr bwMode="auto">
          <a:xfrm>
            <a:off x="1417479" y="556842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D1002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7" name="Text Box 41"/>
          <p:cNvSpPr txBox="1">
            <a:spLocks noChangeArrowheads="1"/>
          </p:cNvSpPr>
          <p:nvPr/>
        </p:nvSpPr>
        <p:spPr bwMode="auto">
          <a:xfrm>
            <a:off x="1417479" y="591386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D1003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8" name="Text Box 52"/>
          <p:cNvSpPr txBox="1">
            <a:spLocks noChangeArrowheads="1"/>
          </p:cNvSpPr>
          <p:nvPr/>
        </p:nvSpPr>
        <p:spPr bwMode="auto">
          <a:xfrm>
            <a:off x="4046437" y="4242436"/>
            <a:ext cx="1524943" cy="2200381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267" b="1" dirty="0">
                <a:latin typeface="Calibri" pitchFamily="34" charset="0"/>
              </a:rPr>
              <a:t>References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0x0000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0x0004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0x7FFC</a:t>
            </a:r>
          </a:p>
          <a:p>
            <a:pPr algn="ctr"/>
            <a:r>
              <a:rPr lang="en-US" sz="2267" b="1" dirty="0">
                <a:solidFill>
                  <a:srgbClr val="CC0000"/>
                </a:solidFill>
                <a:latin typeface="Calibri" pitchFamily="34" charset="0"/>
              </a:rPr>
              <a:t>0x0008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0x2134</a:t>
            </a:r>
          </a:p>
        </p:txBody>
      </p:sp>
      <p:sp>
        <p:nvSpPr>
          <p:cNvPr id="89" name="Slide Number Placeholder 3">
            <a:extLst>
              <a:ext uri="{FF2B5EF4-FFF2-40B4-BE49-F238E27FC236}">
                <a16:creationId xmlns:a16="http://schemas.microsoft.com/office/drawing/2014/main" id="{9D11FB04-A73E-B804-86E8-F8767998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z="2400" smtClean="0"/>
              <a:pPr/>
              <a:t>39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28332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Class Problem (continued)</a:t>
            </a:r>
          </a:p>
        </p:txBody>
      </p:sp>
      <p:graphicFrame>
        <p:nvGraphicFramePr>
          <p:cNvPr id="737283" name="Group 3"/>
          <p:cNvGraphicFramePr>
            <a:graphicFrameLocks noGrp="1"/>
          </p:cNvGraphicFramePr>
          <p:nvPr>
            <p:ph type="tbl" idx="1"/>
          </p:nvPr>
        </p:nvGraphicFramePr>
        <p:xfrm>
          <a:off x="1676559" y="1554481"/>
          <a:ext cx="7045538" cy="5181602"/>
        </p:xfrm>
        <a:graphic>
          <a:graphicData uri="http://schemas.openxmlformats.org/drawingml/2006/table">
            <a:tbl>
              <a:tblPr/>
              <a:tblGrid>
                <a:gridCol w="1761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1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1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1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5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Virt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addr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3632" marR="103632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Virt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page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Page fault?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Phys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addr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7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0x00F0C</a:t>
                      </a:r>
                    </a:p>
                  </a:txBody>
                  <a:tcPr marL="103632" marR="103632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N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0x1F0C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9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0x01F0C</a:t>
                      </a:r>
                    </a:p>
                  </a:txBody>
                  <a:tcPr marL="103632" marR="103632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0x1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N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0x2F0C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9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0x20F0C</a:t>
                      </a:r>
                    </a:p>
                  </a:txBody>
                  <a:tcPr marL="103632" marR="103632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0x20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 (into 3)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0x3F0C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9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0x00100</a:t>
                      </a:r>
                    </a:p>
                  </a:txBody>
                  <a:tcPr marL="103632" marR="103632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N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0x1100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9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0x00200</a:t>
                      </a:r>
                    </a:p>
                  </a:txBody>
                  <a:tcPr marL="103632" marR="103632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N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0x1200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47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0x30000</a:t>
                      </a:r>
                    </a:p>
                  </a:txBody>
                  <a:tcPr marL="103632" marR="103632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0x30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 (into 2)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0x2000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29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0x01FFF</a:t>
                      </a:r>
                    </a:p>
                  </a:txBody>
                  <a:tcPr marL="103632" marR="103632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0x1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 (into 3)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0x3FFF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29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0x00200</a:t>
                      </a:r>
                    </a:p>
                  </a:txBody>
                  <a:tcPr marL="103632" marR="103632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N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0x1200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276240" y="-53992"/>
            <a:ext cx="1986279" cy="2994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0" dirty="0"/>
              <a:t>4KB page size, </a:t>
            </a:r>
          </a:p>
          <a:p>
            <a:r>
              <a:rPr lang="en-US" sz="1190" dirty="0"/>
              <a:t>physical memory of 16KB, page table stored in physical page 0 and can never be evicted, 20 bit, byte-addressable virtual address space.</a:t>
            </a:r>
          </a:p>
          <a:p>
            <a:r>
              <a:rPr lang="en-US" sz="1190" dirty="0"/>
              <a:t>  </a:t>
            </a:r>
          </a:p>
          <a:p>
            <a:r>
              <a:rPr lang="en-US" sz="1190" dirty="0"/>
              <a:t>The page table initially has virtual page 0 in physical page 1, virtual page 1 in physical page 2 and no valid data in other physical pages. </a:t>
            </a:r>
          </a:p>
          <a:p>
            <a:endParaRPr lang="en-US" sz="3389" dirty="0"/>
          </a:p>
        </p:txBody>
      </p:sp>
    </p:spTree>
    <p:extLst>
      <p:ext uri="{BB962C8B-B14F-4D97-AF65-F5344CB8AC3E}">
        <p14:creationId xmlns:p14="http://schemas.microsoft.com/office/powerpoint/2010/main" val="31190409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600602" y="0"/>
            <a:ext cx="9067800" cy="949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4080" b="1" dirty="0">
                <a:latin typeface="Calibri" pitchFamily="34" charset="0"/>
              </a:rPr>
              <a:t>Reference 2134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281079" y="254942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2281079" y="289486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2281079" y="324030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2281079" y="358574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2281079" y="531294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text2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2281079" y="565838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1813" b="1" dirty="0">
                <a:solidFill>
                  <a:srgbClr val="000000"/>
                </a:solidFill>
                <a:latin typeface="Calibri" pitchFamily="34" charset="0"/>
              </a:rPr>
              <a:t>global data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2281079" y="600382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2281079" y="496750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34827" name="Oval 11"/>
          <p:cNvSpPr>
            <a:spLocks noChangeArrowheads="1"/>
          </p:cNvSpPr>
          <p:nvPr/>
        </p:nvSpPr>
        <p:spPr bwMode="auto">
          <a:xfrm>
            <a:off x="2885599" y="401754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28" name="Oval 12"/>
          <p:cNvSpPr>
            <a:spLocks noChangeArrowheads="1"/>
          </p:cNvSpPr>
          <p:nvPr/>
        </p:nvSpPr>
        <p:spPr bwMode="auto">
          <a:xfrm>
            <a:off x="2885599" y="470842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29" name="Oval 13"/>
          <p:cNvSpPr>
            <a:spLocks noChangeArrowheads="1"/>
          </p:cNvSpPr>
          <p:nvPr/>
        </p:nvSpPr>
        <p:spPr bwMode="auto">
          <a:xfrm>
            <a:off x="2885599" y="436298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2196519" y="1910715"/>
            <a:ext cx="1471531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Disk Pages</a:t>
            </a: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7203599" y="25494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6080919" y="25494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6080919" y="1910715"/>
            <a:ext cx="1557516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2 entry TLB</a:t>
            </a:r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4094639" y="254942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35" name="Rectangle 19"/>
          <p:cNvSpPr>
            <a:spLocks noChangeArrowheads="1"/>
          </p:cNvSpPr>
          <p:nvPr/>
        </p:nvSpPr>
        <p:spPr bwMode="auto">
          <a:xfrm>
            <a:off x="4094639" y="289486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36" name="Rectangle 20"/>
          <p:cNvSpPr>
            <a:spLocks noChangeArrowheads="1"/>
          </p:cNvSpPr>
          <p:nvPr/>
        </p:nvSpPr>
        <p:spPr bwMode="auto">
          <a:xfrm>
            <a:off x="4094639" y="324030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37" name="Rectangle 21"/>
          <p:cNvSpPr>
            <a:spLocks noChangeArrowheads="1"/>
          </p:cNvSpPr>
          <p:nvPr/>
        </p:nvSpPr>
        <p:spPr bwMode="auto">
          <a:xfrm>
            <a:off x="4094639" y="358574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4191794" y="1910715"/>
            <a:ext cx="1241212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Memory</a:t>
            </a:r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7203599" y="29812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6080919" y="29812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41" name="Text Box 25"/>
          <p:cNvSpPr txBox="1">
            <a:spLocks noChangeArrowheads="1"/>
          </p:cNvSpPr>
          <p:nvPr/>
        </p:nvSpPr>
        <p:spPr bwMode="auto">
          <a:xfrm>
            <a:off x="6512720" y="3551555"/>
            <a:ext cx="1486407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Page Table</a:t>
            </a:r>
          </a:p>
        </p:txBody>
      </p:sp>
      <p:sp>
        <p:nvSpPr>
          <p:cNvPr id="34842" name="Rectangle 26"/>
          <p:cNvSpPr>
            <a:spLocks noChangeArrowheads="1"/>
          </p:cNvSpPr>
          <p:nvPr/>
        </p:nvSpPr>
        <p:spPr bwMode="auto">
          <a:xfrm>
            <a:off x="6599079" y="401754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6599079" y="436298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6599079" y="470842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45" name="Rectangle 29"/>
          <p:cNvSpPr>
            <a:spLocks noChangeArrowheads="1"/>
          </p:cNvSpPr>
          <p:nvPr/>
        </p:nvSpPr>
        <p:spPr bwMode="auto">
          <a:xfrm>
            <a:off x="6599079" y="505386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46" name="Rectangle 30"/>
          <p:cNvSpPr>
            <a:spLocks noChangeArrowheads="1"/>
          </p:cNvSpPr>
          <p:nvPr/>
        </p:nvSpPr>
        <p:spPr bwMode="auto">
          <a:xfrm>
            <a:off x="6599079" y="539930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47" name="Rectangle 31"/>
          <p:cNvSpPr>
            <a:spLocks noChangeArrowheads="1"/>
          </p:cNvSpPr>
          <p:nvPr/>
        </p:nvSpPr>
        <p:spPr bwMode="auto">
          <a:xfrm>
            <a:off x="6599079" y="574474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48" name="Rectangle 32"/>
          <p:cNvSpPr>
            <a:spLocks noChangeArrowheads="1"/>
          </p:cNvSpPr>
          <p:nvPr/>
        </p:nvSpPr>
        <p:spPr bwMode="auto">
          <a:xfrm>
            <a:off x="6599079" y="609018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49" name="Rectangle 33"/>
          <p:cNvSpPr>
            <a:spLocks noChangeArrowheads="1"/>
          </p:cNvSpPr>
          <p:nvPr/>
        </p:nvSpPr>
        <p:spPr bwMode="auto">
          <a:xfrm>
            <a:off x="6599079" y="643562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58" name="Rectangle 42"/>
          <p:cNvSpPr>
            <a:spLocks noChangeArrowheads="1"/>
          </p:cNvSpPr>
          <p:nvPr/>
        </p:nvSpPr>
        <p:spPr bwMode="auto">
          <a:xfrm>
            <a:off x="8326279" y="2549420"/>
            <a:ext cx="5181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59" name="Rectangle 43"/>
          <p:cNvSpPr>
            <a:spLocks noChangeArrowheads="1"/>
          </p:cNvSpPr>
          <p:nvPr/>
        </p:nvSpPr>
        <p:spPr bwMode="auto">
          <a:xfrm>
            <a:off x="8326279" y="2981220"/>
            <a:ext cx="5181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60" name="Text Box 44"/>
          <p:cNvSpPr txBox="1">
            <a:spLocks noChangeArrowheads="1"/>
          </p:cNvSpPr>
          <p:nvPr/>
        </p:nvSpPr>
        <p:spPr bwMode="auto">
          <a:xfrm>
            <a:off x="6255439" y="401394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0</a:t>
            </a:r>
          </a:p>
        </p:txBody>
      </p:sp>
      <p:sp>
        <p:nvSpPr>
          <p:cNvPr id="34861" name="Text Box 45"/>
          <p:cNvSpPr txBox="1">
            <a:spLocks noChangeArrowheads="1"/>
          </p:cNvSpPr>
          <p:nvPr/>
        </p:nvSpPr>
        <p:spPr bwMode="auto">
          <a:xfrm>
            <a:off x="6255439" y="435938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1</a:t>
            </a:r>
          </a:p>
        </p:txBody>
      </p:sp>
      <p:sp>
        <p:nvSpPr>
          <p:cNvPr id="34862" name="Text Box 46"/>
          <p:cNvSpPr txBox="1">
            <a:spLocks noChangeArrowheads="1"/>
          </p:cNvSpPr>
          <p:nvPr/>
        </p:nvSpPr>
        <p:spPr bwMode="auto">
          <a:xfrm>
            <a:off x="6255439" y="470482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2</a:t>
            </a:r>
          </a:p>
        </p:txBody>
      </p:sp>
      <p:sp>
        <p:nvSpPr>
          <p:cNvPr id="34863" name="Text Box 47"/>
          <p:cNvSpPr txBox="1">
            <a:spLocks noChangeArrowheads="1"/>
          </p:cNvSpPr>
          <p:nvPr/>
        </p:nvSpPr>
        <p:spPr bwMode="auto">
          <a:xfrm>
            <a:off x="6255439" y="505026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3</a:t>
            </a:r>
          </a:p>
        </p:txBody>
      </p:sp>
      <p:sp>
        <p:nvSpPr>
          <p:cNvPr id="34864" name="Text Box 48"/>
          <p:cNvSpPr txBox="1">
            <a:spLocks noChangeArrowheads="1"/>
          </p:cNvSpPr>
          <p:nvPr/>
        </p:nvSpPr>
        <p:spPr bwMode="auto">
          <a:xfrm>
            <a:off x="6255439" y="539570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4</a:t>
            </a:r>
          </a:p>
        </p:txBody>
      </p:sp>
      <p:sp>
        <p:nvSpPr>
          <p:cNvPr id="34865" name="Text Box 49"/>
          <p:cNvSpPr txBox="1">
            <a:spLocks noChangeArrowheads="1"/>
          </p:cNvSpPr>
          <p:nvPr/>
        </p:nvSpPr>
        <p:spPr bwMode="auto">
          <a:xfrm>
            <a:off x="6255439" y="574114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5</a:t>
            </a:r>
          </a:p>
        </p:txBody>
      </p:sp>
      <p:sp>
        <p:nvSpPr>
          <p:cNvPr id="34866" name="Text Box 50"/>
          <p:cNvSpPr txBox="1">
            <a:spLocks noChangeArrowheads="1"/>
          </p:cNvSpPr>
          <p:nvPr/>
        </p:nvSpPr>
        <p:spPr bwMode="auto">
          <a:xfrm>
            <a:off x="6255439" y="608658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6</a:t>
            </a:r>
          </a:p>
        </p:txBody>
      </p:sp>
      <p:sp>
        <p:nvSpPr>
          <p:cNvPr id="34867" name="Text Box 51"/>
          <p:cNvSpPr txBox="1">
            <a:spLocks noChangeArrowheads="1"/>
          </p:cNvSpPr>
          <p:nvPr/>
        </p:nvSpPr>
        <p:spPr bwMode="auto">
          <a:xfrm>
            <a:off x="6255439" y="643202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7</a:t>
            </a:r>
          </a:p>
        </p:txBody>
      </p:sp>
      <p:sp>
        <p:nvSpPr>
          <p:cNvPr id="34868" name="Text Box 52"/>
          <p:cNvSpPr txBox="1">
            <a:spLocks noChangeArrowheads="1"/>
          </p:cNvSpPr>
          <p:nvPr/>
        </p:nvSpPr>
        <p:spPr bwMode="auto">
          <a:xfrm>
            <a:off x="4046437" y="4242436"/>
            <a:ext cx="1524943" cy="2200381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267" b="1" dirty="0">
                <a:latin typeface="Calibri" pitchFamily="34" charset="0"/>
              </a:rPr>
              <a:t>References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0x0000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0x0004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0x7FFC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0x0008</a:t>
            </a:r>
          </a:p>
          <a:p>
            <a:pPr algn="ctr"/>
            <a:r>
              <a:rPr lang="en-US" sz="2267" b="1" dirty="0">
                <a:solidFill>
                  <a:srgbClr val="CC0000"/>
                </a:solidFill>
                <a:latin typeface="Calibri" pitchFamily="34" charset="0"/>
              </a:rPr>
              <a:t>0x2134</a:t>
            </a:r>
          </a:p>
        </p:txBody>
      </p:sp>
      <p:sp>
        <p:nvSpPr>
          <p:cNvPr id="34869" name="Text Box 53"/>
          <p:cNvSpPr txBox="1">
            <a:spLocks noChangeArrowheads="1"/>
          </p:cNvSpPr>
          <p:nvPr/>
        </p:nvSpPr>
        <p:spPr bwMode="auto">
          <a:xfrm>
            <a:off x="8436164" y="3922184"/>
            <a:ext cx="2209105" cy="3281383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267" b="1" dirty="0">
                <a:latin typeface="Calibri" pitchFamily="34" charset="0"/>
              </a:rPr>
              <a:t>Physical Refs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0x0000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Page fault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0x1000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0x1004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0x0007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No map page fault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0x2FFC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0x1008</a:t>
            </a:r>
          </a:p>
          <a:p>
            <a:pPr algn="ctr"/>
            <a:endParaRPr lang="en-US" sz="204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auto">
          <a:xfrm>
            <a:off x="4094639" y="2526030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FF66"/>
                </a:solidFill>
                <a:latin typeface="Calibri" pitchFamily="34" charset="0"/>
              </a:rPr>
              <a:t>reserved</a:t>
            </a:r>
          </a:p>
        </p:txBody>
      </p:sp>
      <p:sp>
        <p:nvSpPr>
          <p:cNvPr id="34871" name="Rectangle 55"/>
          <p:cNvSpPr>
            <a:spLocks noChangeArrowheads="1"/>
          </p:cNvSpPr>
          <p:nvPr/>
        </p:nvSpPr>
        <p:spPr bwMode="auto">
          <a:xfrm>
            <a:off x="6599079" y="397256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34872" name="Rectangle 56"/>
          <p:cNvSpPr>
            <a:spLocks noChangeArrowheads="1"/>
          </p:cNvSpPr>
          <p:nvPr/>
        </p:nvSpPr>
        <p:spPr bwMode="auto">
          <a:xfrm>
            <a:off x="6599079" y="431800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D1001</a:t>
            </a:r>
          </a:p>
        </p:txBody>
      </p:sp>
      <p:sp>
        <p:nvSpPr>
          <p:cNvPr id="34873" name="Rectangle 57"/>
          <p:cNvSpPr>
            <a:spLocks noChangeArrowheads="1"/>
          </p:cNvSpPr>
          <p:nvPr/>
        </p:nvSpPr>
        <p:spPr bwMode="auto">
          <a:xfrm>
            <a:off x="6599079" y="466344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D1002</a:t>
            </a:r>
          </a:p>
        </p:txBody>
      </p:sp>
      <p:sp>
        <p:nvSpPr>
          <p:cNvPr id="34874" name="Rectangle 58"/>
          <p:cNvSpPr>
            <a:spLocks noChangeArrowheads="1"/>
          </p:cNvSpPr>
          <p:nvPr/>
        </p:nvSpPr>
        <p:spPr bwMode="auto">
          <a:xfrm>
            <a:off x="6599079" y="500888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4875" name="Rectangle 59"/>
          <p:cNvSpPr>
            <a:spLocks noChangeArrowheads="1"/>
          </p:cNvSpPr>
          <p:nvPr/>
        </p:nvSpPr>
        <p:spPr bwMode="auto">
          <a:xfrm>
            <a:off x="6599079" y="535432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4876" name="Rectangle 60"/>
          <p:cNvSpPr>
            <a:spLocks noChangeArrowheads="1"/>
          </p:cNvSpPr>
          <p:nvPr/>
        </p:nvSpPr>
        <p:spPr bwMode="auto">
          <a:xfrm>
            <a:off x="6599079" y="569976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4877" name="Rectangle 61"/>
          <p:cNvSpPr>
            <a:spLocks noChangeArrowheads="1"/>
          </p:cNvSpPr>
          <p:nvPr/>
        </p:nvSpPr>
        <p:spPr bwMode="auto">
          <a:xfrm>
            <a:off x="6599079" y="604520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4878" name="Rectangle 62"/>
          <p:cNvSpPr>
            <a:spLocks noChangeArrowheads="1"/>
          </p:cNvSpPr>
          <p:nvPr/>
        </p:nvSpPr>
        <p:spPr bwMode="auto">
          <a:xfrm>
            <a:off x="6599079" y="639064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CC0000"/>
                </a:solidFill>
                <a:latin typeface="Calibri" pitchFamily="34" charset="0"/>
              </a:rPr>
              <a:t>M2</a:t>
            </a:r>
          </a:p>
        </p:txBody>
      </p:sp>
      <p:sp>
        <p:nvSpPr>
          <p:cNvPr id="34879" name="Text Box 63"/>
          <p:cNvSpPr txBox="1">
            <a:spLocks noChangeArrowheads="1"/>
          </p:cNvSpPr>
          <p:nvPr/>
        </p:nvSpPr>
        <p:spPr bwMode="auto">
          <a:xfrm>
            <a:off x="7809920" y="3997748"/>
            <a:ext cx="359368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36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36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4880" name="Text Box 64"/>
          <p:cNvSpPr txBox="1">
            <a:spLocks noChangeArrowheads="1"/>
          </p:cNvSpPr>
          <p:nvPr/>
        </p:nvSpPr>
        <p:spPr bwMode="auto">
          <a:xfrm>
            <a:off x="7809920" y="4256828"/>
            <a:ext cx="359368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36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36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4881" name="Rectangle 65"/>
          <p:cNvSpPr>
            <a:spLocks noChangeArrowheads="1"/>
          </p:cNvSpPr>
          <p:nvPr/>
        </p:nvSpPr>
        <p:spPr bwMode="auto">
          <a:xfrm>
            <a:off x="7192804" y="2569210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34882" name="Rectangle 66"/>
          <p:cNvSpPr>
            <a:spLocks noChangeArrowheads="1"/>
          </p:cNvSpPr>
          <p:nvPr/>
        </p:nvSpPr>
        <p:spPr bwMode="auto">
          <a:xfrm>
            <a:off x="6070124" y="2569210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0</a:t>
            </a:r>
            <a:endParaRPr lang="en-US" sz="3389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4883" name="Rectangle 67"/>
          <p:cNvSpPr>
            <a:spLocks noChangeArrowheads="1"/>
          </p:cNvSpPr>
          <p:nvPr/>
        </p:nvSpPr>
        <p:spPr bwMode="auto">
          <a:xfrm>
            <a:off x="4094639" y="2893060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FF66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34884" name="Rectangle 68"/>
          <p:cNvSpPr>
            <a:spLocks noChangeArrowheads="1"/>
          </p:cNvSpPr>
          <p:nvPr/>
        </p:nvSpPr>
        <p:spPr bwMode="auto">
          <a:xfrm>
            <a:off x="8315484" y="2569210"/>
            <a:ext cx="51816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 err="1">
                <a:solidFill>
                  <a:srgbClr val="000000"/>
                </a:solidFill>
                <a:latin typeface="Calibri" pitchFamily="34" charset="0"/>
              </a:rPr>
              <a:t>ro</a:t>
            </a:r>
            <a:endParaRPr lang="en-US" sz="3389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85" name="Line 69"/>
          <p:cNvSpPr>
            <a:spLocks noChangeShapeType="1"/>
          </p:cNvSpPr>
          <p:nvPr/>
        </p:nvSpPr>
        <p:spPr bwMode="auto">
          <a:xfrm flipV="1">
            <a:off x="5217319" y="2848082"/>
            <a:ext cx="777240" cy="3371638"/>
          </a:xfrm>
          <a:prstGeom prst="line">
            <a:avLst/>
          </a:prstGeom>
          <a:noFill/>
          <a:ln w="7632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86" name="Rectangle 70"/>
          <p:cNvSpPr>
            <a:spLocks noChangeArrowheads="1"/>
          </p:cNvSpPr>
          <p:nvPr/>
        </p:nvSpPr>
        <p:spPr bwMode="auto">
          <a:xfrm>
            <a:off x="7203599" y="2968625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M2</a:t>
            </a:r>
          </a:p>
        </p:txBody>
      </p:sp>
      <p:sp>
        <p:nvSpPr>
          <p:cNvPr id="34887" name="Rectangle 71"/>
          <p:cNvSpPr>
            <a:spLocks noChangeArrowheads="1"/>
          </p:cNvSpPr>
          <p:nvPr/>
        </p:nvSpPr>
        <p:spPr bwMode="auto">
          <a:xfrm>
            <a:off x="6080919" y="2968625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7</a:t>
            </a:r>
            <a:endParaRPr lang="en-US" sz="3389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4888" name="Rectangle 72"/>
          <p:cNvSpPr>
            <a:spLocks noChangeArrowheads="1"/>
          </p:cNvSpPr>
          <p:nvPr/>
        </p:nvSpPr>
        <p:spPr bwMode="auto">
          <a:xfrm>
            <a:off x="8326279" y="2968625"/>
            <a:ext cx="51816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 err="1">
                <a:solidFill>
                  <a:srgbClr val="000000"/>
                </a:solidFill>
                <a:latin typeface="Calibri" pitchFamily="34" charset="0"/>
              </a:rPr>
              <a:t>rw</a:t>
            </a:r>
            <a:endParaRPr lang="en-US" sz="3389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89" name="Rectangle 73"/>
          <p:cNvSpPr>
            <a:spLocks noChangeArrowheads="1"/>
          </p:cNvSpPr>
          <p:nvPr/>
        </p:nvSpPr>
        <p:spPr bwMode="auto">
          <a:xfrm>
            <a:off x="4094639" y="3249295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FF66"/>
                </a:solidFill>
                <a:latin typeface="Calibri" pitchFamily="34" charset="0"/>
              </a:rPr>
              <a:t>set to 0s</a:t>
            </a:r>
          </a:p>
        </p:txBody>
      </p:sp>
      <p:sp>
        <p:nvSpPr>
          <p:cNvPr id="34890" name="Text Box 74"/>
          <p:cNvSpPr txBox="1">
            <a:spLocks noChangeArrowheads="1"/>
          </p:cNvSpPr>
          <p:nvPr/>
        </p:nvSpPr>
        <p:spPr bwMode="auto">
          <a:xfrm>
            <a:off x="8846239" y="2499043"/>
            <a:ext cx="1047569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720" b="1" dirty="0">
                <a:solidFill>
                  <a:srgbClr val="FF0000"/>
                </a:solidFill>
                <a:latin typeface="Calibri" pitchFamily="34" charset="0"/>
              </a:rPr>
              <a:t>MISS!</a:t>
            </a:r>
          </a:p>
        </p:txBody>
      </p:sp>
      <p:sp>
        <p:nvSpPr>
          <p:cNvPr id="78" name="Text Box 17"/>
          <p:cNvSpPr txBox="1">
            <a:spLocks noChangeArrowheads="1"/>
          </p:cNvSpPr>
          <p:nvPr/>
        </p:nvSpPr>
        <p:spPr bwMode="auto">
          <a:xfrm>
            <a:off x="5994559" y="2169752"/>
            <a:ext cx="4175866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dirty="0">
                <a:latin typeface="Calibri" pitchFamily="34" charset="0"/>
              </a:rPr>
              <a:t>VPN            PPN            Permission</a:t>
            </a:r>
          </a:p>
        </p:txBody>
      </p:sp>
      <p:sp>
        <p:nvSpPr>
          <p:cNvPr id="79" name="Text Box 34"/>
          <p:cNvSpPr txBox="1">
            <a:spLocks noChangeArrowheads="1"/>
          </p:cNvSpPr>
          <p:nvPr/>
        </p:nvSpPr>
        <p:spPr bwMode="auto">
          <a:xfrm>
            <a:off x="1849279" y="245946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D0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0" name="Text Box 35"/>
          <p:cNvSpPr txBox="1">
            <a:spLocks noChangeArrowheads="1"/>
          </p:cNvSpPr>
          <p:nvPr/>
        </p:nvSpPr>
        <p:spPr bwMode="auto">
          <a:xfrm>
            <a:off x="1849279" y="280490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1" name="Text Box 36"/>
          <p:cNvSpPr txBox="1">
            <a:spLocks noChangeArrowheads="1"/>
          </p:cNvSpPr>
          <p:nvPr/>
        </p:nvSpPr>
        <p:spPr bwMode="auto">
          <a:xfrm>
            <a:off x="1849279" y="315034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D2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2" name="Text Box 37"/>
          <p:cNvSpPr txBox="1">
            <a:spLocks noChangeArrowheads="1"/>
          </p:cNvSpPr>
          <p:nvPr/>
        </p:nvSpPr>
        <p:spPr bwMode="auto">
          <a:xfrm>
            <a:off x="1849279" y="349578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D3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3" name="Text Box 38"/>
          <p:cNvSpPr txBox="1">
            <a:spLocks noChangeArrowheads="1"/>
          </p:cNvSpPr>
          <p:nvPr/>
        </p:nvSpPr>
        <p:spPr bwMode="auto">
          <a:xfrm>
            <a:off x="1417479" y="487754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D1000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4" name="Text Box 39"/>
          <p:cNvSpPr txBox="1">
            <a:spLocks noChangeArrowheads="1"/>
          </p:cNvSpPr>
          <p:nvPr/>
        </p:nvSpPr>
        <p:spPr bwMode="auto">
          <a:xfrm>
            <a:off x="1417479" y="522298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D1001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5" name="Text Box 40"/>
          <p:cNvSpPr txBox="1">
            <a:spLocks noChangeArrowheads="1"/>
          </p:cNvSpPr>
          <p:nvPr/>
        </p:nvSpPr>
        <p:spPr bwMode="auto">
          <a:xfrm>
            <a:off x="1417479" y="556842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D1002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6" name="Text Box 41"/>
          <p:cNvSpPr txBox="1">
            <a:spLocks noChangeArrowheads="1"/>
          </p:cNvSpPr>
          <p:nvPr/>
        </p:nvSpPr>
        <p:spPr bwMode="auto">
          <a:xfrm>
            <a:off x="1417479" y="591386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D1003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8" name="Slide Number Placeholder 3">
            <a:extLst>
              <a:ext uri="{FF2B5EF4-FFF2-40B4-BE49-F238E27FC236}">
                <a16:creationId xmlns:a16="http://schemas.microsoft.com/office/drawing/2014/main" id="{2E89F293-445C-D65A-6F8E-88A428FE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z="2400" smtClean="0"/>
              <a:pPr/>
              <a:t>40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50286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281079" y="254942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281079" y="289486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2281079" y="324030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2281079" y="358574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2281079" y="531294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text2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2281079" y="565838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1813" b="1" dirty="0">
                <a:solidFill>
                  <a:srgbClr val="000000"/>
                </a:solidFill>
                <a:latin typeface="Calibri" pitchFamily="34" charset="0"/>
              </a:rPr>
              <a:t>global data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2281079" y="600382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2281079" y="496750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35851" name="Oval 11"/>
          <p:cNvSpPr>
            <a:spLocks noChangeArrowheads="1"/>
          </p:cNvSpPr>
          <p:nvPr/>
        </p:nvSpPr>
        <p:spPr bwMode="auto">
          <a:xfrm>
            <a:off x="2885599" y="401754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52" name="Oval 12"/>
          <p:cNvSpPr>
            <a:spLocks noChangeArrowheads="1"/>
          </p:cNvSpPr>
          <p:nvPr/>
        </p:nvSpPr>
        <p:spPr bwMode="auto">
          <a:xfrm>
            <a:off x="2885599" y="470842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53" name="Oval 13"/>
          <p:cNvSpPr>
            <a:spLocks noChangeArrowheads="1"/>
          </p:cNvSpPr>
          <p:nvPr/>
        </p:nvSpPr>
        <p:spPr bwMode="auto">
          <a:xfrm>
            <a:off x="2885599" y="436298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2196519" y="1910715"/>
            <a:ext cx="1471531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Disk Pages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7203599" y="25494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6080919" y="25494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6080919" y="1910715"/>
            <a:ext cx="1557516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2 entry TLB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4094639" y="254942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4094639" y="289486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4094639" y="324030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4094639" y="358574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4191794" y="1910715"/>
            <a:ext cx="1241212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Memory</a:t>
            </a:r>
          </a:p>
        </p:txBody>
      </p:sp>
      <p:sp>
        <p:nvSpPr>
          <p:cNvPr id="35863" name="Rectangle 23"/>
          <p:cNvSpPr>
            <a:spLocks noChangeArrowheads="1"/>
          </p:cNvSpPr>
          <p:nvPr/>
        </p:nvSpPr>
        <p:spPr bwMode="auto">
          <a:xfrm>
            <a:off x="7203599" y="29812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6080919" y="29812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6512720" y="3551555"/>
            <a:ext cx="1486407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Page Table</a:t>
            </a:r>
          </a:p>
        </p:txBody>
      </p: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6599079" y="401754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6599079" y="436298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6599079" y="470842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69" name="Rectangle 29"/>
          <p:cNvSpPr>
            <a:spLocks noChangeArrowheads="1"/>
          </p:cNvSpPr>
          <p:nvPr/>
        </p:nvSpPr>
        <p:spPr bwMode="auto">
          <a:xfrm>
            <a:off x="6599079" y="505386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6599079" y="539930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6599079" y="574474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72" name="Rectangle 32"/>
          <p:cNvSpPr>
            <a:spLocks noChangeArrowheads="1"/>
          </p:cNvSpPr>
          <p:nvPr/>
        </p:nvSpPr>
        <p:spPr bwMode="auto">
          <a:xfrm>
            <a:off x="6599079" y="609018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6599079" y="643562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82" name="Rectangle 42"/>
          <p:cNvSpPr>
            <a:spLocks noChangeArrowheads="1"/>
          </p:cNvSpPr>
          <p:nvPr/>
        </p:nvSpPr>
        <p:spPr bwMode="auto">
          <a:xfrm>
            <a:off x="8326279" y="2549420"/>
            <a:ext cx="5181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83" name="Rectangle 43"/>
          <p:cNvSpPr>
            <a:spLocks noChangeArrowheads="1"/>
          </p:cNvSpPr>
          <p:nvPr/>
        </p:nvSpPr>
        <p:spPr bwMode="auto">
          <a:xfrm>
            <a:off x="8326279" y="2981220"/>
            <a:ext cx="5181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84" name="Text Box 44"/>
          <p:cNvSpPr txBox="1">
            <a:spLocks noChangeArrowheads="1"/>
          </p:cNvSpPr>
          <p:nvPr/>
        </p:nvSpPr>
        <p:spPr bwMode="auto">
          <a:xfrm>
            <a:off x="6255439" y="401394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0</a:t>
            </a:r>
          </a:p>
        </p:txBody>
      </p:sp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6255439" y="435938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1</a:t>
            </a:r>
          </a:p>
        </p:txBody>
      </p:sp>
      <p:sp>
        <p:nvSpPr>
          <p:cNvPr id="35886" name="Text Box 46"/>
          <p:cNvSpPr txBox="1">
            <a:spLocks noChangeArrowheads="1"/>
          </p:cNvSpPr>
          <p:nvPr/>
        </p:nvSpPr>
        <p:spPr bwMode="auto">
          <a:xfrm>
            <a:off x="6255439" y="470482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2</a:t>
            </a:r>
          </a:p>
        </p:txBody>
      </p:sp>
      <p:sp>
        <p:nvSpPr>
          <p:cNvPr id="35887" name="Text Box 47"/>
          <p:cNvSpPr txBox="1">
            <a:spLocks noChangeArrowheads="1"/>
          </p:cNvSpPr>
          <p:nvPr/>
        </p:nvSpPr>
        <p:spPr bwMode="auto">
          <a:xfrm>
            <a:off x="6255439" y="505026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3</a:t>
            </a:r>
          </a:p>
        </p:txBody>
      </p:sp>
      <p:sp>
        <p:nvSpPr>
          <p:cNvPr id="35888" name="Text Box 48"/>
          <p:cNvSpPr txBox="1">
            <a:spLocks noChangeArrowheads="1"/>
          </p:cNvSpPr>
          <p:nvPr/>
        </p:nvSpPr>
        <p:spPr bwMode="auto">
          <a:xfrm>
            <a:off x="6255439" y="539570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4</a:t>
            </a:r>
          </a:p>
        </p:txBody>
      </p:sp>
      <p:sp>
        <p:nvSpPr>
          <p:cNvPr id="35889" name="Text Box 49"/>
          <p:cNvSpPr txBox="1">
            <a:spLocks noChangeArrowheads="1"/>
          </p:cNvSpPr>
          <p:nvPr/>
        </p:nvSpPr>
        <p:spPr bwMode="auto">
          <a:xfrm>
            <a:off x="6255439" y="574114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5</a:t>
            </a:r>
          </a:p>
        </p:txBody>
      </p:sp>
      <p:sp>
        <p:nvSpPr>
          <p:cNvPr id="35890" name="Text Box 50"/>
          <p:cNvSpPr txBox="1">
            <a:spLocks noChangeArrowheads="1"/>
          </p:cNvSpPr>
          <p:nvPr/>
        </p:nvSpPr>
        <p:spPr bwMode="auto">
          <a:xfrm>
            <a:off x="6255439" y="608658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6</a:t>
            </a:r>
          </a:p>
        </p:txBody>
      </p:sp>
      <p:sp>
        <p:nvSpPr>
          <p:cNvPr id="35891" name="Text Box 51"/>
          <p:cNvSpPr txBox="1">
            <a:spLocks noChangeArrowheads="1"/>
          </p:cNvSpPr>
          <p:nvPr/>
        </p:nvSpPr>
        <p:spPr bwMode="auto">
          <a:xfrm>
            <a:off x="6255439" y="643202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7</a:t>
            </a:r>
          </a:p>
        </p:txBody>
      </p:sp>
      <p:sp>
        <p:nvSpPr>
          <p:cNvPr id="35893" name="Text Box 53"/>
          <p:cNvSpPr txBox="1">
            <a:spLocks noChangeArrowheads="1"/>
          </p:cNvSpPr>
          <p:nvPr/>
        </p:nvSpPr>
        <p:spPr bwMode="auto">
          <a:xfrm>
            <a:off x="8436163" y="3922184"/>
            <a:ext cx="2209105" cy="3595315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267" b="1" dirty="0">
                <a:latin typeface="Calibri" pitchFamily="34" charset="0"/>
              </a:rPr>
              <a:t>Physical Refs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0x0000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Page fault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0x1000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0x1004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0x0007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No map page fault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0x2FFC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0x1008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0x0002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Page fault</a:t>
            </a:r>
          </a:p>
        </p:txBody>
      </p:sp>
      <p:sp>
        <p:nvSpPr>
          <p:cNvPr id="35894" name="Rectangle 54"/>
          <p:cNvSpPr>
            <a:spLocks noChangeArrowheads="1"/>
          </p:cNvSpPr>
          <p:nvPr/>
        </p:nvSpPr>
        <p:spPr bwMode="auto">
          <a:xfrm>
            <a:off x="4094639" y="2526030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FF66"/>
                </a:solidFill>
                <a:latin typeface="Calibri" pitchFamily="34" charset="0"/>
              </a:rPr>
              <a:t>reserved</a:t>
            </a:r>
          </a:p>
        </p:txBody>
      </p:sp>
      <p:sp>
        <p:nvSpPr>
          <p:cNvPr id="35895" name="Rectangle 55"/>
          <p:cNvSpPr>
            <a:spLocks noChangeArrowheads="1"/>
          </p:cNvSpPr>
          <p:nvPr/>
        </p:nvSpPr>
        <p:spPr bwMode="auto">
          <a:xfrm>
            <a:off x="6599079" y="397256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CC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35896" name="Rectangle 56"/>
          <p:cNvSpPr>
            <a:spLocks noChangeArrowheads="1"/>
          </p:cNvSpPr>
          <p:nvPr/>
        </p:nvSpPr>
        <p:spPr bwMode="auto">
          <a:xfrm>
            <a:off x="6599079" y="431800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D1001</a:t>
            </a:r>
          </a:p>
        </p:txBody>
      </p:sp>
      <p:sp>
        <p:nvSpPr>
          <p:cNvPr id="35897" name="Rectangle 57"/>
          <p:cNvSpPr>
            <a:spLocks noChangeArrowheads="1"/>
          </p:cNvSpPr>
          <p:nvPr/>
        </p:nvSpPr>
        <p:spPr bwMode="auto">
          <a:xfrm>
            <a:off x="6599079" y="466344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CC0000"/>
                </a:solidFill>
                <a:latin typeface="Calibri" pitchFamily="34" charset="0"/>
              </a:rPr>
              <a:t>D1002</a:t>
            </a:r>
          </a:p>
        </p:txBody>
      </p:sp>
      <p:sp>
        <p:nvSpPr>
          <p:cNvPr id="35898" name="Rectangle 58"/>
          <p:cNvSpPr>
            <a:spLocks noChangeArrowheads="1"/>
          </p:cNvSpPr>
          <p:nvPr/>
        </p:nvSpPr>
        <p:spPr bwMode="auto">
          <a:xfrm>
            <a:off x="6599079" y="500888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5899" name="Rectangle 59"/>
          <p:cNvSpPr>
            <a:spLocks noChangeArrowheads="1"/>
          </p:cNvSpPr>
          <p:nvPr/>
        </p:nvSpPr>
        <p:spPr bwMode="auto">
          <a:xfrm>
            <a:off x="6599079" y="535432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5900" name="Rectangle 60"/>
          <p:cNvSpPr>
            <a:spLocks noChangeArrowheads="1"/>
          </p:cNvSpPr>
          <p:nvPr/>
        </p:nvSpPr>
        <p:spPr bwMode="auto">
          <a:xfrm>
            <a:off x="6599079" y="569976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5901" name="Rectangle 61"/>
          <p:cNvSpPr>
            <a:spLocks noChangeArrowheads="1"/>
          </p:cNvSpPr>
          <p:nvPr/>
        </p:nvSpPr>
        <p:spPr bwMode="auto">
          <a:xfrm>
            <a:off x="6599079" y="604520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5902" name="Rectangle 62"/>
          <p:cNvSpPr>
            <a:spLocks noChangeArrowheads="1"/>
          </p:cNvSpPr>
          <p:nvPr/>
        </p:nvSpPr>
        <p:spPr bwMode="auto">
          <a:xfrm>
            <a:off x="6599079" y="639064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CC0000"/>
                </a:solidFill>
                <a:latin typeface="Calibri" pitchFamily="34" charset="0"/>
              </a:rPr>
              <a:t>M2</a:t>
            </a:r>
          </a:p>
        </p:txBody>
      </p:sp>
      <p:sp>
        <p:nvSpPr>
          <p:cNvPr id="35903" name="Text Box 63"/>
          <p:cNvSpPr txBox="1">
            <a:spLocks noChangeArrowheads="1"/>
          </p:cNvSpPr>
          <p:nvPr/>
        </p:nvSpPr>
        <p:spPr bwMode="auto">
          <a:xfrm>
            <a:off x="7809920" y="3997748"/>
            <a:ext cx="359368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36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36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5904" name="Text Box 64"/>
          <p:cNvSpPr txBox="1">
            <a:spLocks noChangeArrowheads="1"/>
          </p:cNvSpPr>
          <p:nvPr/>
        </p:nvSpPr>
        <p:spPr bwMode="auto">
          <a:xfrm>
            <a:off x="7809920" y="4256828"/>
            <a:ext cx="359368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36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36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5905" name="Rectangle 65"/>
          <p:cNvSpPr>
            <a:spLocks noChangeArrowheads="1"/>
          </p:cNvSpPr>
          <p:nvPr/>
        </p:nvSpPr>
        <p:spPr bwMode="auto">
          <a:xfrm>
            <a:off x="7192804" y="2569210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35906" name="Rectangle 66"/>
          <p:cNvSpPr>
            <a:spLocks noChangeArrowheads="1"/>
          </p:cNvSpPr>
          <p:nvPr/>
        </p:nvSpPr>
        <p:spPr bwMode="auto">
          <a:xfrm>
            <a:off x="6070124" y="2569210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0</a:t>
            </a:r>
            <a:endParaRPr lang="en-US" sz="3389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5907" name="Rectangle 67"/>
          <p:cNvSpPr>
            <a:spLocks noChangeArrowheads="1"/>
          </p:cNvSpPr>
          <p:nvPr/>
        </p:nvSpPr>
        <p:spPr bwMode="auto">
          <a:xfrm>
            <a:off x="4094639" y="2893060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FF66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35908" name="Rectangle 68"/>
          <p:cNvSpPr>
            <a:spLocks noChangeArrowheads="1"/>
          </p:cNvSpPr>
          <p:nvPr/>
        </p:nvSpPr>
        <p:spPr bwMode="auto">
          <a:xfrm>
            <a:off x="8315484" y="2569210"/>
            <a:ext cx="51816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 err="1">
                <a:solidFill>
                  <a:srgbClr val="000000"/>
                </a:solidFill>
                <a:latin typeface="Calibri" pitchFamily="34" charset="0"/>
              </a:rPr>
              <a:t>ro</a:t>
            </a:r>
            <a:endParaRPr lang="en-US" sz="3389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909" name="Line 69"/>
          <p:cNvSpPr>
            <a:spLocks noChangeShapeType="1"/>
          </p:cNvSpPr>
          <p:nvPr/>
        </p:nvSpPr>
        <p:spPr bwMode="auto">
          <a:xfrm flipV="1">
            <a:off x="5385561" y="4920721"/>
            <a:ext cx="868078" cy="1247925"/>
          </a:xfrm>
          <a:prstGeom prst="line">
            <a:avLst/>
          </a:prstGeom>
          <a:noFill/>
          <a:ln w="7632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910" name="Rectangle 70"/>
          <p:cNvSpPr>
            <a:spLocks noChangeArrowheads="1"/>
          </p:cNvSpPr>
          <p:nvPr/>
        </p:nvSpPr>
        <p:spPr bwMode="auto">
          <a:xfrm>
            <a:off x="7203599" y="2968625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M2</a:t>
            </a:r>
          </a:p>
        </p:txBody>
      </p:sp>
      <p:sp>
        <p:nvSpPr>
          <p:cNvPr id="35911" name="Rectangle 71"/>
          <p:cNvSpPr>
            <a:spLocks noChangeArrowheads="1"/>
          </p:cNvSpPr>
          <p:nvPr/>
        </p:nvSpPr>
        <p:spPr bwMode="auto">
          <a:xfrm>
            <a:off x="6080919" y="2968625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7</a:t>
            </a:r>
            <a:endParaRPr lang="en-US" sz="3389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5912" name="Rectangle 72"/>
          <p:cNvSpPr>
            <a:spLocks noChangeArrowheads="1"/>
          </p:cNvSpPr>
          <p:nvPr/>
        </p:nvSpPr>
        <p:spPr bwMode="auto">
          <a:xfrm>
            <a:off x="8326279" y="2968625"/>
            <a:ext cx="51816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 err="1">
                <a:solidFill>
                  <a:srgbClr val="000000"/>
                </a:solidFill>
                <a:latin typeface="Calibri" pitchFamily="34" charset="0"/>
              </a:rPr>
              <a:t>rw</a:t>
            </a:r>
            <a:endParaRPr lang="en-US" sz="3389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913" name="Rectangle 73"/>
          <p:cNvSpPr>
            <a:spLocks noChangeArrowheads="1"/>
          </p:cNvSpPr>
          <p:nvPr/>
        </p:nvSpPr>
        <p:spPr bwMode="auto">
          <a:xfrm>
            <a:off x="4094639" y="3249295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FF66"/>
                </a:solidFill>
                <a:latin typeface="Calibri" pitchFamily="34" charset="0"/>
              </a:rPr>
              <a:t>set to 0s</a:t>
            </a:r>
          </a:p>
        </p:txBody>
      </p:sp>
      <p:sp>
        <p:nvSpPr>
          <p:cNvPr id="76" name="Text Box 2"/>
          <p:cNvSpPr txBox="1">
            <a:spLocks noChangeArrowheads="1"/>
          </p:cNvSpPr>
          <p:nvPr/>
        </p:nvSpPr>
        <p:spPr bwMode="auto">
          <a:xfrm>
            <a:off x="1600602" y="0"/>
            <a:ext cx="9067800" cy="949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4080" b="1" dirty="0">
                <a:latin typeface="Calibri" pitchFamily="34" charset="0"/>
              </a:rPr>
              <a:t>Reference 2134</a:t>
            </a:r>
          </a:p>
        </p:txBody>
      </p:sp>
      <p:sp>
        <p:nvSpPr>
          <p:cNvPr id="78" name="Text Box 17"/>
          <p:cNvSpPr txBox="1">
            <a:spLocks noChangeArrowheads="1"/>
          </p:cNvSpPr>
          <p:nvPr/>
        </p:nvSpPr>
        <p:spPr bwMode="auto">
          <a:xfrm>
            <a:off x="5994559" y="2169752"/>
            <a:ext cx="4175866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dirty="0">
                <a:latin typeface="Calibri" pitchFamily="34" charset="0"/>
              </a:rPr>
              <a:t>VPN            PPN            Permission</a:t>
            </a:r>
          </a:p>
        </p:txBody>
      </p:sp>
      <p:sp>
        <p:nvSpPr>
          <p:cNvPr id="79" name="Text Box 34"/>
          <p:cNvSpPr txBox="1">
            <a:spLocks noChangeArrowheads="1"/>
          </p:cNvSpPr>
          <p:nvPr/>
        </p:nvSpPr>
        <p:spPr bwMode="auto">
          <a:xfrm>
            <a:off x="1849279" y="245946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D0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0" name="Text Box 35"/>
          <p:cNvSpPr txBox="1">
            <a:spLocks noChangeArrowheads="1"/>
          </p:cNvSpPr>
          <p:nvPr/>
        </p:nvSpPr>
        <p:spPr bwMode="auto">
          <a:xfrm>
            <a:off x="1849279" y="280490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1" name="Text Box 36"/>
          <p:cNvSpPr txBox="1">
            <a:spLocks noChangeArrowheads="1"/>
          </p:cNvSpPr>
          <p:nvPr/>
        </p:nvSpPr>
        <p:spPr bwMode="auto">
          <a:xfrm>
            <a:off x="1849279" y="315034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D2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2" name="Text Box 37"/>
          <p:cNvSpPr txBox="1">
            <a:spLocks noChangeArrowheads="1"/>
          </p:cNvSpPr>
          <p:nvPr/>
        </p:nvSpPr>
        <p:spPr bwMode="auto">
          <a:xfrm>
            <a:off x="1849279" y="349578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D3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3" name="Text Box 38"/>
          <p:cNvSpPr txBox="1">
            <a:spLocks noChangeArrowheads="1"/>
          </p:cNvSpPr>
          <p:nvPr/>
        </p:nvSpPr>
        <p:spPr bwMode="auto">
          <a:xfrm>
            <a:off x="1417479" y="487754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D1000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4" name="Text Box 39"/>
          <p:cNvSpPr txBox="1">
            <a:spLocks noChangeArrowheads="1"/>
          </p:cNvSpPr>
          <p:nvPr/>
        </p:nvSpPr>
        <p:spPr bwMode="auto">
          <a:xfrm>
            <a:off x="1417479" y="522298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D1001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5" name="Text Box 40"/>
          <p:cNvSpPr txBox="1">
            <a:spLocks noChangeArrowheads="1"/>
          </p:cNvSpPr>
          <p:nvPr/>
        </p:nvSpPr>
        <p:spPr bwMode="auto">
          <a:xfrm>
            <a:off x="1417479" y="556842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D1002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6" name="Text Box 41"/>
          <p:cNvSpPr txBox="1">
            <a:spLocks noChangeArrowheads="1"/>
          </p:cNvSpPr>
          <p:nvPr/>
        </p:nvSpPr>
        <p:spPr bwMode="auto">
          <a:xfrm>
            <a:off x="1417479" y="591386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D1003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7" name="Text Box 52"/>
          <p:cNvSpPr txBox="1">
            <a:spLocks noChangeArrowheads="1"/>
          </p:cNvSpPr>
          <p:nvPr/>
        </p:nvSpPr>
        <p:spPr bwMode="auto">
          <a:xfrm>
            <a:off x="4046437" y="4242436"/>
            <a:ext cx="1524943" cy="2200381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267" b="1" dirty="0">
                <a:latin typeface="Calibri" pitchFamily="34" charset="0"/>
              </a:rPr>
              <a:t>References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0x0000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0x0004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0x7FFC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0x0008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0x2134</a:t>
            </a:r>
          </a:p>
        </p:txBody>
      </p:sp>
      <p:sp>
        <p:nvSpPr>
          <p:cNvPr id="88" name="Slide Number Placeholder 3">
            <a:extLst>
              <a:ext uri="{FF2B5EF4-FFF2-40B4-BE49-F238E27FC236}">
                <a16:creationId xmlns:a16="http://schemas.microsoft.com/office/drawing/2014/main" id="{BC4973F3-4176-DCC7-60C6-FAD1ADA5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z="2400" smtClean="0"/>
              <a:pPr/>
              <a:t>41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6633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281079" y="254942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2281079" y="289486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2281079" y="324030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2281079" y="358574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2281079" y="531294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text2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2281079" y="565838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1813" b="1" dirty="0">
                <a:solidFill>
                  <a:srgbClr val="000000"/>
                </a:solidFill>
                <a:latin typeface="Calibri" pitchFamily="34" charset="0"/>
              </a:rPr>
              <a:t>global data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2281079" y="600382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2281079" y="496750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36875" name="Oval 11"/>
          <p:cNvSpPr>
            <a:spLocks noChangeArrowheads="1"/>
          </p:cNvSpPr>
          <p:nvPr/>
        </p:nvSpPr>
        <p:spPr bwMode="auto">
          <a:xfrm>
            <a:off x="2885599" y="401754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76" name="Oval 12"/>
          <p:cNvSpPr>
            <a:spLocks noChangeArrowheads="1"/>
          </p:cNvSpPr>
          <p:nvPr/>
        </p:nvSpPr>
        <p:spPr bwMode="auto">
          <a:xfrm>
            <a:off x="2885599" y="470842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77" name="Oval 13"/>
          <p:cNvSpPr>
            <a:spLocks noChangeArrowheads="1"/>
          </p:cNvSpPr>
          <p:nvPr/>
        </p:nvSpPr>
        <p:spPr bwMode="auto">
          <a:xfrm>
            <a:off x="2885599" y="436298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2196519" y="1910715"/>
            <a:ext cx="1471531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Disk Pages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7203599" y="25494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6080919" y="25494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6080919" y="1910715"/>
            <a:ext cx="1557516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2 entry TLB</a:t>
            </a:r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4094639" y="254942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4094639" y="289486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4094639" y="324030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4094639" y="358574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4191794" y="1910715"/>
            <a:ext cx="1241212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Memory</a:t>
            </a:r>
          </a:p>
        </p:txBody>
      </p: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7203599" y="29812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6080919" y="29812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6512720" y="3551555"/>
            <a:ext cx="1486407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Page Table</a:t>
            </a:r>
          </a:p>
        </p:txBody>
      </p:sp>
      <p:sp>
        <p:nvSpPr>
          <p:cNvPr id="36890" name="Rectangle 26"/>
          <p:cNvSpPr>
            <a:spLocks noChangeArrowheads="1"/>
          </p:cNvSpPr>
          <p:nvPr/>
        </p:nvSpPr>
        <p:spPr bwMode="auto">
          <a:xfrm>
            <a:off x="6599079" y="401754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6599079" y="436298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6599079" y="470842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93" name="Rectangle 29"/>
          <p:cNvSpPr>
            <a:spLocks noChangeArrowheads="1"/>
          </p:cNvSpPr>
          <p:nvPr/>
        </p:nvSpPr>
        <p:spPr bwMode="auto">
          <a:xfrm>
            <a:off x="6599079" y="505386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6599079" y="539930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6599079" y="574474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96" name="Rectangle 32"/>
          <p:cNvSpPr>
            <a:spLocks noChangeArrowheads="1"/>
          </p:cNvSpPr>
          <p:nvPr/>
        </p:nvSpPr>
        <p:spPr bwMode="auto">
          <a:xfrm>
            <a:off x="6599079" y="609018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6599079" y="643562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98" name="Text Box 34"/>
          <p:cNvSpPr txBox="1">
            <a:spLocks noChangeArrowheads="1"/>
          </p:cNvSpPr>
          <p:nvPr/>
        </p:nvSpPr>
        <p:spPr bwMode="auto">
          <a:xfrm>
            <a:off x="1849279" y="245946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D0</a:t>
            </a:r>
          </a:p>
        </p:txBody>
      </p:sp>
      <p:sp>
        <p:nvSpPr>
          <p:cNvPr id="36899" name="Text Box 35"/>
          <p:cNvSpPr txBox="1">
            <a:spLocks noChangeArrowheads="1"/>
          </p:cNvSpPr>
          <p:nvPr/>
        </p:nvSpPr>
        <p:spPr bwMode="auto">
          <a:xfrm>
            <a:off x="1849279" y="280490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36900" name="Text Box 36"/>
          <p:cNvSpPr txBox="1">
            <a:spLocks noChangeArrowheads="1"/>
          </p:cNvSpPr>
          <p:nvPr/>
        </p:nvSpPr>
        <p:spPr bwMode="auto">
          <a:xfrm>
            <a:off x="1849279" y="315034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D2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36901" name="Text Box 37"/>
          <p:cNvSpPr txBox="1">
            <a:spLocks noChangeArrowheads="1"/>
          </p:cNvSpPr>
          <p:nvPr/>
        </p:nvSpPr>
        <p:spPr bwMode="auto">
          <a:xfrm>
            <a:off x="1849279" y="349578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D3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36902" name="Text Box 38"/>
          <p:cNvSpPr txBox="1">
            <a:spLocks noChangeArrowheads="1"/>
          </p:cNvSpPr>
          <p:nvPr/>
        </p:nvSpPr>
        <p:spPr bwMode="auto">
          <a:xfrm>
            <a:off x="1417479" y="487754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D1000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36903" name="Text Box 39"/>
          <p:cNvSpPr txBox="1">
            <a:spLocks noChangeArrowheads="1"/>
          </p:cNvSpPr>
          <p:nvPr/>
        </p:nvSpPr>
        <p:spPr bwMode="auto">
          <a:xfrm>
            <a:off x="1417479" y="522298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D1001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36904" name="Text Box 40"/>
          <p:cNvSpPr txBox="1">
            <a:spLocks noChangeArrowheads="1"/>
          </p:cNvSpPr>
          <p:nvPr/>
        </p:nvSpPr>
        <p:spPr bwMode="auto">
          <a:xfrm>
            <a:off x="1417479" y="556842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D1002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36905" name="Text Box 41"/>
          <p:cNvSpPr txBox="1">
            <a:spLocks noChangeArrowheads="1"/>
          </p:cNvSpPr>
          <p:nvPr/>
        </p:nvSpPr>
        <p:spPr bwMode="auto">
          <a:xfrm>
            <a:off x="1417479" y="591386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D1003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36906" name="Rectangle 42"/>
          <p:cNvSpPr>
            <a:spLocks noChangeArrowheads="1"/>
          </p:cNvSpPr>
          <p:nvPr/>
        </p:nvSpPr>
        <p:spPr bwMode="auto">
          <a:xfrm>
            <a:off x="8326279" y="2549420"/>
            <a:ext cx="5181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907" name="Rectangle 43"/>
          <p:cNvSpPr>
            <a:spLocks noChangeArrowheads="1"/>
          </p:cNvSpPr>
          <p:nvPr/>
        </p:nvSpPr>
        <p:spPr bwMode="auto">
          <a:xfrm>
            <a:off x="8326279" y="2981220"/>
            <a:ext cx="5181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908" name="Text Box 44"/>
          <p:cNvSpPr txBox="1">
            <a:spLocks noChangeArrowheads="1"/>
          </p:cNvSpPr>
          <p:nvPr/>
        </p:nvSpPr>
        <p:spPr bwMode="auto">
          <a:xfrm>
            <a:off x="6255439" y="401394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0</a:t>
            </a:r>
          </a:p>
        </p:txBody>
      </p:sp>
      <p:sp>
        <p:nvSpPr>
          <p:cNvPr id="36909" name="Text Box 45"/>
          <p:cNvSpPr txBox="1">
            <a:spLocks noChangeArrowheads="1"/>
          </p:cNvSpPr>
          <p:nvPr/>
        </p:nvSpPr>
        <p:spPr bwMode="auto">
          <a:xfrm>
            <a:off x="6255439" y="435938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1</a:t>
            </a:r>
          </a:p>
        </p:txBody>
      </p:sp>
      <p:sp>
        <p:nvSpPr>
          <p:cNvPr id="36910" name="Text Box 46"/>
          <p:cNvSpPr txBox="1">
            <a:spLocks noChangeArrowheads="1"/>
          </p:cNvSpPr>
          <p:nvPr/>
        </p:nvSpPr>
        <p:spPr bwMode="auto">
          <a:xfrm>
            <a:off x="6255439" y="470482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2</a:t>
            </a:r>
          </a:p>
        </p:txBody>
      </p:sp>
      <p:sp>
        <p:nvSpPr>
          <p:cNvPr id="36911" name="Text Box 47"/>
          <p:cNvSpPr txBox="1">
            <a:spLocks noChangeArrowheads="1"/>
          </p:cNvSpPr>
          <p:nvPr/>
        </p:nvSpPr>
        <p:spPr bwMode="auto">
          <a:xfrm>
            <a:off x="6255439" y="505026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3</a:t>
            </a:r>
          </a:p>
        </p:txBody>
      </p:sp>
      <p:sp>
        <p:nvSpPr>
          <p:cNvPr id="36912" name="Text Box 48"/>
          <p:cNvSpPr txBox="1">
            <a:spLocks noChangeArrowheads="1"/>
          </p:cNvSpPr>
          <p:nvPr/>
        </p:nvSpPr>
        <p:spPr bwMode="auto">
          <a:xfrm>
            <a:off x="6255439" y="539570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4</a:t>
            </a:r>
          </a:p>
        </p:txBody>
      </p:sp>
      <p:sp>
        <p:nvSpPr>
          <p:cNvPr id="36913" name="Text Box 49"/>
          <p:cNvSpPr txBox="1">
            <a:spLocks noChangeArrowheads="1"/>
          </p:cNvSpPr>
          <p:nvPr/>
        </p:nvSpPr>
        <p:spPr bwMode="auto">
          <a:xfrm>
            <a:off x="6255439" y="574114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5</a:t>
            </a:r>
          </a:p>
        </p:txBody>
      </p:sp>
      <p:sp>
        <p:nvSpPr>
          <p:cNvPr id="36914" name="Text Box 50"/>
          <p:cNvSpPr txBox="1">
            <a:spLocks noChangeArrowheads="1"/>
          </p:cNvSpPr>
          <p:nvPr/>
        </p:nvSpPr>
        <p:spPr bwMode="auto">
          <a:xfrm>
            <a:off x="6255439" y="608658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6</a:t>
            </a:r>
          </a:p>
        </p:txBody>
      </p:sp>
      <p:sp>
        <p:nvSpPr>
          <p:cNvPr id="36915" name="Text Box 51"/>
          <p:cNvSpPr txBox="1">
            <a:spLocks noChangeArrowheads="1"/>
          </p:cNvSpPr>
          <p:nvPr/>
        </p:nvSpPr>
        <p:spPr bwMode="auto">
          <a:xfrm>
            <a:off x="6255439" y="643202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7</a:t>
            </a:r>
          </a:p>
        </p:txBody>
      </p:sp>
      <p:sp>
        <p:nvSpPr>
          <p:cNvPr id="36917" name="Text Box 53"/>
          <p:cNvSpPr txBox="1">
            <a:spLocks noChangeArrowheads="1"/>
          </p:cNvSpPr>
          <p:nvPr/>
        </p:nvSpPr>
        <p:spPr bwMode="auto">
          <a:xfrm>
            <a:off x="8436163" y="3922184"/>
            <a:ext cx="2209105" cy="3909247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267" b="1" dirty="0">
                <a:latin typeface="Calibri" pitchFamily="34" charset="0"/>
              </a:rPr>
              <a:t>Physical Refs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0x0000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Page fault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0x1000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0x1004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0x0007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No map page fault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0x2FFC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0x1008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0x0002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Page fault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0x3134</a:t>
            </a:r>
          </a:p>
        </p:txBody>
      </p:sp>
      <p:sp>
        <p:nvSpPr>
          <p:cNvPr id="36918" name="Rectangle 54"/>
          <p:cNvSpPr>
            <a:spLocks noChangeArrowheads="1"/>
          </p:cNvSpPr>
          <p:nvPr/>
        </p:nvSpPr>
        <p:spPr bwMode="auto">
          <a:xfrm>
            <a:off x="4094639" y="2526030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FF66"/>
                </a:solidFill>
                <a:latin typeface="Calibri" pitchFamily="34" charset="0"/>
              </a:rPr>
              <a:t>reserved</a:t>
            </a:r>
          </a:p>
        </p:txBody>
      </p:sp>
      <p:sp>
        <p:nvSpPr>
          <p:cNvPr id="36919" name="Rectangle 55"/>
          <p:cNvSpPr>
            <a:spLocks noChangeArrowheads="1"/>
          </p:cNvSpPr>
          <p:nvPr/>
        </p:nvSpPr>
        <p:spPr bwMode="auto">
          <a:xfrm>
            <a:off x="6599079" y="397256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CC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36920" name="Rectangle 56"/>
          <p:cNvSpPr>
            <a:spLocks noChangeArrowheads="1"/>
          </p:cNvSpPr>
          <p:nvPr/>
        </p:nvSpPr>
        <p:spPr bwMode="auto">
          <a:xfrm>
            <a:off x="6599079" y="431800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D1001</a:t>
            </a:r>
          </a:p>
        </p:txBody>
      </p:sp>
      <p:sp>
        <p:nvSpPr>
          <p:cNvPr id="36921" name="Rectangle 57"/>
          <p:cNvSpPr>
            <a:spLocks noChangeArrowheads="1"/>
          </p:cNvSpPr>
          <p:nvPr/>
        </p:nvSpPr>
        <p:spPr bwMode="auto">
          <a:xfrm>
            <a:off x="6599079" y="466344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CC0000"/>
                </a:solidFill>
                <a:latin typeface="Calibri" pitchFamily="34" charset="0"/>
              </a:rPr>
              <a:t>M3</a:t>
            </a:r>
          </a:p>
        </p:txBody>
      </p:sp>
      <p:sp>
        <p:nvSpPr>
          <p:cNvPr id="36922" name="Rectangle 58"/>
          <p:cNvSpPr>
            <a:spLocks noChangeArrowheads="1"/>
          </p:cNvSpPr>
          <p:nvPr/>
        </p:nvSpPr>
        <p:spPr bwMode="auto">
          <a:xfrm>
            <a:off x="6599079" y="500888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6923" name="Rectangle 59"/>
          <p:cNvSpPr>
            <a:spLocks noChangeArrowheads="1"/>
          </p:cNvSpPr>
          <p:nvPr/>
        </p:nvSpPr>
        <p:spPr bwMode="auto">
          <a:xfrm>
            <a:off x="6599079" y="535432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6924" name="Rectangle 60"/>
          <p:cNvSpPr>
            <a:spLocks noChangeArrowheads="1"/>
          </p:cNvSpPr>
          <p:nvPr/>
        </p:nvSpPr>
        <p:spPr bwMode="auto">
          <a:xfrm>
            <a:off x="6599079" y="569976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6925" name="Rectangle 61"/>
          <p:cNvSpPr>
            <a:spLocks noChangeArrowheads="1"/>
          </p:cNvSpPr>
          <p:nvPr/>
        </p:nvSpPr>
        <p:spPr bwMode="auto">
          <a:xfrm>
            <a:off x="6599079" y="604520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6926" name="Rectangle 62"/>
          <p:cNvSpPr>
            <a:spLocks noChangeArrowheads="1"/>
          </p:cNvSpPr>
          <p:nvPr/>
        </p:nvSpPr>
        <p:spPr bwMode="auto">
          <a:xfrm>
            <a:off x="6599079" y="639064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CC0000"/>
                </a:solidFill>
                <a:latin typeface="Calibri" pitchFamily="34" charset="0"/>
              </a:rPr>
              <a:t>M2</a:t>
            </a:r>
          </a:p>
        </p:txBody>
      </p:sp>
      <p:sp>
        <p:nvSpPr>
          <p:cNvPr id="36927" name="Text Box 63"/>
          <p:cNvSpPr txBox="1">
            <a:spLocks noChangeArrowheads="1"/>
          </p:cNvSpPr>
          <p:nvPr/>
        </p:nvSpPr>
        <p:spPr bwMode="auto">
          <a:xfrm>
            <a:off x="7809920" y="3997748"/>
            <a:ext cx="359368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36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36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6928" name="Text Box 64"/>
          <p:cNvSpPr txBox="1">
            <a:spLocks noChangeArrowheads="1"/>
          </p:cNvSpPr>
          <p:nvPr/>
        </p:nvSpPr>
        <p:spPr bwMode="auto">
          <a:xfrm>
            <a:off x="7809920" y="4256828"/>
            <a:ext cx="359368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36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36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6929" name="Rectangle 65"/>
          <p:cNvSpPr>
            <a:spLocks noChangeArrowheads="1"/>
          </p:cNvSpPr>
          <p:nvPr/>
        </p:nvSpPr>
        <p:spPr bwMode="auto">
          <a:xfrm>
            <a:off x="7192804" y="2569210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36930" name="Rectangle 66"/>
          <p:cNvSpPr>
            <a:spLocks noChangeArrowheads="1"/>
          </p:cNvSpPr>
          <p:nvPr/>
        </p:nvSpPr>
        <p:spPr bwMode="auto">
          <a:xfrm>
            <a:off x="6070124" y="2569210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0</a:t>
            </a:r>
            <a:endParaRPr lang="en-US" sz="3389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6931" name="Rectangle 67"/>
          <p:cNvSpPr>
            <a:spLocks noChangeArrowheads="1"/>
          </p:cNvSpPr>
          <p:nvPr/>
        </p:nvSpPr>
        <p:spPr bwMode="auto">
          <a:xfrm>
            <a:off x="4094639" y="2893060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FF66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36932" name="Rectangle 68"/>
          <p:cNvSpPr>
            <a:spLocks noChangeArrowheads="1"/>
          </p:cNvSpPr>
          <p:nvPr/>
        </p:nvSpPr>
        <p:spPr bwMode="auto">
          <a:xfrm>
            <a:off x="8315484" y="2569210"/>
            <a:ext cx="51816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 err="1">
                <a:solidFill>
                  <a:srgbClr val="000000"/>
                </a:solidFill>
                <a:latin typeface="Calibri" pitchFamily="34" charset="0"/>
              </a:rPr>
              <a:t>ro</a:t>
            </a:r>
            <a:endParaRPr lang="en-US" sz="3389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933" name="Line 69"/>
          <p:cNvSpPr>
            <a:spLocks noChangeShapeType="1"/>
          </p:cNvSpPr>
          <p:nvPr/>
        </p:nvSpPr>
        <p:spPr bwMode="auto">
          <a:xfrm flipV="1">
            <a:off x="5385561" y="4920722"/>
            <a:ext cx="868078" cy="1266613"/>
          </a:xfrm>
          <a:prstGeom prst="line">
            <a:avLst/>
          </a:prstGeom>
          <a:noFill/>
          <a:ln w="7632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934" name="Rectangle 70"/>
          <p:cNvSpPr>
            <a:spLocks noChangeArrowheads="1"/>
          </p:cNvSpPr>
          <p:nvPr/>
        </p:nvSpPr>
        <p:spPr bwMode="auto">
          <a:xfrm>
            <a:off x="7203599" y="2968625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M3</a:t>
            </a:r>
          </a:p>
        </p:txBody>
      </p:sp>
      <p:sp>
        <p:nvSpPr>
          <p:cNvPr id="36935" name="Rectangle 71"/>
          <p:cNvSpPr>
            <a:spLocks noChangeArrowheads="1"/>
          </p:cNvSpPr>
          <p:nvPr/>
        </p:nvSpPr>
        <p:spPr bwMode="auto">
          <a:xfrm>
            <a:off x="6080919" y="2968625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2</a:t>
            </a:r>
            <a:endParaRPr lang="en-US" sz="3389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6936" name="Rectangle 72"/>
          <p:cNvSpPr>
            <a:spLocks noChangeArrowheads="1"/>
          </p:cNvSpPr>
          <p:nvPr/>
        </p:nvSpPr>
        <p:spPr bwMode="auto">
          <a:xfrm>
            <a:off x="8326279" y="2968625"/>
            <a:ext cx="51816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 err="1">
                <a:solidFill>
                  <a:srgbClr val="000000"/>
                </a:solidFill>
                <a:latin typeface="Calibri" pitchFamily="34" charset="0"/>
              </a:rPr>
              <a:t>rw</a:t>
            </a:r>
            <a:endParaRPr lang="en-US" sz="3389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937" name="Rectangle 73"/>
          <p:cNvSpPr>
            <a:spLocks noChangeArrowheads="1"/>
          </p:cNvSpPr>
          <p:nvPr/>
        </p:nvSpPr>
        <p:spPr bwMode="auto">
          <a:xfrm>
            <a:off x="4094639" y="3249295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FF66"/>
                </a:solidFill>
                <a:latin typeface="Calibri" pitchFamily="34" charset="0"/>
              </a:rPr>
              <a:t>set to 0s</a:t>
            </a:r>
          </a:p>
        </p:txBody>
      </p:sp>
      <p:sp>
        <p:nvSpPr>
          <p:cNvPr id="36938" name="Rectangle 74"/>
          <p:cNvSpPr>
            <a:spLocks noChangeArrowheads="1"/>
          </p:cNvSpPr>
          <p:nvPr/>
        </p:nvSpPr>
        <p:spPr bwMode="auto">
          <a:xfrm>
            <a:off x="4094639" y="3573145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1813" b="1" dirty="0">
                <a:solidFill>
                  <a:srgbClr val="FFFF66"/>
                </a:solidFill>
                <a:latin typeface="Calibri" pitchFamily="34" charset="0"/>
              </a:rPr>
              <a:t>global data</a:t>
            </a:r>
          </a:p>
        </p:txBody>
      </p:sp>
      <p:sp>
        <p:nvSpPr>
          <p:cNvPr id="77" name="Text Box 2"/>
          <p:cNvSpPr txBox="1">
            <a:spLocks noChangeArrowheads="1"/>
          </p:cNvSpPr>
          <p:nvPr/>
        </p:nvSpPr>
        <p:spPr bwMode="auto">
          <a:xfrm>
            <a:off x="1600602" y="0"/>
            <a:ext cx="9067800" cy="949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4080" b="1" dirty="0">
                <a:latin typeface="Calibri" pitchFamily="34" charset="0"/>
              </a:rPr>
              <a:t>Reference 2134</a:t>
            </a:r>
          </a:p>
        </p:txBody>
      </p:sp>
      <p:sp>
        <p:nvSpPr>
          <p:cNvPr id="79" name="Text Box 17"/>
          <p:cNvSpPr txBox="1">
            <a:spLocks noChangeArrowheads="1"/>
          </p:cNvSpPr>
          <p:nvPr/>
        </p:nvSpPr>
        <p:spPr bwMode="auto">
          <a:xfrm>
            <a:off x="5994559" y="2169752"/>
            <a:ext cx="4175866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dirty="0">
                <a:latin typeface="Calibri" pitchFamily="34" charset="0"/>
              </a:rPr>
              <a:t>VPN            PPN            Permission</a:t>
            </a:r>
          </a:p>
        </p:txBody>
      </p:sp>
      <p:sp>
        <p:nvSpPr>
          <p:cNvPr id="80" name="Text Box 52"/>
          <p:cNvSpPr txBox="1">
            <a:spLocks noChangeArrowheads="1"/>
          </p:cNvSpPr>
          <p:nvPr/>
        </p:nvSpPr>
        <p:spPr bwMode="auto">
          <a:xfrm>
            <a:off x="4046437" y="4242436"/>
            <a:ext cx="1524943" cy="2200381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267" b="1" dirty="0">
                <a:latin typeface="Calibri" pitchFamily="34" charset="0"/>
              </a:rPr>
              <a:t>References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0x0000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0x0004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0x7FFC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0x0008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0x2134</a:t>
            </a:r>
          </a:p>
        </p:txBody>
      </p:sp>
      <p:sp>
        <p:nvSpPr>
          <p:cNvPr id="81" name="Slide Number Placeholder 3">
            <a:extLst>
              <a:ext uri="{FF2B5EF4-FFF2-40B4-BE49-F238E27FC236}">
                <a16:creationId xmlns:a16="http://schemas.microsoft.com/office/drawing/2014/main" id="{E55C3E5F-B8DB-1E58-7640-D957B73C3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z="2400" smtClean="0"/>
              <a:pPr/>
              <a:t>42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48720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BD57-9ADC-1DC4-0835-6F98C01E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B681F-02B3-AB0A-CC9A-0F68F7266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Speeding up virtual memory</a:t>
            </a:r>
          </a:p>
          <a:p>
            <a:pPr lvl="1"/>
            <a:r>
              <a:rPr lang="en-US" sz="2000" dirty="0"/>
              <a:t>Adding caches</a:t>
            </a:r>
          </a:p>
          <a:p>
            <a:r>
              <a:rPr lang="en-US" sz="2399" dirty="0"/>
              <a:t>Wrap up class!</a:t>
            </a:r>
          </a:p>
          <a:p>
            <a:r>
              <a:rPr lang="en-US" sz="2800" dirty="0"/>
              <a:t>Lingering questions / feedback? I'll include an anonymous form at the end of every lecture: </a:t>
            </a:r>
            <a:r>
              <a:rPr lang="en-US" sz="2800" dirty="0">
                <a:hlinkClick r:id="rId2"/>
              </a:rPr>
              <a:t>https://bit.ly/3oXr4Ah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4E335-C16C-715C-69F5-65B6476B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828DACA-9F07-2F96-9A79-A2BFBF689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719" y="4267200"/>
            <a:ext cx="2263638" cy="2571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007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9F83-E48B-F3FD-C706-8474529F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of the page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2D321-F714-0BD1-38A4-44D32AD19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720" dirty="0"/>
              <a:t>How big is a page table entry?</a:t>
            </a:r>
          </a:p>
          <a:p>
            <a:pPr lvl="1" eaLnBrk="1" hangingPunct="1"/>
            <a:r>
              <a:rPr lang="en-US" sz="2267" dirty="0"/>
              <a:t>For 32-bit virtual address:</a:t>
            </a:r>
          </a:p>
          <a:p>
            <a:pPr lvl="2" eaLnBrk="1" hangingPunct="1"/>
            <a:r>
              <a:rPr lang="en-US" dirty="0"/>
              <a:t>If the machine can support </a:t>
            </a:r>
            <a:r>
              <a:rPr lang="en-US" dirty="0">
                <a:solidFill>
                  <a:srgbClr val="FF0000"/>
                </a:solidFill>
              </a:rPr>
              <a:t>1GB = 2</a:t>
            </a:r>
            <a:r>
              <a:rPr lang="en-US" baseline="30000" dirty="0">
                <a:solidFill>
                  <a:srgbClr val="FF0000"/>
                </a:solidFill>
              </a:rPr>
              <a:t>30</a:t>
            </a:r>
            <a:r>
              <a:rPr lang="en-US" dirty="0">
                <a:solidFill>
                  <a:srgbClr val="FF0000"/>
                </a:solidFill>
              </a:rPr>
              <a:t> bytes of </a:t>
            </a:r>
            <a:r>
              <a:rPr lang="en-US" u="sng" dirty="0">
                <a:solidFill>
                  <a:srgbClr val="FF0000"/>
                </a:solidFill>
              </a:rPr>
              <a:t>physical</a:t>
            </a:r>
            <a:r>
              <a:rPr lang="en-US" dirty="0">
                <a:solidFill>
                  <a:srgbClr val="FF0000"/>
                </a:solidFill>
              </a:rPr>
              <a:t> memory</a:t>
            </a:r>
            <a:r>
              <a:rPr lang="en-US" dirty="0"/>
              <a:t> and we use </a:t>
            </a:r>
            <a:r>
              <a:rPr lang="en-US" dirty="0">
                <a:solidFill>
                  <a:srgbClr val="FF0000"/>
                </a:solidFill>
              </a:rPr>
              <a:t>pages of size 4KB = 2</a:t>
            </a:r>
            <a:r>
              <a:rPr lang="en-US" baseline="30000" dirty="0">
                <a:solidFill>
                  <a:srgbClr val="FF0000"/>
                </a:solidFill>
              </a:rPr>
              <a:t>12</a:t>
            </a:r>
            <a:r>
              <a:rPr lang="en-US" dirty="0"/>
              <a:t>, </a:t>
            </a:r>
          </a:p>
          <a:p>
            <a:pPr lvl="2" eaLnBrk="1" hangingPunct="1"/>
            <a:r>
              <a:rPr lang="en-US" dirty="0"/>
              <a:t>then the physical page number is </a:t>
            </a:r>
            <a:r>
              <a:rPr lang="en-US" dirty="0">
                <a:solidFill>
                  <a:srgbClr val="FF0000"/>
                </a:solidFill>
              </a:rPr>
              <a:t>30-12 = 18 bits</a:t>
            </a:r>
            <a:r>
              <a:rPr lang="en-US" dirty="0"/>
              <a:t>.  </a:t>
            </a:r>
            <a:br>
              <a:rPr lang="en-US" dirty="0"/>
            </a:br>
            <a:r>
              <a:rPr lang="en-US" dirty="0"/>
              <a:t>Plus another </a:t>
            </a:r>
            <a:r>
              <a:rPr lang="en-US" dirty="0">
                <a:solidFill>
                  <a:srgbClr val="FF0000"/>
                </a:solidFill>
              </a:rPr>
              <a:t>valid bit</a:t>
            </a:r>
            <a:r>
              <a:rPr lang="en-US" dirty="0"/>
              <a:t> + other useful stuff (</a:t>
            </a:r>
            <a:r>
              <a:rPr lang="en-US" dirty="0">
                <a:solidFill>
                  <a:srgbClr val="FF0000"/>
                </a:solidFill>
              </a:rPr>
              <a:t>read only, dirty, etc</a:t>
            </a:r>
            <a:r>
              <a:rPr lang="en-US" dirty="0"/>
              <a:t>.)</a:t>
            </a:r>
          </a:p>
          <a:p>
            <a:pPr lvl="2" eaLnBrk="1" hangingPunct="1"/>
            <a:r>
              <a:rPr lang="en-US" dirty="0"/>
              <a:t>Let say about 3 bytes.</a:t>
            </a:r>
          </a:p>
          <a:p>
            <a:pPr eaLnBrk="1" hangingPunct="1"/>
            <a:r>
              <a:rPr lang="en-US" sz="2720" dirty="0"/>
              <a:t>How many entries in the page table?</a:t>
            </a:r>
          </a:p>
          <a:p>
            <a:pPr lvl="1" eaLnBrk="1" hangingPunct="1"/>
            <a:r>
              <a:rPr lang="en-US" sz="2267" dirty="0"/>
              <a:t>1 entry per virtual page</a:t>
            </a:r>
          </a:p>
          <a:p>
            <a:pPr lvl="1" eaLnBrk="1" hangingPunct="1"/>
            <a:r>
              <a:rPr lang="en-US" sz="2267" dirty="0"/>
              <a:t>ARM virtual address is 32 bits – 12 bit page offset = 20</a:t>
            </a:r>
          </a:p>
          <a:p>
            <a:pPr lvl="1" eaLnBrk="1" hangingPunct="1"/>
            <a:r>
              <a:rPr lang="en-US" sz="2267" dirty="0"/>
              <a:t>Total number of virtual pages  = 2</a:t>
            </a:r>
            <a:r>
              <a:rPr lang="en-US" sz="2267" baseline="30000" dirty="0"/>
              <a:t>20</a:t>
            </a:r>
          </a:p>
          <a:p>
            <a:pPr eaLnBrk="1" hangingPunct="1"/>
            <a:r>
              <a:rPr lang="en-US" sz="2720" dirty="0"/>
              <a:t>Total size of page table = </a:t>
            </a:r>
            <a:r>
              <a:rPr lang="en-US" sz="2267" dirty="0"/>
              <a:t>Number of virtual pages </a:t>
            </a:r>
          </a:p>
          <a:p>
            <a:pPr marL="0" indent="0" eaLnBrk="1" hangingPunct="1">
              <a:buNone/>
            </a:pPr>
            <a:r>
              <a:rPr lang="en-US" sz="2267" dirty="0"/>
              <a:t>				* Size of each page table entry</a:t>
            </a:r>
          </a:p>
          <a:p>
            <a:pPr marL="0" indent="0" eaLnBrk="1" hangingPunct="1">
              <a:buNone/>
            </a:pPr>
            <a:r>
              <a:rPr lang="en-US" sz="2267" dirty="0"/>
              <a:t>				= 2</a:t>
            </a:r>
            <a:r>
              <a:rPr lang="en-US" sz="2267" baseline="30000" dirty="0"/>
              <a:t>20</a:t>
            </a:r>
            <a:r>
              <a:rPr lang="en-US" sz="2267" dirty="0"/>
              <a:t> </a:t>
            </a:r>
            <a:r>
              <a:rPr lang="en-US" sz="2267" baseline="30000" dirty="0"/>
              <a:t>x</a:t>
            </a:r>
            <a:r>
              <a:rPr lang="en-US" sz="2267" dirty="0"/>
              <a:t> 3 bytes ~ 3 MB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5B957-B78B-EF10-CE11-E4521959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3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4E1C-9869-083C-01F4-86DF9BDD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organize the page table?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A5727-B317-2373-961D-D4009AD78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27" y="2069042"/>
            <a:ext cx="10489585" cy="1817158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>
                <a:ea typeface="+mn-ea"/>
              </a:rPr>
              <a:t>Single-level page table occupies continuous region in physical memory</a:t>
            </a:r>
          </a:p>
          <a:p>
            <a:pPr lvl="1" eaLnBrk="1" hangingPunct="1">
              <a:defRPr/>
            </a:pPr>
            <a:r>
              <a:rPr lang="en-US" sz="2493" dirty="0"/>
              <a:t>Previous example always takes 3MB regardless of how much virtual memory is used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6930E-AC23-D7AD-0E75-25051ACC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C1205914-B7E6-A1A6-A7B5-AE8ACFF92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406" y="3561491"/>
            <a:ext cx="345440" cy="345440"/>
          </a:xfrm>
          <a:prstGeom prst="rect">
            <a:avLst/>
          </a:prstGeom>
          <a:solidFill>
            <a:srgbClr val="FF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Rectangle 12">
            <a:extLst>
              <a:ext uri="{FF2B5EF4-FFF2-40B4-BE49-F238E27FC236}">
                <a16:creationId xmlns:a16="http://schemas.microsoft.com/office/drawing/2014/main" id="{4736FA50-3B78-4A40-42EA-CC6242252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846" y="3561491"/>
            <a:ext cx="2504440" cy="34544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Rectangle 13">
            <a:extLst>
              <a:ext uri="{FF2B5EF4-FFF2-40B4-BE49-F238E27FC236}">
                <a16:creationId xmlns:a16="http://schemas.microsoft.com/office/drawing/2014/main" id="{F25ECD0B-7D4C-A8B1-592C-504D83DD5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406" y="3906931"/>
            <a:ext cx="345440" cy="345440"/>
          </a:xfrm>
          <a:prstGeom prst="rect">
            <a:avLst/>
          </a:prstGeom>
          <a:solidFill>
            <a:srgbClr val="FF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Rectangle 14">
            <a:extLst>
              <a:ext uri="{FF2B5EF4-FFF2-40B4-BE49-F238E27FC236}">
                <a16:creationId xmlns:a16="http://schemas.microsoft.com/office/drawing/2014/main" id="{4B8B554E-AB41-BB03-A9DE-D0984981F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846" y="3906931"/>
            <a:ext cx="2504440" cy="34544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A1B928AA-5380-05FA-0098-B10879BE0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406" y="4252371"/>
            <a:ext cx="345440" cy="345440"/>
          </a:xfrm>
          <a:prstGeom prst="rect">
            <a:avLst/>
          </a:prstGeom>
          <a:solidFill>
            <a:srgbClr val="FF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4F227C29-0502-60AE-7054-9CE9DB833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846" y="4252371"/>
            <a:ext cx="2504440" cy="34544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D27D15E3-F00F-FED4-3C9B-8192DBE17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406" y="4597811"/>
            <a:ext cx="345440" cy="345440"/>
          </a:xfrm>
          <a:prstGeom prst="rect">
            <a:avLst/>
          </a:prstGeom>
          <a:solidFill>
            <a:srgbClr val="FF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Rectangle 18">
            <a:extLst>
              <a:ext uri="{FF2B5EF4-FFF2-40B4-BE49-F238E27FC236}">
                <a16:creationId xmlns:a16="http://schemas.microsoft.com/office/drawing/2014/main" id="{6EED18B8-6BB0-2E12-CD81-E96F3F686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846" y="4597811"/>
            <a:ext cx="2504440" cy="34544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Rectangle 19">
            <a:extLst>
              <a:ext uri="{FF2B5EF4-FFF2-40B4-BE49-F238E27FC236}">
                <a16:creationId xmlns:a16="http://schemas.microsoft.com/office/drawing/2014/main" id="{F382D722-8B18-DFF4-73BC-A54490340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406" y="4943251"/>
            <a:ext cx="345440" cy="345440"/>
          </a:xfrm>
          <a:prstGeom prst="rect">
            <a:avLst/>
          </a:prstGeom>
          <a:solidFill>
            <a:srgbClr val="FF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67" b="1" dirty="0"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37" name="Rectangle 20">
            <a:extLst>
              <a:ext uri="{FF2B5EF4-FFF2-40B4-BE49-F238E27FC236}">
                <a16:creationId xmlns:a16="http://schemas.microsoft.com/office/drawing/2014/main" id="{D465230F-F8F8-1780-A78E-DCFC75CFD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846" y="4943251"/>
            <a:ext cx="2504440" cy="345440"/>
          </a:xfrm>
          <a:prstGeom prst="rect">
            <a:avLst/>
          </a:prstGeom>
          <a:solidFill>
            <a:srgbClr val="9966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latin typeface="Calibri" pitchFamily="34" charset="0"/>
                <a:cs typeface="Calibri" pitchFamily="34" charset="0"/>
              </a:rPr>
              <a:t>Physical page number</a:t>
            </a:r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46B01A82-C2CF-9C28-6799-75E91372B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406" y="5288691"/>
            <a:ext cx="345440" cy="345440"/>
          </a:xfrm>
          <a:prstGeom prst="rect">
            <a:avLst/>
          </a:prstGeom>
          <a:solidFill>
            <a:srgbClr val="FF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Rectangle 22">
            <a:extLst>
              <a:ext uri="{FF2B5EF4-FFF2-40B4-BE49-F238E27FC236}">
                <a16:creationId xmlns:a16="http://schemas.microsoft.com/office/drawing/2014/main" id="{71A05A17-9247-074C-7A50-8EE81DB63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846" y="5288691"/>
            <a:ext cx="2504440" cy="34544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Text Box 27">
            <a:extLst>
              <a:ext uri="{FF2B5EF4-FFF2-40B4-BE49-F238E27FC236}">
                <a16:creationId xmlns:a16="http://schemas.microsoft.com/office/drawing/2014/main" id="{CE989CA0-1DC1-938F-5EEF-6ABCDE9FC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1293" y="3234043"/>
            <a:ext cx="647741" cy="3713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valid</a:t>
            </a:r>
          </a:p>
        </p:txBody>
      </p:sp>
      <p:sp>
        <p:nvSpPr>
          <p:cNvPr id="41" name="Rectangle 11">
            <a:extLst>
              <a:ext uri="{FF2B5EF4-FFF2-40B4-BE49-F238E27FC236}">
                <a16:creationId xmlns:a16="http://schemas.microsoft.com/office/drawing/2014/main" id="{F8081D94-D33F-80A5-9E3B-DBA64CED6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406" y="5628640"/>
            <a:ext cx="345440" cy="345440"/>
          </a:xfrm>
          <a:prstGeom prst="rect">
            <a:avLst/>
          </a:prstGeom>
          <a:solidFill>
            <a:srgbClr val="FF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Rectangle 12">
            <a:extLst>
              <a:ext uri="{FF2B5EF4-FFF2-40B4-BE49-F238E27FC236}">
                <a16:creationId xmlns:a16="http://schemas.microsoft.com/office/drawing/2014/main" id="{5836BF74-AC8D-5080-7FE5-7F8E5FF19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846" y="5628640"/>
            <a:ext cx="2504440" cy="34544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Rectangle 13">
            <a:extLst>
              <a:ext uri="{FF2B5EF4-FFF2-40B4-BE49-F238E27FC236}">
                <a16:creationId xmlns:a16="http://schemas.microsoft.com/office/drawing/2014/main" id="{4B74B764-D99E-567E-7C95-25062F235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406" y="5974080"/>
            <a:ext cx="345440" cy="345440"/>
          </a:xfrm>
          <a:prstGeom prst="rect">
            <a:avLst/>
          </a:prstGeom>
          <a:solidFill>
            <a:srgbClr val="FF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Rectangle 14">
            <a:extLst>
              <a:ext uri="{FF2B5EF4-FFF2-40B4-BE49-F238E27FC236}">
                <a16:creationId xmlns:a16="http://schemas.microsoft.com/office/drawing/2014/main" id="{44EC690E-AB10-39B7-8520-80CBD9D1D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846" y="5974080"/>
            <a:ext cx="2504440" cy="34544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Rectangle 17">
            <a:extLst>
              <a:ext uri="{FF2B5EF4-FFF2-40B4-BE49-F238E27FC236}">
                <a16:creationId xmlns:a16="http://schemas.microsoft.com/office/drawing/2014/main" id="{11046F19-8F7D-F083-77A9-924F7F64B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406" y="6664960"/>
            <a:ext cx="345440" cy="345440"/>
          </a:xfrm>
          <a:prstGeom prst="rect">
            <a:avLst/>
          </a:prstGeom>
          <a:solidFill>
            <a:srgbClr val="FF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Rectangle 18">
            <a:extLst>
              <a:ext uri="{FF2B5EF4-FFF2-40B4-BE49-F238E27FC236}">
                <a16:creationId xmlns:a16="http://schemas.microsoft.com/office/drawing/2014/main" id="{2957FCEB-0824-2598-B87D-EB4A01A3E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846" y="6664960"/>
            <a:ext cx="2504440" cy="34544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6E9119-AC6B-EEB2-56AE-266603EA97DD}"/>
              </a:ext>
            </a:extLst>
          </p:cNvPr>
          <p:cNvSpPr txBox="1"/>
          <p:nvPr/>
        </p:nvSpPr>
        <p:spPr>
          <a:xfrm>
            <a:off x="5866001" y="6137195"/>
            <a:ext cx="583080" cy="61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89" dirty="0"/>
              <a:t>…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5AD89C1-701C-9441-0E00-AAC9E13730D3}"/>
              </a:ext>
            </a:extLst>
          </p:cNvPr>
          <p:cNvCxnSpPr>
            <a:stCxn id="49" idx="2"/>
          </p:cNvCxnSpPr>
          <p:nvPr/>
        </p:nvCxnSpPr>
        <p:spPr>
          <a:xfrm flipH="1">
            <a:off x="7635400" y="4688756"/>
            <a:ext cx="1254492" cy="421353"/>
          </a:xfrm>
          <a:prstGeom prst="straightConnector1">
            <a:avLst/>
          </a:prstGeom>
          <a:noFill/>
          <a:ln w="57150" cap="rnd" cmpd="sng" algn="ctr">
            <a:solidFill>
              <a:srgbClr val="1CACE3">
                <a:lumMod val="75000"/>
              </a:srgbClr>
            </a:solidFill>
            <a:prstDash val="solid"/>
            <a:tailEnd type="triangle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2BFD143-DD8D-709A-74D2-659A365241FB}"/>
              </a:ext>
            </a:extLst>
          </p:cNvPr>
          <p:cNvSpPr txBox="1"/>
          <p:nvPr/>
        </p:nvSpPr>
        <p:spPr>
          <a:xfrm>
            <a:off x="7635399" y="4212600"/>
            <a:ext cx="2508986" cy="476156"/>
          </a:xfrm>
          <a:prstGeom prst="rect">
            <a:avLst/>
          </a:prstGeom>
          <a:solidFill>
            <a:srgbClr val="1CACE3">
              <a:lumMod val="75000"/>
            </a:srgbClr>
          </a:solidFill>
          <a:ln>
            <a:solidFill>
              <a:srgbClr val="1CACE3">
                <a:lumMod val="75000"/>
              </a:srgbClr>
            </a:solidFill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 defTabSz="51814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47" b="1" kern="0" dirty="0">
                <a:solidFill>
                  <a:prstClr val="white"/>
                </a:solidFill>
                <a:latin typeface="Century Gothic"/>
                <a:cs typeface="+mn-cs"/>
              </a:rPr>
              <a:t>A small program will use up 3MB to store just one PPN!!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D8E98B6-C725-1770-26C6-49A227B7E297}"/>
              </a:ext>
            </a:extLst>
          </p:cNvPr>
          <p:cNvSpPr txBox="1"/>
          <p:nvPr/>
        </p:nvSpPr>
        <p:spPr>
          <a:xfrm>
            <a:off x="8069583" y="5736002"/>
            <a:ext cx="2508986" cy="476156"/>
          </a:xfrm>
          <a:prstGeom prst="rect">
            <a:avLst/>
          </a:prstGeom>
          <a:solidFill>
            <a:srgbClr val="1CACE3">
              <a:lumMod val="75000"/>
            </a:srgbClr>
          </a:solidFill>
          <a:ln>
            <a:solidFill>
              <a:srgbClr val="1CACE3">
                <a:lumMod val="75000"/>
              </a:srgbClr>
            </a:solidFill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 defTabSz="51814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47" b="1" kern="0" dirty="0">
                <a:solidFill>
                  <a:prstClr val="white"/>
                </a:solidFill>
                <a:latin typeface="Century Gothic"/>
                <a:cs typeface="+mn-cs"/>
              </a:rPr>
              <a:t>It will be even worse for a 64-bit system!</a:t>
            </a:r>
          </a:p>
        </p:txBody>
      </p:sp>
    </p:spTree>
    <p:extLst>
      <p:ext uri="{BB962C8B-B14F-4D97-AF65-F5344CB8AC3E}">
        <p14:creationId xmlns:p14="http://schemas.microsoft.com/office/powerpoint/2010/main" val="398817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9" grpId="0" animBg="1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34045-1BAF-25F2-FBF9-2C125BBA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organize the page table?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FEB77-CD8A-7664-C512-661CF6786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1A07F48-65FB-F4C8-9782-F4E01C2FE577}"/>
              </a:ext>
            </a:extLst>
          </p:cNvPr>
          <p:cNvGraphicFramePr>
            <a:graphicFrameLocks noGrp="1"/>
          </p:cNvGraphicFramePr>
          <p:nvPr/>
        </p:nvGraphicFramePr>
        <p:xfrm>
          <a:off x="1204119" y="3627120"/>
          <a:ext cx="1676400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13858004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86448935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PPN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3343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1222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473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73116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9639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069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19993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9168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78375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14267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3033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915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2254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77392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1407DFC-3456-3325-0D57-C06B8527FE3F}"/>
              </a:ext>
            </a:extLst>
          </p:cNvPr>
          <p:cNvGraphicFramePr>
            <a:graphicFrameLocks noGrp="1"/>
          </p:cNvGraphicFramePr>
          <p:nvPr/>
        </p:nvGraphicFramePr>
        <p:xfrm>
          <a:off x="5395119" y="3968927"/>
          <a:ext cx="2133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3858004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86448935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  <a:r>
                        <a:rPr lang="en-US" sz="1200" b="1" baseline="30000" dirty="0"/>
                        <a:t>nd</a:t>
                      </a:r>
                      <a:r>
                        <a:rPr lang="en-US" sz="1200" b="1" dirty="0"/>
                        <a:t> level page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3343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1222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473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73116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24701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0595E78-068B-504F-A1D1-245A620CFA2C}"/>
              </a:ext>
            </a:extLst>
          </p:cNvPr>
          <p:cNvGraphicFramePr>
            <a:graphicFrameLocks noGrp="1"/>
          </p:cNvGraphicFramePr>
          <p:nvPr/>
        </p:nvGraphicFramePr>
        <p:xfrm>
          <a:off x="8290719" y="3968927"/>
          <a:ext cx="2133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3858004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86448935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PPN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3343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1222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473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73116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247017"/>
                  </a:ext>
                </a:extLst>
              </a:tr>
            </a:tbl>
          </a:graphicData>
        </a:graphic>
      </p:graphicFrame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A3530448-F990-A7C3-182E-F9CA4A430DCA}"/>
              </a:ext>
            </a:extLst>
          </p:cNvPr>
          <p:cNvCxnSpPr/>
          <p:nvPr/>
        </p:nvCxnSpPr>
        <p:spPr>
          <a:xfrm flipV="1">
            <a:off x="7528719" y="3968927"/>
            <a:ext cx="762000" cy="6858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50C678C-BDDA-6604-07F9-0CEB12238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27" y="2069042"/>
            <a:ext cx="10489585" cy="4931516"/>
          </a:xfrm>
        </p:spPr>
        <p:txBody>
          <a:bodyPr/>
          <a:lstStyle/>
          <a:p>
            <a:pPr marL="582913" indent="-582913" eaLnBrk="1" hangingPunct="1">
              <a:buFont typeface="+mj-lt"/>
              <a:buAutoNum type="arabicPeriod" startAt="2"/>
              <a:defRPr/>
            </a:pPr>
            <a:r>
              <a:rPr lang="en-US" dirty="0">
                <a:ea typeface="+mn-ea"/>
              </a:rPr>
              <a:t>Option 2: Use a multi-level page table</a:t>
            </a:r>
          </a:p>
          <a:p>
            <a:pPr lvl="1">
              <a:defRPr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level page table (much smaller!) holds addresses 2</a:t>
            </a:r>
            <a:r>
              <a:rPr lang="en-US" baseline="30000" dirty="0"/>
              <a:t>nd</a:t>
            </a:r>
            <a:r>
              <a:rPr lang="en-US" dirty="0"/>
              <a:t> level page tables</a:t>
            </a:r>
          </a:p>
          <a:p>
            <a:pPr lvl="2">
              <a:defRPr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level page tables hold translation info, or 3</a:t>
            </a:r>
            <a:r>
              <a:rPr lang="en-US" baseline="30000" dirty="0"/>
              <a:t>rd</a:t>
            </a:r>
            <a:r>
              <a:rPr lang="en-US" dirty="0"/>
              <a:t> level page tables if we </a:t>
            </a:r>
            <a:r>
              <a:rPr lang="en-US" dirty="0" err="1"/>
              <a:t>wanna</a:t>
            </a:r>
            <a:r>
              <a:rPr lang="en-US" dirty="0"/>
              <a:t> go deeper</a:t>
            </a:r>
          </a:p>
          <a:p>
            <a:pPr lvl="2">
              <a:defRPr/>
            </a:pPr>
            <a:r>
              <a:rPr lang="en-US" dirty="0"/>
              <a:t>Only allocate space for 2</a:t>
            </a:r>
            <a:r>
              <a:rPr lang="en-US" baseline="30000" dirty="0"/>
              <a:t>nd</a:t>
            </a:r>
            <a:r>
              <a:rPr lang="en-US" dirty="0"/>
              <a:t> level page tables that are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3902C-A929-19CB-BCF1-66687600CE65}"/>
              </a:ext>
            </a:extLst>
          </p:cNvPr>
          <p:cNvSpPr txBox="1"/>
          <p:nvPr/>
        </p:nvSpPr>
        <p:spPr>
          <a:xfrm>
            <a:off x="1014904" y="6215428"/>
            <a:ext cx="2054830" cy="47615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 defTabSz="51814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47" b="1" kern="0" dirty="0">
                <a:solidFill>
                  <a:prstClr val="white"/>
                </a:solidFill>
                <a:latin typeface="Century Gothic"/>
                <a:cs typeface="+mn-cs"/>
              </a:rPr>
              <a:t>Single-level: Tons of wasted space!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422FD4-C8B2-0A0B-5453-52CFFFAF2CC5}"/>
              </a:ext>
            </a:extLst>
          </p:cNvPr>
          <p:cNvSpPr txBox="1"/>
          <p:nvPr/>
        </p:nvSpPr>
        <p:spPr>
          <a:xfrm>
            <a:off x="6385719" y="6607621"/>
            <a:ext cx="2054830" cy="859979"/>
          </a:xfrm>
          <a:prstGeom prst="rect">
            <a:avLst/>
          </a:prstGeom>
          <a:solidFill>
            <a:srgbClr val="1CACE3">
              <a:lumMod val="75000"/>
            </a:srgbClr>
          </a:solidFill>
          <a:ln>
            <a:solidFill>
              <a:srgbClr val="1CACE3">
                <a:lumMod val="75000"/>
              </a:srgbClr>
            </a:solidFill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 defTabSz="51814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47" b="1" u="sng" kern="0" dirty="0">
                <a:solidFill>
                  <a:prstClr val="white"/>
                </a:solidFill>
                <a:latin typeface="Century Gothic"/>
                <a:cs typeface="+mn-cs"/>
              </a:rPr>
              <a:t>Common case</a:t>
            </a:r>
            <a:r>
              <a:rPr lang="en-US" sz="1247" b="1" kern="0" dirty="0">
                <a:solidFill>
                  <a:prstClr val="white"/>
                </a:solidFill>
                <a:latin typeface="Century Gothic"/>
                <a:cs typeface="+mn-cs"/>
              </a:rPr>
              <a:t>: most programs use small portion of virtual memory space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35D465-6083-7CA9-54DF-B75CA5CD450F}"/>
              </a:ext>
            </a:extLst>
          </p:cNvPr>
          <p:cNvSpPr txBox="1"/>
          <p:nvPr/>
        </p:nvSpPr>
        <p:spPr>
          <a:xfrm>
            <a:off x="6534468" y="5547360"/>
            <a:ext cx="2054830" cy="668068"/>
          </a:xfrm>
          <a:prstGeom prst="rect">
            <a:avLst/>
          </a:prstGeom>
          <a:solidFill>
            <a:srgbClr val="1CACE3">
              <a:lumMod val="75000"/>
            </a:srgbClr>
          </a:solidFill>
          <a:ln>
            <a:solidFill>
              <a:srgbClr val="1CACE3">
                <a:lumMod val="75000"/>
              </a:srgbClr>
            </a:solidFill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 defTabSz="51814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47" b="1" kern="0" dirty="0">
                <a:solidFill>
                  <a:prstClr val="white"/>
                </a:solidFill>
                <a:latin typeface="Century Gothic"/>
                <a:cs typeface="+mn-cs"/>
              </a:rPr>
              <a:t>Multi-level: Size is proportional to amount of memory used</a:t>
            </a:r>
          </a:p>
        </p:txBody>
      </p:sp>
    </p:spTree>
    <p:extLst>
      <p:ext uri="{BB962C8B-B14F-4D97-AF65-F5344CB8AC3E}">
        <p14:creationId xmlns:p14="http://schemas.microsoft.com/office/powerpoint/2010/main" val="314480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44A0-952A-4DE6-DA4A-2A2C0FC4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page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A6686-65C6-7975-88A8-433EE9624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31">
            <a:extLst>
              <a:ext uri="{FF2B5EF4-FFF2-40B4-BE49-F238E27FC236}">
                <a16:creationId xmlns:a16="http://schemas.microsoft.com/office/drawing/2014/main" id="{98A95169-3263-9124-2822-95B5D7197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839" y="1899920"/>
            <a:ext cx="4836160" cy="431800"/>
          </a:xfrm>
          <a:prstGeom prst="rect">
            <a:avLst/>
          </a:prstGeom>
          <a:solidFill>
            <a:srgbClr val="FFCC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Page table register</a:t>
            </a:r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42C19C3D-6406-8CD4-50A3-D0D0CF2AD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159" y="2504440"/>
            <a:ext cx="2763520" cy="51816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267" b="1" baseline="30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nd</a:t>
            </a:r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level offset</a:t>
            </a:r>
          </a:p>
        </p:txBody>
      </p:sp>
      <p:sp>
        <p:nvSpPr>
          <p:cNvPr id="7" name="Rectangle 35">
            <a:extLst>
              <a:ext uri="{FF2B5EF4-FFF2-40B4-BE49-F238E27FC236}">
                <a16:creationId xmlns:a16="http://schemas.microsoft.com/office/drawing/2014/main" id="{01B754F9-341E-BBFB-AF9B-6C2263F78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679" y="2504440"/>
            <a:ext cx="2245360" cy="51816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Page offset</a:t>
            </a:r>
          </a:p>
        </p:txBody>
      </p:sp>
      <p:grpSp>
        <p:nvGrpSpPr>
          <p:cNvPr id="8" name="Group 91">
            <a:extLst>
              <a:ext uri="{FF2B5EF4-FFF2-40B4-BE49-F238E27FC236}">
                <a16:creationId xmlns:a16="http://schemas.microsoft.com/office/drawing/2014/main" id="{4FB34A50-4027-ED24-F8DA-60CB21F87EB2}"/>
              </a:ext>
            </a:extLst>
          </p:cNvPr>
          <p:cNvGrpSpPr>
            <a:grpSpLocks/>
          </p:cNvGrpSpPr>
          <p:nvPr/>
        </p:nvGrpSpPr>
        <p:grpSpPr bwMode="auto">
          <a:xfrm>
            <a:off x="7462679" y="3022600"/>
            <a:ext cx="2245360" cy="4318000"/>
            <a:chOff x="3648" y="1200"/>
            <a:chExt cx="1248" cy="2400"/>
          </a:xfrm>
        </p:grpSpPr>
        <p:sp>
          <p:nvSpPr>
            <p:cNvPr id="9" name="Rectangle 52">
              <a:extLst>
                <a:ext uri="{FF2B5EF4-FFF2-40B4-BE49-F238E27FC236}">
                  <a16:creationId xmlns:a16="http://schemas.microsoft.com/office/drawing/2014/main" id="{B4A97DE7-ACDA-830D-5A41-1689B17EB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312"/>
              <a:ext cx="1248" cy="288"/>
            </a:xfrm>
            <a:prstGeom prst="rect">
              <a:avLst/>
            </a:prstGeom>
            <a:solidFill>
              <a:srgbClr val="99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267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Page offset</a:t>
              </a:r>
            </a:p>
          </p:txBody>
        </p:sp>
        <p:sp>
          <p:nvSpPr>
            <p:cNvPr id="10" name="Line 53">
              <a:extLst>
                <a:ext uri="{FF2B5EF4-FFF2-40B4-BE49-F238E27FC236}">
                  <a16:creationId xmlns:a16="http://schemas.microsoft.com/office/drawing/2014/main" id="{403CE2DE-3E9A-F4B1-DCAD-E499BC812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200"/>
              <a:ext cx="0" cy="2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1" name="Rectangle 56">
            <a:extLst>
              <a:ext uri="{FF2B5EF4-FFF2-40B4-BE49-F238E27FC236}">
                <a16:creationId xmlns:a16="http://schemas.microsoft.com/office/drawing/2014/main" id="{682DF404-E8F6-F2DE-2899-3FD742535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639" y="2504440"/>
            <a:ext cx="2763520" cy="51816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267" b="1" baseline="30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</a:t>
            </a:r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level offset</a:t>
            </a:r>
          </a:p>
        </p:txBody>
      </p:sp>
      <p:sp>
        <p:nvSpPr>
          <p:cNvPr id="12" name="Text Box 57">
            <a:extLst>
              <a:ext uri="{FF2B5EF4-FFF2-40B4-BE49-F238E27FC236}">
                <a16:creationId xmlns:a16="http://schemas.microsoft.com/office/drawing/2014/main" id="{A8BE9B0F-9564-9795-72F2-95E8CC965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8040" y="2331720"/>
            <a:ext cx="1119217" cy="79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67" b="1" i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Virtual </a:t>
            </a:r>
          </a:p>
          <a:p>
            <a:pPr eaLnBrk="1" hangingPunct="1"/>
            <a:r>
              <a:rPr lang="en-US" sz="2267" b="1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address</a:t>
            </a:r>
          </a:p>
        </p:txBody>
      </p:sp>
      <p:grpSp>
        <p:nvGrpSpPr>
          <p:cNvPr id="13" name="Group 90">
            <a:extLst>
              <a:ext uri="{FF2B5EF4-FFF2-40B4-BE49-F238E27FC236}">
                <a16:creationId xmlns:a16="http://schemas.microsoft.com/office/drawing/2014/main" id="{7D860147-251D-CBEE-2BB8-F9A774787FB1}"/>
              </a:ext>
            </a:extLst>
          </p:cNvPr>
          <p:cNvGrpSpPr>
            <a:grpSpLocks/>
          </p:cNvGrpSpPr>
          <p:nvPr/>
        </p:nvGrpSpPr>
        <p:grpSpPr bwMode="auto">
          <a:xfrm>
            <a:off x="4353719" y="4521307"/>
            <a:ext cx="3195320" cy="2819295"/>
            <a:chOff x="1920" y="2033"/>
            <a:chExt cx="1776" cy="1567"/>
          </a:xfrm>
        </p:grpSpPr>
        <p:sp>
          <p:nvSpPr>
            <p:cNvPr id="14" name="Line 70">
              <a:extLst>
                <a:ext uri="{FF2B5EF4-FFF2-40B4-BE49-F238E27FC236}">
                  <a16:creationId xmlns:a16="http://schemas.microsoft.com/office/drawing/2014/main" id="{5061869E-08EB-F509-3985-31BB37436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033"/>
              <a:ext cx="0" cy="12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Rectangle 71">
              <a:extLst>
                <a:ext uri="{FF2B5EF4-FFF2-40B4-BE49-F238E27FC236}">
                  <a16:creationId xmlns:a16="http://schemas.microsoft.com/office/drawing/2014/main" id="{54CADD8C-AEA3-4F00-DBAD-C7C351F4B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312"/>
              <a:ext cx="1776" cy="288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13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Physical page number</a:t>
              </a:r>
            </a:p>
          </p:txBody>
        </p:sp>
      </p:grpSp>
      <p:sp>
        <p:nvSpPr>
          <p:cNvPr id="17" name="Text Box 55">
            <a:extLst>
              <a:ext uri="{FF2B5EF4-FFF2-40B4-BE49-F238E27FC236}">
                <a16:creationId xmlns:a16="http://schemas.microsoft.com/office/drawing/2014/main" id="{24AE9590-D06F-96EB-D1BB-25C3D536D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7861" y="3099965"/>
            <a:ext cx="1992661" cy="371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1813" b="1" baseline="30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level page table</a:t>
            </a:r>
          </a:p>
        </p:txBody>
      </p:sp>
      <p:sp>
        <p:nvSpPr>
          <p:cNvPr id="18" name="Rectangle 38">
            <a:extLst>
              <a:ext uri="{FF2B5EF4-FFF2-40B4-BE49-F238E27FC236}">
                <a16:creationId xmlns:a16="http://schemas.microsoft.com/office/drawing/2014/main" id="{BE82BEBE-A534-E74A-79B9-0E04497BB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2880" y="3436408"/>
            <a:ext cx="345440" cy="345440"/>
          </a:xfrm>
          <a:prstGeom prst="rect">
            <a:avLst/>
          </a:prstGeom>
          <a:solidFill>
            <a:srgbClr val="FF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39">
            <a:extLst>
              <a:ext uri="{FF2B5EF4-FFF2-40B4-BE49-F238E27FC236}">
                <a16:creationId xmlns:a16="http://schemas.microsoft.com/office/drawing/2014/main" id="{F9D7BA90-B691-7AE4-31F1-F7406DA13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8320" y="3436408"/>
            <a:ext cx="2504440" cy="34544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40">
            <a:extLst>
              <a:ext uri="{FF2B5EF4-FFF2-40B4-BE49-F238E27FC236}">
                <a16:creationId xmlns:a16="http://schemas.microsoft.com/office/drawing/2014/main" id="{C88B551D-A1F8-F615-F514-C3360717D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2880" y="3781848"/>
            <a:ext cx="345440" cy="345440"/>
          </a:xfrm>
          <a:prstGeom prst="rect">
            <a:avLst/>
          </a:prstGeom>
          <a:solidFill>
            <a:srgbClr val="FF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41">
            <a:extLst>
              <a:ext uri="{FF2B5EF4-FFF2-40B4-BE49-F238E27FC236}">
                <a16:creationId xmlns:a16="http://schemas.microsoft.com/office/drawing/2014/main" id="{2EF33A02-0452-5B6A-BFA9-A9E86CA8D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8320" y="3781848"/>
            <a:ext cx="2504440" cy="34544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ctangle 42">
            <a:extLst>
              <a:ext uri="{FF2B5EF4-FFF2-40B4-BE49-F238E27FC236}">
                <a16:creationId xmlns:a16="http://schemas.microsoft.com/office/drawing/2014/main" id="{FF43CE10-524A-7A95-3B80-C0B0FE7E9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2880" y="4127288"/>
            <a:ext cx="345440" cy="345440"/>
          </a:xfrm>
          <a:prstGeom prst="rect">
            <a:avLst/>
          </a:prstGeom>
          <a:solidFill>
            <a:srgbClr val="FF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Rectangle 43">
            <a:extLst>
              <a:ext uri="{FF2B5EF4-FFF2-40B4-BE49-F238E27FC236}">
                <a16:creationId xmlns:a16="http://schemas.microsoft.com/office/drawing/2014/main" id="{F4A5D792-B124-7980-1ED7-7623B31B4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8320" y="4127288"/>
            <a:ext cx="2504440" cy="34544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Rectangle 44">
            <a:extLst>
              <a:ext uri="{FF2B5EF4-FFF2-40B4-BE49-F238E27FC236}">
                <a16:creationId xmlns:a16="http://schemas.microsoft.com/office/drawing/2014/main" id="{C5456525-F0B2-8A3F-D395-FB7215E62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2880" y="4472728"/>
            <a:ext cx="345440" cy="345440"/>
          </a:xfrm>
          <a:prstGeom prst="rect">
            <a:avLst/>
          </a:prstGeom>
          <a:solidFill>
            <a:srgbClr val="FF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Rectangle 45">
            <a:extLst>
              <a:ext uri="{FF2B5EF4-FFF2-40B4-BE49-F238E27FC236}">
                <a16:creationId xmlns:a16="http://schemas.microsoft.com/office/drawing/2014/main" id="{EBFBA853-ED76-7B59-3E29-DE48E85E1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8320" y="4472728"/>
            <a:ext cx="2504440" cy="34544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ectangle 46">
            <a:extLst>
              <a:ext uri="{FF2B5EF4-FFF2-40B4-BE49-F238E27FC236}">
                <a16:creationId xmlns:a16="http://schemas.microsoft.com/office/drawing/2014/main" id="{CB016979-038E-58B2-7431-AA70CB277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2880" y="4818168"/>
            <a:ext cx="345440" cy="345440"/>
          </a:xfrm>
          <a:prstGeom prst="rect">
            <a:avLst/>
          </a:prstGeom>
          <a:solidFill>
            <a:srgbClr val="FF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27" name="Rectangle 47">
            <a:extLst>
              <a:ext uri="{FF2B5EF4-FFF2-40B4-BE49-F238E27FC236}">
                <a16:creationId xmlns:a16="http://schemas.microsoft.com/office/drawing/2014/main" id="{0EEC8144-8A9B-E728-9CDF-A876BC746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8320" y="4818168"/>
            <a:ext cx="2504440" cy="34544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1813" b="1" baseline="30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nd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level page table</a:t>
            </a:r>
          </a:p>
        </p:txBody>
      </p:sp>
      <p:sp>
        <p:nvSpPr>
          <p:cNvPr id="28" name="Rectangle 48">
            <a:extLst>
              <a:ext uri="{FF2B5EF4-FFF2-40B4-BE49-F238E27FC236}">
                <a16:creationId xmlns:a16="http://schemas.microsoft.com/office/drawing/2014/main" id="{114E5515-B800-D497-1D5E-06D9434D7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2880" y="5163608"/>
            <a:ext cx="345440" cy="345440"/>
          </a:xfrm>
          <a:prstGeom prst="rect">
            <a:avLst/>
          </a:prstGeom>
          <a:solidFill>
            <a:srgbClr val="FF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Rectangle 49">
            <a:extLst>
              <a:ext uri="{FF2B5EF4-FFF2-40B4-BE49-F238E27FC236}">
                <a16:creationId xmlns:a16="http://schemas.microsoft.com/office/drawing/2014/main" id="{A184C7BB-C78A-96FB-B384-E881CF55E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8320" y="5163608"/>
            <a:ext cx="2504440" cy="34544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Text Box 54">
            <a:extLst>
              <a:ext uri="{FF2B5EF4-FFF2-40B4-BE49-F238E27FC236}">
                <a16:creationId xmlns:a16="http://schemas.microsoft.com/office/drawing/2014/main" id="{BC413074-9C05-85BA-E275-995CC9564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5768" y="3108960"/>
            <a:ext cx="647741" cy="371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valid</a:t>
            </a:r>
          </a:p>
        </p:txBody>
      </p:sp>
      <p:grpSp>
        <p:nvGrpSpPr>
          <p:cNvPr id="32" name="Group 87">
            <a:extLst>
              <a:ext uri="{FF2B5EF4-FFF2-40B4-BE49-F238E27FC236}">
                <a16:creationId xmlns:a16="http://schemas.microsoft.com/office/drawing/2014/main" id="{86752529-7243-F6E9-8184-8886158ACB33}"/>
              </a:ext>
            </a:extLst>
          </p:cNvPr>
          <p:cNvGrpSpPr>
            <a:grpSpLocks/>
          </p:cNvGrpSpPr>
          <p:nvPr/>
        </p:nvGrpSpPr>
        <p:grpSpPr bwMode="auto">
          <a:xfrm>
            <a:off x="5562759" y="4521311"/>
            <a:ext cx="259080" cy="487575"/>
            <a:chOff x="2592" y="2513"/>
            <a:chExt cx="144" cy="271"/>
          </a:xfrm>
        </p:grpSpPr>
        <p:sp>
          <p:nvSpPr>
            <p:cNvPr id="33" name="Line 76">
              <a:extLst>
                <a:ext uri="{FF2B5EF4-FFF2-40B4-BE49-F238E27FC236}">
                  <a16:creationId xmlns:a16="http://schemas.microsoft.com/office/drawing/2014/main" id="{E25E137F-6EA3-F08F-627A-5C5E6D0E88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78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Line 77">
              <a:extLst>
                <a:ext uri="{FF2B5EF4-FFF2-40B4-BE49-F238E27FC236}">
                  <a16:creationId xmlns:a16="http://schemas.microsoft.com/office/drawing/2014/main" id="{25DA9954-1494-04DD-999E-EB1EFD3FF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513"/>
              <a:ext cx="0" cy="2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5" name="Group 89">
            <a:extLst>
              <a:ext uri="{FF2B5EF4-FFF2-40B4-BE49-F238E27FC236}">
                <a16:creationId xmlns:a16="http://schemas.microsoft.com/office/drawing/2014/main" id="{89D69F39-0F9B-E7AD-BD9D-07CAC789206F}"/>
              </a:ext>
            </a:extLst>
          </p:cNvPr>
          <p:cNvGrpSpPr>
            <a:grpSpLocks/>
          </p:cNvGrpSpPr>
          <p:nvPr/>
        </p:nvGrpSpPr>
        <p:grpSpPr bwMode="auto">
          <a:xfrm>
            <a:off x="5735479" y="3022600"/>
            <a:ext cx="431800" cy="1295400"/>
            <a:chOff x="2688" y="1584"/>
            <a:chExt cx="240" cy="816"/>
          </a:xfrm>
        </p:grpSpPr>
        <p:sp>
          <p:nvSpPr>
            <p:cNvPr id="36" name="Line 79">
              <a:extLst>
                <a:ext uri="{FF2B5EF4-FFF2-40B4-BE49-F238E27FC236}">
                  <a16:creationId xmlns:a16="http://schemas.microsoft.com/office/drawing/2014/main" id="{43473756-3FCA-142A-E577-7E03F03972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584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" name="Line 80">
              <a:extLst>
                <a:ext uri="{FF2B5EF4-FFF2-40B4-BE49-F238E27FC236}">
                  <a16:creationId xmlns:a16="http://schemas.microsoft.com/office/drawing/2014/main" id="{17D49A22-CDE4-E0AD-8BB2-17EF10AD01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40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8" name="Text Box 81">
            <a:extLst>
              <a:ext uri="{FF2B5EF4-FFF2-40B4-BE49-F238E27FC236}">
                <a16:creationId xmlns:a16="http://schemas.microsoft.com/office/drawing/2014/main" id="{BA6C7463-1651-9A38-9EEC-CFBC4C22F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8039" y="6653554"/>
            <a:ext cx="1221425" cy="79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67" b="1" i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Physical </a:t>
            </a:r>
          </a:p>
          <a:p>
            <a:pPr eaLnBrk="1" hangingPunct="1"/>
            <a:r>
              <a:rPr lang="en-US" sz="2267" b="1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address</a:t>
            </a:r>
          </a:p>
        </p:txBody>
      </p:sp>
      <p:grpSp>
        <p:nvGrpSpPr>
          <p:cNvPr id="39" name="Group 88">
            <a:extLst>
              <a:ext uri="{FF2B5EF4-FFF2-40B4-BE49-F238E27FC236}">
                <a16:creationId xmlns:a16="http://schemas.microsoft.com/office/drawing/2014/main" id="{C249B937-C7E7-9379-8334-05A661685643}"/>
              </a:ext>
            </a:extLst>
          </p:cNvPr>
          <p:cNvGrpSpPr>
            <a:grpSpLocks/>
          </p:cNvGrpSpPr>
          <p:nvPr/>
        </p:nvGrpSpPr>
        <p:grpSpPr bwMode="auto">
          <a:xfrm>
            <a:off x="6080922" y="3108960"/>
            <a:ext cx="2936241" cy="2418080"/>
            <a:chOff x="2880" y="1728"/>
            <a:chExt cx="1632" cy="1344"/>
          </a:xfrm>
        </p:grpSpPr>
        <p:sp>
          <p:nvSpPr>
            <p:cNvPr id="40" name="Rectangle 58">
              <a:extLst>
                <a:ext uri="{FF2B5EF4-FFF2-40B4-BE49-F238E27FC236}">
                  <a16:creationId xmlns:a16="http://schemas.microsoft.com/office/drawing/2014/main" id="{BA6D9CC2-91C7-F371-2603-048B76FAB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920"/>
              <a:ext cx="192" cy="192"/>
            </a:xfrm>
            <a:prstGeom prst="rect">
              <a:avLst/>
            </a:prstGeom>
            <a:solidFill>
              <a:srgbClr val="FF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1" name="Rectangle 59">
              <a:extLst>
                <a:ext uri="{FF2B5EF4-FFF2-40B4-BE49-F238E27FC236}">
                  <a16:creationId xmlns:a16="http://schemas.microsoft.com/office/drawing/2014/main" id="{4DCC0BA1-12D8-EB42-143B-D5AFEF669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920"/>
              <a:ext cx="1392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2" name="Rectangle 60">
              <a:extLst>
                <a:ext uri="{FF2B5EF4-FFF2-40B4-BE49-F238E27FC236}">
                  <a16:creationId xmlns:a16="http://schemas.microsoft.com/office/drawing/2014/main" id="{55947451-4E16-25A1-6C07-F2B418D93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112"/>
              <a:ext cx="192" cy="192"/>
            </a:xfrm>
            <a:prstGeom prst="rect">
              <a:avLst/>
            </a:prstGeom>
            <a:solidFill>
              <a:srgbClr val="FF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3" name="Rectangle 61">
              <a:extLst>
                <a:ext uri="{FF2B5EF4-FFF2-40B4-BE49-F238E27FC236}">
                  <a16:creationId xmlns:a16="http://schemas.microsoft.com/office/drawing/2014/main" id="{74854771-2AFC-FB89-1BC7-FE08ACA1F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112"/>
              <a:ext cx="1392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07FCF7EE-3477-650C-27EA-CDF1D00E0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688"/>
              <a:ext cx="192" cy="192"/>
            </a:xfrm>
            <a:prstGeom prst="rect">
              <a:avLst/>
            </a:prstGeom>
            <a:solidFill>
              <a:srgbClr val="FF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5" name="Rectangle 63">
              <a:extLst>
                <a:ext uri="{FF2B5EF4-FFF2-40B4-BE49-F238E27FC236}">
                  <a16:creationId xmlns:a16="http://schemas.microsoft.com/office/drawing/2014/main" id="{BD739890-8374-F0D3-2168-8D3249F85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688"/>
              <a:ext cx="1392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B6E4E876-6A47-9FE9-B4A2-ED4E9FD82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496"/>
              <a:ext cx="192" cy="192"/>
            </a:xfrm>
            <a:prstGeom prst="rect">
              <a:avLst/>
            </a:prstGeom>
            <a:solidFill>
              <a:srgbClr val="FF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7" name="Rectangle 65">
              <a:extLst>
                <a:ext uri="{FF2B5EF4-FFF2-40B4-BE49-F238E27FC236}">
                  <a16:creationId xmlns:a16="http://schemas.microsoft.com/office/drawing/2014/main" id="{27B8699F-EB35-694C-B273-A991EC625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496"/>
              <a:ext cx="1392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C1AB5433-B291-FCF3-906A-876469E14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304"/>
              <a:ext cx="192" cy="192"/>
            </a:xfrm>
            <a:prstGeom prst="rect">
              <a:avLst/>
            </a:prstGeom>
            <a:solidFill>
              <a:srgbClr val="FF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267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49" name="Rectangle 67">
              <a:extLst>
                <a:ext uri="{FF2B5EF4-FFF2-40B4-BE49-F238E27FC236}">
                  <a16:creationId xmlns:a16="http://schemas.microsoft.com/office/drawing/2014/main" id="{B5AF3CAD-CBB2-763A-DC78-A01F4D07F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304"/>
              <a:ext cx="1392" cy="19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13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Physical page number</a:t>
              </a:r>
            </a:p>
          </p:txBody>
        </p:sp>
        <p:sp>
          <p:nvSpPr>
            <p:cNvPr id="50" name="Rectangle 68">
              <a:extLst>
                <a:ext uri="{FF2B5EF4-FFF2-40B4-BE49-F238E27FC236}">
                  <a16:creationId xmlns:a16="http://schemas.microsoft.com/office/drawing/2014/main" id="{7C5F727E-66B7-33AC-435F-733669252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880"/>
              <a:ext cx="192" cy="192"/>
            </a:xfrm>
            <a:prstGeom prst="rect">
              <a:avLst/>
            </a:prstGeom>
            <a:solidFill>
              <a:srgbClr val="FF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1" name="Rectangle 69">
              <a:extLst>
                <a:ext uri="{FF2B5EF4-FFF2-40B4-BE49-F238E27FC236}">
                  <a16:creationId xmlns:a16="http://schemas.microsoft.com/office/drawing/2014/main" id="{8B82B358-A134-168E-C3CF-CE7613A75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880"/>
              <a:ext cx="1392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2" name="Text Box 72">
              <a:extLst>
                <a:ext uri="{FF2B5EF4-FFF2-40B4-BE49-F238E27FC236}">
                  <a16:creationId xmlns:a16="http://schemas.microsoft.com/office/drawing/2014/main" id="{75455A20-2D74-9DF7-8129-F4903FB13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738"/>
              <a:ext cx="360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13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valid</a:t>
              </a:r>
            </a:p>
          </p:txBody>
        </p:sp>
        <p:sp>
          <p:nvSpPr>
            <p:cNvPr id="53" name="Text Box 73">
              <a:extLst>
                <a:ext uri="{FF2B5EF4-FFF2-40B4-BE49-F238E27FC236}">
                  <a16:creationId xmlns:a16="http://schemas.microsoft.com/office/drawing/2014/main" id="{26502DBE-1C87-71A4-1BF4-9116946F1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3" y="1728"/>
              <a:ext cx="1136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13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2</a:t>
              </a:r>
              <a:r>
                <a:rPr lang="en-US" sz="1813" b="1" baseline="300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nd</a:t>
              </a:r>
              <a:r>
                <a:rPr lang="en-US" sz="1813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 level page table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E605414-DDED-695A-1279-900C46725041}"/>
              </a:ext>
            </a:extLst>
          </p:cNvPr>
          <p:cNvGrpSpPr/>
          <p:nvPr/>
        </p:nvGrpSpPr>
        <p:grpSpPr>
          <a:xfrm>
            <a:off x="1676559" y="2331721"/>
            <a:ext cx="1036321" cy="2960218"/>
            <a:chOff x="685799" y="2057400"/>
            <a:chExt cx="914401" cy="2611957"/>
          </a:xfrm>
        </p:grpSpPr>
        <p:sp>
          <p:nvSpPr>
            <p:cNvPr id="57" name="Line 32">
              <a:extLst>
                <a:ext uri="{FF2B5EF4-FFF2-40B4-BE49-F238E27FC236}">
                  <a16:creationId xmlns:a16="http://schemas.microsoft.com/office/drawing/2014/main" id="{65194DC0-CF51-DC87-9FE5-E036B15D1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800" y="2057400"/>
              <a:ext cx="0" cy="2362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5026C36-BACF-D982-4201-1A5B0A2230A5}"/>
                </a:ext>
              </a:extLst>
            </p:cNvPr>
            <p:cNvGrpSpPr/>
            <p:nvPr/>
          </p:nvGrpSpPr>
          <p:grpSpPr>
            <a:xfrm>
              <a:off x="685799" y="2514600"/>
              <a:ext cx="914401" cy="2154757"/>
              <a:chOff x="929035" y="2081344"/>
              <a:chExt cx="914401" cy="1990758"/>
            </a:xfrm>
          </p:grpSpPr>
          <p:sp>
            <p:nvSpPr>
              <p:cNvPr id="59" name="Line 9">
                <a:extLst>
                  <a:ext uri="{FF2B5EF4-FFF2-40B4-BE49-F238E27FC236}">
                    <a16:creationId xmlns:a16="http://schemas.microsoft.com/office/drawing/2014/main" id="{47AFD94A-8D8C-FD68-B2B6-5753AC53A0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9483" y="2081344"/>
                <a:ext cx="0" cy="144947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arrow" w="med" len="med"/>
              </a:ln>
            </p:spPr>
            <p:txBody>
              <a:bodyPr wrap="none"/>
              <a:lstStyle/>
              <a:p>
                <a:endParaRPr lang="en-US" sz="3389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0" name="Line 10">
                <a:extLst>
                  <a:ext uri="{FF2B5EF4-FFF2-40B4-BE49-F238E27FC236}">
                    <a16:creationId xmlns:a16="http://schemas.microsoft.com/office/drawing/2014/main" id="{FE27E5C8-6516-FC97-DA08-4CA087CC9D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50124" y="3810000"/>
                <a:ext cx="1933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sz="3389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9F65D8A-402A-C232-D95D-44D472C9CC7C}"/>
                  </a:ext>
                </a:extLst>
              </p:cNvPr>
              <p:cNvSpPr/>
              <p:nvPr/>
            </p:nvSpPr>
            <p:spPr bwMode="auto">
              <a:xfrm>
                <a:off x="1131176" y="3530819"/>
                <a:ext cx="541283" cy="54128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103632" tIns="51816" rIns="103632" bIns="51816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3400" b="1" dirty="0">
                    <a:solidFill>
                      <a:srgbClr val="000000"/>
                    </a:solidFill>
                    <a:latin typeface="Calibri" charset="0"/>
                    <a:ea typeface="Calibri" charset="0"/>
                    <a:cs typeface="Calibri" charset="0"/>
                  </a:rPr>
                  <a:t>+</a:t>
                </a:r>
              </a:p>
            </p:txBody>
          </p:sp>
          <p:sp>
            <p:nvSpPr>
              <p:cNvPr id="62" name="Line 10">
                <a:extLst>
                  <a:ext uri="{FF2B5EF4-FFF2-40B4-BE49-F238E27FC236}">
                    <a16:creationId xmlns:a16="http://schemas.microsoft.com/office/drawing/2014/main" id="{68A168B3-25A2-DB20-01D9-F8AE0DC0D5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9035" y="3841354"/>
                <a:ext cx="20214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sz="3389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cxnSp>
        <p:nvCxnSpPr>
          <p:cNvPr id="63" name="Elbow Connector 11">
            <a:extLst>
              <a:ext uri="{FF2B5EF4-FFF2-40B4-BE49-F238E27FC236}">
                <a16:creationId xmlns:a16="http://schemas.microsoft.com/office/drawing/2014/main" id="{E2A86EFE-DE08-EE8C-1242-C904FE77BF93}"/>
              </a:ext>
            </a:extLst>
          </p:cNvPr>
          <p:cNvCxnSpPr>
            <a:stCxn id="33" idx="0"/>
            <a:endCxn id="40" idx="1"/>
          </p:cNvCxnSpPr>
          <p:nvPr/>
        </p:nvCxnSpPr>
        <p:spPr bwMode="auto">
          <a:xfrm rot="5400000" flipH="1" flipV="1">
            <a:off x="5174136" y="4015743"/>
            <a:ext cx="1381766" cy="604521"/>
          </a:xfrm>
          <a:prstGeom prst="bentConnector4">
            <a:avLst>
              <a:gd name="adj1" fmla="val -1359"/>
              <a:gd name="adj2" fmla="val 6563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FE369F0-ECF5-7C89-D802-E73D1541AD25}"/>
              </a:ext>
            </a:extLst>
          </p:cNvPr>
          <p:cNvSpPr txBox="1"/>
          <p:nvPr/>
        </p:nvSpPr>
        <p:spPr>
          <a:xfrm>
            <a:off x="5885671" y="5166581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B4ABDF4-B011-9F9E-223B-816790BE01D4}"/>
              </a:ext>
            </a:extLst>
          </p:cNvPr>
          <p:cNvSpPr/>
          <p:nvPr/>
        </p:nvSpPr>
        <p:spPr bwMode="auto">
          <a:xfrm>
            <a:off x="5649120" y="4145280"/>
            <a:ext cx="347778" cy="3764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3632" tIns="51816" rIns="103632" bIns="51816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4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+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2ECE55-998B-4EC5-A338-5C39A52B2028}"/>
              </a:ext>
            </a:extLst>
          </p:cNvPr>
          <p:cNvCxnSpPr/>
          <p:nvPr/>
        </p:nvCxnSpPr>
        <p:spPr>
          <a:xfrm flipV="1">
            <a:off x="2153813" y="5428191"/>
            <a:ext cx="449523" cy="809266"/>
          </a:xfrm>
          <a:prstGeom prst="straightConnector1">
            <a:avLst/>
          </a:prstGeom>
          <a:noFill/>
          <a:ln w="57150" cap="rnd" cmpd="sng" algn="ctr">
            <a:solidFill>
              <a:srgbClr val="1CACE3">
                <a:lumMod val="75000"/>
              </a:srgbClr>
            </a:solidFill>
            <a:prstDash val="solid"/>
            <a:tailEnd type="triangle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ECCA0EA-0F43-B45F-3FA9-A1D2BD0762D2}"/>
              </a:ext>
            </a:extLst>
          </p:cNvPr>
          <p:cNvSpPr txBox="1"/>
          <p:nvPr/>
        </p:nvSpPr>
        <p:spPr>
          <a:xfrm>
            <a:off x="1321375" y="6232831"/>
            <a:ext cx="2054830" cy="668068"/>
          </a:xfrm>
          <a:prstGeom prst="rect">
            <a:avLst/>
          </a:prstGeom>
          <a:solidFill>
            <a:srgbClr val="1CACE3">
              <a:lumMod val="75000"/>
            </a:srgbClr>
          </a:solidFill>
          <a:ln>
            <a:solidFill>
              <a:srgbClr val="1CACE3">
                <a:lumMod val="75000"/>
              </a:srgbClr>
            </a:solidFill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 defTabSz="51814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47" b="1" kern="0" dirty="0">
                <a:solidFill>
                  <a:prstClr val="white"/>
                </a:solidFill>
                <a:latin typeface="Century Gothic"/>
                <a:cs typeface="+mn-cs"/>
              </a:rPr>
              <a:t>Fewer entries in 1</a:t>
            </a:r>
            <a:r>
              <a:rPr lang="en-US" sz="1247" b="1" kern="0" baseline="30000" dirty="0">
                <a:solidFill>
                  <a:prstClr val="white"/>
                </a:solidFill>
                <a:latin typeface="Century Gothic"/>
                <a:cs typeface="+mn-cs"/>
              </a:rPr>
              <a:t>st</a:t>
            </a:r>
            <a:r>
              <a:rPr lang="en-US" sz="1247" b="1" kern="0" dirty="0">
                <a:solidFill>
                  <a:prstClr val="white"/>
                </a:solidFill>
                <a:latin typeface="Century Gothic"/>
                <a:cs typeface="+mn-cs"/>
              </a:rPr>
              <a:t> level page table than a single level page table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16ED2EF-1191-1F3A-76C2-2F854D90F5CF}"/>
              </a:ext>
            </a:extLst>
          </p:cNvPr>
          <p:cNvCxnSpPr>
            <a:endCxn id="64" idx="3"/>
          </p:cNvCxnSpPr>
          <p:nvPr/>
        </p:nvCxnSpPr>
        <p:spPr>
          <a:xfrm flipV="1">
            <a:off x="5436148" y="5473524"/>
            <a:ext cx="634254" cy="490072"/>
          </a:xfrm>
          <a:prstGeom prst="straightConnector1">
            <a:avLst/>
          </a:prstGeom>
          <a:noFill/>
          <a:ln w="57150" cap="rnd" cmpd="sng" algn="ctr">
            <a:solidFill>
              <a:srgbClr val="1CACE3">
                <a:lumMod val="75000"/>
              </a:srgbClr>
            </a:solidFill>
            <a:prstDash val="solid"/>
            <a:tailEnd type="triangle"/>
          </a:ln>
          <a:effectLst/>
        </p:spPr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127C1FC-F2D5-B42F-EC18-06C93397F320}"/>
              </a:ext>
            </a:extLst>
          </p:cNvPr>
          <p:cNvSpPr txBox="1"/>
          <p:nvPr/>
        </p:nvSpPr>
        <p:spPr>
          <a:xfrm>
            <a:off x="4112451" y="5973369"/>
            <a:ext cx="2054830" cy="668068"/>
          </a:xfrm>
          <a:prstGeom prst="rect">
            <a:avLst/>
          </a:prstGeom>
          <a:solidFill>
            <a:srgbClr val="1CACE3">
              <a:lumMod val="75000"/>
            </a:srgbClr>
          </a:solidFill>
          <a:ln>
            <a:solidFill>
              <a:srgbClr val="1CACE3">
                <a:lumMod val="75000"/>
              </a:srgbClr>
            </a:solidFill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 defTabSz="51814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47" b="1" kern="0" dirty="0">
                <a:solidFill>
                  <a:prstClr val="white"/>
                </a:solidFill>
                <a:latin typeface="Century Gothic"/>
                <a:cs typeface="+mn-cs"/>
              </a:rPr>
              <a:t>Only allocate space for the 2</a:t>
            </a:r>
            <a:r>
              <a:rPr lang="en-US" sz="1247" b="1" kern="0" baseline="30000" dirty="0">
                <a:solidFill>
                  <a:prstClr val="white"/>
                </a:solidFill>
                <a:latin typeface="Century Gothic"/>
                <a:cs typeface="+mn-cs"/>
              </a:rPr>
              <a:t>nd</a:t>
            </a:r>
            <a:r>
              <a:rPr lang="en-US" sz="1247" b="1" kern="0" dirty="0">
                <a:solidFill>
                  <a:prstClr val="white"/>
                </a:solidFill>
                <a:latin typeface="Century Gothic"/>
                <a:cs typeface="+mn-cs"/>
              </a:rPr>
              <a:t> level page tables we actually need</a:t>
            </a:r>
          </a:p>
        </p:txBody>
      </p:sp>
    </p:spTree>
    <p:extLst>
      <p:ext uri="{BB962C8B-B14F-4D97-AF65-F5344CB8AC3E}">
        <p14:creationId xmlns:p14="http://schemas.microsoft.com/office/powerpoint/2010/main" val="366127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5" grpId="0" animBg="1"/>
      <p:bldP spid="67" grpId="0" animBg="1"/>
      <p:bldP spid="6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8142-2B5E-62B8-3CB9-4EB4BE5C4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page table –  32bit Intel x86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643A7-878E-33F2-50BF-677A275A9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27" y="3200400"/>
            <a:ext cx="10489585" cy="3800158"/>
          </a:xfrm>
        </p:spPr>
        <p:txBody>
          <a:bodyPr/>
          <a:lstStyle/>
          <a:p>
            <a:r>
              <a:rPr lang="en-US" sz="2800" dirty="0"/>
              <a:t>How many bits in the virtual 1</a:t>
            </a:r>
            <a:r>
              <a:rPr lang="en-US" sz="2800" baseline="30000" dirty="0"/>
              <a:t>st</a:t>
            </a:r>
            <a:r>
              <a:rPr lang="en-US" sz="2800" dirty="0"/>
              <a:t> level offset field?</a:t>
            </a:r>
          </a:p>
          <a:p>
            <a:pPr eaLnBrk="1" hangingPunct="1"/>
            <a:r>
              <a:rPr lang="en-US" sz="2800" dirty="0"/>
              <a:t>How many bits in the virtual 2</a:t>
            </a:r>
            <a:r>
              <a:rPr lang="en-US" sz="2800" baseline="30000" dirty="0"/>
              <a:t>nd</a:t>
            </a:r>
            <a:r>
              <a:rPr lang="en-US" sz="2800" dirty="0"/>
              <a:t> level offset field?</a:t>
            </a:r>
          </a:p>
          <a:p>
            <a:pPr eaLnBrk="1" hangingPunct="1"/>
            <a:r>
              <a:rPr lang="en-US" sz="2800" dirty="0"/>
              <a:t>How many bits in the page offset?</a:t>
            </a:r>
          </a:p>
          <a:p>
            <a:pPr eaLnBrk="1" hangingPunct="1"/>
            <a:r>
              <a:rPr lang="en-US" sz="2800" dirty="0"/>
              <a:t>How many entries in the 1</a:t>
            </a:r>
            <a:r>
              <a:rPr lang="en-US" sz="2800" baseline="30000" dirty="0"/>
              <a:t>st</a:t>
            </a:r>
            <a:r>
              <a:rPr lang="en-US" sz="2800" dirty="0"/>
              <a:t> level page table?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E9698-A792-9276-BFB0-86FA66057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F4EB910C-8F03-2265-AC19-5025B8689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341" y="1988551"/>
            <a:ext cx="2763520" cy="51816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267" b="1" baseline="30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nd</a:t>
            </a:r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level offset</a:t>
            </a:r>
          </a:p>
        </p:txBody>
      </p:sp>
      <p:sp>
        <p:nvSpPr>
          <p:cNvPr id="6" name="Rectangle 35">
            <a:extLst>
              <a:ext uri="{FF2B5EF4-FFF2-40B4-BE49-F238E27FC236}">
                <a16:creationId xmlns:a16="http://schemas.microsoft.com/office/drawing/2014/main" id="{D17CE3D5-4F12-A6D0-1D91-3A1FB1612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861" y="1988551"/>
            <a:ext cx="2245360" cy="51816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Page offset</a:t>
            </a:r>
          </a:p>
        </p:txBody>
      </p:sp>
      <p:sp>
        <p:nvSpPr>
          <p:cNvPr id="7" name="Rectangle 56">
            <a:extLst>
              <a:ext uri="{FF2B5EF4-FFF2-40B4-BE49-F238E27FC236}">
                <a16:creationId xmlns:a16="http://schemas.microsoft.com/office/drawing/2014/main" id="{639D7B87-4624-A895-4DB9-757A23020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821" y="1988551"/>
            <a:ext cx="2763520" cy="51816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267" b="1" baseline="30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</a:t>
            </a:r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level offset</a:t>
            </a:r>
          </a:p>
        </p:txBody>
      </p:sp>
      <p:sp>
        <p:nvSpPr>
          <p:cNvPr id="8" name="Text Box 57">
            <a:extLst>
              <a:ext uri="{FF2B5EF4-FFF2-40B4-BE49-F238E27FC236}">
                <a16:creationId xmlns:a16="http://schemas.microsoft.com/office/drawing/2014/main" id="{E2214C6C-94DB-C2BD-2DEC-B88112053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7222" y="1815831"/>
            <a:ext cx="1119217" cy="79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67" b="1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Virtual </a:t>
            </a:r>
          </a:p>
          <a:p>
            <a:pPr eaLnBrk="1" hangingPunct="1"/>
            <a:r>
              <a:rPr lang="en-US" sz="2267" b="1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address</a:t>
            </a:r>
          </a:p>
        </p:txBody>
      </p:sp>
      <p:sp>
        <p:nvSpPr>
          <p:cNvPr id="9" name="Text Box 57">
            <a:extLst>
              <a:ext uri="{FF2B5EF4-FFF2-40B4-BE49-F238E27FC236}">
                <a16:creationId xmlns:a16="http://schemas.microsoft.com/office/drawing/2014/main" id="{DF81ED5C-273C-378E-4E56-B3C6D8B85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7300" y="2436553"/>
            <a:ext cx="479618" cy="441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11</a:t>
            </a:r>
          </a:p>
        </p:txBody>
      </p:sp>
      <p:sp>
        <p:nvSpPr>
          <p:cNvPr id="10" name="Text Box 57">
            <a:extLst>
              <a:ext uri="{FF2B5EF4-FFF2-40B4-BE49-F238E27FC236}">
                <a16:creationId xmlns:a16="http://schemas.microsoft.com/office/drawing/2014/main" id="{1D21590B-10EC-75FD-1650-8174D6934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8341" y="2454389"/>
            <a:ext cx="479618" cy="441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</a:t>
            </a:r>
          </a:p>
        </p:txBody>
      </p:sp>
      <p:sp>
        <p:nvSpPr>
          <p:cNvPr id="11" name="Text Box 57">
            <a:extLst>
              <a:ext uri="{FF2B5EF4-FFF2-40B4-BE49-F238E27FC236}">
                <a16:creationId xmlns:a16="http://schemas.microsoft.com/office/drawing/2014/main" id="{F209E045-3A4B-9490-F1E9-FC5ECCDAE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919" y="2436553"/>
            <a:ext cx="479618" cy="441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67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31</a:t>
            </a:r>
            <a:endParaRPr lang="en-US" sz="2267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56">
            <a:extLst>
              <a:ext uri="{FF2B5EF4-FFF2-40B4-BE49-F238E27FC236}">
                <a16:creationId xmlns:a16="http://schemas.microsoft.com/office/drawing/2014/main" id="{60181F71-4346-ECD1-E36A-397E8946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119" y="5203980"/>
            <a:ext cx="2763520" cy="51816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267" b="1" baseline="30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</a:t>
            </a:r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level offset</a:t>
            </a:r>
          </a:p>
        </p:txBody>
      </p:sp>
      <p:sp>
        <p:nvSpPr>
          <p:cNvPr id="13" name="Text Box 55">
            <a:extLst>
              <a:ext uri="{FF2B5EF4-FFF2-40B4-BE49-F238E27FC236}">
                <a16:creationId xmlns:a16="http://schemas.microsoft.com/office/drawing/2014/main" id="{C1DE0EE3-3536-9FEB-4479-0AAA3F163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1101" y="5678694"/>
            <a:ext cx="1992661" cy="371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1813" b="1" baseline="30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level page table</a:t>
            </a:r>
          </a:p>
        </p:txBody>
      </p:sp>
      <p:sp>
        <p:nvSpPr>
          <p:cNvPr id="14" name="Rectangle 38">
            <a:extLst>
              <a:ext uri="{FF2B5EF4-FFF2-40B4-BE49-F238E27FC236}">
                <a16:creationId xmlns:a16="http://schemas.microsoft.com/office/drawing/2014/main" id="{AC3E8123-F497-C889-E3A1-D418CCF20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120" y="6015138"/>
            <a:ext cx="345440" cy="345440"/>
          </a:xfrm>
          <a:prstGeom prst="rect">
            <a:avLst/>
          </a:prstGeom>
          <a:solidFill>
            <a:srgbClr val="FF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ectangle 39">
            <a:extLst>
              <a:ext uri="{FF2B5EF4-FFF2-40B4-BE49-F238E27FC236}">
                <a16:creationId xmlns:a16="http://schemas.microsoft.com/office/drawing/2014/main" id="{C89B31C9-4A82-3FA4-612D-8CF11DFCA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560" y="6015138"/>
            <a:ext cx="2504440" cy="34544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ectangle 40">
            <a:extLst>
              <a:ext uri="{FF2B5EF4-FFF2-40B4-BE49-F238E27FC236}">
                <a16:creationId xmlns:a16="http://schemas.microsoft.com/office/drawing/2014/main" id="{B43DDEE0-2690-565A-263B-4B30C05C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120" y="6360578"/>
            <a:ext cx="345440" cy="345440"/>
          </a:xfrm>
          <a:prstGeom prst="rect">
            <a:avLst/>
          </a:prstGeom>
          <a:solidFill>
            <a:srgbClr val="FF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41">
            <a:extLst>
              <a:ext uri="{FF2B5EF4-FFF2-40B4-BE49-F238E27FC236}">
                <a16:creationId xmlns:a16="http://schemas.microsoft.com/office/drawing/2014/main" id="{7807B478-EDCA-3BDD-2D69-6BF47C260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560" y="6360578"/>
            <a:ext cx="2504440" cy="34544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42">
            <a:extLst>
              <a:ext uri="{FF2B5EF4-FFF2-40B4-BE49-F238E27FC236}">
                <a16:creationId xmlns:a16="http://schemas.microsoft.com/office/drawing/2014/main" id="{AB58C4C8-26B4-207E-7177-99E731AE0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120" y="6706018"/>
            <a:ext cx="345440" cy="345440"/>
          </a:xfrm>
          <a:prstGeom prst="rect">
            <a:avLst/>
          </a:prstGeom>
          <a:solidFill>
            <a:srgbClr val="FF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43">
            <a:extLst>
              <a:ext uri="{FF2B5EF4-FFF2-40B4-BE49-F238E27FC236}">
                <a16:creationId xmlns:a16="http://schemas.microsoft.com/office/drawing/2014/main" id="{51726EB5-1CAA-934B-53ED-67C3848F7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560" y="6706018"/>
            <a:ext cx="2504440" cy="34544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44">
            <a:extLst>
              <a:ext uri="{FF2B5EF4-FFF2-40B4-BE49-F238E27FC236}">
                <a16:creationId xmlns:a16="http://schemas.microsoft.com/office/drawing/2014/main" id="{D32381C1-A733-913B-2F74-6E5C63CB4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120" y="7051458"/>
            <a:ext cx="345440" cy="345440"/>
          </a:xfrm>
          <a:prstGeom prst="rect">
            <a:avLst/>
          </a:prstGeom>
          <a:solidFill>
            <a:srgbClr val="FF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45">
            <a:extLst>
              <a:ext uri="{FF2B5EF4-FFF2-40B4-BE49-F238E27FC236}">
                <a16:creationId xmlns:a16="http://schemas.microsoft.com/office/drawing/2014/main" id="{38C5625F-4766-6F62-AFFB-B81096475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560" y="7051458"/>
            <a:ext cx="2504440" cy="34544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ctangle 46">
            <a:extLst>
              <a:ext uri="{FF2B5EF4-FFF2-40B4-BE49-F238E27FC236}">
                <a16:creationId xmlns:a16="http://schemas.microsoft.com/office/drawing/2014/main" id="{2182D662-04FE-465D-803D-7A3A2AD7A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120" y="7396898"/>
            <a:ext cx="345440" cy="345440"/>
          </a:xfrm>
          <a:prstGeom prst="rect">
            <a:avLst/>
          </a:prstGeom>
          <a:solidFill>
            <a:srgbClr val="FF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23" name="Rectangle 47">
            <a:extLst>
              <a:ext uri="{FF2B5EF4-FFF2-40B4-BE49-F238E27FC236}">
                <a16:creationId xmlns:a16="http://schemas.microsoft.com/office/drawing/2014/main" id="{446C1209-D7B0-E3E3-F976-7B1A1277D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560" y="7396898"/>
            <a:ext cx="2504440" cy="34544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1813" b="1" baseline="30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nd</a:t>
            </a:r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level page table</a:t>
            </a:r>
          </a:p>
        </p:txBody>
      </p:sp>
      <p:sp>
        <p:nvSpPr>
          <p:cNvPr id="24" name="Text Box 54">
            <a:extLst>
              <a:ext uri="{FF2B5EF4-FFF2-40B4-BE49-F238E27FC236}">
                <a16:creationId xmlns:a16="http://schemas.microsoft.com/office/drawing/2014/main" id="{86AB1965-3D83-576A-8FCC-F96C1127B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008" y="5687689"/>
            <a:ext cx="647741" cy="371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13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valid</a:t>
            </a:r>
          </a:p>
        </p:txBody>
      </p:sp>
      <p:cxnSp>
        <p:nvCxnSpPr>
          <p:cNvPr id="27" name="Elbow Connector 28672">
            <a:extLst>
              <a:ext uri="{FF2B5EF4-FFF2-40B4-BE49-F238E27FC236}">
                <a16:creationId xmlns:a16="http://schemas.microsoft.com/office/drawing/2014/main" id="{AB268FDB-6EAE-3788-0267-069E393B1684}"/>
              </a:ext>
            </a:extLst>
          </p:cNvPr>
          <p:cNvCxnSpPr>
            <a:stCxn id="12" idx="2"/>
            <a:endCxn id="20" idx="1"/>
          </p:cNvCxnSpPr>
          <p:nvPr/>
        </p:nvCxnSpPr>
        <p:spPr bwMode="auto">
          <a:xfrm rot="16200000" flipH="1">
            <a:off x="3366482" y="6084538"/>
            <a:ext cx="1502037" cy="777241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 Box 8">
            <a:extLst>
              <a:ext uri="{FF2B5EF4-FFF2-40B4-BE49-F238E27FC236}">
                <a16:creationId xmlns:a16="http://schemas.microsoft.com/office/drawing/2014/main" id="{78101140-54B0-A664-B14F-AEA63C130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6370" y="2749559"/>
            <a:ext cx="1760069" cy="2826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sz="272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/>
            <a:r>
              <a:rPr lang="en-US" sz="272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     10</a:t>
            </a:r>
          </a:p>
          <a:p>
            <a:pPr eaLnBrk="1" hangingPunct="1">
              <a:lnSpc>
                <a:spcPct val="115000"/>
              </a:lnSpc>
            </a:pPr>
            <a:r>
              <a:rPr lang="en-US" sz="272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     10</a:t>
            </a:r>
          </a:p>
          <a:p>
            <a:pPr eaLnBrk="1" hangingPunct="1">
              <a:lnSpc>
                <a:spcPct val="115000"/>
              </a:lnSpc>
            </a:pPr>
            <a:r>
              <a:rPr lang="en-US" sz="272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     12</a:t>
            </a:r>
          </a:p>
          <a:p>
            <a:pPr eaLnBrk="1" hangingPunct="1">
              <a:lnSpc>
                <a:spcPct val="115000"/>
              </a:lnSpc>
            </a:pPr>
            <a:r>
              <a:rPr lang="en-US" sz="272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2</a:t>
            </a:r>
            <a:r>
              <a:rPr lang="en-US" sz="2720" baseline="30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10</a:t>
            </a:r>
            <a:r>
              <a:rPr lang="en-US" sz="272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=1024</a:t>
            </a:r>
          </a:p>
          <a:p>
            <a:pPr eaLnBrk="1" hangingPunct="1">
              <a:lnSpc>
                <a:spcPct val="115000"/>
              </a:lnSpc>
            </a:pPr>
            <a:r>
              <a:rPr lang="en-US" sz="272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1098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0.20.0.2025"/>
  <p:tag name="SLIDO_PRESENTATION_ID" val="00000000-0000-0000-0000-000000000000"/>
  <p:tag name="SLIDO_EVENT_UUID" val="99320828-747c-4bb3-b416-c47a04d962bb"/>
  <p:tag name="SLIDO_EVENT_SECTION_UUID" val="324154be-f7dd-4bd2-8507-382a178b3712"/>
</p:tagLst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21696</TotalTime>
  <Words>3296</Words>
  <Application>Microsoft Office PowerPoint</Application>
  <PresentationFormat>Custom</PresentationFormat>
  <Paragraphs>1182</Paragraphs>
  <Slides>43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Arial Narrow</vt:lpstr>
      <vt:lpstr>Calibri</vt:lpstr>
      <vt:lpstr>Calibri Light</vt:lpstr>
      <vt:lpstr>Century Gothic</vt:lpstr>
      <vt:lpstr>Times New Roman</vt:lpstr>
      <vt:lpstr>Wingdings</vt:lpstr>
      <vt:lpstr>2_Office Theme</vt:lpstr>
      <vt:lpstr>EECS 370 - Lecture 22</vt:lpstr>
      <vt:lpstr>Announcements</vt:lpstr>
      <vt:lpstr>Reminder</vt:lpstr>
      <vt:lpstr>Class Problem (continued)</vt:lpstr>
      <vt:lpstr>Size of the page table</vt:lpstr>
      <vt:lpstr>How can you organize the page table?</vt:lpstr>
      <vt:lpstr>How can you organize the page table?</vt:lpstr>
      <vt:lpstr>Hierarchical page table</vt:lpstr>
      <vt:lpstr>Hierarchical page table –  32bit Intel x86</vt:lpstr>
      <vt:lpstr>Hierarchical page table –  32bit Intel x86</vt:lpstr>
      <vt:lpstr>Hierarchical page table</vt:lpstr>
      <vt:lpstr>Hierarchical page table –  32bit Intel x86</vt:lpstr>
      <vt:lpstr>Hierarchical page table –  32bit Intel x86</vt:lpstr>
      <vt:lpstr>Class Problem (32 bit x86)</vt:lpstr>
      <vt:lpstr>Class Problem (32 bit x86)</vt:lpstr>
      <vt:lpstr>Class Problem (32 bit x86)</vt:lpstr>
      <vt:lpstr>Class Problem (32 bit x86)</vt:lpstr>
      <vt:lpstr>Class Problem (32 bit x86)</vt:lpstr>
      <vt:lpstr>Class Problem – Multi-level VM</vt:lpstr>
      <vt:lpstr>Class Problem – Multi-level VM</vt:lpstr>
      <vt:lpstr>Class Problem – Multi-level VM</vt:lpstr>
      <vt:lpstr>Page Replacement Strategies</vt:lpstr>
      <vt:lpstr>Other VM Translation Functions</vt:lpstr>
      <vt:lpstr>Performance of Virtual Memory</vt:lpstr>
      <vt:lpstr>Translation look-aside buffer (TLB)</vt:lpstr>
      <vt:lpstr>Translation look-aside buffer (TLB)</vt:lpstr>
      <vt:lpstr>Where is the TLB lookup?</vt:lpstr>
      <vt:lpstr>Putting it all together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</dc:creator>
  <cp:lastModifiedBy>Beaumont, Jonathan</cp:lastModifiedBy>
  <cp:revision>489</cp:revision>
  <dcterms:created xsi:type="dcterms:W3CDTF">2020-01-27T04:39:41Z</dcterms:created>
  <dcterms:modified xsi:type="dcterms:W3CDTF">2023-04-06T18:32:43Z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0.20.0.2025</vt:lpwstr>
  </property>
</Properties>
</file>