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sldIdLst>
    <p:sldId id="256" r:id="rId2"/>
    <p:sldId id="1012" r:id="rId3"/>
    <p:sldId id="1011" r:id="rId4"/>
    <p:sldId id="964" r:id="rId5"/>
    <p:sldId id="992" r:id="rId6"/>
    <p:sldId id="993" r:id="rId7"/>
    <p:sldId id="994" r:id="rId8"/>
    <p:sldId id="995" r:id="rId9"/>
    <p:sldId id="987" r:id="rId10"/>
    <p:sldId id="988" r:id="rId11"/>
    <p:sldId id="623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996" r:id="rId26"/>
    <p:sldId id="997" r:id="rId27"/>
    <p:sldId id="998" r:id="rId28"/>
    <p:sldId id="999" r:id="rId29"/>
    <p:sldId id="1000" r:id="rId30"/>
    <p:sldId id="1002" r:id="rId31"/>
    <p:sldId id="1001" r:id="rId32"/>
    <p:sldId id="1003" r:id="rId33"/>
    <p:sldId id="803" r:id="rId34"/>
    <p:sldId id="1013" r:id="rId35"/>
    <p:sldId id="609" r:id="rId36"/>
    <p:sldId id="639" r:id="rId37"/>
    <p:sldId id="610" r:id="rId38"/>
    <p:sldId id="640" r:id="rId39"/>
    <p:sldId id="1004" r:id="rId40"/>
    <p:sldId id="1005" r:id="rId41"/>
    <p:sldId id="1006" r:id="rId42"/>
    <p:sldId id="1008" r:id="rId43"/>
    <p:sldId id="1007" r:id="rId44"/>
    <p:sldId id="1009" r:id="rId45"/>
    <p:sldId id="1010" r:id="rId46"/>
  </p:sldIdLst>
  <p:sldSz cx="12161838" cy="7772400"/>
  <p:notesSz cx="6858000" cy="9144000"/>
  <p:custDataLst>
    <p:tags r:id="rId48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595" autoAdjust="0"/>
  </p:normalViewPr>
  <p:slideViewPr>
    <p:cSldViewPr>
      <p:cViewPr varScale="1">
        <p:scale>
          <a:sx n="86" d="100"/>
          <a:sy n="86" d="100"/>
        </p:scale>
        <p:origin x="702" y="9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6B8E51-691E-1344-9800-C31FB5EA0C76}" type="slidenum">
              <a:rPr lang="en-US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65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1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02BDC0-A95C-E142-905E-644173291C12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758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75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9A763C-A4DF-6C47-BF64-156D12AF1937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85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7AEDAF-C0C9-7C45-B16D-96DFCE9BC19B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CBF714-78DB-F344-9AB6-DA6B4AFE499D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65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06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40884A-979B-4C4E-A4A0-3E211D5D130A}" type="slidenum">
              <a:rPr lang="en-US">
                <a:solidFill>
                  <a:srgbClr val="000000"/>
                </a:solidFill>
              </a:rPr>
              <a:pPr/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81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69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361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25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1E489-1FA4-4BDA-8CD2-09F8E0B123E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2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F31D08-328B-8A43-8617-B88270924C1F}" type="slidenum">
              <a:rPr lang="en-US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73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3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FF8D8A-B085-A74D-91A6-14BEC6596224}" type="slidenum">
              <a:rPr lang="en-US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3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93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D74393-C0D3-4041-B786-6597F5CA00E3}" type="slidenum">
              <a:rPr lang="en-US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E4B68C-1A11-624B-AF00-7F72A199436F}" type="slidenum">
              <a:rPr lang="en-US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8E2EC8-4843-7B4F-82C3-5A0DF57D7BC1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24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24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8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8455E2-2FD1-A544-A976-BEEDC77C4253}" type="slidenum">
              <a:rPr lang="en-US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4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34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95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C83E8-78DF-3B4C-B2AE-F239458B822B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B863C8-63D0-6741-8A93-5315626C637D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55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68338" y="722313"/>
            <a:ext cx="5776912" cy="3692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55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38604" y="4655791"/>
            <a:ext cx="5237801" cy="4413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38" y="345440"/>
            <a:ext cx="10641608" cy="949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53781" y="1381760"/>
            <a:ext cx="10641608" cy="54406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B806F-734C-42E5-A196-12B383E2FC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89727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Making Virtual Memory Fast + 370 Wrap-Up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DFC-D64E-8126-5F4C-7810076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507A-F8BD-B47A-7D8B-21EB9999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Loading your program in memory</a:t>
            </a:r>
          </a:p>
          <a:p>
            <a:pPr lvl="1" eaLnBrk="1" hangingPunct="1"/>
            <a:r>
              <a:rPr lang="en-US" dirty="0"/>
              <a:t>Ask operating system to create a new process</a:t>
            </a:r>
          </a:p>
          <a:p>
            <a:pPr lvl="1" eaLnBrk="1" hangingPunct="1"/>
            <a:r>
              <a:rPr lang="en-US" dirty="0"/>
              <a:t>Construct a page table for this process</a:t>
            </a:r>
          </a:p>
          <a:p>
            <a:pPr lvl="1" eaLnBrk="1" hangingPunct="1"/>
            <a:r>
              <a:rPr lang="en-US" dirty="0"/>
              <a:t>Mark all page table entries as invalid with a pointer to the disk image of the program</a:t>
            </a:r>
          </a:p>
          <a:p>
            <a:pPr lvl="2" eaLnBrk="1" hangingPunct="1"/>
            <a:r>
              <a:rPr lang="en-US" dirty="0"/>
              <a:t>That is, point to the executable file containing the binary.</a:t>
            </a:r>
          </a:p>
          <a:p>
            <a:pPr lvl="1" eaLnBrk="1" hangingPunct="1"/>
            <a:r>
              <a:rPr lang="en-US" dirty="0"/>
              <a:t>Run the program and get an immediate page fault on the first instruction.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028E-7F9D-025C-EC88-32A9CECB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56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Loading a program into memory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0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1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2573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8515192" y="3922184"/>
            <a:ext cx="1744490" cy="2549259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58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0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1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2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4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5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1547019" y="1036320"/>
            <a:ext cx="5985075" cy="82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68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40" dirty="0">
                <a:latin typeface="Calibri" pitchFamily="34" charset="0"/>
              </a:rPr>
              <a:t>Page size = 4 KB, Page table entry size = 4 B</a:t>
            </a:r>
          </a:p>
          <a:p>
            <a:pPr>
              <a:spcBef>
                <a:spcPts val="680"/>
              </a:spcBef>
              <a:buClr>
                <a:srgbClr val="CC0000"/>
              </a:buClr>
              <a:buSzPct val="80000"/>
              <a:buFont typeface="Wingdings" charset="0"/>
              <a:buChar char=""/>
            </a:pPr>
            <a:r>
              <a:rPr lang="en-US" sz="2040" dirty="0">
                <a:latin typeface="Calibri" pitchFamily="34" charset="0"/>
              </a:rPr>
              <a:t>Page table register</a:t>
            </a:r>
            <a:r>
              <a:rPr lang="en-US" sz="2040" b="1" dirty="0">
                <a:latin typeface="Calibri" pitchFamily="34" charset="0"/>
              </a:rPr>
              <a:t> </a:t>
            </a:r>
            <a:r>
              <a:rPr lang="en-US" sz="2040" dirty="0">
                <a:latin typeface="Calibri" pitchFamily="34" charset="0"/>
              </a:rPr>
              <a:t>points to physical address 0x0000</a:t>
            </a:r>
          </a:p>
        </p:txBody>
      </p:sp>
      <p:sp>
        <p:nvSpPr>
          <p:cNvPr id="67" name="Slide Number Placeholder 3">
            <a:extLst>
              <a:ext uri="{FF2B5EF4-FFF2-40B4-BE49-F238E27FC236}">
                <a16:creationId xmlns:a16="http://schemas.microsoft.com/office/drawing/2014/main" id="{032D3589-372F-336A-753D-631978E4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546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99319" y="-52176"/>
            <a:ext cx="10622280" cy="134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627" b="1" dirty="0">
                <a:latin typeface="Calibri" pitchFamily="34" charset="0"/>
              </a:rPr>
              <a:t>Step 1</a:t>
            </a:r>
            <a:r>
              <a:rPr lang="en-US" sz="3627" b="1">
                <a:latin typeface="Calibri" pitchFamily="34" charset="0"/>
              </a:rPr>
              <a:t>: Read </a:t>
            </a:r>
            <a:r>
              <a:rPr lang="en-US" sz="3627" b="1" dirty="0">
                <a:latin typeface="Calibri" pitchFamily="34" charset="0"/>
              </a:rPr>
              <a:t>executable </a:t>
            </a:r>
            <a:r>
              <a:rPr lang="en-US" sz="3627" b="1">
                <a:latin typeface="Calibri" pitchFamily="34" charset="0"/>
              </a:rPr>
              <a:t>header &amp; initialize </a:t>
            </a:r>
            <a:r>
              <a:rPr lang="en-US" sz="362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8515192" y="3922184"/>
            <a:ext cx="1744490" cy="2549259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ED6594E6-150E-3847-E867-C792FC4F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603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99319" y="-52176"/>
            <a:ext cx="10363200" cy="134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Step 2</a:t>
            </a:r>
            <a:r>
              <a:rPr lang="en-US" sz="4080" b="1">
                <a:latin typeface="Calibri" pitchFamily="34" charset="0"/>
              </a:rPr>
              <a:t>: Load </a:t>
            </a:r>
            <a:r>
              <a:rPr lang="en-US" sz="4080" b="1" dirty="0">
                <a:latin typeface="Calibri" pitchFamily="34" charset="0"/>
              </a:rPr>
              <a:t>PC from header &amp; start execution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3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5646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5647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8515192" y="3922184"/>
            <a:ext cx="1744490" cy="2549259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  <a:p>
            <a:endParaRPr lang="en-US" sz="2267" b="1" dirty="0">
              <a:latin typeface="Calibri" pitchFamily="34" charset="0"/>
            </a:endParaRP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5657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5658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0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1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2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5663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64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665" name="Line 65"/>
          <p:cNvSpPr>
            <a:spLocks noChangeShapeType="1"/>
          </p:cNvSpPr>
          <p:nvPr/>
        </p:nvSpPr>
        <p:spPr bwMode="auto">
          <a:xfrm flipV="1">
            <a:off x="5385561" y="2934440"/>
            <a:ext cx="608997" cy="1845989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666" name="Text Box 66"/>
          <p:cNvSpPr txBox="1">
            <a:spLocks noChangeArrowheads="1"/>
          </p:cNvSpPr>
          <p:nvPr/>
        </p:nvSpPr>
        <p:spPr bwMode="auto">
          <a:xfrm>
            <a:off x="8846239" y="2499043"/>
            <a:ext cx="1047569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70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1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1D94EAE1-32B9-EE6C-3309-AEAB467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80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6668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6672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6674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6675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6677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4442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endParaRPr lang="en-US" sz="2040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D1000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6687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V="1">
            <a:off x="5303679" y="4229841"/>
            <a:ext cx="1036320" cy="57139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8F7F0153-0518-E282-C3A3-8327EAF5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95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7701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4442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endParaRPr lang="en-US" sz="2040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7705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7706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8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09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10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3" name="Line 65"/>
          <p:cNvSpPr>
            <a:spLocks noChangeShapeType="1"/>
          </p:cNvSpPr>
          <p:nvPr/>
        </p:nvSpPr>
        <p:spPr bwMode="auto">
          <a:xfrm flipV="1">
            <a:off x="5282284" y="4271221"/>
            <a:ext cx="1037748" cy="58562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7715" name="Rectangle 67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716" name="Rectangle 68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7717" name="Rectangle 69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 flipV="1">
            <a:off x="3403759" y="3182727"/>
            <a:ext cx="863600" cy="190351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7719" name="Freeform 71"/>
          <p:cNvSpPr>
            <a:spLocks/>
          </p:cNvSpPr>
          <p:nvPr/>
        </p:nvSpPr>
        <p:spPr bwMode="auto">
          <a:xfrm>
            <a:off x="5283712" y="2952433"/>
            <a:ext cx="2331720" cy="1899920"/>
          </a:xfrm>
          <a:custGeom>
            <a:avLst/>
            <a:gdLst>
              <a:gd name="T0" fmla="*/ 0 w 5716"/>
              <a:gd name="T1" fmla="*/ 4656 h 4657"/>
              <a:gd name="T2" fmla="*/ 5715 w 5716"/>
              <a:gd name="T3" fmla="*/ 0 h 46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16" h="4657">
                <a:moveTo>
                  <a:pt x="0" y="4656"/>
                </a:moveTo>
                <a:lnTo>
                  <a:pt x="5715" y="0"/>
                </a:lnTo>
              </a:path>
            </a:pathLst>
          </a:cu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76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7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43640DD6-C71B-B6C0-E87C-CD92004D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686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4442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8729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8735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6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0000</a:t>
            </a: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5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8BCB4722-C03F-C1A3-72A7-C5CB6DCE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16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0742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29744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29747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29749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09477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7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8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0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9765" name="Text Box 69"/>
          <p:cNvSpPr txBox="1">
            <a:spLocks noChangeArrowheads="1"/>
          </p:cNvSpPr>
          <p:nvPr/>
        </p:nvSpPr>
        <p:spPr bwMode="auto">
          <a:xfrm>
            <a:off x="8846239" y="2499043"/>
            <a:ext cx="80551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HIT!</a:t>
            </a:r>
          </a:p>
        </p:txBody>
      </p:sp>
      <p:sp>
        <p:nvSpPr>
          <p:cNvPr id="29766" name="Line 70"/>
          <p:cNvSpPr>
            <a:spLocks noChangeShapeType="1"/>
          </p:cNvSpPr>
          <p:nvPr/>
        </p:nvSpPr>
        <p:spPr bwMode="auto">
          <a:xfrm flipV="1">
            <a:off x="5305479" y="2934441"/>
            <a:ext cx="689080" cy="219142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0004</a:t>
            </a:r>
          </a:p>
        </p:txBody>
      </p:sp>
      <p:sp>
        <p:nvSpPr>
          <p:cNvPr id="75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6384E473-5CD2-6394-FFC6-DA7E3E2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17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442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9019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3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0768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0771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0773" name="Text Box 53"/>
          <p:cNvSpPr txBox="1">
            <a:spLocks noChangeArrowheads="1"/>
          </p:cNvSpPr>
          <p:nvPr/>
        </p:nvSpPr>
        <p:spPr bwMode="auto">
          <a:xfrm>
            <a:off x="8513743" y="3922184"/>
            <a:ext cx="1744490" cy="2409477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0775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2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4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5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0786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787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0788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0789" name="Text Box 69"/>
          <p:cNvSpPr txBox="1">
            <a:spLocks noChangeArrowheads="1"/>
          </p:cNvSpPr>
          <p:nvPr/>
        </p:nvSpPr>
        <p:spPr bwMode="auto">
          <a:xfrm>
            <a:off x="8835444" y="2677160"/>
            <a:ext cx="1047569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30790" name="Line 70"/>
          <p:cNvSpPr>
            <a:spLocks noChangeShapeType="1"/>
          </p:cNvSpPr>
          <p:nvPr/>
        </p:nvSpPr>
        <p:spPr bwMode="auto">
          <a:xfrm flipV="1">
            <a:off x="5385561" y="3279881"/>
            <a:ext cx="608998" cy="219142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3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8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9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90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76" name="Slide Number Placeholder 3">
            <a:extLst>
              <a:ext uri="{FF2B5EF4-FFF2-40B4-BE49-F238E27FC236}">
                <a16:creationId xmlns:a16="http://schemas.microsoft.com/office/drawing/2014/main" id="{451130A3-4AA7-6D44-D05F-BB934D11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579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8436164" y="3922183"/>
            <a:ext cx="2209105" cy="3037342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3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4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09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1810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813" name="Line 69"/>
          <p:cNvSpPr>
            <a:spLocks noChangeShapeType="1"/>
          </p:cNvSpPr>
          <p:nvPr/>
        </p:nvSpPr>
        <p:spPr bwMode="auto">
          <a:xfrm>
            <a:off x="5385561" y="5527041"/>
            <a:ext cx="868078" cy="1122679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159019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8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B8DDC1F6-97B0-606A-6B9D-ECDE6D29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049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994C-DD1E-4AEB-AAD9-31C29D5E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6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2815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2816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2817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2818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2821" name="Text Box 53"/>
          <p:cNvSpPr txBox="1">
            <a:spLocks noChangeArrowheads="1"/>
          </p:cNvSpPr>
          <p:nvPr/>
        </p:nvSpPr>
        <p:spPr bwMode="auto">
          <a:xfrm>
            <a:off x="8436164" y="3922183"/>
            <a:ext cx="2209105" cy="3351274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endParaRPr lang="en-US" sz="2267" b="1" dirty="0">
              <a:latin typeface="Calibri" pitchFamily="34" charset="0"/>
            </a:endParaRPr>
          </a:p>
          <a:p>
            <a:pPr algn="ctr"/>
            <a:endParaRPr lang="en-US" sz="2267" b="1" dirty="0">
              <a:latin typeface="Calibri" pitchFamily="34" charset="0"/>
            </a:endParaRP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2824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2831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2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35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5385560" y="5527041"/>
            <a:ext cx="869878" cy="112088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841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159019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7FFC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8" name="Slide Number Placeholder 3">
            <a:extLst>
              <a:ext uri="{FF2B5EF4-FFF2-40B4-BE49-F238E27FC236}">
                <a16:creationId xmlns:a16="http://schemas.microsoft.com/office/drawing/2014/main" id="{499683B1-5C95-70B5-CB6F-620B1C24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388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8436164" y="3922184"/>
            <a:ext cx="2209105" cy="328138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endParaRPr lang="en-US" sz="204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3854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3855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1" name="Line 69"/>
          <p:cNvSpPr>
            <a:spLocks noChangeShapeType="1"/>
          </p:cNvSpPr>
          <p:nvPr/>
        </p:nvSpPr>
        <p:spPr bwMode="auto">
          <a:xfrm flipV="1">
            <a:off x="5385561" y="2848081"/>
            <a:ext cx="608998" cy="296866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3866" name="Text Box 74"/>
          <p:cNvSpPr txBox="1">
            <a:spLocks noChangeArrowheads="1"/>
          </p:cNvSpPr>
          <p:nvPr/>
        </p:nvSpPr>
        <p:spPr bwMode="auto">
          <a:xfrm>
            <a:off x="8846239" y="2499043"/>
            <a:ext cx="805515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HIT!</a:t>
            </a: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1547019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Fetching instruction 0008</a:t>
            </a: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8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9" name="Slide Number Placeholder 3">
            <a:extLst>
              <a:ext uri="{FF2B5EF4-FFF2-40B4-BE49-F238E27FC236}">
                <a16:creationId xmlns:a16="http://schemas.microsoft.com/office/drawing/2014/main" id="{9D11FB04-A73E-B804-86E8-F8767998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21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2833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00602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4827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0x2134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8436164" y="3922184"/>
            <a:ext cx="2209105" cy="3281383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endParaRPr lang="en-US" sz="204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4872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5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6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7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4878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4879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1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4882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3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4884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 flipV="1">
            <a:off x="5217319" y="2848082"/>
            <a:ext cx="777240" cy="337163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6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4887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888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889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4890" name="Text Box 74"/>
          <p:cNvSpPr txBox="1">
            <a:spLocks noChangeArrowheads="1"/>
          </p:cNvSpPr>
          <p:nvPr/>
        </p:nvSpPr>
        <p:spPr bwMode="auto">
          <a:xfrm>
            <a:off x="8846239" y="2499043"/>
            <a:ext cx="1047569" cy="52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720" b="1" dirty="0">
                <a:solidFill>
                  <a:srgbClr val="FF0000"/>
                </a:solidFill>
                <a:latin typeface="Calibri" pitchFamily="34" charset="0"/>
              </a:rPr>
              <a:t>MISS!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8" name="Slide Number Placeholder 3">
            <a:extLst>
              <a:ext uri="{FF2B5EF4-FFF2-40B4-BE49-F238E27FC236}">
                <a16:creationId xmlns:a16="http://schemas.microsoft.com/office/drawing/2014/main" id="{2E89F293-445C-D65A-6F8E-88A428F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028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8436163" y="3922184"/>
            <a:ext cx="2209105" cy="3595315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0x0002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D1002</a:t>
            </a:r>
          </a:p>
        </p:txBody>
      </p:sp>
      <p:sp>
        <p:nvSpPr>
          <p:cNvPr id="35898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899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 flipV="1">
            <a:off x="5385561" y="4920721"/>
            <a:ext cx="868078" cy="124792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7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1600602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79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87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8" name="Slide Number Placeholder 3">
            <a:extLst>
              <a:ext uri="{FF2B5EF4-FFF2-40B4-BE49-F238E27FC236}">
                <a16:creationId xmlns:a16="http://schemas.microsoft.com/office/drawing/2014/main" id="{BC4973F3-4176-DCC7-60C6-FAD1ADA5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66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1079" y="25494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1079" y="289486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281079" y="32403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281079" y="35857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281079" y="531294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281079" y="565838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000000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281079" y="600382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281079" y="4967500"/>
            <a:ext cx="1381760" cy="345440"/>
          </a:xfrm>
          <a:prstGeom prst="rect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2885599" y="401754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2885599" y="470842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2885599" y="4362980"/>
            <a:ext cx="172720" cy="172720"/>
          </a:xfrm>
          <a:prstGeom prst="ellipse">
            <a:avLst/>
          </a:prstGeom>
          <a:solidFill>
            <a:srgbClr val="99CC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196519" y="1910715"/>
            <a:ext cx="1471531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Disk Pages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720359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6080919" y="25494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080919" y="1910715"/>
            <a:ext cx="1557516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2 entry TLB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094639" y="254942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4094639" y="289486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094639" y="324030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094639" y="3585740"/>
            <a:ext cx="1381760" cy="345440"/>
          </a:xfrm>
          <a:prstGeom prst="rect">
            <a:avLst/>
          </a:prstGeom>
          <a:solidFill>
            <a:srgbClr val="9900FF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191794" y="1910715"/>
            <a:ext cx="1241212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Memory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720359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080919" y="2981220"/>
            <a:ext cx="112268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6512720" y="3551555"/>
            <a:ext cx="1486407" cy="45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267" b="1" dirty="0">
                <a:latin typeface="Calibri" pitchFamily="34" charset="0"/>
              </a:rPr>
              <a:t>Page Table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6599079" y="40175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599079" y="43629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599079" y="47084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599079" y="505386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6599079" y="539930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6599079" y="574474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6599079" y="609018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599079" y="6435620"/>
            <a:ext cx="1295400" cy="34544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1849279" y="245946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D0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1849279" y="280490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1849279" y="315034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1849279" y="3495782"/>
            <a:ext cx="504151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1417479" y="487754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D1000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1417479" y="522298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D1001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1417479" y="556842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D1002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1417479" y="5913862"/>
            <a:ext cx="903299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>
                <a:latin typeface="Calibri" pitchFamily="34" charset="0"/>
              </a:rPr>
              <a:t>D1003</a:t>
            </a:r>
            <a:endParaRPr lang="en-US" sz="2040" b="1" dirty="0">
              <a:latin typeface="Calibri" pitchFamily="34" charset="0"/>
            </a:endParaRPr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8326279" y="25494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8326279" y="2981220"/>
            <a:ext cx="5181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6255439" y="40139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0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6255439" y="43593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6255439" y="47048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2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6255439" y="505026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3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255439" y="539570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4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6255439" y="574114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5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6255439" y="608658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6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6255439" y="6432022"/>
            <a:ext cx="339042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b="1" dirty="0">
                <a:latin typeface="Calibri" pitchFamily="34" charset="0"/>
              </a:rPr>
              <a:t>7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8436163" y="3922184"/>
            <a:ext cx="2209105" cy="3909247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Physical Refs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0x1000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0x1004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0x0007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No map 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0x2FFC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0x1008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0x0002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Page fault</a:t>
            </a:r>
          </a:p>
          <a:p>
            <a:pPr algn="ctr"/>
            <a:r>
              <a:rPr lang="en-US" sz="2040" b="1" dirty="0">
                <a:solidFill>
                  <a:srgbClr val="FF0000"/>
                </a:solidFill>
                <a:latin typeface="Calibri" pitchFamily="34" charset="0"/>
              </a:rPr>
              <a:t>0x3134</a:t>
            </a:r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4094639" y="252603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reserved</a:t>
            </a:r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6599079" y="39725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6920" name="Rectangle 56"/>
          <p:cNvSpPr>
            <a:spLocks noChangeArrowheads="1"/>
          </p:cNvSpPr>
          <p:nvPr/>
        </p:nvSpPr>
        <p:spPr bwMode="auto">
          <a:xfrm>
            <a:off x="6599079" y="43180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D1001</a:t>
            </a:r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6599079" y="46634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M3</a:t>
            </a:r>
          </a:p>
        </p:txBody>
      </p:sp>
      <p:sp>
        <p:nvSpPr>
          <p:cNvPr id="36922" name="Rectangle 58"/>
          <p:cNvSpPr>
            <a:spLocks noChangeArrowheads="1"/>
          </p:cNvSpPr>
          <p:nvPr/>
        </p:nvSpPr>
        <p:spPr bwMode="auto">
          <a:xfrm>
            <a:off x="6599079" y="500888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6599079" y="535432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4" name="Rectangle 60"/>
          <p:cNvSpPr>
            <a:spLocks noChangeArrowheads="1"/>
          </p:cNvSpPr>
          <p:nvPr/>
        </p:nvSpPr>
        <p:spPr bwMode="auto">
          <a:xfrm>
            <a:off x="6599079" y="569976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6599079" y="604520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no map</a:t>
            </a:r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6599079" y="6390640"/>
            <a:ext cx="129540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CC0000"/>
                </a:solidFill>
                <a:latin typeface="Calibri" pitchFamily="34" charset="0"/>
              </a:rPr>
              <a:t>M2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7809920" y="399774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7809920" y="4256828"/>
            <a:ext cx="359368" cy="31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60" b="1" dirty="0" err="1">
                <a:solidFill>
                  <a:srgbClr val="FF0000"/>
                </a:solidFill>
                <a:latin typeface="Calibri" pitchFamily="34" charset="0"/>
              </a:rPr>
              <a:t>ro</a:t>
            </a:r>
            <a:endParaRPr lang="en-US" sz="136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719280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M1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6070124" y="2569210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0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4094639" y="2893060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text1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8315484" y="2569210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ro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3" name="Line 69"/>
          <p:cNvSpPr>
            <a:spLocks noChangeShapeType="1"/>
          </p:cNvSpPr>
          <p:nvPr/>
        </p:nvSpPr>
        <p:spPr bwMode="auto">
          <a:xfrm flipV="1">
            <a:off x="5385561" y="4920722"/>
            <a:ext cx="868078" cy="1266613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720359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M3</a:t>
            </a:r>
          </a:p>
        </p:txBody>
      </p:sp>
      <p:sp>
        <p:nvSpPr>
          <p:cNvPr id="36935" name="Rectangle 71"/>
          <p:cNvSpPr>
            <a:spLocks noChangeArrowheads="1"/>
          </p:cNvSpPr>
          <p:nvPr/>
        </p:nvSpPr>
        <p:spPr bwMode="auto">
          <a:xfrm>
            <a:off x="6080919" y="2968625"/>
            <a:ext cx="112268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>
                <a:solidFill>
                  <a:srgbClr val="000000"/>
                </a:solidFill>
                <a:latin typeface="Calibri" pitchFamily="34" charset="0"/>
              </a:rPr>
              <a:t>2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6936" name="Rectangle 72"/>
          <p:cNvSpPr>
            <a:spLocks noChangeArrowheads="1"/>
          </p:cNvSpPr>
          <p:nvPr/>
        </p:nvSpPr>
        <p:spPr bwMode="auto">
          <a:xfrm>
            <a:off x="8326279" y="2968625"/>
            <a:ext cx="51816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3389" b="1" dirty="0" err="1">
                <a:solidFill>
                  <a:srgbClr val="000000"/>
                </a:solidFill>
                <a:latin typeface="Calibri" pitchFamily="34" charset="0"/>
              </a:rPr>
              <a:t>rw</a:t>
            </a:r>
            <a:endParaRPr lang="en-US" sz="3389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6937" name="Rectangle 73"/>
          <p:cNvSpPr>
            <a:spLocks noChangeArrowheads="1"/>
          </p:cNvSpPr>
          <p:nvPr/>
        </p:nvSpPr>
        <p:spPr bwMode="auto">
          <a:xfrm>
            <a:off x="4094639" y="324929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FFFF66"/>
                </a:solidFill>
                <a:latin typeface="Calibri" pitchFamily="34" charset="0"/>
              </a:rPr>
              <a:t>set to 0s</a:t>
            </a:r>
          </a:p>
        </p:txBody>
      </p:sp>
      <p:sp>
        <p:nvSpPr>
          <p:cNvPr id="36938" name="Rectangle 74"/>
          <p:cNvSpPr>
            <a:spLocks noChangeArrowheads="1"/>
          </p:cNvSpPr>
          <p:nvPr/>
        </p:nvSpPr>
        <p:spPr bwMode="auto">
          <a:xfrm>
            <a:off x="4094639" y="3573145"/>
            <a:ext cx="1381760" cy="34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1813" b="1" dirty="0">
                <a:solidFill>
                  <a:srgbClr val="FFFF66"/>
                </a:solidFill>
                <a:latin typeface="Calibri" pitchFamily="34" charset="0"/>
              </a:rPr>
              <a:t>global data</a:t>
            </a: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1600602" y="0"/>
            <a:ext cx="9067800" cy="94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80" b="1" dirty="0">
                <a:latin typeface="Calibri" pitchFamily="34" charset="0"/>
              </a:rPr>
              <a:t>Reference 2134</a:t>
            </a: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5994559" y="2169752"/>
            <a:ext cx="4175866" cy="42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40" dirty="0">
                <a:latin typeface="Calibri" pitchFamily="34" charset="0"/>
              </a:rPr>
              <a:t>VPN            PPN            Permission</a:t>
            </a:r>
          </a:p>
        </p:txBody>
      </p:sp>
      <p:sp>
        <p:nvSpPr>
          <p:cNvPr id="80" name="Text Box 52"/>
          <p:cNvSpPr txBox="1">
            <a:spLocks noChangeArrowheads="1"/>
          </p:cNvSpPr>
          <p:nvPr/>
        </p:nvSpPr>
        <p:spPr bwMode="auto">
          <a:xfrm>
            <a:off x="4046437" y="4242436"/>
            <a:ext cx="1524943" cy="2200381"/>
          </a:xfrm>
          <a:prstGeom prst="rect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2267" b="1" dirty="0">
                <a:latin typeface="Calibri" pitchFamily="34" charset="0"/>
              </a:rPr>
              <a:t>References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0x0000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0x0004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0x7FFC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0x0008</a:t>
            </a:r>
          </a:p>
          <a:p>
            <a:pPr algn="ctr"/>
            <a:r>
              <a:rPr lang="en-US" sz="2267" b="1" dirty="0">
                <a:latin typeface="Calibri" pitchFamily="34" charset="0"/>
              </a:rPr>
              <a:t>0x2134</a:t>
            </a:r>
          </a:p>
        </p:txBody>
      </p:sp>
      <p:sp>
        <p:nvSpPr>
          <p:cNvPr id="81" name="Slide Number Placeholder 3">
            <a:extLst>
              <a:ext uri="{FF2B5EF4-FFF2-40B4-BE49-F238E27FC236}">
                <a16:creationId xmlns:a16="http://schemas.microsoft.com/office/drawing/2014/main" id="{E55C3E5F-B8DB-1E58-7640-D957B73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872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C7E7-7187-F1C4-7753-ED2759CA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itchFamily="34" charset="0"/>
              </a:rPr>
              <a:t>Next topic: Placing Caches in a VM System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F3BC-D6BB-8C86-03EC-DDB4782B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VM systems give us two different addresses:</a:t>
            </a:r>
          </a:p>
          <a:p>
            <a:pPr lvl="1">
              <a:spcBef>
                <a:spcPts val="680"/>
              </a:spcBef>
              <a:buSzPct val="80000"/>
            </a:pPr>
            <a:r>
              <a:rPr lang="en-US" sz="2774" dirty="0">
                <a:latin typeface="Calibri" pitchFamily="34" charset="0"/>
              </a:rPr>
              <a:t>virtual and physical</a:t>
            </a:r>
          </a:p>
          <a:p>
            <a:pPr>
              <a:spcBef>
                <a:spcPts val="680"/>
              </a:spcBef>
              <a:buSzPct val="80000"/>
            </a:pPr>
            <a:endParaRPr lang="en-US" sz="272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Which address should we use to access the data cache?</a:t>
            </a:r>
          </a:p>
          <a:p>
            <a:pPr lvl="1" eaLnBrk="0" hangingPunct="0">
              <a:spcBef>
                <a:spcPts val="567"/>
              </a:spcBef>
            </a:pPr>
            <a:r>
              <a:rPr lang="en-US" sz="3173" dirty="0">
                <a:latin typeface="Calibri" pitchFamily="34" charset="0"/>
              </a:rPr>
              <a:t>Physical address (after VM translations).</a:t>
            </a:r>
          </a:p>
          <a:p>
            <a:pPr lvl="2" eaLnBrk="0" hangingPunct="0">
              <a:spcBef>
                <a:spcPts val="510"/>
              </a:spcBef>
            </a:pPr>
            <a:r>
              <a:rPr lang="en-US" sz="3173" dirty="0">
                <a:latin typeface="Calibri" pitchFamily="34" charset="0"/>
              </a:rPr>
              <a:t>We have to wait for the translation; slower.</a:t>
            </a:r>
          </a:p>
          <a:p>
            <a:pPr lvl="1">
              <a:spcBef>
                <a:spcPts val="680"/>
              </a:spcBef>
            </a:pPr>
            <a:r>
              <a:rPr lang="en-US" sz="3173" dirty="0">
                <a:latin typeface="Calibri" pitchFamily="34" charset="0"/>
              </a:rPr>
              <a:t>Virtual address (before VM translation).</a:t>
            </a:r>
          </a:p>
          <a:p>
            <a:pPr lvl="2">
              <a:spcBef>
                <a:spcPts val="567"/>
              </a:spcBef>
            </a:pPr>
            <a:r>
              <a:rPr lang="en-US" sz="3173" dirty="0">
                <a:latin typeface="Calibri" pitchFamily="34" charset="0"/>
              </a:rPr>
              <a:t>Faster access.</a:t>
            </a:r>
          </a:p>
          <a:p>
            <a:pPr lvl="2">
              <a:spcBef>
                <a:spcPts val="567"/>
              </a:spcBef>
            </a:pPr>
            <a:r>
              <a:rPr lang="en-US" sz="3173" dirty="0">
                <a:latin typeface="Calibri" pitchFamily="34" charset="0"/>
              </a:rPr>
              <a:t>More complex.</a:t>
            </a:r>
          </a:p>
          <a:p>
            <a:pPr lvl="1">
              <a:spcBef>
                <a:spcPts val="680"/>
              </a:spcBef>
            </a:pPr>
            <a:endParaRPr lang="en-US" sz="2267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E8AEE-7E19-6732-CCF0-03E1DC7C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81B72-4DA9-C4A6-3457-C42FB13AFFC3}"/>
              </a:ext>
            </a:extLst>
          </p:cNvPr>
          <p:cNvSpPr/>
          <p:nvPr/>
        </p:nvSpPr>
        <p:spPr>
          <a:xfrm>
            <a:off x="9205119" y="5100638"/>
            <a:ext cx="2590800" cy="189992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Which would be faster to access?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Address cache with virtual address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Address cache with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6181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758D-1D8F-A21C-9670-39E4D138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&amp; VM Organization: Option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CC98B-7A3D-CFAA-0D59-81DADC77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EE47E57-9B1E-83D1-8780-9B8D703D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23" y="2184610"/>
            <a:ext cx="4126386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720" b="1" dirty="0">
                <a:latin typeface="Calibri" charset="0"/>
                <a:ea typeface="Calibri" charset="0"/>
                <a:cs typeface="Calibri" charset="0"/>
              </a:rPr>
              <a:t>Physically-addressed Cache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4F241-B164-3D69-E1C1-FE04818F7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919" y="3594899"/>
            <a:ext cx="3195320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67" dirty="0">
                <a:latin typeface="Calibri" charset="0"/>
                <a:ea typeface="Calibri" charset="0"/>
                <a:cs typeface="Calibri" charset="0"/>
              </a:rPr>
              <a:t> Low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C01EF-C2BE-6901-C042-7FB2CF8A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919" y="3008543"/>
            <a:ext cx="1209040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67" dirty="0">
                <a:latin typeface="Calibri" charset="0"/>
                <a:ea typeface="Calibri" charset="0"/>
                <a:cs typeface="Calibri" charset="0"/>
              </a:rPr>
              <a:t>Slower</a:t>
            </a: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9FB481D2-DA80-18F8-12D4-D67A03C4522A}"/>
              </a:ext>
            </a:extLst>
          </p:cNvPr>
          <p:cNvSpPr/>
          <p:nvPr/>
        </p:nvSpPr>
        <p:spPr bwMode="auto">
          <a:xfrm rot="18805574">
            <a:off x="1733806" y="3719716"/>
            <a:ext cx="580091" cy="285081"/>
          </a:xfrm>
          <a:prstGeom prst="corner">
            <a:avLst>
              <a:gd name="adj1" fmla="val 32287"/>
              <a:gd name="adj2" fmla="val 41690"/>
            </a:avLst>
          </a:prstGeom>
          <a:solidFill>
            <a:srgbClr val="92D05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856" tIns="45429" rIns="90856" bIns="45429" anchor="ctr"/>
          <a:lstStyle/>
          <a:p>
            <a:pPr algn="ctr" defTabSz="908553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defRPr/>
            </a:pPr>
            <a:endParaRPr lang="en-US" sz="3389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6B59CC-DC64-E115-779D-6B91A41E4EB6}"/>
              </a:ext>
            </a:extLst>
          </p:cNvPr>
          <p:cNvGrpSpPr>
            <a:grpSpLocks/>
          </p:cNvGrpSpPr>
          <p:nvPr/>
        </p:nvGrpSpPr>
        <p:grpSpPr bwMode="auto">
          <a:xfrm>
            <a:off x="1752759" y="2933626"/>
            <a:ext cx="552134" cy="552134"/>
            <a:chOff x="234524" y="2174417"/>
            <a:chExt cx="731520" cy="73152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2368ABBB-9E87-08C6-6A2C-39C8117498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856" tIns="45429" rIns="90856" bIns="45429" anchor="ctr"/>
            <a:lstStyle/>
            <a:p>
              <a:pPr algn="ctr" defTabSz="908553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endParaRPr lang="en-US" sz="2267"/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A3738CC2-88ED-FEAE-893C-918AAA17A6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 flipH="1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856" tIns="45429" rIns="90856" bIns="45429" anchor="ctr"/>
            <a:lstStyle/>
            <a:p>
              <a:pPr algn="ctr" defTabSz="908553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endParaRPr lang="en-US" sz="2267"/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EC3E39AA-CE48-F3F1-F491-27D4D368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66" y="3474359"/>
            <a:ext cx="1098370" cy="614978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t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0360FBC-DC6A-BC43-7CB2-0EEF30B8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66" y="4688460"/>
            <a:ext cx="1122680" cy="863566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sz="3389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" name="AutoShape 6">
            <a:extLst>
              <a:ext uri="{FF2B5EF4-FFF2-40B4-BE49-F238E27FC236}">
                <a16:creationId xmlns:a16="http://schemas.microsoft.com/office/drawing/2014/main" id="{65522E71-A0BC-E27E-73A7-FE73FBEA444C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H="1">
            <a:off x="7327351" y="3042559"/>
            <a:ext cx="0" cy="431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7">
            <a:extLst>
              <a:ext uri="{FF2B5EF4-FFF2-40B4-BE49-F238E27FC236}">
                <a16:creationId xmlns:a16="http://schemas.microsoft.com/office/drawing/2014/main" id="{B31579F8-7173-8044-176C-910B708FF5C0}"/>
              </a:ext>
            </a:extLst>
          </p:cNvPr>
          <p:cNvCxnSpPr>
            <a:cxnSpLocks noChangeShapeType="1"/>
            <a:stCxn id="12" idx="2"/>
          </p:cNvCxnSpPr>
          <p:nvPr/>
        </p:nvCxnSpPr>
        <p:spPr bwMode="auto">
          <a:xfrm>
            <a:off x="7327351" y="4089338"/>
            <a:ext cx="0" cy="5986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19">
            <a:extLst>
              <a:ext uri="{FF2B5EF4-FFF2-40B4-BE49-F238E27FC236}">
                <a16:creationId xmlns:a16="http://schemas.microsoft.com/office/drawing/2014/main" id="{4172C251-6D6C-CCC5-5949-2029AA49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306" y="3393060"/>
            <a:ext cx="662810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D1675214-46B2-D2F3-C52C-76140DB9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855" y="3830258"/>
            <a:ext cx="628698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A5A26D-3691-9758-983D-B6FF62DBA731}"/>
              </a:ext>
            </a:extLst>
          </p:cNvPr>
          <p:cNvSpPr/>
          <p:nvPr/>
        </p:nvSpPr>
        <p:spPr bwMode="auto">
          <a:xfrm>
            <a:off x="6902546" y="2270970"/>
            <a:ext cx="863600" cy="77158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70910-55DA-26ED-2DE3-380C08C647AD}"/>
              </a:ext>
            </a:extLst>
          </p:cNvPr>
          <p:cNvCxnSpPr/>
          <p:nvPr/>
        </p:nvCxnSpPr>
        <p:spPr bwMode="auto">
          <a:xfrm>
            <a:off x="7876537" y="3614728"/>
            <a:ext cx="925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EF3FCA-ECA8-EB5B-E3A2-37C77F48DF20}"/>
              </a:ext>
            </a:extLst>
          </p:cNvPr>
          <p:cNvSpPr txBox="1"/>
          <p:nvPr/>
        </p:nvSpPr>
        <p:spPr>
          <a:xfrm>
            <a:off x="8067168" y="3134570"/>
            <a:ext cx="6559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3CA2E2-0D22-C9EF-1E9A-1CB97BD50597}"/>
              </a:ext>
            </a:extLst>
          </p:cNvPr>
          <p:cNvSpPr txBox="1"/>
          <p:nvPr/>
        </p:nvSpPr>
        <p:spPr>
          <a:xfrm>
            <a:off x="6897965" y="4083940"/>
            <a:ext cx="4667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22" name="Elbow Connector 44">
            <a:extLst>
              <a:ext uri="{FF2B5EF4-FFF2-40B4-BE49-F238E27FC236}">
                <a16:creationId xmlns:a16="http://schemas.microsoft.com/office/drawing/2014/main" id="{A2CD08E9-22EA-18AC-FF55-FF9A64C55FF4}"/>
              </a:ext>
            </a:extLst>
          </p:cNvPr>
          <p:cNvCxnSpPr/>
          <p:nvPr/>
        </p:nvCxnSpPr>
        <p:spPr bwMode="auto">
          <a:xfrm rot="5400000">
            <a:off x="8233181" y="3458249"/>
            <a:ext cx="177581" cy="19109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Rectangle 5">
            <a:extLst>
              <a:ext uri="{FF2B5EF4-FFF2-40B4-BE49-F238E27FC236}">
                <a16:creationId xmlns:a16="http://schemas.microsoft.com/office/drawing/2014/main" id="{5D8BD065-12FB-B84F-D941-0BC57F3E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856" y="6065176"/>
            <a:ext cx="1122680" cy="863566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sz="3389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4" name="AutoShape 7">
            <a:extLst>
              <a:ext uri="{FF2B5EF4-FFF2-40B4-BE49-F238E27FC236}">
                <a16:creationId xmlns:a16="http://schemas.microsoft.com/office/drawing/2014/main" id="{93CACD50-5D5E-D9B5-4479-CFCCAE215D0B}"/>
              </a:ext>
            </a:extLst>
          </p:cNvPr>
          <p:cNvCxnSpPr>
            <a:cxnSpLocks noChangeShapeType="1"/>
            <a:endCxn id="23" idx="0"/>
          </p:cNvCxnSpPr>
          <p:nvPr/>
        </p:nvCxnSpPr>
        <p:spPr bwMode="auto">
          <a:xfrm flipH="1">
            <a:off x="7315196" y="5557959"/>
            <a:ext cx="0" cy="50721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68A87D-3A4C-223B-F70E-D3438625AAFA}"/>
              </a:ext>
            </a:extLst>
          </p:cNvPr>
          <p:cNvSpPr txBox="1"/>
          <p:nvPr/>
        </p:nvSpPr>
        <p:spPr>
          <a:xfrm>
            <a:off x="5646331" y="2994149"/>
            <a:ext cx="175080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76B817-4935-5E1B-9A8F-36DBF587E0AA}"/>
              </a:ext>
            </a:extLst>
          </p:cNvPr>
          <p:cNvSpPr/>
          <p:nvPr/>
        </p:nvSpPr>
        <p:spPr bwMode="auto">
          <a:xfrm>
            <a:off x="8802466" y="3384437"/>
            <a:ext cx="949960" cy="920611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pPr algn="ctr" defTabSz="1036290">
              <a:lnSpc>
                <a:spcPts val="2493"/>
              </a:lnSpc>
            </a:pPr>
            <a:r>
              <a:rPr lang="en-US" sz="3389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lang="en-US" sz="272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sp>
        <p:nvSpPr>
          <p:cNvPr id="27" name="Line 32">
            <a:extLst>
              <a:ext uri="{FF2B5EF4-FFF2-40B4-BE49-F238E27FC236}">
                <a16:creationId xmlns:a16="http://schemas.microsoft.com/office/drawing/2014/main" id="{2C5DB4F3-4DD4-39C5-193A-47ACB3403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633" y="3911810"/>
            <a:ext cx="3897233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389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01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0E0E-9D08-0893-2079-7598831E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itchFamily="34" charset="0"/>
              </a:rPr>
              <a:t>Physically addressed caches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E90C-BB09-7E31-617C-D549EE3B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Perform TLB lookup </a:t>
            </a:r>
            <a:r>
              <a:rPr lang="en-US" sz="3173" b="1" i="1" dirty="0">
                <a:latin typeface="Calibri" pitchFamily="34" charset="0"/>
              </a:rPr>
              <a:t>before</a:t>
            </a:r>
            <a:r>
              <a:rPr lang="en-US" sz="3173" dirty="0">
                <a:latin typeface="Calibri" pitchFamily="34" charset="0"/>
              </a:rPr>
              <a:t> cache tag comparison</a:t>
            </a:r>
          </a:p>
          <a:p>
            <a:pPr lvl="1">
              <a:spcBef>
                <a:spcPts val="567"/>
              </a:spcBef>
            </a:pPr>
            <a:r>
              <a:rPr lang="en-US" sz="2720" dirty="0">
                <a:latin typeface="Calibri" pitchFamily="34" charset="0"/>
              </a:rPr>
              <a:t>Use bits from </a:t>
            </a:r>
            <a:r>
              <a:rPr lang="en-US" sz="2720" b="1" i="1" dirty="0">
                <a:latin typeface="Calibri" pitchFamily="34" charset="0"/>
              </a:rPr>
              <a:t>physical</a:t>
            </a:r>
            <a:r>
              <a:rPr lang="en-US" sz="2720" dirty="0">
                <a:latin typeface="Calibri" pitchFamily="34" charset="0"/>
              </a:rPr>
              <a:t> address to access cache (tag, set index, and block offset bits)</a:t>
            </a:r>
          </a:p>
          <a:p>
            <a:pPr>
              <a:spcBef>
                <a:spcPts val="680"/>
              </a:spcBef>
              <a:buSzPct val="80000"/>
            </a:pPr>
            <a:endParaRPr lang="en-US" sz="272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Slower access? </a:t>
            </a:r>
          </a:p>
          <a:p>
            <a:pPr lvl="1">
              <a:spcBef>
                <a:spcPts val="567"/>
              </a:spcBef>
            </a:pPr>
            <a:r>
              <a:rPr lang="en-US" sz="2720" dirty="0">
                <a:latin typeface="Calibri" pitchFamily="34" charset="0"/>
              </a:rPr>
              <a:t>Tag lookup takes place </a:t>
            </a:r>
            <a:r>
              <a:rPr lang="en-US" sz="2720" b="1" i="1" dirty="0">
                <a:latin typeface="Calibri" pitchFamily="34" charset="0"/>
              </a:rPr>
              <a:t>after</a:t>
            </a:r>
            <a:r>
              <a:rPr lang="en-US" sz="2720" dirty="0">
                <a:latin typeface="Calibri" pitchFamily="34" charset="0"/>
              </a:rPr>
              <a:t> the TLB  lookup</a:t>
            </a:r>
          </a:p>
          <a:p>
            <a:pPr>
              <a:spcBef>
                <a:spcPts val="680"/>
              </a:spcBef>
              <a:buSzPct val="80000"/>
            </a:pPr>
            <a:endParaRPr lang="en-US" sz="272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Simplifies some VM management</a:t>
            </a:r>
          </a:p>
          <a:p>
            <a:pPr lvl="1">
              <a:spcBef>
                <a:spcPts val="567"/>
              </a:spcBef>
            </a:pPr>
            <a:r>
              <a:rPr lang="en-US" sz="2720" dirty="0">
                <a:latin typeface="Calibri" pitchFamily="34" charset="0"/>
              </a:rPr>
              <a:t>When switching processes, TLB must be invalidated, but cache OK to stay as is</a:t>
            </a:r>
          </a:p>
          <a:p>
            <a:pPr lvl="1">
              <a:spcBef>
                <a:spcPts val="567"/>
              </a:spcBef>
            </a:pPr>
            <a:r>
              <a:rPr lang="en-US" sz="2720" dirty="0">
                <a:latin typeface="Calibri" pitchFamily="34" charset="0"/>
              </a:rPr>
              <a:t>Implications?  Might result in fewer cache misses if context switches very common (but they generally are not)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99F25-6A83-3B6C-69B9-A1F38E28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46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AF2A-2D61-E574-AD58-01A10991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Physically addressed caches: detailed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C6429-4C2A-9F3A-C55F-09121E05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31385B-0BD9-BF34-7798-CF7063982A70}"/>
              </a:ext>
            </a:extLst>
          </p:cNvPr>
          <p:cNvSpPr/>
          <p:nvPr/>
        </p:nvSpPr>
        <p:spPr bwMode="auto">
          <a:xfrm>
            <a:off x="2871206" y="6131560"/>
            <a:ext cx="2145862" cy="664837"/>
          </a:xfrm>
          <a:prstGeom prst="ellipse">
            <a:avLst/>
          </a:prstGeom>
          <a:solidFill>
            <a:srgbClr val="33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267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to processor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DBE5FFD-E039-C121-EAF1-F047A040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707" y="3119634"/>
            <a:ext cx="1098370" cy="685014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E1E4C0E-CBD6-004A-5B4F-EB85E7053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707" y="4713983"/>
            <a:ext cx="1122680" cy="863566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sz="2267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64553325-A8AB-DE9B-CFBA-1DC8A4A18C22}"/>
              </a:ext>
            </a:extLst>
          </p:cNvPr>
          <p:cNvCxnSpPr>
            <a:cxnSpLocks noChangeShapeType="1"/>
            <a:stCxn id="12" idx="2"/>
            <a:endCxn id="6" idx="0"/>
          </p:cNvCxnSpPr>
          <p:nvPr/>
        </p:nvCxnSpPr>
        <p:spPr bwMode="auto">
          <a:xfrm flipH="1">
            <a:off x="3986892" y="2239709"/>
            <a:ext cx="6995" cy="8799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77ABC607-DA71-8795-22B9-00ED5DD8BFEE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3986892" y="3804648"/>
            <a:ext cx="12155" cy="90933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9">
            <a:extLst>
              <a:ext uri="{FF2B5EF4-FFF2-40B4-BE49-F238E27FC236}">
                <a16:creationId xmlns:a16="http://schemas.microsoft.com/office/drawing/2014/main" id="{BF4D9343-2AE6-A586-0691-A8CD5B3F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847" y="3271222"/>
            <a:ext cx="662810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CA0B6F22-3575-61FB-1630-9B8B27C8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396" y="3694606"/>
            <a:ext cx="628698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F57E3-E056-8D7C-2603-679947B17D0E}"/>
              </a:ext>
            </a:extLst>
          </p:cNvPr>
          <p:cNvSpPr/>
          <p:nvPr/>
        </p:nvSpPr>
        <p:spPr bwMode="auto">
          <a:xfrm>
            <a:off x="3562087" y="1468120"/>
            <a:ext cx="863600" cy="77158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5A004-4F57-7E95-B6E1-6ECE1F291A6A}"/>
              </a:ext>
            </a:extLst>
          </p:cNvPr>
          <p:cNvSpPr/>
          <p:nvPr/>
        </p:nvSpPr>
        <p:spPr bwMode="auto">
          <a:xfrm>
            <a:off x="5462007" y="2952565"/>
            <a:ext cx="949960" cy="920611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pPr algn="ctr" defTabSz="1036290">
              <a:lnSpc>
                <a:spcPts val="2493"/>
              </a:lnSpc>
            </a:pPr>
            <a:r>
              <a:rPr lang="en-US" sz="3389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lang="en-US" sz="272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86C854-CFF6-9BFF-B61C-FB7E53043D04}"/>
              </a:ext>
            </a:extLst>
          </p:cNvPr>
          <p:cNvCxnSpPr/>
          <p:nvPr/>
        </p:nvCxnSpPr>
        <p:spPr bwMode="auto">
          <a:xfrm>
            <a:off x="4536077" y="3330038"/>
            <a:ext cx="925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C9932E-E48F-19F4-272C-011C38274770}"/>
              </a:ext>
            </a:extLst>
          </p:cNvPr>
          <p:cNvSpPr txBox="1"/>
          <p:nvPr/>
        </p:nvSpPr>
        <p:spPr>
          <a:xfrm>
            <a:off x="4657041" y="2911462"/>
            <a:ext cx="6559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08520-1F82-CA4F-5DD5-F6D65ADDE480}"/>
              </a:ext>
            </a:extLst>
          </p:cNvPr>
          <p:cNvSpPr txBox="1"/>
          <p:nvPr/>
        </p:nvSpPr>
        <p:spPr>
          <a:xfrm>
            <a:off x="3557506" y="3799250"/>
            <a:ext cx="4667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ABA7AAB-1FDF-E856-C5A4-BA76FFECBC5E}"/>
              </a:ext>
            </a:extLst>
          </p:cNvPr>
          <p:cNvCxnSpPr>
            <a:stCxn id="13" idx="2"/>
          </p:cNvCxnSpPr>
          <p:nvPr/>
        </p:nvCxnSpPr>
        <p:spPr bwMode="auto">
          <a:xfrm rot="5400000">
            <a:off x="4892722" y="3006490"/>
            <a:ext cx="177581" cy="19109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7">
            <a:extLst>
              <a:ext uri="{FF2B5EF4-FFF2-40B4-BE49-F238E27FC236}">
                <a16:creationId xmlns:a16="http://schemas.microsoft.com/office/drawing/2014/main" id="{69D77610-348E-D0A0-A8D5-2336175956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08279" y="5583484"/>
            <a:ext cx="0" cy="5480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Line 32">
            <a:extLst>
              <a:ext uri="{FF2B5EF4-FFF2-40B4-BE49-F238E27FC236}">
                <a16:creationId xmlns:a16="http://schemas.microsoft.com/office/drawing/2014/main" id="{40B4D49B-EB4B-9484-9490-F05D0E4EC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173" y="3703020"/>
            <a:ext cx="4354237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389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5F83CA8C-3ED0-8666-8106-B2397A6BA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275" y="2725266"/>
            <a:ext cx="997389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~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1 cycle</a:t>
            </a: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088F1C64-EBC1-136E-C788-2268F3ED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31" y="4376225"/>
            <a:ext cx="1319592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1-10s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C638CC0-7C22-9620-95AD-81FED4454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654" y="2331720"/>
            <a:ext cx="1672958" cy="6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 to 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100s cycles</a:t>
            </a:r>
          </a:p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(cached or not)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79E37E-7F42-5CA6-9B32-951F45D1AC75}"/>
              </a:ext>
            </a:extLst>
          </p:cNvPr>
          <p:cNvSpPr txBox="1"/>
          <p:nvPr/>
        </p:nvSpPr>
        <p:spPr>
          <a:xfrm>
            <a:off x="3186558" y="2226631"/>
            <a:ext cx="175080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2053D5-3297-B63D-B62E-DCCAD8DC3D7D}"/>
              </a:ext>
            </a:extLst>
          </p:cNvPr>
          <p:cNvCxnSpPr/>
          <p:nvPr/>
        </p:nvCxnSpPr>
        <p:spPr bwMode="auto">
          <a:xfrm>
            <a:off x="4543071" y="5105440"/>
            <a:ext cx="925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Elbow Connector 53">
            <a:extLst>
              <a:ext uri="{FF2B5EF4-FFF2-40B4-BE49-F238E27FC236}">
                <a16:creationId xmlns:a16="http://schemas.microsoft.com/office/drawing/2014/main" id="{E76DEFFB-ABEC-AA75-AFD8-684093795C60}"/>
              </a:ext>
            </a:extLst>
          </p:cNvPr>
          <p:cNvCxnSpPr/>
          <p:nvPr/>
        </p:nvCxnSpPr>
        <p:spPr bwMode="auto">
          <a:xfrm rot="5400000">
            <a:off x="4899715" y="4919435"/>
            <a:ext cx="177581" cy="19109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id="{8016D959-C4A5-8450-99BA-09ABDFA9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001" y="4922520"/>
            <a:ext cx="1122680" cy="863566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sz="2267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7" name="Elbow Connector 61">
            <a:extLst>
              <a:ext uri="{FF2B5EF4-FFF2-40B4-BE49-F238E27FC236}">
                <a16:creationId xmlns:a16="http://schemas.microsoft.com/office/drawing/2014/main" id="{2BE0524E-6C61-0075-45A7-D926BC5C8FBB}"/>
              </a:ext>
            </a:extLst>
          </p:cNvPr>
          <p:cNvCxnSpPr/>
          <p:nvPr/>
        </p:nvCxnSpPr>
        <p:spPr bwMode="auto">
          <a:xfrm rot="5400000">
            <a:off x="3087237" y="6002150"/>
            <a:ext cx="120633" cy="16926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C62999-1522-A268-1F2D-C0D7032288CA}"/>
              </a:ext>
            </a:extLst>
          </p:cNvPr>
          <p:cNvSpPr txBox="1"/>
          <p:nvPr/>
        </p:nvSpPr>
        <p:spPr>
          <a:xfrm>
            <a:off x="4745118" y="4714574"/>
            <a:ext cx="6559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5CDF10-6BE1-C25C-4387-067DEE3F5507}"/>
              </a:ext>
            </a:extLst>
          </p:cNvPr>
          <p:cNvSpPr txBox="1"/>
          <p:nvPr/>
        </p:nvSpPr>
        <p:spPr>
          <a:xfrm>
            <a:off x="3512036" y="5606359"/>
            <a:ext cx="4667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1715160F-F039-F5CC-99C1-F01983983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390" y="4586830"/>
            <a:ext cx="124906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100s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53622E-9430-446D-20A8-A1E7C0518AF4}"/>
              </a:ext>
            </a:extLst>
          </p:cNvPr>
          <p:cNvSpPr txBox="1"/>
          <p:nvPr/>
        </p:nvSpPr>
        <p:spPr>
          <a:xfrm>
            <a:off x="4442381" y="3713481"/>
            <a:ext cx="1337226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valid page </a:t>
            </a:r>
            <a:br>
              <a:rPr lang="en-US" sz="204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587" i="1" dirty="0">
                <a:latin typeface="Calibri" charset="0"/>
                <a:ea typeface="Calibri" charset="0"/>
                <a:cs typeface="Calibri" charset="0"/>
              </a:rPr>
              <a:t>(update TLB)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DA2879-7815-3A8D-3D8E-87AE38D38E07}"/>
              </a:ext>
            </a:extLst>
          </p:cNvPr>
          <p:cNvCxnSpPr/>
          <p:nvPr/>
        </p:nvCxnSpPr>
        <p:spPr bwMode="auto">
          <a:xfrm flipV="1">
            <a:off x="6411967" y="3157791"/>
            <a:ext cx="16048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A1B301-1DDF-CF20-3884-0AD50F01AC58}"/>
              </a:ext>
            </a:extLst>
          </p:cNvPr>
          <p:cNvSpPr txBox="1"/>
          <p:nvPr/>
        </p:nvSpPr>
        <p:spPr>
          <a:xfrm>
            <a:off x="7211887" y="2782395"/>
            <a:ext cx="87895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invalid</a:t>
            </a:r>
            <a:br>
              <a:rPr lang="en-US" sz="204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 page</a:t>
            </a:r>
          </a:p>
        </p:txBody>
      </p:sp>
      <p:sp>
        <p:nvSpPr>
          <p:cNvPr id="34" name="AutoShape 29">
            <a:extLst>
              <a:ext uri="{FF2B5EF4-FFF2-40B4-BE49-F238E27FC236}">
                <a16:creationId xmlns:a16="http://schemas.microsoft.com/office/drawing/2014/main" id="{C3EABB5E-CDC9-3672-BFD7-FA87E6B73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246" y="2874136"/>
            <a:ext cx="903765" cy="1015377"/>
          </a:xfrm>
          <a:prstGeom prst="flowChartMagneticDisk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dirty="0">
                <a:latin typeface="Calibri" charset="0"/>
                <a:ea typeface="Calibri" charset="0"/>
                <a:cs typeface="Calibri" charset="0"/>
              </a:rPr>
              <a:t>disk</a:t>
            </a: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BD44752-4598-6F15-1657-E201740E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797" y="2466186"/>
            <a:ext cx="184217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1,000,000s cycles</a:t>
            </a:r>
            <a:endParaRPr lang="en-US" sz="1813" b="1" i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60DAD0-6F46-C707-7A92-3055B06E86B7}"/>
              </a:ext>
            </a:extLst>
          </p:cNvPr>
          <p:cNvSpPr txBox="1"/>
          <p:nvPr/>
        </p:nvSpPr>
        <p:spPr>
          <a:xfrm>
            <a:off x="6944519" y="4133373"/>
            <a:ext cx="1648656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bring in page </a:t>
            </a:r>
            <a:br>
              <a:rPr lang="en-US" sz="204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587" i="1" dirty="0">
                <a:latin typeface="Calibri" charset="0"/>
                <a:ea typeface="Calibri" charset="0"/>
                <a:cs typeface="Calibri" charset="0"/>
              </a:rPr>
              <a:t>(update memory, </a:t>
            </a:r>
            <a:br>
              <a:rPr lang="en-US" sz="1587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587" i="1" dirty="0">
                <a:latin typeface="Calibri" charset="0"/>
                <a:ea typeface="Calibri" charset="0"/>
                <a:cs typeface="Calibri" charset="0"/>
              </a:rPr>
              <a:t>page table &amp; TLB)</a:t>
            </a:r>
          </a:p>
        </p:txBody>
      </p:sp>
      <p:cxnSp>
        <p:nvCxnSpPr>
          <p:cNvPr id="37" name="Elbow Connector 73">
            <a:extLst>
              <a:ext uri="{FF2B5EF4-FFF2-40B4-BE49-F238E27FC236}">
                <a16:creationId xmlns:a16="http://schemas.microsoft.com/office/drawing/2014/main" id="{4B9EC1B8-9CBD-6E1D-05EF-DF60F588A3E6}"/>
              </a:ext>
            </a:extLst>
          </p:cNvPr>
          <p:cNvCxnSpPr>
            <a:stCxn id="34" idx="3"/>
          </p:cNvCxnSpPr>
          <p:nvPr/>
        </p:nvCxnSpPr>
        <p:spPr bwMode="auto">
          <a:xfrm rot="5400000">
            <a:off x="5946649" y="1975897"/>
            <a:ext cx="622864" cy="4450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81978C-E6F4-4019-AEAF-A29F2B2281DF}"/>
              </a:ext>
            </a:extLst>
          </p:cNvPr>
          <p:cNvCxnSpPr/>
          <p:nvPr/>
        </p:nvCxnSpPr>
        <p:spPr bwMode="auto">
          <a:xfrm flipV="1">
            <a:off x="2301219" y="3694605"/>
            <a:ext cx="0" cy="3214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498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15" grpId="0"/>
      <p:bldP spid="16" grpId="0"/>
      <p:bldP spid="20" grpId="0"/>
      <p:bldP spid="21" grpId="0"/>
      <p:bldP spid="22" grpId="0"/>
      <p:bldP spid="23" grpId="0"/>
      <p:bldP spid="26" grpId="0" animBg="1"/>
      <p:bldP spid="28" grpId="0"/>
      <p:bldP spid="29" grpId="0"/>
      <p:bldP spid="30" grpId="0"/>
      <p:bldP spid="31" grpId="0"/>
      <p:bldP spid="33" grpId="0"/>
      <p:bldP spid="34" grpId="0" animBg="1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2727-7A3C-24DB-04DE-5E6F7594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&amp; VM Organization: option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2752-43AD-D9C4-2E86-559E49EE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D8E651CD-1EE2-407E-3C09-91224BEA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79" y="1554480"/>
            <a:ext cx="3951018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720" b="1">
                <a:latin typeface="Calibri" charset="0"/>
                <a:ea typeface="Calibri" charset="0"/>
                <a:cs typeface="Calibri" charset="0"/>
              </a:rPr>
              <a:t>Virtually-addressed Cache</a:t>
            </a:r>
            <a:endParaRPr lang="en-US" sz="272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1045A-1D8C-FF58-0C6C-E440D670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533" y="2964769"/>
            <a:ext cx="3195320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67" dirty="0">
                <a:latin typeface="Calibri" charset="0"/>
                <a:ea typeface="Calibri" charset="0"/>
                <a:cs typeface="Calibri" charset="0"/>
              </a:rPr>
              <a:t> Faster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7FFDE-4717-DB1F-BF35-021D02BA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532" y="2378412"/>
            <a:ext cx="3419567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267" dirty="0">
                <a:latin typeface="Calibri" charset="0"/>
                <a:ea typeface="Calibri" charset="0"/>
                <a:cs typeface="Calibri" charset="0"/>
              </a:rPr>
              <a:t>High complexity </a:t>
            </a:r>
            <a:r>
              <a:rPr lang="en-US" sz="2267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(aliasing)</a:t>
            </a:r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2815E59C-1E3B-A9E8-839D-154272CD97C8}"/>
              </a:ext>
            </a:extLst>
          </p:cNvPr>
          <p:cNvSpPr/>
          <p:nvPr/>
        </p:nvSpPr>
        <p:spPr bwMode="auto">
          <a:xfrm rot="18805574">
            <a:off x="1689420" y="3089586"/>
            <a:ext cx="580091" cy="285081"/>
          </a:xfrm>
          <a:prstGeom prst="corner">
            <a:avLst>
              <a:gd name="adj1" fmla="val 32287"/>
              <a:gd name="adj2" fmla="val 41690"/>
            </a:avLst>
          </a:prstGeom>
          <a:solidFill>
            <a:srgbClr val="92D05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856" tIns="45429" rIns="90856" bIns="45429" anchor="ctr"/>
          <a:lstStyle/>
          <a:p>
            <a:pPr algn="ctr" defTabSz="908553" eaLnBrk="0" fontAlgn="ctr" hangingPunct="0">
              <a:lnSpc>
                <a:spcPct val="80000"/>
              </a:lnSpc>
              <a:spcBef>
                <a:spcPct val="50000"/>
              </a:spcBef>
              <a:buClr>
                <a:schemeClr val="bg2"/>
              </a:buClr>
              <a:buSzPct val="125000"/>
              <a:defRPr/>
            </a:pPr>
            <a:endParaRPr lang="en-US" sz="3389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6A82A5-44CF-8B6E-C85A-E3D3B258E43D}"/>
              </a:ext>
            </a:extLst>
          </p:cNvPr>
          <p:cNvGrpSpPr>
            <a:grpSpLocks/>
          </p:cNvGrpSpPr>
          <p:nvPr/>
        </p:nvGrpSpPr>
        <p:grpSpPr bwMode="auto">
          <a:xfrm>
            <a:off x="1708373" y="2303496"/>
            <a:ext cx="552134" cy="552134"/>
            <a:chOff x="234524" y="2174417"/>
            <a:chExt cx="731520" cy="73152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986BFBB-F299-9970-ECAF-867792D67E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856" tIns="45429" rIns="90856" bIns="45429" anchor="ctr"/>
            <a:lstStyle/>
            <a:p>
              <a:pPr algn="ctr" defTabSz="908553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endParaRPr lang="en-US" sz="2267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DB25A17A-EECC-9AF0-B206-1A911A3B2C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000" flipH="1">
              <a:off x="562184" y="2174417"/>
              <a:ext cx="76200" cy="7315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856" tIns="45429" rIns="90856" bIns="45429" anchor="ctr"/>
            <a:lstStyle/>
            <a:p>
              <a:pPr algn="ctr" defTabSz="908553" eaLnBrk="0" fontAlgn="ctr" hangingPunct="0">
                <a:lnSpc>
                  <a:spcPct val="80000"/>
                </a:lnSpc>
                <a:spcBef>
                  <a:spcPct val="50000"/>
                </a:spcBef>
                <a:buClr>
                  <a:schemeClr val="bg2"/>
                </a:buClr>
                <a:buSzPct val="125000"/>
              </a:pPr>
              <a:endParaRPr lang="en-US" sz="2267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7F0228D8-309E-04D0-4987-CCA69FC3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759" y="4439258"/>
            <a:ext cx="1098370" cy="614978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5D460D02-FFEC-60EB-4A61-573810BE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898" y="4531691"/>
            <a:ext cx="662810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A7E0E37A-434C-2FD2-A70F-ADDA4F712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447" y="4968889"/>
            <a:ext cx="628698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2084F-5705-B517-13C9-6D185CBD9297}"/>
              </a:ext>
            </a:extLst>
          </p:cNvPr>
          <p:cNvSpPr/>
          <p:nvPr/>
        </p:nvSpPr>
        <p:spPr bwMode="auto">
          <a:xfrm>
            <a:off x="6253639" y="1727200"/>
            <a:ext cx="863600" cy="77158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5176FC-24D7-BD4F-0694-02691E71F06B}"/>
              </a:ext>
            </a:extLst>
          </p:cNvPr>
          <p:cNvCxnSpPr/>
          <p:nvPr/>
        </p:nvCxnSpPr>
        <p:spPr bwMode="auto">
          <a:xfrm>
            <a:off x="7379129" y="4579627"/>
            <a:ext cx="925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189769-A053-97F8-0097-7248491B4CE2}"/>
              </a:ext>
            </a:extLst>
          </p:cNvPr>
          <p:cNvSpPr txBox="1"/>
          <p:nvPr/>
        </p:nvSpPr>
        <p:spPr>
          <a:xfrm>
            <a:off x="7569760" y="4198462"/>
            <a:ext cx="6559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7BFC4-A6C6-D38D-81F5-BD55D77578BB}"/>
              </a:ext>
            </a:extLst>
          </p:cNvPr>
          <p:cNvSpPr txBox="1"/>
          <p:nvPr/>
        </p:nvSpPr>
        <p:spPr>
          <a:xfrm>
            <a:off x="6400558" y="5048838"/>
            <a:ext cx="4667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19" name="Elbow Connector 44">
            <a:extLst>
              <a:ext uri="{FF2B5EF4-FFF2-40B4-BE49-F238E27FC236}">
                <a16:creationId xmlns:a16="http://schemas.microsoft.com/office/drawing/2014/main" id="{327F3260-5E2B-3CF0-269D-2A502FCBA109}"/>
              </a:ext>
            </a:extLst>
          </p:cNvPr>
          <p:cNvCxnSpPr>
            <a:stCxn id="23" idx="2"/>
          </p:cNvCxnSpPr>
          <p:nvPr/>
        </p:nvCxnSpPr>
        <p:spPr bwMode="auto">
          <a:xfrm rot="5400000">
            <a:off x="7649517" y="4336891"/>
            <a:ext cx="350093" cy="19109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Rectangle 5">
            <a:extLst>
              <a:ext uri="{FF2B5EF4-FFF2-40B4-BE49-F238E27FC236}">
                <a16:creationId xmlns:a16="http://schemas.microsoft.com/office/drawing/2014/main" id="{32260E02-2A44-FD8B-7C30-F78D6290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78" y="5968371"/>
            <a:ext cx="1122680" cy="863566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sz="3389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4F911D-FBE9-CD8F-E242-D5DEDBDD1771}"/>
              </a:ext>
            </a:extLst>
          </p:cNvPr>
          <p:cNvCxnSpPr>
            <a:stCxn id="15" idx="2"/>
          </p:cNvCxnSpPr>
          <p:nvPr/>
        </p:nvCxnSpPr>
        <p:spPr bwMode="auto">
          <a:xfrm>
            <a:off x="6685439" y="2498790"/>
            <a:ext cx="0" cy="3345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23B50D-2E7D-A128-263D-9B985C407943}"/>
              </a:ext>
            </a:extLst>
          </p:cNvPr>
          <p:cNvSpPr txBox="1"/>
          <p:nvPr/>
        </p:nvSpPr>
        <p:spPr>
          <a:xfrm>
            <a:off x="6699839" y="2413294"/>
            <a:ext cx="175080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7480CC-0ADC-1B2F-60E4-07F297BCB363}"/>
              </a:ext>
            </a:extLst>
          </p:cNvPr>
          <p:cNvSpPr/>
          <p:nvPr/>
        </p:nvSpPr>
        <p:spPr bwMode="auto">
          <a:xfrm>
            <a:off x="8305060" y="4196710"/>
            <a:ext cx="949960" cy="920611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pPr algn="ctr" defTabSz="1036290">
              <a:lnSpc>
                <a:spcPts val="2493"/>
              </a:lnSpc>
            </a:pPr>
            <a:r>
              <a:rPr lang="en-US" sz="3389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lang="en-US" sz="272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sp>
        <p:nvSpPr>
          <p:cNvPr id="24" name="Line 32">
            <a:extLst>
              <a:ext uri="{FF2B5EF4-FFF2-40B4-BE49-F238E27FC236}">
                <a16:creationId xmlns:a16="http://schemas.microsoft.com/office/drawing/2014/main" id="{D5E6C17F-B812-7A88-AF01-649CB514B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673" y="4968889"/>
            <a:ext cx="6142594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389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6062111B-FE65-F0D8-6F9A-2759FF17C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279" y="2849914"/>
            <a:ext cx="1122680" cy="863566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sz="3389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54973C-10EF-8BF0-5318-0289E318786D}"/>
              </a:ext>
            </a:extLst>
          </p:cNvPr>
          <p:cNvCxnSpPr/>
          <p:nvPr/>
        </p:nvCxnSpPr>
        <p:spPr bwMode="auto">
          <a:xfrm>
            <a:off x="6728619" y="3713480"/>
            <a:ext cx="0" cy="7257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34B4EA-B174-D807-E233-A4FDA0F55C82}"/>
              </a:ext>
            </a:extLst>
          </p:cNvPr>
          <p:cNvCxnSpPr/>
          <p:nvPr/>
        </p:nvCxnSpPr>
        <p:spPr bwMode="auto">
          <a:xfrm>
            <a:off x="6821308" y="5041923"/>
            <a:ext cx="8636" cy="9264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031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P4</a:t>
            </a:r>
          </a:p>
          <a:p>
            <a:pPr lvl="1"/>
            <a:r>
              <a:rPr lang="en-US" dirty="0"/>
              <a:t>Last project!</a:t>
            </a:r>
          </a:p>
          <a:p>
            <a:pPr lvl="1"/>
            <a:r>
              <a:rPr lang="en-US" dirty="0"/>
              <a:t>Due Thu (4/13)</a:t>
            </a:r>
          </a:p>
          <a:p>
            <a:r>
              <a:rPr lang="en-US" dirty="0"/>
              <a:t>HW 6</a:t>
            </a:r>
          </a:p>
          <a:p>
            <a:pPr lvl="1"/>
            <a:r>
              <a:rPr lang="en-US" dirty="0"/>
              <a:t>Last homework!</a:t>
            </a:r>
          </a:p>
          <a:p>
            <a:pPr lvl="1"/>
            <a:r>
              <a:rPr lang="en-US" dirty="0"/>
              <a:t>Due Monday (4/17)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…Last exam!</a:t>
            </a:r>
          </a:p>
          <a:p>
            <a:pPr lvl="1"/>
            <a:r>
              <a:rPr lang="en-US" dirty="0"/>
              <a:t>Thu (4/20) @ 10:30 am</a:t>
            </a:r>
          </a:p>
          <a:p>
            <a:pPr lvl="1"/>
            <a:r>
              <a:rPr lang="en-US" dirty="0"/>
              <a:t>Sample exams will be posted</a:t>
            </a:r>
          </a:p>
          <a:p>
            <a:pPr lvl="1"/>
            <a:r>
              <a:rPr lang="en-US" dirty="0"/>
              <a:t>(One sample exam given in homework)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2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30C8-FB49-1B5E-F062-C961684F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itchFamily="34" charset="0"/>
              </a:rPr>
              <a:t>Virtually addressed caches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135D-C741-B765-D328-8C26CE39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Cache uses bits from the virtual address to access cache (tag, set index, and block offset)</a:t>
            </a:r>
          </a:p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Perform the TLB only if the cache gets a miss.</a:t>
            </a:r>
          </a:p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Problems:</a:t>
            </a:r>
          </a:p>
          <a:p>
            <a:pPr lvl="1">
              <a:spcBef>
                <a:spcPts val="567"/>
              </a:spcBef>
            </a:pPr>
            <a:r>
              <a:rPr lang="en-US" sz="2720" dirty="0">
                <a:latin typeface="Calibri" pitchFamily="34" charset="0"/>
              </a:rPr>
              <a:t>Aliasing:  Two processes may refer to the same physical location with different virtual addresses (synonyms)</a:t>
            </a:r>
          </a:p>
          <a:p>
            <a:pPr lvl="1">
              <a:spcBef>
                <a:spcPts val="567"/>
              </a:spcBef>
            </a:pPr>
            <a:r>
              <a:rPr lang="en-US" sz="2720" dirty="0">
                <a:latin typeface="Calibri" pitchFamily="34" charset="0"/>
              </a:rPr>
              <a:t>Two processes may have same virtual addresses with different physical addresses (homonyms)</a:t>
            </a:r>
          </a:p>
          <a:p>
            <a:pPr lvl="1">
              <a:spcBef>
                <a:spcPts val="567"/>
              </a:spcBef>
            </a:pPr>
            <a:r>
              <a:rPr lang="en-US" sz="2720" dirty="0">
                <a:latin typeface="Calibri" pitchFamily="34" charset="0"/>
              </a:rPr>
              <a:t>When switching processes, TLB must be invalidated, dirty cache blocks must be written back to memory, and cache must be invalidated to solve homonym problem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33D5A-0710-092C-A39C-A9FA0935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95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71A8-A1AA-7F98-34B2-512D0F54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Virtually addressed caches: detailed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5EF2B-0B86-1CE4-80C4-D4C2221F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FCDFA2-403C-A804-7442-3DDDA814B50D}"/>
              </a:ext>
            </a:extLst>
          </p:cNvPr>
          <p:cNvSpPr/>
          <p:nvPr/>
        </p:nvSpPr>
        <p:spPr bwMode="auto">
          <a:xfrm>
            <a:off x="2871206" y="6131560"/>
            <a:ext cx="2145862" cy="664837"/>
          </a:xfrm>
          <a:prstGeom prst="ellipse">
            <a:avLst/>
          </a:prstGeom>
          <a:solidFill>
            <a:srgbClr val="3399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2267" i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 to processor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53D672F-2F2C-5353-43C5-7E0E7DDF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647" y="2826166"/>
            <a:ext cx="1098370" cy="685014"/>
          </a:xfrm>
          <a:prstGeom prst="rect">
            <a:avLst/>
          </a:prstGeom>
          <a:solidFill>
            <a:srgbClr val="CC99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TLB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231001-FD2F-4E23-7A5E-49E19A7B1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707" y="2755838"/>
            <a:ext cx="1122680" cy="863566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89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cache</a:t>
            </a:r>
            <a:endParaRPr lang="en-US" sz="2267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BB96376A-C24D-459F-A12F-F867BB99C8DE}"/>
              </a:ext>
            </a:extLst>
          </p:cNvPr>
          <p:cNvCxnSpPr>
            <a:cxnSpLocks noChangeShapeType="1"/>
            <a:stCxn id="12" idx="2"/>
            <a:endCxn id="7" idx="0"/>
          </p:cNvCxnSpPr>
          <p:nvPr/>
        </p:nvCxnSpPr>
        <p:spPr bwMode="auto">
          <a:xfrm>
            <a:off x="3993887" y="2239709"/>
            <a:ext cx="5160" cy="516129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684B01E-8CF1-C387-738B-937BAC49AD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59532" y="3511180"/>
            <a:ext cx="12155" cy="90933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9">
            <a:extLst>
              <a:ext uri="{FF2B5EF4-FFF2-40B4-BE49-F238E27FC236}">
                <a16:creationId xmlns:a16="http://schemas.microsoft.com/office/drawing/2014/main" id="{559915DC-F321-9A39-0BB9-FC7F20DE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879" y="3025956"/>
            <a:ext cx="662810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3A2FEBE1-4F52-283D-8907-878D23F5C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428" y="3449340"/>
            <a:ext cx="628698" cy="6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389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3C725-83F0-14DB-7586-670C357BE4E0}"/>
              </a:ext>
            </a:extLst>
          </p:cNvPr>
          <p:cNvSpPr/>
          <p:nvPr/>
        </p:nvSpPr>
        <p:spPr bwMode="auto">
          <a:xfrm>
            <a:off x="3562087" y="1468120"/>
            <a:ext cx="863600" cy="77158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267" b="1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E749C8-0006-8163-2A2F-00E5A4D0F3AC}"/>
              </a:ext>
            </a:extLst>
          </p:cNvPr>
          <p:cNvSpPr/>
          <p:nvPr/>
        </p:nvSpPr>
        <p:spPr bwMode="auto">
          <a:xfrm>
            <a:off x="7534647" y="2659097"/>
            <a:ext cx="949960" cy="920611"/>
          </a:xfrm>
          <a:prstGeom prst="rect">
            <a:avLst/>
          </a:prstGeom>
          <a:solidFill>
            <a:srgbClr val="99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ctr" anchorCtr="0" compatLnSpc="1">
            <a:prstTxWarp prst="textNoShape">
              <a:avLst/>
            </a:prstTxWarp>
          </a:bodyPr>
          <a:lstStyle/>
          <a:p>
            <a:pPr algn="ctr" defTabSz="1036290">
              <a:lnSpc>
                <a:spcPts val="2493"/>
              </a:lnSpc>
            </a:pPr>
            <a:r>
              <a:rPr lang="en-US" sz="3389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age</a:t>
            </a:r>
            <a:br>
              <a:rPr lang="en-US" sz="272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720" dirty="0">
                <a:latin typeface="Calibri" charset="0"/>
                <a:ea typeface="Calibri" charset="0"/>
                <a:cs typeface="Calibri" charset="0"/>
              </a:rPr>
              <a:t>table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A0276C-E84C-BFC1-C7DE-9A470E10CB1C}"/>
              </a:ext>
            </a:extLst>
          </p:cNvPr>
          <p:cNvCxnSpPr/>
          <p:nvPr/>
        </p:nvCxnSpPr>
        <p:spPr bwMode="auto">
          <a:xfrm>
            <a:off x="6608717" y="3036571"/>
            <a:ext cx="925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4434EA-788A-7528-5AEC-A928C4E26967}"/>
              </a:ext>
            </a:extLst>
          </p:cNvPr>
          <p:cNvSpPr txBox="1"/>
          <p:nvPr/>
        </p:nvSpPr>
        <p:spPr>
          <a:xfrm>
            <a:off x="6729681" y="2617995"/>
            <a:ext cx="6559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AD107-63C2-FC16-D97F-C95DC16D29F3}"/>
              </a:ext>
            </a:extLst>
          </p:cNvPr>
          <p:cNvSpPr txBox="1"/>
          <p:nvPr/>
        </p:nvSpPr>
        <p:spPr>
          <a:xfrm>
            <a:off x="3475727" y="3724550"/>
            <a:ext cx="4667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12D3F4A-169E-2AEB-AFAE-B3C5B520F14A}"/>
              </a:ext>
            </a:extLst>
          </p:cNvPr>
          <p:cNvCxnSpPr>
            <a:stCxn id="13" idx="2"/>
          </p:cNvCxnSpPr>
          <p:nvPr/>
        </p:nvCxnSpPr>
        <p:spPr bwMode="auto">
          <a:xfrm rot="5400000">
            <a:off x="6965362" y="2713023"/>
            <a:ext cx="177581" cy="19109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AutoShape 7">
            <a:extLst>
              <a:ext uri="{FF2B5EF4-FFF2-40B4-BE49-F238E27FC236}">
                <a16:creationId xmlns:a16="http://schemas.microsoft.com/office/drawing/2014/main" id="{D2E91AC4-BCCC-07AF-F787-A92025D7BB1A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flipH="1">
            <a:off x="3944137" y="3625339"/>
            <a:ext cx="0" cy="250622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Line 32">
            <a:extLst>
              <a:ext uri="{FF2B5EF4-FFF2-40B4-BE49-F238E27FC236}">
                <a16:creationId xmlns:a16="http://schemas.microsoft.com/office/drawing/2014/main" id="{ADABE46C-F453-FC68-0EE2-6F2DA207A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7205" y="3457755"/>
            <a:ext cx="3897233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389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7A834B86-93DB-C09E-5E87-15AA484D5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215" y="2431798"/>
            <a:ext cx="997389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~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1 cycle</a:t>
            </a:r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A8AE1E95-D4DB-A69C-6FC6-DACC6B2B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31" y="2418080"/>
            <a:ext cx="1319592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1-10s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29D74F3-EB2F-4F1A-1501-47E1617F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294" y="2038253"/>
            <a:ext cx="1672958" cy="650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 to 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100s cycles</a:t>
            </a:r>
          </a:p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(cached or not)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27989-C36C-99F2-19A6-1D793F0CF764}"/>
              </a:ext>
            </a:extLst>
          </p:cNvPr>
          <p:cNvSpPr txBox="1"/>
          <p:nvPr/>
        </p:nvSpPr>
        <p:spPr>
          <a:xfrm>
            <a:off x="3186558" y="2226631"/>
            <a:ext cx="175080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cxnSp>
        <p:nvCxnSpPr>
          <p:cNvPr id="24" name="Elbow Connector 53">
            <a:extLst>
              <a:ext uri="{FF2B5EF4-FFF2-40B4-BE49-F238E27FC236}">
                <a16:creationId xmlns:a16="http://schemas.microsoft.com/office/drawing/2014/main" id="{24CF9B8D-0587-C320-C557-4B092CE9E7CF}"/>
              </a:ext>
            </a:extLst>
          </p:cNvPr>
          <p:cNvCxnSpPr>
            <a:stCxn id="25" idx="2"/>
          </p:cNvCxnSpPr>
          <p:nvPr/>
        </p:nvCxnSpPr>
        <p:spPr bwMode="auto">
          <a:xfrm rot="5400000">
            <a:off x="5021330" y="4283699"/>
            <a:ext cx="230293" cy="225639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3A130FB5-68E7-1BA2-9397-BD22228D1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331" y="4433181"/>
            <a:ext cx="1122680" cy="863566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lnSpc>
                <a:spcPts val="20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93" kern="0" dirty="0">
                <a:solidFill>
                  <a:sysClr val="windowText" lastClr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endParaRPr lang="en-US" sz="2493" b="1" kern="0" dirty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Elbow Connector 61">
            <a:extLst>
              <a:ext uri="{FF2B5EF4-FFF2-40B4-BE49-F238E27FC236}">
                <a16:creationId xmlns:a16="http://schemas.microsoft.com/office/drawing/2014/main" id="{1B90B598-1A5A-E06D-CFC1-59CCEDF725E5}"/>
              </a:ext>
            </a:extLst>
          </p:cNvPr>
          <p:cNvCxnSpPr/>
          <p:nvPr/>
        </p:nvCxnSpPr>
        <p:spPr bwMode="auto">
          <a:xfrm rot="5400000">
            <a:off x="3087237" y="6002150"/>
            <a:ext cx="120633" cy="16926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D6F007-9C5E-4B28-6A7D-880774116CD9}"/>
              </a:ext>
            </a:extLst>
          </p:cNvPr>
          <p:cNvSpPr txBox="1"/>
          <p:nvPr/>
        </p:nvSpPr>
        <p:spPr>
          <a:xfrm>
            <a:off x="5601359" y="3694606"/>
            <a:ext cx="4667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hit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1ECFA962-B79C-E37A-FA15-CB42F8F9D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755" y="4058920"/>
            <a:ext cx="1249060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100s</a:t>
            </a:r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</a:rPr>
              <a:t> cycles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737AF-B6E1-B198-71B6-805ADED90583}"/>
              </a:ext>
            </a:extLst>
          </p:cNvPr>
          <p:cNvSpPr txBox="1"/>
          <p:nvPr/>
        </p:nvSpPr>
        <p:spPr>
          <a:xfrm>
            <a:off x="6515021" y="3420013"/>
            <a:ext cx="1337226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valid page </a:t>
            </a:r>
            <a:br>
              <a:rPr lang="en-US" sz="204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587" i="1" dirty="0">
                <a:latin typeface="Calibri" charset="0"/>
                <a:ea typeface="Calibri" charset="0"/>
                <a:cs typeface="Calibri" charset="0"/>
              </a:rPr>
              <a:t>(update TLB)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018B7F-63EB-C423-CC2F-BC0F84905059}"/>
              </a:ext>
            </a:extLst>
          </p:cNvPr>
          <p:cNvCxnSpPr/>
          <p:nvPr/>
        </p:nvCxnSpPr>
        <p:spPr bwMode="auto">
          <a:xfrm flipV="1">
            <a:off x="8484607" y="2864323"/>
            <a:ext cx="16048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00CC44-B7C5-CFD0-F457-BF037CC30E92}"/>
              </a:ext>
            </a:extLst>
          </p:cNvPr>
          <p:cNvSpPr txBox="1"/>
          <p:nvPr/>
        </p:nvSpPr>
        <p:spPr>
          <a:xfrm>
            <a:off x="9284527" y="2488928"/>
            <a:ext cx="87895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invalid</a:t>
            </a:r>
            <a:br>
              <a:rPr lang="en-US" sz="204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 page</a:t>
            </a:r>
          </a:p>
        </p:txBody>
      </p:sp>
      <p:sp>
        <p:nvSpPr>
          <p:cNvPr id="32" name="AutoShape 29">
            <a:extLst>
              <a:ext uri="{FF2B5EF4-FFF2-40B4-BE49-F238E27FC236}">
                <a16:creationId xmlns:a16="http://schemas.microsoft.com/office/drawing/2014/main" id="{97D0DD27-8AC7-5E87-301D-2CBC46C68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886" y="2580669"/>
            <a:ext cx="903765" cy="1015377"/>
          </a:xfrm>
          <a:prstGeom prst="flowChartMagneticDisk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dirty="0">
                <a:latin typeface="Calibri" charset="0"/>
                <a:ea typeface="Calibri" charset="0"/>
                <a:cs typeface="Calibri" charset="0"/>
              </a:rPr>
              <a:t>disk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9EEE743B-C72F-0ED6-9C28-9C404F07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08" y="2172718"/>
            <a:ext cx="1842171" cy="37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13" b="1" i="1" dirty="0">
                <a:solidFill>
                  <a:srgbClr val="002060"/>
                </a:solidFill>
                <a:latin typeface="Calibri" charset="0"/>
                <a:ea typeface="Calibri" charset="0"/>
                <a:cs typeface="Calibri" charset="0"/>
                <a:sym typeface="Symbol" charset="0"/>
              </a:rPr>
              <a:t>1,000,000s cycles</a:t>
            </a:r>
            <a:endParaRPr lang="en-US" sz="1813" b="1" i="1" dirty="0">
              <a:solidFill>
                <a:srgbClr val="00206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43E7E5-04E8-44C6-6F5F-96DE11A15CA2}"/>
              </a:ext>
            </a:extLst>
          </p:cNvPr>
          <p:cNvSpPr txBox="1"/>
          <p:nvPr/>
        </p:nvSpPr>
        <p:spPr>
          <a:xfrm>
            <a:off x="9017159" y="3839905"/>
            <a:ext cx="1648656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bring in page </a:t>
            </a:r>
            <a:br>
              <a:rPr lang="en-US" sz="2040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587" i="1" dirty="0">
                <a:latin typeface="Calibri" charset="0"/>
                <a:ea typeface="Calibri" charset="0"/>
                <a:cs typeface="Calibri" charset="0"/>
              </a:rPr>
              <a:t>(update memory, </a:t>
            </a:r>
            <a:br>
              <a:rPr lang="en-US" sz="1587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1587" i="1" dirty="0">
                <a:latin typeface="Calibri" charset="0"/>
                <a:ea typeface="Calibri" charset="0"/>
                <a:cs typeface="Calibri" charset="0"/>
              </a:rPr>
              <a:t>page table &amp; TLB)</a:t>
            </a:r>
          </a:p>
        </p:txBody>
      </p:sp>
      <p:cxnSp>
        <p:nvCxnSpPr>
          <p:cNvPr id="35" name="Elbow Connector 73">
            <a:extLst>
              <a:ext uri="{FF2B5EF4-FFF2-40B4-BE49-F238E27FC236}">
                <a16:creationId xmlns:a16="http://schemas.microsoft.com/office/drawing/2014/main" id="{B2FE768B-9F51-088D-D547-C7DB51483FA5}"/>
              </a:ext>
            </a:extLst>
          </p:cNvPr>
          <p:cNvCxnSpPr>
            <a:stCxn id="32" idx="3"/>
          </p:cNvCxnSpPr>
          <p:nvPr/>
        </p:nvCxnSpPr>
        <p:spPr bwMode="auto">
          <a:xfrm rot="5400000">
            <a:off x="8019289" y="1682429"/>
            <a:ext cx="622864" cy="4450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F9183D-8E4E-2DB1-E59E-8177A1AEF2DB}"/>
              </a:ext>
            </a:extLst>
          </p:cNvPr>
          <p:cNvCxnSpPr/>
          <p:nvPr/>
        </p:nvCxnSpPr>
        <p:spPr bwMode="auto">
          <a:xfrm flipV="1">
            <a:off x="2301219" y="3694605"/>
            <a:ext cx="0" cy="3214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7B8020-1FFA-5D21-C923-811DA6CE6234}"/>
              </a:ext>
            </a:extLst>
          </p:cNvPr>
          <p:cNvCxnSpPr/>
          <p:nvPr/>
        </p:nvCxnSpPr>
        <p:spPr bwMode="auto">
          <a:xfrm>
            <a:off x="4571635" y="3009376"/>
            <a:ext cx="9259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501A2C-56B9-5ECF-ECF2-77DF210FD794}"/>
              </a:ext>
            </a:extLst>
          </p:cNvPr>
          <p:cNvSpPr txBox="1"/>
          <p:nvPr/>
        </p:nvSpPr>
        <p:spPr>
          <a:xfrm>
            <a:off x="4692599" y="2590800"/>
            <a:ext cx="65594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40" i="1" dirty="0">
                <a:latin typeface="Calibri" charset="0"/>
                <a:ea typeface="Calibri" charset="0"/>
                <a:cs typeface="Calibri" charset="0"/>
              </a:rPr>
              <a:t>miss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84F8D7-6D90-13B9-CCB1-4F6EF6F970C5}"/>
              </a:ext>
            </a:extLst>
          </p:cNvPr>
          <p:cNvSpPr txBox="1"/>
          <p:nvPr/>
        </p:nvSpPr>
        <p:spPr>
          <a:xfrm>
            <a:off x="4360583" y="5178226"/>
            <a:ext cx="1409104" cy="336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87" i="1" dirty="0">
                <a:latin typeface="Calibri" charset="0"/>
                <a:ea typeface="Calibri" charset="0"/>
                <a:cs typeface="Calibri" charset="0"/>
              </a:rPr>
              <a:t>(update cache)</a:t>
            </a:r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801AC82A-EFDF-AC4D-68D3-3D03CC2E9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015" y="3448212"/>
            <a:ext cx="0" cy="66497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389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87F67924-808E-69F5-24A5-D54CB4D30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320" y="4113182"/>
            <a:ext cx="1911696" cy="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389" kern="0">
              <a:solidFill>
                <a:sysClr val="windowText" lastClr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8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5" grpId="0"/>
      <p:bldP spid="16" grpId="0"/>
      <p:bldP spid="20" grpId="0"/>
      <p:bldP spid="21" grpId="0"/>
      <p:bldP spid="22" grpId="0"/>
      <p:bldP spid="25" grpId="0" animBg="1"/>
      <p:bldP spid="27" grpId="0"/>
      <p:bldP spid="28" grpId="0"/>
      <p:bldP spid="29" grpId="0"/>
      <p:bldP spid="31" grpId="0"/>
      <p:bldP spid="32" grpId="0" animBg="1"/>
      <p:bldP spid="33" grpId="0"/>
      <p:bldP spid="34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0414-5FB6-E56E-0544-F3DFE673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itchFamily="34" charset="0"/>
              </a:rPr>
              <a:t>OS Support for Virtual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CA04-29F9-C709-B2F3-1CCE778C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It must be able to modify the page table register, update page table values, etc.</a:t>
            </a:r>
          </a:p>
          <a:p>
            <a:pPr eaLnBrk="0" hangingPunct="0">
              <a:spcBef>
                <a:spcPts val="680"/>
              </a:spcBef>
              <a:buSzPct val="80000"/>
            </a:pPr>
            <a:r>
              <a:rPr lang="en-US" sz="3173" dirty="0">
                <a:latin typeface="Calibri" pitchFamily="34" charset="0"/>
              </a:rPr>
              <a:t>To enable the OS to do this, </a:t>
            </a:r>
            <a:r>
              <a:rPr lang="en-US" sz="3173" b="1" dirty="0">
                <a:latin typeface="Calibri" pitchFamily="34" charset="0"/>
              </a:rPr>
              <a:t>BUT</a:t>
            </a:r>
            <a:r>
              <a:rPr lang="en-US" sz="3173" dirty="0">
                <a:latin typeface="Calibri" pitchFamily="34" charset="0"/>
              </a:rPr>
              <a:t> not the user program, we have different execution modes for a process.</a:t>
            </a:r>
          </a:p>
          <a:p>
            <a:pPr lvl="1" eaLnBrk="0" hangingPunct="0">
              <a:spcBef>
                <a:spcPts val="567"/>
              </a:spcBef>
            </a:pPr>
            <a:r>
              <a:rPr lang="en-US" sz="3173" dirty="0">
                <a:solidFill>
                  <a:srgbClr val="CC0000"/>
                </a:solidFill>
                <a:latin typeface="Calibri" pitchFamily="34" charset="0"/>
              </a:rPr>
              <a:t>Executive</a:t>
            </a:r>
            <a:r>
              <a:rPr lang="en-US" sz="3173" dirty="0">
                <a:latin typeface="Calibri" pitchFamily="34" charset="0"/>
              </a:rPr>
              <a:t> (or </a:t>
            </a:r>
            <a:r>
              <a:rPr lang="en-US" sz="3173" dirty="0">
                <a:solidFill>
                  <a:srgbClr val="CC0000"/>
                </a:solidFill>
                <a:latin typeface="Calibri" pitchFamily="34" charset="0"/>
              </a:rPr>
              <a:t>supervisor</a:t>
            </a:r>
            <a:r>
              <a:rPr lang="en-US" sz="3173" dirty="0">
                <a:latin typeface="Calibri" pitchFamily="34" charset="0"/>
              </a:rPr>
              <a:t> or </a:t>
            </a:r>
            <a:r>
              <a:rPr lang="en-US" sz="3173" dirty="0">
                <a:solidFill>
                  <a:srgbClr val="CC0000"/>
                </a:solidFill>
                <a:latin typeface="Calibri" pitchFamily="34" charset="0"/>
              </a:rPr>
              <a:t>kernel</a:t>
            </a:r>
            <a:r>
              <a:rPr lang="en-US" sz="3173" dirty="0">
                <a:latin typeface="Calibri" pitchFamily="34" charset="0"/>
              </a:rPr>
              <a:t> level) permissions and</a:t>
            </a:r>
          </a:p>
          <a:p>
            <a:pPr lvl="1" eaLnBrk="0" hangingPunct="0">
              <a:spcBef>
                <a:spcPts val="567"/>
              </a:spcBef>
            </a:pPr>
            <a:r>
              <a:rPr lang="en-US" sz="3173" dirty="0">
                <a:solidFill>
                  <a:srgbClr val="CC0000"/>
                </a:solidFill>
                <a:latin typeface="Calibri" pitchFamily="34" charset="0"/>
              </a:rPr>
              <a:t>User level</a:t>
            </a:r>
            <a:r>
              <a:rPr lang="en-US" sz="3173" dirty="0">
                <a:latin typeface="Calibri" pitchFamily="34" charset="0"/>
              </a:rPr>
              <a:t> permissions.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8CBC1-E875-2F99-2FB6-6CB2772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99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lecture Thursday</a:t>
            </a:r>
          </a:p>
          <a:p>
            <a:pPr lvl="1"/>
            <a:r>
              <a:rPr lang="en-US" sz="2400" dirty="0"/>
              <a:t>Exam review next Tuesday</a:t>
            </a:r>
            <a:endParaRPr lang="en-US" sz="4400" dirty="0"/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432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21DD-0785-4809-91CD-5AF4D009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FC9-8C74-44F3-9913-B037CB2B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5F92D-97C1-4ECA-8EAD-0E1C54E5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87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</p:nvPr>
        </p:nvGraphicFramePr>
        <p:xfrm>
          <a:off x="1244760" y="1554480"/>
          <a:ext cx="9326881" cy="2406926"/>
        </p:xfrm>
        <a:graphic>
          <a:graphicData uri="http://schemas.openxmlformats.org/drawingml/2006/table">
            <a:tbl>
              <a:tblPr/>
              <a:tblGrid>
                <a:gridCol w="168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6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4267359" y="414528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030879" y="4145280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1331119" y="4145280"/>
            <a:ext cx="293624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1590200" y="4641783"/>
            <a:ext cx="2736647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4597105" y="5242929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1488145" y="5242929"/>
            <a:ext cx="3195320" cy="51816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1590199" y="5761090"/>
            <a:ext cx="2880532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479" y="6477001"/>
            <a:ext cx="9845040" cy="9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6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1503839" y="7405370"/>
            <a:ext cx="3886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EECS 370: Introduction to Computer Organization</a:t>
            </a:r>
          </a:p>
          <a:p>
            <a:endParaRPr lang="en-US" sz="1133" dirty="0">
              <a:latin typeface="Calibri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899319" y="0"/>
            <a:ext cx="10363200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632" tIns="51816" rIns="103632" bIns="51816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sz="4080" kern="0">
                <a:solidFill>
                  <a:srgbClr val="000000"/>
                </a:solidFill>
              </a:rPr>
              <a:t>Exercise using previous multi-level VM</a:t>
            </a:r>
            <a:endParaRPr lang="en-US" sz="2493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73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</p:nvPr>
        </p:nvGraphicFramePr>
        <p:xfrm>
          <a:off x="1244760" y="1554480"/>
          <a:ext cx="9326881" cy="2406926"/>
        </p:xfrm>
        <a:graphic>
          <a:graphicData uri="http://schemas.openxmlformats.org/drawingml/2006/table">
            <a:tbl>
              <a:tblPr/>
              <a:tblGrid>
                <a:gridCol w="168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6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4267359" y="414528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030879" y="4145280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1331119" y="4145280"/>
            <a:ext cx="293624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1590200" y="4641783"/>
            <a:ext cx="2736647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4597105" y="5242929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1488145" y="5242929"/>
            <a:ext cx="3195320" cy="51816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1590199" y="5761090"/>
            <a:ext cx="2880532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479" y="6477000"/>
            <a:ext cx="9585960" cy="9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6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899319" y="0"/>
            <a:ext cx="10363200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632" tIns="51816" rIns="103632" bIns="51816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sz="4080" kern="0">
                <a:solidFill>
                  <a:srgbClr val="000000"/>
                </a:solidFill>
              </a:rPr>
              <a:t>Exercise using previous multi-level VM </a:t>
            </a:r>
            <a:endParaRPr lang="en-US" sz="2493" kern="0">
              <a:solidFill>
                <a:srgbClr val="000000"/>
              </a:solidFill>
            </a:endParaRP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1503839" y="7405370"/>
            <a:ext cx="3886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EECS 370: Introduction to Computer Organization</a:t>
            </a:r>
          </a:p>
          <a:p>
            <a:endParaRPr lang="en-US" sz="113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89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</p:nvPr>
        </p:nvGraphicFramePr>
        <p:xfrm>
          <a:off x="1244760" y="1554480"/>
          <a:ext cx="9326881" cy="2406926"/>
        </p:xfrm>
        <a:graphic>
          <a:graphicData uri="http://schemas.openxmlformats.org/drawingml/2006/table">
            <a:tbl>
              <a:tblPr/>
              <a:tblGrid>
                <a:gridCol w="168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6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0x0F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0x0030C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4267359" y="414528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030879" y="4145280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1331119" y="4145280"/>
            <a:ext cx="293624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1590200" y="4641783"/>
            <a:ext cx="2736647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4597105" y="5242929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1488145" y="5242929"/>
            <a:ext cx="3195320" cy="51816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1590199" y="5761090"/>
            <a:ext cx="2880532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479" y="6477000"/>
            <a:ext cx="9585960" cy="9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6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899319" y="0"/>
            <a:ext cx="10363200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632" tIns="51816" rIns="103632" bIns="51816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sz="4080" kern="0">
                <a:solidFill>
                  <a:srgbClr val="000000"/>
                </a:solidFill>
              </a:rPr>
              <a:t>Exercise using previous multi-level VM </a:t>
            </a:r>
            <a:endParaRPr lang="en-US" sz="2493" kern="0">
              <a:solidFill>
                <a:srgbClr val="000000"/>
              </a:solidFill>
            </a:endParaRP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1503839" y="7405370"/>
            <a:ext cx="39725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EECS 370: Introduction to Computer Organization</a:t>
            </a:r>
          </a:p>
          <a:p>
            <a:endParaRPr lang="en-US" sz="1133" dirty="0">
              <a:latin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1776A-0A9E-D74A-ADC2-DA30AD065598}"/>
              </a:ext>
            </a:extLst>
          </p:cNvPr>
          <p:cNvSpPr txBox="1"/>
          <p:nvPr/>
        </p:nvSpPr>
        <p:spPr>
          <a:xfrm>
            <a:off x="697439" y="2395650"/>
            <a:ext cx="184731" cy="5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46"/>
          </a:p>
        </p:txBody>
      </p:sp>
    </p:spTree>
    <p:extLst>
      <p:ext uri="{BB962C8B-B14F-4D97-AF65-F5344CB8AC3E}">
        <p14:creationId xmlns:p14="http://schemas.microsoft.com/office/powerpoint/2010/main" val="486421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283" name="Group 3"/>
          <p:cNvGraphicFramePr>
            <a:graphicFrameLocks noGrp="1"/>
          </p:cNvGraphicFramePr>
          <p:nvPr>
            <p:ph type="tbl" idx="1"/>
          </p:nvPr>
        </p:nvGraphicFramePr>
        <p:xfrm>
          <a:off x="1244760" y="1554480"/>
          <a:ext cx="9326881" cy="2406926"/>
        </p:xfrm>
        <a:graphic>
          <a:graphicData uri="http://schemas.openxmlformats.org/drawingml/2006/table">
            <a:tbl>
              <a:tblPr/>
              <a:tblGrid>
                <a:gridCol w="1681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08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6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Virtual Address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level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offset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Page fault?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page num.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Physical Address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0x0F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0x001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0x0030C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0x020F0C</a:t>
                      </a:r>
                    </a:p>
                  </a:txBody>
                  <a:tcPr marL="103632" marR="103632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0x01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0x07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0x10C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Y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0x002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0x0050C</a:t>
                      </a:r>
                    </a:p>
                  </a:txBody>
                  <a:tcPr marL="103632" marR="103632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D7542C-3450-49BB-BF40-2FFC0B701DA9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4267359" y="4145280"/>
            <a:ext cx="276352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8b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030879" y="4145280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1331119" y="4145280"/>
            <a:ext cx="293624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267" b="1" baseline="30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level = 7b  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1590200" y="4641783"/>
            <a:ext cx="2736647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 = 24b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4597105" y="5242929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Page offset = 9b</a:t>
            </a:r>
          </a:p>
        </p:txBody>
      </p:sp>
      <p:sp>
        <p:nvSpPr>
          <p:cNvPr id="15" name="Rectangle 71"/>
          <p:cNvSpPr>
            <a:spLocks noChangeArrowheads="1"/>
          </p:cNvSpPr>
          <p:nvPr/>
        </p:nvSpPr>
        <p:spPr bwMode="auto">
          <a:xfrm>
            <a:off x="1488145" y="5242929"/>
            <a:ext cx="3195320" cy="51816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page number = 9b</a:t>
            </a:r>
          </a:p>
        </p:txBody>
      </p:sp>
      <p:sp>
        <p:nvSpPr>
          <p:cNvPr id="16" name="Text Box 81"/>
          <p:cNvSpPr txBox="1">
            <a:spLocks noChangeArrowheads="1"/>
          </p:cNvSpPr>
          <p:nvPr/>
        </p:nvSpPr>
        <p:spPr bwMode="auto">
          <a:xfrm>
            <a:off x="1590199" y="5761090"/>
            <a:ext cx="2880532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Physical address = 18b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7479" y="6477000"/>
            <a:ext cx="9585960" cy="9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46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Assume memory for page tables are “somewhere else” in memory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899319" y="0"/>
            <a:ext cx="10363200" cy="94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632" tIns="51816" rIns="103632" bIns="51816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r>
              <a:rPr lang="en-US" sz="4080" kern="0">
                <a:solidFill>
                  <a:srgbClr val="000000"/>
                </a:solidFill>
              </a:rPr>
              <a:t>Exercise using previous multi-level VM </a:t>
            </a:r>
            <a:endParaRPr lang="en-US" sz="2493" kern="0">
              <a:solidFill>
                <a:srgbClr val="000000"/>
              </a:solidFill>
            </a:endParaRP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1503839" y="7405370"/>
            <a:ext cx="3886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02000" tIns="53040" rIns="102000" bIns="5304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EECS 370: Introduction to Computer Organization</a:t>
            </a:r>
          </a:p>
          <a:p>
            <a:endParaRPr lang="en-US" sz="113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654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2D0-4997-CEBE-A1D5-2DC5C059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 for </a:t>
            </a:r>
            <a:r>
              <a:rPr lang="en-US" u="sng" dirty="0"/>
              <a:t>You</a:t>
            </a:r>
            <a:r>
              <a:rPr lang="en-US" dirty="0"/>
              <a:t>?!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9555-DAC8-869E-35EC-2CF37DB4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classes should you look at if your interested in this kind of stuff?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59A79-9919-9730-614A-49D18F1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B80D-987F-949F-5793-0E9BDA1F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3F8-EC65-0025-53F5-D92C14DE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69042"/>
            <a:ext cx="10489585" cy="2426758"/>
          </a:xfrm>
        </p:spPr>
        <p:txBody>
          <a:bodyPr>
            <a:normAutofit/>
          </a:bodyPr>
          <a:lstStyle/>
          <a:p>
            <a:r>
              <a:rPr lang="en-US" sz="2400" dirty="0"/>
              <a:t>We use a “page table” to translate “virtual” addresses (specified by the programmer / assembler) to “physical” addresses (sent to memory)</a:t>
            </a:r>
          </a:p>
          <a:p>
            <a:pPr lvl="1"/>
            <a:r>
              <a:rPr lang="en-US" sz="2000" dirty="0"/>
              <a:t>Allows multiple programs to run without interfering with each other</a:t>
            </a:r>
          </a:p>
          <a:p>
            <a:pPr lvl="1"/>
            <a:r>
              <a:rPr lang="en-US" sz="2000" dirty="0"/>
              <a:t>Allows programs to use more storage than available in DRAM</a:t>
            </a:r>
          </a:p>
          <a:p>
            <a:pPr lvl="2"/>
            <a:r>
              <a:rPr lang="en-US" sz="1800" dirty="0"/>
              <a:t>By mapping virtual addresses to disk instead of DRAM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A23A-9493-0CE0-5C86-4C13561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C5FBB-0258-FDC0-9DEC-92D7017C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95319" y="4305300"/>
            <a:ext cx="3973199" cy="269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C7F69-7636-89C2-9DBC-15CF47F7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19" y="4312920"/>
            <a:ext cx="3976337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6F33-FAC4-FA54-3647-C545C09F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0D83-9609-9EAE-9503-7E02A536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470 – Computer Architecture</a:t>
            </a:r>
          </a:p>
          <a:p>
            <a:r>
              <a:rPr lang="en-US" dirty="0"/>
              <a:t>Picks up where we leave off in 370</a:t>
            </a:r>
          </a:p>
          <a:p>
            <a:r>
              <a:rPr lang="en-US" dirty="0"/>
              <a:t>Discuss more sophisticated enhancements to processor design</a:t>
            </a:r>
          </a:p>
          <a:p>
            <a:pPr lvl="1"/>
            <a:r>
              <a:rPr lang="en-US" dirty="0"/>
              <a:t>Out-of-order execution</a:t>
            </a:r>
          </a:p>
          <a:p>
            <a:pPr lvl="1"/>
            <a:r>
              <a:rPr lang="en-US" dirty="0"/>
              <a:t>Multi-core / multi-threaded processors</a:t>
            </a:r>
          </a:p>
          <a:p>
            <a:r>
              <a:rPr lang="en-US" dirty="0"/>
              <a:t>Major Design Experience / Capstone</a:t>
            </a:r>
          </a:p>
          <a:p>
            <a:pPr lvl="1"/>
            <a:r>
              <a:rPr lang="en-US" dirty="0"/>
              <a:t>Work in teams to design an actual processor (not simulator) over the course of the semester</a:t>
            </a:r>
          </a:p>
          <a:p>
            <a:pPr lvl="1"/>
            <a:r>
              <a:rPr lang="en-US" b="1" dirty="0"/>
              <a:t>LOT'S</a:t>
            </a:r>
            <a:r>
              <a:rPr lang="en-US" dirty="0"/>
              <a:t> of work</a:t>
            </a:r>
          </a:p>
          <a:p>
            <a:r>
              <a:rPr lang="en-US" dirty="0"/>
              <a:t>Requires EECS 270</a:t>
            </a:r>
          </a:p>
          <a:p>
            <a:pPr lvl="1"/>
            <a:r>
              <a:rPr lang="en-US" dirty="0"/>
              <a:t>For Verilog (a Hardware Description Language)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814E-296D-4B6D-BE3A-B3B961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01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A86A-D6E3-7DB0-09B7-217082A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068C-321A-5D72-45D7-072CC171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EECS 373 – Embedded Systems</a:t>
            </a:r>
          </a:p>
          <a:p>
            <a:pPr lvl="1"/>
            <a:r>
              <a:rPr lang="en-US" dirty="0"/>
              <a:t>Learn about parts of computer systems that aren't in the processor or cache</a:t>
            </a:r>
          </a:p>
          <a:p>
            <a:pPr lvl="2"/>
            <a:r>
              <a:rPr lang="en-US" dirty="0"/>
              <a:t>Input/output</a:t>
            </a:r>
          </a:p>
          <a:p>
            <a:pPr lvl="2"/>
            <a:r>
              <a:rPr lang="en-US" dirty="0"/>
              <a:t>Timers</a:t>
            </a:r>
          </a:p>
          <a:p>
            <a:pPr lvl="2"/>
            <a:r>
              <a:rPr lang="en-US" dirty="0"/>
              <a:t>Bus interfaces</a:t>
            </a:r>
          </a:p>
          <a:p>
            <a:pPr lvl="1"/>
            <a:r>
              <a:rPr lang="en-US" dirty="0"/>
              <a:t>Followed up by 473 (MDE / Capstone)</a:t>
            </a:r>
          </a:p>
          <a:p>
            <a:pPr marL="456057" lvl="1" indent="0">
              <a:buNone/>
            </a:pPr>
            <a:endParaRPr lang="en-US" dirty="0"/>
          </a:p>
          <a:p>
            <a:r>
              <a:rPr lang="en-US" dirty="0"/>
              <a:t>EECS 471 – Applied Parallel Programming with GPUs</a:t>
            </a:r>
          </a:p>
          <a:p>
            <a:pPr lvl="1"/>
            <a:r>
              <a:rPr lang="en-US" dirty="0"/>
              <a:t>How are graphics processing units different than normal processors?</a:t>
            </a:r>
          </a:p>
          <a:p>
            <a:pPr lvl="1"/>
            <a:r>
              <a:rPr lang="en-US" dirty="0"/>
              <a:t>How do we take advantage of their raw power when writing software?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9C9E-C94A-1413-F017-A9CB878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25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A86A-D6E3-7DB0-09B7-217082A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068C-321A-5D72-45D7-072CC171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EECS 427 – VLSI Design</a:t>
            </a:r>
          </a:p>
          <a:p>
            <a:pPr lvl="1"/>
            <a:r>
              <a:rPr lang="en-US" dirty="0"/>
              <a:t>Design a processor at the circuit level</a:t>
            </a:r>
          </a:p>
          <a:p>
            <a:pPr lvl="1"/>
            <a:r>
              <a:rPr lang="en-US" dirty="0"/>
              <a:t>Actually layout all the transistors</a:t>
            </a:r>
          </a:p>
          <a:p>
            <a:pPr lvl="1"/>
            <a:r>
              <a:rPr lang="en-US" dirty="0"/>
              <a:t>Less architecture – more circuit design</a:t>
            </a:r>
          </a:p>
          <a:p>
            <a:pPr marL="456057" lvl="1" indent="0">
              <a:buNone/>
            </a:pPr>
            <a:endParaRPr lang="en-US" dirty="0"/>
          </a:p>
          <a:p>
            <a:r>
              <a:rPr lang="en-US" dirty="0"/>
              <a:t>EECS 570 (Parallel Computer Architecture) + 573 (Microarchitecture)</a:t>
            </a:r>
          </a:p>
          <a:p>
            <a:pPr lvl="1"/>
            <a:r>
              <a:rPr lang="en-US" dirty="0"/>
              <a:t>Learn about more current research into architecture</a:t>
            </a:r>
          </a:p>
          <a:p>
            <a:pPr lvl="1"/>
            <a:r>
              <a:rPr lang="en-US" dirty="0"/>
              <a:t>Requires 470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9C9E-C94A-1413-F017-A9CB878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0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C389-08A5-AA67-7F86-68181F4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B326-B96D-36FA-F994-1C127CDA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EECS 483 (Front-end compilers) + 583 (Back-end compilers)</a:t>
            </a:r>
          </a:p>
          <a:p>
            <a:pPr lvl="1"/>
            <a:r>
              <a:rPr lang="en-US" dirty="0"/>
              <a:t>583 is more relevant to architecture</a:t>
            </a:r>
          </a:p>
          <a:p>
            <a:pPr lvl="1"/>
            <a:r>
              <a:rPr lang="en-US" dirty="0"/>
              <a:t>How to design compilers to write efficient assembly?</a:t>
            </a:r>
          </a:p>
          <a:p>
            <a:pPr lvl="1"/>
            <a:r>
              <a:rPr lang="en-US" dirty="0"/>
              <a:t>Requires knowledge of hardware optimizations</a:t>
            </a:r>
          </a:p>
          <a:p>
            <a:pPr lvl="1"/>
            <a:endParaRPr lang="en-US" dirty="0"/>
          </a:p>
          <a:p>
            <a:r>
              <a:rPr lang="en-US" dirty="0"/>
              <a:t>EECS 482 – Operating Systems</a:t>
            </a:r>
          </a:p>
          <a:p>
            <a:pPr lvl="1"/>
            <a:r>
              <a:rPr lang="en-US" dirty="0"/>
              <a:t>How do moderns systems support multiple threads running simultaneously?</a:t>
            </a:r>
          </a:p>
          <a:p>
            <a:pPr lvl="1"/>
            <a:r>
              <a:rPr lang="en-US" dirty="0"/>
              <a:t>How does OS manage virtual memory?</a:t>
            </a:r>
          </a:p>
          <a:p>
            <a:pPr lvl="1"/>
            <a:r>
              <a:rPr lang="en-US" dirty="0"/>
              <a:t>How do file systems work?</a:t>
            </a:r>
          </a:p>
          <a:p>
            <a:pPr lvl="1"/>
            <a:endParaRPr lang="en-US" dirty="0"/>
          </a:p>
          <a:p>
            <a:r>
              <a:rPr lang="en-US" dirty="0"/>
              <a:t>EECS 388 – Computer Security</a:t>
            </a:r>
          </a:p>
          <a:p>
            <a:pPr lvl="1"/>
            <a:r>
              <a:rPr lang="en-US" dirty="0"/>
              <a:t>How do things like caches "leak" information about a program's data?</a:t>
            </a:r>
          </a:p>
          <a:p>
            <a:pPr lvl="1"/>
            <a:r>
              <a:rPr lang="en-US" dirty="0"/>
              <a:t>How can call stacks be tricked into executing arbitrary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BC6C7-4DD6-FFED-221D-5874E12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1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29C5-597A-0BDC-0BA5-6EC9CCC0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4517-0A8E-417C-F157-1CA6831C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498-001 – Quantum Computing for the Computer Scientist</a:t>
            </a:r>
          </a:p>
          <a:p>
            <a:pPr lvl="1"/>
            <a:r>
              <a:rPr lang="en-US" dirty="0"/>
              <a:t>Winter 23</a:t>
            </a:r>
          </a:p>
          <a:p>
            <a:pPr lvl="1"/>
            <a:r>
              <a:rPr lang="en-US" dirty="0"/>
              <a:t>How can we redesign the computing stack to take advantage of the bizarre rules of quantum mechanics?</a:t>
            </a:r>
          </a:p>
          <a:p>
            <a:pPr lvl="1"/>
            <a:r>
              <a:rPr lang="en-US" dirty="0"/>
              <a:t>Rather than having bits be 0 or 1, have quantum bits be in </a:t>
            </a:r>
            <a:r>
              <a:rPr lang="en-US" b="1" dirty="0"/>
              <a:t>superpositions</a:t>
            </a:r>
            <a:r>
              <a:rPr lang="en-US" dirty="0"/>
              <a:t> of 0 and 1</a:t>
            </a:r>
          </a:p>
          <a:p>
            <a:pPr lvl="2"/>
            <a:r>
              <a:rPr lang="en-US" dirty="0"/>
              <a:t>Perform massive number of computations simultaneously… sort of</a:t>
            </a:r>
          </a:p>
          <a:p>
            <a:pPr lvl="1"/>
            <a:r>
              <a:rPr lang="en-US" dirty="0"/>
              <a:t>Requires 370 and 281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48EEC-8CCD-08D8-E2D5-E658F1BF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14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DC05-4F19-1768-98C5-755AB951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F7B1-9311-5F56-34D4-3760B2D0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012AB-DD71-653B-0F3D-1290AE42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D57C-9DC7-A3EE-6EBC-9C6B676D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Virtual to Physical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CD234-32FE-2834-9F2F-C6480C82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908B57C-4495-DE7D-5488-B4424E22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99" y="2504440"/>
            <a:ext cx="345440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latin typeface="Calibri" pitchFamily="34" charset="0"/>
                <a:cs typeface="Calibri" pitchFamily="34" charset="0"/>
              </a:rPr>
              <a:t>0x00004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4FAA22F-BC7B-92DF-A50C-E94EBF4F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999" y="2504440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latin typeface="Calibri" pitchFamily="34" charset="0"/>
                <a:cs typeface="Calibri" pitchFamily="34" charset="0"/>
              </a:rPr>
              <a:t>0x0F3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209DDF9F-F520-BEB2-1C4A-5E040A95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679" y="5369343"/>
            <a:ext cx="3195320" cy="518160"/>
          </a:xfrm>
          <a:prstGeom prst="rect">
            <a:avLst/>
          </a:prstGeom>
          <a:solidFill>
            <a:srgbClr val="9966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latin typeface="Calibri" pitchFamily="34" charset="0"/>
                <a:cs typeface="Calibri" pitchFamily="34" charset="0"/>
              </a:rPr>
              <a:t>0x020C0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165D42ED-E379-C0BB-3585-9D22CCB3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999" y="5369343"/>
            <a:ext cx="2245360" cy="51816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67" b="1" dirty="0">
                <a:latin typeface="Calibri" pitchFamily="34" charset="0"/>
                <a:cs typeface="Calibri" pitchFamily="34" charset="0"/>
              </a:rPr>
              <a:t>0x0F3</a:t>
            </a:r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950495FB-6172-22B6-4AEE-A60F2A7DC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679" y="3022600"/>
            <a:ext cx="0" cy="23467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BDFA7808-97A3-6B4A-55EB-750F267A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182" y="2120746"/>
            <a:ext cx="2177904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Virtual page number</a:t>
            </a: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FF47489C-24B1-0039-23B0-B20B24F9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456" y="6529177"/>
            <a:ext cx="3941207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Physical address =  0x020C00F3</a:t>
            </a: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2FA411AA-AE64-9998-D950-06C2E4942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54" y="1381761"/>
            <a:ext cx="3788153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  <a:cs typeface="Calibri" pitchFamily="34" charset="0"/>
              </a:rPr>
              <a:t>Virtual address =  0x000040F3</a:t>
            </a: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C3D8D0C8-B0FA-4773-46D7-A4EFC3D6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114" y="5921337"/>
            <a:ext cx="2294282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Physical page number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78A4B447-48AB-C06E-02E3-7B09385E7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2339" y="3022600"/>
            <a:ext cx="0" cy="66922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56EF3BA-6272-120F-1DDB-422D6C58F24D}"/>
              </a:ext>
            </a:extLst>
          </p:cNvPr>
          <p:cNvSpPr/>
          <p:nvPr/>
        </p:nvSpPr>
        <p:spPr bwMode="auto">
          <a:xfrm>
            <a:off x="3682540" y="3629664"/>
            <a:ext cx="2314450" cy="1209040"/>
          </a:xfrm>
          <a:prstGeom prst="cloud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3632" tIns="51816" rIns="103632" bIns="51816" numCol="1" rtlCol="0" anchor="t" anchorCtr="0" compatLnSpc="1">
            <a:prstTxWarp prst="textNoShape">
              <a:avLst/>
            </a:prstTxWarp>
          </a:bodyPr>
          <a:lstStyle/>
          <a:p>
            <a:pPr defTabSz="1036290"/>
            <a:r>
              <a:rPr lang="en-US" sz="2720" dirty="0">
                <a:solidFill>
                  <a:schemeClr val="bg1"/>
                </a:solidFill>
                <a:latin typeface="Times New Roman" pitchFamily="18" charset="0"/>
              </a:rPr>
              <a:t>Translation </a:t>
            </a:r>
          </a:p>
          <a:p>
            <a:pPr defTabSz="1036290"/>
            <a:r>
              <a:rPr lang="en-US" sz="3389" dirty="0">
                <a:solidFill>
                  <a:schemeClr val="bg1"/>
                </a:solidFill>
                <a:latin typeface="Times New Roman" pitchFamily="18" charset="0"/>
              </a:rPr>
              <a:t>Process</a:t>
            </a:r>
            <a:endParaRPr lang="en-US" sz="272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D614DA6D-D64B-3E38-2A12-10C888C13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46656" y="4844578"/>
            <a:ext cx="8636" cy="51554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 sz="3389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832B9994-0BB4-18A2-586E-E5A333C94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9366" y="5920586"/>
            <a:ext cx="1255793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583CF0C8-0347-57EF-608D-85639FF0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06" y="2145687"/>
            <a:ext cx="1255793" cy="3713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  <a:cs typeface="Calibri" pitchFamily="34" charset="0"/>
              </a:rPr>
              <a:t>Page offset</a:t>
            </a:r>
          </a:p>
        </p:txBody>
      </p:sp>
    </p:spTree>
    <p:extLst>
      <p:ext uri="{BB962C8B-B14F-4D97-AF65-F5344CB8AC3E}">
        <p14:creationId xmlns:p14="http://schemas.microsoft.com/office/powerpoint/2010/main" val="261494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4940-CED6-07A5-8112-3CF5A08D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DD9D-39DC-748C-3D8D-6DD2DC6E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translate a virtual address into a physical address, we must first access the page table in physical memory</a:t>
            </a:r>
          </a:p>
          <a:p>
            <a:pPr lvl="1"/>
            <a:r>
              <a:rPr lang="en-US" dirty="0"/>
              <a:t>If it's an N-level page table, we must do N total loads before getting the physical page number</a:t>
            </a:r>
          </a:p>
          <a:p>
            <a:r>
              <a:rPr lang="en-US" dirty="0"/>
              <a:t>Then we access physical memory again to get the data</a:t>
            </a:r>
          </a:p>
          <a:p>
            <a:pPr lvl="1"/>
            <a:r>
              <a:rPr lang="en-US" dirty="0"/>
              <a:t>A load instruction performs at least 2 memory reads</a:t>
            </a:r>
          </a:p>
          <a:p>
            <a:pPr lvl="1"/>
            <a:r>
              <a:rPr lang="en-US" dirty="0"/>
              <a:t>A store instruction performs at least 1 read and then a write</a:t>
            </a:r>
          </a:p>
          <a:p>
            <a:r>
              <a:rPr lang="en-US" dirty="0"/>
              <a:t>Above lookups are </a:t>
            </a:r>
            <a:r>
              <a:rPr lang="en-US" b="1" u="sng" dirty="0"/>
              <a:t>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52571-1CB9-6EA4-6F47-E24E0092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66D9-BA4E-396C-256E-29C3E475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solidFill>
                  <a:srgbClr val="000000"/>
                </a:solidFill>
                <a:latin typeface="Calibri" pitchFamily="34" charset="0"/>
              </a:rPr>
              <a:t>Translation look-aside buffer (TLB)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AD25-E706-9974-9E42-A4B19111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We fix this performance problem by avoiding main memory in the translation from virtual to physical pages.</a:t>
            </a:r>
          </a:p>
          <a:p>
            <a:pPr marL="0" indent="0">
              <a:spcBef>
                <a:spcPts val="680"/>
              </a:spcBef>
              <a:buSzPct val="100000"/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Buffer common translations in a </a:t>
            </a:r>
            <a:r>
              <a:rPr lang="en-US" sz="2800" b="1" dirty="0">
                <a:solidFill>
                  <a:srgbClr val="CC0000"/>
                </a:solidFill>
                <a:latin typeface="Calibri" pitchFamily="34" charset="0"/>
              </a:rPr>
              <a:t>Translation Look-aside Buffer (TLB)</a:t>
            </a:r>
            <a:r>
              <a:rPr lang="en-US" sz="2800" dirty="0">
                <a:latin typeface="Calibri" pitchFamily="34" charset="0"/>
              </a:rPr>
              <a:t>, a fast cache memory dedicated to storing a small subset of valid V-to-P translations.</a:t>
            </a:r>
          </a:p>
          <a:p>
            <a:pPr marL="0" indent="0">
              <a:spcBef>
                <a:spcPts val="680"/>
              </a:spcBef>
              <a:buSzPct val="100000"/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16-512 entries common.</a:t>
            </a:r>
          </a:p>
          <a:p>
            <a:pPr marL="0" indent="0">
              <a:spcBef>
                <a:spcPts val="680"/>
              </a:spcBef>
              <a:buSzPct val="100000"/>
              <a:buNone/>
            </a:pPr>
            <a:endParaRPr lang="en-US" sz="2800" dirty="0">
              <a:latin typeface="Calibri" pitchFamily="34" charset="0"/>
            </a:endParaRPr>
          </a:p>
          <a:p>
            <a:pPr>
              <a:spcBef>
                <a:spcPts val="680"/>
              </a:spcBef>
              <a:buSzPct val="100000"/>
            </a:pPr>
            <a:r>
              <a:rPr lang="en-US" sz="2800" dirty="0">
                <a:latin typeface="Calibri" pitchFamily="34" charset="0"/>
              </a:rPr>
              <a:t>Generally has low miss rate (&lt; 1%).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16CE-11B0-6B09-5D04-13F45707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5CF8-3B6B-77A4-EB16-2D31F89BA88C}"/>
              </a:ext>
            </a:extLst>
          </p:cNvPr>
          <p:cNvSpPr/>
          <p:nvPr/>
        </p:nvSpPr>
        <p:spPr>
          <a:xfrm>
            <a:off x="7909719" y="4344988"/>
            <a:ext cx="3108960" cy="306578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Why can we make TLBs smaller than the cache hierarchy?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Addresses are smaller than data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TLB is accessed less frequently than caches</a:t>
            </a:r>
          </a:p>
          <a:p>
            <a:pPr marL="388609" indent="-388609"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7" kern="0" dirty="0">
                <a:solidFill>
                  <a:prstClr val="black"/>
                </a:solidFill>
                <a:latin typeface="Century Gothic"/>
                <a:cs typeface="+mn-cs"/>
              </a:rPr>
              <a:t>Only need to store info about individual pages</a:t>
            </a:r>
          </a:p>
        </p:txBody>
      </p:sp>
    </p:spTree>
    <p:extLst>
      <p:ext uri="{BB962C8B-B14F-4D97-AF65-F5344CB8AC3E}">
        <p14:creationId xmlns:p14="http://schemas.microsoft.com/office/powerpoint/2010/main" val="49706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5A6C-D28D-C061-4B88-80277584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solidFill>
                  <a:srgbClr val="000000"/>
                </a:solidFill>
                <a:latin typeface="Calibri" pitchFamily="34" charset="0"/>
              </a:rPr>
              <a:t>Translation look-aside buffer (TLB)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B0C7-B550-9C6D-EC55-D2304228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0682B9-D260-DBCB-6CF0-EBD3A76D4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439" y="1813560"/>
            <a:ext cx="2072640" cy="431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Virtual page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4CE818C0-3BAA-7B14-265A-37F29889FD5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9199" y="2333520"/>
            <a:ext cx="1036320" cy="1209040"/>
          </a:xfrm>
          <a:custGeom>
            <a:avLst/>
            <a:gdLst>
              <a:gd name="T0" fmla="*/ 15863 w 21600"/>
              <a:gd name="T1" fmla="*/ 0 h 21600"/>
              <a:gd name="T2" fmla="*/ 10125 w 21600"/>
              <a:gd name="T3" fmla="*/ 7200 h 21600"/>
              <a:gd name="T4" fmla="*/ 13211 w 21600"/>
              <a:gd name="T5" fmla="*/ 7200 h 21600"/>
              <a:gd name="T6" fmla="*/ 13211 w 21600"/>
              <a:gd name="T7" fmla="*/ 15413 h 21600"/>
              <a:gd name="T8" fmla="*/ 0 w 21600"/>
              <a:gd name="T9" fmla="*/ 15413 h 21600"/>
              <a:gd name="T10" fmla="*/ 0 w 21600"/>
              <a:gd name="T11" fmla="*/ 21600 h 21600"/>
              <a:gd name="T12" fmla="*/ 18514 w 21600"/>
              <a:gd name="T13" fmla="*/ 21600 h 21600"/>
              <a:gd name="T14" fmla="*/ 18514 w 21600"/>
              <a:gd name="T15" fmla="*/ 7200 h 21600"/>
              <a:gd name="T16" fmla="*/ 21600 w 21600"/>
              <a:gd name="T17" fmla="*/ 7200 h 21600"/>
              <a:gd name="T18" fmla="*/ 15863 w 21600"/>
              <a:gd name="T19" fmla="*/ 0 h 21600"/>
              <a:gd name="T20" fmla="*/ 0 w 21600"/>
              <a:gd name="T21" fmla="*/ 15413 h 21600"/>
              <a:gd name="T22" fmla="*/ 18514 w 21600"/>
              <a:gd name="T2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5863" y="0"/>
                </a:moveTo>
                <a:lnTo>
                  <a:pt x="10125" y="7200"/>
                </a:lnTo>
                <a:lnTo>
                  <a:pt x="13211" y="7200"/>
                </a:lnTo>
                <a:lnTo>
                  <a:pt x="13211" y="15413"/>
                </a:lnTo>
                <a:lnTo>
                  <a:pt x="0" y="15413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863" y="0"/>
                </a:lnTo>
                <a:close/>
              </a:path>
            </a:pathLst>
          </a:cu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A2D8383-2B20-F114-9E30-18D50D09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30226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394F0DE-BF60-CC87-42F0-96762FB7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30226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0822A1-6D72-F0F7-741E-C7B10CE3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30226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Physical page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AC68ECE-215E-31E3-9EC5-24C96011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079" y="1813560"/>
            <a:ext cx="1295400" cy="431800"/>
          </a:xfrm>
          <a:prstGeom prst="rect">
            <a:avLst/>
          </a:prstGeom>
          <a:solidFill>
            <a:srgbClr val="99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Pg offset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6EA2620-ACEE-1CC3-C304-E0E32D504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34544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B52F55A-EA43-E063-0995-16274FA1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34544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7657D706-A1CB-B13F-41F1-469154F1B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34544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3C418FD2-C05B-7EAD-505A-37EA367D9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38862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0EC67827-F9EE-F5BF-9AA4-19F9A9D2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38862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32917988-0EB3-3160-01DA-8CF6FAEA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38862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3CB008A8-08B0-69DE-E0CB-E6CF7A45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43180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BF8C07A7-C8E0-47A0-044B-0D03E4D2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43180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26C04CE-4B0C-1931-4E01-C2F3CFB0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43180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41C0388-6C41-8559-1EE3-241B79FF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47498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4942CB6-F4AD-CA15-0915-C49223DF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47498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BFEF056-AE51-A9E2-2EF7-B2749992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47498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330E356-AEAD-3A2A-E253-9A6229A6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51816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74358B05-E270-12A5-56D5-624D29A1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51816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9946EA9-031E-5F22-571E-1044FAC3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51816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7E82F565-1ADF-72E9-1007-2214D4C8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56134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784C07D-0960-32C6-FA09-E146E369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56134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C48F299F-C148-F27E-926A-E6B55EE1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56134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0855D116-33DA-8F98-94D0-A5A53189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159" y="6045200"/>
            <a:ext cx="43180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E42EE4DF-E305-FA62-66AE-38C9E3BDB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9" y="6045200"/>
            <a:ext cx="1381760" cy="431800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1D068BD3-D59E-2790-5C3A-87797202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719" y="6045200"/>
            <a:ext cx="2245360" cy="431800"/>
          </a:xfrm>
          <a:prstGeom prst="rect">
            <a:avLst/>
          </a:prstGeom>
          <a:solidFill>
            <a:srgbClr val="DDDDDD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2000" tIns="53040" rIns="102000" bIns="53040" anchor="ctr"/>
          <a:lstStyle/>
          <a:p>
            <a:pPr algn="ctr">
              <a:tabLst>
                <a:tab pos="0" algn="l"/>
                <a:tab pos="1036290" algn="l"/>
                <a:tab pos="2072579" algn="l"/>
                <a:tab pos="3108869" algn="l"/>
                <a:tab pos="4145158" algn="l"/>
                <a:tab pos="5181448" algn="l"/>
                <a:tab pos="6217737" algn="l"/>
                <a:tab pos="7254027" algn="l"/>
                <a:tab pos="8290316" algn="l"/>
                <a:tab pos="9326606" algn="l"/>
                <a:tab pos="10362895" algn="l"/>
                <a:tab pos="11399185" algn="l"/>
              </a:tabLst>
            </a:pPr>
            <a:r>
              <a:rPr lang="en-US" sz="2267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2" name="AutoShape 30">
            <a:extLst>
              <a:ext uri="{FF2B5EF4-FFF2-40B4-BE49-F238E27FC236}">
                <a16:creationId xmlns:a16="http://schemas.microsoft.com/office/drawing/2014/main" id="{F31B4314-F540-F6CD-FDE7-657BF5E5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079" y="3022600"/>
            <a:ext cx="949960" cy="43180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CC00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3" name="Text Box 57">
            <a:extLst>
              <a:ext uri="{FF2B5EF4-FFF2-40B4-BE49-F238E27FC236}">
                <a16:creationId xmlns:a16="http://schemas.microsoft.com/office/drawing/2014/main" id="{550980E3-4C4F-E7D8-6B6A-E1F83665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278" y="1802732"/>
            <a:ext cx="2012089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Virtual address</a:t>
            </a:r>
          </a:p>
        </p:txBody>
      </p:sp>
      <p:sp>
        <p:nvSpPr>
          <p:cNvPr id="34" name="Text Box 57">
            <a:extLst>
              <a:ext uri="{FF2B5EF4-FFF2-40B4-BE49-F238E27FC236}">
                <a16:creationId xmlns:a16="http://schemas.microsoft.com/office/drawing/2014/main" id="{4ED05AAB-169A-7E1D-2A84-47A93A72B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791" y="6477001"/>
            <a:ext cx="615874" cy="44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267" b="1" i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TLB</a:t>
            </a:r>
            <a:endParaRPr lang="en-US" sz="2267" b="1" i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4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CD48-6382-875C-BA70-DC9FE413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itchFamily="34" charset="0"/>
              </a:rPr>
              <a:t>Where is the TLB lookup?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0ED7-B3BC-EC2B-35E1-7C64C850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sz="2800" dirty="0">
                <a:latin typeface="Calibri" pitchFamily="34" charset="0"/>
              </a:rPr>
              <a:t>put the TLB lookup in the pipeline after the virtual address is calculated and before the memory reference is performed</a:t>
            </a:r>
          </a:p>
          <a:p>
            <a:pPr lvl="1"/>
            <a:r>
              <a:rPr lang="en-US" sz="2400" dirty="0">
                <a:latin typeface="Calibri" pitchFamily="34" charset="0"/>
              </a:rPr>
              <a:t>This may be before or during the data cache access.</a:t>
            </a:r>
          </a:p>
          <a:p>
            <a:pPr lvl="2"/>
            <a:r>
              <a:rPr lang="en-US" sz="2000" dirty="0">
                <a:latin typeface="Calibri" pitchFamily="34" charset="0"/>
              </a:rPr>
              <a:t>To be discussed next time</a:t>
            </a:r>
          </a:p>
          <a:p>
            <a:pPr lvl="1"/>
            <a:r>
              <a:rPr lang="en-US" sz="2400" dirty="0">
                <a:latin typeface="Calibri" pitchFamily="34" charset="0"/>
              </a:rPr>
              <a:t>In case of a TLB miss, we need to perform the virtual to physical address translation during the memory stage of the pipeline.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6C6C6-7468-0913-D011-581F740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21963</TotalTime>
  <Words>2807</Words>
  <Application>Microsoft Office PowerPoint</Application>
  <PresentationFormat>Custom</PresentationFormat>
  <Paragraphs>1186</Paragraphs>
  <Slides>45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Century Gothic</vt:lpstr>
      <vt:lpstr>Times New Roman</vt:lpstr>
      <vt:lpstr>Verdana</vt:lpstr>
      <vt:lpstr>Wingdings</vt:lpstr>
      <vt:lpstr>2_Office Theme</vt:lpstr>
      <vt:lpstr>EECS 370 - Lecture 23</vt:lpstr>
      <vt:lpstr>PowerPoint Presentation</vt:lpstr>
      <vt:lpstr>Announcements</vt:lpstr>
      <vt:lpstr>Reminder</vt:lpstr>
      <vt:lpstr>Review: Virtual to Physical Translation</vt:lpstr>
      <vt:lpstr>Review</vt:lpstr>
      <vt:lpstr>Translation look-aside buffer (TLB)</vt:lpstr>
      <vt:lpstr>Translation look-aside buffer (TLB)</vt:lpstr>
      <vt:lpstr>Where is the TLB lookup?</vt:lpstr>
      <vt:lpstr>Putting it all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topic: Placing Caches in a VM System</vt:lpstr>
      <vt:lpstr>Cache &amp; VM Organization: Option 1</vt:lpstr>
      <vt:lpstr>Physically addressed caches</vt:lpstr>
      <vt:lpstr>Physically addressed caches: detailed flow</vt:lpstr>
      <vt:lpstr>Cache &amp; VM Organization: option 2</vt:lpstr>
      <vt:lpstr>Virtually addressed caches</vt:lpstr>
      <vt:lpstr>Virtually addressed caches: detailed flow</vt:lpstr>
      <vt:lpstr>OS Support for Virtual Memory</vt:lpstr>
      <vt:lpstr>Next time</vt:lpstr>
      <vt:lpstr>Extra Problem</vt:lpstr>
      <vt:lpstr>PowerPoint Presentation</vt:lpstr>
      <vt:lpstr>PowerPoint Presentation</vt:lpstr>
      <vt:lpstr>PowerPoint Presentation</vt:lpstr>
      <vt:lpstr>PowerPoint Presentation</vt:lpstr>
      <vt:lpstr>What's next for You?!</vt:lpstr>
      <vt:lpstr>More Classes?</vt:lpstr>
      <vt:lpstr>More Classes?</vt:lpstr>
      <vt:lpstr>More Classes?</vt:lpstr>
      <vt:lpstr>More Classes?</vt:lpstr>
      <vt:lpstr>More Classes?</vt:lpstr>
      <vt:lpstr>Other 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Beaumont, Jonathan</cp:lastModifiedBy>
  <cp:revision>498</cp:revision>
  <dcterms:created xsi:type="dcterms:W3CDTF">2020-01-27T04:39:41Z</dcterms:created>
  <dcterms:modified xsi:type="dcterms:W3CDTF">2023-04-11T18:52:02Z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