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8"/>
  </p:notesMasterIdLst>
  <p:sldIdLst>
    <p:sldId id="256" r:id="rId2"/>
    <p:sldId id="1011" r:id="rId3"/>
    <p:sldId id="588" r:id="rId4"/>
    <p:sldId id="557" r:id="rId5"/>
    <p:sldId id="560" r:id="rId6"/>
    <p:sldId id="556" r:id="rId7"/>
    <p:sldId id="561" r:id="rId8"/>
    <p:sldId id="594" r:id="rId9"/>
    <p:sldId id="595" r:id="rId10"/>
    <p:sldId id="596" r:id="rId11"/>
    <p:sldId id="597" r:id="rId12"/>
    <p:sldId id="564" r:id="rId13"/>
    <p:sldId id="567" r:id="rId14"/>
    <p:sldId id="569" r:id="rId15"/>
    <p:sldId id="568" r:id="rId16"/>
    <p:sldId id="598" r:id="rId17"/>
    <p:sldId id="578" r:id="rId18"/>
    <p:sldId id="1012" r:id="rId19"/>
    <p:sldId id="582" r:id="rId20"/>
    <p:sldId id="1013" r:id="rId21"/>
    <p:sldId id="580" r:id="rId22"/>
    <p:sldId id="583" r:id="rId23"/>
    <p:sldId id="589" r:id="rId24"/>
    <p:sldId id="590" r:id="rId25"/>
    <p:sldId id="591" r:id="rId26"/>
    <p:sldId id="592" r:id="rId27"/>
    <p:sldId id="593" r:id="rId28"/>
    <p:sldId id="562" r:id="rId29"/>
    <p:sldId id="1014" r:id="rId30"/>
    <p:sldId id="1004" r:id="rId31"/>
    <p:sldId id="1005" r:id="rId32"/>
    <p:sldId id="1006" r:id="rId33"/>
    <p:sldId id="1008" r:id="rId34"/>
    <p:sldId id="1007" r:id="rId35"/>
    <p:sldId id="1009" r:id="rId36"/>
    <p:sldId id="1010" r:id="rId37"/>
  </p:sldIdLst>
  <p:sldSz cx="12161838" cy="7772400"/>
  <p:notesSz cx="6858000" cy="9144000"/>
  <p:custDataLst>
    <p:tags r:id="rId39"/>
  </p:custDataLst>
  <p:defaultTextStyle>
    <a:defPPr>
      <a:defRPr lang="en-US"/>
    </a:defPPr>
    <a:lvl1pPr marL="0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1pPr>
    <a:lvl2pPr marL="637885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2pPr>
    <a:lvl3pPr marL="1275771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3pPr>
    <a:lvl4pPr marL="1913656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4pPr>
    <a:lvl5pPr marL="2551542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5pPr>
    <a:lvl6pPr marL="3189427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6pPr>
    <a:lvl7pPr marL="3827313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7pPr>
    <a:lvl8pPr marL="4465198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8pPr>
    <a:lvl9pPr marL="5103084" algn="l" defTabSz="1275771" rtl="0" eaLnBrk="1" latinLnBrk="0" hangingPunct="1">
      <a:defRPr sz="25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83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Beaumont" initials="JB" lastIdx="1" clrIdx="0">
    <p:extLst>
      <p:ext uri="{19B8F6BF-5375-455C-9EA6-DF929625EA0E}">
        <p15:presenceInfo xmlns:p15="http://schemas.microsoft.com/office/powerpoint/2012/main" userId="8219c5378e91ef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FF"/>
    <a:srgbClr val="1A83AB"/>
    <a:srgbClr val="1581AA"/>
    <a:srgbClr val="FFFF00"/>
    <a:srgbClr val="003366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5595" autoAdjust="0"/>
  </p:normalViewPr>
  <p:slideViewPr>
    <p:cSldViewPr>
      <p:cViewPr varScale="1">
        <p:scale>
          <a:sx n="86" d="100"/>
          <a:sy n="86" d="100"/>
        </p:scale>
        <p:origin x="1524" y="60"/>
      </p:cViewPr>
      <p:guideLst>
        <p:guide orient="horz" pos="2448"/>
        <p:guide pos="38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285E5-0F6B-4615-A1C4-0E756A0B3C9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46125" y="685800"/>
            <a:ext cx="5365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3B742-85FE-4D57-A541-2E2408F03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9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1pPr>
    <a:lvl2pPr marL="637885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2pPr>
    <a:lvl3pPr marL="1275771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3pPr>
    <a:lvl4pPr marL="1913656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4pPr>
    <a:lvl5pPr marL="2551542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5pPr>
    <a:lvl6pPr marL="3189427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6pPr>
    <a:lvl7pPr marL="3827313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7pPr>
    <a:lvl8pPr marL="4465198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8pPr>
    <a:lvl9pPr marL="5103084" algn="l" defTabSz="1275771" rtl="0" eaLnBrk="1" latinLnBrk="0" hangingPunct="1">
      <a:defRPr sz="167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46125" y="685800"/>
            <a:ext cx="5365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3B742-85FE-4D57-A541-2E2408F036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75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</a:rPr>
              <a:t>B1: 30 	B2: 31 	B3: 59 	B4: 29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Total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executions: B1: 31 	B2: 90 	B3: 60 	B4: 30</a:t>
            </a:r>
            <a:endParaRPr lang="en-US" sz="12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4794E6-AC7A-4246-9197-585D4E62FC6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00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4794E6-AC7A-4246-9197-585D4E62FC6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78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Bits:16-13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Bits:12-9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Bits:8-5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Bits:4-0</a:t>
            </a:r>
          </a:p>
          <a:p>
            <a:pPr rtl="0" eaLnBrk="1" fontAlgn="t" latinLnBrk="0" hangingPunct="1"/>
            <a:endParaRPr lang="en-US" sz="1200" b="1" i="0" u="none" strike="noStrike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Bits:12-5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Bits:4-0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pPr rtl="0" eaLnBrk="1" fontAlgn="t" latinLnBrk="0" hangingPunct="1"/>
            <a:endParaRPr lang="en-US" sz="1200" b="0" i="0" u="none" strike="noStrike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4794E6-AC7A-4246-9197-585D4E62FC6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36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Total 2nd Level Page Tables? </a:t>
            </a:r>
            <a:r>
              <a:rPr lang="en-US" sz="1200" dirty="0">
                <a:solidFill>
                  <a:srgbClr val="FF0000"/>
                </a:solidFill>
              </a:rPr>
              <a:t>8</a:t>
            </a:r>
          </a:p>
          <a:p>
            <a:pPr marL="0" indent="0">
              <a:buNone/>
            </a:pPr>
            <a:r>
              <a:rPr lang="en-US" sz="1200" dirty="0"/>
              <a:t>Total 3rd Level Page Tables? </a:t>
            </a:r>
            <a:r>
              <a:rPr lang="en-US" sz="1200" dirty="0">
                <a:solidFill>
                  <a:srgbClr val="FF0000"/>
                </a:solidFill>
              </a:rPr>
              <a:t>128</a:t>
            </a:r>
          </a:p>
          <a:p>
            <a:pPr marL="0" indent="0">
              <a:buNone/>
            </a:pPr>
            <a:r>
              <a:rPr lang="en-US" sz="1200" dirty="0"/>
              <a:t>Total Size in memory? </a:t>
            </a:r>
            <a:r>
              <a:rPr lang="en-US" sz="1200">
                <a:solidFill>
                  <a:srgbClr val="FF0000"/>
                </a:solidFill>
              </a:rPr>
              <a:t>(1+8+128)*32Bytes = 4384Bytes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4794E6-AC7A-4246-9197-585D4E62FC6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4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Assume the following:</a:t>
            </a:r>
          </a:p>
          <a:p>
            <a:pPr marL="0" indent="0">
              <a:buNone/>
            </a:pPr>
            <a:r>
              <a:rPr lang="en-US" sz="1200" b="1" dirty="0"/>
              <a:t>  Virtual address size </a:t>
            </a:r>
            <a:r>
              <a:rPr lang="en-US" sz="1200" dirty="0"/>
              <a:t>: 128 bytes;	</a:t>
            </a:r>
            <a:r>
              <a:rPr lang="en-US" sz="1200" b="1" dirty="0"/>
              <a:t>Page size </a:t>
            </a:r>
            <a:r>
              <a:rPr lang="en-US" sz="1200" dirty="0"/>
              <a:t>: 16 bytes</a:t>
            </a:r>
          </a:p>
          <a:p>
            <a:pPr marL="0" indent="0">
              <a:buNone/>
            </a:pPr>
            <a:r>
              <a:rPr lang="en-US" sz="1200" b="1" dirty="0"/>
              <a:t>  Physical memory size </a:t>
            </a:r>
            <a:r>
              <a:rPr lang="en-US" sz="1200" dirty="0"/>
              <a:t>: 8 pages;	</a:t>
            </a:r>
            <a:r>
              <a:rPr lang="en-US" sz="1200" b="1" dirty="0"/>
              <a:t>One-level page table of size </a:t>
            </a:r>
            <a:r>
              <a:rPr lang="en-US" sz="1200" dirty="0"/>
              <a:t>: 16 bytes</a:t>
            </a:r>
          </a:p>
          <a:p>
            <a:pPr marL="0" indent="0">
              <a:buNone/>
            </a:pPr>
            <a:r>
              <a:rPr lang="en-US" sz="1200" b="1" dirty="0"/>
              <a:t>  Page replacement policy </a:t>
            </a:r>
            <a:r>
              <a:rPr lang="en-US" sz="1200" dirty="0"/>
              <a:t>: LRU </a:t>
            </a:r>
          </a:p>
          <a:p>
            <a:pPr marL="0" indent="0">
              <a:buNone/>
            </a:pPr>
            <a:endParaRPr lang="en-US" sz="1200" b="1" u="sng" dirty="0"/>
          </a:p>
          <a:p>
            <a:pPr marL="0" indent="0">
              <a:buNone/>
            </a:pPr>
            <a:r>
              <a:rPr lang="en-US" sz="1200" b="1" u="sng" dirty="0"/>
              <a:t>Notes</a:t>
            </a:r>
            <a:r>
              <a:rPr lang="en-US" sz="1200" dirty="0"/>
              <a:t>: </a:t>
            </a:r>
          </a:p>
          <a:p>
            <a:r>
              <a:rPr lang="en-US" sz="1200" dirty="0"/>
              <a:t>On a page fault, the page table is updated before allocating a physical page.</a:t>
            </a:r>
          </a:p>
          <a:p>
            <a:r>
              <a:rPr lang="en-US" sz="1200" dirty="0"/>
              <a:t>If more than one free page is available, the smallest physical page number is chosen. </a:t>
            </a:r>
          </a:p>
          <a:p>
            <a:r>
              <a:rPr lang="en-US" sz="1200" dirty="0"/>
              <a:t>Physical page #0 is reserved for the operating system (OS). It cannot be replaced.</a:t>
            </a:r>
          </a:p>
          <a:p>
            <a:r>
              <a:rPr lang="en-US" sz="1200" dirty="0"/>
              <a:t>If no mapping is found for a given virtual page assume the data is brought in from the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4794E6-AC7A-4246-9197-585D4E62FC6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9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Assume the following:</a:t>
            </a:r>
          </a:p>
          <a:p>
            <a:pPr marL="0" indent="0">
              <a:buNone/>
            </a:pPr>
            <a:r>
              <a:rPr lang="en-US" sz="1200" b="1" dirty="0"/>
              <a:t>  Virtual address size </a:t>
            </a:r>
            <a:r>
              <a:rPr lang="en-US" sz="1200" dirty="0"/>
              <a:t>: 128 bytes;	</a:t>
            </a:r>
            <a:r>
              <a:rPr lang="en-US" sz="1200" b="1" dirty="0"/>
              <a:t>Page size </a:t>
            </a:r>
            <a:r>
              <a:rPr lang="en-US" sz="1200" dirty="0"/>
              <a:t>: 16 bytes</a:t>
            </a:r>
          </a:p>
          <a:p>
            <a:pPr marL="0" indent="0">
              <a:buNone/>
            </a:pPr>
            <a:r>
              <a:rPr lang="en-US" sz="1200" b="1" dirty="0"/>
              <a:t>  Physical memory size </a:t>
            </a:r>
            <a:r>
              <a:rPr lang="en-US" sz="1200" dirty="0"/>
              <a:t>: 8 pages;	</a:t>
            </a:r>
            <a:r>
              <a:rPr lang="en-US" sz="1200" b="1" dirty="0"/>
              <a:t>One-level page table of size </a:t>
            </a:r>
            <a:r>
              <a:rPr lang="en-US" sz="1200" dirty="0"/>
              <a:t>: 16 bytes</a:t>
            </a:r>
          </a:p>
          <a:p>
            <a:pPr marL="0" indent="0">
              <a:buNone/>
            </a:pPr>
            <a:r>
              <a:rPr lang="en-US" sz="1200" b="1" dirty="0"/>
              <a:t>  Page replacement policy </a:t>
            </a:r>
            <a:r>
              <a:rPr lang="en-US" sz="1200" dirty="0"/>
              <a:t>: LRU </a:t>
            </a:r>
          </a:p>
          <a:p>
            <a:pPr marL="0" indent="0">
              <a:buNone/>
            </a:pPr>
            <a:endParaRPr lang="en-US" sz="1200" b="1" u="sng" dirty="0"/>
          </a:p>
          <a:p>
            <a:pPr marL="0" indent="0">
              <a:buNone/>
            </a:pPr>
            <a:r>
              <a:rPr lang="en-US" sz="1200" b="1" u="sng" dirty="0"/>
              <a:t>Notes</a:t>
            </a:r>
            <a:r>
              <a:rPr lang="en-US" sz="1200" dirty="0"/>
              <a:t>: </a:t>
            </a:r>
          </a:p>
          <a:p>
            <a:r>
              <a:rPr lang="en-US" sz="1200" dirty="0"/>
              <a:t>On a page fault, the page table is updated before allocating a physical page.</a:t>
            </a:r>
          </a:p>
          <a:p>
            <a:r>
              <a:rPr lang="en-US" sz="1200" dirty="0"/>
              <a:t>If more than one free page is available, the smallest physical page number is chosen. </a:t>
            </a:r>
          </a:p>
          <a:p>
            <a:r>
              <a:rPr lang="en-US" sz="1200" dirty="0"/>
              <a:t>Physical page #0 is reserved for the operating system (OS). It cannot be replaced.</a:t>
            </a:r>
          </a:p>
          <a:p>
            <a:r>
              <a:rPr lang="en-US" sz="1200" dirty="0"/>
              <a:t>If no mapping is found for a given virtual page assume the data is brought in from the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4794E6-AC7A-4246-9197-585D4E62FC6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97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Assume the following:</a:t>
            </a:r>
          </a:p>
          <a:p>
            <a:pPr marL="0" indent="0">
              <a:buNone/>
            </a:pPr>
            <a:r>
              <a:rPr lang="en-US" sz="1200" b="1" dirty="0"/>
              <a:t>  Virtual address size </a:t>
            </a:r>
            <a:r>
              <a:rPr lang="en-US" sz="1200" dirty="0"/>
              <a:t>: 128 bytes;	</a:t>
            </a:r>
            <a:r>
              <a:rPr lang="en-US" sz="1200" b="1" dirty="0"/>
              <a:t>Page size </a:t>
            </a:r>
            <a:r>
              <a:rPr lang="en-US" sz="1200" dirty="0"/>
              <a:t>: 16 bytes</a:t>
            </a:r>
          </a:p>
          <a:p>
            <a:pPr marL="0" indent="0">
              <a:buNone/>
            </a:pPr>
            <a:r>
              <a:rPr lang="en-US" sz="1200" b="1" dirty="0"/>
              <a:t>  Physical memory size </a:t>
            </a:r>
            <a:r>
              <a:rPr lang="en-US" sz="1200" dirty="0"/>
              <a:t>: 8 pages;	</a:t>
            </a:r>
            <a:r>
              <a:rPr lang="en-US" sz="1200" b="1" dirty="0"/>
              <a:t>One-level page table of size </a:t>
            </a:r>
            <a:r>
              <a:rPr lang="en-US" sz="1200" dirty="0"/>
              <a:t>: 16 bytes</a:t>
            </a:r>
          </a:p>
          <a:p>
            <a:pPr marL="0" indent="0">
              <a:buNone/>
            </a:pPr>
            <a:r>
              <a:rPr lang="en-US" sz="1200" b="1" dirty="0"/>
              <a:t>  Page replacement policy </a:t>
            </a:r>
            <a:r>
              <a:rPr lang="en-US" sz="1200" dirty="0"/>
              <a:t>: LRU </a:t>
            </a:r>
          </a:p>
          <a:p>
            <a:pPr marL="0" indent="0">
              <a:buNone/>
            </a:pPr>
            <a:endParaRPr lang="en-US" sz="1200" b="1" u="sng" dirty="0"/>
          </a:p>
          <a:p>
            <a:pPr marL="0" indent="0">
              <a:buNone/>
            </a:pPr>
            <a:r>
              <a:rPr lang="en-US" sz="1200" b="1" u="sng" dirty="0"/>
              <a:t>Notes</a:t>
            </a:r>
            <a:r>
              <a:rPr lang="en-US" sz="1200" dirty="0"/>
              <a:t>: </a:t>
            </a:r>
          </a:p>
          <a:p>
            <a:r>
              <a:rPr lang="en-US" sz="1200" dirty="0"/>
              <a:t>On a page fault, the page table is updated before allocating a physical page.</a:t>
            </a:r>
          </a:p>
          <a:p>
            <a:r>
              <a:rPr lang="en-US" sz="1200" dirty="0"/>
              <a:t>If more than one free page is available, the smallest physical page number is chosen. </a:t>
            </a:r>
          </a:p>
          <a:p>
            <a:r>
              <a:rPr lang="en-US" sz="1200" dirty="0"/>
              <a:t>Physical page #0 is reserved for the operating system (OS). It cannot be replaced.</a:t>
            </a:r>
          </a:p>
          <a:p>
            <a:r>
              <a:rPr lang="en-US" sz="1200" dirty="0"/>
              <a:t>If no mapping is found for a given virtual page assume the data is brought in from the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4794E6-AC7A-4246-9197-585D4E62FC6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54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Assume the following:</a:t>
            </a:r>
          </a:p>
          <a:p>
            <a:pPr marL="0" indent="0">
              <a:buNone/>
            </a:pPr>
            <a:r>
              <a:rPr lang="en-US" sz="1200" b="1" dirty="0"/>
              <a:t>  Virtual address size </a:t>
            </a:r>
            <a:r>
              <a:rPr lang="en-US" sz="1200" dirty="0"/>
              <a:t>: 128 bytes;	</a:t>
            </a:r>
            <a:r>
              <a:rPr lang="en-US" sz="1200" b="1" dirty="0"/>
              <a:t>Page size </a:t>
            </a:r>
            <a:r>
              <a:rPr lang="en-US" sz="1200" dirty="0"/>
              <a:t>: 16 bytes</a:t>
            </a:r>
          </a:p>
          <a:p>
            <a:pPr marL="0" indent="0">
              <a:buNone/>
            </a:pPr>
            <a:r>
              <a:rPr lang="en-US" sz="1200" b="1" dirty="0"/>
              <a:t>  Physical memory size </a:t>
            </a:r>
            <a:r>
              <a:rPr lang="en-US" sz="1200" dirty="0"/>
              <a:t>: 8 pages;	</a:t>
            </a:r>
            <a:r>
              <a:rPr lang="en-US" sz="1200" b="1" dirty="0"/>
              <a:t>One-level page table of size </a:t>
            </a:r>
            <a:r>
              <a:rPr lang="en-US" sz="1200" dirty="0"/>
              <a:t>: 16 bytes</a:t>
            </a:r>
          </a:p>
          <a:p>
            <a:pPr marL="0" indent="0">
              <a:buNone/>
            </a:pPr>
            <a:r>
              <a:rPr lang="en-US" sz="1200" b="1" dirty="0"/>
              <a:t>  Page replacement policy </a:t>
            </a:r>
            <a:r>
              <a:rPr lang="en-US" sz="1200" dirty="0"/>
              <a:t>: LRU </a:t>
            </a:r>
          </a:p>
          <a:p>
            <a:pPr marL="0" indent="0">
              <a:buNone/>
            </a:pPr>
            <a:endParaRPr lang="en-US" sz="1200" b="1" u="sng" dirty="0"/>
          </a:p>
          <a:p>
            <a:pPr marL="0" indent="0">
              <a:buNone/>
            </a:pPr>
            <a:r>
              <a:rPr lang="en-US" sz="1200" b="1" u="sng" dirty="0"/>
              <a:t>Notes</a:t>
            </a:r>
            <a:r>
              <a:rPr lang="en-US" sz="1200" dirty="0"/>
              <a:t>: </a:t>
            </a:r>
          </a:p>
          <a:p>
            <a:r>
              <a:rPr lang="en-US" sz="1200" dirty="0"/>
              <a:t>On a page fault, the page table is updated before allocating a physical page.</a:t>
            </a:r>
          </a:p>
          <a:p>
            <a:r>
              <a:rPr lang="en-US" sz="1200" dirty="0"/>
              <a:t>If more than one free page is available, the smallest physical page number is chosen. </a:t>
            </a:r>
          </a:p>
          <a:p>
            <a:r>
              <a:rPr lang="en-US" sz="1200" dirty="0"/>
              <a:t>Physical page #0 is reserved for the operating system (OS). It cannot be replaced.</a:t>
            </a:r>
          </a:p>
          <a:p>
            <a:r>
              <a:rPr lang="en-US" sz="1200" dirty="0"/>
              <a:t>If no mapping is found for a given virtual page assume the data is brought in from the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4794E6-AC7A-4246-9197-585D4E62FC6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58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</a:rPr>
              <a:t>B1: 31 	B2: 90 	B3: 60 	B4: 30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4794E6-AC7A-4246-9197-585D4E62FC6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364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</a:rPr>
              <a:t>B1: 31 	B2: 90 	B3: 60 	B4: 30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4794E6-AC7A-4246-9197-585D4E62FC6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7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4794E6-AC7A-4246-9197-585D4E62FC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33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4794E6-AC7A-4246-9197-585D4E62FC6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1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272011"/>
            <a:ext cx="9121379" cy="2705947"/>
          </a:xfrm>
        </p:spPr>
        <p:txBody>
          <a:bodyPr anchor="b"/>
          <a:lstStyle>
            <a:lvl1pPr algn="ctr"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4082310"/>
            <a:ext cx="9121379" cy="1876530"/>
          </a:xfrm>
        </p:spPr>
        <p:txBody>
          <a:bodyPr/>
          <a:lstStyle>
            <a:lvl1pPr marL="0" indent="0" algn="ctr">
              <a:buNone/>
              <a:defRPr sz="2394"/>
            </a:lvl1pPr>
            <a:lvl2pPr marL="456057" indent="0" algn="ctr">
              <a:buNone/>
              <a:defRPr sz="1995"/>
            </a:lvl2pPr>
            <a:lvl3pPr marL="912114" indent="0" algn="ctr">
              <a:buNone/>
              <a:defRPr sz="1795"/>
            </a:lvl3pPr>
            <a:lvl4pPr marL="1368171" indent="0" algn="ctr">
              <a:buNone/>
              <a:defRPr sz="1596"/>
            </a:lvl4pPr>
            <a:lvl5pPr marL="1824228" indent="0" algn="ctr">
              <a:buNone/>
              <a:defRPr sz="1596"/>
            </a:lvl5pPr>
            <a:lvl6pPr marL="2280285" indent="0" algn="ctr">
              <a:buNone/>
              <a:defRPr sz="1596"/>
            </a:lvl6pPr>
            <a:lvl7pPr marL="2736342" indent="0" algn="ctr">
              <a:buNone/>
              <a:defRPr sz="1596"/>
            </a:lvl7pPr>
            <a:lvl8pPr marL="3192399" indent="0" algn="ctr">
              <a:buNone/>
              <a:defRPr sz="1596"/>
            </a:lvl8pPr>
            <a:lvl9pPr marL="3648456" indent="0" algn="ctr">
              <a:buNone/>
              <a:defRPr sz="15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8171B-0C8F-474F-BD63-CA7364F24A55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FAABA-A310-4E41-A7E8-C2EEE81FC48B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53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5" y="413808"/>
            <a:ext cx="2622396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6" y="413808"/>
            <a:ext cx="7715166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2BBAA-64C4-4181-A26C-5E51349D3520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36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B8DC2-1EFF-441A-82BD-708E2AB901E7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5B3B2F0-9194-6527-AFB6-0125D498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9298" y="7203864"/>
            <a:ext cx="2736414" cy="413808"/>
          </a:xfrm>
        </p:spPr>
        <p:txBody>
          <a:bodyPr/>
          <a:lstStyle>
            <a:lvl1pPr>
              <a:defRPr sz="2400"/>
            </a:lvl1pPr>
          </a:lstStyle>
          <a:p>
            <a:fld id="{24191890-1B93-4A46-9FD4-B9843F018E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96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2" y="1937704"/>
            <a:ext cx="10489585" cy="3233102"/>
          </a:xfrm>
        </p:spPr>
        <p:txBody>
          <a:bodyPr anchor="b"/>
          <a:lstStyle>
            <a:lvl1pPr>
              <a:defRPr sz="59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2" y="5201392"/>
            <a:ext cx="10489585" cy="1700212"/>
          </a:xfrm>
        </p:spPr>
        <p:txBody>
          <a:bodyPr/>
          <a:lstStyle>
            <a:lvl1pPr marL="0" indent="0">
              <a:buNone/>
              <a:defRPr sz="2394">
                <a:solidFill>
                  <a:schemeClr val="tx1">
                    <a:tint val="75000"/>
                  </a:schemeClr>
                </a:solidFill>
              </a:defRPr>
            </a:lvl1pPr>
            <a:lvl2pPr marL="456057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2114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8171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4228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80285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6342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23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8456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5A74A-485E-4DAE-84B1-04C03355FD53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2069042"/>
            <a:ext cx="516878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2069042"/>
            <a:ext cx="5168781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BED5A-55C1-46BF-8CD8-DAC913552B27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4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413809"/>
            <a:ext cx="10489585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1" y="1905318"/>
            <a:ext cx="5145027" cy="933767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1" y="2839085"/>
            <a:ext cx="514502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1905318"/>
            <a:ext cx="5170365" cy="933767"/>
          </a:xfrm>
        </p:spPr>
        <p:txBody>
          <a:bodyPr anchor="b"/>
          <a:lstStyle>
            <a:lvl1pPr marL="0" indent="0">
              <a:buNone/>
              <a:defRPr sz="2394" b="1"/>
            </a:lvl1pPr>
            <a:lvl2pPr marL="456057" indent="0">
              <a:buNone/>
              <a:defRPr sz="1995" b="1"/>
            </a:lvl2pPr>
            <a:lvl3pPr marL="912114" indent="0">
              <a:buNone/>
              <a:defRPr sz="1795" b="1"/>
            </a:lvl3pPr>
            <a:lvl4pPr marL="1368171" indent="0">
              <a:buNone/>
              <a:defRPr sz="1596" b="1"/>
            </a:lvl4pPr>
            <a:lvl5pPr marL="1824228" indent="0">
              <a:buNone/>
              <a:defRPr sz="1596" b="1"/>
            </a:lvl5pPr>
            <a:lvl6pPr marL="2280285" indent="0">
              <a:buNone/>
              <a:defRPr sz="1596" b="1"/>
            </a:lvl6pPr>
            <a:lvl7pPr marL="2736342" indent="0">
              <a:buNone/>
              <a:defRPr sz="1596" b="1"/>
            </a:lvl7pPr>
            <a:lvl8pPr marL="3192399" indent="0">
              <a:buNone/>
              <a:defRPr sz="1596" b="1"/>
            </a:lvl8pPr>
            <a:lvl9pPr marL="3648456" indent="0">
              <a:buNone/>
              <a:defRPr sz="15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2839085"/>
            <a:ext cx="517036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0C1F4-72B4-4508-9A3F-D512208D6410}" type="datetime1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9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4E2A-AE4A-4DCB-9878-716AFAD24D1D}" type="datetime1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242AA-BF8B-4D58-B5A8-46FBE0283386}" type="datetime1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1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518160"/>
            <a:ext cx="3922509" cy="181356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1119082"/>
            <a:ext cx="6156930" cy="5523442"/>
          </a:xfrm>
        </p:spPr>
        <p:txBody>
          <a:bodyPr/>
          <a:lstStyle>
            <a:lvl1pPr>
              <a:defRPr sz="3192"/>
            </a:lvl1pPr>
            <a:lvl2pPr>
              <a:defRPr sz="2793"/>
            </a:lvl2pPr>
            <a:lvl3pPr>
              <a:defRPr sz="2394"/>
            </a:lvl3pPr>
            <a:lvl4pPr>
              <a:defRPr sz="1995"/>
            </a:lvl4pPr>
            <a:lvl5pPr>
              <a:defRPr sz="1995"/>
            </a:lvl5pPr>
            <a:lvl6pPr>
              <a:defRPr sz="1995"/>
            </a:lvl6pPr>
            <a:lvl7pPr>
              <a:defRPr sz="1995"/>
            </a:lvl7pPr>
            <a:lvl8pPr>
              <a:defRPr sz="1995"/>
            </a:lvl8pPr>
            <a:lvl9pPr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331720"/>
            <a:ext cx="3922509" cy="4319800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DF09A-778E-46F8-A9B0-71934E0291B3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4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518160"/>
            <a:ext cx="3922509" cy="1813560"/>
          </a:xfrm>
        </p:spPr>
        <p:txBody>
          <a:bodyPr anchor="b"/>
          <a:lstStyle>
            <a:lvl1pPr>
              <a:defRPr sz="31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0365" y="1119082"/>
            <a:ext cx="6156930" cy="5523442"/>
          </a:xfrm>
        </p:spPr>
        <p:txBody>
          <a:bodyPr anchor="t"/>
          <a:lstStyle>
            <a:lvl1pPr marL="0" indent="0">
              <a:buNone/>
              <a:defRPr sz="3192"/>
            </a:lvl1pPr>
            <a:lvl2pPr marL="456057" indent="0">
              <a:buNone/>
              <a:defRPr sz="2793"/>
            </a:lvl2pPr>
            <a:lvl3pPr marL="912114" indent="0">
              <a:buNone/>
              <a:defRPr sz="2394"/>
            </a:lvl3pPr>
            <a:lvl4pPr marL="1368171" indent="0">
              <a:buNone/>
              <a:defRPr sz="1995"/>
            </a:lvl4pPr>
            <a:lvl5pPr marL="1824228" indent="0">
              <a:buNone/>
              <a:defRPr sz="1995"/>
            </a:lvl5pPr>
            <a:lvl6pPr marL="2280285" indent="0">
              <a:buNone/>
              <a:defRPr sz="1995"/>
            </a:lvl6pPr>
            <a:lvl7pPr marL="2736342" indent="0">
              <a:buNone/>
              <a:defRPr sz="1995"/>
            </a:lvl7pPr>
            <a:lvl8pPr marL="3192399" indent="0">
              <a:buNone/>
              <a:defRPr sz="1995"/>
            </a:lvl8pPr>
            <a:lvl9pPr marL="3648456" indent="0">
              <a:buNone/>
              <a:defRPr sz="199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2331720"/>
            <a:ext cx="3922509" cy="4319800"/>
          </a:xfrm>
        </p:spPr>
        <p:txBody>
          <a:bodyPr/>
          <a:lstStyle>
            <a:lvl1pPr marL="0" indent="0">
              <a:buNone/>
              <a:defRPr sz="1596"/>
            </a:lvl1pPr>
            <a:lvl2pPr marL="456057" indent="0">
              <a:buNone/>
              <a:defRPr sz="1397"/>
            </a:lvl2pPr>
            <a:lvl3pPr marL="912114" indent="0">
              <a:buNone/>
              <a:defRPr sz="1197"/>
            </a:lvl3pPr>
            <a:lvl4pPr marL="1368171" indent="0">
              <a:buNone/>
              <a:defRPr sz="998"/>
            </a:lvl4pPr>
            <a:lvl5pPr marL="1824228" indent="0">
              <a:buNone/>
              <a:defRPr sz="998"/>
            </a:lvl5pPr>
            <a:lvl6pPr marL="2280285" indent="0">
              <a:buNone/>
              <a:defRPr sz="998"/>
            </a:lvl6pPr>
            <a:lvl7pPr marL="2736342" indent="0">
              <a:buNone/>
              <a:defRPr sz="998"/>
            </a:lvl7pPr>
            <a:lvl8pPr marL="3192399" indent="0">
              <a:buNone/>
              <a:defRPr sz="998"/>
            </a:lvl8pPr>
            <a:lvl9pPr marL="3648456" indent="0">
              <a:buNone/>
              <a:defRPr sz="9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B46A-ED39-4940-AA39-44C7BE53433B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1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413809"/>
            <a:ext cx="10489585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2069042"/>
            <a:ext cx="10489585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126" y="7203864"/>
            <a:ext cx="27364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AF638-A74D-4053-B8AD-32C0A29660E6}" type="datetime1">
              <a:rPr lang="en-US" smtClean="0"/>
              <a:t>4/18/2023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28609" y="7203864"/>
            <a:ext cx="410462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298" y="7203864"/>
            <a:ext cx="2736414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1890-1B93-4A46-9FD4-B9843F018E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1AC84E-B978-8607-742C-4DDF83CAB7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079126"/>
            <a:ext cx="12161838" cy="693278"/>
          </a:xfrm>
          <a:prstGeom prst="rect">
            <a:avLst/>
          </a:prstGeom>
          <a:solidFill>
            <a:srgbClr val="10253F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62154" tIns="81076" rIns="162154" bIns="81076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340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4FF32-B5C3-E0F8-A153-5F7AFB6EF82A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01" y="7154690"/>
            <a:ext cx="641875" cy="52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01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2114" rtl="0" eaLnBrk="1" latinLnBrk="0" hangingPunct="1">
        <a:lnSpc>
          <a:spcPct val="90000"/>
        </a:lnSpc>
        <a:spcBef>
          <a:spcPct val="0"/>
        </a:spcBef>
        <a:buNone/>
        <a:defRPr sz="43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029" indent="-228029" algn="l" defTabSz="912114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3" kern="1200">
          <a:solidFill>
            <a:schemeClr val="tx1"/>
          </a:solidFill>
          <a:latin typeface="+mn-lt"/>
          <a:ea typeface="+mn-ea"/>
          <a:cs typeface="+mn-cs"/>
        </a:defRPr>
      </a:lvl1pPr>
      <a:lvl2pPr marL="684086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4" kern="1200">
          <a:solidFill>
            <a:schemeClr val="tx1"/>
          </a:solidFill>
          <a:latin typeface="+mn-lt"/>
          <a:ea typeface="+mn-ea"/>
          <a:cs typeface="+mn-cs"/>
        </a:defRPr>
      </a:lvl2pPr>
      <a:lvl3pPr marL="1140143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5" kern="1200">
          <a:solidFill>
            <a:schemeClr val="tx1"/>
          </a:solidFill>
          <a:latin typeface="+mn-lt"/>
          <a:ea typeface="+mn-ea"/>
          <a:cs typeface="+mn-cs"/>
        </a:defRPr>
      </a:lvl3pPr>
      <a:lvl4pPr marL="1596200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2257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8314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4371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20428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6485" indent="-228029" algn="l" defTabSz="912114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6057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2114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8171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4228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80285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6342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2399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8456" algn="l" defTabSz="912114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EECS 370 - Lecture 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2874" y="4047311"/>
            <a:ext cx="5856089" cy="1876530"/>
          </a:xfrm>
        </p:spPr>
        <p:txBody>
          <a:bodyPr>
            <a:normAutofit/>
          </a:bodyPr>
          <a:lstStyle/>
          <a:p>
            <a:r>
              <a:rPr lang="en-US" sz="4400" dirty="0"/>
              <a:t>Final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F70127-55A4-45B5-4E35-BD453F855B34}"/>
              </a:ext>
            </a:extLst>
          </p:cNvPr>
          <p:cNvSpPr txBox="1"/>
          <p:nvPr/>
        </p:nvSpPr>
        <p:spPr>
          <a:xfrm>
            <a:off x="965302" y="7166080"/>
            <a:ext cx="7905194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40" dirty="0">
                <a:solidFill>
                  <a:prstClr val="white">
                    <a:lumMod val="85000"/>
                  </a:prstClr>
                </a:solidFill>
                <a:cs typeface="Arial" charset="0"/>
              </a:rPr>
              <a:t>Live Poll + Q&amp;A: slido.com #eecs370</a:t>
            </a:r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596BD005-DF8A-F363-976B-228BCD146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824" y="4129278"/>
            <a:ext cx="2432368" cy="24323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A133E6-6676-BE99-460E-AC321330F703}"/>
              </a:ext>
            </a:extLst>
          </p:cNvPr>
          <p:cNvSpPr txBox="1"/>
          <p:nvPr/>
        </p:nvSpPr>
        <p:spPr>
          <a:xfrm>
            <a:off x="8747919" y="7162566"/>
            <a:ext cx="3274679" cy="60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40" i="1" dirty="0">
                <a:solidFill>
                  <a:prstClr val="white"/>
                </a:solidFill>
                <a:latin typeface="Calibri" panose="020F0502020204030204"/>
              </a:rPr>
              <a:t>Poll and Q&amp;A Link</a:t>
            </a:r>
          </a:p>
        </p:txBody>
      </p:sp>
    </p:spTree>
    <p:extLst>
      <p:ext uri="{BB962C8B-B14F-4D97-AF65-F5344CB8AC3E}">
        <p14:creationId xmlns:p14="http://schemas.microsoft.com/office/powerpoint/2010/main" val="2544241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Multiple Choice (first 12…)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13" indent="-582913">
              <a:buFont typeface="+mj-lt"/>
              <a:buAutoNum type="arabicPeriod" startAt="7"/>
            </a:pPr>
            <a:r>
              <a:rPr lang="en-US" dirty="0"/>
              <a:t>The output of </a:t>
            </a:r>
            <a:r>
              <a:rPr lang="en-US" b="1" i="1" dirty="0"/>
              <a:t>combinational / sequential</a:t>
            </a:r>
            <a:r>
              <a:rPr lang="en-US" b="1" dirty="0"/>
              <a:t>​ </a:t>
            </a:r>
            <a:r>
              <a:rPr lang="en-US" dirty="0"/>
              <a:t>circuits depends exclusively on the current input.</a:t>
            </a:r>
          </a:p>
          <a:p>
            <a:pPr marL="582913" indent="-582913">
              <a:buFont typeface="+mj-lt"/>
              <a:buAutoNum type="arabicPeriod" startAt="7"/>
            </a:pPr>
            <a:endParaRPr lang="en-US" dirty="0"/>
          </a:p>
          <a:p>
            <a:pPr marL="582913" indent="-582913">
              <a:buFont typeface="+mj-lt"/>
              <a:buAutoNum type="arabicPeriod" startAt="7"/>
            </a:pPr>
            <a:r>
              <a:rPr lang="en-US" dirty="0"/>
              <a:t>Functions that don’t call any functions (leaf functions) need not save and restore </a:t>
            </a:r>
            <a:r>
              <a:rPr lang="en-US" b="1" i="1" dirty="0"/>
              <a:t>caller save / </a:t>
            </a:r>
            <a:r>
              <a:rPr lang="en-US" b="1" i="1" dirty="0" err="1"/>
              <a:t>callee</a:t>
            </a:r>
            <a:r>
              <a:rPr lang="en-US" b="1" i="1" dirty="0"/>
              <a:t> save / odd numbered</a:t>
            </a:r>
            <a:r>
              <a:rPr lang="en-US" dirty="0"/>
              <a:t>​ registers.</a:t>
            </a:r>
          </a:p>
          <a:p>
            <a:pPr marL="582913" indent="-582913">
              <a:buFont typeface="+mj-lt"/>
              <a:buAutoNum type="arabicPeriod" startAt="7"/>
            </a:pPr>
            <a:endParaRPr lang="en-US" dirty="0"/>
          </a:p>
          <a:p>
            <a:pPr marL="582913" indent="-582913">
              <a:buFont typeface="+mj-lt"/>
              <a:buAutoNum type="arabicPeriod" startAt="7"/>
            </a:pPr>
            <a:r>
              <a:rPr lang="en-US" dirty="0"/>
              <a:t>If a cache includes dirty bits, then it must be using a </a:t>
            </a:r>
            <a:r>
              <a:rPr lang="en-US" b="1" i="1" dirty="0"/>
              <a:t>write-back / write-through / allocate-on-write / not allocate-on-write</a:t>
            </a:r>
            <a:r>
              <a:rPr lang="en-US" dirty="0"/>
              <a:t>​ policy.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706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Multiple Choice (first 12…)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13" indent="-582913">
              <a:buFont typeface="+mj-lt"/>
              <a:buAutoNum type="arabicPeriod" startAt="10"/>
            </a:pPr>
            <a:r>
              <a:rPr lang="en-US" dirty="0"/>
              <a:t>The </a:t>
            </a:r>
            <a:r>
              <a:rPr lang="en-US" b="1" i="1" dirty="0"/>
              <a:t>single-cycle / multi-cycle / pipelined</a:t>
            </a:r>
            <a:r>
              <a:rPr lang="en-US" dirty="0"/>
              <a:t>​ </a:t>
            </a:r>
            <a:r>
              <a:rPr lang="en-US" dirty="0" err="1"/>
              <a:t>datapath</a:t>
            </a:r>
            <a:r>
              <a:rPr lang="en-US" dirty="0"/>
              <a:t> has the lowest CPI among the three types of </a:t>
            </a:r>
            <a:r>
              <a:rPr lang="en-US" dirty="0" err="1"/>
              <a:t>datapath</a:t>
            </a:r>
            <a:r>
              <a:rPr lang="en-US" dirty="0"/>
              <a:t> discussed in class.</a:t>
            </a:r>
            <a:br>
              <a:rPr lang="en-US" dirty="0"/>
            </a:br>
            <a:endParaRPr lang="en-US" dirty="0"/>
          </a:p>
          <a:p>
            <a:pPr marL="582913" indent="-582913">
              <a:buFont typeface="+mj-lt"/>
              <a:buAutoNum type="arabicPeriod" startAt="10"/>
            </a:pPr>
            <a:r>
              <a:rPr lang="en-US" dirty="0"/>
              <a:t>A 1-way set associative cache is the same as a </a:t>
            </a:r>
            <a:r>
              <a:rPr lang="en-US" b="1" i="1" dirty="0"/>
              <a:t>fully associative / direct mapped / virtually addressed / physically addressed</a:t>
            </a:r>
            <a:r>
              <a:rPr lang="en-US" dirty="0"/>
              <a:t>​ cache.</a:t>
            </a:r>
            <a:br>
              <a:rPr lang="en-US" dirty="0"/>
            </a:br>
            <a:endParaRPr lang="en-US" dirty="0"/>
          </a:p>
          <a:p>
            <a:pPr marL="582913" indent="-582913">
              <a:buFont typeface="+mj-lt"/>
              <a:buAutoNum type="arabicPeriod" startAt="10"/>
            </a:pPr>
            <a:r>
              <a:rPr lang="en-US" dirty="0"/>
              <a:t>Direct-mapped caches reduce the cost of finding the correct data by minimizing the number of </a:t>
            </a:r>
            <a:r>
              <a:rPr lang="en-US" b="1" dirty="0"/>
              <a:t>block offset / line index / tag / LRU </a:t>
            </a:r>
            <a:r>
              <a:rPr lang="en-US" dirty="0"/>
              <a:t>comparisons.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537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–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622" y="1030921"/>
            <a:ext cx="9720897" cy="6136959"/>
          </a:xfrm>
        </p:spPr>
        <p:txBody>
          <a:bodyPr anchor="t"/>
          <a:lstStyle/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r>
              <a:rPr lang="en-US" sz="2267" dirty="0"/>
              <a:t>Assume the following:</a:t>
            </a:r>
          </a:p>
          <a:p>
            <a:pPr marL="0" indent="0">
              <a:buNone/>
            </a:pPr>
            <a:r>
              <a:rPr lang="en-US" sz="2267" b="1" dirty="0"/>
              <a:t>  Virtual address size </a:t>
            </a:r>
            <a:r>
              <a:rPr lang="en-US" sz="2267" dirty="0"/>
              <a:t>: 128 bytes;	</a:t>
            </a:r>
            <a:r>
              <a:rPr lang="en-US" sz="2267" b="1" dirty="0"/>
              <a:t>Page size </a:t>
            </a:r>
            <a:r>
              <a:rPr lang="en-US" sz="2267" dirty="0"/>
              <a:t>: 16 bytes</a:t>
            </a:r>
          </a:p>
          <a:p>
            <a:pPr marL="0" indent="0">
              <a:buNone/>
            </a:pPr>
            <a:r>
              <a:rPr lang="en-US" sz="2267" b="1" dirty="0"/>
              <a:t>  Physical memory size </a:t>
            </a:r>
            <a:r>
              <a:rPr lang="en-US" sz="2267" dirty="0"/>
              <a:t>: 8 pages;	</a:t>
            </a:r>
            <a:r>
              <a:rPr lang="en-US" sz="2267" b="1" dirty="0"/>
              <a:t>One-level page table of size </a:t>
            </a:r>
            <a:r>
              <a:rPr lang="en-US" sz="2267" dirty="0"/>
              <a:t>: 16 bytes</a:t>
            </a:r>
          </a:p>
          <a:p>
            <a:pPr marL="0" indent="0">
              <a:buNone/>
            </a:pPr>
            <a:r>
              <a:rPr lang="en-US" sz="2267" b="1" dirty="0"/>
              <a:t>  Page replacement policy </a:t>
            </a:r>
            <a:r>
              <a:rPr lang="en-US" sz="2267" dirty="0"/>
              <a:t>: LRU </a:t>
            </a:r>
          </a:p>
          <a:p>
            <a:pPr marL="0" indent="0">
              <a:buNone/>
            </a:pPr>
            <a:endParaRPr lang="en-US" sz="2267" b="1" u="sng" dirty="0"/>
          </a:p>
          <a:p>
            <a:pPr marL="0" indent="0">
              <a:buNone/>
            </a:pPr>
            <a:r>
              <a:rPr lang="en-US" sz="2267" b="1" u="sng" dirty="0"/>
              <a:t>Notes</a:t>
            </a:r>
            <a:r>
              <a:rPr lang="en-US" sz="2267" dirty="0"/>
              <a:t>: </a:t>
            </a:r>
          </a:p>
          <a:p>
            <a:r>
              <a:rPr lang="en-US" sz="2267" dirty="0"/>
              <a:t>On a page fault, the page table is updated before allocating a physical page.</a:t>
            </a:r>
          </a:p>
          <a:p>
            <a:r>
              <a:rPr lang="en-US" sz="2267" dirty="0"/>
              <a:t>If more than one free page is available, the smallest physical page number is chosen. </a:t>
            </a:r>
          </a:p>
          <a:p>
            <a:r>
              <a:rPr lang="en-US" sz="2267" dirty="0"/>
              <a:t>Physical page #0 is reserved for the operating system (OS). It cannot be replaced.</a:t>
            </a:r>
          </a:p>
          <a:p>
            <a:r>
              <a:rPr lang="en-US" sz="2267" dirty="0"/>
              <a:t>If no mapping is found for a given virtual page assume the data is brought in from the disk.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9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622" y="1138872"/>
            <a:ext cx="9720897" cy="6136959"/>
          </a:xfrm>
        </p:spPr>
        <p:txBody>
          <a:bodyPr anchor="t"/>
          <a:lstStyle/>
          <a:p>
            <a:pPr marL="0" indent="0">
              <a:buNone/>
            </a:pPr>
            <a:r>
              <a:rPr lang="en-US" sz="2267" dirty="0"/>
              <a:t>a. The initial state of physical memory is shown on the left. Complete the page table for Process ID 11 (PID: 11) on the right.</a:t>
            </a:r>
          </a:p>
          <a:p>
            <a:pPr marL="0" indent="0">
              <a:buNone/>
            </a:pPr>
            <a:endParaRPr lang="en-US" sz="2267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0617" y="0"/>
            <a:ext cx="9067800" cy="949960"/>
          </a:xfrm>
        </p:spPr>
        <p:txBody>
          <a:bodyPr/>
          <a:lstStyle/>
          <a:p>
            <a:r>
              <a:rPr lang="en-US" dirty="0"/>
              <a:t>Problem 2 – Virtual Memory (cont.)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19077" y="2331720"/>
          <a:ext cx="4404360" cy="4085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4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36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Physical Page # (PPN)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Memory Contents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0x0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Reserved for OS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0x1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Page Table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of PID 11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0x2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PID 11: VPN 0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0x3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0x4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PID 11: VPN 4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0x5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PID 11: VPN 7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0x6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0x7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53639" y="2331720"/>
          <a:ext cx="4749800" cy="4085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36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Virtual Page # (VPN)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Valid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Physical Page # (PPN)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0x0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0x1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0x2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0x3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0x4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0x5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0x6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0x7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246256" y="1813560"/>
            <a:ext cx="2393091" cy="4062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40" b="1" dirty="0"/>
              <a:t>Page Table of PID:11</a:t>
            </a:r>
          </a:p>
        </p:txBody>
      </p:sp>
    </p:spTree>
    <p:extLst>
      <p:ext uri="{BB962C8B-B14F-4D97-AF65-F5344CB8AC3E}">
        <p14:creationId xmlns:p14="http://schemas.microsoft.com/office/powerpoint/2010/main" val="774538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622" y="1138872"/>
            <a:ext cx="9720897" cy="6136959"/>
          </a:xfrm>
        </p:spPr>
        <p:txBody>
          <a:bodyPr anchor="t"/>
          <a:lstStyle/>
          <a:p>
            <a:pPr marL="0" indent="0">
              <a:buNone/>
            </a:pPr>
            <a:r>
              <a:rPr lang="en-US" sz="2267" dirty="0"/>
              <a:t>a. The initial state of physical memory is shown on the left. Complete the page table for Process ID 11 (PID: 11) on the right.</a:t>
            </a:r>
          </a:p>
          <a:p>
            <a:pPr marL="0" indent="0">
              <a:buNone/>
            </a:pPr>
            <a:endParaRPr lang="en-US" sz="2267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0617" y="0"/>
            <a:ext cx="9067800" cy="949960"/>
          </a:xfrm>
        </p:spPr>
        <p:txBody>
          <a:bodyPr/>
          <a:lstStyle/>
          <a:p>
            <a:r>
              <a:rPr lang="en-US" dirty="0"/>
              <a:t>Problem 2 – Virtual Memory (solution)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519077" y="2331720"/>
          <a:ext cx="4404360" cy="4085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9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4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36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Physical Page # (PPN)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Memory Contents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0x0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Reserved for OS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0x1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Page Table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of PID 11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0x2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PID 11: VPN 0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0x3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0x4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PID 11: VPN 4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0x5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PID 11: VPN 7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0x6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0x7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253639" y="2331720"/>
          <a:ext cx="4749800" cy="40859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2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369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Virtual Page # (VPN)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Valid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Physical Page # (PPN)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0x0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0x2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0x1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0x2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0x3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0x4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0x4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0x5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0x6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rgbClr val="FF0000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0x7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0x5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46256" y="1813560"/>
            <a:ext cx="2393091" cy="40626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sz="2040" b="1"/>
              <a:t>Page Table of PID:11</a:t>
            </a:r>
          </a:p>
        </p:txBody>
      </p:sp>
    </p:spTree>
    <p:extLst>
      <p:ext uri="{BB962C8B-B14F-4D97-AF65-F5344CB8AC3E}">
        <p14:creationId xmlns:p14="http://schemas.microsoft.com/office/powerpoint/2010/main" val="1126704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– Virtual Memory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400" dirty="0"/>
              <a:t>b. Complete the following table for the given sequence of virtual address requests. Assume that the initial physical memory and page table state is shown in part a, above. </a:t>
            </a:r>
            <a:r>
              <a:rPr lang="en-US" sz="1400" i="1" u="sng" dirty="0"/>
              <a:t>*Process 7 begins at Time 1. Process 11 begins before Time 0, and ends after Time 5. 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269424"/>
              </p:ext>
            </p:extLst>
          </p:nvPr>
        </p:nvGraphicFramePr>
        <p:xfrm>
          <a:off x="4785522" y="2677161"/>
          <a:ext cx="6367369" cy="4308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2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9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337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Time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PID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Virt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.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Addr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(VA)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Virtual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Page # (VPN)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Physical Page # (PPN)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Page Fault? (Y/N)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Physical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Address (PA)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0x0A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1*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0x0A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0x0B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0x21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0x74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5*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0x35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0x20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8154" y="2673189"/>
          <a:ext cx="3627119" cy="439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2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37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Physical Page # (PPN)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Memory Contents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0x0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Reserved for OS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0x1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Page Table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of PID 11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0x2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PID 11: VPN 0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0x3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Page Table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of PID 7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0x4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PID 11: VPN 4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0x5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PID 11: VPN 7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0x6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0x7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274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– Virtual Memory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400" dirty="0"/>
              <a:t>b. Complete the following table for the given sequence of virtual address requests. Assume that the initial physical memory and page table state is shown in part a, above. </a:t>
            </a:r>
            <a:r>
              <a:rPr lang="en-US" sz="1400" i="1" u="sng" dirty="0"/>
              <a:t>*Process 7 begins at Time 1. Process 11 begins before Time 0, and ends after Time 5. 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897620"/>
              </p:ext>
            </p:extLst>
          </p:nvPr>
        </p:nvGraphicFramePr>
        <p:xfrm>
          <a:off x="4785522" y="2677161"/>
          <a:ext cx="6367369" cy="4308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3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1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96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2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96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337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Time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PID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Virt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.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Addr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(VA)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Virtual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Page # (VPN)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Physical Page # (PPN)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Page Fault? (Y/N)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Physical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Address (PA)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0x0A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0x0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0x2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0x2A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1*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0x0A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0x0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0x6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Y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0x6A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0x0B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0x0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0x6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N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0x6B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11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0x21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0x2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0x7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Y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0x71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0x74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0x7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0x4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Y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0x44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5*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0x35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0x3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0x5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Y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0x55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8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6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7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0x20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0x2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0x1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Y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0x10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998154" y="2673189"/>
          <a:ext cx="3627119" cy="4396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2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37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Physical Page # (PPN)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Memory Contents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0x0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Reserved for OS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0x1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Page Table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of PID 11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0x2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PID 11: VPN 0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0x3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Page Table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of PID 7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0x4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PID 11: VPN 4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0x5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PID 11: VPN 7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0x6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0x7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844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Branch Prediction (F16)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622" y="1406841"/>
            <a:ext cx="9634537" cy="6136959"/>
          </a:xfrm>
        </p:spPr>
        <p:txBody>
          <a:bodyPr anchor="t"/>
          <a:lstStyle/>
          <a:p>
            <a:pPr marL="0" indent="0">
              <a:buNone/>
            </a:pPr>
            <a:r>
              <a:rPr lang="en-US" sz="2267" dirty="0"/>
              <a:t>Consider the following C code and corresponding LC2K assembly. Assume it is executed on a pipelined data-path with branch speculation discussed in class.</a:t>
            </a:r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r>
              <a:rPr lang="en-US" sz="2267" dirty="0"/>
              <a:t>a) How many branch instructions are executed for a single run of the program?</a:t>
            </a:r>
          </a:p>
          <a:p>
            <a:pPr marL="0" indent="0">
              <a:buNone/>
            </a:pPr>
            <a:br>
              <a:rPr lang="en-US" sz="2267" dirty="0"/>
            </a:br>
            <a:endParaRPr lang="en-US" sz="2267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707483" y="2256494"/>
            <a:ext cx="209353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103632" tIns="51816" rIns="103632" bIns="51816" numCol="1" anchor="ctr" anchorCtr="0" compatLnSpc="1">
            <a:prstTxWarp prst="textNoShape">
              <a:avLst/>
            </a:prstTxWarp>
            <a:spAutoFit/>
          </a:bodyPr>
          <a:lstStyle/>
          <a:p>
            <a:pPr defTabSz="103629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x-none" altLang="x-none" sz="2040">
                <a:latin typeface="Arial" charset="0"/>
              </a:rPr>
            </a:br>
            <a:endParaRPr lang="x-none" altLang="x-none" sz="2040">
              <a:latin typeface="Arial" charset="0"/>
            </a:endParaRPr>
          </a:p>
          <a:p>
            <a:pPr defTabSz="1036290"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 sz="2040">
              <a:latin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04118"/>
              </p:ext>
            </p:extLst>
          </p:nvPr>
        </p:nvGraphicFramePr>
        <p:xfrm>
          <a:off x="1676559" y="2265003"/>
          <a:ext cx="6390640" cy="3373797"/>
        </p:xfrm>
        <a:graphic>
          <a:graphicData uri="http://schemas.openxmlformats.org/drawingml/2006/table">
            <a:tbl>
              <a:tblPr/>
              <a:tblGrid>
                <a:gridCol w="328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37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int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, j, x = 0;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for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=0;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!= 30;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++) {</a:t>
                      </a:r>
                      <a:endParaRPr lang="en-US" sz="2000" dirty="0">
                        <a:effectLst/>
                      </a:endParaRPr>
                    </a:p>
                    <a:p>
                      <a:pPr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for (j=0; j != 2;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j++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) {</a:t>
                      </a:r>
                      <a:endParaRPr lang="en-US" sz="2000" dirty="0">
                        <a:effectLst/>
                      </a:endParaRPr>
                    </a:p>
                    <a:p>
                      <a:pPr marL="457200"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x++; </a:t>
                      </a:r>
                      <a:endParaRPr lang="en-US" sz="20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}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}</a:t>
                      </a:r>
                      <a:endParaRPr lang="en-US" sz="2000" dirty="0">
                        <a:effectLst/>
                      </a:endParaRPr>
                    </a:p>
                  </a:txBody>
                  <a:tcPr marL="71967" marR="71967" marT="71967" marB="719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lw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0  1  cnt1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lw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0  2  cnt2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lw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0  3  one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outer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noop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      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beq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0  1  exit       //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B1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      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noop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      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lw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0  2  cnt2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inner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beq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0  2  done       //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B2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add  4  3  4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add  2  3  2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beq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0  0  inner      //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B3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done  add  1  3  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beq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0  0  outer      //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B4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exit halt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cnt1 .fill 30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cnt2 .fill 2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one .fill -1</a:t>
                      </a:r>
                      <a:endParaRPr lang="en-US" sz="2000" dirty="0">
                        <a:effectLst/>
                      </a:endParaRPr>
                    </a:p>
                  </a:txBody>
                  <a:tcPr marL="71967" marR="71967" marT="71967" marB="719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695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Branch Prediction (F16)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622" y="1406841"/>
            <a:ext cx="9634537" cy="6136959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2270" dirty="0"/>
              <a:t>Consider the following C code and corresponding LC2K assembly. Assume it is executed on a pipelined data-path with branch speculation discussed in class.</a:t>
            </a:r>
          </a:p>
          <a:p>
            <a:pPr marL="0" indent="0">
              <a:buNone/>
            </a:pPr>
            <a:endParaRPr lang="en-US" sz="2270" dirty="0"/>
          </a:p>
          <a:p>
            <a:pPr marL="0" indent="0">
              <a:buNone/>
            </a:pPr>
            <a:endParaRPr lang="en-US" sz="2270" dirty="0"/>
          </a:p>
          <a:p>
            <a:pPr marL="0" indent="0">
              <a:buNone/>
            </a:pPr>
            <a:endParaRPr lang="en-US" sz="2270" dirty="0"/>
          </a:p>
          <a:p>
            <a:pPr marL="0" indent="0">
              <a:buNone/>
            </a:pPr>
            <a:endParaRPr lang="en-US" sz="2270" dirty="0"/>
          </a:p>
          <a:p>
            <a:pPr marL="0" indent="0">
              <a:buNone/>
            </a:pPr>
            <a:endParaRPr lang="en-US" sz="2270" dirty="0"/>
          </a:p>
          <a:p>
            <a:pPr marL="0" indent="0">
              <a:buNone/>
            </a:pPr>
            <a:endParaRPr lang="en-US" sz="2270" dirty="0"/>
          </a:p>
          <a:p>
            <a:pPr marL="0" indent="0">
              <a:buNone/>
            </a:pPr>
            <a:endParaRPr lang="en-US" sz="2270" dirty="0"/>
          </a:p>
          <a:p>
            <a:pPr marL="0" indent="0">
              <a:buNone/>
            </a:pPr>
            <a:endParaRPr lang="en-US" sz="2270" dirty="0"/>
          </a:p>
          <a:p>
            <a:pPr marL="0" indent="0">
              <a:buNone/>
            </a:pPr>
            <a:endParaRPr lang="en-US" sz="2270" dirty="0"/>
          </a:p>
          <a:p>
            <a:pPr marL="457200" indent="-457200">
              <a:buAutoNum type="alphaLcParenR"/>
            </a:pPr>
            <a:r>
              <a:rPr lang="en-US" sz="2270" dirty="0"/>
              <a:t>How many branch instructions are executed for a single run of the program?</a:t>
            </a:r>
          </a:p>
          <a:p>
            <a:pPr marL="0" indent="0">
              <a:buNone/>
            </a:pPr>
            <a:r>
              <a:rPr lang="en-US" sz="2270" dirty="0">
                <a:solidFill>
                  <a:srgbClr val="FF0000"/>
                </a:solidFill>
              </a:rPr>
              <a:t>	B1: 31 	B2: 90 	B3: 60 	B4: 30</a:t>
            </a:r>
          </a:p>
          <a:p>
            <a:pPr marL="457200" indent="-457200">
              <a:buAutoNum type="alphaLcParenR"/>
            </a:pPr>
            <a:endParaRPr lang="en-US" sz="2270" dirty="0"/>
          </a:p>
          <a:p>
            <a:pPr marL="0" indent="0">
              <a:buNone/>
            </a:pPr>
            <a:br>
              <a:rPr lang="en-US" sz="2270" dirty="0"/>
            </a:br>
            <a:endParaRPr lang="en-US" sz="227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707483" y="2256494"/>
            <a:ext cx="209353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103632" tIns="51816" rIns="103632" bIns="51816" numCol="1" anchor="ctr" anchorCtr="0" compatLnSpc="1">
            <a:prstTxWarp prst="textNoShape">
              <a:avLst/>
            </a:prstTxWarp>
            <a:spAutoFit/>
          </a:bodyPr>
          <a:lstStyle/>
          <a:p>
            <a:pPr defTabSz="103629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x-none" altLang="x-none" sz="2040">
                <a:latin typeface="Arial" charset="0"/>
              </a:rPr>
            </a:br>
            <a:endParaRPr lang="x-none" altLang="x-none" sz="2040">
              <a:latin typeface="Arial" charset="0"/>
            </a:endParaRPr>
          </a:p>
          <a:p>
            <a:pPr defTabSz="1036290"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 sz="2040">
              <a:latin typeface="Aria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676559" y="2265003"/>
          <a:ext cx="6390640" cy="3373797"/>
        </p:xfrm>
        <a:graphic>
          <a:graphicData uri="http://schemas.openxmlformats.org/drawingml/2006/table">
            <a:tbl>
              <a:tblPr/>
              <a:tblGrid>
                <a:gridCol w="328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37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int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, j, x = 0;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for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=0;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!= 30;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++) {</a:t>
                      </a:r>
                      <a:endParaRPr lang="en-US" sz="2000" dirty="0">
                        <a:effectLst/>
                      </a:endParaRPr>
                    </a:p>
                    <a:p>
                      <a:pPr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for (j=0; j != 2;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j++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) {</a:t>
                      </a:r>
                      <a:endParaRPr lang="en-US" sz="2000" dirty="0">
                        <a:effectLst/>
                      </a:endParaRPr>
                    </a:p>
                    <a:p>
                      <a:pPr marL="457200"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x++; </a:t>
                      </a:r>
                      <a:endParaRPr lang="en-US" sz="20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}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}</a:t>
                      </a:r>
                      <a:endParaRPr lang="en-US" sz="2000" dirty="0">
                        <a:effectLst/>
                      </a:endParaRPr>
                    </a:p>
                  </a:txBody>
                  <a:tcPr marL="71967" marR="71967" marT="71967" marB="719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lw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0  1  cnt1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lw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0  2  cnt2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lw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0  3  one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outer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noop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      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beq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0  1  exit       //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B1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      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noop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      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lw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0  2  cnt2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inner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beq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0  2  done       //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B2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add  4  3  4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add  2  3  2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beq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0  0  inner      //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B3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done  add  1  3  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beq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0  0  outer      //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B4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exit halt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cnt1 .fill 30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cnt2 .fill 2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one .fill -1</a:t>
                      </a:r>
                      <a:endParaRPr lang="en-US" sz="2000" dirty="0">
                        <a:effectLst/>
                      </a:endParaRPr>
                    </a:p>
                  </a:txBody>
                  <a:tcPr marL="71967" marR="71967" marT="71967" marB="719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2958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Branch Prediction (F16)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622" y="1330641"/>
            <a:ext cx="9634537" cy="6136959"/>
          </a:xfrm>
        </p:spPr>
        <p:txBody>
          <a:bodyPr anchor="t"/>
          <a:lstStyle/>
          <a:p>
            <a:pPr marL="0" indent="0">
              <a:buNone/>
            </a:pPr>
            <a:r>
              <a:rPr lang="en-US" sz="2267" dirty="0"/>
              <a:t>Consider the following C code and corresponding LC2K assembly. Assume it is executed on a pipelined data-path with branch speculation discussed in class.</a:t>
            </a:r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r>
              <a:rPr lang="en-US" sz="2267" dirty="0"/>
              <a:t>b) How many branches are predicted correctly if we predict Always-Not-Taken? </a:t>
            </a:r>
            <a:br>
              <a:rPr lang="en-US" sz="2267" dirty="0"/>
            </a:br>
            <a:endParaRPr lang="en-US" sz="2267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707483" y="2256494"/>
            <a:ext cx="209353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103632" tIns="51816" rIns="103632" bIns="51816" numCol="1" anchor="ctr" anchorCtr="0" compatLnSpc="1">
            <a:prstTxWarp prst="textNoShape">
              <a:avLst/>
            </a:prstTxWarp>
            <a:spAutoFit/>
          </a:bodyPr>
          <a:lstStyle/>
          <a:p>
            <a:pPr defTabSz="103629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x-none" altLang="x-none" sz="2040">
                <a:latin typeface="Arial" charset="0"/>
              </a:rPr>
            </a:br>
            <a:endParaRPr lang="x-none" altLang="x-none" sz="2040">
              <a:latin typeface="Arial" charset="0"/>
            </a:endParaRPr>
          </a:p>
          <a:p>
            <a:pPr defTabSz="1036290"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 sz="2040">
              <a:latin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611528"/>
              </p:ext>
            </p:extLst>
          </p:nvPr>
        </p:nvGraphicFramePr>
        <p:xfrm>
          <a:off x="1676559" y="2188803"/>
          <a:ext cx="6390640" cy="3373797"/>
        </p:xfrm>
        <a:graphic>
          <a:graphicData uri="http://schemas.openxmlformats.org/drawingml/2006/table">
            <a:tbl>
              <a:tblPr/>
              <a:tblGrid>
                <a:gridCol w="328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37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int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, j, x = 0;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for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=0;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!= 30;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++) {</a:t>
                      </a:r>
                      <a:endParaRPr lang="en-US" sz="2000" dirty="0">
                        <a:effectLst/>
                      </a:endParaRPr>
                    </a:p>
                    <a:p>
                      <a:pPr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for (j=0; j != 2;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j++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) {</a:t>
                      </a:r>
                      <a:endParaRPr lang="en-US" sz="2000" dirty="0">
                        <a:effectLst/>
                      </a:endParaRPr>
                    </a:p>
                    <a:p>
                      <a:pPr marL="457200"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x++; </a:t>
                      </a:r>
                      <a:endParaRPr lang="en-US" sz="20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}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}</a:t>
                      </a:r>
                      <a:endParaRPr lang="en-US" sz="2000" dirty="0">
                        <a:effectLst/>
                      </a:endParaRPr>
                    </a:p>
                  </a:txBody>
                  <a:tcPr marL="71967" marR="71967" marT="71967" marB="719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lw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0  1  cnt1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lw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0  2  cnt2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lw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0  3  one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outer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noop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      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beq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0  1  exit       //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B1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      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noop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      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lw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0  2  cnt2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inner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beq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0  2  done       //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B2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add  4  3  4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add  2  3  2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beq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0  0  inner      //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B3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done  add  1  3  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beq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0  0  outer      //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B4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exit halt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cnt1 .fill 30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cnt2 .fill 2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one .fill -1</a:t>
                      </a:r>
                      <a:endParaRPr lang="en-US" sz="2000" dirty="0">
                        <a:effectLst/>
                      </a:endParaRPr>
                    </a:p>
                  </a:txBody>
                  <a:tcPr marL="71967" marR="71967" marT="71967" marB="719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7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83F57-CA93-D337-E5E0-FBFEA191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3226D-90CB-7AEF-6055-5E6C7556D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Final exam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Thursday April 20th 10:30a - 12:30p</a:t>
            </a:r>
            <a:endParaRPr lang="en-US" sz="1000" dirty="0"/>
          </a:p>
          <a:p>
            <a:endParaRPr lang="en-US" sz="1000" dirty="0"/>
          </a:p>
          <a:p>
            <a:r>
              <a:rPr lang="en-US" dirty="0"/>
              <a:t>As with the midterm, you can have one 8.5 by 11 inch piece of paper with notes.</a:t>
            </a:r>
          </a:p>
          <a:p>
            <a:pPr lvl="1"/>
            <a:r>
              <a:rPr lang="en-US" dirty="0"/>
              <a:t>If you need anything from the ARM/LEG ISA we will supply the LEG “green sheet”.</a:t>
            </a:r>
          </a:p>
          <a:p>
            <a:pPr lvl="1"/>
            <a:r>
              <a:rPr lang="en-US" dirty="0"/>
              <a:t>We will assume you know (or have written on your page) LC2K instructions (though not LC2K encodings).</a:t>
            </a:r>
          </a:p>
          <a:p>
            <a:pPr lvl="2"/>
            <a:r>
              <a:rPr lang="en-US" dirty="0"/>
              <a:t>So you should know what “</a:t>
            </a:r>
            <a:r>
              <a:rPr lang="en-US" dirty="0" err="1"/>
              <a:t>lw</a:t>
            </a:r>
            <a:r>
              <a:rPr lang="en-US" dirty="0"/>
              <a:t> 0 3 Bob” does.</a:t>
            </a:r>
          </a:p>
          <a:p>
            <a:r>
              <a:rPr lang="en-US" dirty="0"/>
              <a:t>Room assignments on Piazza by Tuesday evening.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BF4B6-4608-B92A-C95F-BB8DAB55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52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Branch Prediction (F16)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622" y="1330641"/>
            <a:ext cx="9634537" cy="6136959"/>
          </a:xfrm>
        </p:spPr>
        <p:txBody>
          <a:bodyPr anchor="t"/>
          <a:lstStyle/>
          <a:p>
            <a:pPr marL="0" indent="0">
              <a:buNone/>
            </a:pPr>
            <a:r>
              <a:rPr lang="en-US" sz="2267" dirty="0"/>
              <a:t>Consider the following C code and corresponding LC2K assembly. Assume it is executed on a pipelined data-path with branch speculation discussed in class.</a:t>
            </a:r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r>
              <a:rPr lang="en-US" sz="2267" dirty="0"/>
              <a:t>b) How many branches are predicted correctly if we predict Always-Not-Taken? </a:t>
            </a:r>
            <a:br>
              <a:rPr lang="en-US" sz="2267" dirty="0"/>
            </a:br>
            <a:r>
              <a:rPr lang="en-US" sz="2267" dirty="0">
                <a:solidFill>
                  <a:srgbClr val="FF0000"/>
                </a:solidFill>
              </a:rPr>
              <a:t>	NT  executions: B1: 30 	B2: 60 	B3: 0 	B4: 0</a:t>
            </a:r>
          </a:p>
          <a:p>
            <a:pPr marL="0" indent="0">
              <a:buNone/>
            </a:pPr>
            <a:endParaRPr lang="en-US" sz="2267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707483" y="2256494"/>
            <a:ext cx="209353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103632" tIns="51816" rIns="103632" bIns="51816" numCol="1" anchor="ctr" anchorCtr="0" compatLnSpc="1">
            <a:prstTxWarp prst="textNoShape">
              <a:avLst/>
            </a:prstTxWarp>
            <a:spAutoFit/>
          </a:bodyPr>
          <a:lstStyle/>
          <a:p>
            <a:pPr defTabSz="103629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x-none" altLang="x-none" sz="2040">
                <a:latin typeface="Arial" charset="0"/>
              </a:rPr>
            </a:br>
            <a:endParaRPr lang="x-none" altLang="x-none" sz="2040">
              <a:latin typeface="Arial" charset="0"/>
            </a:endParaRPr>
          </a:p>
          <a:p>
            <a:pPr defTabSz="1036290"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 sz="2040">
              <a:latin typeface="Arial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676559" y="2188803"/>
          <a:ext cx="6390640" cy="3373797"/>
        </p:xfrm>
        <a:graphic>
          <a:graphicData uri="http://schemas.openxmlformats.org/drawingml/2006/table">
            <a:tbl>
              <a:tblPr/>
              <a:tblGrid>
                <a:gridCol w="328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37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int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, j, x = 0;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for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=0;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!= 30;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++) {</a:t>
                      </a:r>
                      <a:endParaRPr lang="en-US" sz="2000" dirty="0">
                        <a:effectLst/>
                      </a:endParaRPr>
                    </a:p>
                    <a:p>
                      <a:pPr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for (j=0; j != 2;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j++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) {</a:t>
                      </a:r>
                      <a:endParaRPr lang="en-US" sz="2000" dirty="0">
                        <a:effectLst/>
                      </a:endParaRPr>
                    </a:p>
                    <a:p>
                      <a:pPr marL="457200"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x++; </a:t>
                      </a:r>
                      <a:endParaRPr lang="en-US" sz="20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}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}</a:t>
                      </a:r>
                      <a:endParaRPr lang="en-US" sz="2000" dirty="0">
                        <a:effectLst/>
                      </a:endParaRPr>
                    </a:p>
                  </a:txBody>
                  <a:tcPr marL="71967" marR="71967" marT="71967" marB="719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lw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0  1  cnt1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lw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0  2  cnt2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lw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0  3  one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outer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noop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      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beq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0  1  exit       //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B1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      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noop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      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lw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0  2  cnt2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inner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beq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0  2  done       //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B2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add  4  3  4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add  2  3  2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beq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0  0  inner      //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B3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done  add  1  3  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beq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0  0  outer      //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B4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exit halt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cnt1 .fill 30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cnt2 .fill 2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one .fill -1</a:t>
                      </a:r>
                      <a:endParaRPr lang="en-US" sz="2000" dirty="0">
                        <a:effectLst/>
                      </a:endParaRPr>
                    </a:p>
                  </a:txBody>
                  <a:tcPr marL="71967" marR="71967" marT="71967" marB="719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540159" y="6601470"/>
            <a:ext cx="7370929" cy="4412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67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Total</a:t>
            </a:r>
            <a:r>
              <a:rPr lang="en-US" sz="2040" dirty="0">
                <a:solidFill>
                  <a:srgbClr val="FF0000"/>
                </a:solidFill>
              </a:rPr>
              <a:t> </a:t>
            </a:r>
            <a:r>
              <a:rPr lang="en-US" sz="2267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executions: B1: 31 	B2: 90 	B3: 60 	B4: 30</a:t>
            </a:r>
          </a:p>
        </p:txBody>
      </p:sp>
    </p:spTree>
    <p:extLst>
      <p:ext uri="{BB962C8B-B14F-4D97-AF65-F5344CB8AC3E}">
        <p14:creationId xmlns:p14="http://schemas.microsoft.com/office/powerpoint/2010/main" val="938376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Branch Prediction (F16)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622" y="1254441"/>
            <a:ext cx="9634537" cy="6136959"/>
          </a:xfrm>
        </p:spPr>
        <p:txBody>
          <a:bodyPr anchor="t"/>
          <a:lstStyle/>
          <a:p>
            <a:pPr marL="0" indent="0">
              <a:buNone/>
            </a:pPr>
            <a:r>
              <a:rPr lang="en-US" sz="2267" dirty="0"/>
              <a:t>c) How many branches are predicted correctly if we use local last time 1-bit predictor?</a:t>
            </a:r>
          </a:p>
          <a:p>
            <a:pPr marL="0" indent="0">
              <a:buNone/>
            </a:pPr>
            <a:r>
              <a:rPr lang="en-US" sz="2267" dirty="0"/>
              <a:t>Local 1-bit Predictor: In this prediction scheme, the PC of a branch instruction is used to index into a table.  Each table entry for a branch is a 1-bit predictor, which predicts the same outcome as last time for that branch. Assume that the entries are initialized to Not Taken. </a:t>
            </a:r>
          </a:p>
          <a:p>
            <a:pPr marL="0" indent="0">
              <a:buNone/>
            </a:pPr>
            <a:r>
              <a:rPr lang="en-US" sz="2267" b="1" dirty="0"/>
              <a:t>Local Last Time Predictor Table</a:t>
            </a:r>
            <a:endParaRPr lang="en-US" sz="2267" dirty="0"/>
          </a:p>
          <a:p>
            <a:pPr marL="0" indent="0">
              <a:buNone/>
            </a:pPr>
            <a:br>
              <a:rPr lang="en-US" sz="2267" dirty="0"/>
            </a:br>
            <a:br>
              <a:rPr lang="en-US" sz="2267" dirty="0"/>
            </a:br>
            <a:endParaRPr lang="en-US" sz="2267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74594" y="3623718"/>
          <a:ext cx="5761765" cy="3373797"/>
        </p:xfrm>
        <a:graphic>
          <a:graphicData uri="http://schemas.openxmlformats.org/drawingml/2006/table">
            <a:tbl>
              <a:tblPr/>
              <a:tblGrid>
                <a:gridCol w="3124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37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int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, j, x = 0;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for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=0;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!= 30;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++) {</a:t>
                      </a:r>
                      <a:endParaRPr lang="en-US" sz="2000" dirty="0">
                        <a:effectLst/>
                      </a:endParaRPr>
                    </a:p>
                    <a:p>
                      <a:pPr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for (j=0; j != 2;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j++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) {</a:t>
                      </a:r>
                      <a:endParaRPr lang="en-US" sz="2000" dirty="0">
                        <a:effectLst/>
                      </a:endParaRPr>
                    </a:p>
                    <a:p>
                      <a:pPr marL="457200"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x++; </a:t>
                      </a:r>
                      <a:endParaRPr lang="en-US" sz="20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}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}</a:t>
                      </a:r>
                      <a:endParaRPr lang="en-US" sz="2000" dirty="0">
                        <a:effectLst/>
                      </a:endParaRPr>
                    </a:p>
                  </a:txBody>
                  <a:tcPr marL="71967" marR="71967" marT="71967" marB="719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lw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0 1 cnt1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lw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0 2 cnt2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lw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0 3 one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outer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noop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      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beq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0 1 exit       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B1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      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noop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      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lw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0 2 cnt2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inner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beq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0 2 done       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B2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add 4 3 4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add 2 3 2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beq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0 0 inner      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B3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done  add 1 3 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beq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0 0 outer      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B4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exit halt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cnt1 .fill 30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cnt2 .fill 2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one .fill -1</a:t>
                      </a:r>
                      <a:endParaRPr lang="en-US" sz="2000" dirty="0">
                        <a:effectLst/>
                      </a:endParaRPr>
                    </a:p>
                  </a:txBody>
                  <a:tcPr marL="71967" marR="71967" marT="71967" marB="719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707483" y="2256494"/>
            <a:ext cx="209353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103632" tIns="51816" rIns="103632" bIns="51816" numCol="1" anchor="ctr" anchorCtr="0" compatLnSpc="1">
            <a:prstTxWarp prst="textNoShape">
              <a:avLst/>
            </a:prstTxWarp>
            <a:spAutoFit/>
          </a:bodyPr>
          <a:lstStyle/>
          <a:p>
            <a:pPr defTabSz="103629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x-none" altLang="x-none" sz="2040">
                <a:latin typeface="Arial" charset="0"/>
              </a:rPr>
            </a:br>
            <a:endParaRPr lang="x-none" altLang="x-none" sz="2040">
              <a:latin typeface="Arial" charset="0"/>
            </a:endParaRPr>
          </a:p>
          <a:p>
            <a:pPr defTabSz="1036290"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 sz="2040">
              <a:latin typeface="Arial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1676559" y="3799841"/>
            <a:ext cx="3195320" cy="2790236"/>
            <a:chOff x="685800" y="3961738"/>
            <a:chExt cx="2819400" cy="2461973"/>
          </a:xfrm>
        </p:grpSpPr>
        <p:sp>
          <p:nvSpPr>
            <p:cNvPr id="12" name="Rectangle 11"/>
            <p:cNvSpPr/>
            <p:nvPr/>
          </p:nvSpPr>
          <p:spPr bwMode="auto">
            <a:xfrm>
              <a:off x="685800" y="3962400"/>
              <a:ext cx="9906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3632" tIns="51816" rIns="103632" bIns="5181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3">
                  <a:latin typeface="Calibri" charset="0"/>
                  <a:ea typeface="Calibri" charset="0"/>
                  <a:cs typeface="Calibri" charset="0"/>
                </a:rPr>
                <a:t>Branch PC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514600" y="3961738"/>
              <a:ext cx="990600" cy="6096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3632" tIns="51816" rIns="103632" bIns="5181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endParaRPr lang="en-US" sz="1813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514600" y="4575976"/>
              <a:ext cx="990600" cy="6096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3632" tIns="51816" rIns="103632" bIns="5181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endParaRPr lang="en-US" sz="1813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514600" y="5183588"/>
              <a:ext cx="990600" cy="6096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3632" tIns="51816" rIns="103632" bIns="5181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46" b="1">
                  <a:latin typeface="Calibri" charset="0"/>
                  <a:ea typeface="Calibri" charset="0"/>
                  <a:cs typeface="Calibri" charset="0"/>
                </a:rPr>
                <a:t>...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514600" y="5791200"/>
              <a:ext cx="990600" cy="6096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3632" tIns="51816" rIns="103632" bIns="5181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endParaRPr lang="en-US" sz="1813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8" name="Curved Connector 17"/>
            <p:cNvCxnSpPr>
              <a:endCxn id="14" idx="1"/>
            </p:cNvCxnSpPr>
            <p:nvPr/>
          </p:nvCxnSpPr>
          <p:spPr bwMode="auto">
            <a:xfrm>
              <a:off x="1676400" y="4114800"/>
              <a:ext cx="838200" cy="765976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9" name="Group 38"/>
            <p:cNvGrpSpPr/>
            <p:nvPr/>
          </p:nvGrpSpPr>
          <p:grpSpPr>
            <a:xfrm>
              <a:off x="2590800" y="3972900"/>
              <a:ext cx="779559" cy="631924"/>
              <a:chOff x="2590800" y="3972900"/>
              <a:chExt cx="779559" cy="631924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2590800" y="4114800"/>
                <a:ext cx="304800" cy="228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103632" tIns="51816" rIns="103632" bIns="5181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03629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87">
                    <a:latin typeface="Calibri" charset="0"/>
                    <a:ea typeface="Calibri" charset="0"/>
                    <a:cs typeface="Calibri" charset="0"/>
                  </a:rPr>
                  <a:t>NT</a:t>
                </a:r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3065559" y="4114800"/>
                <a:ext cx="304800" cy="228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103632" tIns="51816" rIns="103632" bIns="5181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03629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87" dirty="0">
                    <a:latin typeface="Calibri" charset="0"/>
                    <a:ea typeface="Calibri" charset="0"/>
                    <a:cs typeface="Calibri" charset="0"/>
                  </a:rPr>
                  <a:t>T</a:t>
                </a:r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2727297" y="4023360"/>
                <a:ext cx="500933" cy="95416"/>
              </a:xfrm>
              <a:custGeom>
                <a:avLst/>
                <a:gdLst>
                  <a:gd name="connsiteX0" fmla="*/ 0 w 500933"/>
                  <a:gd name="connsiteY0" fmla="*/ 95416 h 95416"/>
                  <a:gd name="connsiteX1" fmla="*/ 246491 w 500933"/>
                  <a:gd name="connsiteY1" fmla="*/ 0 h 95416"/>
                  <a:gd name="connsiteX2" fmla="*/ 500933 w 500933"/>
                  <a:gd name="connsiteY2" fmla="*/ 95416 h 9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933" h="95416">
                    <a:moveTo>
                      <a:pt x="0" y="95416"/>
                    </a:moveTo>
                    <a:cubicBezTo>
                      <a:pt x="81501" y="47708"/>
                      <a:pt x="163002" y="0"/>
                      <a:pt x="246491" y="0"/>
                    </a:cubicBezTo>
                    <a:cubicBezTo>
                      <a:pt x="329980" y="0"/>
                      <a:pt x="500933" y="95416"/>
                      <a:pt x="500933" y="95416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103632" tIns="51816" rIns="103632" bIns="51816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 defTabSz="1036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33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 bwMode="auto">
              <a:xfrm rot="10800000">
                <a:off x="2727297" y="4343400"/>
                <a:ext cx="500933" cy="95416"/>
              </a:xfrm>
              <a:custGeom>
                <a:avLst/>
                <a:gdLst>
                  <a:gd name="connsiteX0" fmla="*/ 0 w 500933"/>
                  <a:gd name="connsiteY0" fmla="*/ 95416 h 95416"/>
                  <a:gd name="connsiteX1" fmla="*/ 246491 w 500933"/>
                  <a:gd name="connsiteY1" fmla="*/ 0 h 95416"/>
                  <a:gd name="connsiteX2" fmla="*/ 500933 w 500933"/>
                  <a:gd name="connsiteY2" fmla="*/ 95416 h 9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933" h="95416">
                    <a:moveTo>
                      <a:pt x="0" y="95416"/>
                    </a:moveTo>
                    <a:cubicBezTo>
                      <a:pt x="81501" y="47708"/>
                      <a:pt x="163002" y="0"/>
                      <a:pt x="246491" y="0"/>
                    </a:cubicBezTo>
                    <a:cubicBezTo>
                      <a:pt x="329980" y="0"/>
                      <a:pt x="500933" y="95416"/>
                      <a:pt x="500933" y="95416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103632" tIns="51816" rIns="103632" bIns="51816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 defTabSz="1036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33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819400" y="4369522"/>
                <a:ext cx="457200" cy="235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33">
                    <a:latin typeface="Calibri" charset="0"/>
                    <a:ea typeface="Calibri" charset="0"/>
                    <a:cs typeface="Calibri" charset="0"/>
                  </a:rPr>
                  <a:t>NT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857500" y="3972900"/>
                <a:ext cx="457200" cy="235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33" dirty="0">
                    <a:latin typeface="Calibri" charset="0"/>
                    <a:ea typeface="Calibri" charset="0"/>
                    <a:cs typeface="Calibri" charset="0"/>
                  </a:rPr>
                  <a:t>T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658220" y="4597133"/>
              <a:ext cx="779559" cy="631924"/>
              <a:chOff x="2590800" y="3972900"/>
              <a:chExt cx="779559" cy="631924"/>
            </a:xfrm>
          </p:grpSpPr>
          <p:sp>
            <p:nvSpPr>
              <p:cNvPr id="41" name="Oval 40"/>
              <p:cNvSpPr/>
              <p:nvPr/>
            </p:nvSpPr>
            <p:spPr bwMode="auto">
              <a:xfrm>
                <a:off x="2590800" y="4114800"/>
                <a:ext cx="304800" cy="228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103632" tIns="51816" rIns="103632" bIns="5181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03629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87">
                    <a:latin typeface="Calibri" charset="0"/>
                    <a:ea typeface="Calibri" charset="0"/>
                    <a:cs typeface="Calibri" charset="0"/>
                  </a:rPr>
                  <a:t>NT</a:t>
                </a:r>
              </a:p>
            </p:txBody>
          </p:sp>
          <p:sp>
            <p:nvSpPr>
              <p:cNvPr id="42" name="Oval 41"/>
              <p:cNvSpPr/>
              <p:nvPr/>
            </p:nvSpPr>
            <p:spPr bwMode="auto">
              <a:xfrm>
                <a:off x="3065559" y="4114800"/>
                <a:ext cx="304800" cy="228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103632" tIns="51816" rIns="103632" bIns="5181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03629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87" dirty="0">
                    <a:latin typeface="Calibri" charset="0"/>
                    <a:ea typeface="Calibri" charset="0"/>
                    <a:cs typeface="Calibri" charset="0"/>
                  </a:rPr>
                  <a:t>T</a:t>
                </a:r>
              </a:p>
            </p:txBody>
          </p:sp>
          <p:sp>
            <p:nvSpPr>
              <p:cNvPr id="43" name="Freeform 42"/>
              <p:cNvSpPr/>
              <p:nvPr/>
            </p:nvSpPr>
            <p:spPr bwMode="auto">
              <a:xfrm>
                <a:off x="2727297" y="4023360"/>
                <a:ext cx="500933" cy="95416"/>
              </a:xfrm>
              <a:custGeom>
                <a:avLst/>
                <a:gdLst>
                  <a:gd name="connsiteX0" fmla="*/ 0 w 500933"/>
                  <a:gd name="connsiteY0" fmla="*/ 95416 h 95416"/>
                  <a:gd name="connsiteX1" fmla="*/ 246491 w 500933"/>
                  <a:gd name="connsiteY1" fmla="*/ 0 h 95416"/>
                  <a:gd name="connsiteX2" fmla="*/ 500933 w 500933"/>
                  <a:gd name="connsiteY2" fmla="*/ 95416 h 9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933" h="95416">
                    <a:moveTo>
                      <a:pt x="0" y="95416"/>
                    </a:moveTo>
                    <a:cubicBezTo>
                      <a:pt x="81501" y="47708"/>
                      <a:pt x="163002" y="0"/>
                      <a:pt x="246491" y="0"/>
                    </a:cubicBezTo>
                    <a:cubicBezTo>
                      <a:pt x="329980" y="0"/>
                      <a:pt x="500933" y="95416"/>
                      <a:pt x="500933" y="95416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103632" tIns="51816" rIns="103632" bIns="51816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 defTabSz="1036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33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 bwMode="auto">
              <a:xfrm rot="10800000">
                <a:off x="2727297" y="4343400"/>
                <a:ext cx="500933" cy="95416"/>
              </a:xfrm>
              <a:custGeom>
                <a:avLst/>
                <a:gdLst>
                  <a:gd name="connsiteX0" fmla="*/ 0 w 500933"/>
                  <a:gd name="connsiteY0" fmla="*/ 95416 h 95416"/>
                  <a:gd name="connsiteX1" fmla="*/ 246491 w 500933"/>
                  <a:gd name="connsiteY1" fmla="*/ 0 h 95416"/>
                  <a:gd name="connsiteX2" fmla="*/ 500933 w 500933"/>
                  <a:gd name="connsiteY2" fmla="*/ 95416 h 9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933" h="95416">
                    <a:moveTo>
                      <a:pt x="0" y="95416"/>
                    </a:moveTo>
                    <a:cubicBezTo>
                      <a:pt x="81501" y="47708"/>
                      <a:pt x="163002" y="0"/>
                      <a:pt x="246491" y="0"/>
                    </a:cubicBezTo>
                    <a:cubicBezTo>
                      <a:pt x="329980" y="0"/>
                      <a:pt x="500933" y="95416"/>
                      <a:pt x="500933" y="95416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103632" tIns="51816" rIns="103632" bIns="51816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 defTabSz="1036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33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819400" y="4369522"/>
                <a:ext cx="457200" cy="235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33">
                    <a:latin typeface="Calibri" charset="0"/>
                    <a:ea typeface="Calibri" charset="0"/>
                    <a:cs typeface="Calibri" charset="0"/>
                  </a:rPr>
                  <a:t>NT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57500" y="3972900"/>
                <a:ext cx="457200" cy="235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33" dirty="0">
                    <a:latin typeface="Calibri" charset="0"/>
                    <a:ea typeface="Calibri" charset="0"/>
                    <a:cs typeface="Calibri" charset="0"/>
                  </a:rPr>
                  <a:t>T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610511" y="5791787"/>
              <a:ext cx="779559" cy="631924"/>
              <a:chOff x="2590800" y="3972900"/>
              <a:chExt cx="779559" cy="631924"/>
            </a:xfrm>
          </p:grpSpPr>
          <p:sp>
            <p:nvSpPr>
              <p:cNvPr id="55" name="Oval 54"/>
              <p:cNvSpPr/>
              <p:nvPr/>
            </p:nvSpPr>
            <p:spPr bwMode="auto">
              <a:xfrm>
                <a:off x="2590800" y="4114800"/>
                <a:ext cx="304800" cy="228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103632" tIns="51816" rIns="103632" bIns="5181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03629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87">
                    <a:latin typeface="Calibri" charset="0"/>
                    <a:ea typeface="Calibri" charset="0"/>
                    <a:cs typeface="Calibri" charset="0"/>
                  </a:rPr>
                  <a:t>NT</a:t>
                </a:r>
              </a:p>
            </p:txBody>
          </p:sp>
          <p:sp>
            <p:nvSpPr>
              <p:cNvPr id="56" name="Oval 55"/>
              <p:cNvSpPr/>
              <p:nvPr/>
            </p:nvSpPr>
            <p:spPr bwMode="auto">
              <a:xfrm>
                <a:off x="3065559" y="4114800"/>
                <a:ext cx="304800" cy="228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103632" tIns="51816" rIns="103632" bIns="5181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03629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87" dirty="0">
                    <a:latin typeface="Calibri" charset="0"/>
                    <a:ea typeface="Calibri" charset="0"/>
                    <a:cs typeface="Calibri" charset="0"/>
                  </a:rPr>
                  <a:t>T</a:t>
                </a:r>
              </a:p>
            </p:txBody>
          </p:sp>
          <p:sp>
            <p:nvSpPr>
              <p:cNvPr id="57" name="Freeform 56"/>
              <p:cNvSpPr/>
              <p:nvPr/>
            </p:nvSpPr>
            <p:spPr bwMode="auto">
              <a:xfrm>
                <a:off x="2727297" y="4023360"/>
                <a:ext cx="500933" cy="95416"/>
              </a:xfrm>
              <a:custGeom>
                <a:avLst/>
                <a:gdLst>
                  <a:gd name="connsiteX0" fmla="*/ 0 w 500933"/>
                  <a:gd name="connsiteY0" fmla="*/ 95416 h 95416"/>
                  <a:gd name="connsiteX1" fmla="*/ 246491 w 500933"/>
                  <a:gd name="connsiteY1" fmla="*/ 0 h 95416"/>
                  <a:gd name="connsiteX2" fmla="*/ 500933 w 500933"/>
                  <a:gd name="connsiteY2" fmla="*/ 95416 h 9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933" h="95416">
                    <a:moveTo>
                      <a:pt x="0" y="95416"/>
                    </a:moveTo>
                    <a:cubicBezTo>
                      <a:pt x="81501" y="47708"/>
                      <a:pt x="163002" y="0"/>
                      <a:pt x="246491" y="0"/>
                    </a:cubicBezTo>
                    <a:cubicBezTo>
                      <a:pt x="329980" y="0"/>
                      <a:pt x="500933" y="95416"/>
                      <a:pt x="500933" y="95416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103632" tIns="51816" rIns="103632" bIns="51816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 defTabSz="1036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33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8" name="Freeform 57"/>
              <p:cNvSpPr/>
              <p:nvPr/>
            </p:nvSpPr>
            <p:spPr bwMode="auto">
              <a:xfrm rot="10800000">
                <a:off x="2727297" y="4343400"/>
                <a:ext cx="500933" cy="95416"/>
              </a:xfrm>
              <a:custGeom>
                <a:avLst/>
                <a:gdLst>
                  <a:gd name="connsiteX0" fmla="*/ 0 w 500933"/>
                  <a:gd name="connsiteY0" fmla="*/ 95416 h 95416"/>
                  <a:gd name="connsiteX1" fmla="*/ 246491 w 500933"/>
                  <a:gd name="connsiteY1" fmla="*/ 0 h 95416"/>
                  <a:gd name="connsiteX2" fmla="*/ 500933 w 500933"/>
                  <a:gd name="connsiteY2" fmla="*/ 95416 h 9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933" h="95416">
                    <a:moveTo>
                      <a:pt x="0" y="95416"/>
                    </a:moveTo>
                    <a:cubicBezTo>
                      <a:pt x="81501" y="47708"/>
                      <a:pt x="163002" y="0"/>
                      <a:pt x="246491" y="0"/>
                    </a:cubicBezTo>
                    <a:cubicBezTo>
                      <a:pt x="329980" y="0"/>
                      <a:pt x="500933" y="95416"/>
                      <a:pt x="500933" y="95416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103632" tIns="51816" rIns="103632" bIns="51816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 defTabSz="1036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33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819400" y="4369522"/>
                <a:ext cx="457200" cy="235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33">
                    <a:latin typeface="Calibri" charset="0"/>
                    <a:ea typeface="Calibri" charset="0"/>
                    <a:cs typeface="Calibri" charset="0"/>
                  </a:rPr>
                  <a:t>NT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857500" y="3972900"/>
                <a:ext cx="457200" cy="235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33" dirty="0">
                    <a:latin typeface="Calibri" charset="0"/>
                    <a:ea typeface="Calibri" charset="0"/>
                    <a:cs typeface="Calibri" charset="0"/>
                  </a:rPr>
                  <a:t>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3703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Branch Prediction (F16)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622" y="1254441"/>
            <a:ext cx="9634537" cy="6136959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267" dirty="0"/>
              <a:t>c) How many branches are predicted correctly if we use local last time 1-bit predictor?</a:t>
            </a:r>
          </a:p>
          <a:p>
            <a:pPr marL="0" indent="0">
              <a:buNone/>
            </a:pPr>
            <a:r>
              <a:rPr lang="en-US" sz="2267" dirty="0"/>
              <a:t>Local 1-bit Predictor: In this prediction scheme, the PC of a branch instruction is used to index into a table.  Each table entry for a branch is a 1-bit predictor, which predicts the same outcome as last time for that branch. Assume that the entries are initialized to Not Taken. </a:t>
            </a:r>
          </a:p>
          <a:p>
            <a:pPr marL="0" indent="0">
              <a:buNone/>
            </a:pPr>
            <a:r>
              <a:rPr lang="en-US" sz="2267" b="1" dirty="0"/>
              <a:t>Local Last Time Predictor Table</a:t>
            </a:r>
            <a:endParaRPr lang="en-US" sz="2267" dirty="0"/>
          </a:p>
          <a:p>
            <a:pPr marL="0" indent="0">
              <a:buNone/>
            </a:pPr>
            <a:br>
              <a:rPr lang="en-US" sz="2267" dirty="0"/>
            </a:br>
            <a:br>
              <a:rPr lang="en-US" sz="2267" dirty="0"/>
            </a:br>
            <a:endParaRPr lang="en-US" sz="2267" dirty="0"/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r>
              <a:rPr lang="en-US" sz="2267" dirty="0">
                <a:solidFill>
                  <a:srgbClr val="FF0000"/>
                </a:solidFill>
              </a:rPr>
              <a:t>B1: 30 	B2: 31 	B3: 59 	B4: 29</a:t>
            </a:r>
          </a:p>
          <a:p>
            <a:pPr marL="0" indent="0">
              <a:buNone/>
            </a:pPr>
            <a:endParaRPr lang="en-US" sz="2267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707483" y="2256494"/>
            <a:ext cx="209353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103632" tIns="51816" rIns="103632" bIns="51816" numCol="1" anchor="ctr" anchorCtr="0" compatLnSpc="1">
            <a:prstTxWarp prst="textNoShape">
              <a:avLst/>
            </a:prstTxWarp>
            <a:spAutoFit/>
          </a:bodyPr>
          <a:lstStyle/>
          <a:p>
            <a:pPr defTabSz="103629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x-none" altLang="x-none" sz="2040">
                <a:latin typeface="Arial" charset="0"/>
              </a:rPr>
            </a:br>
            <a:endParaRPr lang="x-none" altLang="x-none" sz="2040">
              <a:latin typeface="Arial" charset="0"/>
            </a:endParaRPr>
          </a:p>
          <a:p>
            <a:pPr defTabSz="1036290"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 sz="2040">
              <a:latin typeface="Arial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1676559" y="3799841"/>
            <a:ext cx="3195320" cy="2790236"/>
            <a:chOff x="685800" y="3961738"/>
            <a:chExt cx="2819400" cy="2461973"/>
          </a:xfrm>
        </p:grpSpPr>
        <p:sp>
          <p:nvSpPr>
            <p:cNvPr id="12" name="Rectangle 11"/>
            <p:cNvSpPr/>
            <p:nvPr/>
          </p:nvSpPr>
          <p:spPr bwMode="auto">
            <a:xfrm>
              <a:off x="685800" y="3962400"/>
              <a:ext cx="990600" cy="30480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3632" tIns="51816" rIns="103632" bIns="5181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813">
                  <a:latin typeface="Calibri" charset="0"/>
                  <a:ea typeface="Calibri" charset="0"/>
                  <a:cs typeface="Calibri" charset="0"/>
                </a:rPr>
                <a:t>Branch PC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514600" y="3961738"/>
              <a:ext cx="990600" cy="6096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3632" tIns="51816" rIns="103632" bIns="5181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endParaRPr lang="en-US" sz="1813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514600" y="4575976"/>
              <a:ext cx="990600" cy="6096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3632" tIns="51816" rIns="103632" bIns="5181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endParaRPr lang="en-US" sz="1813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514600" y="5183588"/>
              <a:ext cx="990600" cy="6096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3632" tIns="51816" rIns="103632" bIns="5181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46" b="1">
                  <a:latin typeface="Calibri" charset="0"/>
                  <a:ea typeface="Calibri" charset="0"/>
                  <a:cs typeface="Calibri" charset="0"/>
                </a:rPr>
                <a:t>...</a:t>
              </a: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2514600" y="5791200"/>
              <a:ext cx="990600" cy="609600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103632" tIns="51816" rIns="103632" bIns="51816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1036290" fontAlgn="base">
                <a:spcBef>
                  <a:spcPct val="0"/>
                </a:spcBef>
                <a:spcAft>
                  <a:spcPct val="0"/>
                </a:spcAft>
              </a:pPr>
              <a:endParaRPr lang="en-US" sz="1813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8" name="Curved Connector 17"/>
            <p:cNvCxnSpPr>
              <a:endCxn id="14" idx="1"/>
            </p:cNvCxnSpPr>
            <p:nvPr/>
          </p:nvCxnSpPr>
          <p:spPr bwMode="auto">
            <a:xfrm>
              <a:off x="1676400" y="4114800"/>
              <a:ext cx="838200" cy="765976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9" name="Group 38"/>
            <p:cNvGrpSpPr/>
            <p:nvPr/>
          </p:nvGrpSpPr>
          <p:grpSpPr>
            <a:xfrm>
              <a:off x="2590800" y="3972900"/>
              <a:ext cx="779559" cy="631924"/>
              <a:chOff x="2590800" y="3972900"/>
              <a:chExt cx="779559" cy="631924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2590800" y="4114800"/>
                <a:ext cx="304800" cy="228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103632" tIns="51816" rIns="103632" bIns="5181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03629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87">
                    <a:latin typeface="Calibri" charset="0"/>
                    <a:ea typeface="Calibri" charset="0"/>
                    <a:cs typeface="Calibri" charset="0"/>
                  </a:rPr>
                  <a:t>NT</a:t>
                </a:r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3065559" y="4114800"/>
                <a:ext cx="304800" cy="228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103632" tIns="51816" rIns="103632" bIns="5181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03629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87" dirty="0">
                    <a:latin typeface="Calibri" charset="0"/>
                    <a:ea typeface="Calibri" charset="0"/>
                    <a:cs typeface="Calibri" charset="0"/>
                  </a:rPr>
                  <a:t>T</a:t>
                </a:r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2727297" y="4023360"/>
                <a:ext cx="500933" cy="95416"/>
              </a:xfrm>
              <a:custGeom>
                <a:avLst/>
                <a:gdLst>
                  <a:gd name="connsiteX0" fmla="*/ 0 w 500933"/>
                  <a:gd name="connsiteY0" fmla="*/ 95416 h 95416"/>
                  <a:gd name="connsiteX1" fmla="*/ 246491 w 500933"/>
                  <a:gd name="connsiteY1" fmla="*/ 0 h 95416"/>
                  <a:gd name="connsiteX2" fmla="*/ 500933 w 500933"/>
                  <a:gd name="connsiteY2" fmla="*/ 95416 h 9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933" h="95416">
                    <a:moveTo>
                      <a:pt x="0" y="95416"/>
                    </a:moveTo>
                    <a:cubicBezTo>
                      <a:pt x="81501" y="47708"/>
                      <a:pt x="163002" y="0"/>
                      <a:pt x="246491" y="0"/>
                    </a:cubicBezTo>
                    <a:cubicBezTo>
                      <a:pt x="329980" y="0"/>
                      <a:pt x="500933" y="95416"/>
                      <a:pt x="500933" y="95416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103632" tIns="51816" rIns="103632" bIns="51816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 defTabSz="1036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33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 bwMode="auto">
              <a:xfrm rot="10800000">
                <a:off x="2727297" y="4343400"/>
                <a:ext cx="500933" cy="95416"/>
              </a:xfrm>
              <a:custGeom>
                <a:avLst/>
                <a:gdLst>
                  <a:gd name="connsiteX0" fmla="*/ 0 w 500933"/>
                  <a:gd name="connsiteY0" fmla="*/ 95416 h 95416"/>
                  <a:gd name="connsiteX1" fmla="*/ 246491 w 500933"/>
                  <a:gd name="connsiteY1" fmla="*/ 0 h 95416"/>
                  <a:gd name="connsiteX2" fmla="*/ 500933 w 500933"/>
                  <a:gd name="connsiteY2" fmla="*/ 95416 h 9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933" h="95416">
                    <a:moveTo>
                      <a:pt x="0" y="95416"/>
                    </a:moveTo>
                    <a:cubicBezTo>
                      <a:pt x="81501" y="47708"/>
                      <a:pt x="163002" y="0"/>
                      <a:pt x="246491" y="0"/>
                    </a:cubicBezTo>
                    <a:cubicBezTo>
                      <a:pt x="329980" y="0"/>
                      <a:pt x="500933" y="95416"/>
                      <a:pt x="500933" y="95416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103632" tIns="51816" rIns="103632" bIns="51816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 defTabSz="1036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33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819400" y="4369522"/>
                <a:ext cx="457200" cy="235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33">
                    <a:latin typeface="Calibri" charset="0"/>
                    <a:ea typeface="Calibri" charset="0"/>
                    <a:cs typeface="Calibri" charset="0"/>
                  </a:rPr>
                  <a:t>NT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857500" y="3972900"/>
                <a:ext cx="457200" cy="235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33" dirty="0">
                    <a:latin typeface="Calibri" charset="0"/>
                    <a:ea typeface="Calibri" charset="0"/>
                    <a:cs typeface="Calibri" charset="0"/>
                  </a:rPr>
                  <a:t>T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658220" y="4597133"/>
              <a:ext cx="779559" cy="631924"/>
              <a:chOff x="2590800" y="3972900"/>
              <a:chExt cx="779559" cy="631924"/>
            </a:xfrm>
          </p:grpSpPr>
          <p:sp>
            <p:nvSpPr>
              <p:cNvPr id="41" name="Oval 40"/>
              <p:cNvSpPr/>
              <p:nvPr/>
            </p:nvSpPr>
            <p:spPr bwMode="auto">
              <a:xfrm>
                <a:off x="2590800" y="4114800"/>
                <a:ext cx="304800" cy="228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103632" tIns="51816" rIns="103632" bIns="5181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03629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87">
                    <a:latin typeface="Calibri" charset="0"/>
                    <a:ea typeface="Calibri" charset="0"/>
                    <a:cs typeface="Calibri" charset="0"/>
                  </a:rPr>
                  <a:t>NT</a:t>
                </a:r>
              </a:p>
            </p:txBody>
          </p:sp>
          <p:sp>
            <p:nvSpPr>
              <p:cNvPr id="42" name="Oval 41"/>
              <p:cNvSpPr/>
              <p:nvPr/>
            </p:nvSpPr>
            <p:spPr bwMode="auto">
              <a:xfrm>
                <a:off x="3065559" y="4114800"/>
                <a:ext cx="304800" cy="228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103632" tIns="51816" rIns="103632" bIns="5181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03629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87" dirty="0">
                    <a:latin typeface="Calibri" charset="0"/>
                    <a:ea typeface="Calibri" charset="0"/>
                    <a:cs typeface="Calibri" charset="0"/>
                  </a:rPr>
                  <a:t>T</a:t>
                </a:r>
              </a:p>
            </p:txBody>
          </p:sp>
          <p:sp>
            <p:nvSpPr>
              <p:cNvPr id="43" name="Freeform 42"/>
              <p:cNvSpPr/>
              <p:nvPr/>
            </p:nvSpPr>
            <p:spPr bwMode="auto">
              <a:xfrm>
                <a:off x="2727297" y="4023360"/>
                <a:ext cx="500933" cy="95416"/>
              </a:xfrm>
              <a:custGeom>
                <a:avLst/>
                <a:gdLst>
                  <a:gd name="connsiteX0" fmla="*/ 0 w 500933"/>
                  <a:gd name="connsiteY0" fmla="*/ 95416 h 95416"/>
                  <a:gd name="connsiteX1" fmla="*/ 246491 w 500933"/>
                  <a:gd name="connsiteY1" fmla="*/ 0 h 95416"/>
                  <a:gd name="connsiteX2" fmla="*/ 500933 w 500933"/>
                  <a:gd name="connsiteY2" fmla="*/ 95416 h 9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933" h="95416">
                    <a:moveTo>
                      <a:pt x="0" y="95416"/>
                    </a:moveTo>
                    <a:cubicBezTo>
                      <a:pt x="81501" y="47708"/>
                      <a:pt x="163002" y="0"/>
                      <a:pt x="246491" y="0"/>
                    </a:cubicBezTo>
                    <a:cubicBezTo>
                      <a:pt x="329980" y="0"/>
                      <a:pt x="500933" y="95416"/>
                      <a:pt x="500933" y="95416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103632" tIns="51816" rIns="103632" bIns="51816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 defTabSz="1036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33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 bwMode="auto">
              <a:xfrm rot="10800000">
                <a:off x="2727297" y="4343400"/>
                <a:ext cx="500933" cy="95416"/>
              </a:xfrm>
              <a:custGeom>
                <a:avLst/>
                <a:gdLst>
                  <a:gd name="connsiteX0" fmla="*/ 0 w 500933"/>
                  <a:gd name="connsiteY0" fmla="*/ 95416 h 95416"/>
                  <a:gd name="connsiteX1" fmla="*/ 246491 w 500933"/>
                  <a:gd name="connsiteY1" fmla="*/ 0 h 95416"/>
                  <a:gd name="connsiteX2" fmla="*/ 500933 w 500933"/>
                  <a:gd name="connsiteY2" fmla="*/ 95416 h 9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933" h="95416">
                    <a:moveTo>
                      <a:pt x="0" y="95416"/>
                    </a:moveTo>
                    <a:cubicBezTo>
                      <a:pt x="81501" y="47708"/>
                      <a:pt x="163002" y="0"/>
                      <a:pt x="246491" y="0"/>
                    </a:cubicBezTo>
                    <a:cubicBezTo>
                      <a:pt x="329980" y="0"/>
                      <a:pt x="500933" y="95416"/>
                      <a:pt x="500933" y="95416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103632" tIns="51816" rIns="103632" bIns="51816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 defTabSz="1036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33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2819400" y="4369522"/>
                <a:ext cx="457200" cy="235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33">
                    <a:latin typeface="Calibri" charset="0"/>
                    <a:ea typeface="Calibri" charset="0"/>
                    <a:cs typeface="Calibri" charset="0"/>
                  </a:rPr>
                  <a:t>NT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857500" y="3972900"/>
                <a:ext cx="457200" cy="235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33" dirty="0">
                    <a:latin typeface="Calibri" charset="0"/>
                    <a:ea typeface="Calibri" charset="0"/>
                    <a:cs typeface="Calibri" charset="0"/>
                  </a:rPr>
                  <a:t>T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610511" y="5791787"/>
              <a:ext cx="779559" cy="631924"/>
              <a:chOff x="2590800" y="3972900"/>
              <a:chExt cx="779559" cy="631924"/>
            </a:xfrm>
          </p:grpSpPr>
          <p:sp>
            <p:nvSpPr>
              <p:cNvPr id="55" name="Oval 54"/>
              <p:cNvSpPr/>
              <p:nvPr/>
            </p:nvSpPr>
            <p:spPr bwMode="auto">
              <a:xfrm>
                <a:off x="2590800" y="4114800"/>
                <a:ext cx="304800" cy="228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103632" tIns="51816" rIns="103632" bIns="5181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03629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87">
                    <a:latin typeface="Calibri" charset="0"/>
                    <a:ea typeface="Calibri" charset="0"/>
                    <a:cs typeface="Calibri" charset="0"/>
                  </a:rPr>
                  <a:t>NT</a:t>
                </a:r>
              </a:p>
            </p:txBody>
          </p:sp>
          <p:sp>
            <p:nvSpPr>
              <p:cNvPr id="56" name="Oval 55"/>
              <p:cNvSpPr/>
              <p:nvPr/>
            </p:nvSpPr>
            <p:spPr bwMode="auto">
              <a:xfrm>
                <a:off x="3065559" y="4114800"/>
                <a:ext cx="304800" cy="228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103632" tIns="51816" rIns="103632" bIns="51816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defTabSz="103629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87" dirty="0">
                    <a:latin typeface="Calibri" charset="0"/>
                    <a:ea typeface="Calibri" charset="0"/>
                    <a:cs typeface="Calibri" charset="0"/>
                  </a:rPr>
                  <a:t>T</a:t>
                </a:r>
              </a:p>
            </p:txBody>
          </p:sp>
          <p:sp>
            <p:nvSpPr>
              <p:cNvPr id="57" name="Freeform 56"/>
              <p:cNvSpPr/>
              <p:nvPr/>
            </p:nvSpPr>
            <p:spPr bwMode="auto">
              <a:xfrm>
                <a:off x="2727297" y="4023360"/>
                <a:ext cx="500933" cy="95416"/>
              </a:xfrm>
              <a:custGeom>
                <a:avLst/>
                <a:gdLst>
                  <a:gd name="connsiteX0" fmla="*/ 0 w 500933"/>
                  <a:gd name="connsiteY0" fmla="*/ 95416 h 95416"/>
                  <a:gd name="connsiteX1" fmla="*/ 246491 w 500933"/>
                  <a:gd name="connsiteY1" fmla="*/ 0 h 95416"/>
                  <a:gd name="connsiteX2" fmla="*/ 500933 w 500933"/>
                  <a:gd name="connsiteY2" fmla="*/ 95416 h 9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933" h="95416">
                    <a:moveTo>
                      <a:pt x="0" y="95416"/>
                    </a:moveTo>
                    <a:cubicBezTo>
                      <a:pt x="81501" y="47708"/>
                      <a:pt x="163002" y="0"/>
                      <a:pt x="246491" y="0"/>
                    </a:cubicBezTo>
                    <a:cubicBezTo>
                      <a:pt x="329980" y="0"/>
                      <a:pt x="500933" y="95416"/>
                      <a:pt x="500933" y="95416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103632" tIns="51816" rIns="103632" bIns="51816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 defTabSz="1036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33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8" name="Freeform 57"/>
              <p:cNvSpPr/>
              <p:nvPr/>
            </p:nvSpPr>
            <p:spPr bwMode="auto">
              <a:xfrm rot="10800000">
                <a:off x="2727297" y="4343400"/>
                <a:ext cx="500933" cy="95416"/>
              </a:xfrm>
              <a:custGeom>
                <a:avLst/>
                <a:gdLst>
                  <a:gd name="connsiteX0" fmla="*/ 0 w 500933"/>
                  <a:gd name="connsiteY0" fmla="*/ 95416 h 95416"/>
                  <a:gd name="connsiteX1" fmla="*/ 246491 w 500933"/>
                  <a:gd name="connsiteY1" fmla="*/ 0 h 95416"/>
                  <a:gd name="connsiteX2" fmla="*/ 500933 w 500933"/>
                  <a:gd name="connsiteY2" fmla="*/ 95416 h 95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0933" h="95416">
                    <a:moveTo>
                      <a:pt x="0" y="95416"/>
                    </a:moveTo>
                    <a:cubicBezTo>
                      <a:pt x="81501" y="47708"/>
                      <a:pt x="163002" y="0"/>
                      <a:pt x="246491" y="0"/>
                    </a:cubicBezTo>
                    <a:cubicBezTo>
                      <a:pt x="329980" y="0"/>
                      <a:pt x="500933" y="95416"/>
                      <a:pt x="500933" y="95416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103632" tIns="51816" rIns="103632" bIns="51816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 defTabSz="103629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133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819400" y="4369522"/>
                <a:ext cx="457200" cy="235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33">
                    <a:latin typeface="Calibri" charset="0"/>
                    <a:ea typeface="Calibri" charset="0"/>
                    <a:cs typeface="Calibri" charset="0"/>
                  </a:rPr>
                  <a:t>NT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2857500" y="3972900"/>
                <a:ext cx="457200" cy="235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33" dirty="0">
                    <a:latin typeface="Calibri" charset="0"/>
                    <a:ea typeface="Calibri" charset="0"/>
                    <a:cs typeface="Calibri" charset="0"/>
                  </a:rPr>
                  <a:t>T</a:t>
                </a:r>
              </a:p>
            </p:txBody>
          </p:sp>
        </p:grpSp>
      </p:grp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5374594" y="3623718"/>
          <a:ext cx="5761765" cy="3373797"/>
        </p:xfrm>
        <a:graphic>
          <a:graphicData uri="http://schemas.openxmlformats.org/drawingml/2006/table">
            <a:tbl>
              <a:tblPr/>
              <a:tblGrid>
                <a:gridCol w="3124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379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int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, j, x = 0;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for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=0;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!= 30;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++) {</a:t>
                      </a:r>
                      <a:endParaRPr lang="en-US" sz="2000" dirty="0">
                        <a:effectLst/>
                      </a:endParaRPr>
                    </a:p>
                    <a:p>
                      <a:pPr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for (j=0; j != 2;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j++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) {</a:t>
                      </a:r>
                      <a:endParaRPr lang="en-US" sz="2000" dirty="0">
                        <a:effectLst/>
                      </a:endParaRPr>
                    </a:p>
                    <a:p>
                      <a:pPr marL="457200" indent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x++; </a:t>
                      </a:r>
                      <a:endParaRPr lang="en-US" sz="20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}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}</a:t>
                      </a:r>
                      <a:endParaRPr lang="en-US" sz="2000" dirty="0">
                        <a:effectLst/>
                      </a:endParaRPr>
                    </a:p>
                  </a:txBody>
                  <a:tcPr marL="71967" marR="71967" marT="71967" marB="719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ase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lw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0 1 cnt1</a:t>
                      </a: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lw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0 2 cnt2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lw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0 3 one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outer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noop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      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beq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0 1 exit       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B1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      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noop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      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lw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0 2 cnt2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inner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beq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0 2 done       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B2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add 4 3 4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add 2 3 2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beq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0 0 inner      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B3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done  add 1 3 1</a:t>
                      </a:r>
                      <a:endParaRPr lang="en-US" sz="20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     </a:t>
                      </a:r>
                      <a:r>
                        <a:rPr lang="en-US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beq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0 0 outer      </a:t>
                      </a: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B4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exit halt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cnt1 .fill 30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cnt2 .fill 2</a:t>
                      </a:r>
                      <a:endParaRPr lang="en-US" sz="20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charset="0"/>
                        </a:rPr>
                        <a:t>one .fill -1</a:t>
                      </a:r>
                      <a:endParaRPr lang="en-US" sz="2000" dirty="0">
                        <a:effectLst/>
                      </a:endParaRPr>
                    </a:p>
                  </a:txBody>
                  <a:tcPr marL="71967" marR="71967" marT="71967" marB="71967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125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616" y="0"/>
            <a:ext cx="9452823" cy="949960"/>
          </a:xfrm>
        </p:spPr>
        <p:txBody>
          <a:bodyPr/>
          <a:lstStyle/>
          <a:p>
            <a:r>
              <a:rPr lang="en-US" dirty="0"/>
              <a:t>Problem 4: Multi-level </a:t>
            </a:r>
            <a:r>
              <a:rPr lang="en-US"/>
              <a:t>Page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622" y="1138872"/>
            <a:ext cx="9375457" cy="6136959"/>
          </a:xfrm>
        </p:spPr>
        <p:txBody>
          <a:bodyPr anchor="t"/>
          <a:lstStyle/>
          <a:p>
            <a:pPr marL="0" indent="0">
              <a:buNone/>
            </a:pPr>
            <a:r>
              <a:rPr lang="en-US" sz="2267" dirty="0"/>
              <a:t>You need to design a 3-level hierarchical page table. Physical memory is with 8KB (byte-addressable); virtual memory addresses are 17-bits long. A page is 32 bytes &amp; each page table entry is 2bytes. The 1</a:t>
            </a:r>
            <a:r>
              <a:rPr lang="en-US" sz="2267" baseline="30000" dirty="0"/>
              <a:t>st</a:t>
            </a:r>
            <a:r>
              <a:rPr lang="en-US" sz="2267" dirty="0"/>
              <a:t> level table &amp; each of the 2</a:t>
            </a:r>
            <a:r>
              <a:rPr lang="en-US" sz="2267" baseline="30000" dirty="0"/>
              <a:t>nd</a:t>
            </a:r>
            <a:r>
              <a:rPr lang="en-US" sz="2267" dirty="0"/>
              <a:t> level &amp; 3</a:t>
            </a:r>
            <a:r>
              <a:rPr lang="en-US" sz="2267" baseline="30000" dirty="0"/>
              <a:t>rd</a:t>
            </a:r>
            <a:r>
              <a:rPr lang="en-US" sz="2267" dirty="0"/>
              <a:t> level page tables require precisely one page of storage. </a:t>
            </a:r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r>
              <a:rPr lang="en-US" sz="2267" dirty="0"/>
              <a:t>a. Determine the bit positions for the following fields in a virtual address and a physical address. </a:t>
            </a:r>
          </a:p>
          <a:p>
            <a:pPr marL="0" indent="0">
              <a:buNone/>
            </a:pP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	</a:t>
            </a:r>
            <a:endParaRPr lang="en-US" sz="2267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40159" y="4058920"/>
          <a:ext cx="7254240" cy="1260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285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Virtual Address</a:t>
                      </a:r>
                    </a:p>
                  </a:txBody>
                  <a:tcPr marL="103632" marR="103632" marT="51816" marB="51816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level offset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nd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level offset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level offset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Page offset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Bits: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Bits: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Bits: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Bits: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67359" y="5667375"/>
          <a:ext cx="5527040" cy="1260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28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Physical Address</a:t>
                      </a:r>
                    </a:p>
                  </a:txBody>
                  <a:tcPr marL="103632" marR="103632" marT="51816" marB="51816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Physical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Page Number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Page offset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Bits: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Bits: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648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4: Multi-level Page Tables (sol.)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622" y="1330641"/>
            <a:ext cx="9375457" cy="6136959"/>
          </a:xfrm>
        </p:spPr>
        <p:txBody>
          <a:bodyPr anchor="t"/>
          <a:lstStyle/>
          <a:p>
            <a:pPr marL="0" indent="0">
              <a:buNone/>
            </a:pPr>
            <a:r>
              <a:rPr lang="en-US" sz="2267" dirty="0"/>
              <a:t>You need to design a 3-level hierarchical page table. Physical memory is with 8KB (byte-addressable); virtual memory addresses are 17-bits long. A page is 32 bytes &amp; each page table entry is 2bytes. The 1</a:t>
            </a:r>
            <a:r>
              <a:rPr lang="en-US" sz="2267" baseline="30000" dirty="0"/>
              <a:t>st</a:t>
            </a:r>
            <a:r>
              <a:rPr lang="en-US" sz="2267" dirty="0"/>
              <a:t> level table &amp; each of the 2</a:t>
            </a:r>
            <a:r>
              <a:rPr lang="en-US" sz="2267" baseline="30000" dirty="0"/>
              <a:t>nd</a:t>
            </a:r>
            <a:r>
              <a:rPr lang="en-US" sz="2267" dirty="0"/>
              <a:t> level &amp; 3</a:t>
            </a:r>
            <a:r>
              <a:rPr lang="en-US" sz="2267" baseline="30000" dirty="0"/>
              <a:t>rd</a:t>
            </a:r>
            <a:r>
              <a:rPr lang="en-US" sz="2267" dirty="0"/>
              <a:t> level page tables require precisely one page of storage. </a:t>
            </a:r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r>
              <a:rPr lang="en-US" sz="2267" dirty="0"/>
              <a:t>a. Determine the bit positions for the following fields in a virtual address and a physical address. Page offset field has been completed as an example.</a:t>
            </a:r>
          </a:p>
          <a:p>
            <a:pPr marL="0" indent="0">
              <a:buNone/>
            </a:pP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	</a:t>
            </a:r>
            <a:endParaRPr lang="en-US" sz="2267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40159" y="4058920"/>
          <a:ext cx="7254240" cy="1260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285"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Virtual Address</a:t>
                      </a:r>
                    </a:p>
                  </a:txBody>
                  <a:tcPr marL="103632" marR="103632" marT="51816" marB="51816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st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level offset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2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nd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level offset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3</a:t>
                      </a:r>
                      <a:r>
                        <a:rPr lang="en-US" sz="2000" baseline="30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level offset</a:t>
                      </a: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Page offset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Bits: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16-13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Bits: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12-9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Bits: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8-5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Bits: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4-0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67359" y="5667375"/>
          <a:ext cx="5527040" cy="1260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5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0285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Physical Address</a:t>
                      </a:r>
                    </a:p>
                  </a:txBody>
                  <a:tcPr marL="103632" marR="103632" marT="51816" marB="51816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Physical</a:t>
                      </a:r>
                      <a:r>
                        <a:rPr lang="en-US" sz="2000" baseline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Page Number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Page offset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285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Bits: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12-5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Bits: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4-0</a:t>
                      </a:r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363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0617" y="0"/>
            <a:ext cx="9798262" cy="949960"/>
          </a:xfrm>
        </p:spPr>
        <p:txBody>
          <a:bodyPr/>
          <a:lstStyle/>
          <a:p>
            <a:r>
              <a:rPr lang="en-US" dirty="0"/>
              <a:t>Problem 4: Multi-level Page Tables</a:t>
            </a:r>
            <a:endParaRPr lang="en-US" sz="2493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67" dirty="0"/>
              <a:t>b. Assume that at the beginning of a program’s execution only the 1</a:t>
            </a:r>
            <a:r>
              <a:rPr lang="en-US" sz="2267" baseline="30000" dirty="0"/>
              <a:t>st</a:t>
            </a:r>
            <a:r>
              <a:rPr lang="en-US" sz="2267" dirty="0"/>
              <a:t> level table is in main memory. For the program shown below, calculate the total size of all page tables (including the 1</a:t>
            </a:r>
            <a:r>
              <a:rPr lang="en-US" sz="2267" baseline="30000" dirty="0"/>
              <a:t>st</a:t>
            </a:r>
            <a:r>
              <a:rPr lang="en-US" sz="2267" dirty="0"/>
              <a:t> level, 2nd level and 3rd level page tables) in main memory after executing the </a:t>
            </a: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267" dirty="0"/>
              <a:t> loop. Assume the array </a:t>
            </a:r>
            <a:r>
              <a:rPr lang="en-US" sz="2267" dirty="0" err="1">
                <a:latin typeface="Courier New" charset="0"/>
                <a:ea typeface="Courier New" charset="0"/>
                <a:cs typeface="Courier New" charset="0"/>
              </a:rPr>
              <a:t>BigArray</a:t>
            </a:r>
            <a:r>
              <a:rPr lang="en-US" sz="2267" dirty="0"/>
              <a:t> is allocated at the virtual address 0x0 and ‘</a:t>
            </a: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char</a:t>
            </a:r>
            <a:r>
              <a:rPr lang="en-US" sz="2267" dirty="0"/>
              <a:t>’ = 1 byte. Show your work.</a:t>
            </a:r>
          </a:p>
          <a:p>
            <a:pPr marL="0" indent="0">
              <a:buNone/>
            </a:pPr>
            <a:endParaRPr lang="en-US" sz="2267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	char </a:t>
            </a:r>
            <a:r>
              <a:rPr lang="en-US" sz="2267" dirty="0" err="1">
                <a:latin typeface="Courier New" charset="0"/>
                <a:ea typeface="Courier New" charset="0"/>
                <a:cs typeface="Courier New" charset="0"/>
              </a:rPr>
              <a:t>BigArray</a:t>
            </a: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[2048*32];</a:t>
            </a:r>
          </a:p>
          <a:p>
            <a:pPr marL="0" indent="0">
              <a:buNone/>
            </a:pP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	for (</a:t>
            </a:r>
            <a:r>
              <a:rPr lang="en-US" sz="2267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2267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 &lt; 2048; </a:t>
            </a:r>
            <a:r>
              <a:rPr lang="en-US" sz="2267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 += 16){</a:t>
            </a:r>
          </a:p>
          <a:p>
            <a:pPr marL="0" indent="0">
              <a:buNone/>
            </a:pP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		sum += </a:t>
            </a:r>
            <a:r>
              <a:rPr lang="en-US" sz="2267" dirty="0" err="1">
                <a:latin typeface="Courier New" charset="0"/>
                <a:ea typeface="Courier New" charset="0"/>
                <a:cs typeface="Courier New" charset="0"/>
              </a:rPr>
              <a:t>BigArray</a:t>
            </a: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2267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*32];</a:t>
            </a:r>
          </a:p>
          <a:p>
            <a:pPr marL="0" indent="0">
              <a:buNone/>
            </a:pP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	}</a:t>
            </a:r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r>
              <a:rPr lang="en-US" sz="2267" dirty="0"/>
              <a:t>Total 2nd Level Page Tables?</a:t>
            </a:r>
          </a:p>
          <a:p>
            <a:pPr marL="0" indent="0">
              <a:buNone/>
            </a:pPr>
            <a:r>
              <a:rPr lang="en-US" sz="2267" dirty="0"/>
              <a:t>Total 3rd Level Page Tables?</a:t>
            </a:r>
          </a:p>
          <a:p>
            <a:pPr marL="0" indent="0">
              <a:buNone/>
            </a:pPr>
            <a:r>
              <a:rPr lang="en-US" sz="2267" dirty="0"/>
              <a:t>Total Size in memory?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536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4: Multi-level Page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267" dirty="0"/>
              <a:t>b.</a:t>
            </a:r>
          </a:p>
          <a:p>
            <a:pPr marL="0" indent="0">
              <a:buNone/>
            </a:pP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	char </a:t>
            </a:r>
            <a:r>
              <a:rPr lang="en-US" sz="2267" dirty="0" err="1">
                <a:latin typeface="Courier New" charset="0"/>
                <a:ea typeface="Courier New" charset="0"/>
                <a:cs typeface="Courier New" charset="0"/>
              </a:rPr>
              <a:t>BigArray</a:t>
            </a: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[2048*32];</a:t>
            </a:r>
          </a:p>
          <a:p>
            <a:pPr marL="0" indent="0">
              <a:buNone/>
            </a:pP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	for (</a:t>
            </a:r>
            <a:r>
              <a:rPr lang="en-US" sz="2267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2267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 &lt; 2048; </a:t>
            </a:r>
            <a:r>
              <a:rPr lang="en-US" sz="2267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 += 16){</a:t>
            </a:r>
          </a:p>
          <a:p>
            <a:pPr marL="0" indent="0">
              <a:buNone/>
            </a:pP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		sum += </a:t>
            </a:r>
            <a:r>
              <a:rPr lang="en-US" sz="2267" dirty="0" err="1">
                <a:latin typeface="Courier New" charset="0"/>
                <a:ea typeface="Courier New" charset="0"/>
                <a:cs typeface="Courier New" charset="0"/>
              </a:rPr>
              <a:t>BigArray</a:t>
            </a: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2267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*32];</a:t>
            </a:r>
          </a:p>
          <a:p>
            <a:pPr marL="0" indent="0">
              <a:buNone/>
            </a:pP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	}</a:t>
            </a:r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endParaRPr lang="en-US" sz="2267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48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4: Multi-level Page Tables (sol.)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sz="2267" dirty="0"/>
              <a:t>b.</a:t>
            </a:r>
          </a:p>
          <a:p>
            <a:pPr marL="0" indent="0">
              <a:buNone/>
            </a:pP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	char </a:t>
            </a:r>
            <a:r>
              <a:rPr lang="en-US" sz="2267" dirty="0" err="1">
                <a:latin typeface="Courier New" charset="0"/>
                <a:ea typeface="Courier New" charset="0"/>
                <a:cs typeface="Courier New" charset="0"/>
              </a:rPr>
              <a:t>BigArray</a:t>
            </a: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[2048*32];</a:t>
            </a:r>
          </a:p>
          <a:p>
            <a:pPr marL="0" indent="0">
              <a:buNone/>
            </a:pP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	for (</a:t>
            </a:r>
            <a:r>
              <a:rPr lang="en-US" sz="2267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 = 0; </a:t>
            </a:r>
            <a:r>
              <a:rPr lang="en-US" sz="2267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 &lt; 2048; </a:t>
            </a:r>
            <a:r>
              <a:rPr lang="en-US" sz="2267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 += 16){</a:t>
            </a:r>
          </a:p>
          <a:p>
            <a:pPr marL="0" indent="0">
              <a:buNone/>
            </a:pP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		sum += </a:t>
            </a:r>
            <a:r>
              <a:rPr lang="en-US" sz="2267" dirty="0" err="1">
                <a:latin typeface="Courier New" charset="0"/>
                <a:ea typeface="Courier New" charset="0"/>
                <a:cs typeface="Courier New" charset="0"/>
              </a:rPr>
              <a:t>BigArray</a:t>
            </a: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[</a:t>
            </a:r>
            <a:r>
              <a:rPr lang="en-US" sz="2267" dirty="0" err="1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*32];</a:t>
            </a:r>
          </a:p>
          <a:p>
            <a:pPr marL="0" indent="0">
              <a:buNone/>
            </a:pPr>
            <a:r>
              <a:rPr lang="en-US" sz="2267" dirty="0">
                <a:latin typeface="Courier New" charset="0"/>
                <a:ea typeface="Courier New" charset="0"/>
                <a:cs typeface="Courier New" charset="0"/>
              </a:rPr>
              <a:t>	}</a:t>
            </a:r>
          </a:p>
          <a:p>
            <a:pPr marL="0" indent="0">
              <a:buNone/>
            </a:pPr>
            <a:endParaRPr lang="en-US" sz="2267" dirty="0"/>
          </a:p>
          <a:p>
            <a:pPr marL="0" indent="0">
              <a:buNone/>
            </a:pPr>
            <a:r>
              <a:rPr lang="en-US" sz="2267" dirty="0"/>
              <a:t>Total 2nd Level Page Tables? </a:t>
            </a:r>
            <a:r>
              <a:rPr lang="en-US" sz="2267" dirty="0">
                <a:solidFill>
                  <a:srgbClr val="FF0000"/>
                </a:solidFill>
              </a:rPr>
              <a:t>8</a:t>
            </a:r>
          </a:p>
          <a:p>
            <a:pPr marL="0" indent="0">
              <a:buNone/>
            </a:pPr>
            <a:r>
              <a:rPr lang="en-US" sz="2267" dirty="0"/>
              <a:t>Total 3rd Level Page Tables? </a:t>
            </a:r>
            <a:r>
              <a:rPr lang="en-US" sz="2267" dirty="0">
                <a:solidFill>
                  <a:srgbClr val="FF0000"/>
                </a:solidFill>
              </a:rPr>
              <a:t>128</a:t>
            </a:r>
          </a:p>
          <a:p>
            <a:pPr marL="0" indent="0">
              <a:buNone/>
            </a:pPr>
            <a:r>
              <a:rPr lang="en-US" sz="2267" dirty="0"/>
              <a:t>Total Size in memory? </a:t>
            </a:r>
            <a:r>
              <a:rPr lang="en-US" sz="2267" dirty="0">
                <a:solidFill>
                  <a:srgbClr val="FF0000"/>
                </a:solidFill>
              </a:rPr>
              <a:t>(1+8+128)*32Bytes = 4384Bytes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3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you are a Computer Architect (yay!)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One architecture, many microarchitectures</a:t>
            </a:r>
          </a:p>
          <a:p>
            <a:r>
              <a:rPr lang="en-US" dirty="0"/>
              <a:t>If you like this stuff, take EECS 470, 482</a:t>
            </a:r>
          </a:p>
          <a:p>
            <a:r>
              <a:rPr lang="en-US" dirty="0"/>
              <a:t>Study for the final &amp; have a fun summer!</a:t>
            </a:r>
          </a:p>
          <a:p>
            <a:endParaRPr lang="en-US" sz="1133" b="1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b="1" i="1" dirty="0">
                <a:solidFill>
                  <a:srgbClr val="FF0000"/>
                </a:solidFill>
              </a:rPr>
              <a:t>"Leading a student to learning's treasures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i="1" dirty="0">
                <a:solidFill>
                  <a:srgbClr val="FF0000"/>
                </a:solidFill>
              </a:rPr>
              <a:t>Gives a teacher untold pleasures!"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94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17DE-2CD8-4FD9-B9D4-EF05438A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F4FD-FAE7-4311-84EF-A1FE711C4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4F491-4C2B-4EE2-9D9D-7ED5BF69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63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1622" y="1122680"/>
            <a:ext cx="9289097" cy="6136959"/>
          </a:xfrm>
        </p:spPr>
        <p:txBody>
          <a:bodyPr anchor="t"/>
          <a:lstStyle/>
          <a:p>
            <a:endParaRPr lang="en-US" dirty="0"/>
          </a:p>
          <a:p>
            <a:r>
              <a:rPr lang="en-US" dirty="0"/>
              <a:t>Covers </a:t>
            </a:r>
            <a:r>
              <a:rPr lang="en-US" b="1" dirty="0"/>
              <a:t>all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course material with </a:t>
            </a:r>
            <a:r>
              <a:rPr lang="en-US" b="1" dirty="0"/>
              <a:t>emphasis pipelining and afterwards.</a:t>
            </a:r>
          </a:p>
          <a:p>
            <a:pPr lvl="1"/>
            <a:r>
              <a:rPr lang="en-US" sz="2267" dirty="0"/>
              <a:t>Pipelining, data, and control hazards</a:t>
            </a:r>
          </a:p>
          <a:p>
            <a:pPr lvl="1"/>
            <a:r>
              <a:rPr lang="en-US" sz="2267" dirty="0"/>
              <a:t>Caches</a:t>
            </a:r>
          </a:p>
          <a:p>
            <a:pPr lvl="1"/>
            <a:r>
              <a:rPr lang="en-US" sz="2267" dirty="0"/>
              <a:t>Virtual memory</a:t>
            </a:r>
            <a:endParaRPr lang="en-US" sz="2267" dirty="0">
              <a:solidFill>
                <a:srgbClr val="FF0000"/>
              </a:solidFill>
            </a:endParaRPr>
          </a:p>
          <a:p>
            <a:pPr lvl="1"/>
            <a:r>
              <a:rPr lang="en-US" sz="2267" dirty="0"/>
              <a:t>Performance</a:t>
            </a:r>
          </a:p>
          <a:p>
            <a:pPr lvl="1"/>
            <a:endParaRPr lang="en-US" sz="2267" dirty="0"/>
          </a:p>
          <a:p>
            <a:r>
              <a:rPr lang="en-US" sz="2947" dirty="0"/>
              <a:t>Material presented in lectures, </a:t>
            </a:r>
            <a:r>
              <a:rPr lang="en-US" sz="2947" dirty="0" err="1"/>
              <a:t>homeworks</a:t>
            </a:r>
            <a:r>
              <a:rPr lang="en-US" sz="2947" dirty="0"/>
              <a:t>, discussions, projects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116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52D0-4997-CEBE-A1D5-2DC5C059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next for </a:t>
            </a:r>
            <a:r>
              <a:rPr lang="en-US" u="sng" dirty="0"/>
              <a:t>You</a:t>
            </a:r>
            <a:r>
              <a:rPr lang="en-US" dirty="0"/>
              <a:t>?!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9555-DAC8-869E-35EC-2CF37DB4C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classes should you look at if your interested in this kind of stuff?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59A79-9919-9730-614A-49D18F1E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24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6F33-FAC4-FA54-3647-C545C09F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20D83-9609-9EAE-9503-7E02A5364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EECS 470 – Computer Architecture</a:t>
            </a:r>
          </a:p>
          <a:p>
            <a:r>
              <a:rPr lang="en-US" dirty="0"/>
              <a:t>Picks up where we leave off in 370</a:t>
            </a:r>
          </a:p>
          <a:p>
            <a:r>
              <a:rPr lang="en-US" dirty="0"/>
              <a:t>Discuss more sophisticated enhancements to processor design</a:t>
            </a:r>
          </a:p>
          <a:p>
            <a:pPr lvl="1"/>
            <a:r>
              <a:rPr lang="en-US" dirty="0"/>
              <a:t>Out-of-order execution</a:t>
            </a:r>
          </a:p>
          <a:p>
            <a:pPr lvl="1"/>
            <a:r>
              <a:rPr lang="en-US" dirty="0"/>
              <a:t>Multi-core / multi-threaded processors</a:t>
            </a:r>
          </a:p>
          <a:p>
            <a:r>
              <a:rPr lang="en-US" dirty="0"/>
              <a:t>Major Design Experience / Capstone</a:t>
            </a:r>
          </a:p>
          <a:p>
            <a:pPr lvl="1"/>
            <a:r>
              <a:rPr lang="en-US" dirty="0"/>
              <a:t>Work in teams to design an actual processor (not simulator) over the course of the semester</a:t>
            </a:r>
          </a:p>
          <a:p>
            <a:pPr lvl="1"/>
            <a:r>
              <a:rPr lang="en-US" b="1" dirty="0"/>
              <a:t>LOT'S</a:t>
            </a:r>
            <a:r>
              <a:rPr lang="en-US" dirty="0"/>
              <a:t> of work</a:t>
            </a:r>
          </a:p>
          <a:p>
            <a:r>
              <a:rPr lang="en-US" dirty="0"/>
              <a:t>Requires EECS 270</a:t>
            </a:r>
          </a:p>
          <a:p>
            <a:pPr lvl="1"/>
            <a:r>
              <a:rPr lang="en-US" dirty="0"/>
              <a:t>For Verilog (a Hardware Description Language)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F814E-296D-4B6D-BE3A-B3B96178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0010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A86A-D6E3-7DB0-09B7-217082A3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068C-321A-5D72-45D7-072CC171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EECS 373 – Embedded Systems</a:t>
            </a:r>
          </a:p>
          <a:p>
            <a:pPr lvl="1"/>
            <a:r>
              <a:rPr lang="en-US" dirty="0"/>
              <a:t>Learn about parts of computer systems that aren't in the processor or cache</a:t>
            </a:r>
          </a:p>
          <a:p>
            <a:pPr lvl="2"/>
            <a:r>
              <a:rPr lang="en-US" dirty="0"/>
              <a:t>Input/output</a:t>
            </a:r>
          </a:p>
          <a:p>
            <a:pPr lvl="2"/>
            <a:r>
              <a:rPr lang="en-US" dirty="0"/>
              <a:t>Timers</a:t>
            </a:r>
          </a:p>
          <a:p>
            <a:pPr lvl="2"/>
            <a:r>
              <a:rPr lang="en-US" dirty="0"/>
              <a:t>Bus interfaces</a:t>
            </a:r>
          </a:p>
          <a:p>
            <a:pPr lvl="1"/>
            <a:r>
              <a:rPr lang="en-US" dirty="0"/>
              <a:t>Followed up by 473 (MDE / Capstone)</a:t>
            </a:r>
          </a:p>
          <a:p>
            <a:pPr marL="456057" lvl="1" indent="0">
              <a:buNone/>
            </a:pPr>
            <a:endParaRPr lang="en-US" dirty="0"/>
          </a:p>
          <a:p>
            <a:r>
              <a:rPr lang="en-US" dirty="0"/>
              <a:t>EECS 471 – Applied Parallel Programming with GPUs</a:t>
            </a:r>
          </a:p>
          <a:p>
            <a:pPr lvl="1"/>
            <a:r>
              <a:rPr lang="en-US" dirty="0"/>
              <a:t>How are graphics processing units different than normal processors?</a:t>
            </a:r>
          </a:p>
          <a:p>
            <a:pPr lvl="1"/>
            <a:r>
              <a:rPr lang="en-US" dirty="0"/>
              <a:t>How do we take advantage of their raw power when writing software?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F9C9E-C94A-1413-F017-A9CB8781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625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6A86A-D6E3-7DB0-09B7-217082A3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068C-321A-5D72-45D7-072CC171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EECS 427 – VLSI Design</a:t>
            </a:r>
          </a:p>
          <a:p>
            <a:pPr lvl="1"/>
            <a:r>
              <a:rPr lang="en-US" dirty="0"/>
              <a:t>Design a processor at the circuit level</a:t>
            </a:r>
          </a:p>
          <a:p>
            <a:pPr lvl="1"/>
            <a:r>
              <a:rPr lang="en-US" dirty="0"/>
              <a:t>Actually layout all the transistors</a:t>
            </a:r>
          </a:p>
          <a:p>
            <a:pPr lvl="1"/>
            <a:r>
              <a:rPr lang="en-US" dirty="0"/>
              <a:t>Less architecture – more circuit design</a:t>
            </a:r>
          </a:p>
          <a:p>
            <a:pPr marL="456057" lvl="1" indent="0">
              <a:buNone/>
            </a:pPr>
            <a:endParaRPr lang="en-US" dirty="0"/>
          </a:p>
          <a:p>
            <a:r>
              <a:rPr lang="en-US" dirty="0"/>
              <a:t>EECS 570 (Parallel Computer Architecture) + 573 (Microarchitecture)</a:t>
            </a:r>
          </a:p>
          <a:p>
            <a:pPr lvl="1"/>
            <a:r>
              <a:rPr lang="en-US" dirty="0"/>
              <a:t>Learn about more current research into architecture</a:t>
            </a:r>
          </a:p>
          <a:p>
            <a:pPr lvl="1"/>
            <a:r>
              <a:rPr lang="en-US" dirty="0"/>
              <a:t>Requires 470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F9C9E-C94A-1413-F017-A9CB8781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40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C389-08A5-AA67-7F86-68181F42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8B326-B96D-36FA-F994-1C127CDAC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EECS 483 (Front-end compilers) + 583 (Back-end compilers)</a:t>
            </a:r>
          </a:p>
          <a:p>
            <a:pPr lvl="1"/>
            <a:r>
              <a:rPr lang="en-US" dirty="0"/>
              <a:t>583 is more relevant to architecture</a:t>
            </a:r>
          </a:p>
          <a:p>
            <a:pPr lvl="1"/>
            <a:r>
              <a:rPr lang="en-US" dirty="0"/>
              <a:t>How to design compilers to write efficient assembly?</a:t>
            </a:r>
          </a:p>
          <a:p>
            <a:pPr lvl="1"/>
            <a:r>
              <a:rPr lang="en-US" dirty="0"/>
              <a:t>Requires knowledge of hardware optimizations</a:t>
            </a:r>
          </a:p>
          <a:p>
            <a:pPr lvl="1"/>
            <a:endParaRPr lang="en-US" dirty="0"/>
          </a:p>
          <a:p>
            <a:r>
              <a:rPr lang="en-US" dirty="0"/>
              <a:t>EECS 482 – Operating Systems</a:t>
            </a:r>
          </a:p>
          <a:p>
            <a:pPr lvl="1"/>
            <a:r>
              <a:rPr lang="en-US" dirty="0"/>
              <a:t>How do moderns systems support multiple threads running simultaneously?</a:t>
            </a:r>
          </a:p>
          <a:p>
            <a:pPr lvl="1"/>
            <a:r>
              <a:rPr lang="en-US" dirty="0"/>
              <a:t>How does OS manage virtual memory?</a:t>
            </a:r>
          </a:p>
          <a:p>
            <a:pPr lvl="1"/>
            <a:r>
              <a:rPr lang="en-US" dirty="0"/>
              <a:t>How do file systems work?</a:t>
            </a:r>
          </a:p>
          <a:p>
            <a:pPr lvl="1"/>
            <a:endParaRPr lang="en-US" dirty="0"/>
          </a:p>
          <a:p>
            <a:r>
              <a:rPr lang="en-US" dirty="0"/>
              <a:t>EECS 388 – Computer Security</a:t>
            </a:r>
          </a:p>
          <a:p>
            <a:pPr lvl="1"/>
            <a:r>
              <a:rPr lang="en-US" dirty="0"/>
              <a:t>How do things like caches "leak" information about a program's data?</a:t>
            </a:r>
          </a:p>
          <a:p>
            <a:pPr lvl="1"/>
            <a:r>
              <a:rPr lang="en-US" dirty="0"/>
              <a:t>How can call stacks be tricked into executing arbitrary code?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BC6C7-4DD6-FFED-221D-5874E12D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21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229C5-597A-0BDC-0BA5-6EC9CCC0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D4517-0A8E-417C-F157-1CA6831C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EECS 498-001 – Quantum Computing for the Computer Scientist</a:t>
            </a:r>
          </a:p>
          <a:p>
            <a:pPr lvl="1"/>
            <a:r>
              <a:rPr lang="en-US" dirty="0"/>
              <a:t>Winter 23</a:t>
            </a:r>
          </a:p>
          <a:p>
            <a:pPr lvl="1"/>
            <a:r>
              <a:rPr lang="en-US" dirty="0"/>
              <a:t>How can we redesign the computing stack to take advantage of the bizarre rules of quantum mechanics?</a:t>
            </a:r>
          </a:p>
          <a:p>
            <a:pPr lvl="1"/>
            <a:r>
              <a:rPr lang="en-US" dirty="0"/>
              <a:t>Rather than having bits be 0 or 1, have quantum bits be in </a:t>
            </a:r>
            <a:r>
              <a:rPr lang="en-US" b="1" dirty="0"/>
              <a:t>superpositions</a:t>
            </a:r>
            <a:r>
              <a:rPr lang="en-US" dirty="0"/>
              <a:t> of 0 and 1</a:t>
            </a:r>
          </a:p>
          <a:p>
            <a:pPr lvl="2"/>
            <a:r>
              <a:rPr lang="en-US" dirty="0"/>
              <a:t>Perform massive number of computations simultaneously… sort of</a:t>
            </a:r>
          </a:p>
          <a:p>
            <a:pPr lvl="1"/>
            <a:r>
              <a:rPr lang="en-US" dirty="0"/>
              <a:t>Requires 370 and 281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48EEC-8CCD-08D8-E2D5-E658F1BF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14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DC05-4F19-1768-98C5-755AB951B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questions?!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9F7B1-9311-5F56-34D4-3760B2D0E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012AB-DD71-653B-0F3D-1290AE42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1890-1B93-4A46-9FD4-B9843F018E5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14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019" y="1656134"/>
            <a:ext cx="9067800" cy="5807711"/>
          </a:xfrm>
        </p:spPr>
        <p:txBody>
          <a:bodyPr/>
          <a:lstStyle/>
          <a:p>
            <a:r>
              <a:rPr lang="en-US" dirty="0"/>
              <a:t>Pace yourself</a:t>
            </a:r>
          </a:p>
          <a:p>
            <a:endParaRPr lang="en-US" sz="1133" dirty="0"/>
          </a:p>
          <a:p>
            <a:endParaRPr lang="en-US" sz="1133" dirty="0"/>
          </a:p>
          <a:p>
            <a:r>
              <a:rPr lang="en-US" b="1" dirty="0">
                <a:solidFill>
                  <a:srgbClr val="FF0000"/>
                </a:solidFill>
              </a:rPr>
              <a:t>Do not spend all your time on a single question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sz="2267" dirty="0"/>
              <a:t>If you don’t understand a question, move ahead &amp; come back to it later</a:t>
            </a:r>
          </a:p>
          <a:p>
            <a:r>
              <a:rPr lang="en-US" dirty="0"/>
              <a:t>Answer as many questions as possible</a:t>
            </a:r>
          </a:p>
          <a:p>
            <a:pPr lvl="1"/>
            <a:r>
              <a:rPr lang="en-US" sz="2267" dirty="0"/>
              <a:t>Give yourself a few minutes at the end to check your work and/or attempt to solve easy questions that you have not attacked yet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for the 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the lectures</a:t>
            </a:r>
          </a:p>
          <a:p>
            <a:endParaRPr lang="en-US" dirty="0"/>
          </a:p>
          <a:p>
            <a:r>
              <a:rPr lang="en-US" dirty="0"/>
              <a:t>Know how to solve the homework problems</a:t>
            </a:r>
          </a:p>
          <a:p>
            <a:endParaRPr lang="en-US" dirty="0"/>
          </a:p>
          <a:p>
            <a:r>
              <a:rPr lang="en-US" dirty="0"/>
              <a:t>Practice exams w/solutions are posted to course website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Complete without looking at the solutions!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0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way to review for the exam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50617" y="3195320"/>
            <a:ext cx="9067800" cy="336804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3632" tIns="51816" rIns="103632" bIns="51816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alibri" pitchFamily="34" charset="0"/>
                <a:ea typeface="ＭＳ Ｐゴシック" charset="0"/>
                <a:cs typeface="Calibri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 Narrow" pitchFamily="34" charset="0"/>
                <a:ea typeface="ＭＳ Ｐゴシック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2"/>
                </a:solidFill>
                <a:latin typeface="Arial Narrow" pitchFamily="34" charset="0"/>
                <a:cs typeface="Arial" charset="0"/>
              </a:defRPr>
            </a:lvl9pPr>
          </a:lstStyle>
          <a:p>
            <a:pPr algn="ctr" defTabSz="1036290"/>
            <a:r>
              <a:rPr lang="en-US" sz="6800" kern="0" dirty="0">
                <a:solidFill>
                  <a:srgbClr val="FF0000"/>
                </a:solidFill>
              </a:rPr>
              <a:t>Practice, </a:t>
            </a:r>
          </a:p>
          <a:p>
            <a:pPr algn="ctr" defTabSz="1036290"/>
            <a:r>
              <a:rPr lang="en-US" sz="6800" kern="0" dirty="0">
                <a:solidFill>
                  <a:srgbClr val="FF0000"/>
                </a:solidFill>
              </a:rPr>
              <a:t>Practice, </a:t>
            </a:r>
          </a:p>
          <a:p>
            <a:pPr algn="ctr" defTabSz="1036290"/>
            <a:r>
              <a:rPr lang="en-US" sz="6800" kern="0" dirty="0">
                <a:solidFill>
                  <a:srgbClr val="FF0000"/>
                </a:solidFill>
              </a:rPr>
              <a:t>Practice</a:t>
            </a:r>
          </a:p>
          <a:p>
            <a:pPr algn="ctr" defTabSz="1036290"/>
            <a:endParaRPr lang="en-US" sz="3627" kern="0" dirty="0">
              <a:solidFill>
                <a:srgbClr val="0000FF"/>
              </a:solidFill>
            </a:endParaRPr>
          </a:p>
          <a:p>
            <a:pPr algn="ctr" defTabSz="1036290"/>
            <a:r>
              <a:rPr lang="en-US" sz="3627" kern="0" dirty="0">
                <a:solidFill>
                  <a:srgbClr val="0000FF"/>
                </a:solidFill>
              </a:rPr>
              <a:t>Plenty of choices: Old Exams, Class Problems, Midterm Review Problems</a:t>
            </a:r>
          </a:p>
        </p:txBody>
      </p:sp>
    </p:spTree>
    <p:extLst>
      <p:ext uri="{BB962C8B-B14F-4D97-AF65-F5344CB8AC3E}">
        <p14:creationId xmlns:p14="http://schemas.microsoft.com/office/powerpoint/2010/main" val="800736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Practice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3965" y="1138872"/>
            <a:ext cx="9683114" cy="6136959"/>
          </a:xfrm>
        </p:spPr>
        <p:txBody>
          <a:bodyPr/>
          <a:lstStyle/>
          <a:p>
            <a:pPr marL="0" indent="0" algn="ctr">
              <a:buNone/>
            </a:pPr>
            <a:br>
              <a:rPr lang="en-US" sz="4080" b="1" dirty="0">
                <a:solidFill>
                  <a:srgbClr val="FF0000"/>
                </a:solidFill>
              </a:rPr>
            </a:br>
            <a:br>
              <a:rPr lang="en-US" sz="4080" b="1" dirty="0">
                <a:solidFill>
                  <a:srgbClr val="FF0000"/>
                </a:solidFill>
              </a:rPr>
            </a:br>
            <a:r>
              <a:rPr lang="en-US" sz="4080" b="1" dirty="0">
                <a:solidFill>
                  <a:srgbClr val="FF0000"/>
                </a:solidFill>
              </a:rPr>
              <a:t>Just because it is not covered in this review it does not mean that it is not important</a:t>
            </a:r>
          </a:p>
          <a:p>
            <a:pPr marL="0" indent="0" algn="ctr">
              <a:buNone/>
            </a:pPr>
            <a:endParaRPr lang="en-US" sz="408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080" b="1" dirty="0">
                <a:solidFill>
                  <a:srgbClr val="FF0000"/>
                </a:solidFill>
              </a:rPr>
              <a:t>This review focuses on the newest material (because you’ve had less practice with it)</a:t>
            </a:r>
          </a:p>
          <a:p>
            <a:pPr marL="0" indent="0" algn="ctr">
              <a:buNone/>
            </a:pPr>
            <a:endParaRPr lang="en-US" sz="408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080" b="1" dirty="0">
                <a:solidFill>
                  <a:srgbClr val="FF0000"/>
                </a:solidFill>
              </a:rPr>
              <a:t>First question is warmup </a:t>
            </a:r>
            <a:r>
              <a:rPr lang="en-US" sz="4080" b="1" dirty="0">
                <a:solidFill>
                  <a:srgbClr val="FF0000"/>
                </a:solidFill>
                <a:sym typeface="Wingdings" panose="05000000000000000000" pitchFamily="2" charset="2"/>
              </a:rPr>
              <a:t> </a:t>
            </a:r>
            <a:endParaRPr lang="en-US" sz="408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sz="408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sz="4080" b="1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9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622" y="0"/>
            <a:ext cx="9067800" cy="949960"/>
          </a:xfrm>
        </p:spPr>
        <p:txBody>
          <a:bodyPr/>
          <a:lstStyle/>
          <a:p>
            <a:r>
              <a:rPr lang="en-US" dirty="0"/>
              <a:t>Problem 1: Multiple Choice (first 12…)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13" indent="-582913">
              <a:buFont typeface="+mj-lt"/>
              <a:buAutoNum type="arabicPeriod"/>
            </a:pPr>
            <a:r>
              <a:rPr lang="en-US" dirty="0"/>
              <a:t>In ARM, the first 4 parameters to a function are stored in registers and the remaining parameters are stored in the </a:t>
            </a:r>
            <a:r>
              <a:rPr lang="en-US" b="1" i="1" dirty="0"/>
              <a:t>stack / heap / data / virtual</a:t>
            </a:r>
            <a:r>
              <a:rPr lang="en-US" dirty="0"/>
              <a:t>​ section of memory.</a:t>
            </a:r>
          </a:p>
          <a:p>
            <a:pPr marL="582913" indent="-582913">
              <a:buFont typeface="+mj-lt"/>
              <a:buAutoNum type="arabicPeriod"/>
            </a:pPr>
            <a:endParaRPr lang="en-US" dirty="0"/>
          </a:p>
          <a:p>
            <a:pPr marL="582913" indent="-582913">
              <a:buFont typeface="+mj-lt"/>
              <a:buAutoNum type="arabicPeriod"/>
            </a:pPr>
            <a:r>
              <a:rPr lang="en-US" b="1" i="1" dirty="0"/>
              <a:t>Moore’s / </a:t>
            </a:r>
            <a:r>
              <a:rPr lang="en-US" b="1" i="1" dirty="0" err="1"/>
              <a:t>Mealy’s</a:t>
            </a:r>
            <a:r>
              <a:rPr lang="en-US" b="1" i="1" dirty="0"/>
              <a:t> / Dennard’s / </a:t>
            </a:r>
            <a:r>
              <a:rPr lang="en-US" b="1" i="1" dirty="0" err="1"/>
              <a:t>Immerman’s</a:t>
            </a:r>
            <a:r>
              <a:rPr lang="en-US" dirty="0"/>
              <a:t>​ Law states that the number of transistors on a single chip will double every 2 years.</a:t>
            </a:r>
          </a:p>
          <a:p>
            <a:pPr marL="582913" indent="-582913">
              <a:buFont typeface="+mj-lt"/>
              <a:buAutoNum type="arabicPeriod"/>
            </a:pPr>
            <a:endParaRPr lang="en-US" dirty="0"/>
          </a:p>
          <a:p>
            <a:pPr marL="582913" indent="-582913">
              <a:buFont typeface="+mj-lt"/>
              <a:buAutoNum type="arabicPeriod"/>
            </a:pPr>
            <a:r>
              <a:rPr lang="en-US" dirty="0"/>
              <a:t>All instructions in a </a:t>
            </a:r>
            <a:r>
              <a:rPr lang="en-US" b="1" i="1" dirty="0"/>
              <a:t>CISC / RISC / multi-core</a:t>
            </a:r>
            <a:r>
              <a:rPr lang="en-US" dirty="0"/>
              <a:t>​ architecture (usually) have the same length.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120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1: Multiple Choice (first 12…)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82913" indent="-582913">
              <a:buFont typeface="+mj-lt"/>
              <a:buAutoNum type="arabicPeriod" startAt="4"/>
            </a:pPr>
            <a:r>
              <a:rPr lang="en-US" dirty="0"/>
              <a:t>The ​</a:t>
            </a:r>
            <a:r>
              <a:rPr lang="en-US" b="1" i="1" dirty="0"/>
              <a:t>compiler / assembler / linker / loader</a:t>
            </a:r>
            <a:r>
              <a:rPr lang="en-US" dirty="0"/>
              <a:t>​ is used to combine multiple object files into an executable program.</a:t>
            </a:r>
          </a:p>
          <a:p>
            <a:pPr marL="582913" indent="-582913">
              <a:buFont typeface="+mj-lt"/>
              <a:buAutoNum type="arabicPeriod" startAt="4"/>
            </a:pPr>
            <a:endParaRPr lang="en-US" dirty="0"/>
          </a:p>
          <a:p>
            <a:pPr marL="582913" indent="-582913">
              <a:buFont typeface="+mj-lt"/>
              <a:buAutoNum type="arabicPeriod" startAt="4"/>
            </a:pPr>
            <a:r>
              <a:rPr lang="en-US" dirty="0"/>
              <a:t>The ​</a:t>
            </a:r>
            <a:r>
              <a:rPr lang="en-US" b="1" i="1" dirty="0"/>
              <a:t>compiler / assembler / linker / loader</a:t>
            </a:r>
            <a:r>
              <a:rPr lang="en-US" dirty="0"/>
              <a:t>​ is used every time an executable program is run.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EECS 370: Introduction to Computer Organization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AC6BD89-2FC4-40E2-A3F4-8944F0C81D9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2461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20.0.2025"/>
  <p:tag name="SLIDO_PRESENTATION_ID" val="00000000-0000-0000-0000-000000000000"/>
  <p:tag name="SLIDO_EVENT_UUID" val="99320828-747c-4bb3-b416-c47a04d962bb"/>
  <p:tag name="SLIDO_EVENT_SECTION_UUID" val="324154be-f7dd-4bd2-8507-382a178b3712"/>
</p:tagLst>
</file>

<file path=ppt/theme/theme1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22168</TotalTime>
  <Words>4274</Words>
  <Application>Microsoft Office PowerPoint</Application>
  <PresentationFormat>Custom</PresentationFormat>
  <Paragraphs>764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Courier New</vt:lpstr>
      <vt:lpstr>Times New Roman</vt:lpstr>
      <vt:lpstr>2_Office Theme</vt:lpstr>
      <vt:lpstr>EECS 370 - Lecture 23</vt:lpstr>
      <vt:lpstr>Announcements</vt:lpstr>
      <vt:lpstr>Important topics</vt:lpstr>
      <vt:lpstr>Exam Strategy</vt:lpstr>
      <vt:lpstr>Preparing for the exam</vt:lpstr>
      <vt:lpstr>Best way to review for the exam</vt:lpstr>
      <vt:lpstr>Selected Practice Questions</vt:lpstr>
      <vt:lpstr>Problem 1: Multiple Choice (first 12…)</vt:lpstr>
      <vt:lpstr>Problem 1: Multiple Choice (first 12…)</vt:lpstr>
      <vt:lpstr>Problem 1: Multiple Choice (first 12…)</vt:lpstr>
      <vt:lpstr>Problem 1: Multiple Choice (first 12…)</vt:lpstr>
      <vt:lpstr>Problem 2 – Virtual Memory</vt:lpstr>
      <vt:lpstr>Problem 2 – Virtual Memory (cont.)</vt:lpstr>
      <vt:lpstr>Problem 2 – Virtual Memory (solution)</vt:lpstr>
      <vt:lpstr>Problem 2 – Virtual Memory (cont.)</vt:lpstr>
      <vt:lpstr>Problem 2 – Virtual Memory (cont.)</vt:lpstr>
      <vt:lpstr>Problem 3: Branch Prediction (F16)</vt:lpstr>
      <vt:lpstr>Problem 3: Branch Prediction (F16)</vt:lpstr>
      <vt:lpstr>Problem 3: Branch Prediction (F16)</vt:lpstr>
      <vt:lpstr>Problem 3: Branch Prediction (F16)</vt:lpstr>
      <vt:lpstr>Problem 3: Branch Prediction (F16)</vt:lpstr>
      <vt:lpstr>Problem 3: Branch Prediction (F16)</vt:lpstr>
      <vt:lpstr>Problem 4: Multi-level Page Tables</vt:lpstr>
      <vt:lpstr>Problem 4: Multi-level Page Tables (sol.)</vt:lpstr>
      <vt:lpstr>Problem 4: Multi-level Page Tables</vt:lpstr>
      <vt:lpstr>Problem 4: Multi-level Page Tables</vt:lpstr>
      <vt:lpstr>Problem 4: Multi-level Page Tables (sol.)</vt:lpstr>
      <vt:lpstr>Now you are a Computer Architect (yay!)</vt:lpstr>
      <vt:lpstr>PowerPoint Presentation</vt:lpstr>
      <vt:lpstr>What's next for You?!</vt:lpstr>
      <vt:lpstr>More Classes?</vt:lpstr>
      <vt:lpstr>More Classes?</vt:lpstr>
      <vt:lpstr>More Classes?</vt:lpstr>
      <vt:lpstr>More Classes?</vt:lpstr>
      <vt:lpstr>More Classes?</vt:lpstr>
      <vt:lpstr>Other questions?!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</dc:creator>
  <cp:lastModifiedBy>Beaumont, Jonathan</cp:lastModifiedBy>
  <cp:revision>503</cp:revision>
  <dcterms:created xsi:type="dcterms:W3CDTF">2020-01-27T04:39:41Z</dcterms:created>
  <dcterms:modified xsi:type="dcterms:W3CDTF">2023-04-18T18:49:03Z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0.20.0.2025</vt:lpwstr>
  </property>
</Properties>
</file>