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sldIdLst>
    <p:sldId id="256" r:id="rId2"/>
    <p:sldId id="461" r:id="rId3"/>
    <p:sldId id="460" r:id="rId4"/>
    <p:sldId id="463" r:id="rId5"/>
    <p:sldId id="404" r:id="rId6"/>
    <p:sldId id="304" r:id="rId7"/>
    <p:sldId id="311" r:id="rId8"/>
    <p:sldId id="312" r:id="rId9"/>
    <p:sldId id="313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2" r:id="rId22"/>
    <p:sldId id="443" r:id="rId23"/>
    <p:sldId id="444" r:id="rId24"/>
    <p:sldId id="462" r:id="rId25"/>
    <p:sldId id="446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345" r:id="rId38"/>
    <p:sldId id="376" r:id="rId39"/>
    <p:sldId id="353" r:id="rId40"/>
    <p:sldId id="401" r:id="rId41"/>
    <p:sldId id="321" r:id="rId42"/>
    <p:sldId id="356" r:id="rId43"/>
  </p:sldIdLst>
  <p:sldSz cx="12161838" cy="7772400"/>
  <p:notesSz cx="6858000" cy="9144000"/>
  <p:custDataLst>
    <p:tags r:id="rId45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9" autoAdjust="0"/>
  </p:normalViewPr>
  <p:slideViewPr>
    <p:cSldViewPr>
      <p:cViewPr varScale="1">
        <p:scale>
          <a:sx n="72" d="100"/>
          <a:sy n="72" d="100"/>
        </p:scale>
        <p:origin x="78" y="1626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/>
              <a:t>Does Your Neighbor</a:t>
            </a:r>
            <a:r>
              <a:rPr lang="en-US" sz="3200" baseline="0" dirty="0"/>
              <a:t> Like Pineapple on Pizza?</a:t>
            </a:r>
            <a:endParaRPr lang="en-US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32-4AB1-A13E-2EC08AC36C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32-4AB1-A13E-2EC08AC36C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32-4AB1-A13E-2EC08AC36C0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4DF5180-2DDF-4C78-870F-5138E907E01A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6ECCC4C9-7EDD-406E-A240-A11487FAC5CC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232-4AB1-A13E-2EC08AC36C0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9A9436C-84C7-4701-8069-01F988440946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D7F0F16B-3B39-4737-9249-264C04BFA35A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232-4AB1-A13E-2EC08AC36C0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A0BBC3E-8092-47CF-95BF-F9D8645A0CAF}" type="CATEGORYNAME">
                      <a:rPr lang="en-US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7A39C2D4-2236-42B7-8015-65DC6084B4D2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232-4AB1-A13E-2EC08AC36C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Sheet1!$A$12:$C$12</c:f>
              <c:strCache>
                <c:ptCount val="3"/>
                <c:pt idx="0">
                  <c:v>good</c:v>
                </c:pt>
                <c:pt idx="1">
                  <c:v>bad</c:v>
                </c:pt>
                <c:pt idx="2">
                  <c:v>neutral</c:v>
                </c:pt>
              </c:strCache>
            </c:strRef>
          </c:cat>
          <c:val>
            <c:numRef>
              <c:f>Sheet1!$A$13:$C$13</c:f>
              <c:numCache>
                <c:formatCode>General</c:formatCode>
                <c:ptCount val="3"/>
                <c:pt idx="0">
                  <c:v>21</c:v>
                </c:pt>
                <c:pt idx="1">
                  <c:v>18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32-4AB1-A13E-2EC08AC36C06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Known for</a:t>
            </a:r>
          </a:p>
          <a:p>
            <a:r>
              <a:rPr lang="en-US" dirty="0" err="1"/>
              <a:t>Dynabook</a:t>
            </a:r>
            <a:br>
              <a:rPr lang="en-US" dirty="0"/>
            </a:br>
            <a:r>
              <a:rPr lang="en-US" dirty="0"/>
              <a:t>object-oriented programming</a:t>
            </a:r>
            <a:br>
              <a:rPr lang="en-US" dirty="0"/>
            </a:br>
            <a:r>
              <a:rPr lang="en-US" dirty="0"/>
              <a:t>Smalltalk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  <a:ea typeface="ＭＳ Ｐゴシック" charset="-128"/>
              </a:rPr>
              <a:t>load Rx M[M[y] becomes</a:t>
            </a:r>
          </a:p>
          <a:p>
            <a:r>
              <a:rPr lang="en-US" dirty="0">
                <a:uFillTx/>
                <a:ea typeface="ＭＳ Ｐゴシック" charset="-128"/>
              </a:rPr>
              <a:t>load Rt M[R0+ y]</a:t>
            </a:r>
          </a:p>
          <a:p>
            <a:r>
              <a:rPr lang="en-US" dirty="0">
                <a:uFillTx/>
                <a:ea typeface="ＭＳ Ｐゴシック" charset="-128"/>
              </a:rPr>
              <a:t>load Rx M[Rt +0]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study LC2K? </a:t>
            </a:r>
            <a:r>
              <a:rPr lang="en-US" baseline="0" dirty="0"/>
              <a:t> </a:t>
            </a:r>
            <a:r>
              <a:rPr lang="en-US" dirty="0"/>
              <a:t>Its</a:t>
            </a:r>
            <a:r>
              <a:rPr lang="en-US" baseline="0" dirty="0"/>
              <a:t> simplified to make the projects tractable. But, it</a:t>
            </a:r>
            <a:r>
              <a:rPr lang="fr-FR" baseline="0" dirty="0"/>
              <a:t>’</a:t>
            </a:r>
            <a:r>
              <a:rPr lang="en-US" baseline="0" dirty="0"/>
              <a:t>s a terrible ISA…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CF6585-F863-4E5E-B4F7-B013A7601D3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Loop=0; tom=2, end=4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Loop=0; tom=2, end=4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4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49325"/>
            <a:fld id="{F2D54E88-4407-4717-A27A-5701F9AB2899}" type="slidenum">
              <a:rPr lang="en-US" smtClean="0">
                <a:cs typeface="Arial" pitchFamily="34" charset="0"/>
              </a:rPr>
              <a:pPr defTabSz="949325"/>
              <a:t>41</a:t>
            </a:fld>
            <a:endParaRPr lang="en-US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5338" y="709613"/>
            <a:ext cx="5670550" cy="362426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0x001F 0003</a:t>
            </a:r>
          </a:p>
          <a:p>
            <a:pPr eaLnBrk="1" hangingPunct="1"/>
            <a:r>
              <a:rPr lang="en-US" dirty="0"/>
              <a:t>0x00CD 0043</a:t>
            </a:r>
          </a:p>
        </p:txBody>
      </p:sp>
    </p:spTree>
    <p:extLst>
      <p:ext uri="{BB962C8B-B14F-4D97-AF65-F5344CB8AC3E}">
        <p14:creationId xmlns:p14="http://schemas.microsoft.com/office/powerpoint/2010/main" val="1967511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lw</a:t>
            </a:r>
            <a:r>
              <a:rPr lang="en-US" dirty="0"/>
              <a:t>=010;</a:t>
            </a:r>
            <a:r>
              <a:rPr lang="en-US" baseline="0" dirty="0"/>
              <a:t> 0=000; 1=001; one=0000000000000100</a:t>
            </a:r>
          </a:p>
          <a:p>
            <a:endParaRPr lang="en-US" baseline="0" dirty="0"/>
          </a:p>
          <a:p>
            <a:r>
              <a:rPr lang="en-US" baseline="0" dirty="0"/>
              <a:t>0000000 010 000 001 0000000000000100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0000 0000 1000 0001 0000 0000 0000 0100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1/11/2023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LC2K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D4D9-5501-B133-007F-E634349F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E738-2F24-1C81-1FD8-896278B5F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last time that binary numbers can represent signed and unsigned numbers, chars, and fractional numbers</a:t>
            </a:r>
          </a:p>
          <a:p>
            <a:r>
              <a:rPr lang="en-US" dirty="0"/>
              <a:t>But they must also represent instructions themselves!</a:t>
            </a:r>
          </a:p>
          <a:p>
            <a:pPr lvl="1"/>
            <a:r>
              <a:rPr lang="en-US" dirty="0"/>
              <a:t>After all, memory is just a collection of 1s and 0s</a:t>
            </a:r>
          </a:p>
          <a:p>
            <a:r>
              <a:rPr lang="en-US" dirty="0"/>
              <a:t>We need a way of </a:t>
            </a:r>
            <a:r>
              <a:rPr lang="en-US" b="1" i="1" dirty="0"/>
              <a:t>encoding </a:t>
            </a:r>
            <a:r>
              <a:rPr lang="en-US" dirty="0"/>
              <a:t>instructions in order to store them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AF586-E504-0A30-219D-9EC39E06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7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6D84-B2CB-31A4-9906-D288DFE2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56" dirty="0">
                <a:latin typeface="Calibri" pitchFamily="34" charset="0"/>
                <a:ea typeface="ＭＳ Ｐゴシック" charset="-128"/>
                <a:cs typeface="Arial" pitchFamily="34" charset="0"/>
              </a:rPr>
              <a:t>Software program to machine code</a:t>
            </a:r>
            <a:endParaRPr lang="en-US" sz="4256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C7F063-8350-C26F-367F-CF0EDF52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1" y="2727028"/>
            <a:ext cx="9526773" cy="3433507"/>
          </a:xfrm>
          <a:prstGeom prst="rect">
            <a:avLst/>
          </a:prstGeom>
        </p:spPr>
      </p:pic>
      <p:sp>
        <p:nvSpPr>
          <p:cNvPr id="28" name="WordArt 4">
            <a:extLst>
              <a:ext uri="{FF2B5EF4-FFF2-40B4-BE49-F238E27FC236}">
                <a16:creationId xmlns:a16="http://schemas.microsoft.com/office/drawing/2014/main" id="{6653421F-011E-8292-1E27-9ABBBBEC4D7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645995" y="1841006"/>
            <a:ext cx="2193926" cy="10854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724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Example ISA</a:t>
            </a:r>
          </a:p>
          <a:p>
            <a:r>
              <a:rPr lang="en-US" sz="3724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(simplified)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714C9-83A2-8A21-03C3-336CD84E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5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46AD-2BF9-DD5E-EF1E-854AE90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Assembly Instruction Encoding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00AC-2310-A9CD-F9C1-6733E6C7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Since the EDSAC (1949) almost all computers stored program instructions the same way they store data.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Each instruction is encoded as a number</a:t>
            </a:r>
          </a:p>
          <a:p>
            <a:pPr eaLnBrk="1" hangingPunct="1"/>
            <a:endParaRPr lang="en-US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endParaRPr lang="en-US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This is the number stored in memory!</a:t>
            </a:r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A4F191C-A25B-DB9F-98FC-3D9E844C3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06" y="3480806"/>
            <a:ext cx="6393478" cy="1420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B0B055F-CB6A-19F1-8DB7-D3F43F87689A}"/>
              </a:ext>
            </a:extLst>
          </p:cNvPr>
          <p:cNvSpPr txBox="1"/>
          <p:nvPr/>
        </p:nvSpPr>
        <p:spPr>
          <a:xfrm>
            <a:off x="518319" y="4926915"/>
            <a:ext cx="10528683" cy="112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40" b="1" dirty="0">
                <a:solidFill>
                  <a:srgbClr val="000000"/>
                </a:solidFill>
                <a:latin typeface="Calibri" pitchFamily="34" charset="0"/>
              </a:rPr>
              <a:t>011011010011001 = 2</a:t>
            </a:r>
            <a:r>
              <a:rPr lang="en-US" sz="3340" b="1" baseline="30000" dirty="0">
                <a:solidFill>
                  <a:srgbClr val="000000"/>
                </a:solidFill>
                <a:latin typeface="Calibri" pitchFamily="34" charset="0"/>
              </a:rPr>
              <a:t>0</a:t>
            </a:r>
            <a:r>
              <a:rPr lang="en-US" sz="3340" b="1" dirty="0">
                <a:solidFill>
                  <a:srgbClr val="000000"/>
                </a:solidFill>
                <a:latin typeface="Calibri" pitchFamily="34" charset="0"/>
              </a:rPr>
              <a:t> + 2</a:t>
            </a:r>
            <a:r>
              <a:rPr lang="en-US" sz="3340" b="1" baseline="30000" dirty="0">
                <a:solidFill>
                  <a:srgbClr val="000000"/>
                </a:solidFill>
                <a:latin typeface="Calibri" pitchFamily="34" charset="0"/>
              </a:rPr>
              <a:t>3</a:t>
            </a:r>
            <a:r>
              <a:rPr lang="en-US" sz="3340" b="1" dirty="0">
                <a:solidFill>
                  <a:srgbClr val="000000"/>
                </a:solidFill>
                <a:latin typeface="Calibri" pitchFamily="34" charset="0"/>
              </a:rPr>
              <a:t> + 2</a:t>
            </a:r>
            <a:r>
              <a:rPr lang="en-US" sz="3340" b="1" baseline="30000" dirty="0">
                <a:solidFill>
                  <a:srgbClr val="000000"/>
                </a:solidFill>
                <a:latin typeface="Calibri" pitchFamily="34" charset="0"/>
              </a:rPr>
              <a:t>4</a:t>
            </a:r>
            <a:r>
              <a:rPr lang="en-US" sz="3340" b="1" dirty="0">
                <a:solidFill>
                  <a:srgbClr val="000000"/>
                </a:solidFill>
                <a:latin typeface="Calibri" pitchFamily="34" charset="0"/>
              </a:rPr>
              <a:t> + 2</a:t>
            </a:r>
            <a:r>
              <a:rPr lang="en-US" sz="3340" b="1" baseline="30000" dirty="0">
                <a:solidFill>
                  <a:srgbClr val="000000"/>
                </a:solidFill>
                <a:latin typeface="Calibri" pitchFamily="34" charset="0"/>
              </a:rPr>
              <a:t>7</a:t>
            </a:r>
            <a:r>
              <a:rPr lang="en-US" sz="3340" b="1" dirty="0">
                <a:solidFill>
                  <a:srgbClr val="000000"/>
                </a:solidFill>
                <a:latin typeface="Calibri" pitchFamily="34" charset="0"/>
              </a:rPr>
              <a:t> + 2</a:t>
            </a:r>
            <a:r>
              <a:rPr lang="en-US" sz="3340" b="1" baseline="30000" dirty="0">
                <a:solidFill>
                  <a:srgbClr val="000000"/>
                </a:solidFill>
                <a:latin typeface="Calibri" pitchFamily="34" charset="0"/>
              </a:rPr>
              <a:t>9</a:t>
            </a:r>
            <a:r>
              <a:rPr lang="en-US" sz="3340" b="1" dirty="0">
                <a:solidFill>
                  <a:srgbClr val="000000"/>
                </a:solidFill>
                <a:latin typeface="Calibri" pitchFamily="34" charset="0"/>
              </a:rPr>
              <a:t> + 2</a:t>
            </a:r>
            <a:r>
              <a:rPr lang="en-US" sz="3340" b="1" baseline="30000" dirty="0">
                <a:solidFill>
                  <a:srgbClr val="000000"/>
                </a:solidFill>
                <a:latin typeface="Calibri" pitchFamily="34" charset="0"/>
              </a:rPr>
              <a:t>10</a:t>
            </a:r>
            <a:r>
              <a:rPr lang="en-US" sz="3340" b="1" dirty="0">
                <a:solidFill>
                  <a:srgbClr val="000000"/>
                </a:solidFill>
                <a:latin typeface="Calibri" pitchFamily="34" charset="0"/>
              </a:rPr>
              <a:t> + 2</a:t>
            </a:r>
            <a:r>
              <a:rPr lang="en-US" sz="3340" b="1" baseline="30000" dirty="0">
                <a:solidFill>
                  <a:srgbClr val="000000"/>
                </a:solidFill>
                <a:latin typeface="Calibri" pitchFamily="34" charset="0"/>
              </a:rPr>
              <a:t>12</a:t>
            </a:r>
            <a:r>
              <a:rPr lang="en-US" sz="3340" b="1" dirty="0">
                <a:solidFill>
                  <a:srgbClr val="000000"/>
                </a:solidFill>
                <a:latin typeface="Calibri" pitchFamily="34" charset="0"/>
              </a:rPr>
              <a:t> + 2</a:t>
            </a:r>
            <a:r>
              <a:rPr lang="en-US" sz="3340" b="1" baseline="30000" dirty="0">
                <a:solidFill>
                  <a:srgbClr val="000000"/>
                </a:solidFill>
                <a:latin typeface="Calibri" pitchFamily="34" charset="0"/>
              </a:rPr>
              <a:t>13</a:t>
            </a:r>
          </a:p>
          <a:p>
            <a:r>
              <a:rPr lang="en-US" sz="3340" b="1" dirty="0">
                <a:solidFill>
                  <a:srgbClr val="000000"/>
                </a:solidFill>
                <a:latin typeface="Calibri" pitchFamily="34" charset="0"/>
              </a:rPr>
              <a:t>                               =  </a:t>
            </a:r>
            <a:r>
              <a:rPr lang="en-US" sz="3340" b="1" i="1" dirty="0">
                <a:solidFill>
                  <a:srgbClr val="000000"/>
                </a:solidFill>
                <a:latin typeface="Calibri" pitchFamily="34" charset="0"/>
              </a:rPr>
              <a:t>13977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1EF1D9-3FCD-5A69-54FB-A820B69845B1}"/>
              </a:ext>
            </a:extLst>
          </p:cNvPr>
          <p:cNvSpPr/>
          <p:nvPr/>
        </p:nvSpPr>
        <p:spPr>
          <a:xfrm>
            <a:off x="6541244" y="5758307"/>
            <a:ext cx="5526687" cy="859643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608076">
              <a:lnSpc>
                <a:spcPct val="125000"/>
              </a:lnSpc>
              <a:defRPr/>
            </a:pPr>
            <a:r>
              <a:rPr lang="en-US" sz="1596" b="1" u="sng" kern="0" dirty="0">
                <a:solidFill>
                  <a:prstClr val="black"/>
                </a:solidFill>
                <a:latin typeface="Century Gothic"/>
              </a:rPr>
              <a:t>Poll:</a:t>
            </a:r>
            <a:r>
              <a:rPr lang="en-US" sz="1596" b="1" kern="0" dirty="0">
                <a:solidFill>
                  <a:prstClr val="black"/>
                </a:solidFill>
                <a:latin typeface="Century Gothic"/>
              </a:rPr>
              <a:t> How many different "operation codes" could be supported by this ISA? How many registers?</a:t>
            </a:r>
            <a:endParaRPr lang="en-US" sz="1596" kern="0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36" name="WordArt 4">
            <a:extLst>
              <a:ext uri="{FF2B5EF4-FFF2-40B4-BE49-F238E27FC236}">
                <a16:creationId xmlns:a16="http://schemas.microsoft.com/office/drawing/2014/main" id="{2453A042-E34B-78FB-84B0-4340135300C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548100" y="2707013"/>
            <a:ext cx="2193926" cy="108543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724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Example ISA</a:t>
            </a:r>
          </a:p>
          <a:p>
            <a:r>
              <a:rPr lang="en-US" sz="3724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(simplified)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B71D16-9E38-429C-BDAF-C1A281D69FAC}"/>
              </a:ext>
            </a:extLst>
          </p:cNvPr>
          <p:cNvSpPr txBox="1"/>
          <p:nvPr/>
        </p:nvSpPr>
        <p:spPr>
          <a:xfrm>
            <a:off x="1127919" y="7165242"/>
            <a:ext cx="5231379" cy="47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64" dirty="0">
                <a:solidFill>
                  <a:prstClr val="white">
                    <a:lumMod val="85000"/>
                  </a:prstClr>
                </a:solidFill>
                <a:latin typeface="Calibri" panose="020F0502020204030204"/>
              </a:rPr>
              <a:t>Live Poll + Q&amp;A: slido.com #eecs370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496B8-0F79-15B9-D74C-242799FF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490C-8E0A-22C4-9423-B0A53913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What if we run out of registers?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255C-A9E9-1C2A-2A13-6842BAAF7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Modern architectures give us between 4 and 64 registers</a:t>
            </a:r>
          </a:p>
          <a:p>
            <a:r>
              <a:rPr lang="en-US" sz="2000" dirty="0"/>
              <a:t>What if I want to sort a list of 1000 integers?</a:t>
            </a:r>
          </a:p>
          <a:p>
            <a:r>
              <a:rPr lang="en-US" sz="2000" dirty="0"/>
              <a:t>Need to make use of </a:t>
            </a:r>
            <a:r>
              <a:rPr lang="en-US" sz="2000" b="1" dirty="0"/>
              <a:t>memory</a:t>
            </a:r>
          </a:p>
          <a:p>
            <a:pPr eaLnBrk="1" hangingPunct="1"/>
            <a:r>
              <a:rPr lang="en-US" sz="20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Large array of storage accessed using memory addresses</a:t>
            </a:r>
          </a:p>
          <a:p>
            <a:pPr lvl="1" eaLnBrk="1" hangingPunct="1"/>
            <a:r>
              <a:rPr lang="en-US" sz="2000" dirty="0">
                <a:uFillTx/>
                <a:latin typeface="Calibri" pitchFamily="34" charset="0"/>
              </a:rPr>
              <a:t>A machine with a 32 bit address can reference memory locations 0 to 2</a:t>
            </a:r>
            <a:r>
              <a:rPr lang="en-US" sz="2000" baseline="30000" dirty="0">
                <a:uFillTx/>
                <a:latin typeface="Calibri" pitchFamily="34" charset="0"/>
              </a:rPr>
              <a:t>32</a:t>
            </a:r>
            <a:r>
              <a:rPr lang="en-US" sz="2000" dirty="0">
                <a:uFillTx/>
                <a:latin typeface="Calibri" pitchFamily="34" charset="0"/>
              </a:rPr>
              <a:t>-1 </a:t>
            </a:r>
            <a:br>
              <a:rPr lang="en-US" sz="2000" dirty="0">
                <a:uFillTx/>
                <a:latin typeface="Calibri" pitchFamily="34" charset="0"/>
              </a:rPr>
            </a:br>
            <a:r>
              <a:rPr lang="en-US" sz="2000" dirty="0">
                <a:uFillTx/>
                <a:latin typeface="Calibri" pitchFamily="34" charset="0"/>
              </a:rPr>
              <a:t>(or 4,294,967,295).</a:t>
            </a:r>
          </a:p>
          <a:p>
            <a:pPr lvl="1" eaLnBrk="1" hangingPunct="1"/>
            <a:r>
              <a:rPr lang="en-US" sz="2000" dirty="0">
                <a:uFillTx/>
                <a:latin typeface="Calibri" pitchFamily="34" charset="0"/>
              </a:rPr>
              <a:t>A machine with a 64 bit address can reference memory locations 0 to 2</a:t>
            </a:r>
            <a:r>
              <a:rPr lang="en-US" sz="2000" baseline="30000" dirty="0">
                <a:uFillTx/>
                <a:latin typeface="Calibri" pitchFamily="34" charset="0"/>
              </a:rPr>
              <a:t>64</a:t>
            </a:r>
            <a:r>
              <a:rPr lang="en-US" sz="2000" dirty="0">
                <a:uFillTx/>
                <a:latin typeface="Calibri" pitchFamily="34" charset="0"/>
              </a:rPr>
              <a:t>-1 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uFillTx/>
                <a:latin typeface="Calibri" pitchFamily="34" charset="0"/>
              </a:rPr>
              <a:t>    	(or 18,446,744,073,709,551,615—18 exa-locations)</a:t>
            </a:r>
          </a:p>
          <a:p>
            <a:endParaRPr lang="en-US" sz="2000" b="1" dirty="0"/>
          </a:p>
          <a:p>
            <a:r>
              <a:rPr lang="en-US" sz="2399" b="1" dirty="0"/>
              <a:t>load </a:t>
            </a:r>
            <a:r>
              <a:rPr lang="en-US" sz="2399" dirty="0"/>
              <a:t>instructions ready from memory, places in a register</a:t>
            </a:r>
          </a:p>
          <a:p>
            <a:r>
              <a:rPr lang="en-US" sz="2399" b="1" dirty="0"/>
              <a:t>store</a:t>
            </a:r>
            <a:r>
              <a:rPr lang="en-US" sz="2399" dirty="0"/>
              <a:t> instructions write from register into memory</a:t>
            </a:r>
            <a:endParaRPr lang="en-US" sz="2399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6103A-A36F-366B-B12D-002856E1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Bill Gates steps down from Microsoft board to focus on philanthropy - BBC  News">
            <a:extLst>
              <a:ext uri="{FF2B5EF4-FFF2-40B4-BE49-F238E27FC236}">
                <a16:creationId xmlns:a16="http://schemas.microsoft.com/office/drawing/2014/main" id="{87D8C507-493D-8635-E44E-44B347BA5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8" y="4876800"/>
            <a:ext cx="2667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2DB57C-52CE-A6DB-497D-7BB0830854B4}"/>
              </a:ext>
            </a:extLst>
          </p:cNvPr>
          <p:cNvSpPr txBox="1"/>
          <p:nvPr/>
        </p:nvSpPr>
        <p:spPr>
          <a:xfrm>
            <a:off x="8398798" y="636779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"We will never make a 32-bit operating system" </a:t>
            </a:r>
            <a:r>
              <a:rPr lang="en-US" sz="1400" dirty="0"/>
              <a:t>- Bill Gates, 1983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372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50C-A713-02E0-CB3C-B1913BC4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Memory architecture: The ARM (Linux) Memory Image</a:t>
            </a:r>
            <a:endParaRPr lang="en-US" sz="3600" dirty="0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207C2201-D283-7149-D388-06C0E7FD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923" y="5371594"/>
            <a:ext cx="7940035" cy="57668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uFillTx/>
                <a:latin typeface="+mj-lt"/>
              </a:rPr>
              <a:t>Machine code instructions (and some constants)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5D1F22E-377C-841D-E2B9-483A58DF2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923" y="6100977"/>
            <a:ext cx="5071813" cy="57668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uFillTx/>
                <a:latin typeface="+mj-lt"/>
              </a:rPr>
              <a:t>Reserved for operating system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BA41695F-265B-FE2C-E6E2-1CF5ECB3E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08" y="4696907"/>
            <a:ext cx="5319765" cy="57668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uFillTx/>
                <a:latin typeface="+mj-lt"/>
              </a:rPr>
              <a:t>Global data and static local data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1E16D2F-A561-074D-75BA-DEE9BCC25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808" y="4092387"/>
            <a:ext cx="7453619" cy="57668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uFillTx/>
                <a:latin typeface="+mj-lt"/>
              </a:rPr>
              <a:t>Dynamically allocated data—new or </a:t>
            </a:r>
            <a:r>
              <a:rPr lang="en-US" b="1" dirty="0" err="1">
                <a:uFillTx/>
                <a:latin typeface="+mj-lt"/>
              </a:rPr>
              <a:t>malloc</a:t>
            </a:r>
            <a:r>
              <a:rPr lang="en-US" b="1" dirty="0">
                <a:uFillTx/>
                <a:latin typeface="+mj-lt"/>
              </a:rPr>
              <a:t>() 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392DC5D7-9C4F-68DB-AA4C-2D624099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922" y="1899922"/>
            <a:ext cx="7496259" cy="57668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uFillTx/>
                <a:latin typeface="+mj-lt"/>
              </a:rPr>
              <a:t>Stack frames: local variables, parameters, etc.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A02AEF-2294-C657-DFA3-095010385A88}"/>
              </a:ext>
            </a:extLst>
          </p:cNvPr>
          <p:cNvGrpSpPr/>
          <p:nvPr/>
        </p:nvGrpSpPr>
        <p:grpSpPr>
          <a:xfrm>
            <a:off x="1013487" y="1727200"/>
            <a:ext cx="1925624" cy="5008880"/>
            <a:chOff x="762000" y="1524000"/>
            <a:chExt cx="1447800" cy="44196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2A24C0F-7DEE-2B8C-ADB3-FB17CCC5ED88}"/>
                </a:ext>
              </a:extLst>
            </p:cNvPr>
            <p:cNvGrpSpPr/>
            <p:nvPr/>
          </p:nvGrpSpPr>
          <p:grpSpPr>
            <a:xfrm>
              <a:off x="762000" y="1524000"/>
              <a:ext cx="1447800" cy="4419600"/>
              <a:chOff x="762000" y="1524000"/>
              <a:chExt cx="1447800" cy="4419600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FD729CD-520A-EDD0-35BB-5C5E4E17D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1447800" cy="2590800"/>
              </a:xfrm>
              <a:prstGeom prst="rect">
                <a:avLst/>
              </a:prstGeom>
              <a:solidFill>
                <a:srgbClr val="FF9933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sz="2200" b="1" dirty="0">
                    <a:latin typeface="+mj-lt"/>
                  </a:rPr>
                  <a:t>Stack</a:t>
                </a:r>
              </a:p>
              <a:p>
                <a:pPr algn="ctr"/>
                <a:endParaRPr lang="en-US" sz="2200" b="1" dirty="0">
                  <a:latin typeface="+mj-lt"/>
                </a:endParaRPr>
              </a:p>
              <a:p>
                <a:pPr algn="ctr"/>
                <a:endParaRPr lang="en-US" sz="2200" b="1" dirty="0">
                  <a:latin typeface="+mj-lt"/>
                </a:endParaRPr>
              </a:p>
              <a:p>
                <a:pPr algn="ctr"/>
                <a:endParaRPr lang="en-US" sz="2200" b="1" dirty="0">
                  <a:latin typeface="+mj-lt"/>
                </a:endParaRPr>
              </a:p>
              <a:p>
                <a:pPr algn="ctr"/>
                <a:endParaRPr lang="en-US" sz="2200" b="1" dirty="0">
                  <a:latin typeface="+mj-lt"/>
                </a:endParaRPr>
              </a:p>
              <a:p>
                <a:pPr algn="ctr"/>
                <a:endParaRPr lang="en-US" sz="2200" b="1" dirty="0">
                  <a:latin typeface="+mj-lt"/>
                </a:endParaRPr>
              </a:p>
              <a:p>
                <a:pPr algn="ctr"/>
                <a:endParaRPr lang="en-US" sz="2200" b="1" dirty="0">
                  <a:latin typeface="+mj-lt"/>
                </a:endParaRPr>
              </a:p>
              <a:p>
                <a:pPr algn="ctr"/>
                <a:endParaRPr lang="en-US" sz="2200" b="1" dirty="0">
                  <a:latin typeface="+mj-lt"/>
                </a:endParaRPr>
              </a:p>
              <a:p>
                <a:pPr algn="ctr"/>
                <a:r>
                  <a:rPr lang="en-US" sz="2200" b="1" dirty="0">
                    <a:latin typeface="+mj-lt"/>
                  </a:rPr>
                  <a:t>Heap data</a:t>
                </a: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5B2691FB-41CC-5573-2A1D-09629F1F5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4114800"/>
                <a:ext cx="1447800" cy="609600"/>
              </a:xfrm>
              <a:prstGeom prst="rect">
                <a:avLst/>
              </a:prstGeom>
              <a:solidFill>
                <a:srgbClr val="FF9933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sz="2200" b="1">
                    <a:latin typeface="+mj-lt"/>
                  </a:rPr>
                  <a:t>Static data</a:t>
                </a:r>
              </a:p>
            </p:txBody>
          </p:sp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07FF2265-7553-701D-384B-346C5ED34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4724400"/>
                <a:ext cx="1447800" cy="609600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sz="2200" b="1">
                    <a:latin typeface="+mj-lt"/>
                  </a:rPr>
                  <a:t>Text</a:t>
                </a:r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63CEE417-7D5D-9B58-73C9-F306B1EC9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5334000"/>
                <a:ext cx="14478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sz="2200" b="1">
                    <a:latin typeface="+mj-lt"/>
                  </a:rPr>
                  <a:t>Reserved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C0D53F9-A082-ECC7-9322-54FDACAEF96C}"/>
                </a:ext>
              </a:extLst>
            </p:cNvPr>
            <p:cNvGrpSpPr/>
            <p:nvPr/>
          </p:nvGrpSpPr>
          <p:grpSpPr>
            <a:xfrm>
              <a:off x="1524000" y="1905000"/>
              <a:ext cx="0" cy="1905000"/>
              <a:chOff x="1524000" y="1905000"/>
              <a:chExt cx="0" cy="1905000"/>
            </a:xfrm>
          </p:grpSpPr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57F361B2-573B-009D-3FEB-6FBB02FF8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4000" y="1905000"/>
                <a:ext cx="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id="14" name="Line 13">
                <a:extLst>
                  <a:ext uri="{FF2B5EF4-FFF2-40B4-BE49-F238E27FC236}">
                    <a16:creationId xmlns:a16="http://schemas.microsoft.com/office/drawing/2014/main" id="{A1C4E22D-6029-F240-7014-77AABD498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4000" y="3200400"/>
                <a:ext cx="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en-US">
                  <a:uFillTx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5B04AF1-8E71-6BDD-D5BC-2FC298CE4F4B}"/>
              </a:ext>
            </a:extLst>
          </p:cNvPr>
          <p:cNvSpPr txBox="1">
            <a:spLocks/>
          </p:cNvSpPr>
          <p:nvPr/>
        </p:nvSpPr>
        <p:spPr>
          <a:xfrm>
            <a:off x="608092" y="6502173"/>
            <a:ext cx="372707" cy="453573"/>
          </a:xfrm>
          <a:prstGeom prst="rect">
            <a:avLst/>
          </a:prstGeom>
          <a:noFill/>
        </p:spPr>
        <p:txBody>
          <a:bodyPr wrap="none" lIns="113907" tIns="56953" rIns="113907" bIns="56953" rtlCol="0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94C0C-BA72-E234-77B2-78D57873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5E6A-9FB2-8E75-059D-9489A712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Addressing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6631-806A-38BE-59A2-319C6C83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itchFamily="34" charset="0"/>
                <a:ea typeface="ＭＳ Ｐゴシック" charset="-128"/>
                <a:cs typeface="Arial" pitchFamily="34" charset="0"/>
              </a:rPr>
              <a:t>Direct addressing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itchFamily="34" charset="0"/>
                <a:ea typeface="ＭＳ Ｐゴシック" charset="-128"/>
                <a:cs typeface="Arial" pitchFamily="34" charset="0"/>
              </a:rPr>
              <a:t>Register indirect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itchFamily="34" charset="0"/>
                <a:ea typeface="ＭＳ Ｐゴシック" charset="-128"/>
                <a:cs typeface="Arial" pitchFamily="34" charset="0"/>
              </a:rPr>
              <a:t>Base + displacement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itchFamily="34" charset="0"/>
                <a:ea typeface="ＭＳ Ｐゴシック" charset="-128"/>
                <a:cs typeface="Arial" pitchFamily="34" charset="0"/>
              </a:rPr>
              <a:t>PC-relative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pitchFamily="34" charset="0"/>
              <a:ea typeface="ＭＳ Ｐゴシック" charset="-128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75F3C-165B-4167-182F-E5CE381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4366-DE2A-8E56-8E3F-2B65F9F0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Direct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FC96-07F6-C340-AA62-15E86654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Consider this code:</a:t>
            </a:r>
          </a:p>
          <a:p>
            <a:pPr marL="456057" lvl="1" indent="0" eaLnBrk="1" hangingPunct="1">
              <a:buNone/>
            </a:pPr>
            <a:endParaRPr lang="en-US" sz="2200" dirty="0">
              <a:latin typeface="Calibri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PI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3.14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two_pi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return 2*PI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When we load PI, it's ALWAYS the same address</a:t>
            </a:r>
          </a:p>
          <a:p>
            <a:pPr lvl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If the ISA supports it, we can just hardcode that address in the instruction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Like register addressing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Specify address as immediate constant</a:t>
            </a:r>
          </a:p>
          <a:p>
            <a:pPr marL="456057" lvl="1" indent="0" eaLnBrk="1" hangingPunct="1">
              <a:buNone/>
            </a:pPr>
            <a:r>
              <a:rPr lang="en-US" b="1" dirty="0">
                <a:uFillTx/>
                <a:latin typeface="Consolas" panose="020B0609020204030204" pitchFamily="49" charset="0"/>
              </a:rPr>
              <a:t>load r1,  mem[1500]  ; </a:t>
            </a:r>
            <a:r>
              <a:rPr lang="en-US" sz="2200" b="1" dirty="0">
                <a:latin typeface="Consolas" panose="020B0609020204030204" pitchFamily="49" charset="0"/>
              </a:rPr>
              <a:t>r1 </a:t>
            </a:r>
            <a:r>
              <a:rPr lang="en-US" sz="2200" b="1" dirty="0">
                <a:latin typeface="Consolas" panose="020B0609020204030204" pitchFamily="49" charset="0"/>
                <a:sym typeface="Symbol" pitchFamily="18" charset="2"/>
              </a:rPr>
              <a:t> contents of location 1500</a:t>
            </a:r>
            <a:endParaRPr lang="en-US" b="1" dirty="0">
              <a:uFillTx/>
              <a:latin typeface="Consolas" panose="020B0609020204030204" pitchFamily="49" charset="0"/>
              <a:sym typeface="Symbol" pitchFamily="18" charset="2"/>
            </a:endParaRPr>
          </a:p>
          <a:p>
            <a:pPr marL="456057" lvl="1" indent="0" eaLnBrk="1" hangingPunct="1">
              <a:buNone/>
            </a:pPr>
            <a:r>
              <a:rPr lang="en-US" b="1" dirty="0">
                <a:uFillTx/>
                <a:latin typeface="Consolas" panose="020B0609020204030204" pitchFamily="49" charset="0"/>
                <a:sym typeface="Symbol" pitchFamily="18" charset="2"/>
              </a:rPr>
              <a:t>jump      mem[3000]  ; </a:t>
            </a:r>
            <a:r>
              <a:rPr lang="en-US" sz="2200" b="1" dirty="0">
                <a:latin typeface="Consolas" panose="020B0609020204030204" pitchFamily="49" charset="0"/>
                <a:sym typeface="Symbol" pitchFamily="18" charset="2"/>
              </a:rPr>
              <a:t>jump to address 3000</a:t>
            </a:r>
            <a:endParaRPr lang="en-US" b="1" dirty="0">
              <a:uFillTx/>
              <a:latin typeface="Consolas" panose="020B0609020204030204" pitchFamily="49" charset="0"/>
              <a:sym typeface="Symbol" pitchFamily="18" charset="2"/>
            </a:endParaRPr>
          </a:p>
          <a:p>
            <a:pPr eaLnBrk="1" hangingPunct="1"/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Useful for addressing locations that don’</a:t>
            </a:r>
            <a:r>
              <a:rPr lang="en-US" altLang="ja-JP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t change during execution</a:t>
            </a:r>
          </a:p>
          <a:p>
            <a:pPr lvl="1" eaLnBrk="1" hangingPunct="1"/>
            <a:r>
              <a:rPr lang="en-US" sz="2200" dirty="0">
                <a:latin typeface="Calibri" pitchFamily="34" charset="0"/>
              </a:rPr>
              <a:t>Branch target addresses</a:t>
            </a:r>
          </a:p>
          <a:p>
            <a:pPr lvl="1" eaLnBrk="1" hangingPunct="1"/>
            <a:r>
              <a:rPr lang="en-US" sz="2200" dirty="0">
                <a:latin typeface="Calibri" pitchFamily="34" charset="0"/>
              </a:rPr>
              <a:t>Global/static variable locations</a:t>
            </a:r>
          </a:p>
          <a:p>
            <a:pPr marL="456057" lvl="1" indent="0" eaLnBrk="1" hangingPunct="1">
              <a:buNone/>
            </a:pPr>
            <a:endParaRPr lang="en-US" sz="2200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5" name="WordArt 4">
            <a:extLst>
              <a:ext uri="{FF2B5EF4-FFF2-40B4-BE49-F238E27FC236}">
                <a16:creationId xmlns:a16="http://schemas.microsoft.com/office/drawing/2014/main" id="{E9E37813-0D83-6222-B8D0-64EF08DEB52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58700" y="175851"/>
            <a:ext cx="2419699" cy="1356751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Example ISA</a:t>
            </a:r>
          </a:p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(simplified)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4092-706F-F832-40AE-65C2C6D5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227BB7-18CD-C8C3-0507-DF40FE4FFF82}"/>
              </a:ext>
            </a:extLst>
          </p:cNvPr>
          <p:cNvSpPr/>
          <p:nvPr/>
        </p:nvSpPr>
        <p:spPr>
          <a:xfrm>
            <a:off x="8062119" y="2251580"/>
            <a:ext cx="3393087" cy="1406020"/>
          </a:xfrm>
          <a:prstGeom prst="rect">
            <a:avLst/>
          </a:prstGeom>
          <a:solidFill>
            <a:srgbClr val="FF0000"/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608076">
              <a:lnSpc>
                <a:spcPct val="125000"/>
              </a:lnSpc>
              <a:defRPr/>
            </a:pPr>
            <a:r>
              <a:rPr lang="en-US" sz="1596" b="1" kern="0" dirty="0">
                <a:solidFill>
                  <a:schemeClr val="bg1"/>
                </a:solidFill>
                <a:latin typeface="Century Gothic"/>
              </a:rPr>
              <a:t>Not practical in modern ISAs… if we have 32 bit instructions and 32 bit addresses, the entire instruction is the address!</a:t>
            </a:r>
            <a:endParaRPr lang="en-US" sz="1596" kern="0" dirty="0">
              <a:solidFill>
                <a:schemeClr val="bg1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288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975C-B720-F2E8-B33F-07B6CED5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 indirect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2D43-BDC2-C2B0-6C68-58757966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Consider this code:</a:t>
            </a:r>
          </a:p>
          <a:p>
            <a:pPr marL="456057" lvl="1" indent="0" eaLnBrk="1" hangingPunct="1">
              <a:buNone/>
            </a:pPr>
            <a:endParaRPr lang="en-US" i="1" dirty="0">
              <a:uFillTx/>
              <a:latin typeface="Calibri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my_arr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6666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7777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my_arr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 err="1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Everytime</a:t>
            </a:r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 we load into x, it's a different address</a:t>
            </a: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But the address is always stored in another variable</a:t>
            </a:r>
          </a:p>
          <a:p>
            <a:pPr eaLnBrk="1" hangingPunct="1"/>
            <a:r>
              <a:rPr lang="en-US" dirty="0">
                <a:latin typeface="Calibri" pitchFamily="34" charset="0"/>
                <a:ea typeface="ＭＳ Ｐゴシック" charset="-128"/>
                <a:cs typeface="Arial" pitchFamily="34" charset="0"/>
              </a:rPr>
              <a:t>If ISA supports it, we could use a load like this</a:t>
            </a:r>
          </a:p>
          <a:p>
            <a:pPr lvl="1"/>
            <a:r>
              <a:rPr lang="en-US" b="1" dirty="0">
                <a:uFillTx/>
                <a:latin typeface="Consolas" panose="020B0609020204030204" pitchFamily="49" charset="0"/>
                <a:ea typeface="ＭＳ Ｐゴシック" charset="-128"/>
                <a:cs typeface="Arial" pitchFamily="34" charset="0"/>
              </a:rPr>
              <a:t>load r1, mem[r2]</a:t>
            </a:r>
            <a:endParaRPr lang="en-US" b="1" i="1" dirty="0">
              <a:uFillTx/>
              <a:latin typeface="Consolas" panose="020B0609020204030204" pitchFamily="49" charset="0"/>
            </a:endParaRPr>
          </a:p>
          <a:p>
            <a:pPr lvl="1" eaLnBrk="1" hangingPunct="1"/>
            <a:endParaRPr lang="en-US" i="1" dirty="0">
              <a:latin typeface="Calibri" pitchFamily="34" charset="0"/>
            </a:endParaRPr>
          </a:p>
          <a:p>
            <a:pPr marL="456057" lvl="1" indent="0" eaLnBrk="1" hangingPunct="1">
              <a:buNone/>
            </a:pPr>
            <a:endParaRPr lang="en-US" sz="1800" i="1" dirty="0">
              <a:uFillTx/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95195-91E8-695E-6C7F-6C42D20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17</a:t>
            </a:fld>
            <a:endParaRPr lang="en-US"/>
          </a:p>
        </p:txBody>
      </p:sp>
      <p:sp>
        <p:nvSpPr>
          <p:cNvPr id="28" name="WordArt 4">
            <a:extLst>
              <a:ext uri="{FF2B5EF4-FFF2-40B4-BE49-F238E27FC236}">
                <a16:creationId xmlns:a16="http://schemas.microsoft.com/office/drawing/2014/main" id="{1FF9A57F-4391-848D-6008-44C1A1BA13C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58700" y="175851"/>
            <a:ext cx="2419699" cy="1356751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Example ISA</a:t>
            </a:r>
          </a:p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(simplified)</a:t>
            </a:r>
          </a:p>
        </p:txBody>
      </p:sp>
    </p:spTree>
    <p:extLst>
      <p:ext uri="{BB962C8B-B14F-4D97-AF65-F5344CB8AC3E}">
        <p14:creationId xmlns:p14="http://schemas.microsoft.com/office/powerpoint/2010/main" val="263616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975C-B720-F2E8-B33F-07B6CED5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 indirect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2D43-BDC2-C2B0-6C68-58757966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Consider this code:</a:t>
            </a:r>
          </a:p>
          <a:p>
            <a:pPr marL="456057" lvl="1" indent="0" eaLnBrk="1" hangingPunct="1">
              <a:buNone/>
            </a:pPr>
            <a:endParaRPr lang="en-US" i="1" dirty="0">
              <a:uFillTx/>
              <a:latin typeface="Calibri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my_arr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6666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7777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my_arr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None/>
            </a:pPr>
            <a:r>
              <a:rPr lang="en-US" sz="2198" b="1" dirty="0">
                <a:uFillTx/>
                <a:latin typeface="Consolas" panose="020B0609020204030204" pitchFamily="49" charset="0"/>
              </a:rPr>
              <a:t>load r1, mem[ r2 ]</a:t>
            </a:r>
          </a:p>
          <a:p>
            <a:pPr>
              <a:buClr>
                <a:schemeClr val="tx1"/>
              </a:buClr>
              <a:buNone/>
            </a:pPr>
            <a:r>
              <a:rPr lang="en-US" sz="2198" b="1" dirty="0">
                <a:uFillTx/>
                <a:latin typeface="Consolas" panose="020B0609020204030204" pitchFamily="49" charset="0"/>
              </a:rPr>
              <a:t>add  r2, r2, #4 </a:t>
            </a:r>
          </a:p>
          <a:p>
            <a:pPr>
              <a:buClr>
                <a:schemeClr val="tx1"/>
              </a:buClr>
              <a:buNone/>
            </a:pPr>
            <a:r>
              <a:rPr lang="en-US" sz="2198" b="1" dirty="0">
                <a:uFillTx/>
                <a:latin typeface="Consolas" panose="020B0609020204030204" pitchFamily="49" charset="0"/>
              </a:rPr>
              <a:t>load r1, mem[ r2 ]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6057" lvl="1" indent="0" eaLnBrk="1" hangingPunct="1">
              <a:buNone/>
            </a:pPr>
            <a:endParaRPr lang="en-US" i="1" dirty="0">
              <a:uFillTx/>
              <a:latin typeface="Calibri" pitchFamily="34" charset="0"/>
            </a:endParaRPr>
          </a:p>
          <a:p>
            <a:pPr lvl="1" eaLnBrk="1" hangingPunct="1"/>
            <a:endParaRPr lang="en-US" i="1" dirty="0">
              <a:latin typeface="Calibri" pitchFamily="34" charset="0"/>
            </a:endParaRPr>
          </a:p>
          <a:p>
            <a:pPr marL="456057" lvl="1" indent="0" eaLnBrk="1" hangingPunct="1">
              <a:buNone/>
            </a:pPr>
            <a:endParaRPr lang="en-US" sz="1800" i="1" dirty="0">
              <a:uFillTx/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D92758C-1ACE-62AC-9E96-685D4700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40" y="3906891"/>
            <a:ext cx="1114835" cy="60452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3340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3BDA26A-DF68-6D33-3ACE-7FA8B619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62" y="3043291"/>
            <a:ext cx="1621578" cy="250444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006343-0373-252C-74E8-41B8BFC3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62" y="4856851"/>
            <a:ext cx="1621578" cy="34544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7777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B9450B43-DEAE-6CE0-E94A-D7BA7666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62" y="4511411"/>
            <a:ext cx="1621578" cy="345440"/>
          </a:xfrm>
          <a:prstGeom prst="rect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6666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351B4281-E24C-28A4-042A-001FFE42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93" y="4525806"/>
            <a:ext cx="672468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3340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16C09634-F7F5-8655-151B-30D62DB1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93" y="4871246"/>
            <a:ext cx="672468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3344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E2B3483F-84A5-2C23-0E21-C38606C2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241" y="4022039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R2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CFE6A986-8508-1162-D6D9-E50FE6DE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994" y="2438771"/>
            <a:ext cx="1698326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register file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2E0B3BE2-3999-3DD7-F411-C7572FCB1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62" y="2438771"/>
            <a:ext cx="1331238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memory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375DE8A-879D-7AE2-B383-4BC1EF1B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40" y="3097300"/>
            <a:ext cx="1114835" cy="60452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6666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DC20846C-C174-005D-2A72-E4FB48493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241" y="3212449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R1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95195-91E8-695E-6C7F-6C42D20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18</a:t>
            </a:fld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44FC815-F276-C3C8-CD74-16C316A3C0BD}"/>
              </a:ext>
            </a:extLst>
          </p:cNvPr>
          <p:cNvSpPr/>
          <p:nvPr/>
        </p:nvSpPr>
        <p:spPr>
          <a:xfrm>
            <a:off x="1866046" y="4485874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21AB590-5D9D-4D6F-E161-1E47EAB862E4}"/>
              </a:ext>
            </a:extLst>
          </p:cNvPr>
          <p:cNvSpPr/>
          <p:nvPr/>
        </p:nvSpPr>
        <p:spPr>
          <a:xfrm>
            <a:off x="213519" y="5334000"/>
            <a:ext cx="62260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WordArt 4">
            <a:extLst>
              <a:ext uri="{FF2B5EF4-FFF2-40B4-BE49-F238E27FC236}">
                <a16:creationId xmlns:a16="http://schemas.microsoft.com/office/drawing/2014/main" id="{24E8B151-5B00-047C-BA8D-7FE371D9267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58700" y="175851"/>
            <a:ext cx="2419699" cy="1356751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Example ISA</a:t>
            </a:r>
          </a:p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(simplified)</a:t>
            </a:r>
          </a:p>
        </p:txBody>
      </p:sp>
    </p:spTree>
    <p:extLst>
      <p:ext uri="{BB962C8B-B14F-4D97-AF65-F5344CB8AC3E}">
        <p14:creationId xmlns:p14="http://schemas.microsoft.com/office/powerpoint/2010/main" val="792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975C-B720-F2E8-B33F-07B6CED5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 indirect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2D43-BDC2-C2B0-6C68-58757966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Consider this code:</a:t>
            </a:r>
          </a:p>
          <a:p>
            <a:pPr marL="456057" lvl="1" indent="0" eaLnBrk="1" hangingPunct="1">
              <a:buNone/>
            </a:pPr>
            <a:endParaRPr lang="en-US" i="1" dirty="0">
              <a:uFillTx/>
              <a:latin typeface="Calibri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my_arr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6666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7777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my_arr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None/>
            </a:pPr>
            <a:r>
              <a:rPr lang="en-US" sz="2198" b="1" dirty="0">
                <a:uFillTx/>
                <a:latin typeface="Consolas" panose="020B0609020204030204" pitchFamily="49" charset="0"/>
              </a:rPr>
              <a:t>load r1, mem[ r2 ]</a:t>
            </a:r>
          </a:p>
          <a:p>
            <a:pPr>
              <a:buClr>
                <a:schemeClr val="tx1"/>
              </a:buClr>
              <a:buNone/>
            </a:pPr>
            <a:r>
              <a:rPr lang="en-US" sz="2198" b="1" dirty="0">
                <a:uFillTx/>
                <a:latin typeface="Consolas" panose="020B0609020204030204" pitchFamily="49" charset="0"/>
              </a:rPr>
              <a:t>add  r2, r2, #4 </a:t>
            </a:r>
          </a:p>
          <a:p>
            <a:pPr>
              <a:buClr>
                <a:schemeClr val="tx1"/>
              </a:buClr>
              <a:buNone/>
            </a:pPr>
            <a:r>
              <a:rPr lang="en-US" sz="2198" b="1" dirty="0">
                <a:uFillTx/>
                <a:latin typeface="Consolas" panose="020B0609020204030204" pitchFamily="49" charset="0"/>
              </a:rPr>
              <a:t>load r1, mem[ r2 ]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6057" lvl="1" indent="0" eaLnBrk="1" hangingPunct="1">
              <a:buNone/>
            </a:pPr>
            <a:endParaRPr lang="en-US" i="1" dirty="0">
              <a:uFillTx/>
              <a:latin typeface="Calibri" pitchFamily="34" charset="0"/>
            </a:endParaRPr>
          </a:p>
          <a:p>
            <a:pPr lvl="1" eaLnBrk="1" hangingPunct="1"/>
            <a:endParaRPr lang="en-US" i="1" dirty="0">
              <a:latin typeface="Calibri" pitchFamily="34" charset="0"/>
            </a:endParaRPr>
          </a:p>
          <a:p>
            <a:pPr marL="456057" lvl="1" indent="0" eaLnBrk="1" hangingPunct="1">
              <a:buNone/>
            </a:pPr>
            <a:endParaRPr lang="en-US" sz="1800" i="1" dirty="0">
              <a:uFillTx/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D92758C-1ACE-62AC-9E96-685D4700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40" y="3906891"/>
            <a:ext cx="1114835" cy="60452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3344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3BDA26A-DF68-6D33-3ACE-7FA8B619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62" y="3043291"/>
            <a:ext cx="1621578" cy="250444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006343-0373-252C-74E8-41B8BFC3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62" y="4856851"/>
            <a:ext cx="1621578" cy="34544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7777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B9450B43-DEAE-6CE0-E94A-D7BA7666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62" y="4511411"/>
            <a:ext cx="1621578" cy="34544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6666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351B4281-E24C-28A4-042A-001FFE42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93" y="4525806"/>
            <a:ext cx="672468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3340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16C09634-F7F5-8655-151B-30D62DB1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93" y="4871246"/>
            <a:ext cx="672468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3344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E2B3483F-84A5-2C23-0E21-C38606C2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241" y="4022039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R2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CFE6A986-8508-1162-D6D9-E50FE6DE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994" y="2438771"/>
            <a:ext cx="1698326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register file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2E0B3BE2-3999-3DD7-F411-C7572FCB1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62" y="2438771"/>
            <a:ext cx="1331238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memory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375DE8A-879D-7AE2-B383-4BC1EF1B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40" y="3097300"/>
            <a:ext cx="1114835" cy="60452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6666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DC20846C-C174-005D-2A72-E4FB48493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241" y="3212449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R1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95195-91E8-695E-6C7F-6C42D20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19</a:t>
            </a:fld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44FC815-F276-C3C8-CD74-16C316A3C0BD}"/>
              </a:ext>
            </a:extLst>
          </p:cNvPr>
          <p:cNvSpPr/>
          <p:nvPr/>
        </p:nvSpPr>
        <p:spPr>
          <a:xfrm>
            <a:off x="1866046" y="4485874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21AB590-5D9D-4D6F-E161-1E47EAB862E4}"/>
              </a:ext>
            </a:extLst>
          </p:cNvPr>
          <p:cNvSpPr/>
          <p:nvPr/>
        </p:nvSpPr>
        <p:spPr>
          <a:xfrm>
            <a:off x="213519" y="5792207"/>
            <a:ext cx="62260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WordArt 4">
            <a:extLst>
              <a:ext uri="{FF2B5EF4-FFF2-40B4-BE49-F238E27FC236}">
                <a16:creationId xmlns:a16="http://schemas.microsoft.com/office/drawing/2014/main" id="{A04AEE94-D569-F601-8BBF-2B8F94DAB3D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58700" y="175851"/>
            <a:ext cx="2419699" cy="1356751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Example ISA</a:t>
            </a:r>
          </a:p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(simplified)</a:t>
            </a:r>
          </a:p>
        </p:txBody>
      </p:sp>
    </p:spTree>
    <p:extLst>
      <p:ext uri="{BB962C8B-B14F-4D97-AF65-F5344CB8AC3E}">
        <p14:creationId xmlns:p14="http://schemas.microsoft.com/office/powerpoint/2010/main" val="116634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FBDA46C-D176-C625-9627-B5A6407A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881" y="78335"/>
            <a:ext cx="3011802" cy="223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DF3433B-ADEA-9F0A-67A7-4A316BA21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19" y="-2628"/>
            <a:ext cx="3066167" cy="239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BF9FB65B-7096-3A44-7333-06E82268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545" y="2384863"/>
            <a:ext cx="3000929" cy="2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1F810FC-6A32-F1D9-253E-1A0FAA88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19" y="2428045"/>
            <a:ext cx="3011802" cy="229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524B2D15-7031-59A8-03AA-A3DCDB81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24" y="5238598"/>
            <a:ext cx="3011802" cy="228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812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975C-B720-F2E8-B33F-07B6CED5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Register indirect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2D43-BDC2-C2B0-6C68-58757966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Consider this code:</a:t>
            </a:r>
          </a:p>
          <a:p>
            <a:pPr marL="456057" lvl="1" indent="0" eaLnBrk="1" hangingPunct="1">
              <a:buNone/>
            </a:pPr>
            <a:endParaRPr lang="en-US" i="1" dirty="0">
              <a:uFillTx/>
              <a:latin typeface="Calibri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my_arr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6666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7777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my_arr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None/>
            </a:pPr>
            <a:r>
              <a:rPr lang="en-US" sz="2198" b="1" dirty="0">
                <a:uFillTx/>
                <a:latin typeface="Consolas" panose="020B0609020204030204" pitchFamily="49" charset="0"/>
              </a:rPr>
              <a:t>load r1, mem[ r2 ]</a:t>
            </a:r>
          </a:p>
          <a:p>
            <a:pPr>
              <a:buClr>
                <a:schemeClr val="tx1"/>
              </a:buClr>
              <a:buNone/>
            </a:pPr>
            <a:r>
              <a:rPr lang="en-US" sz="2198" b="1" dirty="0">
                <a:uFillTx/>
                <a:latin typeface="Consolas" panose="020B0609020204030204" pitchFamily="49" charset="0"/>
              </a:rPr>
              <a:t>add  r2, r2, #4 </a:t>
            </a:r>
          </a:p>
          <a:p>
            <a:pPr>
              <a:buClr>
                <a:schemeClr val="tx1"/>
              </a:buClr>
              <a:buNone/>
            </a:pPr>
            <a:r>
              <a:rPr lang="en-US" sz="2198" b="1" dirty="0">
                <a:uFillTx/>
                <a:latin typeface="Consolas" panose="020B0609020204030204" pitchFamily="49" charset="0"/>
              </a:rPr>
              <a:t>load r1, mem[ r2 ]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6057" lvl="1" indent="0" eaLnBrk="1" hangingPunct="1">
              <a:buNone/>
            </a:pPr>
            <a:endParaRPr lang="en-US" i="1" dirty="0">
              <a:uFillTx/>
              <a:latin typeface="Calibri" pitchFamily="34" charset="0"/>
            </a:endParaRPr>
          </a:p>
          <a:p>
            <a:pPr lvl="1" eaLnBrk="1" hangingPunct="1"/>
            <a:endParaRPr lang="en-US" i="1" dirty="0">
              <a:latin typeface="Calibri" pitchFamily="34" charset="0"/>
            </a:endParaRPr>
          </a:p>
          <a:p>
            <a:pPr marL="456057" lvl="1" indent="0" eaLnBrk="1" hangingPunct="1">
              <a:buNone/>
            </a:pPr>
            <a:endParaRPr lang="en-US" sz="1800" i="1" dirty="0">
              <a:uFillTx/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D92758C-1ACE-62AC-9E96-685D4700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40" y="3906891"/>
            <a:ext cx="1114835" cy="60452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3344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3BDA26A-DF68-6D33-3ACE-7FA8B619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62" y="3043291"/>
            <a:ext cx="1621578" cy="250444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5A006343-0373-252C-74E8-41B8BFC3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62" y="4856851"/>
            <a:ext cx="1621578" cy="345440"/>
          </a:xfrm>
          <a:prstGeom prst="rect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charset="0"/>
              </a:rPr>
              <a:t>7777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B9450B43-DEAE-6CE0-E94A-D7BA7666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362" y="4511411"/>
            <a:ext cx="1621578" cy="34544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6666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351B4281-E24C-28A4-042A-001FFE42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93" y="4525806"/>
            <a:ext cx="672468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3340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16C09634-F7F5-8655-151B-30D62DB1C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193" y="4871246"/>
            <a:ext cx="672468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3344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E2B3483F-84A5-2C23-0E21-C38606C2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241" y="4022039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R2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CFE6A986-8508-1162-D6D9-E50FE6DE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994" y="2438771"/>
            <a:ext cx="1698326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register file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2E0B3BE2-3999-3DD7-F411-C7572FCB1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62" y="2438771"/>
            <a:ext cx="1331238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memory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375DE8A-879D-7AE2-B383-4BC1EF1B1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40" y="3097300"/>
            <a:ext cx="1114835" cy="60452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6666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DC20846C-C174-005D-2A72-E4FB48493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241" y="3212449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R1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95195-91E8-695E-6C7F-6C42D20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20</a:t>
            </a:fld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44FC815-F276-C3C8-CD74-16C316A3C0BD}"/>
              </a:ext>
            </a:extLst>
          </p:cNvPr>
          <p:cNvSpPr/>
          <p:nvPr/>
        </p:nvSpPr>
        <p:spPr>
          <a:xfrm>
            <a:off x="1866046" y="4485874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21AB590-5D9D-4D6F-E161-1E47EAB862E4}"/>
              </a:ext>
            </a:extLst>
          </p:cNvPr>
          <p:cNvSpPr/>
          <p:nvPr/>
        </p:nvSpPr>
        <p:spPr>
          <a:xfrm>
            <a:off x="213519" y="6172200"/>
            <a:ext cx="62260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3A30CB-B15E-533F-16D6-182DC679E112}"/>
              </a:ext>
            </a:extLst>
          </p:cNvPr>
          <p:cNvSpPr/>
          <p:nvPr/>
        </p:nvSpPr>
        <p:spPr>
          <a:xfrm>
            <a:off x="6461919" y="5824926"/>
            <a:ext cx="2504319" cy="858530"/>
          </a:xfrm>
          <a:prstGeom prst="rect">
            <a:avLst/>
          </a:prstGeom>
          <a:solidFill>
            <a:srgbClr val="FFFF00"/>
          </a:solidFill>
          <a:ln w="9525" cap="rnd" cmpd="sng" algn="ctr">
            <a:solidFill>
              <a:srgbClr val="FFFF00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608076">
              <a:lnSpc>
                <a:spcPct val="125000"/>
              </a:lnSpc>
              <a:defRPr/>
            </a:pPr>
            <a:r>
              <a:rPr lang="en-US" sz="1596" b="1" kern="0" dirty="0">
                <a:latin typeface="Century Gothic"/>
              </a:rPr>
              <a:t>This is better, but we can be more general</a:t>
            </a:r>
            <a:endParaRPr lang="en-US" sz="1596" kern="0" dirty="0">
              <a:latin typeface="Century Gothic"/>
            </a:endParaRPr>
          </a:p>
        </p:txBody>
      </p:sp>
      <p:sp>
        <p:nvSpPr>
          <p:cNvPr id="29" name="WordArt 4">
            <a:extLst>
              <a:ext uri="{FF2B5EF4-FFF2-40B4-BE49-F238E27FC236}">
                <a16:creationId xmlns:a16="http://schemas.microsoft.com/office/drawing/2014/main" id="{6B12E91F-DA93-491F-715A-0DFE2376130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58700" y="175851"/>
            <a:ext cx="2419699" cy="1356751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Example ISA</a:t>
            </a:r>
          </a:p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</a:ln>
                <a:solidFill>
                  <a:srgbClr val="008000"/>
                </a:solidFill>
                <a:latin typeface="Arial"/>
                <a:cs typeface="Arial"/>
              </a:rPr>
              <a:t>(simplified)</a:t>
            </a:r>
          </a:p>
        </p:txBody>
      </p:sp>
    </p:spTree>
    <p:extLst>
      <p:ext uri="{BB962C8B-B14F-4D97-AF65-F5344CB8AC3E}">
        <p14:creationId xmlns:p14="http://schemas.microsoft.com/office/powerpoint/2010/main" val="10979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975C-B720-F2E8-B33F-07B6CED5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Base + Displacement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2D43-BDC2-C2B0-6C68-58757966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Consider this code:</a:t>
            </a:r>
          </a:p>
          <a:p>
            <a:pPr marL="456057" lvl="1" indent="0" eaLnBrk="1" hangingPunct="1">
              <a:buNone/>
            </a:pPr>
            <a:endParaRPr lang="en-US" i="1" dirty="0">
              <a:uFillTx/>
              <a:latin typeface="Calibri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My_Struct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tot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My_Struct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//...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If a register holds the starting address of "a"…</a:t>
            </a:r>
          </a:p>
          <a:p>
            <a:pPr lvl="1"/>
            <a:r>
              <a:rPr lang="en-US" dirty="0">
                <a:latin typeface="Calibri" pitchFamily="34" charset="0"/>
                <a:ea typeface="ＭＳ Ｐゴシック" charset="-128"/>
                <a:cs typeface="Arial" pitchFamily="34" charset="0"/>
              </a:rPr>
              <a:t>Then the specific values needed are a slight </a:t>
            </a:r>
            <a:r>
              <a:rPr lang="en-US" b="1" dirty="0">
                <a:latin typeface="Calibri" pitchFamily="34" charset="0"/>
                <a:ea typeface="ＭＳ Ｐゴシック" charset="-128"/>
                <a:cs typeface="Arial" pitchFamily="34" charset="0"/>
              </a:rPr>
              <a:t>offset</a:t>
            </a:r>
          </a:p>
          <a:p>
            <a:r>
              <a:rPr lang="en-US" b="1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Base + Displacement</a:t>
            </a: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ea typeface="ＭＳ Ｐゴシック" charset="-128"/>
                <a:cs typeface="Arial" pitchFamily="34" charset="0"/>
              </a:rPr>
              <a:t>reg value + </a:t>
            </a:r>
            <a:r>
              <a:rPr lang="en-US" dirty="0" err="1">
                <a:latin typeface="Calibri" pitchFamily="34" charset="0"/>
                <a:ea typeface="ＭＳ Ｐゴシック" charset="-128"/>
                <a:cs typeface="Arial" pitchFamily="34" charset="0"/>
              </a:rPr>
              <a:t>immed</a:t>
            </a:r>
            <a:endParaRPr lang="en-US" dirty="0">
              <a:uFillTx/>
              <a:latin typeface="Calibri" pitchFamily="34" charset="0"/>
            </a:endParaRPr>
          </a:p>
          <a:p>
            <a:pPr lvl="1" eaLnBrk="1" hangingPunct="1"/>
            <a:endParaRPr lang="en-US" i="1" dirty="0">
              <a:latin typeface="Calibri" pitchFamily="34" charset="0"/>
            </a:endParaRPr>
          </a:p>
          <a:p>
            <a:pPr marL="456057" lvl="1" indent="0" eaLnBrk="1" hangingPunct="1">
              <a:buNone/>
            </a:pPr>
            <a:endParaRPr lang="en-US" sz="1800" i="1" dirty="0">
              <a:uFillTx/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95195-91E8-695E-6C7F-6C42D201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21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E51318C-C4A6-CB5E-7EE2-0871C2342AC3}"/>
              </a:ext>
            </a:extLst>
          </p:cNvPr>
          <p:cNvSpPr/>
          <p:nvPr/>
        </p:nvSpPr>
        <p:spPr>
          <a:xfrm rot="16200000">
            <a:off x="3604419" y="3944584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A3C6D-A458-3740-32D7-229F21575631}"/>
              </a:ext>
            </a:extLst>
          </p:cNvPr>
          <p:cNvSpPr txBox="1"/>
          <p:nvPr/>
        </p:nvSpPr>
        <p:spPr>
          <a:xfrm>
            <a:off x="4331429" y="4079525"/>
            <a:ext cx="3959290" cy="47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load r1, mem[r2 + 32]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B4E75F0-3061-2655-8BC9-76A1B7B0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197" y="2011644"/>
            <a:ext cx="1114835" cy="60452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2340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DC2CF3C-C5E8-FBCF-16AB-1EF2266BE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519" y="2011644"/>
            <a:ext cx="1621578" cy="250444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52A475D-FEA3-D565-0D07-02BF7872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519" y="3825204"/>
            <a:ext cx="1621578" cy="345440"/>
          </a:xfrm>
          <a:prstGeom prst="rect">
            <a:avLst/>
          </a:prstGeom>
          <a:solidFill>
            <a:srgbClr val="0033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charset="0"/>
              </a:rPr>
              <a:t>6666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87A70216-A120-4533-857B-53FF17EE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519" y="2875244"/>
            <a:ext cx="1621578" cy="345440"/>
          </a:xfrm>
          <a:prstGeom prst="rect">
            <a:avLst/>
          </a:prstGeom>
          <a:solidFill>
            <a:srgbClr val="FFFF66"/>
          </a:solidFill>
          <a:ln w="28575">
            <a:solidFill>
              <a:srgbClr val="000000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5555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7736B504-BDCC-6B51-DF76-D249A988F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7353" y="2875246"/>
            <a:ext cx="672468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2340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17D5F854-3514-5C04-9785-83683FA2A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7352" y="3839599"/>
            <a:ext cx="672469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2372</a:t>
            </a: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C8655964-EB50-7C12-1C9E-DF46355C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398" y="2126792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700" b="1" dirty="0">
                <a:solidFill>
                  <a:srgbClr val="000000"/>
                </a:solidFill>
                <a:cs typeface="Arial" charset="0"/>
              </a:rPr>
              <a:t>R2</a:t>
            </a:r>
          </a:p>
        </p:txBody>
      </p:sp>
      <p:sp>
        <p:nvSpPr>
          <p:cNvPr id="23" name="Text Box 9">
            <a:extLst>
              <a:ext uri="{FF2B5EF4-FFF2-40B4-BE49-F238E27FC236}">
                <a16:creationId xmlns:a16="http://schemas.microsoft.com/office/drawing/2014/main" id="{99767771-5C95-D948-0331-F5B42B94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5151" y="1407124"/>
            <a:ext cx="1698326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register file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C443DFF-DFDE-96EB-810C-EF7E5BEF8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7519" y="1407124"/>
            <a:ext cx="1331238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solidFill>
                  <a:srgbClr val="000000"/>
                </a:solidFill>
                <a:cs typeface="Arial" charset="0"/>
              </a:rPr>
              <a:t>memory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C749E4-DBCD-AB14-DECA-1BD0A45182CD}"/>
              </a:ext>
            </a:extLst>
          </p:cNvPr>
          <p:cNvSpPr/>
          <p:nvPr/>
        </p:nvSpPr>
        <p:spPr>
          <a:xfrm>
            <a:off x="7091872" y="6181126"/>
            <a:ext cx="2504319" cy="1022737"/>
          </a:xfrm>
          <a:prstGeom prst="rect">
            <a:avLst/>
          </a:prstGeom>
          <a:solidFill>
            <a:srgbClr val="00B050"/>
          </a:solidFill>
          <a:ln w="9525" cap="rnd" cmpd="sng" algn="ctr">
            <a:solidFill>
              <a:srgbClr val="00B050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algn="ctr" defTabSz="608076">
              <a:lnSpc>
                <a:spcPct val="125000"/>
              </a:lnSpc>
              <a:defRPr/>
            </a:pPr>
            <a:r>
              <a:rPr lang="en-US" sz="1596" b="1" kern="0" dirty="0">
                <a:latin typeface="Century Gothic"/>
              </a:rPr>
              <a:t>Very general, most common addressing mode today</a:t>
            </a:r>
            <a:endParaRPr lang="en-US" sz="1596" kern="0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03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D3EC-9EC5-4CA7-064B-88E4F97B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Class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04535-9AB0-D962-6495-CB626BFD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CD655-7C5E-0672-ECB9-791D06EA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68" y="3555153"/>
            <a:ext cx="1114835" cy="431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2D2FA-BCD0-C44C-8FB3-942A18C8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590" y="3886200"/>
            <a:ext cx="1621578" cy="34544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9E178-2C33-4756-E921-3EEE5C7D2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590" y="3195320"/>
            <a:ext cx="1621578" cy="34544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108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72677AA-EBFE-7251-48B4-F970ABC06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344" y="3209715"/>
            <a:ext cx="561861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/>
            <a:r>
              <a:rPr lang="en-US" sz="1700" b="1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A5B5F28D-70A7-B348-4FEC-DAC3DCD2F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344" y="3900595"/>
            <a:ext cx="561861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/>
            <a:r>
              <a:rPr lang="en-US" sz="1700" b="1" dirty="0">
                <a:solidFill>
                  <a:srgbClr val="000000"/>
                </a:solidFill>
                <a:latin typeface="Calibri" pitchFamily="34" charset="0"/>
              </a:rPr>
              <a:t>108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F04392B3-F3F9-1F3F-8370-38EDB162E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469" y="3583942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/>
            <a:r>
              <a:rPr lang="en-US" sz="1700" b="1" dirty="0">
                <a:solidFill>
                  <a:srgbClr val="000000"/>
                </a:solidFill>
                <a:latin typeface="Calibri" pitchFamily="34" charset="0"/>
              </a:rPr>
              <a:t>R2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2D08320-8CBF-2123-D91E-560F25333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5344" y="3555155"/>
            <a:ext cx="561861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/>
            <a:r>
              <a:rPr lang="en-US" sz="1700" b="1" dirty="0">
                <a:solidFill>
                  <a:srgbClr val="000000"/>
                </a:solidFill>
                <a:latin typeface="Calibri" pitchFamily="34" charset="0"/>
              </a:rPr>
              <a:t>104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25FF0E-3F8D-5E39-3045-60C71BE6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590" y="3540760"/>
            <a:ext cx="1621578" cy="34544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-1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13AA80-1FAC-98E0-2CCB-C5B7AFCD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68" y="3123353"/>
            <a:ext cx="1114835" cy="431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0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F55B6BA9-2E30-8113-9ABD-95FC79FE1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469" y="3152142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/>
            <a:r>
              <a:rPr lang="en-US" sz="1700" b="1" dirty="0">
                <a:solidFill>
                  <a:srgbClr val="000000"/>
                </a:solidFill>
                <a:latin typeface="Calibri" pitchFamily="34" charset="0"/>
              </a:rPr>
              <a:t>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398C50-92C5-472C-FCD5-7FCB717B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268" y="3986953"/>
            <a:ext cx="1114835" cy="4318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uFillTx/>
                <a:latin typeface="Calibri" pitchFamily="34" charset="0"/>
              </a:rPr>
              <a:t>108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E1F29BFC-05AD-21A6-81F9-5057CFB6B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469" y="4015742"/>
            <a:ext cx="464077" cy="37662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pPr algn="ctr"/>
            <a:r>
              <a:rPr lang="en-US" sz="1700" b="1" dirty="0">
                <a:solidFill>
                  <a:srgbClr val="000000"/>
                </a:solidFill>
                <a:latin typeface="Calibri" pitchFamily="34" charset="0"/>
              </a:rPr>
              <a:t>R3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DDB7C67-1DB2-1D58-28A7-6A34C01B7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836" y="2331723"/>
            <a:ext cx="3756645" cy="126918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r2 =  load mem[r3]</a:t>
            </a:r>
          </a:p>
          <a:p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r3 =  load mem[r2+4]</a:t>
            </a:r>
          </a:p>
          <a:p>
            <a:r>
              <a:rPr lang="en-US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store mem[r2+8], r3</a:t>
            </a:r>
            <a:r>
              <a:rPr lang="en-US" sz="25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8F44A749-D30F-FC1F-CA6A-F9009953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89" y="1554480"/>
            <a:ext cx="10742957" cy="88446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113907" tIns="56953" rIns="113907" bIns="56953">
            <a:spAutoFit/>
          </a:bodyPr>
          <a:lstStyle/>
          <a:p>
            <a:pPr marL="569534" indent="-569534"/>
            <a:r>
              <a:rPr lang="en-US" sz="2500" dirty="0">
                <a:solidFill>
                  <a:srgbClr val="000000"/>
                </a:solidFill>
                <a:latin typeface="Calibri" pitchFamily="34" charset="0"/>
              </a:rPr>
              <a:t>a. What are the contents of register/memory after executing the following instructions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BE45568B-E575-B4D3-0807-747ECFF6A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570" y="2605193"/>
            <a:ext cx="1698326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Calibri" pitchFamily="34" charset="0"/>
              </a:rPr>
              <a:t>register file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88F7047F-7424-7C63-78A3-74A9E112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938" y="2605193"/>
            <a:ext cx="1331238" cy="499739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Calibri" pitchFamily="34" charset="0"/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F31D52-AED5-B3AD-F9E9-8B41D97BB3CD}"/>
              </a:ext>
            </a:extLst>
          </p:cNvPr>
          <p:cNvSpPr/>
          <p:nvPr/>
        </p:nvSpPr>
        <p:spPr>
          <a:xfrm>
            <a:off x="841429" y="4075001"/>
            <a:ext cx="4155295" cy="887089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2000" b="1" kern="0" dirty="0">
                <a:solidFill>
                  <a:prstClr val="black"/>
                </a:solidFill>
                <a:latin typeface="Century Gothic"/>
                <a:cs typeface="+mn-cs"/>
              </a:rPr>
              <a:t> What are the contents of register / memory?</a:t>
            </a:r>
            <a:endParaRPr lang="en-US" sz="2000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67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774F-7E39-22FB-6C81-9022627A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PC-relative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819E-F4A3-4638-D059-3938698E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Relevant for P1.a!</a:t>
            </a:r>
          </a:p>
          <a:p>
            <a:pPr eaLnBrk="1" hangingPunct="1"/>
            <a:endParaRPr lang="en-US" b="1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Variant on base + displacement</a:t>
            </a:r>
          </a:p>
          <a:p>
            <a:pPr eaLnBrk="1" hangingPunct="1"/>
            <a:r>
              <a:rPr lang="en-US" dirty="0">
                <a:latin typeface="Calibri" pitchFamily="34" charset="0"/>
                <a:ea typeface="ＭＳ Ｐゴシック" charset="-128"/>
                <a:cs typeface="Arial" pitchFamily="34" charset="0"/>
              </a:rPr>
              <a:t>Remember PC is "Program Counter", keeps track of which line (memory address) of the program we're at</a:t>
            </a:r>
            <a:endParaRPr lang="en-US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PC register is base, longer displacement possible since PC is assumed implicitly (more bits available)</a:t>
            </a:r>
          </a:p>
          <a:p>
            <a:pPr lvl="1" eaLnBrk="1" hangingPunct="1"/>
            <a:r>
              <a:rPr lang="en-US" dirty="0">
                <a:uFillTx/>
                <a:latin typeface="Calibri" pitchFamily="34" charset="0"/>
              </a:rPr>
              <a:t>Used for branch instructions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jump [ - 8 ] ; jump back 2 instructions (32-bit instructions)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ECB84-52DB-F6FE-E98C-70E10AA9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601B-A524-BEC5-83AA-2982E889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186C-EB3B-E76F-4A08-782EF5068C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Reduced Instruction Set Computing (RISC)</a:t>
            </a:r>
          </a:p>
          <a:p>
            <a:pPr lvl="1"/>
            <a:r>
              <a:rPr lang="en-US" sz="2400" dirty="0"/>
              <a:t>Fewer, simpler instructions</a:t>
            </a:r>
          </a:p>
          <a:p>
            <a:pPr lvl="1"/>
            <a:r>
              <a:rPr lang="en-US" sz="2400" dirty="0"/>
              <a:t>Encoding of instructions are usually the same size</a:t>
            </a:r>
          </a:p>
          <a:p>
            <a:pPr lvl="1"/>
            <a:r>
              <a:rPr lang="en-US" sz="2400" dirty="0"/>
              <a:t>Simpler hardware</a:t>
            </a:r>
          </a:p>
          <a:p>
            <a:pPr lvl="1"/>
            <a:r>
              <a:rPr lang="en-US" sz="2400" dirty="0"/>
              <a:t>Program is larger, more tedious to write by hand</a:t>
            </a:r>
          </a:p>
          <a:p>
            <a:pPr lvl="1"/>
            <a:r>
              <a:rPr lang="en-US" sz="2400" dirty="0"/>
              <a:t>E.g. LC2K, RISC-V, ARM (</a:t>
            </a:r>
            <a:r>
              <a:rPr lang="en-US" sz="2400" dirty="0" err="1"/>
              <a:t>kinda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More popular now</a:t>
            </a:r>
          </a:p>
          <a:p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81CFF-3658-88FC-558D-6EB1D32155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Complex Instruction Set Computing (CISC)</a:t>
            </a:r>
          </a:p>
          <a:p>
            <a:pPr lvl="1"/>
            <a:r>
              <a:rPr lang="en-US" sz="2400" dirty="0"/>
              <a:t>More, complex instructions</a:t>
            </a:r>
          </a:p>
          <a:p>
            <a:pPr lvl="1"/>
            <a:r>
              <a:rPr lang="en-US" sz="2400" dirty="0"/>
              <a:t>Encoding of instructions are different sizes</a:t>
            </a:r>
          </a:p>
          <a:p>
            <a:pPr lvl="1"/>
            <a:r>
              <a:rPr lang="en-US" sz="2400" dirty="0"/>
              <a:t>More complex hardware</a:t>
            </a:r>
          </a:p>
          <a:p>
            <a:pPr lvl="1"/>
            <a:r>
              <a:rPr lang="en-US" sz="2400" dirty="0"/>
              <a:t>Short, expressive programs, easier to write by hand</a:t>
            </a:r>
          </a:p>
          <a:p>
            <a:pPr lvl="1"/>
            <a:r>
              <a:rPr lang="en-US" sz="2400" dirty="0"/>
              <a:t>E.g. x86</a:t>
            </a:r>
          </a:p>
          <a:p>
            <a:pPr lvl="1"/>
            <a:r>
              <a:rPr lang="en-US" sz="2400" dirty="0"/>
              <a:t>Less popular now</a:t>
            </a: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1E7B1-5F24-AA9B-3985-700AB44C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0719" y="2743200"/>
            <a:ext cx="10337562" cy="1543685"/>
          </a:xfrm>
        </p:spPr>
        <p:txBody>
          <a:bodyPr/>
          <a:lstStyle/>
          <a:p>
            <a:pPr algn="ctr"/>
            <a:r>
              <a:rPr lang="en-US" sz="7500" b="0" dirty="0"/>
              <a:t>LC2K ISA</a:t>
            </a:r>
          </a:p>
        </p:txBody>
      </p:sp>
    </p:spTree>
    <p:extLst>
      <p:ext uri="{BB962C8B-B14F-4D97-AF65-F5344CB8AC3E}">
        <p14:creationId xmlns:p14="http://schemas.microsoft.com/office/powerpoint/2010/main" val="477742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33F3-1E7B-D266-D4D1-CBF3B234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Programming Assignment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5EB1-67C1-CE55-7165-88732C3B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0000"/>
            </a:pPr>
            <a:r>
              <a:rPr lang="en-US" dirty="0">
                <a:latin typeface="Calibri" pitchFamily="34" charset="0"/>
                <a:ea typeface="ＭＳ Ｐゴシック" charset="-128"/>
                <a:cs typeface="Arial" pitchFamily="34" charset="0"/>
              </a:rPr>
              <a:t>Write an assembler to convert input (assembly language program) to output (machine code version of program)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ea typeface="ＭＳ Ｐゴシック" charset="-128"/>
                <a:cs typeface="Arial" pitchFamily="34" charset="0"/>
              </a:rPr>
              <a:t>“1a”</a:t>
            </a:r>
            <a:br>
              <a:rPr lang="en-US" sz="2000" dirty="0">
                <a:latin typeface="Calibri" pitchFamily="34" charset="0"/>
                <a:ea typeface="ＭＳ Ｐゴシック" charset="-128"/>
                <a:cs typeface="Arial" pitchFamily="34" charset="0"/>
              </a:rPr>
            </a:br>
            <a:endParaRPr lang="en-US" sz="2000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sz="2500" dirty="0">
                <a:latin typeface="Calibri" pitchFamily="34" charset="0"/>
                <a:ea typeface="ＭＳ Ｐゴシック" charset="-128"/>
                <a:cs typeface="Arial" pitchFamily="34" charset="0"/>
              </a:rPr>
              <a:t>Write a behavioral simulator to run the machine code version of the program (printing the contents of the registers and memory after each instruction executes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ea typeface="ＭＳ Ｐゴシック" charset="-128"/>
                <a:cs typeface="Arial" pitchFamily="34" charset="0"/>
              </a:rPr>
              <a:t>“1s”</a:t>
            </a:r>
          </a:p>
          <a:p>
            <a:pPr eaLnBrk="1" hangingPunct="1"/>
            <a:endParaRPr lang="en-US" sz="2500" dirty="0"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pPr eaLnBrk="1" hangingPunct="1"/>
            <a:r>
              <a:rPr lang="en-US" sz="2500" dirty="0">
                <a:latin typeface="Calibri" pitchFamily="34" charset="0"/>
                <a:ea typeface="ＭＳ Ｐゴシック" charset="-128"/>
                <a:cs typeface="Arial" pitchFamily="34" charset="0"/>
              </a:rPr>
              <a:t>Write an efficient LC2K assembly language program to multiply two numbers</a:t>
            </a:r>
          </a:p>
          <a:p>
            <a:pPr lvl="1" eaLnBrk="1" hangingPunct="1"/>
            <a:r>
              <a:rPr lang="en-US" sz="2000" dirty="0">
                <a:latin typeface="Calibri" pitchFamily="34" charset="0"/>
                <a:ea typeface="ＭＳ Ｐゴシック" charset="-128"/>
                <a:cs typeface="Arial" pitchFamily="34" charset="0"/>
              </a:rPr>
              <a:t>“1m”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B5AA-DAE0-BDFF-2A35-9F17995E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1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0F1C-3E01-93CD-B2FF-D799F8AE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Programming Assignment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A750-D296-5BAB-E019-DA312689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Where to start…</a:t>
            </a:r>
          </a:p>
          <a:p>
            <a:pPr lvl="1" eaLnBrk="1" hangingPunct="1"/>
            <a:r>
              <a:rPr lang="en-US" b="1" u="sng" dirty="0">
                <a:solidFill>
                  <a:srgbClr val="FF0000"/>
                </a:solidFill>
                <a:uFillTx/>
                <a:latin typeface="Calibri" pitchFamily="34" charset="0"/>
              </a:rPr>
              <a:t>Write some test cases</a:t>
            </a:r>
            <a:r>
              <a:rPr lang="en-US" dirty="0">
                <a:uFillTx/>
                <a:latin typeface="Calibri" pitchFamily="34" charset="0"/>
              </a:rPr>
              <a:t> to check your code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Program 1: halt	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Program 2: </a:t>
            </a:r>
            <a:r>
              <a:rPr lang="en-US" dirty="0" err="1">
                <a:uFillTx/>
                <a:latin typeface="Calibri" pitchFamily="34" charset="0"/>
              </a:rPr>
              <a:t>noop</a:t>
            </a:r>
            <a:endParaRPr lang="en-US" dirty="0">
              <a:uFillTx/>
              <a:latin typeface="Calibri" pitchFamily="34" charset="0"/>
            </a:endParaRP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                   halt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Program 3: add 1 1 1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                   halt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Program 4: nor 1 1 1</a:t>
            </a:r>
          </a:p>
          <a:p>
            <a:pPr lvl="2" eaLnBrk="1" hangingPunct="1"/>
            <a:r>
              <a:rPr lang="en-US" dirty="0">
                <a:uFillTx/>
                <a:latin typeface="Calibri" pitchFamily="34" charset="0"/>
              </a:rPr>
              <a:t>                   halt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C928C-744F-3280-F373-31C99DC2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20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1263-D6DD-2911-B9CC-323D8426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LC2K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7C80-141F-B524-8E45-4BAD29C4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32-bit processor</a:t>
            </a:r>
          </a:p>
          <a:p>
            <a:pPr lvl="1" eaLnBrk="1" hangingPunct="1"/>
            <a:r>
              <a:rPr lang="en-US" sz="2000" dirty="0"/>
              <a:t>Instructions are 32 bits</a:t>
            </a:r>
          </a:p>
          <a:p>
            <a:pPr lvl="1" eaLnBrk="1" hangingPunct="1"/>
            <a:r>
              <a:rPr lang="en-US" sz="2000" dirty="0"/>
              <a:t>Integer registers are 32 bits</a:t>
            </a:r>
          </a:p>
          <a:p>
            <a:pPr eaLnBrk="1" hangingPunct="1"/>
            <a:r>
              <a:rPr lang="en-US" sz="2400" dirty="0"/>
              <a:t>8 registers</a:t>
            </a:r>
          </a:p>
          <a:p>
            <a:pPr lvl="1"/>
            <a:r>
              <a:rPr lang="en-US" sz="2001" dirty="0"/>
              <a:t>register 0 always gives the value 0</a:t>
            </a:r>
          </a:p>
          <a:p>
            <a:pPr eaLnBrk="1" hangingPunct="1"/>
            <a:r>
              <a:rPr lang="en-US" sz="2400" dirty="0"/>
              <a:t>supports 65536 words of memory (addressable space)</a:t>
            </a:r>
          </a:p>
          <a:p>
            <a:pPr eaLnBrk="1" hangingPunct="1"/>
            <a:r>
              <a:rPr lang="en-US" sz="2400" dirty="0"/>
              <a:t>8 instructions in the following common categories:</a:t>
            </a:r>
          </a:p>
          <a:p>
            <a:pPr lvl="1" eaLnBrk="1" hangingPunct="1"/>
            <a:r>
              <a:rPr lang="en-US" sz="2000" dirty="0"/>
              <a:t>Arithmetic: </a:t>
            </a:r>
            <a:r>
              <a:rPr lang="en-US" sz="2000" dirty="0">
                <a:solidFill>
                  <a:srgbClr val="FF0000"/>
                </a:solidFill>
              </a:rPr>
              <a:t>add</a:t>
            </a:r>
          </a:p>
          <a:p>
            <a:pPr lvl="1" eaLnBrk="1" hangingPunct="1"/>
            <a:r>
              <a:rPr lang="en-US" sz="2000" dirty="0"/>
              <a:t>Logical: </a:t>
            </a:r>
            <a:r>
              <a:rPr lang="en-US" sz="2000" dirty="0">
                <a:solidFill>
                  <a:srgbClr val="FF0000"/>
                </a:solidFill>
              </a:rPr>
              <a:t>nor</a:t>
            </a:r>
          </a:p>
          <a:p>
            <a:pPr lvl="1" eaLnBrk="1" hangingPunct="1"/>
            <a:r>
              <a:rPr lang="en-US" sz="2000" dirty="0"/>
              <a:t>Data transfer: </a:t>
            </a:r>
            <a:r>
              <a:rPr lang="en-US" sz="2000" dirty="0" err="1">
                <a:solidFill>
                  <a:srgbClr val="FF0000"/>
                </a:solidFill>
              </a:rPr>
              <a:t>lw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sw</a:t>
            </a:r>
            <a:endParaRPr lang="en-US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000" dirty="0"/>
              <a:t>Conditional branch: </a:t>
            </a:r>
            <a:r>
              <a:rPr lang="en-US" sz="2000" dirty="0" err="1">
                <a:solidFill>
                  <a:srgbClr val="FF0000"/>
                </a:solidFill>
              </a:rPr>
              <a:t>beq</a:t>
            </a:r>
            <a:endParaRPr lang="en-US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000" dirty="0"/>
              <a:t>Unconditional branch (jump) and link: </a:t>
            </a:r>
            <a:r>
              <a:rPr lang="en-US" sz="2000" dirty="0" err="1">
                <a:solidFill>
                  <a:srgbClr val="FF0000"/>
                </a:solidFill>
              </a:rPr>
              <a:t>jalr</a:t>
            </a:r>
            <a:endParaRPr lang="en-US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2000" dirty="0"/>
              <a:t>Other: </a:t>
            </a:r>
            <a:r>
              <a:rPr lang="en-US" sz="2000" dirty="0">
                <a:solidFill>
                  <a:srgbClr val="FF0000"/>
                </a:solidFill>
              </a:rPr>
              <a:t>halt, </a:t>
            </a:r>
            <a:r>
              <a:rPr lang="en-US" sz="2000" dirty="0" err="1">
                <a:solidFill>
                  <a:srgbClr val="FF0000"/>
                </a:solidFill>
              </a:rPr>
              <a:t>noop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2A822-9F01-A21A-D27E-D9884CD6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WordArt 29">
            <a:extLst>
              <a:ext uri="{FF2B5EF4-FFF2-40B4-BE49-F238E27FC236}">
                <a16:creationId xmlns:a16="http://schemas.microsoft.com/office/drawing/2014/main" id="{16C3D087-D9B4-57AF-9266-571DEEBC5D3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24079" y="345441"/>
            <a:ext cx="2419699" cy="788035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"/>
                <a:cs typeface="Arial"/>
              </a:rPr>
              <a:t>LC2K ISA</a:t>
            </a:r>
          </a:p>
        </p:txBody>
      </p:sp>
    </p:spTree>
    <p:extLst>
      <p:ext uri="{BB962C8B-B14F-4D97-AF65-F5344CB8AC3E}">
        <p14:creationId xmlns:p14="http://schemas.microsoft.com/office/powerpoint/2010/main" val="4634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5D49-7DA7-6592-9AC9-E96660F9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1BA8-5EB1-56EB-DD84-40387F0B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set architecture defines the mapping of assembly instructions to machine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2515D-91E5-BDAB-695B-9EF529C2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E0661BC9-726B-2DE8-93C8-D0993F1D9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65" y="3169604"/>
            <a:ext cx="4377008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dirty="0">
                <a:latin typeface="Calibri" pitchFamily="34" charset="0"/>
              </a:rPr>
              <a:t>add  1  2  3    // r3 = r1 + r2</a:t>
            </a:r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D0325D53-8A64-0EC2-17EF-583E489E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675" y="5334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6B4962A7-FEC2-0153-E202-E2183707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254" y="5334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B6B7380F-010F-BEEE-1DE9-BF657806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832" y="5334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C60DFCE5-E537-B7F6-B993-6B2FED2B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097" y="5334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opcode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0" name="Rectangle 46">
            <a:extLst>
              <a:ext uri="{FF2B5EF4-FFF2-40B4-BE49-F238E27FC236}">
                <a16:creationId xmlns:a16="http://schemas.microsoft.com/office/drawing/2014/main" id="{07F22283-A660-FA59-2241-6924260B6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19" y="5334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11" name="Rectangle 47">
            <a:extLst>
              <a:ext uri="{FF2B5EF4-FFF2-40B4-BE49-F238E27FC236}">
                <a16:creationId xmlns:a16="http://schemas.microsoft.com/office/drawing/2014/main" id="{B0239326-9A74-6114-2420-A50CA665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411" y="5334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destR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Text Box 48">
            <a:extLst>
              <a:ext uri="{FF2B5EF4-FFF2-40B4-BE49-F238E27FC236}">
                <a16:creationId xmlns:a16="http://schemas.microsoft.com/office/drawing/2014/main" id="{6C2F8AAD-5A75-0EA2-63A3-CAACFECAB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573" y="481224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31-25</a:t>
            </a:r>
          </a:p>
        </p:txBody>
      </p:sp>
      <p:sp>
        <p:nvSpPr>
          <p:cNvPr id="13" name="Text Box 49">
            <a:extLst>
              <a:ext uri="{FF2B5EF4-FFF2-40B4-BE49-F238E27FC236}">
                <a16:creationId xmlns:a16="http://schemas.microsoft.com/office/drawing/2014/main" id="{5E873F2B-A26F-405A-0274-1D17AAEC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455" y="481224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24-22</a:t>
            </a:r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id="{E8ABF9FF-82BF-217A-520E-986DE7E5D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382" y="481224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21-19</a:t>
            </a:r>
          </a:p>
        </p:txBody>
      </p:sp>
      <p:sp>
        <p:nvSpPr>
          <p:cNvPr id="15" name="Text Box 51">
            <a:extLst>
              <a:ext uri="{FF2B5EF4-FFF2-40B4-BE49-F238E27FC236}">
                <a16:creationId xmlns:a16="http://schemas.microsoft.com/office/drawing/2014/main" id="{FE3E215E-58BC-071D-1EFD-7FCC72F4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309" y="481224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18-16</a:t>
            </a: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9D7BCBE5-2108-AAE6-CC65-D7D6A112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358" y="4812242"/>
            <a:ext cx="813532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15-3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464EA922-EF52-0AD5-CFCA-D31B8BF3B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596" y="4812242"/>
            <a:ext cx="651629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2-0</a:t>
            </a:r>
          </a:p>
        </p:txBody>
      </p:sp>
      <p:sp>
        <p:nvSpPr>
          <p:cNvPr id="18" name="Line 54">
            <a:extLst>
              <a:ext uri="{FF2B5EF4-FFF2-40B4-BE49-F238E27FC236}">
                <a16:creationId xmlns:a16="http://schemas.microsoft.com/office/drawing/2014/main" id="{80527A17-81D8-B457-F2E7-1A1EBADAA9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7886" y="3693160"/>
            <a:ext cx="1621578" cy="1122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19" name="Line 55">
            <a:extLst>
              <a:ext uri="{FF2B5EF4-FFF2-40B4-BE49-F238E27FC236}">
                <a16:creationId xmlns:a16="http://schemas.microsoft.com/office/drawing/2014/main" id="{9C3067EE-ECA7-E057-F73B-EC2AC26BE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0812" y="3581400"/>
            <a:ext cx="225883" cy="12344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0" name="Line 56">
            <a:extLst>
              <a:ext uri="{FF2B5EF4-FFF2-40B4-BE49-F238E27FC236}">
                <a16:creationId xmlns:a16="http://schemas.microsoft.com/office/drawing/2014/main" id="{C75E55BB-8D03-08B6-202B-C2D652293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0895" y="3657600"/>
            <a:ext cx="848799" cy="11582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1" name="Line 57">
            <a:extLst>
              <a:ext uri="{FF2B5EF4-FFF2-40B4-BE49-F238E27FC236}">
                <a16:creationId xmlns:a16="http://schemas.microsoft.com/office/drawing/2014/main" id="{195884F1-B6B3-61DF-8838-64373FB17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8666" y="3657600"/>
            <a:ext cx="3734186" cy="11582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2" name="WordArt 29">
            <a:extLst>
              <a:ext uri="{FF2B5EF4-FFF2-40B4-BE49-F238E27FC236}">
                <a16:creationId xmlns:a16="http://schemas.microsoft.com/office/drawing/2014/main" id="{8949F397-F5F5-B79E-BBA1-BF4C2CFE5D9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24079" y="345441"/>
            <a:ext cx="2419699" cy="788035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"/>
                <a:cs typeface="Arial"/>
              </a:rPr>
              <a:t>LC2K ISA</a:t>
            </a:r>
          </a:p>
        </p:txBody>
      </p:sp>
    </p:spTree>
    <p:extLst>
      <p:ext uri="{BB962C8B-B14F-4D97-AF65-F5344CB8AC3E}">
        <p14:creationId xmlns:p14="http://schemas.microsoft.com/office/powerpoint/2010/main" val="208114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8203-9739-C9A6-E265-7BA71EB8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61AE4-1050-4A37-F150-3596D464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10B868-5D44-72AB-730D-BD609789B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624289"/>
              </p:ext>
            </p:extLst>
          </p:nvPr>
        </p:nvGraphicFramePr>
        <p:xfrm>
          <a:off x="836613" y="2068513"/>
          <a:ext cx="10488612" cy="4932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3139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2F5B-5DB7-0EAD-75E4-7952ADC2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3C40D-299A-483B-ED68-FC0630D0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Tells you which bit positions mean what</a:t>
            </a:r>
          </a:p>
          <a:p>
            <a:pPr eaLnBrk="1" hangingPunct="1"/>
            <a:r>
              <a:rPr lang="en-US" dirty="0"/>
              <a:t>R (register) type instructions (add ‘000’, nor ‘001’)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 (immediate) type instructions (</a:t>
            </a:r>
            <a:r>
              <a:rPr lang="en-US" dirty="0" err="1"/>
              <a:t>lw</a:t>
            </a:r>
            <a:r>
              <a:rPr lang="en-US" dirty="0"/>
              <a:t> ‘010’, </a:t>
            </a:r>
            <a:r>
              <a:rPr lang="en-US" dirty="0" err="1"/>
              <a:t>sw</a:t>
            </a:r>
            <a:r>
              <a:rPr lang="en-US" dirty="0"/>
              <a:t> ‘011’, </a:t>
            </a:r>
            <a:r>
              <a:rPr lang="en-US" dirty="0" err="1"/>
              <a:t>beq</a:t>
            </a:r>
            <a:r>
              <a:rPr lang="en-US" dirty="0"/>
              <a:t> ‘100’)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2E99-706D-B52D-6345-8A70AC8E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74D1F-E1EB-B6B0-485A-B67F38349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063" y="389128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F6353-8977-728D-58D2-FDA368AC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642" y="389128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711DA-8298-E1E0-17CB-C3E3EC65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220" y="389128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A3E8837-0C93-490F-0F96-13F66FA1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485" y="389128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opcode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433336A-B84E-651C-8F04-A3D45820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07" y="389128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C8915E3-4A02-10AA-9AE5-D9DA7464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799" y="389128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destR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F01894C-4F0E-182F-D0F5-D8499B9F7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961" y="336952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31-25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A57A351-04D5-6608-CACD-C1B13F0B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843" y="336952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24-22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AD197812-9920-34DE-6A7B-FE5D9013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770" y="336952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21-19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215BDDAE-AAFD-7851-CE52-21BDCC62E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697" y="336952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18-16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68BF157-4354-8F65-DF70-56BCC3CB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747" y="3369522"/>
            <a:ext cx="813532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15-3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8846A1EB-C1AC-4F68-3002-8ACF2CC3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985" y="3369522"/>
            <a:ext cx="651629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2-0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26B32B7-2416-7649-EC29-4F39D635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063" y="6096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438B28E-4B90-A705-435C-E68A877F6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642" y="6096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6486FD50-C08A-99DA-DDDD-9529F9884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220" y="6096000"/>
            <a:ext cx="3344505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>
                <a:latin typeface="Calibri" pitchFamily="34" charset="0"/>
              </a:rPr>
              <a:t>offset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EFF909FB-871C-B494-D741-452C8EEB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485" y="6096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opcode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D240CB27-66FF-F5CD-31F1-5E8C5D53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07" y="6096000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E924934C-0423-A74E-F6EF-50B5EB477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961" y="557424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31-25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ED7B7E00-E250-86CC-470D-1460A2C7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843" y="557424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24-22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106346EE-198F-5945-D431-74BE7F4C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770" y="557424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21-19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2099DEF4-06E5-D32F-6386-86C2A9496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697" y="5574242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18-16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A398F5B8-3D4B-9C5F-36DB-46C7AFD5F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777" y="5574242"/>
            <a:ext cx="813532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15-0</a:t>
            </a:r>
          </a:p>
        </p:txBody>
      </p:sp>
      <p:sp>
        <p:nvSpPr>
          <p:cNvPr id="27" name="WordArt 29">
            <a:extLst>
              <a:ext uri="{FF2B5EF4-FFF2-40B4-BE49-F238E27FC236}">
                <a16:creationId xmlns:a16="http://schemas.microsoft.com/office/drawing/2014/main" id="{B5F48A7A-DABA-1517-0AB9-D8D09774872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24079" y="345441"/>
            <a:ext cx="2419699" cy="788035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"/>
                <a:cs typeface="Arial"/>
              </a:rPr>
              <a:t>LC2K ISA</a:t>
            </a:r>
          </a:p>
        </p:txBody>
      </p:sp>
    </p:spTree>
    <p:extLst>
      <p:ext uri="{BB962C8B-B14F-4D97-AF65-F5344CB8AC3E}">
        <p14:creationId xmlns:p14="http://schemas.microsoft.com/office/powerpoint/2010/main" val="16165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451A-3D8A-0B18-DE59-A3E4255C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D6A1-92E0-4853-01D7-9ED3B4A2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J-type instructions (</a:t>
            </a:r>
            <a:r>
              <a:rPr lang="en-US" dirty="0" err="1"/>
              <a:t>jalr</a:t>
            </a:r>
            <a:r>
              <a:rPr lang="en-US" dirty="0"/>
              <a:t> ‘101’)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 type instructions (halt ‘110’, </a:t>
            </a:r>
            <a:r>
              <a:rPr lang="en-US" dirty="0" err="1"/>
              <a:t>noop</a:t>
            </a:r>
            <a:r>
              <a:rPr lang="en-US" dirty="0"/>
              <a:t> ‘111’)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E999D-1E99-7D55-1A3E-01B2ABDD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9284C-ED87-4C45-4DE4-3CBA92F43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875" y="31125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D2F28-6316-B07A-C3FA-85E7D22A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454" y="31125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C22243A-A3F5-BD15-C8C5-8C94C1616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297" y="31125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opcode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0312647-A1BE-420F-3BB5-6AA5E79A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9" y="31125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DC125C98-DE91-B8AB-29B1-072FDB590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773" y="25908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31-25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859D03F0-3065-81F1-B073-660DB2018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55" y="25908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24-22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C6B420AC-71E8-D984-8469-E08E47B0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582" y="25908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21-19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17965921-3595-BB9E-1657-FF950078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509" y="25908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18-16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24E39468-3BAD-7808-244C-9E71FE2B7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875" y="5393478"/>
            <a:ext cx="6587662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i="1" dirty="0">
                <a:latin typeface="Calibri" pitchFamily="34" charset="0"/>
              </a:rPr>
              <a:t>unused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78EE76CC-3495-ED64-2843-A9CDBEF9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297" y="539347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opcode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BA921D24-6906-0126-7C90-E697FE97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9" y="539347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F3266C5F-CB4C-266B-EE4B-8EDE9F65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773" y="487172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31-25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0850AA41-2ACE-DC92-4F6B-0AD44E1EB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655" y="487172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24-22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288711A1-E43F-8D66-2D98-C4D1907A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995" y="4871720"/>
            <a:ext cx="813532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21-0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84E0EDD2-104E-494A-7A94-C29B53F51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032" y="3116156"/>
            <a:ext cx="3344505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i="1" dirty="0">
                <a:latin typeface="Calibri" pitchFamily="34" charset="0"/>
              </a:rPr>
              <a:t>unused</a:t>
            </a: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EBF2AB14-BE99-9963-ED2D-FDAEB4CC7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7589" y="2594398"/>
            <a:ext cx="813532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15-0</a:t>
            </a:r>
          </a:p>
        </p:txBody>
      </p:sp>
      <p:sp>
        <p:nvSpPr>
          <p:cNvPr id="21" name="WordArt 29">
            <a:extLst>
              <a:ext uri="{FF2B5EF4-FFF2-40B4-BE49-F238E27FC236}">
                <a16:creationId xmlns:a16="http://schemas.microsoft.com/office/drawing/2014/main" id="{AE7936DD-61B7-9484-7EF6-99C94D299E7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24079" y="345441"/>
            <a:ext cx="2419699" cy="788035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"/>
                <a:cs typeface="Arial"/>
              </a:rPr>
              <a:t>LC2K ISA</a:t>
            </a:r>
          </a:p>
        </p:txBody>
      </p:sp>
    </p:spTree>
    <p:extLst>
      <p:ext uri="{BB962C8B-B14F-4D97-AF65-F5344CB8AC3E}">
        <p14:creationId xmlns:p14="http://schemas.microsoft.com/office/powerpoint/2010/main" val="203493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0AEE-92D4-C015-DA37-905C96C9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Encodings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FB13-BD90-8C63-F15A-F43A7CE1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Opcode encodings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add (000), nor (001), </a:t>
            </a:r>
            <a:r>
              <a:rPr lang="en-US" dirty="0" err="1"/>
              <a:t>lw</a:t>
            </a:r>
            <a:r>
              <a:rPr lang="en-US" dirty="0"/>
              <a:t> (010), </a:t>
            </a:r>
            <a:r>
              <a:rPr lang="en-US" dirty="0" err="1"/>
              <a:t>sw</a:t>
            </a:r>
            <a:r>
              <a:rPr lang="en-US" dirty="0"/>
              <a:t> (011), </a:t>
            </a:r>
            <a:r>
              <a:rPr lang="en-US" dirty="0" err="1"/>
              <a:t>beq</a:t>
            </a:r>
            <a:r>
              <a:rPr lang="en-US" dirty="0"/>
              <a:t> (100), </a:t>
            </a:r>
            <a:r>
              <a:rPr lang="en-US" dirty="0" err="1"/>
              <a:t>jalr</a:t>
            </a:r>
            <a:r>
              <a:rPr lang="en-US" dirty="0"/>
              <a:t> (101), halt (110), </a:t>
            </a:r>
            <a:r>
              <a:rPr lang="en-US" dirty="0" err="1"/>
              <a:t>noop</a:t>
            </a:r>
            <a:r>
              <a:rPr lang="en-US" dirty="0"/>
              <a:t> (111)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Register values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Just encode the register number (r2 = 010)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Immediate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Just encode the values in </a:t>
            </a:r>
            <a:r>
              <a:rPr lang="en-US" b="1" dirty="0"/>
              <a:t>2’s complement format</a:t>
            </a:r>
            <a:br>
              <a:rPr lang="en-US" b="1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05B37-CAC0-8ED3-9525-EA7C36F7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WordArt 29">
            <a:extLst>
              <a:ext uri="{FF2B5EF4-FFF2-40B4-BE49-F238E27FC236}">
                <a16:creationId xmlns:a16="http://schemas.microsoft.com/office/drawing/2014/main" id="{9D95F2DE-4003-BBB6-B30B-52DCA6AB125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24079" y="345441"/>
            <a:ext cx="2419699" cy="788035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"/>
                <a:cs typeface="Arial"/>
              </a:rPr>
              <a:t>LC2K ISA</a:t>
            </a:r>
          </a:p>
        </p:txBody>
      </p:sp>
    </p:spTree>
    <p:extLst>
      <p:ext uri="{BB962C8B-B14F-4D97-AF65-F5344CB8AC3E}">
        <p14:creationId xmlns:p14="http://schemas.microsoft.com/office/powerpoint/2010/main" val="17325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C461-197B-BC9E-28D3-2698D60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Encoding - 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6B60-C972-5365-E13E-01A4C84A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54" y="2073542"/>
            <a:ext cx="10489585" cy="4931516"/>
          </a:xfrm>
        </p:spPr>
        <p:txBody>
          <a:bodyPr/>
          <a:lstStyle/>
          <a:p>
            <a:r>
              <a:rPr lang="en-US" dirty="0"/>
              <a:t>nor  3    4    7      (r7 = r3 nor r4)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95F4-AA93-D709-644E-BD1AE064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E7E7C-7A44-2A72-6E7E-6F2FD24B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387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EBC07-D1F8-7C7D-2B84-A3349653F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65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42DC77-60F6-0127-29AB-8293A80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544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D468E-2E3D-B579-3729-D6F31307D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808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opcode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0856F-B259-FE30-6C1B-DABB1A042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30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1945C-E586-36FA-4B6E-5FA2EA99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122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destR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80FE874-B746-FE3F-BE96-E73F75A54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285" y="34544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31-25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2BA4D61-73CC-6A3A-E58A-D92B7198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166" y="34544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24-22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673C7CC-D875-CCE2-43C5-CE162EA1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93" y="34544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21-19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846915D4-0B57-99F1-93A0-0C95C89F8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020" y="34544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18-16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5E2FA2F-C1C8-AE6C-2A08-DC24B43B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71" y="3454400"/>
            <a:ext cx="813532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15-3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2A7A7D8-742A-EA35-9AF3-6731E368E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4309" y="3454400"/>
            <a:ext cx="651629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2-0</a:t>
            </a: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57D06686-B23F-E29D-83FE-7FA2BE775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230" y="2515238"/>
            <a:ext cx="2128321" cy="8528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88E43F78-D5CB-7A8E-AD46-FA0CA7774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119" y="2524232"/>
            <a:ext cx="3405359" cy="8438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EC05C5F4-FEE2-710F-7031-EF6E43606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3320" y="2466320"/>
            <a:ext cx="4772436" cy="9880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2F53BAB-DF73-09AE-AD63-0A1EC4276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108" y="2462721"/>
            <a:ext cx="7137203" cy="9337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grpSp>
        <p:nvGrpSpPr>
          <p:cNvPr id="21" name="Group 44">
            <a:extLst>
              <a:ext uri="{FF2B5EF4-FFF2-40B4-BE49-F238E27FC236}">
                <a16:creationId xmlns:a16="http://schemas.microsoft.com/office/drawing/2014/main" id="{22E87B08-C7F8-7464-26BD-B89A602DDD15}"/>
              </a:ext>
            </a:extLst>
          </p:cNvPr>
          <p:cNvGrpSpPr>
            <a:grpSpLocks/>
          </p:cNvGrpSpPr>
          <p:nvPr/>
        </p:nvGrpSpPr>
        <p:grpSpPr bwMode="auto">
          <a:xfrm>
            <a:off x="1418881" y="4580678"/>
            <a:ext cx="9830819" cy="2295711"/>
            <a:chOff x="1066800" y="4041775"/>
            <a:chExt cx="7391400" cy="2025628"/>
          </a:xfrm>
        </p:grpSpPr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B6E5FBE6-9CD8-1B45-684B-4F5D6D398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663F904E-E1FB-F0CC-80F4-46FE96320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450" y="4570414"/>
              <a:ext cx="1058437" cy="4888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0000000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3B3DF190-260D-B4D9-C5FB-31A394825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250" y="4570414"/>
              <a:ext cx="532954" cy="4888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001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72F7DA28-A4DF-51B8-4EA6-7AB31BDD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450" y="4570414"/>
              <a:ext cx="515599" cy="4888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011</a:t>
              </a:r>
            </a:p>
          </p:txBody>
        </p:sp>
        <p:sp>
          <p:nvSpPr>
            <p:cNvPr id="26" name="Text Box 34">
              <a:extLst>
                <a:ext uri="{FF2B5EF4-FFF2-40B4-BE49-F238E27FC236}">
                  <a16:creationId xmlns:a16="http://schemas.microsoft.com/office/drawing/2014/main" id="{D8C801ED-7BD0-234B-D4CC-D38080A78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650" y="4595814"/>
              <a:ext cx="532954" cy="4888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100</a:t>
              </a: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60380A41-05FC-4965-B6C6-A46A3DD7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538" y="4584700"/>
              <a:ext cx="1846660" cy="4888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0000000000000</a:t>
              </a:r>
            </a:p>
          </p:txBody>
        </p:sp>
        <p:sp>
          <p:nvSpPr>
            <p:cNvPr id="28" name="Text Box 36">
              <a:extLst>
                <a:ext uri="{FF2B5EF4-FFF2-40B4-BE49-F238E27FC236}">
                  <a16:creationId xmlns:a16="http://schemas.microsoft.com/office/drawing/2014/main" id="{F64AA8AC-8D3A-78C7-45D8-B4E27026B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2850" y="4570414"/>
              <a:ext cx="498244" cy="4888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111</a:t>
              </a:r>
            </a:p>
          </p:txBody>
        </p:sp>
        <p:sp>
          <p:nvSpPr>
            <p:cNvPr id="29" name="Line 37">
              <a:extLst>
                <a:ext uri="{FF2B5EF4-FFF2-40B4-BE49-F238E27FC236}">
                  <a16:creationId xmlns:a16="http://schemas.microsoft.com/office/drawing/2014/main" id="{DDB085ED-7631-69AC-6A78-10B2F5298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F845F606-3762-75D8-B421-D7E11C17D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0C15377F-027C-B2AA-E970-BB9A077B4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40">
              <a:extLst>
                <a:ext uri="{FF2B5EF4-FFF2-40B4-BE49-F238E27FC236}">
                  <a16:creationId xmlns:a16="http://schemas.microsoft.com/office/drawing/2014/main" id="{47D66E56-656A-2399-F941-760B985C2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1">
              <a:extLst>
                <a:ext uri="{FF2B5EF4-FFF2-40B4-BE49-F238E27FC236}">
                  <a16:creationId xmlns:a16="http://schemas.microsoft.com/office/drawing/2014/main" id="{C858542B-193E-2993-EA64-B5D8EF71F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3EC7E8BF-534F-88E3-4AA9-10FD634E6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575175"/>
              <a:ext cx="7315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46">
              <a:extLst>
                <a:ext uri="{FF2B5EF4-FFF2-40B4-BE49-F238E27FC236}">
                  <a16:creationId xmlns:a16="http://schemas.microsoft.com/office/drawing/2014/main" id="{E0C6B4EA-CF8D-F5E3-181E-C5D793ED2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5307014"/>
              <a:ext cx="3146770" cy="7603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latin typeface="Calibri" pitchFamily="34" charset="0"/>
                </a:rPr>
                <a:t>Convert to Hex </a:t>
              </a:r>
              <a:r>
                <a:rPr lang="en-US" sz="2500" dirty="0">
                  <a:latin typeface="Calibri" pitchFamily="34" charset="0"/>
                  <a:sym typeface="Wingdings" pitchFamily="2" charset="2"/>
                </a:rPr>
                <a:t> 0x005C0007</a:t>
              </a:r>
            </a:p>
            <a:p>
              <a:r>
                <a:rPr lang="en-US" sz="2500" dirty="0">
                  <a:latin typeface="Calibri" pitchFamily="34" charset="0"/>
                  <a:sym typeface="Wingdings" pitchFamily="2" charset="2"/>
                </a:rPr>
                <a:t>Convert to Dec  6029319</a:t>
              </a:r>
              <a:endParaRPr lang="en-US" sz="2500" dirty="0">
                <a:latin typeface="Calibri" pitchFamily="34" charset="0"/>
              </a:endParaRPr>
            </a:p>
          </p:txBody>
        </p:sp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3BBB8ECC-58E9-1856-BE6B-C8F458B18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515" y="4575175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8">
              <a:extLst>
                <a:ext uri="{FF2B5EF4-FFF2-40B4-BE49-F238E27FC236}">
                  <a16:creationId xmlns:a16="http://schemas.microsoft.com/office/drawing/2014/main" id="{CEFC512C-1A9A-D92D-F61A-B119089FE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0975" y="4584700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9">
              <a:extLst>
                <a:ext uri="{FF2B5EF4-FFF2-40B4-BE49-F238E27FC236}">
                  <a16:creationId xmlns:a16="http://schemas.microsoft.com/office/drawing/2014/main" id="{AE4740C9-73D5-A99C-419D-5091AB90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055" y="4575175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50">
              <a:extLst>
                <a:ext uri="{FF2B5EF4-FFF2-40B4-BE49-F238E27FC236}">
                  <a16:creationId xmlns:a16="http://schemas.microsoft.com/office/drawing/2014/main" id="{06793E1B-2C0C-3121-7E99-68D584124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7835" y="4551236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51">
              <a:extLst>
                <a:ext uri="{FF2B5EF4-FFF2-40B4-BE49-F238E27FC236}">
                  <a16:creationId xmlns:a16="http://schemas.microsoft.com/office/drawing/2014/main" id="{5FBAEB6D-5E0B-CC2F-F026-A7C061F11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1229" y="4572000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52">
              <a:extLst>
                <a:ext uri="{FF2B5EF4-FFF2-40B4-BE49-F238E27FC236}">
                  <a16:creationId xmlns:a16="http://schemas.microsoft.com/office/drawing/2014/main" id="{9D3BCEF0-56B6-725F-8F98-2CE9D992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4503" y="4551236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53">
              <a:extLst>
                <a:ext uri="{FF2B5EF4-FFF2-40B4-BE49-F238E27FC236}">
                  <a16:creationId xmlns:a16="http://schemas.microsoft.com/office/drawing/2014/main" id="{FEFCD48D-BE63-6A6A-F741-10668AC10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836" y="4572000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" name="WordArt 29">
            <a:extLst>
              <a:ext uri="{FF2B5EF4-FFF2-40B4-BE49-F238E27FC236}">
                <a16:creationId xmlns:a16="http://schemas.microsoft.com/office/drawing/2014/main" id="{89530DB0-6BF7-0F1F-4BA7-B331832F20F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24079" y="345441"/>
            <a:ext cx="2419699" cy="788035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"/>
                <a:cs typeface="Arial"/>
              </a:rPr>
              <a:t>LC2K ISA</a:t>
            </a:r>
          </a:p>
        </p:txBody>
      </p:sp>
    </p:spTree>
    <p:extLst>
      <p:ext uri="{BB962C8B-B14F-4D97-AF65-F5344CB8AC3E}">
        <p14:creationId xmlns:p14="http://schemas.microsoft.com/office/powerpoint/2010/main" val="206040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C461-197B-BC9E-28D3-2698D60E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Encoding - </a:t>
            </a:r>
            <a:r>
              <a:rPr lang="en-US" dirty="0" err="1"/>
              <a:t>lw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6B60-C972-5365-E13E-01A4C84A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54" y="2073542"/>
            <a:ext cx="10489585" cy="4931516"/>
          </a:xfrm>
        </p:spPr>
        <p:txBody>
          <a:bodyPr/>
          <a:lstStyle/>
          <a:p>
            <a:pPr eaLnBrk="1" hangingPunct="1"/>
            <a:r>
              <a:rPr lang="en-US" dirty="0" err="1"/>
              <a:t>lw</a:t>
            </a:r>
            <a:r>
              <a:rPr lang="en-US" dirty="0"/>
              <a:t>           5    2    -8              (r2 = mem[r5 + -8])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395F4-AA93-D709-644E-BD1AE064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E7E7C-7A44-2A72-6E7E-6F2FD24B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387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EBC07-D1F8-7C7D-2B84-A3349653F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65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42DC77-60F6-0127-29AB-8293A80E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543" y="3976158"/>
            <a:ext cx="2874971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b="1" dirty="0">
                <a:latin typeface="Calibri" pitchFamily="34" charset="0"/>
              </a:rPr>
              <a:t>offset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D468E-2E3D-B579-3729-D6F31307D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808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opcode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10856F-B259-FE30-6C1B-DABB1A042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230" y="397615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C80FE874-B746-FE3F-BE96-E73F75A54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285" y="34544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31-25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2BA4D61-73CC-6A3A-E58A-D92B7198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166" y="34544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24-22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673C7CC-D875-CCE2-43C5-CE162EA1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93" y="34544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21-19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846915D4-0B57-99F1-93A0-0C95C89F8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020" y="345440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18-16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5E2FA2F-C1C8-AE6C-2A08-DC24B43BD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87" y="3454400"/>
            <a:ext cx="813532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15-0</a:t>
            </a: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57D06686-B23F-E29D-83FE-7FA2BE775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0230" y="2515238"/>
            <a:ext cx="2128321" cy="8528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88E43F78-D5CB-7A8E-AD46-FA0CA7774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3319" y="2524232"/>
            <a:ext cx="2948159" cy="8438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EC05C5F4-FEE2-710F-7031-EF6E43606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108" y="2466320"/>
            <a:ext cx="4208647" cy="9880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2F53BAB-DF73-09AE-AD63-0A1EC4276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888" y="2437872"/>
            <a:ext cx="6450423" cy="9586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grpSp>
        <p:nvGrpSpPr>
          <p:cNvPr id="21" name="Group 44">
            <a:extLst>
              <a:ext uri="{FF2B5EF4-FFF2-40B4-BE49-F238E27FC236}">
                <a16:creationId xmlns:a16="http://schemas.microsoft.com/office/drawing/2014/main" id="{22E87B08-C7F8-7464-26BD-B89A602DDD15}"/>
              </a:ext>
            </a:extLst>
          </p:cNvPr>
          <p:cNvGrpSpPr>
            <a:grpSpLocks/>
          </p:cNvGrpSpPr>
          <p:nvPr/>
        </p:nvGrpSpPr>
        <p:grpSpPr bwMode="auto">
          <a:xfrm>
            <a:off x="1356519" y="4580678"/>
            <a:ext cx="9830819" cy="2295711"/>
            <a:chOff x="1066800" y="4041775"/>
            <a:chExt cx="7391400" cy="2025628"/>
          </a:xfrm>
        </p:grpSpPr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B6E5FBE6-9CD8-1B45-684B-4F5D6D398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663F904E-E1FB-F0CC-80F4-46FE96320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450" y="4570414"/>
              <a:ext cx="1058437" cy="48882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0000000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3B3DF190-260D-B4D9-C5FB-31A394825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250" y="4570414"/>
              <a:ext cx="471488" cy="4224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010</a:t>
              </a:r>
            </a:p>
          </p:txBody>
        </p:sp>
        <p:sp>
          <p:nvSpPr>
            <p:cNvPr id="25" name="Text Box 29">
              <a:extLst>
                <a:ext uri="{FF2B5EF4-FFF2-40B4-BE49-F238E27FC236}">
                  <a16:creationId xmlns:a16="http://schemas.microsoft.com/office/drawing/2014/main" id="{72F7DA28-A4DF-51B8-4EA6-7AB31BDD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450" y="4570414"/>
              <a:ext cx="471488" cy="4224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101</a:t>
              </a:r>
            </a:p>
          </p:txBody>
        </p:sp>
        <p:sp>
          <p:nvSpPr>
            <p:cNvPr id="26" name="Text Box 34">
              <a:extLst>
                <a:ext uri="{FF2B5EF4-FFF2-40B4-BE49-F238E27FC236}">
                  <a16:creationId xmlns:a16="http://schemas.microsoft.com/office/drawing/2014/main" id="{D8C801ED-7BD0-234B-D4CC-D38080A78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650" y="4595814"/>
              <a:ext cx="471488" cy="4224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010</a:t>
              </a: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60380A41-05FC-4965-B6C6-A46A3DD7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3571" y="4584700"/>
              <a:ext cx="1738237" cy="4224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1111111111111000</a:t>
              </a:r>
            </a:p>
          </p:txBody>
        </p:sp>
        <p:sp>
          <p:nvSpPr>
            <p:cNvPr id="29" name="Line 37">
              <a:extLst>
                <a:ext uri="{FF2B5EF4-FFF2-40B4-BE49-F238E27FC236}">
                  <a16:creationId xmlns:a16="http://schemas.microsoft.com/office/drawing/2014/main" id="{DDB085ED-7631-69AC-6A78-10B2F5298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F845F606-3762-75D8-B421-D7E11C17D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0C15377F-027C-B2AA-E970-BB9A077B4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40">
              <a:extLst>
                <a:ext uri="{FF2B5EF4-FFF2-40B4-BE49-F238E27FC236}">
                  <a16:creationId xmlns:a16="http://schemas.microsoft.com/office/drawing/2014/main" id="{47D66E56-656A-2399-F941-760B985C2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4041775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Rectangle 44">
              <a:extLst>
                <a:ext uri="{FF2B5EF4-FFF2-40B4-BE49-F238E27FC236}">
                  <a16:creationId xmlns:a16="http://schemas.microsoft.com/office/drawing/2014/main" id="{3EC7E8BF-534F-88E3-4AA9-10FD634E6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575175"/>
              <a:ext cx="7315200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46">
              <a:extLst>
                <a:ext uri="{FF2B5EF4-FFF2-40B4-BE49-F238E27FC236}">
                  <a16:creationId xmlns:a16="http://schemas.microsoft.com/office/drawing/2014/main" id="{E0C6B4EA-CF8D-F5E3-181E-C5D793ED2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5307014"/>
              <a:ext cx="3146770" cy="76038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latin typeface="Calibri" pitchFamily="34" charset="0"/>
                </a:rPr>
                <a:t>Convert to Hex </a:t>
              </a:r>
              <a:r>
                <a:rPr lang="en-US" sz="2500" dirty="0">
                  <a:latin typeface="Calibri" pitchFamily="34" charset="0"/>
                  <a:sym typeface="Wingdings" pitchFamily="2" charset="2"/>
                </a:rPr>
                <a:t> 0x00AAFFF8</a:t>
              </a:r>
            </a:p>
            <a:p>
              <a:r>
                <a:rPr lang="en-US" sz="2500" dirty="0">
                  <a:latin typeface="Calibri" pitchFamily="34" charset="0"/>
                  <a:sym typeface="Wingdings" pitchFamily="2" charset="2"/>
                </a:rPr>
                <a:t>Convert to Dec  11206648</a:t>
              </a:r>
              <a:endParaRPr lang="en-US" sz="2500" dirty="0">
                <a:latin typeface="Calibri" pitchFamily="34" charset="0"/>
              </a:endParaRPr>
            </a:p>
          </p:txBody>
        </p:sp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3BBB8ECC-58E9-1856-BE6B-C8F458B18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515" y="4575175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8">
              <a:extLst>
                <a:ext uri="{FF2B5EF4-FFF2-40B4-BE49-F238E27FC236}">
                  <a16:creationId xmlns:a16="http://schemas.microsoft.com/office/drawing/2014/main" id="{CEFC512C-1A9A-D92D-F61A-B119089FE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0975" y="4584700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9">
              <a:extLst>
                <a:ext uri="{FF2B5EF4-FFF2-40B4-BE49-F238E27FC236}">
                  <a16:creationId xmlns:a16="http://schemas.microsoft.com/office/drawing/2014/main" id="{AE4740C9-73D5-A99C-419D-5091AB90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4055" y="4575175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50">
              <a:extLst>
                <a:ext uri="{FF2B5EF4-FFF2-40B4-BE49-F238E27FC236}">
                  <a16:creationId xmlns:a16="http://schemas.microsoft.com/office/drawing/2014/main" id="{06793E1B-2C0C-3121-7E99-68D584124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7835" y="4551236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51">
              <a:extLst>
                <a:ext uri="{FF2B5EF4-FFF2-40B4-BE49-F238E27FC236}">
                  <a16:creationId xmlns:a16="http://schemas.microsoft.com/office/drawing/2014/main" id="{5FBAEB6D-5E0B-CC2F-F026-A7C061F11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4531" y="4570414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52">
              <a:extLst>
                <a:ext uri="{FF2B5EF4-FFF2-40B4-BE49-F238E27FC236}">
                  <a16:creationId xmlns:a16="http://schemas.microsoft.com/office/drawing/2014/main" id="{9D3BCEF0-56B6-725F-8F98-2CE9D992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5140" y="4584700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53">
              <a:extLst>
                <a:ext uri="{FF2B5EF4-FFF2-40B4-BE49-F238E27FC236}">
                  <a16:creationId xmlns:a16="http://schemas.microsoft.com/office/drawing/2014/main" id="{FEFCD48D-BE63-6A6A-F741-10668AC10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6183" y="4584700"/>
              <a:ext cx="0" cy="53340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3" name="WordArt 29">
            <a:extLst>
              <a:ext uri="{FF2B5EF4-FFF2-40B4-BE49-F238E27FC236}">
                <a16:creationId xmlns:a16="http://schemas.microsoft.com/office/drawing/2014/main" id="{F2FDF61B-9209-7C01-3BE4-7479223ADDB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865533">
            <a:off x="9324079" y="345441"/>
            <a:ext cx="2419699" cy="788035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"/>
                <a:cs typeface="Arial"/>
              </a:rPr>
              <a:t>LC2K ISA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57CFF6-33A5-2DC3-7C40-0F8C265A3D99}"/>
              </a:ext>
            </a:extLst>
          </p:cNvPr>
          <p:cNvSpPr txBox="1"/>
          <p:nvPr/>
        </p:nvSpPr>
        <p:spPr>
          <a:xfrm>
            <a:off x="7797515" y="6786825"/>
            <a:ext cx="2736413" cy="584775"/>
          </a:xfrm>
          <a:prstGeom prst="rect">
            <a:avLst/>
          </a:prstGeom>
          <a:solidFill>
            <a:srgbClr val="4472C4"/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Note that we "bit-extend" 1 for negative numbers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B89465B-8607-15F6-3355-34F3851A3932}"/>
              </a:ext>
            </a:extLst>
          </p:cNvPr>
          <p:cNvCxnSpPr>
            <a:stCxn id="44" idx="0"/>
          </p:cNvCxnSpPr>
          <p:nvPr/>
        </p:nvCxnSpPr>
        <p:spPr>
          <a:xfrm flipV="1">
            <a:off x="9165722" y="5870682"/>
            <a:ext cx="115596" cy="9161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7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CEB0-E3FB-E69B-DD21-33E98ED7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think about the 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D3CC-5529-8639-4048-B2CB1116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Each line of assembly code corresponds to a number</a:t>
            </a:r>
          </a:p>
          <a:p>
            <a:pPr lvl="1"/>
            <a:r>
              <a:rPr lang="en-US" dirty="0"/>
              <a:t>“add 0 0 0” is just 0.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lw</a:t>
            </a:r>
            <a:r>
              <a:rPr lang="en-US" dirty="0"/>
              <a:t>  5 2 -8” is </a:t>
            </a:r>
            <a:r>
              <a:rPr lang="en-US" dirty="0">
                <a:latin typeface="Calibri" pitchFamily="34" charset="0"/>
                <a:sym typeface="Wingdings" pitchFamily="2" charset="2"/>
              </a:rPr>
              <a:t>11206648</a:t>
            </a:r>
          </a:p>
          <a:p>
            <a:endParaRPr lang="en-US" dirty="0">
              <a:latin typeface="Calibri" pitchFamily="34" charset="0"/>
              <a:sym typeface="Wingdings" pitchFamily="2" charset="2"/>
            </a:endParaRPr>
          </a:p>
          <a:p>
            <a:endParaRPr lang="en-US" dirty="0">
              <a:latin typeface="Calibri" pitchFamily="34" charset="0"/>
              <a:sym typeface="Wingdings" pitchFamily="2" charset="2"/>
            </a:endParaRPr>
          </a:p>
          <a:p>
            <a:endParaRPr lang="en-US" dirty="0">
              <a:latin typeface="Calibri" pitchFamily="34" charset="0"/>
              <a:sym typeface="Wingdings" pitchFamily="2" charset="2"/>
            </a:endParaRPr>
          </a:p>
          <a:p>
            <a:r>
              <a:rPr lang="en-US" dirty="0">
                <a:latin typeface="Calibri" pitchFamily="34" charset="0"/>
                <a:sym typeface="Wingdings" pitchFamily="2" charset="2"/>
              </a:rPr>
              <a:t>We only write in assembly because it’s easier to read.</a:t>
            </a:r>
          </a:p>
          <a:p>
            <a:pPr lvl="1"/>
            <a:endParaRPr lang="en-US" dirty="0">
              <a:latin typeface="Calibri" pitchFamily="34" charset="0"/>
              <a:sym typeface="Wingdings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AC774-D948-5EE1-DB63-3DD55267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09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8C6D-0C22-75F1-819C-62BC91AE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9768-69F3-7F65-1B93-12376FC0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might want a number, to be, well, a number.</a:t>
            </a:r>
          </a:p>
          <a:p>
            <a:pPr lvl="1"/>
            <a:r>
              <a:rPr lang="en-US" dirty="0"/>
              <a:t>Maybe I want the number 7 as a data element I can use.</a:t>
            </a:r>
          </a:p>
          <a:p>
            <a:pPr lvl="1"/>
            <a:endParaRPr lang="en-US" dirty="0"/>
          </a:p>
          <a:p>
            <a:r>
              <a:rPr lang="en-US" dirty="0"/>
              <a:t>.fill tells the assembler to put a number instead of an  instruction</a:t>
            </a:r>
          </a:p>
          <a:p>
            <a:endParaRPr lang="en-US" dirty="0"/>
          </a:p>
          <a:p>
            <a:r>
              <a:rPr lang="en-US" dirty="0"/>
              <a:t>The syntax is just “.fill 7”.</a:t>
            </a:r>
          </a:p>
          <a:p>
            <a:endParaRPr lang="en-US" dirty="0"/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What do “.fill 7” and “add 0 0 7” have in common?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76D9-4963-0726-8871-3018EE30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1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.fill is NOT an instruction</a:t>
            </a:r>
          </a:p>
          <a:p>
            <a:endParaRPr lang="en-US" dirty="0"/>
          </a:p>
          <a:p>
            <a:r>
              <a:rPr lang="en-US" dirty="0"/>
              <a:t>It does not have a corresponding opcode</a:t>
            </a:r>
          </a:p>
          <a:p>
            <a:endParaRPr lang="en-US" dirty="0"/>
          </a:p>
          <a:p>
            <a:r>
              <a:rPr lang="en-US" dirty="0"/>
              <a:t>It should be used to initialize data in your program </a:t>
            </a:r>
          </a:p>
          <a:p>
            <a:pPr lvl="1"/>
            <a:r>
              <a:rPr lang="en-US" dirty="0"/>
              <a:t>If your PC ever points to it, something wrong has probably happened</a:t>
            </a:r>
          </a:p>
          <a:p>
            <a:pPr marL="456057" lvl="1" indent="0">
              <a:buNone/>
            </a:pPr>
            <a:endParaRPr lang="en-US" dirty="0"/>
          </a:p>
          <a:p>
            <a:r>
              <a:rPr lang="en-US" dirty="0"/>
              <a:t>But if the PC </a:t>
            </a:r>
            <a:r>
              <a:rPr lang="en-US" b="1" dirty="0"/>
              <a:t>DOES </a:t>
            </a:r>
            <a:r>
              <a:rPr lang="en-US" dirty="0"/>
              <a:t>point to it, it will treat it as whatever type of instruction encodes to that number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121379" y="744393"/>
            <a:ext cx="2549782" cy="2317983"/>
            <a:chOff x="5638800" y="143151"/>
            <a:chExt cx="2514600" cy="2286000"/>
          </a:xfrm>
        </p:grpSpPr>
        <p:sp>
          <p:nvSpPr>
            <p:cNvPr id="5" name="Octagon 4">
              <a:extLst>
                <a:ext uri="{FF2B5EF4-FFF2-40B4-BE49-F238E27FC236}">
                  <a16:creationId xmlns:a16="http://schemas.microsoft.com/office/drawing/2014/main" id="{4B41D3C6-EDF6-4F7A-BB01-68042FC06FA4}"/>
                </a:ext>
              </a:extLst>
            </p:cNvPr>
            <p:cNvSpPr/>
            <p:nvPr/>
          </p:nvSpPr>
          <p:spPr>
            <a:xfrm>
              <a:off x="5715000" y="143151"/>
              <a:ext cx="2286000" cy="2286000"/>
            </a:xfrm>
            <a:prstGeom prst="octagon">
              <a:avLst/>
            </a:pr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66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8800" y="993763"/>
              <a:ext cx="2514600" cy="5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192" b="1" dirty="0">
                  <a:solidFill>
                    <a:schemeClr val="bg1"/>
                  </a:solidFill>
                </a:rPr>
                <a:t>IMPORTANT!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00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in LC2K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C797AF-6104-7C4F-A641-FD9D8163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 are used in </a:t>
            </a:r>
            <a:r>
              <a:rPr lang="en-US" dirty="0" err="1"/>
              <a:t>lw</a:t>
            </a:r>
            <a:r>
              <a:rPr lang="en-US" dirty="0"/>
              <a:t>/</a:t>
            </a:r>
            <a:r>
              <a:rPr lang="en-US" dirty="0" err="1"/>
              <a:t>sw</a:t>
            </a:r>
            <a:r>
              <a:rPr lang="en-US" dirty="0"/>
              <a:t> instructions or </a:t>
            </a:r>
            <a:r>
              <a:rPr lang="en-US" dirty="0" err="1"/>
              <a:t>beq</a:t>
            </a:r>
            <a:r>
              <a:rPr lang="en-US" dirty="0"/>
              <a:t> instruction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lw</a:t>
            </a:r>
            <a:r>
              <a:rPr lang="en-US" dirty="0"/>
              <a:t> or </a:t>
            </a:r>
            <a:r>
              <a:rPr lang="en-US" dirty="0" err="1"/>
              <a:t>sw</a:t>
            </a:r>
            <a:r>
              <a:rPr lang="en-US" dirty="0"/>
              <a:t> instructions, the assembler should compute </a:t>
            </a:r>
            <a:r>
              <a:rPr lang="en-US" dirty="0" err="1"/>
              <a:t>offsetField</a:t>
            </a:r>
            <a:r>
              <a:rPr lang="en-US" dirty="0"/>
              <a:t> to be equal to the address of the label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offsetField</a:t>
            </a:r>
            <a:r>
              <a:rPr lang="en-US" dirty="0"/>
              <a:t> = address of the label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beq</a:t>
            </a:r>
            <a:r>
              <a:rPr lang="en-US" dirty="0"/>
              <a:t> instructions, the assembler should translate the label into the numeric </a:t>
            </a:r>
            <a:r>
              <a:rPr lang="en-US" dirty="0" err="1"/>
              <a:t>offsetField</a:t>
            </a:r>
            <a:r>
              <a:rPr lang="en-US" dirty="0"/>
              <a:t> needed to branch to that label </a:t>
            </a:r>
          </a:p>
          <a:p>
            <a:pPr lvl="1"/>
            <a:r>
              <a:rPr lang="en-US" dirty="0"/>
              <a:t>i.e. PC+1+ </a:t>
            </a:r>
            <a:r>
              <a:rPr lang="en-US" dirty="0" err="1"/>
              <a:t>offsetField</a:t>
            </a:r>
            <a:r>
              <a:rPr lang="en-US" dirty="0"/>
              <a:t> = address of the label</a:t>
            </a: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0A37CF8-84FF-AAB6-C443-A4E55560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99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in LC2K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046" y="1381760"/>
            <a:ext cx="5669191" cy="5440680"/>
          </a:xfrm>
        </p:spPr>
        <p:txBody>
          <a:bodyPr/>
          <a:lstStyle/>
          <a:p>
            <a:r>
              <a:rPr lang="en-US" dirty="0"/>
              <a:t>Labels are a way of referring to a line number in an assembly program.</a:t>
            </a:r>
            <a:br>
              <a:rPr lang="en-US" dirty="0"/>
            </a:br>
            <a:endParaRPr lang="en-US" dirty="0"/>
          </a:p>
          <a:p>
            <a:pPr marL="545803" lvl="1" indent="0">
              <a:buNone/>
            </a:pP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loop  beq  3  4  end</a:t>
            </a:r>
          </a:p>
          <a:p>
            <a:pPr marL="545803" lvl="1" indent="0">
              <a:buNone/>
            </a:pP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noop</a:t>
            </a:r>
          </a:p>
          <a:p>
            <a:pPr marL="545803" lvl="1" indent="0">
              <a:buNone/>
            </a:pP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beq  0  0  loop</a:t>
            </a:r>
          </a:p>
          <a:p>
            <a:pPr marL="545803" lvl="1" indent="0">
              <a:buNone/>
            </a:pP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end   halt</a:t>
            </a:r>
            <a:b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dirty="0"/>
          </a:p>
          <a:p>
            <a:r>
              <a:rPr lang="nl-NL" dirty="0"/>
              <a:t>Here </a:t>
            </a:r>
            <a:r>
              <a:rPr lang="nl-NL" b="1" dirty="0"/>
              <a:t>loop</a:t>
            </a:r>
            <a:r>
              <a:rPr lang="nl-NL" dirty="0"/>
              <a:t> is 0 and </a:t>
            </a:r>
            <a:br>
              <a:rPr lang="nl-NL" dirty="0"/>
            </a:br>
            <a:r>
              <a:rPr lang="nl-NL" b="1" dirty="0"/>
              <a:t>end</a:t>
            </a:r>
            <a:r>
              <a:rPr lang="nl-NL" dirty="0"/>
              <a:t> is 3.</a:t>
            </a:r>
            <a:br>
              <a:rPr lang="nl-NL" dirty="0"/>
            </a:br>
            <a:r>
              <a:rPr lang="en-US" dirty="0"/>
              <a:t>	</a:t>
            </a:r>
          </a:p>
          <a:p>
            <a:pPr marL="587331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values of the labels here?</a:t>
            </a:r>
          </a:p>
          <a:p>
            <a:endParaRPr lang="en-US" dirty="0"/>
          </a:p>
          <a:p>
            <a:pPr marL="545803" lvl="1" indent="0">
              <a:buNone/>
            </a:pP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loop  beq  3  4  end</a:t>
            </a:r>
          </a:p>
          <a:p>
            <a:pPr marL="545803" lvl="1" indent="0">
              <a:buNone/>
            </a:pP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3  3  3</a:t>
            </a:r>
          </a:p>
          <a:p>
            <a:pPr marL="545803" lvl="1" indent="0">
              <a:buNone/>
            </a:pP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tom   noop</a:t>
            </a:r>
          </a:p>
          <a:p>
            <a:pPr marL="545803" lvl="1" indent="0">
              <a:buNone/>
            </a:pP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beq  0  0  loop</a:t>
            </a:r>
          </a:p>
          <a:p>
            <a:pPr marL="545803" lvl="1" indent="0">
              <a:buNone/>
            </a:pPr>
            <a:r>
              <a:rPr lang="nl-NL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end   halt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067432" y="6131560"/>
            <a:ext cx="6182268" cy="51816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2000" b="1" kern="0" dirty="0">
                <a:solidFill>
                  <a:prstClr val="black"/>
                </a:solidFill>
                <a:latin typeface="Century Gothic"/>
                <a:cs typeface="+mn-cs"/>
              </a:rPr>
              <a:t> What are the labels </a:t>
            </a:r>
            <a:r>
              <a:rPr lang="en-US" sz="2000" b="1" kern="0">
                <a:solidFill>
                  <a:prstClr val="black"/>
                </a:solidFill>
                <a:latin typeface="Century Gothic"/>
                <a:cs typeface="+mn-cs"/>
              </a:rPr>
              <a:t>replaced with?</a:t>
            </a:r>
            <a:endParaRPr lang="en-US" sz="2000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0623D2E-6B88-BBCB-D338-17247DAF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39</a:t>
            </a:fld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641BF-951C-589E-08CA-B1965AC60422}"/>
              </a:ext>
            </a:extLst>
          </p:cNvPr>
          <p:cNvSpPr txBox="1"/>
          <p:nvPr/>
        </p:nvSpPr>
        <p:spPr>
          <a:xfrm>
            <a:off x="8138319" y="587858"/>
            <a:ext cx="2736413" cy="1323439"/>
          </a:xfrm>
          <a:prstGeom prst="rect">
            <a:avLst/>
          </a:prstGeom>
          <a:solidFill>
            <a:srgbClr val="4472C4"/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// this is the assembly for: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while(x != y) {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 x *= 2;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Consolas" panose="020B0609020204030204" pitchFamily="49" charset="0"/>
              </a:rPr>
              <a:t>}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5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C184-48EA-F049-FE39-318F5AF7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A74D-2767-EF7A-9E46-87B9BBD6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2002684"/>
            <a:ext cx="10489585" cy="4931516"/>
          </a:xfrm>
        </p:spPr>
        <p:txBody>
          <a:bodyPr/>
          <a:lstStyle/>
          <a:p>
            <a:r>
              <a:rPr lang="en-US" dirty="0"/>
              <a:t>"H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ow does the compiler know what is what? For example how does the computer know that 100011 is supposed to be a char 'C' instead of an unsigned int of 67, or a signed int of -61."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The compiler knows because the user will label a variable as "char" or "int" or "unsigned int"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The hardware doesn't know or care: it's just 100011 and trusts that the program will execute the appropriate instructions</a:t>
            </a:r>
          </a:p>
          <a:p>
            <a:endParaRPr lang="en-US" sz="2800" dirty="0"/>
          </a:p>
          <a:p>
            <a:r>
              <a:rPr lang="en-US" sz="2800" dirty="0"/>
              <a:t>Lingering questions / feedback? I'll include an anonymous form at the end of every lecture: </a:t>
            </a:r>
            <a:r>
              <a:rPr lang="en-US" sz="2800" dirty="0">
                <a:hlinkClick r:id="rId2"/>
              </a:rPr>
              <a:t>https://bit.ly/3oXr4Ah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F6042-1B88-600E-55F2-06614D70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5CEEB0-4C9D-B271-459D-5172934AB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98" y="5963547"/>
            <a:ext cx="1438415" cy="163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535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5" dirty="0"/>
              <a:t>The ARM ISA</a:t>
            </a:r>
            <a:endParaRPr lang="en-US" sz="2464" dirty="0"/>
          </a:p>
          <a:p>
            <a:r>
              <a:rPr lang="en-US" sz="2905" dirty="0"/>
              <a:t>Lingering questions / feedback? I'll include an anonymous form at the end of every lecture: </a:t>
            </a:r>
            <a:r>
              <a:rPr lang="en-US" sz="2905" dirty="0">
                <a:hlinkClick r:id="rId2"/>
              </a:rPr>
              <a:t>https://bit.ly/3oXr4Ah</a:t>
            </a:r>
            <a:endParaRPr lang="en-US" sz="2905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881" y="5007368"/>
            <a:ext cx="1438415" cy="163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80031C-8544-877F-D803-5B0EA6D9AB1E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7774E-2551-D585-1AEE-D64CEA3C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583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Extra Problem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Compute the encoding in Hex for:</a:t>
            </a:r>
          </a:p>
          <a:p>
            <a:pPr lvl="1" eaLnBrk="1" hangingPunct="1"/>
            <a:r>
              <a:rPr lang="en-US" dirty="0"/>
              <a:t>add  3   7   3    (r3 = r3 + r7)       (add = 000)</a:t>
            </a:r>
          </a:p>
          <a:p>
            <a:pPr lvl="1" eaLnBrk="1" hangingPunct="1"/>
            <a:r>
              <a:rPr lang="en-US" dirty="0" err="1"/>
              <a:t>sw</a:t>
            </a:r>
            <a:r>
              <a:rPr lang="en-US" dirty="0"/>
              <a:t>  1   5  67     (M[r1+67] = r5)   (</a:t>
            </a:r>
            <a:r>
              <a:rPr lang="en-US" dirty="0" err="1"/>
              <a:t>sw</a:t>
            </a:r>
            <a:r>
              <a:rPr lang="en-US" dirty="0"/>
              <a:t> = 011)</a:t>
            </a:r>
          </a:p>
        </p:txBody>
      </p:sp>
      <p:sp>
        <p:nvSpPr>
          <p:cNvPr id="15366" name="Rectangle 27"/>
          <p:cNvSpPr>
            <a:spLocks noChangeArrowheads="1"/>
          </p:cNvSpPr>
          <p:nvPr/>
        </p:nvSpPr>
        <p:spPr bwMode="auto">
          <a:xfrm>
            <a:off x="4459341" y="5474491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5367" name="Rectangle 28"/>
          <p:cNvSpPr>
            <a:spLocks noChangeArrowheads="1"/>
          </p:cNvSpPr>
          <p:nvPr/>
        </p:nvSpPr>
        <p:spPr bwMode="auto">
          <a:xfrm>
            <a:off x="6080919" y="5474491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5368" name="Rectangle 29"/>
          <p:cNvSpPr>
            <a:spLocks noChangeArrowheads="1"/>
          </p:cNvSpPr>
          <p:nvPr/>
        </p:nvSpPr>
        <p:spPr bwMode="auto">
          <a:xfrm>
            <a:off x="7702498" y="5474491"/>
            <a:ext cx="3344505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>
                <a:latin typeface="Calibri" pitchFamily="34" charset="0"/>
              </a:rPr>
              <a:t>offset</a:t>
            </a:r>
          </a:p>
        </p:txBody>
      </p:sp>
      <p:sp>
        <p:nvSpPr>
          <p:cNvPr id="15369" name="Rectangle 30"/>
          <p:cNvSpPr>
            <a:spLocks noChangeArrowheads="1"/>
          </p:cNvSpPr>
          <p:nvPr/>
        </p:nvSpPr>
        <p:spPr bwMode="auto">
          <a:xfrm>
            <a:off x="2837762" y="5474491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opcode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5370" name="Rectangle 31"/>
          <p:cNvSpPr>
            <a:spLocks noChangeArrowheads="1"/>
          </p:cNvSpPr>
          <p:nvPr/>
        </p:nvSpPr>
        <p:spPr bwMode="auto">
          <a:xfrm>
            <a:off x="1216184" y="5474491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15371" name="Text Box 32"/>
          <p:cNvSpPr txBox="1">
            <a:spLocks noChangeArrowheads="1"/>
          </p:cNvSpPr>
          <p:nvPr/>
        </p:nvSpPr>
        <p:spPr bwMode="auto">
          <a:xfrm>
            <a:off x="1558239" y="4952731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31-25</a:t>
            </a:r>
          </a:p>
        </p:txBody>
      </p:sp>
      <p:sp>
        <p:nvSpPr>
          <p:cNvPr id="15372" name="Text Box 33"/>
          <p:cNvSpPr txBox="1">
            <a:spLocks noChangeArrowheads="1"/>
          </p:cNvSpPr>
          <p:nvPr/>
        </p:nvSpPr>
        <p:spPr bwMode="auto">
          <a:xfrm>
            <a:off x="2977120" y="4952731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24-22</a:t>
            </a:r>
          </a:p>
        </p:txBody>
      </p:sp>
      <p:sp>
        <p:nvSpPr>
          <p:cNvPr id="15373" name="Text Box 34"/>
          <p:cNvSpPr txBox="1">
            <a:spLocks noChangeArrowheads="1"/>
          </p:cNvSpPr>
          <p:nvPr/>
        </p:nvSpPr>
        <p:spPr bwMode="auto">
          <a:xfrm>
            <a:off x="4700047" y="4952731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21-19</a:t>
            </a:r>
          </a:p>
        </p:txBody>
      </p:sp>
      <p:sp>
        <p:nvSpPr>
          <p:cNvPr id="15374" name="Text Box 35"/>
          <p:cNvSpPr txBox="1">
            <a:spLocks noChangeArrowheads="1"/>
          </p:cNvSpPr>
          <p:nvPr/>
        </p:nvSpPr>
        <p:spPr bwMode="auto">
          <a:xfrm>
            <a:off x="6422974" y="4952731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18-16</a:t>
            </a:r>
          </a:p>
        </p:txBody>
      </p:sp>
      <p:sp>
        <p:nvSpPr>
          <p:cNvPr id="15375" name="Text Box 36"/>
          <p:cNvSpPr txBox="1">
            <a:spLocks noChangeArrowheads="1"/>
          </p:cNvSpPr>
          <p:nvPr/>
        </p:nvSpPr>
        <p:spPr bwMode="auto">
          <a:xfrm>
            <a:off x="9153054" y="4952731"/>
            <a:ext cx="813532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15-0</a:t>
            </a:r>
          </a:p>
        </p:txBody>
      </p:sp>
      <p:sp>
        <p:nvSpPr>
          <p:cNvPr id="15376" name="Rectangle 37"/>
          <p:cNvSpPr>
            <a:spLocks noChangeArrowheads="1"/>
          </p:cNvSpPr>
          <p:nvPr/>
        </p:nvSpPr>
        <p:spPr bwMode="auto">
          <a:xfrm>
            <a:off x="4459341" y="388979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regA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5377" name="Rectangle 38"/>
          <p:cNvSpPr>
            <a:spLocks noChangeArrowheads="1"/>
          </p:cNvSpPr>
          <p:nvPr/>
        </p:nvSpPr>
        <p:spPr bwMode="auto">
          <a:xfrm>
            <a:off x="6080919" y="388979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regB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5378" name="Rectangle 39"/>
          <p:cNvSpPr>
            <a:spLocks noChangeArrowheads="1"/>
          </p:cNvSpPr>
          <p:nvPr/>
        </p:nvSpPr>
        <p:spPr bwMode="auto">
          <a:xfrm>
            <a:off x="7702498" y="388979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15379" name="Rectangle 40"/>
          <p:cNvSpPr>
            <a:spLocks noChangeArrowheads="1"/>
          </p:cNvSpPr>
          <p:nvPr/>
        </p:nvSpPr>
        <p:spPr bwMode="auto">
          <a:xfrm>
            <a:off x="2837762" y="388979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opcode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5380" name="Rectangle 41"/>
          <p:cNvSpPr>
            <a:spLocks noChangeArrowheads="1"/>
          </p:cNvSpPr>
          <p:nvPr/>
        </p:nvSpPr>
        <p:spPr bwMode="auto">
          <a:xfrm>
            <a:off x="1216184" y="388979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sz="2500" i="1" dirty="0">
                <a:latin typeface="Calibri" pitchFamily="34" charset="0"/>
              </a:rPr>
              <a:t>unused</a:t>
            </a:r>
          </a:p>
        </p:txBody>
      </p:sp>
      <p:sp>
        <p:nvSpPr>
          <p:cNvPr id="15381" name="Rectangle 42"/>
          <p:cNvSpPr>
            <a:spLocks noChangeArrowheads="1"/>
          </p:cNvSpPr>
          <p:nvPr/>
        </p:nvSpPr>
        <p:spPr bwMode="auto">
          <a:xfrm>
            <a:off x="9324076" y="3889798"/>
            <a:ext cx="1621578" cy="60452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en-US" b="1" dirty="0" err="1">
                <a:latin typeface="Calibri" pitchFamily="34" charset="0"/>
              </a:rPr>
              <a:t>destR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5382" name="Text Box 43"/>
          <p:cNvSpPr txBox="1">
            <a:spLocks noChangeArrowheads="1"/>
          </p:cNvSpPr>
          <p:nvPr/>
        </p:nvSpPr>
        <p:spPr bwMode="auto">
          <a:xfrm>
            <a:off x="1558239" y="336804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31-25</a:t>
            </a:r>
          </a:p>
        </p:txBody>
      </p:sp>
      <p:sp>
        <p:nvSpPr>
          <p:cNvPr id="15383" name="Text Box 44"/>
          <p:cNvSpPr txBox="1">
            <a:spLocks noChangeArrowheads="1"/>
          </p:cNvSpPr>
          <p:nvPr/>
        </p:nvSpPr>
        <p:spPr bwMode="auto">
          <a:xfrm>
            <a:off x="2977120" y="336804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24-22</a:t>
            </a:r>
          </a:p>
        </p:txBody>
      </p:sp>
      <p:sp>
        <p:nvSpPr>
          <p:cNvPr id="15384" name="Text Box 45"/>
          <p:cNvSpPr txBox="1">
            <a:spLocks noChangeArrowheads="1"/>
          </p:cNvSpPr>
          <p:nvPr/>
        </p:nvSpPr>
        <p:spPr bwMode="auto">
          <a:xfrm>
            <a:off x="4700047" y="336804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21-19</a:t>
            </a:r>
          </a:p>
        </p:txBody>
      </p:sp>
      <p:sp>
        <p:nvSpPr>
          <p:cNvPr id="15385" name="Text Box 46"/>
          <p:cNvSpPr txBox="1">
            <a:spLocks noChangeArrowheads="1"/>
          </p:cNvSpPr>
          <p:nvPr/>
        </p:nvSpPr>
        <p:spPr bwMode="auto">
          <a:xfrm>
            <a:off x="6422974" y="3368040"/>
            <a:ext cx="975436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18-16</a:t>
            </a:r>
          </a:p>
        </p:txBody>
      </p:sp>
      <p:sp>
        <p:nvSpPr>
          <p:cNvPr id="15386" name="Text Box 47"/>
          <p:cNvSpPr txBox="1">
            <a:spLocks noChangeArrowheads="1"/>
          </p:cNvSpPr>
          <p:nvPr/>
        </p:nvSpPr>
        <p:spPr bwMode="auto">
          <a:xfrm>
            <a:off x="8224025" y="3368040"/>
            <a:ext cx="813532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15-3</a:t>
            </a:r>
          </a:p>
        </p:txBody>
      </p:sp>
      <p:sp>
        <p:nvSpPr>
          <p:cNvPr id="15387" name="Text Box 48"/>
          <p:cNvSpPr txBox="1">
            <a:spLocks noChangeArrowheads="1"/>
          </p:cNvSpPr>
          <p:nvPr/>
        </p:nvSpPr>
        <p:spPr bwMode="auto">
          <a:xfrm>
            <a:off x="9820263" y="3368040"/>
            <a:ext cx="651629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2-0</a:t>
            </a:r>
          </a:p>
        </p:txBody>
      </p:sp>
      <p:sp>
        <p:nvSpPr>
          <p:cNvPr id="15388" name="WordArt 49"/>
          <p:cNvSpPr>
            <a:spLocks noChangeArrowheads="1" noChangeShapeType="1" noTextEdit="1"/>
          </p:cNvSpPr>
          <p:nvPr/>
        </p:nvSpPr>
        <p:spPr bwMode="auto">
          <a:xfrm rot="1865533">
            <a:off x="9324079" y="345441"/>
            <a:ext cx="2419699" cy="788035"/>
          </a:xfrm>
          <a:prstGeom prst="rect">
            <a:avLst/>
          </a:prstGeom>
        </p:spPr>
        <p:txBody>
          <a:bodyPr wrap="none" lIns="113907" tIns="56953" rIns="113907" bIns="56953" fromWordArt="1">
            <a:prstTxWarp prst="textSlantUp">
              <a:avLst>
                <a:gd name="adj" fmla="val 42481"/>
              </a:avLst>
            </a:prstTxWarp>
          </a:bodyPr>
          <a:lstStyle/>
          <a:p>
            <a:r>
              <a:rPr lang="en-US" sz="3500" b="1" i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"/>
                <a:cs typeface="Arial"/>
              </a:rPr>
              <a:t>LC2K ISA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5313" y="4466944"/>
            <a:ext cx="9881690" cy="499739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0000000  000      011     111   000</a:t>
            </a:r>
            <a:r>
              <a:rPr lang="is-I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…000  011</a:t>
            </a:r>
            <a:endParaRPr lang="en-US" sz="2500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2609" y="6068134"/>
            <a:ext cx="10037091" cy="499739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0000000  011      001     101  0000000001000011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AD77B325-BB8F-CA0D-3D2C-95D4D335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problem 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5803" lvl="1" indent="0">
              <a:buNone/>
            </a:pPr>
            <a:endParaRPr 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5803" lvl="1" indent="0"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loop  lw   0  1  one</a:t>
            </a:r>
          </a:p>
          <a:p>
            <a:pPr marL="545803" lvl="1" indent="0"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1  1  1</a:t>
            </a:r>
          </a:p>
          <a:p>
            <a:pPr marL="545803" lvl="1" indent="0"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   0  1  one</a:t>
            </a:r>
          </a:p>
          <a:p>
            <a:pPr marL="545803" lvl="1" indent="0"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halt</a:t>
            </a:r>
          </a:p>
          <a:p>
            <a:pPr marL="545803" lvl="1" indent="0">
              <a:buNone/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one   .fill 1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does that program do?</a:t>
            </a:r>
          </a:p>
          <a:p>
            <a:r>
              <a:rPr lang="en-US" sz="2800" dirty="0"/>
              <a:t>Be aware that a </a:t>
            </a:r>
            <a:r>
              <a:rPr lang="en-US" sz="2800" dirty="0" err="1"/>
              <a:t>beq</a:t>
            </a:r>
            <a:r>
              <a:rPr lang="en-US" sz="2800" dirty="0"/>
              <a:t> uses PC-relative addressing.</a:t>
            </a:r>
          </a:p>
          <a:p>
            <a:pPr lvl="1"/>
            <a:r>
              <a:rPr lang="en-US" sz="2400" dirty="0"/>
              <a:t>Be sure to carefully read the example in project 1.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1216184" y="4267200"/>
            <a:ext cx="4459341" cy="94996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2000" b="1" kern="0" dirty="0">
                <a:solidFill>
                  <a:prstClr val="black"/>
                </a:solidFill>
                <a:latin typeface="Century Gothic"/>
                <a:cs typeface="+mn-cs"/>
              </a:rPr>
              <a:t> What's the first line in binary?</a:t>
            </a:r>
            <a:endParaRPr lang="en-US" sz="2000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27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 1</a:t>
            </a:r>
          </a:p>
          <a:p>
            <a:pPr lvl="1"/>
            <a:r>
              <a:rPr lang="en-US" dirty="0"/>
              <a:t>Posted on website, due next Friday</a:t>
            </a:r>
          </a:p>
          <a:p>
            <a:r>
              <a:rPr lang="en-US" dirty="0"/>
              <a:t>P1</a:t>
            </a:r>
          </a:p>
          <a:p>
            <a:pPr lvl="1"/>
            <a:r>
              <a:rPr lang="en-US" dirty="0"/>
              <a:t>3 parts, first part due in two weeks</a:t>
            </a:r>
          </a:p>
          <a:p>
            <a:r>
              <a:rPr lang="en-US" dirty="0"/>
              <a:t>Setup clinic</a:t>
            </a:r>
          </a:p>
          <a:p>
            <a:pPr lvl="1"/>
            <a:r>
              <a:rPr lang="en-US" dirty="0"/>
              <a:t>Need help getting your debugger setup?</a:t>
            </a:r>
          </a:p>
          <a:p>
            <a:pPr lvl="1"/>
            <a:r>
              <a:rPr lang="en-US" dirty="0"/>
              <a:t>Dedicated help on Friday!</a:t>
            </a:r>
          </a:p>
          <a:p>
            <a:pPr lvl="1"/>
            <a:r>
              <a:rPr lang="en-US" dirty="0"/>
              <a:t>Homework 1 has a question requiring you to show debugger is setup</a:t>
            </a:r>
          </a:p>
          <a:p>
            <a:r>
              <a:rPr lang="en-US" dirty="0"/>
              <a:t>OH</a:t>
            </a:r>
          </a:p>
          <a:p>
            <a:pPr lvl="1"/>
            <a:r>
              <a:rPr lang="en-US" dirty="0"/>
              <a:t>Going on now: see website-&gt;Google Calendar-&gt;Office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0789" y="431800"/>
            <a:ext cx="10742957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Instruction Set Architecture (ISA) Design Lectures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2138" y="1784773"/>
            <a:ext cx="10483252" cy="503766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i="1" dirty="0"/>
              <a:t>“People who are really serious about software should make their own hardware.” — Alan Kay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2: ISA - storage types, binary and addressing modes</a:t>
            </a:r>
          </a:p>
          <a:p>
            <a:pPr eaLnBrk="1" hangingPunct="1"/>
            <a:r>
              <a:rPr lang="en-US" sz="2800" b="1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3 : LC2K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4 : ARM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5 : Converting C to assembly – basic blocks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6 : Converting C to assembly – functions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7 : Translation software; libraries, memory layout</a:t>
            </a:r>
          </a:p>
          <a:p>
            <a:pPr eaLnBrk="1" hangingPunct="1"/>
            <a:endParaRPr lang="en-US" sz="28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04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/>
          </p:cNvSpPr>
          <p:nvPr/>
        </p:nvSpPr>
        <p:spPr bwMode="auto">
          <a:xfrm>
            <a:off x="1127123" y="2746028"/>
            <a:ext cx="3639524" cy="296444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t" anchorCtr="0" compatLnSpc="1">
            <a:prstTxWarp prst="textNoShape">
              <a:avLst/>
            </a:prstTxWarp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3340">
              <a:ln>
                <a:solidFill>
                  <a:schemeClr val="tx1"/>
                </a:solidFill>
                <a:prstDash val="dot"/>
              </a:ln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56" dirty="0"/>
              <a:t>Reminder- System Organization</a:t>
            </a: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8305074" y="2061926"/>
            <a:ext cx="97770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Memory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85993" y="2833680"/>
            <a:ext cx="101380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Registers</a:t>
            </a:r>
          </a:p>
        </p:txBody>
      </p:sp>
      <p:sp>
        <p:nvSpPr>
          <p:cNvPr id="10" name="Trapezoid 9"/>
          <p:cNvSpPr>
            <a:spLocks/>
          </p:cNvSpPr>
          <p:nvPr/>
        </p:nvSpPr>
        <p:spPr bwMode="auto">
          <a:xfrm rot="5400000">
            <a:off x="3233224" y="3822459"/>
            <a:ext cx="1444218" cy="606588"/>
          </a:xfrm>
          <a:prstGeom prst="trapezoid">
            <a:avLst>
              <a:gd name="adj" fmla="val 98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3340" dirty="0">
                <a:latin typeface="Times New Roman" pitchFamily="18" charset="0"/>
              </a:rPr>
              <a:t>+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87092" y="4512388"/>
            <a:ext cx="124585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Calibri"/>
                <a:cs typeface="Calibri"/>
              </a:rPr>
              <a:t>32 x 64 bits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441394" y="2213947"/>
            <a:ext cx="570990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CPU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698486" y="5254407"/>
            <a:ext cx="2294346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Calibri"/>
                <a:cs typeface="Calibri"/>
              </a:rPr>
              <a:t>Gigabytes to Terabytes</a:t>
            </a:r>
          </a:p>
        </p:txBody>
      </p:sp>
      <p:sp>
        <p:nvSpPr>
          <p:cNvPr id="18" name="Left Arrow 17"/>
          <p:cNvSpPr>
            <a:spLocks/>
          </p:cNvSpPr>
          <p:nvPr/>
        </p:nvSpPr>
        <p:spPr bwMode="auto">
          <a:xfrm>
            <a:off x="5474332" y="3126085"/>
            <a:ext cx="1819763" cy="684103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795" dirty="0">
                <a:latin typeface="Calibri"/>
                <a:cs typeface="Calibri"/>
              </a:rPr>
              <a:t>Load</a:t>
            </a:r>
          </a:p>
        </p:txBody>
      </p:sp>
      <p:sp>
        <p:nvSpPr>
          <p:cNvPr id="19" name="Left Arrow 18"/>
          <p:cNvSpPr>
            <a:spLocks/>
          </p:cNvSpPr>
          <p:nvPr/>
        </p:nvSpPr>
        <p:spPr bwMode="auto">
          <a:xfrm flipH="1">
            <a:off x="5575431" y="4038223"/>
            <a:ext cx="1819763" cy="684103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795" dirty="0">
                <a:latin typeface="Calibri"/>
                <a:cs typeface="Calibri"/>
              </a:rPr>
              <a:t>Store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550943" y="2947575"/>
            <a:ext cx="55207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ALU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102878" y="2594005"/>
            <a:ext cx="2021959" cy="258439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795" b="1" dirty="0">
                <a:latin typeface="Calibri"/>
                <a:cs typeface="Calibri"/>
              </a:rPr>
              <a:t>Address FFFF…</a:t>
            </a: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r>
              <a:rPr lang="en-US" sz="1795" b="1" dirty="0">
                <a:latin typeface="Calibri"/>
                <a:cs typeface="Calibri"/>
              </a:rPr>
              <a:t>Address 0000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3250177" y="5026372"/>
            <a:ext cx="4650505" cy="304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07629" y="3331316"/>
          <a:ext cx="1314274" cy="114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90">
                <a:tc>
                  <a:txBody>
                    <a:bodyPr/>
                    <a:lstStyle/>
                    <a:p>
                      <a:r>
                        <a:rPr lang="en-US" sz="1900" b="1" dirty="0"/>
                        <a:t>X0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0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90">
                <a:tc>
                  <a:txBody>
                    <a:bodyPr/>
                    <a:lstStyle/>
                    <a:p>
                      <a:r>
                        <a:rPr lang="en-US" sz="1900" b="1" dirty="0"/>
                        <a:t>X1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7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90">
                <a:tc>
                  <a:txBody>
                    <a:bodyPr/>
                    <a:lstStyle/>
                    <a:p>
                      <a:r>
                        <a:rPr lang="en-US" sz="1900" b="1" dirty="0"/>
                        <a:t>X2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-3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9190" y="5368977"/>
            <a:ext cx="680083" cy="27655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7" b="1" dirty="0"/>
              <a:t>0102</a:t>
            </a:r>
            <a:endParaRPr lang="en-US" sz="998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41727" y="4978836"/>
            <a:ext cx="1410313" cy="2459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998" b="1" dirty="0"/>
              <a:t>Program counter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9189" y="5368975"/>
            <a:ext cx="680083" cy="27655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7" b="1" dirty="0"/>
              <a:t>0102</a:t>
            </a:r>
            <a:endParaRPr lang="en-US" sz="998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005043" y="3672033"/>
            <a:ext cx="2123055" cy="27655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7" b="1" dirty="0"/>
              <a:t>ADD X0, X1, X2</a:t>
            </a:r>
            <a:endParaRPr lang="en-US" sz="998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225936" y="3672031"/>
            <a:ext cx="1718664" cy="52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397" b="1" dirty="0">
                <a:latin typeface="Calibri"/>
                <a:cs typeface="Calibri"/>
              </a:rPr>
              <a:t>Address 0102</a:t>
            </a:r>
          </a:p>
          <a:p>
            <a:endParaRPr lang="en-US" sz="1397" dirty="0"/>
          </a:p>
        </p:txBody>
      </p:sp>
      <p:sp>
        <p:nvSpPr>
          <p:cNvPr id="27" name="TextBox 26"/>
          <p:cNvSpPr txBox="1"/>
          <p:nvPr/>
        </p:nvSpPr>
        <p:spPr>
          <a:xfrm>
            <a:off x="10124836" y="1122676"/>
            <a:ext cx="1444218" cy="46076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97" b="1" dirty="0"/>
              <a:t>ADD X0, X1, X2</a:t>
            </a:r>
          </a:p>
          <a:p>
            <a:pPr algn="ctr"/>
            <a:r>
              <a:rPr lang="en-US" sz="1197" b="1" dirty="0"/>
              <a:t>SUB X1, X2, X0</a:t>
            </a: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8912849" y="575367"/>
            <a:ext cx="3206840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Let's execute this short program: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E9AC5-CDB6-79AE-BBF3-2A1FB3E2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41146 -0.047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0.35451 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/>
          </p:cNvSpPr>
          <p:nvPr/>
        </p:nvSpPr>
        <p:spPr bwMode="auto">
          <a:xfrm>
            <a:off x="1127123" y="2746028"/>
            <a:ext cx="3639524" cy="296444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t" anchorCtr="0" compatLnSpc="1">
            <a:prstTxWarp prst="textNoShape">
              <a:avLst/>
            </a:prstTxWarp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3340">
              <a:ln>
                <a:solidFill>
                  <a:schemeClr val="tx1"/>
                </a:solidFill>
                <a:prstDash val="dot"/>
              </a:ln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6" dirty="0"/>
              <a:t>Reminder- System Organization</a:t>
            </a:r>
            <a:endParaRPr lang="en-US" dirty="0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8305074" y="2061926"/>
            <a:ext cx="97770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Memory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85993" y="2833680"/>
            <a:ext cx="101380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Registers</a:t>
            </a:r>
          </a:p>
        </p:txBody>
      </p:sp>
      <p:sp>
        <p:nvSpPr>
          <p:cNvPr id="10" name="Trapezoid 9"/>
          <p:cNvSpPr>
            <a:spLocks/>
          </p:cNvSpPr>
          <p:nvPr/>
        </p:nvSpPr>
        <p:spPr bwMode="auto">
          <a:xfrm rot="5400000">
            <a:off x="3233224" y="3822459"/>
            <a:ext cx="1444218" cy="606588"/>
          </a:xfrm>
          <a:prstGeom prst="trapezoid">
            <a:avLst>
              <a:gd name="adj" fmla="val 98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3340" dirty="0">
                <a:latin typeface="Times New Roman" pitchFamily="18" charset="0"/>
              </a:rPr>
              <a:t>+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87092" y="4512388"/>
            <a:ext cx="124585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Calibri"/>
                <a:cs typeface="Calibri"/>
              </a:rPr>
              <a:t>32 x 64 bits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441394" y="2213947"/>
            <a:ext cx="570990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CPU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698486" y="5254407"/>
            <a:ext cx="2294346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Calibri"/>
                <a:cs typeface="Calibri"/>
              </a:rPr>
              <a:t>Gigabytes to Terabytes</a:t>
            </a:r>
          </a:p>
        </p:txBody>
      </p:sp>
      <p:sp>
        <p:nvSpPr>
          <p:cNvPr id="18" name="Left Arrow 17"/>
          <p:cNvSpPr>
            <a:spLocks/>
          </p:cNvSpPr>
          <p:nvPr/>
        </p:nvSpPr>
        <p:spPr bwMode="auto">
          <a:xfrm>
            <a:off x="5474332" y="3126085"/>
            <a:ext cx="1819763" cy="684103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795" dirty="0">
                <a:latin typeface="Calibri"/>
                <a:cs typeface="Calibri"/>
              </a:rPr>
              <a:t>Load</a:t>
            </a:r>
          </a:p>
        </p:txBody>
      </p:sp>
      <p:sp>
        <p:nvSpPr>
          <p:cNvPr id="19" name="Left Arrow 18"/>
          <p:cNvSpPr>
            <a:spLocks/>
          </p:cNvSpPr>
          <p:nvPr/>
        </p:nvSpPr>
        <p:spPr bwMode="auto">
          <a:xfrm flipH="1">
            <a:off x="5575431" y="4038223"/>
            <a:ext cx="1819763" cy="684103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795" dirty="0">
                <a:latin typeface="Calibri"/>
                <a:cs typeface="Calibri"/>
              </a:rPr>
              <a:t>Store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550943" y="2947575"/>
            <a:ext cx="55207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ALU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102878" y="2594005"/>
            <a:ext cx="2021959" cy="258439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795" b="1" dirty="0">
                <a:latin typeface="Calibri"/>
                <a:cs typeface="Calibri"/>
              </a:rPr>
              <a:t>Address FFFF…</a:t>
            </a: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r>
              <a:rPr lang="en-US" sz="1795" b="1" dirty="0">
                <a:latin typeface="Calibri"/>
                <a:cs typeface="Calibri"/>
              </a:rPr>
              <a:t>Address 0000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3250177" y="5026372"/>
            <a:ext cx="4650505" cy="304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07629" y="3331316"/>
          <a:ext cx="1314274" cy="114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90">
                <a:tc>
                  <a:txBody>
                    <a:bodyPr/>
                    <a:lstStyle/>
                    <a:p>
                      <a:r>
                        <a:rPr lang="en-US" sz="1900" b="1" dirty="0"/>
                        <a:t>X0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90">
                <a:tc>
                  <a:txBody>
                    <a:bodyPr/>
                    <a:lstStyle/>
                    <a:p>
                      <a:r>
                        <a:rPr lang="en-US" sz="1900" b="1" dirty="0"/>
                        <a:t>X1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7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90">
                <a:tc>
                  <a:txBody>
                    <a:bodyPr/>
                    <a:lstStyle/>
                    <a:p>
                      <a:r>
                        <a:rPr lang="en-US" sz="1900" b="1" dirty="0"/>
                        <a:t>X2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-3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9190" y="5368977"/>
            <a:ext cx="680083" cy="27655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7" b="1" dirty="0">
                <a:solidFill>
                  <a:srgbClr val="FF0000"/>
                </a:solidFill>
              </a:rPr>
              <a:t>0103</a:t>
            </a:r>
            <a:endParaRPr lang="en-US" sz="998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1727" y="4978836"/>
            <a:ext cx="1410313" cy="2459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998" b="1" dirty="0"/>
              <a:t>Program counter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9189" y="5368975"/>
            <a:ext cx="680083" cy="27655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7" b="1" dirty="0">
                <a:solidFill>
                  <a:srgbClr val="FF0000"/>
                </a:solidFill>
              </a:rPr>
              <a:t>0103</a:t>
            </a:r>
            <a:endParaRPr lang="en-US" sz="998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05043" y="3672033"/>
            <a:ext cx="2123055" cy="27655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7" b="1" dirty="0"/>
              <a:t>SUB X1, X2, X0</a:t>
            </a:r>
            <a:endParaRPr lang="en-US" sz="998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225936" y="3672031"/>
            <a:ext cx="1718664" cy="52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397" b="1" dirty="0">
                <a:latin typeface="Calibri"/>
                <a:cs typeface="Calibri"/>
              </a:rPr>
              <a:t>Address 0103</a:t>
            </a:r>
          </a:p>
          <a:p>
            <a:endParaRPr lang="en-US" sz="1397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03BFCB-F37A-C25B-D878-0F30122CB6D4}"/>
              </a:ext>
            </a:extLst>
          </p:cNvPr>
          <p:cNvSpPr txBox="1"/>
          <p:nvPr/>
        </p:nvSpPr>
        <p:spPr>
          <a:xfrm>
            <a:off x="10124836" y="1122676"/>
            <a:ext cx="1444218" cy="46076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97" b="1" dirty="0"/>
              <a:t>ADD X0, X1, X2</a:t>
            </a:r>
          </a:p>
          <a:p>
            <a:pPr algn="ctr"/>
            <a:r>
              <a:rPr lang="en-US" sz="1197" b="1" dirty="0"/>
              <a:t>SUB X1, X2, X0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68B5CA-5235-6ED2-DDD1-0FE505E471D5}"/>
              </a:ext>
            </a:extLst>
          </p:cNvPr>
          <p:cNvSpPr txBox="1">
            <a:spLocks/>
          </p:cNvSpPr>
          <p:nvPr/>
        </p:nvSpPr>
        <p:spPr>
          <a:xfrm>
            <a:off x="8912849" y="575367"/>
            <a:ext cx="3206840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Let's execute this short program: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11CD1-31D2-1386-C91A-9943D6CF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41146 -0.047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3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0.35451 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/>
          </p:cNvSpPr>
          <p:nvPr/>
        </p:nvSpPr>
        <p:spPr bwMode="auto">
          <a:xfrm>
            <a:off x="1127123" y="2746028"/>
            <a:ext cx="3639524" cy="296444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t" anchorCtr="0" compatLnSpc="1">
            <a:prstTxWarp prst="textNoShape">
              <a:avLst/>
            </a:prstTxWarp>
          </a:bodyPr>
          <a:lstStyle/>
          <a:p>
            <a:pPr defTabSz="912114" fontAlgn="base">
              <a:spcBef>
                <a:spcPct val="0"/>
              </a:spcBef>
              <a:spcAft>
                <a:spcPct val="0"/>
              </a:spcAft>
            </a:pPr>
            <a:endParaRPr lang="en-US" sz="3340">
              <a:ln>
                <a:solidFill>
                  <a:schemeClr val="tx1"/>
                </a:solidFill>
                <a:prstDash val="dot"/>
              </a:ln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56" dirty="0"/>
              <a:t>Reminder- System Organization</a:t>
            </a:r>
            <a:endParaRPr lang="en-US" dirty="0">
              <a:uFillTx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8305074" y="2061926"/>
            <a:ext cx="97770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Memory</a:t>
            </a: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185993" y="2833680"/>
            <a:ext cx="101380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Registers</a:t>
            </a:r>
          </a:p>
        </p:txBody>
      </p:sp>
      <p:sp>
        <p:nvSpPr>
          <p:cNvPr id="10" name="Trapezoid 9"/>
          <p:cNvSpPr>
            <a:spLocks/>
          </p:cNvSpPr>
          <p:nvPr/>
        </p:nvSpPr>
        <p:spPr bwMode="auto">
          <a:xfrm rot="5400000">
            <a:off x="3233224" y="3822459"/>
            <a:ext cx="1444218" cy="606588"/>
          </a:xfrm>
          <a:prstGeom prst="trapezoid">
            <a:avLst>
              <a:gd name="adj" fmla="val 985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3340" dirty="0">
                <a:latin typeface="Times New Roman" pitchFamily="18" charset="0"/>
              </a:rPr>
              <a:t>+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1287092" y="4512388"/>
            <a:ext cx="124585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Calibri"/>
                <a:cs typeface="Calibri"/>
              </a:rPr>
              <a:t>32 x 64 bits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441394" y="2213947"/>
            <a:ext cx="570990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CPU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698486" y="5254407"/>
            <a:ext cx="2294346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Calibri"/>
                <a:cs typeface="Calibri"/>
              </a:rPr>
              <a:t>Gigabytes to Terabytes</a:t>
            </a:r>
          </a:p>
        </p:txBody>
      </p:sp>
      <p:sp>
        <p:nvSpPr>
          <p:cNvPr id="18" name="Left Arrow 17"/>
          <p:cNvSpPr>
            <a:spLocks/>
          </p:cNvSpPr>
          <p:nvPr/>
        </p:nvSpPr>
        <p:spPr bwMode="auto">
          <a:xfrm>
            <a:off x="5474332" y="3126085"/>
            <a:ext cx="1819763" cy="684103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795" dirty="0">
                <a:latin typeface="Calibri"/>
                <a:cs typeface="Calibri"/>
              </a:rPr>
              <a:t>Load</a:t>
            </a:r>
          </a:p>
        </p:txBody>
      </p:sp>
      <p:sp>
        <p:nvSpPr>
          <p:cNvPr id="19" name="Left Arrow 18"/>
          <p:cNvSpPr>
            <a:spLocks/>
          </p:cNvSpPr>
          <p:nvPr/>
        </p:nvSpPr>
        <p:spPr bwMode="auto">
          <a:xfrm flipH="1">
            <a:off x="5575431" y="4038223"/>
            <a:ext cx="1819763" cy="684103"/>
          </a:xfrm>
          <a:prstGeom prst="leftArrow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algn="ctr" defTabSz="912114" fontAlgn="base">
              <a:spcBef>
                <a:spcPct val="0"/>
              </a:spcBef>
              <a:spcAft>
                <a:spcPct val="0"/>
              </a:spcAft>
            </a:pPr>
            <a:r>
              <a:rPr lang="en-US" sz="1795" dirty="0">
                <a:latin typeface="Calibri"/>
                <a:cs typeface="Calibri"/>
              </a:rPr>
              <a:t>Store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3550943" y="2947575"/>
            <a:ext cx="552074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ALU</a:t>
            </a: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8102878" y="2594005"/>
            <a:ext cx="2021959" cy="258439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1795" b="1" dirty="0">
                <a:latin typeface="Calibri"/>
                <a:cs typeface="Calibri"/>
              </a:rPr>
              <a:t>Address FFFF…</a:t>
            </a: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endParaRPr lang="en-US" sz="1795" b="1" dirty="0">
              <a:latin typeface="Calibri"/>
              <a:cs typeface="Calibri"/>
            </a:endParaRPr>
          </a:p>
          <a:p>
            <a:pPr algn="ctr"/>
            <a:r>
              <a:rPr lang="en-US" sz="1795" b="1" dirty="0">
                <a:latin typeface="Calibri"/>
                <a:cs typeface="Calibri"/>
              </a:rPr>
              <a:t>Address 0000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07629" y="3331316"/>
          <a:ext cx="1314274" cy="114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90">
                <a:tc>
                  <a:txBody>
                    <a:bodyPr/>
                    <a:lstStyle/>
                    <a:p>
                      <a:r>
                        <a:rPr lang="en-US" sz="1900" b="1" dirty="0"/>
                        <a:t>X0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90">
                <a:tc>
                  <a:txBody>
                    <a:bodyPr/>
                    <a:lstStyle/>
                    <a:p>
                      <a:r>
                        <a:rPr lang="en-US" sz="1900" b="1" dirty="0"/>
                        <a:t>X1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-7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90">
                <a:tc>
                  <a:txBody>
                    <a:bodyPr/>
                    <a:lstStyle/>
                    <a:p>
                      <a:r>
                        <a:rPr lang="en-US" sz="1900" b="1" dirty="0"/>
                        <a:t>X2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-3</a:t>
                      </a:r>
                    </a:p>
                  </a:txBody>
                  <a:tcPr marL="121318" marR="121318" marT="45607" marB="4560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69190" y="5368977"/>
            <a:ext cx="680083" cy="27655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97" b="1" dirty="0"/>
              <a:t>0104</a:t>
            </a:r>
            <a:endParaRPr lang="en-US" sz="998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41727" y="4978836"/>
            <a:ext cx="1410313" cy="2459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998" b="1" dirty="0"/>
              <a:t>Program counter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25E1BA-6869-80FA-26F3-FF950D7B709D}"/>
              </a:ext>
            </a:extLst>
          </p:cNvPr>
          <p:cNvSpPr txBox="1"/>
          <p:nvPr/>
        </p:nvSpPr>
        <p:spPr>
          <a:xfrm>
            <a:off x="10124836" y="1122676"/>
            <a:ext cx="1444218" cy="460767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97" b="1" dirty="0"/>
              <a:t>ADD X0, X1, X2</a:t>
            </a:r>
          </a:p>
          <a:p>
            <a:pPr algn="ctr"/>
            <a:r>
              <a:rPr lang="en-US" sz="1197" b="1" dirty="0"/>
              <a:t>SUB X1, X2, X0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43AD5-5D9C-EA18-0BE6-72EACFF45D0C}"/>
              </a:ext>
            </a:extLst>
          </p:cNvPr>
          <p:cNvSpPr txBox="1">
            <a:spLocks/>
          </p:cNvSpPr>
          <p:nvPr/>
        </p:nvSpPr>
        <p:spPr>
          <a:xfrm>
            <a:off x="8912849" y="575367"/>
            <a:ext cx="3206840" cy="368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5" dirty="0">
                <a:latin typeface="+mj-lt"/>
              </a:rPr>
              <a:t>Let's execute this short program: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5B60E-94B2-C73C-CD6A-20C1898E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2806</Words>
  <Application>Microsoft Office PowerPoint</Application>
  <PresentationFormat>Custom</PresentationFormat>
  <Paragraphs>715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Narrow</vt:lpstr>
      <vt:lpstr>Calibri</vt:lpstr>
      <vt:lpstr>Calibri Light</vt:lpstr>
      <vt:lpstr>Century Gothic</vt:lpstr>
      <vt:lpstr>Consolas</vt:lpstr>
      <vt:lpstr>Courier New</vt:lpstr>
      <vt:lpstr>Roboto</vt:lpstr>
      <vt:lpstr>Times New Roman</vt:lpstr>
      <vt:lpstr>2_Office Theme</vt:lpstr>
      <vt:lpstr>EECS 370 - Lecture 3</vt:lpstr>
      <vt:lpstr>PowerPoint Presentation</vt:lpstr>
      <vt:lpstr>Important Data</vt:lpstr>
      <vt:lpstr>Lingering Questions</vt:lpstr>
      <vt:lpstr>Announcements</vt:lpstr>
      <vt:lpstr>Instruction Set Architecture (ISA) Design Lectures</vt:lpstr>
      <vt:lpstr>Reminder- System Organization</vt:lpstr>
      <vt:lpstr>Reminder- System Organization</vt:lpstr>
      <vt:lpstr>Reminder- System Organization</vt:lpstr>
      <vt:lpstr>Encoding Instructions</vt:lpstr>
      <vt:lpstr>Software program to machine code</vt:lpstr>
      <vt:lpstr>Assembly Instruction Encoding</vt:lpstr>
      <vt:lpstr>What if we run out of registers?</vt:lpstr>
      <vt:lpstr>Memory architecture: The ARM (Linux) Memory Image</vt:lpstr>
      <vt:lpstr>Addressing Modes</vt:lpstr>
      <vt:lpstr>Direct Addressing</vt:lpstr>
      <vt:lpstr>Register indirect</vt:lpstr>
      <vt:lpstr>Register indirect</vt:lpstr>
      <vt:lpstr>Register indirect</vt:lpstr>
      <vt:lpstr>Register indirect</vt:lpstr>
      <vt:lpstr>Base + Displacement</vt:lpstr>
      <vt:lpstr>Class Problem</vt:lpstr>
      <vt:lpstr>PC-relative addressing</vt:lpstr>
      <vt:lpstr>ISA Types</vt:lpstr>
      <vt:lpstr>LC2K ISA</vt:lpstr>
      <vt:lpstr>Programming Assignment #1</vt:lpstr>
      <vt:lpstr>Programming Assignment #1</vt:lpstr>
      <vt:lpstr>LC2K Processor</vt:lpstr>
      <vt:lpstr>Instruction Encoding</vt:lpstr>
      <vt:lpstr>Instruction Formats</vt:lpstr>
      <vt:lpstr>Instruction Formats</vt:lpstr>
      <vt:lpstr>Bit Encodings </vt:lpstr>
      <vt:lpstr>Example Encoding - nor</vt:lpstr>
      <vt:lpstr>Example Encoding - lw</vt:lpstr>
      <vt:lpstr>Another way to think about the assembler</vt:lpstr>
      <vt:lpstr>.fill</vt:lpstr>
      <vt:lpstr>.fill</vt:lpstr>
      <vt:lpstr>Labels in LC2K</vt:lpstr>
      <vt:lpstr>Labels in LC2K</vt:lpstr>
      <vt:lpstr>Next Time</vt:lpstr>
      <vt:lpstr>Extra Problem 1</vt:lpstr>
      <vt:lpstr>Extra 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Jonathan Beaumont</cp:lastModifiedBy>
  <cp:revision>177</cp:revision>
  <dcterms:created xsi:type="dcterms:W3CDTF">2020-01-27T04:39:41Z</dcterms:created>
  <dcterms:modified xsi:type="dcterms:W3CDTF">2023-01-12T06:09:00Z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