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7772400" cx="12161825"/>
  <p:notesSz cx="6858000" cy="9144000"/>
  <p:embeddedFontLst>
    <p:embeddedFont>
      <p:font typeface="Century Gothic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jVnSVCNQZkzK/NZbDENxzGZh9I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1603C6-BD83-4FBB-A1F3-44FF68A788D9}">
  <a:tblStyle styleId="{8B1603C6-BD83-4FBB-A1F3-44FF68A788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6A67FF6-DCD6-4262-90C5-B391E09D732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8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CenturyGothic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enturyGothic-italic.fntdata"/><Relationship Id="rId47" Type="http://schemas.openxmlformats.org/officeDocument/2006/relationships/font" Target="fonts/CenturyGothic-bold.fntdata"/><Relationship Id="rId49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Does Your Neighbor</a:t>
            </a:r>
            <a:r>
              <a:rPr lang="en-US" sz="2400" baseline="0"/>
              <a:t> Like Raisin Cookies?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AA-4271-A205-091BE7A5F1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AA-4271-A205-091BE7A5F1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AA-4271-A205-091BE7A5F1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Sheet1!$A$55:$C$55</c:f>
              <c:strCache>
                <c:ptCount val="3"/>
                <c:pt idx="0">
                  <c:v>good</c:v>
                </c:pt>
                <c:pt idx="1">
                  <c:v>bad</c:v>
                </c:pt>
                <c:pt idx="2">
                  <c:v>neutral</c:v>
                </c:pt>
              </c:strCache>
            </c:strRef>
          </c:cat>
          <c:val>
            <c:numRef>
              <c:f>Sheet1!$A$56:$C$56</c:f>
              <c:numCache>
                <c:formatCode>General</c:formatCode>
                <c:ptCount val="3"/>
                <c:pt idx="0">
                  <c:v>23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AA-4271-A205-091BE7A5F1A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Lc2K – bendian doesn’t matter because each location is a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 / big endian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endian: intel, 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big-endian: motorola, old sun/java, networks, powerPc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bi-endian: mips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gulliver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Lc2K – bendian doesn’t matter because each location is a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 / big endian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endian: intel, 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big-endian: motorola, old sun/java, networks, powerPc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bi-endian: mips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gulliver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Lc2K – bendian doesn’t matter because each location is a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 / big endian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endian: intel, 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big-endian: motorola, old sun/java, networks, powerPc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bi-endian: mips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gulliver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Lc2K – bendian doesn’t matter because each location is a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 / big endian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endian: intel, 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big-endian: motorola, old sun/java, networks, powerPc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bi-endian: mips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gulliver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Lc2K – bendian doesn’t matter because each location is a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 / big endian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endian: intel, 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big-endian: motorola, old sun/java, networks, powerPc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bi-endian: mips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gulliver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 if b and c were just char the top of X2 would be zeroed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int is 32 bits and char is 8 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 if b and c were just char the top of X2 would be zeroed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int is 32 bits and char is 8 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L2 stopped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alignment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they want to make sure that they don't need to read two memory rows for a load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typically 16-32 bytes (always power of 2)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lets you break this rule, but it converts an unaligned load in two loads, takes more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hence compilers still try to avoid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L2 stopped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alignment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they want to make sure that they don't need to read two memory rows for a load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typically 16-32 bytes (always power of 2)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lets you break this rule, but it converts an unaligned load in two loads, takes more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hence compilers still try to avoid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L2 stopped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alignment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they want to make sure that they don't need to read two memory rows for a load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typically 16-32 bytes (always power of 2)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lets you break this rule, but it converts an unaligned load in two loads, takes more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hence compilers still try to avoid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in modern compilers int and pts are usually the same number of 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 🡪 200-203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struct 🡪 largest subfield is double, thus size/align is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204-207 white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e.b 🡪 208-215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e.c 🡪 216-216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e.d 🡪 220-223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struct 🡪 size must be multiple of 8, total is 16 so no padding necessary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 🡪 224-227 (remember char * is 4 bytes not 1!)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g 🡪 228-267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68 bytes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795338" y="709613"/>
            <a:ext cx="56705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Known 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Dynabook</a:t>
            </a:r>
            <a:br>
              <a:rPr lang="en-US"/>
            </a:br>
            <a:r>
              <a:rPr lang="en-US"/>
              <a:t>object-oriented programming</a:t>
            </a:r>
            <a:br>
              <a:rPr lang="en-US"/>
            </a:br>
            <a:r>
              <a:rPr lang="en-US"/>
              <a:t>Smalltalk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subTitle"/>
          </p:nvPr>
        </p:nvSpPr>
        <p:spPr>
          <a:xfrm>
            <a:off x="1520230" y="4082310"/>
            <a:ext cx="912137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1pPr>
            <a:lvl2pPr lvl="1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2pPr>
            <a:lvl3pPr lvl="2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sz="1795"/>
            </a:lvl3pPr>
            <a:lvl4pPr lvl="3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4pPr>
            <a:lvl5pPr lvl="4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5pPr>
            <a:lvl6pPr lvl="5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6pPr>
            <a:lvl7pPr lvl="6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7pPr>
            <a:lvl8pPr lvl="7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8pPr>
            <a:lvl9pPr lvl="8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" type="body"/>
          </p:nvPr>
        </p:nvSpPr>
        <p:spPr>
          <a:xfrm rot="5400000">
            <a:off x="3615162" y="-709993"/>
            <a:ext cx="4931516" cy="1048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1"/>
          <p:cNvSpPr txBox="1"/>
          <p:nvPr>
            <p:ph type="title"/>
          </p:nvPr>
        </p:nvSpPr>
        <p:spPr>
          <a:xfrm rot="5400000">
            <a:off x="6721138" y="2395985"/>
            <a:ext cx="6586750" cy="2622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" type="body"/>
          </p:nvPr>
        </p:nvSpPr>
        <p:spPr>
          <a:xfrm rot="5400000">
            <a:off x="1400334" y="-150400"/>
            <a:ext cx="6586750" cy="7715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829792" y="1937704"/>
            <a:ext cx="10489585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829792" y="5201392"/>
            <a:ext cx="10489585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2394"/>
              <a:buNone/>
              <a:defRPr sz="239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995"/>
              <a:buNone/>
              <a:defRPr sz="199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795"/>
              <a:buNone/>
              <a:defRPr sz="179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3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836126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2" type="body"/>
          </p:nvPr>
        </p:nvSpPr>
        <p:spPr>
          <a:xfrm>
            <a:off x="6156931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/>
          <p:nvPr>
            <p:ph type="title"/>
          </p:nvPr>
        </p:nvSpPr>
        <p:spPr>
          <a:xfrm>
            <a:off x="837711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" type="body"/>
          </p:nvPr>
        </p:nvSpPr>
        <p:spPr>
          <a:xfrm>
            <a:off x="837711" y="1905318"/>
            <a:ext cx="5145027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44" name="Google Shape;44;p45"/>
          <p:cNvSpPr txBox="1"/>
          <p:nvPr>
            <p:ph idx="2" type="body"/>
          </p:nvPr>
        </p:nvSpPr>
        <p:spPr>
          <a:xfrm>
            <a:off x="837711" y="2839085"/>
            <a:ext cx="5145027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3" type="body"/>
          </p:nvPr>
        </p:nvSpPr>
        <p:spPr>
          <a:xfrm>
            <a:off x="6156931" y="1905318"/>
            <a:ext cx="517036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46" name="Google Shape;46;p45"/>
          <p:cNvSpPr txBox="1"/>
          <p:nvPr>
            <p:ph idx="4" type="body"/>
          </p:nvPr>
        </p:nvSpPr>
        <p:spPr>
          <a:xfrm>
            <a:off x="6156931" y="2839085"/>
            <a:ext cx="517036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1" type="body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292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Char char="•"/>
              <a:defRPr sz="3192"/>
            </a:lvl1pPr>
            <a:lvl2pPr indent="-405955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793"/>
              <a:buChar char="•"/>
              <a:defRPr sz="2793"/>
            </a:lvl2pPr>
            <a:lvl3pPr indent="-380619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Char char="•"/>
              <a:defRPr sz="2394"/>
            </a:lvl3pPr>
            <a:lvl4pPr indent="-355282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4pPr>
            <a:lvl5pPr indent="-355282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5pPr>
            <a:lvl6pPr indent="-355282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6pPr>
            <a:lvl7pPr indent="-355282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7pPr>
            <a:lvl8pPr indent="-355282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8pPr>
            <a:lvl9pPr indent="-355282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9pPr>
          </a:lstStyle>
          <a:p/>
        </p:txBody>
      </p:sp>
      <p:sp>
        <p:nvSpPr>
          <p:cNvPr id="62" name="Google Shape;62;p48"/>
          <p:cNvSpPr txBox="1"/>
          <p:nvPr>
            <p:ph idx="2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63" name="Google Shape;63;p48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9"/>
          <p:cNvSpPr/>
          <p:nvPr>
            <p:ph idx="2" type="pic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9"/>
          <p:cNvSpPr txBox="1"/>
          <p:nvPr>
            <p:ph idx="1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70" name="Google Shape;70;p49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9"/>
              <a:buFont typeface="Calibri"/>
              <a:buNone/>
              <a:defRPr b="0" i="0" sz="43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5955" lvl="0" marL="4572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Font typeface="Arial"/>
              <a:buChar char="•"/>
              <a:defRPr b="0" i="0" sz="2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0619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Font typeface="Arial"/>
              <a:buChar char="•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282" lvl="2" marL="1371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582" lvl="3" marL="1828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582" lvl="4" marL="2286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582" lvl="5" marL="2743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582" lvl="6" marL="3200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582" lvl="7" marL="3657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582" lvl="8" marL="4114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0"/>
          <p:cNvSpPr/>
          <p:nvPr/>
        </p:nvSpPr>
        <p:spPr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81075" lIns="162150" spcFirstLastPara="1" rIns="162150" wrap="square" tIns="8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bit.ly/3oXr4Ah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ecs370.github.io/#resources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98" y="4495800"/>
            <a:ext cx="6039644" cy="36908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lang="en-US"/>
              <a:t>EECS 370 - Lecture 5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520230" y="4082310"/>
            <a:ext cx="912137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ARM to Assembly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4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pic>
        <p:nvPicPr>
          <p:cNvPr descr="Qr code&#10;&#10;Description automatically generated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7824" y="4129278"/>
            <a:ext cx="2432368" cy="243236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4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and Q&amp;A Link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Big Endian vs. Little Endian</a:t>
            </a:r>
            <a:endParaRPr/>
          </a:p>
        </p:txBody>
      </p:sp>
      <p:sp>
        <p:nvSpPr>
          <p:cNvPr id="324" name="Google Shape;324;p10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Endian-ness: ordering of bytes within a word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Little – Bigger address holds more significant bits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Big – Opposite, smaller address hold more significant bits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The Internet is big endian, x86 is little endian, LEG and ARMv8 can switch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But in general assume little endian.  </a:t>
            </a:r>
            <a:r>
              <a:rPr lang="en-US" sz="1500"/>
              <a:t>(Figures from Wikipedia)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ig-Endian" id="326" name="Google Shape;3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291" y="4017653"/>
            <a:ext cx="4421565" cy="3372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ttle-Endian" id="327" name="Google Shape;3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149" y="4100802"/>
            <a:ext cx="4414678" cy="33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0"/>
          <p:cNvSpPr/>
          <p:nvPr/>
        </p:nvSpPr>
        <p:spPr>
          <a:xfrm>
            <a:off x="7702497" y="172720"/>
            <a:ext cx="4155295" cy="1182323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do you prefer?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Endian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Little Endian</a:t>
            </a:r>
            <a:endParaRPr/>
          </a:p>
        </p:txBody>
      </p:sp>
      <p:sp>
        <p:nvSpPr>
          <p:cNvPr id="329" name="Google Shape;329;p10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Store Instructions</a:t>
            </a:r>
            <a:endParaRPr/>
          </a:p>
        </p:txBody>
      </p:sp>
      <p:sp>
        <p:nvSpPr>
          <p:cNvPr id="335" name="Google Shape;335;p11"/>
          <p:cNvSpPr txBox="1"/>
          <p:nvPr>
            <p:ph idx="1" type="body"/>
          </p:nvPr>
        </p:nvSpPr>
        <p:spPr>
          <a:xfrm>
            <a:off x="836127" y="2069042"/>
            <a:ext cx="10489585" cy="1055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Store instructions are simpler—there is no sign/zero extension to consider (do you see why?)</a:t>
            </a:r>
            <a:endParaRPr/>
          </a:p>
          <a:p>
            <a:pPr indent="-101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11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  <p:sp>
        <p:nvSpPr>
          <p:cNvPr id="338" name="Google Shape;338;p11"/>
          <p:cNvSpPr/>
          <p:nvPr/>
        </p:nvSpPr>
        <p:spPr>
          <a:xfrm>
            <a:off x="1585913" y="2692400"/>
            <a:ext cx="9178925" cy="433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1593851" y="2717800"/>
            <a:ext cx="2457450" cy="6397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4051301" y="2717800"/>
            <a:ext cx="1700213" cy="6397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5776119" y="2717800"/>
            <a:ext cx="2895600" cy="6397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1593851" y="3357563"/>
            <a:ext cx="2457450" cy="9144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4051301" y="3357563"/>
            <a:ext cx="1700213" cy="915988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5776119" y="3357563"/>
            <a:ext cx="2895600" cy="915988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1593851" y="4271963"/>
            <a:ext cx="2457450" cy="64135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4051301" y="4273550"/>
            <a:ext cx="1700213" cy="639763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5776119" y="4273550"/>
            <a:ext cx="2895600" cy="639763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1593851" y="4913313"/>
            <a:ext cx="2457450" cy="639763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4051301" y="4913313"/>
            <a:ext cx="1700213" cy="639763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5776119" y="4913313"/>
            <a:ext cx="2895600" cy="639763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1593851" y="5553075"/>
            <a:ext cx="2457450" cy="654049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4051301" y="5553076"/>
            <a:ext cx="1700213" cy="6572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1"/>
          <p:cNvSpPr/>
          <p:nvPr/>
        </p:nvSpPr>
        <p:spPr>
          <a:xfrm>
            <a:off x="5776119" y="5553076"/>
            <a:ext cx="2895600" cy="6572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11"/>
          <p:cNvCxnSpPr/>
          <p:nvPr/>
        </p:nvCxnSpPr>
        <p:spPr>
          <a:xfrm>
            <a:off x="4051301" y="2711450"/>
            <a:ext cx="0" cy="4311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11"/>
          <p:cNvCxnSpPr/>
          <p:nvPr/>
        </p:nvCxnSpPr>
        <p:spPr>
          <a:xfrm>
            <a:off x="1587501" y="3357563"/>
            <a:ext cx="915828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1"/>
          <p:cNvCxnSpPr/>
          <p:nvPr/>
        </p:nvCxnSpPr>
        <p:spPr>
          <a:xfrm>
            <a:off x="1587501" y="4273550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1"/>
          <p:cNvCxnSpPr/>
          <p:nvPr/>
        </p:nvCxnSpPr>
        <p:spPr>
          <a:xfrm>
            <a:off x="1587501" y="4913313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11"/>
          <p:cNvCxnSpPr/>
          <p:nvPr/>
        </p:nvCxnSpPr>
        <p:spPr>
          <a:xfrm>
            <a:off x="1587501" y="5553075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11"/>
          <p:cNvCxnSpPr/>
          <p:nvPr/>
        </p:nvCxnSpPr>
        <p:spPr>
          <a:xfrm>
            <a:off x="1593851" y="2711450"/>
            <a:ext cx="0" cy="4311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11"/>
          <p:cNvCxnSpPr/>
          <p:nvPr/>
        </p:nvCxnSpPr>
        <p:spPr>
          <a:xfrm>
            <a:off x="8671719" y="2711450"/>
            <a:ext cx="0" cy="4311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1"/>
          <p:cNvCxnSpPr/>
          <p:nvPr/>
        </p:nvCxnSpPr>
        <p:spPr>
          <a:xfrm>
            <a:off x="1587501" y="2717800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1"/>
          <p:cNvCxnSpPr/>
          <p:nvPr/>
        </p:nvCxnSpPr>
        <p:spPr>
          <a:xfrm>
            <a:off x="1587501" y="7016750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11"/>
          <p:cNvSpPr/>
          <p:nvPr/>
        </p:nvSpPr>
        <p:spPr>
          <a:xfrm>
            <a:off x="1703388" y="2760663"/>
            <a:ext cx="24241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Desired amount of data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2271713" y="3035300"/>
            <a:ext cx="1238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transfer?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4421188" y="2760663"/>
            <a:ext cx="10874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"/>
          <p:cNvSpPr/>
          <p:nvPr/>
        </p:nvSpPr>
        <p:spPr>
          <a:xfrm>
            <a:off x="6819107" y="2760663"/>
            <a:ext cx="9302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1"/>
          <p:cNvSpPr/>
          <p:nvPr/>
        </p:nvSpPr>
        <p:spPr>
          <a:xfrm>
            <a:off x="1725613" y="3400425"/>
            <a:ext cx="3508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1957388" y="3400425"/>
            <a:ext cx="1889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"/>
          <p:cNvSpPr/>
          <p:nvPr/>
        </p:nvSpPr>
        <p:spPr>
          <a:xfrm>
            <a:off x="2028826" y="3400425"/>
            <a:ext cx="20685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(double word or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1"/>
          <p:cNvSpPr/>
          <p:nvPr/>
        </p:nvSpPr>
        <p:spPr>
          <a:xfrm>
            <a:off x="2125663" y="3675063"/>
            <a:ext cx="15255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whole register)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"/>
          <p:cNvSpPr/>
          <p:nvPr/>
        </p:nvSpPr>
        <p:spPr>
          <a:xfrm>
            <a:off x="4364038" y="3400425"/>
            <a:ext cx="1160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STUR (Store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1"/>
          <p:cNvSpPr/>
          <p:nvPr/>
        </p:nvSpPr>
        <p:spPr>
          <a:xfrm>
            <a:off x="4556919" y="3675063"/>
            <a:ext cx="8300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unscaled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1"/>
          <p:cNvSpPr/>
          <p:nvPr/>
        </p:nvSpPr>
        <p:spPr>
          <a:xfrm>
            <a:off x="4516438" y="3949700"/>
            <a:ext cx="9001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5998369" y="3400425"/>
            <a:ext cx="3333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1"/>
          <p:cNvSpPr/>
          <p:nvPr/>
        </p:nvSpPr>
        <p:spPr>
          <a:xfrm>
            <a:off x="6212682" y="3400425"/>
            <a:ext cx="23558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FEDC_BA98_7654_3210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1747838" y="4314825"/>
            <a:ext cx="3508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1979613" y="4314825"/>
            <a:ext cx="1889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/>
          <p:nvPr/>
        </p:nvSpPr>
        <p:spPr>
          <a:xfrm>
            <a:off x="2049463" y="4314825"/>
            <a:ext cx="93186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(half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2860676" y="4314825"/>
            <a:ext cx="1889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/>
          <p:nvPr/>
        </p:nvSpPr>
        <p:spPr>
          <a:xfrm>
            <a:off x="2930526" y="4314825"/>
            <a:ext cx="11131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word) from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/>
          <p:nvPr/>
        </p:nvSpPr>
        <p:spPr>
          <a:xfrm>
            <a:off x="2068513" y="4589463"/>
            <a:ext cx="16367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lower bits of reg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/>
          <p:nvPr/>
        </p:nvSpPr>
        <p:spPr>
          <a:xfrm>
            <a:off x="4578351" y="4314825"/>
            <a:ext cx="6331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/>
          <p:nvPr/>
        </p:nvSpPr>
        <p:spPr>
          <a:xfrm>
            <a:off x="6017419" y="4314825"/>
            <a:ext cx="20669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0x0000_0000_0000_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/>
          <p:nvPr/>
        </p:nvSpPr>
        <p:spPr>
          <a:xfrm>
            <a:off x="7965282" y="4314825"/>
            <a:ext cx="5826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3210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1762126" y="4953000"/>
            <a:ext cx="24606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1876426" y="4953000"/>
            <a:ext cx="198438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1947863" y="4953000"/>
            <a:ext cx="20955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(byte) from lower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2357438" y="5227638"/>
            <a:ext cx="10525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of reg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4586288" y="4953000"/>
            <a:ext cx="6139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STURB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6017419" y="4953000"/>
            <a:ext cx="24241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0x0000_0000_0000_00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8197057" y="4953000"/>
            <a:ext cx="368300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1958976" y="5595938"/>
            <a:ext cx="3508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2190751" y="5595938"/>
            <a:ext cx="1889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2260601" y="5595938"/>
            <a:ext cx="15779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(word) from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2068513" y="5870575"/>
            <a:ext cx="16367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lower bits of reg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4626870" y="5595938"/>
            <a:ext cx="6920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STURW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6121911" y="5638800"/>
            <a:ext cx="11782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0xFFFF_FFFF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7279482" y="5638800"/>
            <a:ext cx="244475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7393782" y="5638800"/>
            <a:ext cx="241300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7498557" y="5638800"/>
            <a:ext cx="1101725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654_3210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</a:t>
            </a:r>
            <a:endParaRPr/>
          </a:p>
        </p:txBody>
      </p:sp>
      <p:sp>
        <p:nvSpPr>
          <p:cNvPr id="407" name="Google Shape;407;p1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408" name="Google Shape;408;p1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12"/>
          <p:cNvSpPr txBox="1"/>
          <p:nvPr/>
        </p:nvSpPr>
        <p:spPr>
          <a:xfrm>
            <a:off x="810789" y="289560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	 X3,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STURB	 X4, [X5, #102]	</a:t>
            </a:r>
            <a:endParaRPr/>
          </a:p>
        </p:txBody>
      </p:sp>
      <p:sp>
        <p:nvSpPr>
          <p:cNvPr id="410" name="Google Shape;410;p12"/>
          <p:cNvSpPr/>
          <p:nvPr/>
        </p:nvSpPr>
        <p:spPr>
          <a:xfrm>
            <a:off x="9259094" y="31217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0x02</a:t>
            </a:r>
            <a:endParaRPr/>
          </a:p>
        </p:txBody>
      </p:sp>
      <p:sp>
        <p:nvSpPr>
          <p:cNvPr id="411" name="Google Shape;411;p12"/>
          <p:cNvSpPr/>
          <p:nvPr/>
        </p:nvSpPr>
        <p:spPr>
          <a:xfrm>
            <a:off x="9259094" y="35535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412" name="Google Shape;412;p12"/>
          <p:cNvSpPr/>
          <p:nvPr/>
        </p:nvSpPr>
        <p:spPr>
          <a:xfrm>
            <a:off x="9259093" y="398530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413" name="Google Shape;413;p12"/>
          <p:cNvSpPr/>
          <p:nvPr/>
        </p:nvSpPr>
        <p:spPr>
          <a:xfrm>
            <a:off x="9259093" y="441710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0x05</a:t>
            </a:r>
            <a:endParaRPr/>
          </a:p>
        </p:txBody>
      </p:sp>
      <p:sp>
        <p:nvSpPr>
          <p:cNvPr id="414" name="Google Shape;414;p12"/>
          <p:cNvSpPr txBox="1"/>
          <p:nvPr/>
        </p:nvSpPr>
        <p:spPr>
          <a:xfrm>
            <a:off x="10115863" y="313430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415" name="Google Shape;415;p12"/>
          <p:cNvSpPr txBox="1"/>
          <p:nvPr/>
        </p:nvSpPr>
        <p:spPr>
          <a:xfrm>
            <a:off x="10136977" y="356533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416" name="Google Shape;416;p12"/>
          <p:cNvSpPr txBox="1"/>
          <p:nvPr/>
        </p:nvSpPr>
        <p:spPr>
          <a:xfrm>
            <a:off x="10136977" y="399636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417" name="Google Shape;417;p12"/>
          <p:cNvSpPr txBox="1"/>
          <p:nvPr/>
        </p:nvSpPr>
        <p:spPr>
          <a:xfrm>
            <a:off x="10136977" y="442739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418" name="Google Shape;418;p12"/>
          <p:cNvSpPr/>
          <p:nvPr/>
        </p:nvSpPr>
        <p:spPr>
          <a:xfrm>
            <a:off x="5080100" y="401828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2"/>
          <p:cNvSpPr txBox="1"/>
          <p:nvPr/>
        </p:nvSpPr>
        <p:spPr>
          <a:xfrm>
            <a:off x="4560689" y="413342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420" name="Google Shape;420;p12"/>
          <p:cNvSpPr txBox="1"/>
          <p:nvPr/>
        </p:nvSpPr>
        <p:spPr>
          <a:xfrm>
            <a:off x="4560689" y="473794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421" name="Google Shape;421;p12"/>
          <p:cNvSpPr txBox="1"/>
          <p:nvPr/>
        </p:nvSpPr>
        <p:spPr>
          <a:xfrm>
            <a:off x="5067433" y="350012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422" name="Google Shape;422;p12"/>
          <p:cNvSpPr txBox="1"/>
          <p:nvPr/>
        </p:nvSpPr>
        <p:spPr>
          <a:xfrm>
            <a:off x="5155958" y="592841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423" name="Google Shape;423;p12"/>
          <p:cNvSpPr txBox="1"/>
          <p:nvPr/>
        </p:nvSpPr>
        <p:spPr>
          <a:xfrm>
            <a:off x="9268796" y="2521538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424" name="Google Shape;424;p12"/>
          <p:cNvSpPr/>
          <p:nvPr/>
        </p:nvSpPr>
        <p:spPr>
          <a:xfrm>
            <a:off x="9258526" y="48489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0xC2</a:t>
            </a:r>
            <a:endParaRPr/>
          </a:p>
        </p:txBody>
      </p:sp>
      <p:sp>
        <p:nvSpPr>
          <p:cNvPr id="425" name="Google Shape;425;p12"/>
          <p:cNvSpPr/>
          <p:nvPr/>
        </p:nvSpPr>
        <p:spPr>
          <a:xfrm>
            <a:off x="9258526" y="52807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0x06</a:t>
            </a:r>
            <a:endParaRPr/>
          </a:p>
        </p:txBody>
      </p:sp>
      <p:sp>
        <p:nvSpPr>
          <p:cNvPr id="426" name="Google Shape;426;p12"/>
          <p:cNvSpPr/>
          <p:nvPr/>
        </p:nvSpPr>
        <p:spPr>
          <a:xfrm>
            <a:off x="9258525" y="57125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427" name="Google Shape;427;p12"/>
          <p:cNvSpPr/>
          <p:nvPr/>
        </p:nvSpPr>
        <p:spPr>
          <a:xfrm>
            <a:off x="9258525" y="61443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</a:t>
            </a:r>
            <a:endParaRPr/>
          </a:p>
        </p:txBody>
      </p:sp>
      <p:sp>
        <p:nvSpPr>
          <p:cNvPr id="428" name="Google Shape;428;p12"/>
          <p:cNvSpPr txBox="1"/>
          <p:nvPr/>
        </p:nvSpPr>
        <p:spPr>
          <a:xfrm>
            <a:off x="10119547" y="485841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429" name="Google Shape;429;p12"/>
          <p:cNvSpPr txBox="1"/>
          <p:nvPr/>
        </p:nvSpPr>
        <p:spPr>
          <a:xfrm>
            <a:off x="10140661" y="528944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430" name="Google Shape;430;p12"/>
          <p:cNvSpPr txBox="1"/>
          <p:nvPr/>
        </p:nvSpPr>
        <p:spPr>
          <a:xfrm>
            <a:off x="10140661" y="572047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431" name="Google Shape;431;p12"/>
          <p:cNvSpPr txBox="1"/>
          <p:nvPr/>
        </p:nvSpPr>
        <p:spPr>
          <a:xfrm>
            <a:off x="10140661" y="615150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432" name="Google Shape;432;p12"/>
          <p:cNvCxnSpPr/>
          <p:nvPr/>
        </p:nvCxnSpPr>
        <p:spPr>
          <a:xfrm>
            <a:off x="9259092" y="290922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12"/>
          <p:cNvCxnSpPr/>
          <p:nvPr/>
        </p:nvCxnSpPr>
        <p:spPr>
          <a:xfrm>
            <a:off x="10141692" y="291083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12"/>
          <p:cNvCxnSpPr/>
          <p:nvPr/>
        </p:nvCxnSpPr>
        <p:spPr>
          <a:xfrm>
            <a:off x="9256735" y="657096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12"/>
          <p:cNvCxnSpPr/>
          <p:nvPr/>
        </p:nvCxnSpPr>
        <p:spPr>
          <a:xfrm>
            <a:off x="10136989" y="657258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12"/>
          <p:cNvSpPr/>
          <p:nvPr/>
        </p:nvSpPr>
        <p:spPr>
          <a:xfrm>
            <a:off x="5080100" y="461200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2"/>
          <p:cNvSpPr/>
          <p:nvPr/>
        </p:nvSpPr>
        <p:spPr>
          <a:xfrm>
            <a:off x="441607" y="5032931"/>
            <a:ext cx="4155295" cy="1977469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Final contents of registers?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0x11..FF : 0xE5..02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0x00..FF : 0x02..E5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0x11..FF : 0x02..E5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0x00..FF : 0xE5..02</a:t>
            </a:r>
            <a:endParaRPr/>
          </a:p>
          <a:p>
            <a:pPr indent="-300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8" name="Google Shape;438;p12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sp>
        <p:nvSpPr>
          <p:cNvPr id="439" name="Google Shape;439;p12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</a:t>
            </a:r>
            <a:endParaRPr/>
          </a:p>
        </p:txBody>
      </p:sp>
      <p:sp>
        <p:nvSpPr>
          <p:cNvPr id="446" name="Google Shape;446;p1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447" name="Google Shape;447;p1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13"/>
          <p:cNvSpPr txBox="1"/>
          <p:nvPr/>
        </p:nvSpPr>
        <p:spPr>
          <a:xfrm>
            <a:off x="810789" y="289560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	 X3,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STURB	 X4, [X5, #102]	</a:t>
            </a:r>
            <a:endParaRPr/>
          </a:p>
        </p:txBody>
      </p:sp>
      <p:sp>
        <p:nvSpPr>
          <p:cNvPr id="449" name="Google Shape;449;p13"/>
          <p:cNvSpPr/>
          <p:nvPr/>
        </p:nvSpPr>
        <p:spPr>
          <a:xfrm>
            <a:off x="9259094" y="31217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0x02</a:t>
            </a:r>
            <a:endParaRPr/>
          </a:p>
        </p:txBody>
      </p:sp>
      <p:sp>
        <p:nvSpPr>
          <p:cNvPr id="450" name="Google Shape;450;p13"/>
          <p:cNvSpPr/>
          <p:nvPr/>
        </p:nvSpPr>
        <p:spPr>
          <a:xfrm>
            <a:off x="9259094" y="35535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451" name="Google Shape;451;p13"/>
          <p:cNvSpPr/>
          <p:nvPr/>
        </p:nvSpPr>
        <p:spPr>
          <a:xfrm>
            <a:off x="9259093" y="398530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452" name="Google Shape;452;p13"/>
          <p:cNvSpPr/>
          <p:nvPr/>
        </p:nvSpPr>
        <p:spPr>
          <a:xfrm>
            <a:off x="9259093" y="441710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0x05</a:t>
            </a:r>
            <a:endParaRPr/>
          </a:p>
        </p:txBody>
      </p:sp>
      <p:sp>
        <p:nvSpPr>
          <p:cNvPr id="453" name="Google Shape;453;p13"/>
          <p:cNvSpPr txBox="1"/>
          <p:nvPr/>
        </p:nvSpPr>
        <p:spPr>
          <a:xfrm>
            <a:off x="10115863" y="313430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454" name="Google Shape;454;p13"/>
          <p:cNvSpPr txBox="1"/>
          <p:nvPr/>
        </p:nvSpPr>
        <p:spPr>
          <a:xfrm>
            <a:off x="10136977" y="356533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455" name="Google Shape;455;p13"/>
          <p:cNvSpPr txBox="1"/>
          <p:nvPr/>
        </p:nvSpPr>
        <p:spPr>
          <a:xfrm>
            <a:off x="10136977" y="399636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456" name="Google Shape;456;p13"/>
          <p:cNvSpPr txBox="1"/>
          <p:nvPr/>
        </p:nvSpPr>
        <p:spPr>
          <a:xfrm>
            <a:off x="10136977" y="442739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457" name="Google Shape;457;p13"/>
          <p:cNvSpPr/>
          <p:nvPr/>
        </p:nvSpPr>
        <p:spPr>
          <a:xfrm>
            <a:off x="5080100" y="401828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3"/>
          <p:cNvSpPr txBox="1"/>
          <p:nvPr/>
        </p:nvSpPr>
        <p:spPr>
          <a:xfrm>
            <a:off x="4560689" y="413342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459" name="Google Shape;459;p13"/>
          <p:cNvSpPr txBox="1"/>
          <p:nvPr/>
        </p:nvSpPr>
        <p:spPr>
          <a:xfrm>
            <a:off x="4560689" y="473794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460" name="Google Shape;460;p13"/>
          <p:cNvSpPr txBox="1"/>
          <p:nvPr/>
        </p:nvSpPr>
        <p:spPr>
          <a:xfrm>
            <a:off x="5067433" y="350012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461" name="Google Shape;461;p13"/>
          <p:cNvSpPr txBox="1"/>
          <p:nvPr/>
        </p:nvSpPr>
        <p:spPr>
          <a:xfrm>
            <a:off x="5155958" y="592841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462" name="Google Shape;462;p13"/>
          <p:cNvSpPr txBox="1"/>
          <p:nvPr/>
        </p:nvSpPr>
        <p:spPr>
          <a:xfrm>
            <a:off x="9268796" y="2521538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463" name="Google Shape;463;p13"/>
          <p:cNvSpPr/>
          <p:nvPr/>
        </p:nvSpPr>
        <p:spPr>
          <a:xfrm>
            <a:off x="9258526" y="48489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0xC2</a:t>
            </a:r>
            <a:endParaRPr/>
          </a:p>
        </p:txBody>
      </p:sp>
      <p:sp>
        <p:nvSpPr>
          <p:cNvPr id="464" name="Google Shape;464;p13"/>
          <p:cNvSpPr/>
          <p:nvPr/>
        </p:nvSpPr>
        <p:spPr>
          <a:xfrm>
            <a:off x="9258526" y="52807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0x06</a:t>
            </a:r>
            <a:endParaRPr/>
          </a:p>
        </p:txBody>
      </p:sp>
      <p:sp>
        <p:nvSpPr>
          <p:cNvPr id="465" name="Google Shape;465;p13"/>
          <p:cNvSpPr/>
          <p:nvPr/>
        </p:nvSpPr>
        <p:spPr>
          <a:xfrm>
            <a:off x="9258525" y="57125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466" name="Google Shape;466;p13"/>
          <p:cNvSpPr/>
          <p:nvPr/>
        </p:nvSpPr>
        <p:spPr>
          <a:xfrm>
            <a:off x="9258525" y="61443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</a:t>
            </a:r>
            <a:endParaRPr/>
          </a:p>
        </p:txBody>
      </p:sp>
      <p:sp>
        <p:nvSpPr>
          <p:cNvPr id="467" name="Google Shape;467;p13"/>
          <p:cNvSpPr txBox="1"/>
          <p:nvPr/>
        </p:nvSpPr>
        <p:spPr>
          <a:xfrm>
            <a:off x="10119547" y="485841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468" name="Google Shape;468;p13"/>
          <p:cNvSpPr txBox="1"/>
          <p:nvPr/>
        </p:nvSpPr>
        <p:spPr>
          <a:xfrm>
            <a:off x="10140661" y="528944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469" name="Google Shape;469;p13"/>
          <p:cNvSpPr txBox="1"/>
          <p:nvPr/>
        </p:nvSpPr>
        <p:spPr>
          <a:xfrm>
            <a:off x="10140661" y="572047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470" name="Google Shape;470;p13"/>
          <p:cNvSpPr txBox="1"/>
          <p:nvPr/>
        </p:nvSpPr>
        <p:spPr>
          <a:xfrm>
            <a:off x="10140661" y="615150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471" name="Google Shape;471;p13"/>
          <p:cNvCxnSpPr/>
          <p:nvPr/>
        </p:nvCxnSpPr>
        <p:spPr>
          <a:xfrm>
            <a:off x="9259092" y="290922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13"/>
          <p:cNvCxnSpPr/>
          <p:nvPr/>
        </p:nvCxnSpPr>
        <p:spPr>
          <a:xfrm>
            <a:off x="10141692" y="291083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13"/>
          <p:cNvCxnSpPr/>
          <p:nvPr/>
        </p:nvCxnSpPr>
        <p:spPr>
          <a:xfrm>
            <a:off x="9256735" y="657096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p13"/>
          <p:cNvCxnSpPr/>
          <p:nvPr/>
        </p:nvCxnSpPr>
        <p:spPr>
          <a:xfrm>
            <a:off x="10136989" y="657258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13"/>
          <p:cNvSpPr/>
          <p:nvPr/>
        </p:nvSpPr>
        <p:spPr>
          <a:xfrm>
            <a:off x="5080100" y="461200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0xE5FF06C205FF0302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3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</a:t>
            </a:r>
            <a:endParaRPr/>
          </a:p>
        </p:txBody>
      </p:sp>
      <p:sp>
        <p:nvSpPr>
          <p:cNvPr id="483" name="Google Shape;483;p14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484" name="Google Shape;484;p1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14"/>
          <p:cNvSpPr txBox="1"/>
          <p:nvPr/>
        </p:nvSpPr>
        <p:spPr>
          <a:xfrm>
            <a:off x="810789" y="289560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	 X3,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STURB	 X4, [X5, #102]	</a:t>
            </a:r>
            <a:endParaRPr/>
          </a:p>
        </p:txBody>
      </p:sp>
      <p:sp>
        <p:nvSpPr>
          <p:cNvPr id="486" name="Google Shape;486;p14"/>
          <p:cNvSpPr/>
          <p:nvPr/>
        </p:nvSpPr>
        <p:spPr>
          <a:xfrm>
            <a:off x="9259094" y="31217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0x02</a:t>
            </a:r>
            <a:endParaRPr/>
          </a:p>
        </p:txBody>
      </p:sp>
      <p:sp>
        <p:nvSpPr>
          <p:cNvPr id="487" name="Google Shape;487;p14"/>
          <p:cNvSpPr/>
          <p:nvPr/>
        </p:nvSpPr>
        <p:spPr>
          <a:xfrm>
            <a:off x="9259094" y="35535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488" name="Google Shape;488;p14"/>
          <p:cNvSpPr/>
          <p:nvPr/>
        </p:nvSpPr>
        <p:spPr>
          <a:xfrm>
            <a:off x="9259093" y="398530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489" name="Google Shape;489;p14"/>
          <p:cNvSpPr/>
          <p:nvPr/>
        </p:nvSpPr>
        <p:spPr>
          <a:xfrm>
            <a:off x="9259093" y="441710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0x05</a:t>
            </a:r>
            <a:endParaRPr/>
          </a:p>
        </p:txBody>
      </p:sp>
      <p:sp>
        <p:nvSpPr>
          <p:cNvPr id="490" name="Google Shape;490;p14"/>
          <p:cNvSpPr txBox="1"/>
          <p:nvPr/>
        </p:nvSpPr>
        <p:spPr>
          <a:xfrm>
            <a:off x="10115863" y="313430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491" name="Google Shape;491;p14"/>
          <p:cNvSpPr txBox="1"/>
          <p:nvPr/>
        </p:nvSpPr>
        <p:spPr>
          <a:xfrm>
            <a:off x="10136977" y="356533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492" name="Google Shape;492;p14"/>
          <p:cNvSpPr txBox="1"/>
          <p:nvPr/>
        </p:nvSpPr>
        <p:spPr>
          <a:xfrm>
            <a:off x="10136977" y="399636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493" name="Google Shape;493;p14"/>
          <p:cNvSpPr txBox="1"/>
          <p:nvPr/>
        </p:nvSpPr>
        <p:spPr>
          <a:xfrm>
            <a:off x="10136977" y="442739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494" name="Google Shape;494;p14"/>
          <p:cNvSpPr/>
          <p:nvPr/>
        </p:nvSpPr>
        <p:spPr>
          <a:xfrm>
            <a:off x="5080100" y="401828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0x00000000000000FF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4"/>
          <p:cNvSpPr txBox="1"/>
          <p:nvPr/>
        </p:nvSpPr>
        <p:spPr>
          <a:xfrm>
            <a:off x="4560689" y="413342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496" name="Google Shape;496;p14"/>
          <p:cNvSpPr txBox="1"/>
          <p:nvPr/>
        </p:nvSpPr>
        <p:spPr>
          <a:xfrm>
            <a:off x="4560689" y="473794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497" name="Google Shape;497;p14"/>
          <p:cNvSpPr txBox="1"/>
          <p:nvPr/>
        </p:nvSpPr>
        <p:spPr>
          <a:xfrm>
            <a:off x="5067433" y="350012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498" name="Google Shape;498;p14"/>
          <p:cNvSpPr txBox="1"/>
          <p:nvPr/>
        </p:nvSpPr>
        <p:spPr>
          <a:xfrm>
            <a:off x="5155958" y="592841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499" name="Google Shape;499;p14"/>
          <p:cNvSpPr txBox="1"/>
          <p:nvPr/>
        </p:nvSpPr>
        <p:spPr>
          <a:xfrm>
            <a:off x="9268796" y="2521538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500" name="Google Shape;500;p14"/>
          <p:cNvSpPr/>
          <p:nvPr/>
        </p:nvSpPr>
        <p:spPr>
          <a:xfrm>
            <a:off x="9258526" y="48489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0xC2</a:t>
            </a:r>
            <a:endParaRPr/>
          </a:p>
        </p:txBody>
      </p:sp>
      <p:sp>
        <p:nvSpPr>
          <p:cNvPr id="501" name="Google Shape;501;p14"/>
          <p:cNvSpPr/>
          <p:nvPr/>
        </p:nvSpPr>
        <p:spPr>
          <a:xfrm>
            <a:off x="9258526" y="52807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0x06</a:t>
            </a:r>
            <a:endParaRPr/>
          </a:p>
        </p:txBody>
      </p:sp>
      <p:sp>
        <p:nvSpPr>
          <p:cNvPr id="502" name="Google Shape;502;p14"/>
          <p:cNvSpPr/>
          <p:nvPr/>
        </p:nvSpPr>
        <p:spPr>
          <a:xfrm>
            <a:off x="9258525" y="57125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503" name="Google Shape;503;p14"/>
          <p:cNvSpPr/>
          <p:nvPr/>
        </p:nvSpPr>
        <p:spPr>
          <a:xfrm>
            <a:off x="9258525" y="61443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</a:t>
            </a:r>
            <a:endParaRPr/>
          </a:p>
        </p:txBody>
      </p:sp>
      <p:sp>
        <p:nvSpPr>
          <p:cNvPr id="504" name="Google Shape;504;p14"/>
          <p:cNvSpPr txBox="1"/>
          <p:nvPr/>
        </p:nvSpPr>
        <p:spPr>
          <a:xfrm>
            <a:off x="10119547" y="485841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505" name="Google Shape;505;p14"/>
          <p:cNvSpPr txBox="1"/>
          <p:nvPr/>
        </p:nvSpPr>
        <p:spPr>
          <a:xfrm>
            <a:off x="10140661" y="528944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506" name="Google Shape;506;p14"/>
          <p:cNvSpPr txBox="1"/>
          <p:nvPr/>
        </p:nvSpPr>
        <p:spPr>
          <a:xfrm>
            <a:off x="10140661" y="572047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507" name="Google Shape;507;p14"/>
          <p:cNvSpPr txBox="1"/>
          <p:nvPr/>
        </p:nvSpPr>
        <p:spPr>
          <a:xfrm>
            <a:off x="10140661" y="615150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508" name="Google Shape;508;p14"/>
          <p:cNvCxnSpPr/>
          <p:nvPr/>
        </p:nvCxnSpPr>
        <p:spPr>
          <a:xfrm>
            <a:off x="9259092" y="290922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14"/>
          <p:cNvCxnSpPr/>
          <p:nvPr/>
        </p:nvCxnSpPr>
        <p:spPr>
          <a:xfrm>
            <a:off x="10141692" y="291083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p14"/>
          <p:cNvCxnSpPr/>
          <p:nvPr/>
        </p:nvCxnSpPr>
        <p:spPr>
          <a:xfrm>
            <a:off x="9256735" y="657096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14"/>
          <p:cNvCxnSpPr/>
          <p:nvPr/>
        </p:nvCxnSpPr>
        <p:spPr>
          <a:xfrm>
            <a:off x="10136989" y="657258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14"/>
          <p:cNvSpPr/>
          <p:nvPr/>
        </p:nvSpPr>
        <p:spPr>
          <a:xfrm>
            <a:off x="5080100" y="461200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0xE5FF06C205FF0302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4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</a:t>
            </a:r>
            <a:endParaRPr/>
          </a:p>
        </p:txBody>
      </p:sp>
      <p:sp>
        <p:nvSpPr>
          <p:cNvPr id="520" name="Google Shape;520;p15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521" name="Google Shape;521;p1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15"/>
          <p:cNvSpPr txBox="1"/>
          <p:nvPr/>
        </p:nvSpPr>
        <p:spPr>
          <a:xfrm>
            <a:off x="810789" y="289560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STUR	 X3,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STURB	 X4, [X5, #102]	</a:t>
            </a:r>
            <a:endParaRPr/>
          </a:p>
        </p:txBody>
      </p:sp>
      <p:sp>
        <p:nvSpPr>
          <p:cNvPr id="523" name="Google Shape;523;p15"/>
          <p:cNvSpPr/>
          <p:nvPr/>
        </p:nvSpPr>
        <p:spPr>
          <a:xfrm>
            <a:off x="9259094" y="31217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524" name="Google Shape;524;p15"/>
          <p:cNvSpPr/>
          <p:nvPr/>
        </p:nvSpPr>
        <p:spPr>
          <a:xfrm>
            <a:off x="9259094" y="35535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/>
          </a:p>
        </p:txBody>
      </p:sp>
      <p:sp>
        <p:nvSpPr>
          <p:cNvPr id="525" name="Google Shape;525;p15"/>
          <p:cNvSpPr/>
          <p:nvPr/>
        </p:nvSpPr>
        <p:spPr>
          <a:xfrm>
            <a:off x="9259093" y="398530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/>
          </a:p>
        </p:txBody>
      </p:sp>
      <p:sp>
        <p:nvSpPr>
          <p:cNvPr id="526" name="Google Shape;526;p15"/>
          <p:cNvSpPr/>
          <p:nvPr/>
        </p:nvSpPr>
        <p:spPr>
          <a:xfrm>
            <a:off x="9259093" y="441710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5"/>
          <p:cNvSpPr txBox="1"/>
          <p:nvPr/>
        </p:nvSpPr>
        <p:spPr>
          <a:xfrm>
            <a:off x="10115863" y="313430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528" name="Google Shape;528;p15"/>
          <p:cNvSpPr txBox="1"/>
          <p:nvPr/>
        </p:nvSpPr>
        <p:spPr>
          <a:xfrm>
            <a:off x="10136977" y="356533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529" name="Google Shape;529;p15"/>
          <p:cNvSpPr txBox="1"/>
          <p:nvPr/>
        </p:nvSpPr>
        <p:spPr>
          <a:xfrm>
            <a:off x="10136977" y="399636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530" name="Google Shape;530;p15"/>
          <p:cNvSpPr txBox="1"/>
          <p:nvPr/>
        </p:nvSpPr>
        <p:spPr>
          <a:xfrm>
            <a:off x="10136977" y="442739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531" name="Google Shape;531;p15"/>
          <p:cNvSpPr/>
          <p:nvPr/>
        </p:nvSpPr>
        <p:spPr>
          <a:xfrm>
            <a:off x="5080100" y="401828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0x00000000000000FF</a:t>
            </a:r>
            <a:endParaRPr/>
          </a:p>
        </p:txBody>
      </p:sp>
      <p:sp>
        <p:nvSpPr>
          <p:cNvPr id="532" name="Google Shape;532;p15"/>
          <p:cNvSpPr txBox="1"/>
          <p:nvPr/>
        </p:nvSpPr>
        <p:spPr>
          <a:xfrm>
            <a:off x="4560689" y="413342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533" name="Google Shape;533;p15"/>
          <p:cNvSpPr txBox="1"/>
          <p:nvPr/>
        </p:nvSpPr>
        <p:spPr>
          <a:xfrm>
            <a:off x="4560689" y="473794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534" name="Google Shape;534;p15"/>
          <p:cNvSpPr txBox="1"/>
          <p:nvPr/>
        </p:nvSpPr>
        <p:spPr>
          <a:xfrm>
            <a:off x="5067433" y="350012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535" name="Google Shape;535;p15"/>
          <p:cNvSpPr txBox="1"/>
          <p:nvPr/>
        </p:nvSpPr>
        <p:spPr>
          <a:xfrm>
            <a:off x="5155958" y="592841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536" name="Google Shape;536;p15"/>
          <p:cNvSpPr txBox="1"/>
          <p:nvPr/>
        </p:nvSpPr>
        <p:spPr>
          <a:xfrm>
            <a:off x="9268796" y="2521538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537" name="Google Shape;537;p15"/>
          <p:cNvSpPr/>
          <p:nvPr/>
        </p:nvSpPr>
        <p:spPr>
          <a:xfrm>
            <a:off x="9258526" y="48489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5"/>
          <p:cNvSpPr/>
          <p:nvPr/>
        </p:nvSpPr>
        <p:spPr>
          <a:xfrm>
            <a:off x="9258526" y="52807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5"/>
          <p:cNvSpPr/>
          <p:nvPr/>
        </p:nvSpPr>
        <p:spPr>
          <a:xfrm>
            <a:off x="9258525" y="57125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5"/>
          <p:cNvSpPr/>
          <p:nvPr/>
        </p:nvSpPr>
        <p:spPr>
          <a:xfrm>
            <a:off x="9258525" y="61443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5"/>
          <p:cNvSpPr txBox="1"/>
          <p:nvPr/>
        </p:nvSpPr>
        <p:spPr>
          <a:xfrm>
            <a:off x="10119547" y="485841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542" name="Google Shape;542;p15"/>
          <p:cNvSpPr txBox="1"/>
          <p:nvPr/>
        </p:nvSpPr>
        <p:spPr>
          <a:xfrm>
            <a:off x="10140661" y="528944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543" name="Google Shape;543;p15"/>
          <p:cNvSpPr txBox="1"/>
          <p:nvPr/>
        </p:nvSpPr>
        <p:spPr>
          <a:xfrm>
            <a:off x="10140661" y="572047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544" name="Google Shape;544;p15"/>
          <p:cNvSpPr txBox="1"/>
          <p:nvPr/>
        </p:nvSpPr>
        <p:spPr>
          <a:xfrm>
            <a:off x="10140661" y="615150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545" name="Google Shape;545;p15"/>
          <p:cNvCxnSpPr/>
          <p:nvPr/>
        </p:nvCxnSpPr>
        <p:spPr>
          <a:xfrm>
            <a:off x="9259092" y="290922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15"/>
          <p:cNvCxnSpPr/>
          <p:nvPr/>
        </p:nvCxnSpPr>
        <p:spPr>
          <a:xfrm>
            <a:off x="10141692" y="291083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15"/>
          <p:cNvCxnSpPr/>
          <p:nvPr/>
        </p:nvCxnSpPr>
        <p:spPr>
          <a:xfrm>
            <a:off x="9256735" y="657096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15"/>
          <p:cNvCxnSpPr/>
          <p:nvPr/>
        </p:nvCxnSpPr>
        <p:spPr>
          <a:xfrm>
            <a:off x="10136989" y="657258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9" name="Google Shape;549;p15"/>
          <p:cNvSpPr/>
          <p:nvPr/>
        </p:nvSpPr>
        <p:spPr>
          <a:xfrm>
            <a:off x="5080100" y="461200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0xE5FF06C205FF0302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5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</a:t>
            </a:r>
            <a:endParaRPr/>
          </a:p>
        </p:txBody>
      </p:sp>
      <p:sp>
        <p:nvSpPr>
          <p:cNvPr id="557" name="Google Shape;557;p16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9" name="Google Shape;559;p16"/>
          <p:cNvSpPr txBox="1"/>
          <p:nvPr/>
        </p:nvSpPr>
        <p:spPr>
          <a:xfrm>
            <a:off x="810789" y="289560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	 X3,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STURB	 X4, [X5, #102]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560" name="Google Shape;560;p16"/>
          <p:cNvSpPr/>
          <p:nvPr/>
        </p:nvSpPr>
        <p:spPr>
          <a:xfrm>
            <a:off x="9259094" y="31217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561" name="Google Shape;561;p16"/>
          <p:cNvSpPr/>
          <p:nvPr/>
        </p:nvSpPr>
        <p:spPr>
          <a:xfrm>
            <a:off x="9259094" y="355350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/>
          </a:p>
        </p:txBody>
      </p:sp>
      <p:sp>
        <p:nvSpPr>
          <p:cNvPr id="562" name="Google Shape;562;p16"/>
          <p:cNvSpPr/>
          <p:nvPr/>
        </p:nvSpPr>
        <p:spPr>
          <a:xfrm>
            <a:off x="9259093" y="398530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0x02</a:t>
            </a:r>
            <a:endParaRPr/>
          </a:p>
        </p:txBody>
      </p:sp>
      <p:sp>
        <p:nvSpPr>
          <p:cNvPr id="563" name="Google Shape;563;p16"/>
          <p:cNvSpPr/>
          <p:nvPr/>
        </p:nvSpPr>
        <p:spPr>
          <a:xfrm>
            <a:off x="9259093" y="441710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/>
          </a:p>
        </p:txBody>
      </p:sp>
      <p:sp>
        <p:nvSpPr>
          <p:cNvPr id="564" name="Google Shape;564;p16"/>
          <p:cNvSpPr txBox="1"/>
          <p:nvPr/>
        </p:nvSpPr>
        <p:spPr>
          <a:xfrm>
            <a:off x="10115863" y="313430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565" name="Google Shape;565;p16"/>
          <p:cNvSpPr txBox="1"/>
          <p:nvPr/>
        </p:nvSpPr>
        <p:spPr>
          <a:xfrm>
            <a:off x="10136977" y="356533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566" name="Google Shape;566;p16"/>
          <p:cNvSpPr txBox="1"/>
          <p:nvPr/>
        </p:nvSpPr>
        <p:spPr>
          <a:xfrm>
            <a:off x="10136977" y="399636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567" name="Google Shape;567;p16"/>
          <p:cNvSpPr txBox="1"/>
          <p:nvPr/>
        </p:nvSpPr>
        <p:spPr>
          <a:xfrm>
            <a:off x="10136977" y="442739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568" name="Google Shape;568;p16"/>
          <p:cNvSpPr/>
          <p:nvPr/>
        </p:nvSpPr>
        <p:spPr>
          <a:xfrm>
            <a:off x="5080100" y="401828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0x00000000000000FF</a:t>
            </a:r>
            <a:endParaRPr/>
          </a:p>
        </p:txBody>
      </p:sp>
      <p:sp>
        <p:nvSpPr>
          <p:cNvPr id="569" name="Google Shape;569;p16"/>
          <p:cNvSpPr txBox="1"/>
          <p:nvPr/>
        </p:nvSpPr>
        <p:spPr>
          <a:xfrm>
            <a:off x="4560689" y="413342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570" name="Google Shape;570;p16"/>
          <p:cNvSpPr txBox="1"/>
          <p:nvPr/>
        </p:nvSpPr>
        <p:spPr>
          <a:xfrm>
            <a:off x="4560689" y="473794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571" name="Google Shape;571;p16"/>
          <p:cNvSpPr txBox="1"/>
          <p:nvPr/>
        </p:nvSpPr>
        <p:spPr>
          <a:xfrm>
            <a:off x="5067433" y="350012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572" name="Google Shape;572;p16"/>
          <p:cNvSpPr txBox="1"/>
          <p:nvPr/>
        </p:nvSpPr>
        <p:spPr>
          <a:xfrm>
            <a:off x="5155958" y="592841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573" name="Google Shape;573;p16"/>
          <p:cNvSpPr txBox="1"/>
          <p:nvPr/>
        </p:nvSpPr>
        <p:spPr>
          <a:xfrm>
            <a:off x="9268796" y="2521538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574" name="Google Shape;574;p16"/>
          <p:cNvSpPr/>
          <p:nvPr/>
        </p:nvSpPr>
        <p:spPr>
          <a:xfrm>
            <a:off x="9258526" y="48489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/>
          </a:p>
        </p:txBody>
      </p:sp>
      <p:sp>
        <p:nvSpPr>
          <p:cNvPr id="575" name="Google Shape;575;p16"/>
          <p:cNvSpPr/>
          <p:nvPr/>
        </p:nvSpPr>
        <p:spPr>
          <a:xfrm>
            <a:off x="9258526" y="528071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/>
          </a:p>
        </p:txBody>
      </p:sp>
      <p:sp>
        <p:nvSpPr>
          <p:cNvPr id="576" name="Google Shape;576;p16"/>
          <p:cNvSpPr/>
          <p:nvPr/>
        </p:nvSpPr>
        <p:spPr>
          <a:xfrm>
            <a:off x="9258525" y="57125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/>
          </a:p>
        </p:txBody>
      </p:sp>
      <p:sp>
        <p:nvSpPr>
          <p:cNvPr id="577" name="Google Shape;577;p16"/>
          <p:cNvSpPr/>
          <p:nvPr/>
        </p:nvSpPr>
        <p:spPr>
          <a:xfrm>
            <a:off x="9258525" y="614431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/>
          </a:p>
        </p:txBody>
      </p:sp>
      <p:sp>
        <p:nvSpPr>
          <p:cNvPr id="578" name="Google Shape;578;p16"/>
          <p:cNvSpPr txBox="1"/>
          <p:nvPr/>
        </p:nvSpPr>
        <p:spPr>
          <a:xfrm>
            <a:off x="10119547" y="485841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579" name="Google Shape;579;p16"/>
          <p:cNvSpPr txBox="1"/>
          <p:nvPr/>
        </p:nvSpPr>
        <p:spPr>
          <a:xfrm>
            <a:off x="10140661" y="528944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580" name="Google Shape;580;p16"/>
          <p:cNvSpPr txBox="1"/>
          <p:nvPr/>
        </p:nvSpPr>
        <p:spPr>
          <a:xfrm>
            <a:off x="10140661" y="572047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581" name="Google Shape;581;p16"/>
          <p:cNvSpPr txBox="1"/>
          <p:nvPr/>
        </p:nvSpPr>
        <p:spPr>
          <a:xfrm>
            <a:off x="10140661" y="615150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582" name="Google Shape;582;p16"/>
          <p:cNvCxnSpPr/>
          <p:nvPr/>
        </p:nvCxnSpPr>
        <p:spPr>
          <a:xfrm>
            <a:off x="9259092" y="290922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16"/>
          <p:cNvCxnSpPr/>
          <p:nvPr/>
        </p:nvCxnSpPr>
        <p:spPr>
          <a:xfrm>
            <a:off x="10141692" y="291083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16"/>
          <p:cNvCxnSpPr/>
          <p:nvPr/>
        </p:nvCxnSpPr>
        <p:spPr>
          <a:xfrm>
            <a:off x="9256735" y="657096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16"/>
          <p:cNvCxnSpPr/>
          <p:nvPr/>
        </p:nvCxnSpPr>
        <p:spPr>
          <a:xfrm>
            <a:off x="10136989" y="657258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p16"/>
          <p:cNvSpPr/>
          <p:nvPr/>
        </p:nvSpPr>
        <p:spPr>
          <a:xfrm>
            <a:off x="5080100" y="461200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0xE5FF06C205FF0302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6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 (2)</a:t>
            </a:r>
            <a:endParaRPr/>
          </a:p>
        </p:txBody>
      </p:sp>
      <p:sp>
        <p:nvSpPr>
          <p:cNvPr id="593" name="Google Shape;593;p17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594" name="Google Shape;594;p1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17"/>
          <p:cNvSpPr txBox="1"/>
          <p:nvPr/>
        </p:nvSpPr>
        <p:spPr>
          <a:xfrm>
            <a:off x="810789" y="313809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STURB	 X3, [X5, #103]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LDURSW	 X4, [X5, #100]	</a:t>
            </a:r>
            <a:endParaRPr/>
          </a:p>
        </p:txBody>
      </p:sp>
      <p:sp>
        <p:nvSpPr>
          <p:cNvPr id="596" name="Google Shape;596;p17"/>
          <p:cNvSpPr/>
          <p:nvPr/>
        </p:nvSpPr>
        <p:spPr>
          <a:xfrm>
            <a:off x="9259094" y="33641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0x02</a:t>
            </a:r>
            <a:endParaRPr/>
          </a:p>
        </p:txBody>
      </p:sp>
      <p:sp>
        <p:nvSpPr>
          <p:cNvPr id="597" name="Google Shape;597;p17"/>
          <p:cNvSpPr/>
          <p:nvPr/>
        </p:nvSpPr>
        <p:spPr>
          <a:xfrm>
            <a:off x="9259094" y="37959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598" name="Google Shape;598;p17"/>
          <p:cNvSpPr/>
          <p:nvPr/>
        </p:nvSpPr>
        <p:spPr>
          <a:xfrm>
            <a:off x="9259093" y="422779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599" name="Google Shape;599;p17"/>
          <p:cNvSpPr/>
          <p:nvPr/>
        </p:nvSpPr>
        <p:spPr>
          <a:xfrm>
            <a:off x="9259093" y="465959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0x05</a:t>
            </a:r>
            <a:endParaRPr/>
          </a:p>
        </p:txBody>
      </p:sp>
      <p:sp>
        <p:nvSpPr>
          <p:cNvPr id="600" name="Google Shape;600;p17"/>
          <p:cNvSpPr txBox="1"/>
          <p:nvPr/>
        </p:nvSpPr>
        <p:spPr>
          <a:xfrm>
            <a:off x="10115863" y="337679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601" name="Google Shape;601;p17"/>
          <p:cNvSpPr txBox="1"/>
          <p:nvPr/>
        </p:nvSpPr>
        <p:spPr>
          <a:xfrm>
            <a:off x="10136977" y="380782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602" name="Google Shape;602;p17"/>
          <p:cNvSpPr txBox="1"/>
          <p:nvPr/>
        </p:nvSpPr>
        <p:spPr>
          <a:xfrm>
            <a:off x="10136977" y="423885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603" name="Google Shape;603;p17"/>
          <p:cNvSpPr txBox="1"/>
          <p:nvPr/>
        </p:nvSpPr>
        <p:spPr>
          <a:xfrm>
            <a:off x="10136977" y="466988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604" name="Google Shape;604;p17"/>
          <p:cNvSpPr/>
          <p:nvPr/>
        </p:nvSpPr>
        <p:spPr>
          <a:xfrm>
            <a:off x="5080100" y="426077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7"/>
          <p:cNvSpPr txBox="1"/>
          <p:nvPr/>
        </p:nvSpPr>
        <p:spPr>
          <a:xfrm>
            <a:off x="4560689" y="437591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606" name="Google Shape;606;p17"/>
          <p:cNvSpPr txBox="1"/>
          <p:nvPr/>
        </p:nvSpPr>
        <p:spPr>
          <a:xfrm>
            <a:off x="4560689" y="498043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607" name="Google Shape;607;p17"/>
          <p:cNvSpPr txBox="1"/>
          <p:nvPr/>
        </p:nvSpPr>
        <p:spPr>
          <a:xfrm>
            <a:off x="5067433" y="374261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608" name="Google Shape;608;p17"/>
          <p:cNvSpPr txBox="1"/>
          <p:nvPr/>
        </p:nvSpPr>
        <p:spPr>
          <a:xfrm>
            <a:off x="5155958" y="617090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609" name="Google Shape;609;p17"/>
          <p:cNvSpPr txBox="1"/>
          <p:nvPr/>
        </p:nvSpPr>
        <p:spPr>
          <a:xfrm>
            <a:off x="9216654" y="2701351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610" name="Google Shape;610;p17"/>
          <p:cNvSpPr/>
          <p:nvPr/>
        </p:nvSpPr>
        <p:spPr>
          <a:xfrm>
            <a:off x="9258526" y="50914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0xC2</a:t>
            </a:r>
            <a:endParaRPr/>
          </a:p>
        </p:txBody>
      </p:sp>
      <p:sp>
        <p:nvSpPr>
          <p:cNvPr id="611" name="Google Shape;611;p17"/>
          <p:cNvSpPr/>
          <p:nvPr/>
        </p:nvSpPr>
        <p:spPr>
          <a:xfrm>
            <a:off x="9258526" y="55232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0x06</a:t>
            </a:r>
            <a:endParaRPr/>
          </a:p>
        </p:txBody>
      </p:sp>
      <p:sp>
        <p:nvSpPr>
          <p:cNvPr id="612" name="Google Shape;612;p17"/>
          <p:cNvSpPr/>
          <p:nvPr/>
        </p:nvSpPr>
        <p:spPr>
          <a:xfrm>
            <a:off x="9258525" y="59550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613" name="Google Shape;613;p17"/>
          <p:cNvSpPr/>
          <p:nvPr/>
        </p:nvSpPr>
        <p:spPr>
          <a:xfrm>
            <a:off x="9258525" y="63868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</a:t>
            </a:r>
            <a:endParaRPr/>
          </a:p>
        </p:txBody>
      </p:sp>
      <p:sp>
        <p:nvSpPr>
          <p:cNvPr id="614" name="Google Shape;614;p17"/>
          <p:cNvSpPr txBox="1"/>
          <p:nvPr/>
        </p:nvSpPr>
        <p:spPr>
          <a:xfrm>
            <a:off x="10119547" y="510090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615" name="Google Shape;615;p17"/>
          <p:cNvSpPr txBox="1"/>
          <p:nvPr/>
        </p:nvSpPr>
        <p:spPr>
          <a:xfrm>
            <a:off x="10140661" y="553193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616" name="Google Shape;616;p17"/>
          <p:cNvSpPr txBox="1"/>
          <p:nvPr/>
        </p:nvSpPr>
        <p:spPr>
          <a:xfrm>
            <a:off x="10140661" y="596296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617" name="Google Shape;617;p17"/>
          <p:cNvSpPr txBox="1"/>
          <p:nvPr/>
        </p:nvSpPr>
        <p:spPr>
          <a:xfrm>
            <a:off x="10140661" y="639399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618" name="Google Shape;618;p17"/>
          <p:cNvCxnSpPr/>
          <p:nvPr/>
        </p:nvCxnSpPr>
        <p:spPr>
          <a:xfrm>
            <a:off x="9259092" y="315171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17"/>
          <p:cNvCxnSpPr/>
          <p:nvPr/>
        </p:nvCxnSpPr>
        <p:spPr>
          <a:xfrm>
            <a:off x="10141692" y="315332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17"/>
          <p:cNvCxnSpPr/>
          <p:nvPr/>
        </p:nvCxnSpPr>
        <p:spPr>
          <a:xfrm>
            <a:off x="9256735" y="681345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17"/>
          <p:cNvCxnSpPr/>
          <p:nvPr/>
        </p:nvCxnSpPr>
        <p:spPr>
          <a:xfrm>
            <a:off x="10136989" y="681507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2" name="Google Shape;622;p17"/>
          <p:cNvSpPr/>
          <p:nvPr/>
        </p:nvSpPr>
        <p:spPr>
          <a:xfrm>
            <a:off x="5080100" y="485449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7"/>
          <p:cNvSpPr txBox="1"/>
          <p:nvPr/>
        </p:nvSpPr>
        <p:spPr>
          <a:xfrm>
            <a:off x="764338" y="5486400"/>
            <a:ext cx="3796352" cy="1469235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shown the registers as blank. What do they actually contain before we run the snippet of code?</a:t>
            </a:r>
            <a:endParaRPr/>
          </a:p>
        </p:txBody>
      </p:sp>
      <p:sp>
        <p:nvSpPr>
          <p:cNvPr id="624" name="Google Shape;624;p17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 (2)</a:t>
            </a:r>
            <a:endParaRPr/>
          </a:p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631" name="Google Shape;631;p1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18"/>
          <p:cNvSpPr txBox="1"/>
          <p:nvPr/>
        </p:nvSpPr>
        <p:spPr>
          <a:xfrm>
            <a:off x="810789" y="313809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STURB	 X3, [X5, #103]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LDURSW	 X4, [X5, #100]	</a:t>
            </a:r>
            <a:endParaRPr/>
          </a:p>
        </p:txBody>
      </p:sp>
      <p:sp>
        <p:nvSpPr>
          <p:cNvPr id="633" name="Google Shape;633;p18"/>
          <p:cNvSpPr/>
          <p:nvPr/>
        </p:nvSpPr>
        <p:spPr>
          <a:xfrm>
            <a:off x="9259094" y="33641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0x02</a:t>
            </a:r>
            <a:endParaRPr/>
          </a:p>
        </p:txBody>
      </p:sp>
      <p:sp>
        <p:nvSpPr>
          <p:cNvPr id="634" name="Google Shape;634;p18"/>
          <p:cNvSpPr/>
          <p:nvPr/>
        </p:nvSpPr>
        <p:spPr>
          <a:xfrm>
            <a:off x="9259094" y="37959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635" name="Google Shape;635;p18"/>
          <p:cNvSpPr/>
          <p:nvPr/>
        </p:nvSpPr>
        <p:spPr>
          <a:xfrm>
            <a:off x="9259093" y="422779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636" name="Google Shape;636;p18"/>
          <p:cNvSpPr/>
          <p:nvPr/>
        </p:nvSpPr>
        <p:spPr>
          <a:xfrm>
            <a:off x="9259093" y="465959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0x05</a:t>
            </a:r>
            <a:endParaRPr/>
          </a:p>
        </p:txBody>
      </p:sp>
      <p:sp>
        <p:nvSpPr>
          <p:cNvPr id="637" name="Google Shape;637;p18"/>
          <p:cNvSpPr txBox="1"/>
          <p:nvPr/>
        </p:nvSpPr>
        <p:spPr>
          <a:xfrm>
            <a:off x="10115863" y="337679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638" name="Google Shape;638;p18"/>
          <p:cNvSpPr txBox="1"/>
          <p:nvPr/>
        </p:nvSpPr>
        <p:spPr>
          <a:xfrm>
            <a:off x="10136977" y="380782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639" name="Google Shape;639;p18"/>
          <p:cNvSpPr txBox="1"/>
          <p:nvPr/>
        </p:nvSpPr>
        <p:spPr>
          <a:xfrm>
            <a:off x="10136977" y="423885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640" name="Google Shape;640;p18"/>
          <p:cNvSpPr txBox="1"/>
          <p:nvPr/>
        </p:nvSpPr>
        <p:spPr>
          <a:xfrm>
            <a:off x="10136977" y="466988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641" name="Google Shape;641;p18"/>
          <p:cNvSpPr/>
          <p:nvPr/>
        </p:nvSpPr>
        <p:spPr>
          <a:xfrm>
            <a:off x="5080100" y="426077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8"/>
          <p:cNvSpPr txBox="1"/>
          <p:nvPr/>
        </p:nvSpPr>
        <p:spPr>
          <a:xfrm>
            <a:off x="4560689" y="437591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643" name="Google Shape;643;p18"/>
          <p:cNvSpPr txBox="1"/>
          <p:nvPr/>
        </p:nvSpPr>
        <p:spPr>
          <a:xfrm>
            <a:off x="4560689" y="498043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644" name="Google Shape;644;p18"/>
          <p:cNvSpPr txBox="1"/>
          <p:nvPr/>
        </p:nvSpPr>
        <p:spPr>
          <a:xfrm>
            <a:off x="5067433" y="374261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645" name="Google Shape;645;p18"/>
          <p:cNvSpPr txBox="1"/>
          <p:nvPr/>
        </p:nvSpPr>
        <p:spPr>
          <a:xfrm>
            <a:off x="5155958" y="617090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646" name="Google Shape;646;p18"/>
          <p:cNvSpPr txBox="1"/>
          <p:nvPr/>
        </p:nvSpPr>
        <p:spPr>
          <a:xfrm>
            <a:off x="9216654" y="2701351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647" name="Google Shape;647;p18"/>
          <p:cNvSpPr/>
          <p:nvPr/>
        </p:nvSpPr>
        <p:spPr>
          <a:xfrm>
            <a:off x="9258526" y="50914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0xC2</a:t>
            </a:r>
            <a:endParaRPr/>
          </a:p>
        </p:txBody>
      </p:sp>
      <p:sp>
        <p:nvSpPr>
          <p:cNvPr id="648" name="Google Shape;648;p18"/>
          <p:cNvSpPr/>
          <p:nvPr/>
        </p:nvSpPr>
        <p:spPr>
          <a:xfrm>
            <a:off x="9258526" y="55232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0x06</a:t>
            </a:r>
            <a:endParaRPr/>
          </a:p>
        </p:txBody>
      </p:sp>
      <p:sp>
        <p:nvSpPr>
          <p:cNvPr id="649" name="Google Shape;649;p18"/>
          <p:cNvSpPr/>
          <p:nvPr/>
        </p:nvSpPr>
        <p:spPr>
          <a:xfrm>
            <a:off x="9258525" y="59550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650" name="Google Shape;650;p18"/>
          <p:cNvSpPr/>
          <p:nvPr/>
        </p:nvSpPr>
        <p:spPr>
          <a:xfrm>
            <a:off x="9258525" y="63868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</a:t>
            </a:r>
            <a:endParaRPr/>
          </a:p>
        </p:txBody>
      </p:sp>
      <p:sp>
        <p:nvSpPr>
          <p:cNvPr id="651" name="Google Shape;651;p18"/>
          <p:cNvSpPr txBox="1"/>
          <p:nvPr/>
        </p:nvSpPr>
        <p:spPr>
          <a:xfrm>
            <a:off x="10119547" y="510090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652" name="Google Shape;652;p18"/>
          <p:cNvSpPr txBox="1"/>
          <p:nvPr/>
        </p:nvSpPr>
        <p:spPr>
          <a:xfrm>
            <a:off x="10140661" y="553193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653" name="Google Shape;653;p18"/>
          <p:cNvSpPr txBox="1"/>
          <p:nvPr/>
        </p:nvSpPr>
        <p:spPr>
          <a:xfrm>
            <a:off x="10140661" y="596296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654" name="Google Shape;654;p18"/>
          <p:cNvSpPr txBox="1"/>
          <p:nvPr/>
        </p:nvSpPr>
        <p:spPr>
          <a:xfrm>
            <a:off x="10140661" y="639399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655" name="Google Shape;655;p18"/>
          <p:cNvCxnSpPr/>
          <p:nvPr/>
        </p:nvCxnSpPr>
        <p:spPr>
          <a:xfrm>
            <a:off x="9259092" y="315171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18"/>
          <p:cNvCxnSpPr/>
          <p:nvPr/>
        </p:nvCxnSpPr>
        <p:spPr>
          <a:xfrm>
            <a:off x="10141692" y="315332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18"/>
          <p:cNvCxnSpPr/>
          <p:nvPr/>
        </p:nvCxnSpPr>
        <p:spPr>
          <a:xfrm>
            <a:off x="9256735" y="681345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18"/>
          <p:cNvCxnSpPr/>
          <p:nvPr/>
        </p:nvCxnSpPr>
        <p:spPr>
          <a:xfrm>
            <a:off x="10136989" y="681507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p18"/>
          <p:cNvSpPr/>
          <p:nvPr/>
        </p:nvSpPr>
        <p:spPr>
          <a:xfrm>
            <a:off x="5080100" y="485449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0xE5FF06C205FF0302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8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 (2)</a:t>
            </a:r>
            <a:endParaRPr/>
          </a:p>
        </p:txBody>
      </p:sp>
      <p:sp>
        <p:nvSpPr>
          <p:cNvPr id="666" name="Google Shape;666;p1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667" name="Google Shape;667;p1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19"/>
          <p:cNvSpPr txBox="1"/>
          <p:nvPr/>
        </p:nvSpPr>
        <p:spPr>
          <a:xfrm>
            <a:off x="810789" y="313809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STURB	 X3, [X5, #103]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LDURSW	 X4, [X5, #100]	</a:t>
            </a:r>
            <a:endParaRPr/>
          </a:p>
        </p:txBody>
      </p:sp>
      <p:sp>
        <p:nvSpPr>
          <p:cNvPr id="669" name="Google Shape;669;p19"/>
          <p:cNvSpPr/>
          <p:nvPr/>
        </p:nvSpPr>
        <p:spPr>
          <a:xfrm>
            <a:off x="9259094" y="33641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0x02</a:t>
            </a:r>
            <a:endParaRPr/>
          </a:p>
        </p:txBody>
      </p:sp>
      <p:sp>
        <p:nvSpPr>
          <p:cNvPr id="670" name="Google Shape;670;p19"/>
          <p:cNvSpPr/>
          <p:nvPr/>
        </p:nvSpPr>
        <p:spPr>
          <a:xfrm>
            <a:off x="9259094" y="37959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671" name="Google Shape;671;p19"/>
          <p:cNvSpPr/>
          <p:nvPr/>
        </p:nvSpPr>
        <p:spPr>
          <a:xfrm>
            <a:off x="9259093" y="422779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672" name="Google Shape;672;p19"/>
          <p:cNvSpPr/>
          <p:nvPr/>
        </p:nvSpPr>
        <p:spPr>
          <a:xfrm>
            <a:off x="9259093" y="465959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0x05</a:t>
            </a:r>
            <a:endParaRPr/>
          </a:p>
        </p:txBody>
      </p:sp>
      <p:sp>
        <p:nvSpPr>
          <p:cNvPr id="673" name="Google Shape;673;p19"/>
          <p:cNvSpPr txBox="1"/>
          <p:nvPr/>
        </p:nvSpPr>
        <p:spPr>
          <a:xfrm>
            <a:off x="10115863" y="337679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674" name="Google Shape;674;p19"/>
          <p:cNvSpPr txBox="1"/>
          <p:nvPr/>
        </p:nvSpPr>
        <p:spPr>
          <a:xfrm>
            <a:off x="10136977" y="380782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675" name="Google Shape;675;p19"/>
          <p:cNvSpPr txBox="1"/>
          <p:nvPr/>
        </p:nvSpPr>
        <p:spPr>
          <a:xfrm>
            <a:off x="10136977" y="423885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676" name="Google Shape;676;p19"/>
          <p:cNvSpPr txBox="1"/>
          <p:nvPr/>
        </p:nvSpPr>
        <p:spPr>
          <a:xfrm>
            <a:off x="10136977" y="466988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677" name="Google Shape;677;p19"/>
          <p:cNvSpPr/>
          <p:nvPr/>
        </p:nvSpPr>
        <p:spPr>
          <a:xfrm>
            <a:off x="5080100" y="426077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0x00000000000000FF</a:t>
            </a:r>
            <a:endParaRPr/>
          </a:p>
        </p:txBody>
      </p:sp>
      <p:sp>
        <p:nvSpPr>
          <p:cNvPr id="678" name="Google Shape;678;p19"/>
          <p:cNvSpPr txBox="1"/>
          <p:nvPr/>
        </p:nvSpPr>
        <p:spPr>
          <a:xfrm>
            <a:off x="4560689" y="437591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679" name="Google Shape;679;p19"/>
          <p:cNvSpPr txBox="1"/>
          <p:nvPr/>
        </p:nvSpPr>
        <p:spPr>
          <a:xfrm>
            <a:off x="4560689" y="498043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680" name="Google Shape;680;p19"/>
          <p:cNvSpPr txBox="1"/>
          <p:nvPr/>
        </p:nvSpPr>
        <p:spPr>
          <a:xfrm>
            <a:off x="5067433" y="374261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681" name="Google Shape;681;p19"/>
          <p:cNvSpPr txBox="1"/>
          <p:nvPr/>
        </p:nvSpPr>
        <p:spPr>
          <a:xfrm>
            <a:off x="5155958" y="617090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682" name="Google Shape;682;p19"/>
          <p:cNvSpPr txBox="1"/>
          <p:nvPr/>
        </p:nvSpPr>
        <p:spPr>
          <a:xfrm>
            <a:off x="9216654" y="2701351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9258526" y="50914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0xC2</a:t>
            </a:r>
            <a:endParaRPr/>
          </a:p>
        </p:txBody>
      </p:sp>
      <p:sp>
        <p:nvSpPr>
          <p:cNvPr id="684" name="Google Shape;684;p19"/>
          <p:cNvSpPr/>
          <p:nvPr/>
        </p:nvSpPr>
        <p:spPr>
          <a:xfrm>
            <a:off x="9258526" y="55232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0x06</a:t>
            </a:r>
            <a:endParaRPr/>
          </a:p>
        </p:txBody>
      </p:sp>
      <p:sp>
        <p:nvSpPr>
          <p:cNvPr id="685" name="Google Shape;685;p19"/>
          <p:cNvSpPr/>
          <p:nvPr/>
        </p:nvSpPr>
        <p:spPr>
          <a:xfrm>
            <a:off x="9258525" y="59550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686" name="Google Shape;686;p19"/>
          <p:cNvSpPr/>
          <p:nvPr/>
        </p:nvSpPr>
        <p:spPr>
          <a:xfrm>
            <a:off x="9258525" y="63868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</a:t>
            </a:r>
            <a:endParaRPr/>
          </a:p>
        </p:txBody>
      </p:sp>
      <p:sp>
        <p:nvSpPr>
          <p:cNvPr id="687" name="Google Shape;687;p19"/>
          <p:cNvSpPr txBox="1"/>
          <p:nvPr/>
        </p:nvSpPr>
        <p:spPr>
          <a:xfrm>
            <a:off x="10119547" y="510090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688" name="Google Shape;688;p19"/>
          <p:cNvSpPr txBox="1"/>
          <p:nvPr/>
        </p:nvSpPr>
        <p:spPr>
          <a:xfrm>
            <a:off x="10140661" y="553193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689" name="Google Shape;689;p19"/>
          <p:cNvSpPr txBox="1"/>
          <p:nvPr/>
        </p:nvSpPr>
        <p:spPr>
          <a:xfrm>
            <a:off x="10140661" y="596296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690" name="Google Shape;690;p19"/>
          <p:cNvSpPr txBox="1"/>
          <p:nvPr/>
        </p:nvSpPr>
        <p:spPr>
          <a:xfrm>
            <a:off x="10140661" y="639399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691" name="Google Shape;691;p19"/>
          <p:cNvCxnSpPr/>
          <p:nvPr/>
        </p:nvCxnSpPr>
        <p:spPr>
          <a:xfrm>
            <a:off x="9259092" y="315171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2" name="Google Shape;692;p19"/>
          <p:cNvCxnSpPr/>
          <p:nvPr/>
        </p:nvCxnSpPr>
        <p:spPr>
          <a:xfrm>
            <a:off x="10141692" y="315332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3" name="Google Shape;693;p19"/>
          <p:cNvCxnSpPr/>
          <p:nvPr/>
        </p:nvCxnSpPr>
        <p:spPr>
          <a:xfrm>
            <a:off x="9256735" y="681345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4" name="Google Shape;694;p19"/>
          <p:cNvCxnSpPr/>
          <p:nvPr/>
        </p:nvCxnSpPr>
        <p:spPr>
          <a:xfrm>
            <a:off x="10136989" y="681507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5" name="Google Shape;695;p19"/>
          <p:cNvSpPr/>
          <p:nvPr/>
        </p:nvSpPr>
        <p:spPr>
          <a:xfrm>
            <a:off x="5080100" y="485449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0xE5FF06C205FF0302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9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Important Data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2651919" y="2362200"/>
          <a:ext cx="7797908" cy="468926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 (2)</a:t>
            </a:r>
            <a:endParaRPr/>
          </a:p>
        </p:txBody>
      </p:sp>
      <p:sp>
        <p:nvSpPr>
          <p:cNvPr id="702" name="Google Shape;702;p20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703" name="Google Shape;703;p2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20"/>
          <p:cNvSpPr txBox="1"/>
          <p:nvPr/>
        </p:nvSpPr>
        <p:spPr>
          <a:xfrm>
            <a:off x="810789" y="313809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STURB	 X3, [X5, #103]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LDURSW	 X4, [X5, #100]	</a:t>
            </a:r>
            <a:endParaRPr/>
          </a:p>
        </p:txBody>
      </p:sp>
      <p:sp>
        <p:nvSpPr>
          <p:cNvPr id="705" name="Google Shape;705;p20"/>
          <p:cNvSpPr/>
          <p:nvPr/>
        </p:nvSpPr>
        <p:spPr>
          <a:xfrm>
            <a:off x="9259094" y="33641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0x02</a:t>
            </a:r>
            <a:endParaRPr/>
          </a:p>
        </p:txBody>
      </p:sp>
      <p:sp>
        <p:nvSpPr>
          <p:cNvPr id="706" name="Google Shape;706;p20"/>
          <p:cNvSpPr/>
          <p:nvPr/>
        </p:nvSpPr>
        <p:spPr>
          <a:xfrm>
            <a:off x="9259094" y="37959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707" name="Google Shape;707;p20"/>
          <p:cNvSpPr/>
          <p:nvPr/>
        </p:nvSpPr>
        <p:spPr>
          <a:xfrm>
            <a:off x="9259093" y="422779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708" name="Google Shape;708;p20"/>
          <p:cNvSpPr/>
          <p:nvPr/>
        </p:nvSpPr>
        <p:spPr>
          <a:xfrm>
            <a:off x="9259093" y="465959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709" name="Google Shape;709;p20"/>
          <p:cNvSpPr txBox="1"/>
          <p:nvPr/>
        </p:nvSpPr>
        <p:spPr>
          <a:xfrm>
            <a:off x="10115863" y="337679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710" name="Google Shape;710;p20"/>
          <p:cNvSpPr txBox="1"/>
          <p:nvPr/>
        </p:nvSpPr>
        <p:spPr>
          <a:xfrm>
            <a:off x="10136977" y="380782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711" name="Google Shape;711;p20"/>
          <p:cNvSpPr txBox="1"/>
          <p:nvPr/>
        </p:nvSpPr>
        <p:spPr>
          <a:xfrm>
            <a:off x="10136977" y="423885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712" name="Google Shape;712;p20"/>
          <p:cNvSpPr txBox="1"/>
          <p:nvPr/>
        </p:nvSpPr>
        <p:spPr>
          <a:xfrm>
            <a:off x="10136977" y="466988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713" name="Google Shape;713;p20"/>
          <p:cNvSpPr/>
          <p:nvPr/>
        </p:nvSpPr>
        <p:spPr>
          <a:xfrm>
            <a:off x="5080100" y="426077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0x00000000000000FF</a:t>
            </a:r>
            <a:endParaRPr/>
          </a:p>
        </p:txBody>
      </p:sp>
      <p:sp>
        <p:nvSpPr>
          <p:cNvPr id="714" name="Google Shape;714;p20"/>
          <p:cNvSpPr txBox="1"/>
          <p:nvPr/>
        </p:nvSpPr>
        <p:spPr>
          <a:xfrm>
            <a:off x="4560689" y="437591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715" name="Google Shape;715;p20"/>
          <p:cNvSpPr txBox="1"/>
          <p:nvPr/>
        </p:nvSpPr>
        <p:spPr>
          <a:xfrm>
            <a:off x="4560689" y="498043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716" name="Google Shape;716;p20"/>
          <p:cNvSpPr txBox="1"/>
          <p:nvPr/>
        </p:nvSpPr>
        <p:spPr>
          <a:xfrm>
            <a:off x="5067433" y="374261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717" name="Google Shape;717;p20"/>
          <p:cNvSpPr txBox="1"/>
          <p:nvPr/>
        </p:nvSpPr>
        <p:spPr>
          <a:xfrm>
            <a:off x="5155958" y="617090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718" name="Google Shape;718;p20"/>
          <p:cNvSpPr txBox="1"/>
          <p:nvPr/>
        </p:nvSpPr>
        <p:spPr>
          <a:xfrm>
            <a:off x="9216654" y="2701351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719" name="Google Shape;719;p20"/>
          <p:cNvSpPr/>
          <p:nvPr/>
        </p:nvSpPr>
        <p:spPr>
          <a:xfrm>
            <a:off x="9258526" y="50914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0xC2</a:t>
            </a:r>
            <a:endParaRPr/>
          </a:p>
        </p:txBody>
      </p:sp>
      <p:sp>
        <p:nvSpPr>
          <p:cNvPr id="720" name="Google Shape;720;p20"/>
          <p:cNvSpPr/>
          <p:nvPr/>
        </p:nvSpPr>
        <p:spPr>
          <a:xfrm>
            <a:off x="9258526" y="55232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0x06</a:t>
            </a:r>
            <a:endParaRPr/>
          </a:p>
        </p:txBody>
      </p:sp>
      <p:sp>
        <p:nvSpPr>
          <p:cNvPr id="721" name="Google Shape;721;p20"/>
          <p:cNvSpPr/>
          <p:nvPr/>
        </p:nvSpPr>
        <p:spPr>
          <a:xfrm>
            <a:off x="9258525" y="59550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722" name="Google Shape;722;p20"/>
          <p:cNvSpPr/>
          <p:nvPr/>
        </p:nvSpPr>
        <p:spPr>
          <a:xfrm>
            <a:off x="9258525" y="63868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</a:t>
            </a:r>
            <a:endParaRPr/>
          </a:p>
        </p:txBody>
      </p:sp>
      <p:sp>
        <p:nvSpPr>
          <p:cNvPr id="723" name="Google Shape;723;p20"/>
          <p:cNvSpPr txBox="1"/>
          <p:nvPr/>
        </p:nvSpPr>
        <p:spPr>
          <a:xfrm>
            <a:off x="10119547" y="510090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724" name="Google Shape;724;p20"/>
          <p:cNvSpPr txBox="1"/>
          <p:nvPr/>
        </p:nvSpPr>
        <p:spPr>
          <a:xfrm>
            <a:off x="10140661" y="553193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725" name="Google Shape;725;p20"/>
          <p:cNvSpPr txBox="1"/>
          <p:nvPr/>
        </p:nvSpPr>
        <p:spPr>
          <a:xfrm>
            <a:off x="10140661" y="596296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726" name="Google Shape;726;p20"/>
          <p:cNvSpPr txBox="1"/>
          <p:nvPr/>
        </p:nvSpPr>
        <p:spPr>
          <a:xfrm>
            <a:off x="10140661" y="639399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727" name="Google Shape;727;p20"/>
          <p:cNvCxnSpPr/>
          <p:nvPr/>
        </p:nvCxnSpPr>
        <p:spPr>
          <a:xfrm>
            <a:off x="9259092" y="315171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20"/>
          <p:cNvCxnSpPr/>
          <p:nvPr/>
        </p:nvCxnSpPr>
        <p:spPr>
          <a:xfrm>
            <a:off x="10141692" y="315332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p20"/>
          <p:cNvCxnSpPr/>
          <p:nvPr/>
        </p:nvCxnSpPr>
        <p:spPr>
          <a:xfrm>
            <a:off x="9256735" y="681345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20"/>
          <p:cNvCxnSpPr/>
          <p:nvPr/>
        </p:nvCxnSpPr>
        <p:spPr>
          <a:xfrm>
            <a:off x="10136989" y="681507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20"/>
          <p:cNvSpPr/>
          <p:nvPr/>
        </p:nvSpPr>
        <p:spPr>
          <a:xfrm>
            <a:off x="5080100" y="485449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0xE5FF06C205FF0302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0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Example Code Sequence (2)</a:t>
            </a:r>
            <a:endParaRPr/>
          </a:p>
        </p:txBody>
      </p:sp>
      <p:sp>
        <p:nvSpPr>
          <p:cNvPr id="738" name="Google Shape;738;p21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What is the final state of memory once you execute the following instruction sequence? (assume X5 has the value of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739" name="Google Shape;739;p2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0" name="Google Shape;740;p21"/>
          <p:cNvSpPr txBox="1"/>
          <p:nvPr/>
        </p:nvSpPr>
        <p:spPr>
          <a:xfrm>
            <a:off x="810789" y="3138090"/>
            <a:ext cx="3492943" cy="2038622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	 X4, [X5, #100]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	 X3, [X5, #102]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STURB	 X3, [X5, #103]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LDURSW	 X4, [X5, #100]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741" name="Google Shape;741;p21"/>
          <p:cNvSpPr/>
          <p:nvPr/>
        </p:nvSpPr>
        <p:spPr>
          <a:xfrm>
            <a:off x="9259094" y="33641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0x02</a:t>
            </a:r>
            <a:endParaRPr/>
          </a:p>
        </p:txBody>
      </p:sp>
      <p:sp>
        <p:nvSpPr>
          <p:cNvPr id="742" name="Google Shape;742;p21"/>
          <p:cNvSpPr/>
          <p:nvPr/>
        </p:nvSpPr>
        <p:spPr>
          <a:xfrm>
            <a:off x="9259094" y="3795997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743" name="Google Shape;743;p21"/>
          <p:cNvSpPr/>
          <p:nvPr/>
        </p:nvSpPr>
        <p:spPr>
          <a:xfrm>
            <a:off x="9259093" y="4227797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744" name="Google Shape;744;p21"/>
          <p:cNvSpPr/>
          <p:nvPr/>
        </p:nvSpPr>
        <p:spPr>
          <a:xfrm>
            <a:off x="9259093" y="4659597"/>
            <a:ext cx="877885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745" name="Google Shape;745;p21"/>
          <p:cNvSpPr txBox="1"/>
          <p:nvPr/>
        </p:nvSpPr>
        <p:spPr>
          <a:xfrm>
            <a:off x="10115863" y="3376792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746" name="Google Shape;746;p21"/>
          <p:cNvSpPr txBox="1"/>
          <p:nvPr/>
        </p:nvSpPr>
        <p:spPr>
          <a:xfrm>
            <a:off x="10136977" y="3807821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747" name="Google Shape;747;p21"/>
          <p:cNvSpPr txBox="1"/>
          <p:nvPr/>
        </p:nvSpPr>
        <p:spPr>
          <a:xfrm>
            <a:off x="10136977" y="423885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/>
          </a:p>
        </p:txBody>
      </p:sp>
      <p:sp>
        <p:nvSpPr>
          <p:cNvPr id="748" name="Google Shape;748;p21"/>
          <p:cNvSpPr txBox="1"/>
          <p:nvPr/>
        </p:nvSpPr>
        <p:spPr>
          <a:xfrm>
            <a:off x="10136977" y="4669880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/>
          </a:p>
        </p:txBody>
      </p:sp>
      <p:sp>
        <p:nvSpPr>
          <p:cNvPr id="749" name="Google Shape;749;p21"/>
          <p:cNvSpPr/>
          <p:nvPr/>
        </p:nvSpPr>
        <p:spPr>
          <a:xfrm>
            <a:off x="5080100" y="4260770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0x00000000000000FF</a:t>
            </a:r>
            <a:endParaRPr/>
          </a:p>
        </p:txBody>
      </p:sp>
      <p:sp>
        <p:nvSpPr>
          <p:cNvPr id="750" name="Google Shape;750;p21"/>
          <p:cNvSpPr txBox="1"/>
          <p:nvPr/>
        </p:nvSpPr>
        <p:spPr>
          <a:xfrm>
            <a:off x="4560689" y="437591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751" name="Google Shape;751;p21"/>
          <p:cNvSpPr txBox="1"/>
          <p:nvPr/>
        </p:nvSpPr>
        <p:spPr>
          <a:xfrm>
            <a:off x="4560689" y="4980437"/>
            <a:ext cx="558655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752" name="Google Shape;752;p21"/>
          <p:cNvSpPr txBox="1"/>
          <p:nvPr/>
        </p:nvSpPr>
        <p:spPr>
          <a:xfrm>
            <a:off x="5067433" y="3742610"/>
            <a:ext cx="1698326" cy="499739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753" name="Google Shape;753;p21"/>
          <p:cNvSpPr txBox="1"/>
          <p:nvPr/>
        </p:nvSpPr>
        <p:spPr>
          <a:xfrm>
            <a:off x="5155958" y="6170901"/>
            <a:ext cx="2940717" cy="7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(each location is 1 byte)</a:t>
            </a:r>
            <a:endParaRPr/>
          </a:p>
        </p:txBody>
      </p:sp>
      <p:sp>
        <p:nvSpPr>
          <p:cNvPr id="754" name="Google Shape;754;p21"/>
          <p:cNvSpPr txBox="1"/>
          <p:nvPr/>
        </p:nvSpPr>
        <p:spPr>
          <a:xfrm>
            <a:off x="9216654" y="2701351"/>
            <a:ext cx="2082253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</a:t>
            </a:r>
            <a:endParaRPr/>
          </a:p>
        </p:txBody>
      </p:sp>
      <p:sp>
        <p:nvSpPr>
          <p:cNvPr id="755" name="Google Shape;755;p21"/>
          <p:cNvSpPr/>
          <p:nvPr/>
        </p:nvSpPr>
        <p:spPr>
          <a:xfrm>
            <a:off x="9258526" y="50914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0xC2</a:t>
            </a:r>
            <a:endParaRPr/>
          </a:p>
        </p:txBody>
      </p:sp>
      <p:sp>
        <p:nvSpPr>
          <p:cNvPr id="756" name="Google Shape;756;p21"/>
          <p:cNvSpPr/>
          <p:nvPr/>
        </p:nvSpPr>
        <p:spPr>
          <a:xfrm>
            <a:off x="9258526" y="5523200"/>
            <a:ext cx="877883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0x06</a:t>
            </a:r>
            <a:endParaRPr/>
          </a:p>
        </p:txBody>
      </p:sp>
      <p:sp>
        <p:nvSpPr>
          <p:cNvPr id="757" name="Google Shape;757;p21"/>
          <p:cNvSpPr/>
          <p:nvPr/>
        </p:nvSpPr>
        <p:spPr>
          <a:xfrm>
            <a:off x="9258525" y="59550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</a:t>
            </a:r>
            <a:endParaRPr/>
          </a:p>
        </p:txBody>
      </p:sp>
      <p:sp>
        <p:nvSpPr>
          <p:cNvPr id="758" name="Google Shape;758;p21"/>
          <p:cNvSpPr/>
          <p:nvPr/>
        </p:nvSpPr>
        <p:spPr>
          <a:xfrm>
            <a:off x="9258525" y="6386800"/>
            <a:ext cx="877884" cy="431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0xE5</a:t>
            </a:r>
            <a:endParaRPr/>
          </a:p>
        </p:txBody>
      </p:sp>
      <p:sp>
        <p:nvSpPr>
          <p:cNvPr id="759" name="Google Shape;759;p21"/>
          <p:cNvSpPr txBox="1"/>
          <p:nvPr/>
        </p:nvSpPr>
        <p:spPr>
          <a:xfrm>
            <a:off x="10119547" y="5100909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/>
          </a:p>
        </p:txBody>
      </p:sp>
      <p:sp>
        <p:nvSpPr>
          <p:cNvPr id="760" name="Google Shape;760;p21"/>
          <p:cNvSpPr txBox="1"/>
          <p:nvPr/>
        </p:nvSpPr>
        <p:spPr>
          <a:xfrm>
            <a:off x="10140661" y="553193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/>
          </a:p>
        </p:txBody>
      </p:sp>
      <p:sp>
        <p:nvSpPr>
          <p:cNvPr id="761" name="Google Shape;761;p21"/>
          <p:cNvSpPr txBox="1"/>
          <p:nvPr/>
        </p:nvSpPr>
        <p:spPr>
          <a:xfrm>
            <a:off x="10140661" y="5962968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/>
          </a:p>
        </p:txBody>
      </p:sp>
      <p:sp>
        <p:nvSpPr>
          <p:cNvPr id="762" name="Google Shape;762;p21"/>
          <p:cNvSpPr txBox="1"/>
          <p:nvPr/>
        </p:nvSpPr>
        <p:spPr>
          <a:xfrm>
            <a:off x="10140661" y="6393997"/>
            <a:ext cx="658041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/>
          </a:p>
        </p:txBody>
      </p:sp>
      <p:cxnSp>
        <p:nvCxnSpPr>
          <p:cNvPr id="763" name="Google Shape;763;p21"/>
          <p:cNvCxnSpPr/>
          <p:nvPr/>
        </p:nvCxnSpPr>
        <p:spPr>
          <a:xfrm>
            <a:off x="9259092" y="315171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21"/>
          <p:cNvCxnSpPr/>
          <p:nvPr/>
        </p:nvCxnSpPr>
        <p:spPr>
          <a:xfrm>
            <a:off x="10141692" y="3153329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21"/>
          <p:cNvCxnSpPr/>
          <p:nvPr/>
        </p:nvCxnSpPr>
        <p:spPr>
          <a:xfrm>
            <a:off x="9256735" y="6813454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6" name="Google Shape;766;p21"/>
          <p:cNvCxnSpPr/>
          <p:nvPr/>
        </p:nvCxnSpPr>
        <p:spPr>
          <a:xfrm>
            <a:off x="10136989" y="6815072"/>
            <a:ext cx="0" cy="20027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7" name="Google Shape;767;p21"/>
          <p:cNvSpPr/>
          <p:nvPr/>
        </p:nvSpPr>
        <p:spPr>
          <a:xfrm>
            <a:off x="5080100" y="4854495"/>
            <a:ext cx="3800576" cy="60452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0xFFFFFFFFFFFF0302</a:t>
            </a:r>
            <a:endParaRPr/>
          </a:p>
        </p:txBody>
      </p:sp>
      <p:sp>
        <p:nvSpPr>
          <p:cNvPr id="768" name="Google Shape;768;p21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Converting C to assembly – example 2</a:t>
            </a:r>
            <a:endParaRPr/>
          </a:p>
        </p:txBody>
      </p:sp>
      <p:sp>
        <p:nvSpPr>
          <p:cNvPr id="775" name="Google Shape;775;p2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Write ARM assembly code for the following C expression: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</a:pPr>
            <a:r>
              <a:rPr lang="en-US" sz="2401"/>
              <a:t>(assume an int is 4 bytes and that struct elements are stored contiguously)</a:t>
            </a:r>
            <a:endParaRPr/>
          </a:p>
          <a:p>
            <a:pPr indent="-1067876" lvl="0" marL="1067876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800"/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Assume that a pointer to </a:t>
            </a:r>
            <a:r>
              <a:rPr lang="en-US" sz="2800">
                <a:solidFill>
                  <a:srgbClr val="FF0000"/>
                </a:solidFill>
              </a:rPr>
              <a:t>y</a:t>
            </a:r>
            <a:r>
              <a:rPr lang="en-US" sz="2800"/>
              <a:t> is in X1.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776" name="Google Shape;776;p2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Converting C to assembly – example 2</a:t>
            </a:r>
            <a:endParaRPr/>
          </a:p>
        </p:txBody>
      </p:sp>
      <p:sp>
        <p:nvSpPr>
          <p:cNvPr id="783" name="Google Shape;783;p2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Write ARM assembly code for the following C expression: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</a:pPr>
            <a:r>
              <a:rPr lang="en-US" sz="2401"/>
              <a:t>(assume an int is 4 bytes and that struct elements are stored contiguously)</a:t>
            </a:r>
            <a:endParaRPr/>
          </a:p>
          <a:p>
            <a:pPr indent="-1067876" lvl="0" marL="1067876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800"/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Assume that a pointer to </a:t>
            </a:r>
            <a:r>
              <a:rPr lang="en-US" sz="2800">
                <a:solidFill>
                  <a:srgbClr val="FF0000"/>
                </a:solidFill>
              </a:rPr>
              <a:t>y</a:t>
            </a:r>
            <a:r>
              <a:rPr lang="en-US" sz="2800"/>
              <a:t> is in X1.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784" name="Google Shape;784;p2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5" name="Google Shape;785;p23"/>
          <p:cNvSpPr/>
          <p:nvPr/>
        </p:nvSpPr>
        <p:spPr>
          <a:xfrm>
            <a:off x="441607" y="5032931"/>
            <a:ext cx="4648712" cy="1977469"/>
          </a:xfrm>
          <a:prstGeom prst="rect">
            <a:avLst/>
          </a:prstGeom>
          <a:solidFill>
            <a:srgbClr val="B3C6E7"/>
          </a:solidFill>
          <a:ln cap="rnd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   X2,  [X1, #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// load y.b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   X3,  [X1, #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// load y.c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      X4,  X2,  X3     // calculate y.b+y.c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STURW  X4,  [X1, #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  // store y.a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Calculating Load/Store Addresses for Variables</a:t>
            </a:r>
            <a:endParaRPr/>
          </a:p>
        </p:txBody>
      </p:sp>
      <p:sp>
        <p:nvSpPr>
          <p:cNvPr id="792" name="Google Shape;792;p24"/>
          <p:cNvSpPr txBox="1"/>
          <p:nvPr>
            <p:ph idx="1" type="body"/>
          </p:nvPr>
        </p:nvSpPr>
        <p:spPr>
          <a:xfrm>
            <a:off x="5395119" y="1978184"/>
            <a:ext cx="5930593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  Assume data memory starts at address 100, calculate the total amount of memory needed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= 2 bytes * 100 = 200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 = 1 byte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 = 4 bytes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 = 8 bytes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 = 2 bytes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 = 1 + 4 + 1 = 6 bytes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= 221, right or wrong?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793" name="Google Shape;793;p2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4" name="Google Shape;794;p24"/>
          <p:cNvSpPr/>
          <p:nvPr/>
        </p:nvSpPr>
        <p:spPr>
          <a:xfrm>
            <a:off x="850353" y="2069042"/>
            <a:ext cx="3141808" cy="474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795" name="Google Shape;795;p24"/>
          <p:cNvGraphicFramePr/>
          <p:nvPr/>
        </p:nvGraphicFramePr>
        <p:xfrm>
          <a:off x="10043319" y="74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{8B1603C6-BD83-4FBB-A1F3-44FF68A788D9}</a:tableStyleId>
              </a:tblPr>
              <a:tblGrid>
                <a:gridCol w="923925"/>
                <a:gridCol w="1009650"/>
              </a:tblGrid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Datatype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(bytes)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sp>
        <p:nvSpPr>
          <p:cNvPr id="796" name="Google Shape;796;p24"/>
          <p:cNvSpPr/>
          <p:nvPr/>
        </p:nvSpPr>
        <p:spPr>
          <a:xfrm>
            <a:off x="10042526" y="73978"/>
            <a:ext cx="12161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Memory layout of variables</a:t>
            </a:r>
            <a:endParaRPr/>
          </a:p>
        </p:txBody>
      </p:sp>
      <p:sp>
        <p:nvSpPr>
          <p:cNvPr id="802" name="Google Shape;802;p25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Compilers don't like variables placed in memory arbitrarily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As we'll see later in the course, memory is divided into fixed sized </a:t>
            </a:r>
            <a:r>
              <a:rPr b="1" lang="en-US"/>
              <a:t>chunks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When we load from a particular chunk, we really read the whole chunk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Usually an integer number of words (32 bits)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If we read a single char (1 byte), it doesn't matter where it's placed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ld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urb [x0, 0x1002]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Reads [0x1000-0x1003], then throws away all but 0x1002, </a:t>
            </a:r>
            <a:r>
              <a:rPr lang="en-US">
                <a:solidFill>
                  <a:srgbClr val="00B050"/>
                </a:solidFill>
              </a:rPr>
              <a:t>fine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803" name="Google Shape;803;p2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04" name="Google Shape;804;p25"/>
          <p:cNvGraphicFramePr/>
          <p:nvPr/>
        </p:nvGraphicFramePr>
        <p:xfrm>
          <a:off x="2026973" y="49530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{C6A67FF6-DCD6-4262-90C5-B391E09D7327}</a:tableStyleId>
              </a:tblPr>
              <a:tblGrid>
                <a:gridCol w="2026975"/>
                <a:gridCol w="2026975"/>
                <a:gridCol w="2026975"/>
                <a:gridCol w="202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'a'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'b'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00B050"/>
                          </a:solidFill>
                        </a:rPr>
                        <a:t>'c'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'd'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Memory layout of variables</a:t>
            </a:r>
            <a:endParaRPr/>
          </a:p>
        </p:txBody>
      </p:sp>
      <p:sp>
        <p:nvSpPr>
          <p:cNvPr id="810" name="Google Shape;810;p26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BUT, if we read a 32-bit integer word, and that word starts at 0x1002: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First we need to read [0x1000-0x1003], throw away 0x1000 and 0x1001, </a:t>
            </a:r>
            <a:r>
              <a:rPr b="1" lang="en-US"/>
              <a:t>then</a:t>
            </a:r>
            <a:r>
              <a:rPr lang="en-US"/>
              <a:t> read [0x1004-0x1007]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Need to read from memory twice! Slow! Complicated! </a:t>
            </a:r>
            <a:r>
              <a:rPr b="1" lang="en-US">
                <a:solidFill>
                  <a:srgbClr val="FF0000"/>
                </a:solidFill>
              </a:rPr>
              <a:t>Bad!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1" name="Google Shape;811;p2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12" name="Google Shape;812;p26"/>
          <p:cNvGraphicFramePr/>
          <p:nvPr/>
        </p:nvGraphicFramePr>
        <p:xfrm>
          <a:off x="2194719" y="28194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{C6A67FF6-DCD6-4262-90C5-B391E09D7327}</a:tableStyleId>
              </a:tblPr>
              <a:tblGrid>
                <a:gridCol w="2026975"/>
                <a:gridCol w="2026975"/>
                <a:gridCol w="2026975"/>
                <a:gridCol w="202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0xFF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0xFF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00B050"/>
                          </a:solidFill>
                        </a:rPr>
                        <a:t>0x12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00B050"/>
                          </a:solidFill>
                        </a:rPr>
                        <a:t>0x34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13" name="Google Shape;813;p26"/>
          <p:cNvGraphicFramePr/>
          <p:nvPr/>
        </p:nvGraphicFramePr>
        <p:xfrm>
          <a:off x="2194719" y="379312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{C6A67FF6-DCD6-4262-90C5-B391E09D7327}</a:tableStyleId>
              </a:tblPr>
              <a:tblGrid>
                <a:gridCol w="2026975"/>
                <a:gridCol w="2026975"/>
                <a:gridCol w="2026975"/>
                <a:gridCol w="202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00B050"/>
                          </a:solidFill>
                        </a:rPr>
                        <a:t>0x56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00B050"/>
                          </a:solidFill>
                        </a:rPr>
                        <a:t>0x78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0xFF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0xFF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Solution: Memory Alignment</a:t>
            </a:r>
            <a:endParaRPr/>
          </a:p>
        </p:txBody>
      </p:sp>
      <p:sp>
        <p:nvSpPr>
          <p:cNvPr id="819" name="Google Shape;819;p27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Most modern ISAs require that data be aligned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An N-byte variable must start at an address A, such that (A%N) == 0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For example, starting address of a 32 bit </a:t>
            </a:r>
            <a:r>
              <a:rPr b="1" lang="en-US"/>
              <a:t>int</a:t>
            </a:r>
            <a:r>
              <a:rPr lang="en-US"/>
              <a:t> must be divisible by 4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Starting address of a 16 bit </a:t>
            </a:r>
            <a:r>
              <a:rPr b="1" lang="en-US"/>
              <a:t>short</a:t>
            </a:r>
            <a:r>
              <a:rPr lang="en-US"/>
              <a:t> must be divisible by 2</a:t>
            </a:r>
            <a:endParaRPr/>
          </a:p>
        </p:txBody>
      </p:sp>
      <p:sp>
        <p:nvSpPr>
          <p:cNvPr id="820" name="Google Shape;820;p2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21" name="Google Shape;821;p27"/>
          <p:cNvGraphicFramePr/>
          <p:nvPr/>
        </p:nvGraphicFramePr>
        <p:xfrm>
          <a:off x="2194719" y="43434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{C6A67FF6-DCD6-4262-90C5-B391E09D7327}</a:tableStyleId>
              </a:tblPr>
              <a:tblGrid>
                <a:gridCol w="2026975"/>
                <a:gridCol w="2026975"/>
                <a:gridCol w="2026975"/>
                <a:gridCol w="202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00B050"/>
                          </a:solidFill>
                        </a:rPr>
                        <a:t>0x12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FF0000"/>
                          </a:solidFill>
                        </a:rPr>
                        <a:t>0x34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FF0000"/>
                          </a:solidFill>
                        </a:rPr>
                        <a:t>0x56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FF0000"/>
                          </a:solidFill>
                        </a:rPr>
                        <a:t>0x78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22" name="Google Shape;822;p27"/>
          <p:cNvSpPr txBox="1"/>
          <p:nvPr/>
        </p:nvSpPr>
        <p:spPr>
          <a:xfrm>
            <a:off x="2200559" y="3657600"/>
            <a:ext cx="2133600" cy="338554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can start here</a:t>
            </a:r>
            <a:endParaRPr/>
          </a:p>
        </p:txBody>
      </p:sp>
      <p:sp>
        <p:nvSpPr>
          <p:cNvPr id="823" name="Google Shape;823;p27"/>
          <p:cNvSpPr txBox="1"/>
          <p:nvPr/>
        </p:nvSpPr>
        <p:spPr>
          <a:xfrm>
            <a:off x="6249494" y="3657600"/>
            <a:ext cx="2133600" cy="338554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CAN'T start here</a:t>
            </a:r>
            <a:endParaRPr/>
          </a:p>
        </p:txBody>
      </p:sp>
      <p:cxnSp>
        <p:nvCxnSpPr>
          <p:cNvPr id="824" name="Google Shape;824;p27"/>
          <p:cNvCxnSpPr>
            <a:stCxn id="822" idx="2"/>
          </p:cNvCxnSpPr>
          <p:nvPr/>
        </p:nvCxnSpPr>
        <p:spPr>
          <a:xfrm>
            <a:off x="3267359" y="3996154"/>
            <a:ext cx="0" cy="347100"/>
          </a:xfrm>
          <a:prstGeom prst="straightConnector1">
            <a:avLst/>
          </a:prstGeom>
          <a:noFill/>
          <a:ln cap="flat" cmpd="sng" w="38100">
            <a:solidFill>
              <a:srgbClr val="1A83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5" name="Google Shape;825;p27"/>
          <p:cNvCxnSpPr/>
          <p:nvPr/>
        </p:nvCxnSpPr>
        <p:spPr>
          <a:xfrm flipH="1">
            <a:off x="7316294" y="3996154"/>
            <a:ext cx="4182" cy="34724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6" name="Google Shape;826;p27"/>
          <p:cNvCxnSpPr>
            <a:stCxn id="823" idx="2"/>
          </p:cNvCxnSpPr>
          <p:nvPr/>
        </p:nvCxnSpPr>
        <p:spPr>
          <a:xfrm flipH="1">
            <a:off x="5401094" y="3996154"/>
            <a:ext cx="1915200" cy="34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7" name="Google Shape;827;p27"/>
          <p:cNvCxnSpPr>
            <a:stCxn id="823" idx="2"/>
          </p:cNvCxnSpPr>
          <p:nvPr/>
        </p:nvCxnSpPr>
        <p:spPr>
          <a:xfrm>
            <a:off x="7316294" y="3996154"/>
            <a:ext cx="1915200" cy="34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828" name="Google Shape;828;p27"/>
          <p:cNvGraphicFramePr/>
          <p:nvPr/>
        </p:nvGraphicFramePr>
        <p:xfrm>
          <a:off x="2026973" y="665765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{C6A67FF6-DCD6-4262-90C5-B391E09D7327}</a:tableStyleId>
              </a:tblPr>
              <a:tblGrid>
                <a:gridCol w="2026975"/>
                <a:gridCol w="2026975"/>
                <a:gridCol w="2026975"/>
                <a:gridCol w="202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00B050"/>
                          </a:solidFill>
                        </a:rPr>
                        <a:t>0x12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FF0000"/>
                          </a:solidFill>
                        </a:rPr>
                        <a:t>0x34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00B050"/>
                          </a:solidFill>
                        </a:rPr>
                        <a:t>0x56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FF0000"/>
                          </a:solidFill>
                        </a:rPr>
                        <a:t>0x78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29" name="Google Shape;829;p27"/>
          <p:cNvSpPr txBox="1"/>
          <p:nvPr/>
        </p:nvSpPr>
        <p:spPr>
          <a:xfrm>
            <a:off x="2032813" y="5971858"/>
            <a:ext cx="2133600" cy="338554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short can start here</a:t>
            </a:r>
            <a:endParaRPr/>
          </a:p>
        </p:txBody>
      </p:sp>
      <p:sp>
        <p:nvSpPr>
          <p:cNvPr id="830" name="Google Shape;830;p27"/>
          <p:cNvSpPr txBox="1"/>
          <p:nvPr/>
        </p:nvSpPr>
        <p:spPr>
          <a:xfrm>
            <a:off x="6081748" y="5971858"/>
            <a:ext cx="2133600" cy="338554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CAN'T start here</a:t>
            </a:r>
            <a:endParaRPr/>
          </a:p>
        </p:txBody>
      </p:sp>
      <p:cxnSp>
        <p:nvCxnSpPr>
          <p:cNvPr id="831" name="Google Shape;831;p27"/>
          <p:cNvCxnSpPr>
            <a:stCxn id="829" idx="2"/>
          </p:cNvCxnSpPr>
          <p:nvPr/>
        </p:nvCxnSpPr>
        <p:spPr>
          <a:xfrm>
            <a:off x="3099613" y="6310412"/>
            <a:ext cx="0" cy="347100"/>
          </a:xfrm>
          <a:prstGeom prst="straightConnector1">
            <a:avLst/>
          </a:prstGeom>
          <a:noFill/>
          <a:ln cap="flat" cmpd="sng" w="38100">
            <a:solidFill>
              <a:srgbClr val="1A83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2" name="Google Shape;832;p27"/>
          <p:cNvCxnSpPr>
            <a:stCxn id="830" idx="2"/>
          </p:cNvCxnSpPr>
          <p:nvPr/>
        </p:nvCxnSpPr>
        <p:spPr>
          <a:xfrm flipH="1">
            <a:off x="5233348" y="6310412"/>
            <a:ext cx="1915200" cy="34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3" name="Google Shape;833;p27"/>
          <p:cNvCxnSpPr>
            <a:stCxn id="830" idx="2"/>
          </p:cNvCxnSpPr>
          <p:nvPr/>
        </p:nvCxnSpPr>
        <p:spPr>
          <a:xfrm>
            <a:off x="7148548" y="6310412"/>
            <a:ext cx="1915200" cy="34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4" name="Google Shape;834;p27"/>
          <p:cNvCxnSpPr>
            <a:stCxn id="829" idx="2"/>
          </p:cNvCxnSpPr>
          <p:nvPr/>
        </p:nvCxnSpPr>
        <p:spPr>
          <a:xfrm>
            <a:off x="3099613" y="6310412"/>
            <a:ext cx="4048800" cy="347100"/>
          </a:xfrm>
          <a:prstGeom prst="straightConnector1">
            <a:avLst/>
          </a:prstGeom>
          <a:noFill/>
          <a:ln cap="flat" cmpd="sng" w="38100">
            <a:solidFill>
              <a:srgbClr val="1A83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5" name="Google Shape;835;p27"/>
          <p:cNvSpPr/>
          <p:nvPr/>
        </p:nvSpPr>
        <p:spPr>
          <a:xfrm>
            <a:off x="7879857" y="926187"/>
            <a:ext cx="4155295" cy="53580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Where can chars start?</a:t>
            </a:r>
            <a:endParaRPr/>
          </a:p>
          <a:p>
            <a:pPr indent="-300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Golden Rule of Alignment</a:t>
            </a:r>
            <a:endParaRPr/>
          </a:p>
        </p:txBody>
      </p:sp>
      <p:sp>
        <p:nvSpPr>
          <p:cNvPr id="842" name="Google Shape;842;p28"/>
          <p:cNvSpPr txBox="1"/>
          <p:nvPr>
            <p:ph idx="1" type="body"/>
          </p:nvPr>
        </p:nvSpPr>
        <p:spPr>
          <a:xfrm>
            <a:off x="5395119" y="1978184"/>
            <a:ext cx="5930593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Every (primitive) object starts at an address divisible by its size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"Padding" is placed in between objects if needed</a:t>
            </a:r>
            <a:endParaRPr/>
          </a:p>
          <a:p>
            <a:pPr indent="-502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2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But what about non-primitive data types?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Arrays? Treat as independent objects</a:t>
            </a:r>
            <a:endParaRPr sz="2401">
              <a:latin typeface="Calibri"/>
              <a:ea typeface="Calibri"/>
              <a:cs typeface="Calibri"/>
              <a:sym typeface="Calibri"/>
            </a:endParaRPr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Structs? Trickier…</a:t>
            </a:r>
            <a:endParaRPr/>
          </a:p>
        </p:txBody>
      </p:sp>
      <p:sp>
        <p:nvSpPr>
          <p:cNvPr id="843" name="Google Shape;843;p2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Google Shape;844;p28"/>
          <p:cNvSpPr/>
          <p:nvPr/>
        </p:nvSpPr>
        <p:spPr>
          <a:xfrm>
            <a:off x="620520" y="3163252"/>
            <a:ext cx="2715966" cy="150230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</a:t>
            </a:r>
            <a:endParaRPr/>
          </a:p>
        </p:txBody>
      </p:sp>
      <p:graphicFrame>
        <p:nvGraphicFramePr>
          <p:cNvPr id="845" name="Google Shape;845;p28"/>
          <p:cNvGraphicFramePr/>
          <p:nvPr/>
        </p:nvGraphicFramePr>
        <p:xfrm>
          <a:off x="3490119" y="391969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{C6A67FF6-DCD6-4262-90C5-B391E09D7327}</a:tableStyleId>
              </a:tblPr>
              <a:tblGrid>
                <a:gridCol w="1076250"/>
                <a:gridCol w="1076250"/>
                <a:gridCol w="1076250"/>
                <a:gridCol w="1076250"/>
                <a:gridCol w="1076250"/>
                <a:gridCol w="1076250"/>
                <a:gridCol w="1076250"/>
                <a:gridCol w="1076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0x1007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chemeClr val="dk1"/>
                          </a:solidFill>
                        </a:rPr>
                        <a:t>[c]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rgbClr val="FF0000"/>
                          </a:solidFill>
                        </a:rPr>
                        <a:t>[padding]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95"/>
                        <a:buFont typeface="Calibri"/>
                        <a:buNone/>
                      </a:pPr>
                      <a:r>
                        <a:rPr lang="en-US" sz="1795" u="none" cap="none" strike="noStrike">
                          <a:solidFill>
                            <a:schemeClr val="dk1"/>
                          </a:solidFill>
                        </a:rPr>
                        <a:t>[s]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>
                          <a:solidFill>
                            <a:schemeClr val="dk1"/>
                          </a:solidFill>
                        </a:rPr>
                        <a:t>[i]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Problem with Structs</a:t>
            </a:r>
            <a:endParaRPr/>
          </a:p>
        </p:txBody>
      </p:sp>
      <p:graphicFrame>
        <p:nvGraphicFramePr>
          <p:cNvPr id="851" name="Google Shape;851;p29"/>
          <p:cNvGraphicFramePr/>
          <p:nvPr/>
        </p:nvGraphicFramePr>
        <p:xfrm>
          <a:off x="1127919" y="482808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{C6A67FF6-DCD6-4262-90C5-B391E09D7327}</a:tableStyleId>
              </a:tblPr>
              <a:tblGrid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nsolas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s[0].c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olas"/>
                        <a:buNone/>
                      </a:pPr>
                      <a:r>
                        <a:rPr lang="en-US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s[0].i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s[1].c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nsolas"/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nsolas"/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nsolas"/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s[1].i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852" name="Google Shape;852;p2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3" name="Google Shape;853;p29"/>
          <p:cNvSpPr txBox="1"/>
          <p:nvPr/>
        </p:nvSpPr>
        <p:spPr>
          <a:xfrm>
            <a:off x="836128" y="2209800"/>
            <a:ext cx="7454592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062" lvl="0" marL="22802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align each element of a struct according to the Golden Rule, we can still run into issues</a:t>
            </a:r>
            <a:endParaRPr/>
          </a:p>
          <a:p>
            <a:pPr indent="-228057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E.g.: An array of structs</a:t>
            </a:r>
            <a:endParaRPr/>
          </a:p>
          <a:p>
            <a:pPr indent="-87440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9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440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9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440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9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440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9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440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9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440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9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008" lvl="0" marL="228029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79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062" lvl="0" marL="228029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this bad?</a:t>
            </a:r>
            <a:endParaRPr/>
          </a:p>
          <a:p>
            <a:pPr indent="-228062" lvl="0" marL="228029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makes "for" loops very difficult to write!</a:t>
            </a:r>
            <a:endParaRPr/>
          </a:p>
          <a:p>
            <a:pPr indent="-228057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Offsets need to be different on each iteration</a:t>
            </a:r>
            <a:endParaRPr/>
          </a:p>
        </p:txBody>
      </p:sp>
      <p:sp>
        <p:nvSpPr>
          <p:cNvPr id="854" name="Google Shape;854;p29"/>
          <p:cNvSpPr/>
          <p:nvPr/>
        </p:nvSpPr>
        <p:spPr>
          <a:xfrm>
            <a:off x="8366691" y="1511300"/>
            <a:ext cx="3141808" cy="274542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9"/>
          <p:cNvSpPr txBox="1"/>
          <p:nvPr/>
        </p:nvSpPr>
        <p:spPr>
          <a:xfrm>
            <a:off x="2347119" y="3427441"/>
            <a:ext cx="2133600" cy="830997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Amount of padding is different across different instances</a:t>
            </a:r>
            <a:endParaRPr/>
          </a:p>
        </p:txBody>
      </p:sp>
      <p:cxnSp>
        <p:nvCxnSpPr>
          <p:cNvPr id="856" name="Google Shape;856;p29"/>
          <p:cNvCxnSpPr>
            <a:stCxn id="855" idx="2"/>
          </p:cNvCxnSpPr>
          <p:nvPr/>
        </p:nvCxnSpPr>
        <p:spPr>
          <a:xfrm flipH="1">
            <a:off x="3185319" y="4258438"/>
            <a:ext cx="228600" cy="465900"/>
          </a:xfrm>
          <a:prstGeom prst="straightConnector1">
            <a:avLst/>
          </a:prstGeom>
          <a:noFill/>
          <a:ln cap="flat" cmpd="sng" w="38100">
            <a:solidFill>
              <a:srgbClr val="1A83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7" name="Google Shape;857;p29"/>
          <p:cNvCxnSpPr>
            <a:stCxn id="855" idx="2"/>
          </p:cNvCxnSpPr>
          <p:nvPr/>
        </p:nvCxnSpPr>
        <p:spPr>
          <a:xfrm>
            <a:off x="3413919" y="4258438"/>
            <a:ext cx="4572000" cy="569700"/>
          </a:xfrm>
          <a:prstGeom prst="straightConnector1">
            <a:avLst/>
          </a:prstGeom>
          <a:noFill/>
          <a:ln cap="flat" cmpd="sng" w="38100">
            <a:solidFill>
              <a:srgbClr val="1A83AB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HW 2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Posted on website, due Sunday night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P1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3 parts, first part due Wednesday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See walkthrough on website!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Get exam conflicts and SSD accommodations sent to us by </a:t>
            </a:r>
            <a:r>
              <a:rPr b="1" lang="en-US"/>
              <a:t>Friday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Forms listed on the website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Structure Alignment</a:t>
            </a:r>
            <a:endParaRPr/>
          </a:p>
        </p:txBody>
      </p:sp>
      <p:sp>
        <p:nvSpPr>
          <p:cNvPr id="863" name="Google Shape;863;p30"/>
          <p:cNvSpPr txBox="1"/>
          <p:nvPr>
            <p:ph idx="1" type="body"/>
          </p:nvPr>
        </p:nvSpPr>
        <p:spPr>
          <a:xfrm>
            <a:off x="836128" y="2069042"/>
            <a:ext cx="7302192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Solution: in addition to laying out each field according to Golden Rule…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Identify largest (primitive) field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</a:pPr>
            <a:r>
              <a:rPr lang="en-US" sz="2401"/>
              <a:t>Starting </a:t>
            </a:r>
            <a:r>
              <a:rPr lang="en-US" sz="2800"/>
              <a:t>address of overall struct is aligned based on the largest field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Padded in the back so total size is a multiple of the largest primitive</a:t>
            </a:r>
            <a:endParaRPr/>
          </a:p>
        </p:txBody>
      </p:sp>
      <p:sp>
        <p:nvSpPr>
          <p:cNvPr id="864" name="Google Shape;864;p3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65" name="Google Shape;865;p30"/>
          <p:cNvGraphicFramePr/>
          <p:nvPr/>
        </p:nvGraphicFramePr>
        <p:xfrm>
          <a:off x="1051719" y="546970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{C6A67FF6-DCD6-4262-90C5-B391E09D7327}</a:tableStyleId>
              </a:tblPr>
              <a:tblGrid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  <a:gridCol w="65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s[0].c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s[0].i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s[1.c]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[pad]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6" name="Google Shape;866;p30"/>
          <p:cNvSpPr/>
          <p:nvPr/>
        </p:nvSpPr>
        <p:spPr>
          <a:xfrm>
            <a:off x="8290491" y="2152915"/>
            <a:ext cx="3141808" cy="196188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0"/>
          <p:cNvSpPr txBox="1"/>
          <p:nvPr/>
        </p:nvSpPr>
        <p:spPr>
          <a:xfrm>
            <a:off x="4633119" y="6740926"/>
            <a:ext cx="2133600" cy="830997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Guaranteed to lay out each instance identically</a:t>
            </a:r>
            <a:endParaRPr/>
          </a:p>
        </p:txBody>
      </p:sp>
      <p:cxnSp>
        <p:nvCxnSpPr>
          <p:cNvPr id="868" name="Google Shape;868;p30"/>
          <p:cNvCxnSpPr>
            <a:stCxn id="867" idx="0"/>
          </p:cNvCxnSpPr>
          <p:nvPr/>
        </p:nvCxnSpPr>
        <p:spPr>
          <a:xfrm rot="10800000">
            <a:off x="5242719" y="6203626"/>
            <a:ext cx="457200" cy="537300"/>
          </a:xfrm>
          <a:prstGeom prst="straightConnector1">
            <a:avLst/>
          </a:prstGeom>
          <a:noFill/>
          <a:ln cap="flat" cmpd="sng" w="38100">
            <a:solidFill>
              <a:srgbClr val="1A83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p30"/>
          <p:cNvCxnSpPr>
            <a:stCxn id="867" idx="0"/>
          </p:cNvCxnSpPr>
          <p:nvPr/>
        </p:nvCxnSpPr>
        <p:spPr>
          <a:xfrm flipH="1" rot="10800000">
            <a:off x="5699919" y="6170326"/>
            <a:ext cx="4648200" cy="570600"/>
          </a:xfrm>
          <a:prstGeom prst="straightConnector1">
            <a:avLst/>
          </a:prstGeom>
          <a:noFill/>
          <a:ln cap="flat" cmpd="sng" w="38100">
            <a:solidFill>
              <a:srgbClr val="1A83AB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Structure Example</a:t>
            </a:r>
            <a:endParaRPr/>
          </a:p>
        </p:txBody>
      </p:sp>
      <p:sp>
        <p:nvSpPr>
          <p:cNvPr id="875" name="Google Shape;875;p31"/>
          <p:cNvSpPr txBox="1"/>
          <p:nvPr>
            <p:ph idx="1" type="body"/>
          </p:nvPr>
        </p:nvSpPr>
        <p:spPr>
          <a:xfrm>
            <a:off x="836127" y="5019358"/>
            <a:ext cx="1048958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Assume struct starts at location 1000,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</a:pPr>
            <a:r>
              <a:rPr lang="en-US" sz="2401">
                <a:latin typeface="Calibri"/>
                <a:ea typeface="Calibri"/>
                <a:cs typeface="Calibri"/>
                <a:sym typeface="Calibri"/>
              </a:rPr>
              <a:t>char w 🡪 1000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</a:pPr>
            <a:r>
              <a:rPr lang="en-US" sz="2401">
                <a:latin typeface="Calibri"/>
                <a:ea typeface="Calibri"/>
                <a:cs typeface="Calibri"/>
                <a:sym typeface="Calibri"/>
              </a:rPr>
              <a:t>x[0] 🡪 1004-1007, x[1] 🡪 1008 – 1011, x[2] 🡪 1012 – 1015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</a:pPr>
            <a:r>
              <a:rPr lang="en-US" sz="2401">
                <a:latin typeface="Calibri"/>
                <a:ea typeface="Calibri"/>
                <a:cs typeface="Calibri"/>
                <a:sym typeface="Calibri"/>
              </a:rPr>
              <a:t>char y 🡪 1016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</a:pPr>
            <a:r>
              <a:rPr lang="en-US" sz="2401">
                <a:latin typeface="Calibri"/>
                <a:ea typeface="Calibri"/>
                <a:cs typeface="Calibri"/>
                <a:sym typeface="Calibri"/>
              </a:rPr>
              <a:t>short z 🡪 1018 – 1019                      </a:t>
            </a:r>
            <a:r>
              <a:rPr lang="en-US" sz="24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size = 20 bytes!</a:t>
            </a:r>
            <a:endParaRPr sz="240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876" name="Google Shape;876;p3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7" name="Google Shape;877;p31"/>
          <p:cNvSpPr/>
          <p:nvPr/>
        </p:nvSpPr>
        <p:spPr>
          <a:xfrm>
            <a:off x="1051719" y="2057400"/>
            <a:ext cx="3141808" cy="1981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z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8" name="Google Shape;878;p31"/>
          <p:cNvSpPr/>
          <p:nvPr/>
        </p:nvSpPr>
        <p:spPr>
          <a:xfrm>
            <a:off x="5014119" y="1690427"/>
            <a:ext cx="6702088" cy="2715145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 boundary should this struct be aligned to?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byte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bytes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 bytes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bytes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 bytes</a:t>
            </a:r>
            <a:endParaRPr/>
          </a:p>
          <a:p>
            <a:pPr indent="-300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Calculating Load/Store Addresses for Variables</a:t>
            </a:r>
            <a:endParaRPr/>
          </a:p>
        </p:txBody>
      </p:sp>
      <p:sp>
        <p:nvSpPr>
          <p:cNvPr id="885" name="Google Shape;885;p32"/>
          <p:cNvSpPr txBox="1"/>
          <p:nvPr>
            <p:ph idx="1" type="body"/>
          </p:nvPr>
        </p:nvSpPr>
        <p:spPr>
          <a:xfrm>
            <a:off x="5395119" y="1978184"/>
            <a:ext cx="5930593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  Assume data memory starts at address 100, calculate the total amount of memory needed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= 200 bytes (100-299)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 = 1 byte       (300-300)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 = 4 bytes      (304-307)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 = 8 bytes     (312-319)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 = 2 bytes     (320-321)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struct: largest field is 4 bytes, start at 324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 = 1 byte       (324-324)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 = 4 bytes     (328-331)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 = 1 byte       (332-332)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 = 12 bytes    (324-335)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236 bytes total!! (compared to 221, originally)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90615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86" name="Google Shape;886;p3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7" name="Google Shape;887;p32"/>
          <p:cNvSpPr/>
          <p:nvPr/>
        </p:nvSpPr>
        <p:spPr>
          <a:xfrm>
            <a:off x="850353" y="2069042"/>
            <a:ext cx="3141808" cy="474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888" name="Google Shape;888;p32"/>
          <p:cNvGraphicFramePr/>
          <p:nvPr/>
        </p:nvGraphicFramePr>
        <p:xfrm>
          <a:off x="10043319" y="74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{8B1603C6-BD83-4FBB-A1F3-44FF68A788D9}</a:tableStyleId>
              </a:tblPr>
              <a:tblGrid>
                <a:gridCol w="923925"/>
                <a:gridCol w="1009650"/>
              </a:tblGrid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Datatype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(bytes)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795" u="none" cap="none" strike="noStrike"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sp>
        <p:nvSpPr>
          <p:cNvPr id="889" name="Google Shape;889;p32"/>
          <p:cNvSpPr/>
          <p:nvPr/>
        </p:nvSpPr>
        <p:spPr>
          <a:xfrm>
            <a:off x="10042526" y="73978"/>
            <a:ext cx="12161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Class Problem</a:t>
            </a:r>
            <a:endParaRPr/>
          </a:p>
        </p:txBody>
      </p:sp>
      <p:sp>
        <p:nvSpPr>
          <p:cNvPr id="896" name="Google Shape;896;p3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much memory is required for the following data, assuming that the data starts at address 200 and is a 32 bit address space?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897" name="Google Shape;897;p3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8" name="Google Shape;898;p33"/>
          <p:cNvSpPr/>
          <p:nvPr/>
        </p:nvSpPr>
        <p:spPr>
          <a:xfrm>
            <a:off x="1000409" y="5095240"/>
            <a:ext cx="5542466" cy="1986280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How much memory?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&lt; 40 bytes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 &lt; x &lt; 50 bytes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 &lt; x &lt; 60 bytes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 &lt; x bytes</a:t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9" name="Google Shape;899;p33"/>
          <p:cNvSpPr/>
          <p:nvPr/>
        </p:nvSpPr>
        <p:spPr>
          <a:xfrm>
            <a:off x="1508919" y="2901492"/>
            <a:ext cx="6182268" cy="2072640"/>
          </a:xfrm>
          <a:prstGeom prst="rect">
            <a:avLst/>
          </a:prstGeom>
          <a:solidFill>
            <a:srgbClr val="FFFF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3"/>
          <p:cNvSpPr txBox="1"/>
          <p:nvPr/>
        </p:nvSpPr>
        <p:spPr>
          <a:xfrm>
            <a:off x="1711616" y="2896095"/>
            <a:ext cx="4410479" cy="1660570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{double b, char c, int d} 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char* 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g[20];</a:t>
            </a:r>
            <a:endParaRPr/>
          </a:p>
        </p:txBody>
      </p:sp>
      <p:sp>
        <p:nvSpPr>
          <p:cNvPr id="901" name="Google Shape;901;p33"/>
          <p:cNvSpPr txBox="1"/>
          <p:nvPr/>
        </p:nvSpPr>
        <p:spPr>
          <a:xfrm>
            <a:off x="7824064" y="467265"/>
            <a:ext cx="2133600" cy="830997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through exercise on your own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Data Layout – Why?</a:t>
            </a:r>
            <a:endParaRPr/>
          </a:p>
        </p:txBody>
      </p:sp>
      <p:sp>
        <p:nvSpPr>
          <p:cNvPr id="907" name="Google Shape;907;p34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076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79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gcc (or another compiler) reorder variables in memory to avoid padding?</a:t>
            </a:r>
            <a:endParaRPr/>
          </a:p>
          <a:p>
            <a:pPr indent="-6419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79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076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79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No, C99 forbids this</a:t>
            </a:r>
            <a:endParaRPr/>
          </a:p>
          <a:p>
            <a:pPr indent="-228076" lvl="1" marL="6840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279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 is laid out in order of declaration for structs</a:t>
            </a:r>
            <a:endParaRPr/>
          </a:p>
          <a:p>
            <a:pPr indent="-64199" lvl="1" marL="6840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79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076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79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programmer (i.e., you) are expected to manage data layout of variables for your program and structs.</a:t>
            </a:r>
            <a:endParaRPr/>
          </a:p>
          <a:p>
            <a:pPr indent="-6419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79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076" lvl="0" marL="22802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79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optimal strategies:</a:t>
            </a:r>
            <a:endParaRPr/>
          </a:p>
          <a:p>
            <a:pPr indent="-228071" lvl="1" marL="68408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2391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fields in struct by datatype size, smallest first</a:t>
            </a:r>
            <a:endParaRPr/>
          </a:p>
          <a:p>
            <a:pPr indent="-228071" lvl="1" marL="68408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2391" u="none" strike="noStrike">
                <a:solidFill>
                  <a:srgbClr val="000000"/>
                </a:solidFill>
              </a:rPr>
              <a:t>Or by largest first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b="0" lang="en-US" sz="2790"/>
            </a:br>
            <a:endParaRPr sz="2790"/>
          </a:p>
        </p:txBody>
      </p:sp>
      <p:sp>
        <p:nvSpPr>
          <p:cNvPr id="908" name="Google Shape;908;p3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ARM/LEGv8 Sequencing Instructions</a:t>
            </a:r>
            <a:endParaRPr/>
          </a:p>
        </p:txBody>
      </p:sp>
      <p:sp>
        <p:nvSpPr>
          <p:cNvPr id="914" name="Google Shape;914;p35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Sequencing instructions change the flow of instructions that are executed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is achieved by modifying the program counter (PC)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Unconditional branches are the most straightforward</a:t>
            </a:r>
            <a:br>
              <a:rPr lang="en-US" sz="2800"/>
            </a:br>
            <a:r>
              <a:rPr lang="en-US" sz="2800"/>
              <a:t>they ALWAYS change the PC and thus “jump” to another instruction out of the usual sequence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Conditional branches</a:t>
            </a:r>
            <a:endParaRPr/>
          </a:p>
          <a:p>
            <a:pPr indent="-502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915" name="Google Shape;915;p3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6" name="Google Shape;916;p35"/>
          <p:cNvSpPr/>
          <p:nvPr/>
        </p:nvSpPr>
        <p:spPr>
          <a:xfrm>
            <a:off x="1432720" y="5257800"/>
            <a:ext cx="8610600" cy="1529292"/>
          </a:xfrm>
          <a:prstGeom prst="rect">
            <a:avLst/>
          </a:prstGeom>
          <a:solidFill>
            <a:srgbClr val="FFFF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(condition_test) goto target_address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378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condition_test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examines the four flags from the processor status word (SPSR)</a:t>
            </a:r>
            <a:endParaRPr/>
          </a:p>
          <a:p>
            <a:pPr indent="0" lvl="1" marL="6378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target_address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19 bit signed </a:t>
            </a: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displacement on current PC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LEGv8 Conditional Instructions</a:t>
            </a:r>
            <a:endParaRPr/>
          </a:p>
        </p:txBody>
      </p:sp>
      <p:sp>
        <p:nvSpPr>
          <p:cNvPr id="922" name="Google Shape;922;p36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Two varieties of conditional branches</a:t>
            </a:r>
            <a:endParaRPr/>
          </a:p>
          <a:p>
            <a:pPr indent="-569534" lvl="1" marL="115686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/>
              <a:t>One type compares a register to see if it is equal to zero.</a:t>
            </a:r>
            <a:endParaRPr/>
          </a:p>
          <a:p>
            <a:pPr indent="-569534" lvl="1" marL="115686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/>
              <a:t>Another type checks the condition codes set in the status register.</a:t>
            </a:r>
            <a:endParaRPr/>
          </a:p>
          <a:p>
            <a:pPr indent="0" lvl="0" marL="41528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0" lvl="0" marL="41528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0" lvl="0" marL="41528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392178" lvl="0" marL="611062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69534" lvl="0" marL="611062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Let’s look at the first type: CBZ and CBNZ</a:t>
            </a:r>
            <a:endParaRPr/>
          </a:p>
          <a:p>
            <a:pPr indent="-569534" lvl="1" marL="115686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CBZ: Conditional Branch if Zero</a:t>
            </a:r>
            <a:endParaRPr/>
          </a:p>
          <a:p>
            <a:pPr indent="-569534" lvl="1" marL="115686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CBNZ: Conditional Branch if Not Zero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923" name="Google Shape;923;p3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4" name="Google Shape;9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838" y="3581400"/>
            <a:ext cx="10201045" cy="1348435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36"/>
          <p:cNvSpPr/>
          <p:nvPr/>
        </p:nvSpPr>
        <p:spPr>
          <a:xfrm>
            <a:off x="2042319" y="3583834"/>
            <a:ext cx="9729470" cy="916634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LEGv8 Conditional Instructions</a:t>
            </a:r>
            <a:endParaRPr/>
          </a:p>
        </p:txBody>
      </p:sp>
      <p:sp>
        <p:nvSpPr>
          <p:cNvPr id="931" name="Google Shape;931;p37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69534" lvl="0" marL="6110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CBZ/CBNZ: test a register against zero and branch to a PC relative address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The relative address is a 19 bit signed integer—the number of instructions. Recall instructions are 32 bits of 4 bytes</a:t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Example:  CBNZ	X3, Again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ts val="1900"/>
              <a:buChar char="•"/>
            </a:pPr>
            <a:r>
              <a:rPr lang="en-US">
                <a:solidFill>
                  <a:srgbClr val="FF0000"/>
                </a:solidFill>
              </a:rPr>
              <a:t>If</a:t>
            </a:r>
            <a:r>
              <a:rPr lang="en-US"/>
              <a:t> X3 doesn’t equal 0, </a:t>
            </a:r>
            <a:r>
              <a:rPr lang="en-US">
                <a:solidFill>
                  <a:srgbClr val="FF0000"/>
                </a:solidFill>
              </a:rPr>
              <a:t>then</a:t>
            </a:r>
            <a:r>
              <a:rPr lang="en-US"/>
              <a:t> branch to label “Again”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“Again” is an offset from the PC of the current instruction (CBNZ)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Why does “25” in the above table result in PC + 100?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932" name="Google Shape;932;p3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3" name="Google Shape;9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6" y="3657600"/>
            <a:ext cx="10201045" cy="134843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37"/>
          <p:cNvSpPr/>
          <p:nvPr/>
        </p:nvSpPr>
        <p:spPr>
          <a:xfrm>
            <a:off x="2033306" y="3677921"/>
            <a:ext cx="9729470" cy="916634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LEGv8 Conditional Instructions</a:t>
            </a:r>
            <a:endParaRPr/>
          </a:p>
        </p:txBody>
      </p:sp>
      <p:sp>
        <p:nvSpPr>
          <p:cNvPr id="940" name="Google Shape;940;p38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060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670"/>
              <a:buChar char="•"/>
            </a:pPr>
            <a:r>
              <a:rPr lang="en-US"/>
              <a:t>Example:  What would the offset or displacement be if there were two instructions between ADDI and CBNZ?</a:t>
            </a:r>
            <a:endParaRPr/>
          </a:p>
          <a:p>
            <a:pPr indent="0" lvl="1" marL="587331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None/>
            </a:pPr>
            <a:r>
              <a:rPr lang="en-US"/>
              <a:t>Again:	ADDI	X3, X3, #-1</a:t>
            </a:r>
            <a:endParaRPr/>
          </a:p>
          <a:p>
            <a:pPr indent="0" lvl="1" marL="587331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None/>
            </a:pPr>
            <a:r>
              <a:rPr lang="en-US"/>
              <a:t>                   --------------</a:t>
            </a:r>
            <a:endParaRPr/>
          </a:p>
          <a:p>
            <a:pPr indent="0" lvl="1" marL="587331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None/>
            </a:pPr>
            <a:r>
              <a:rPr lang="en-US"/>
              <a:t>    		--------------</a:t>
            </a:r>
            <a:endParaRPr/>
          </a:p>
          <a:p>
            <a:pPr indent="0" lvl="1" marL="587331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None/>
            </a:pPr>
            <a:r>
              <a:rPr lang="en-US"/>
              <a:t> 		CBNZ	X3, Again  </a:t>
            </a:r>
            <a:endParaRPr/>
          </a:p>
          <a:p>
            <a:pPr indent="0" lvl="1" marL="587331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427182" lvl="0" marL="468677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96670"/>
              <a:buChar char="•"/>
            </a:pPr>
            <a:r>
              <a:rPr lang="en-US"/>
              <a:t>Answer =  -3 </a:t>
            </a:r>
            <a:endParaRPr/>
          </a:p>
          <a:p>
            <a:pPr indent="-427182" lvl="1" marL="1014482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The offset field is 19 bits signed so the bit pattern would be</a:t>
            </a:r>
            <a:br>
              <a:rPr lang="en-US"/>
            </a:br>
            <a:r>
              <a:rPr lang="en-US"/>
              <a:t>111 1111 1111 1111 1111 1101</a:t>
            </a:r>
            <a:endParaRPr/>
          </a:p>
          <a:p>
            <a:pPr indent="-427182" lvl="1" marL="1014482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Two 00’s are appended to the above 19 bits and then the result</a:t>
            </a:r>
            <a:br>
              <a:rPr lang="en-US"/>
            </a:br>
            <a:r>
              <a:rPr lang="en-US"/>
              <a:t>would be sign-extended (with one’s) to 64 bits and added to the value of PC at CBNZ</a:t>
            </a:r>
            <a:endParaRPr/>
          </a:p>
          <a:p>
            <a:pPr indent="-427182" lvl="1" marL="1014482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Why the two 00’s?</a:t>
            </a:r>
            <a:endParaRPr/>
          </a:p>
          <a:p>
            <a:pPr indent="0" lvl="1" marL="587331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None/>
            </a:pPr>
            <a:r>
              <a:rPr lang="en-US"/>
              <a:t>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008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41" name="Google Shape;941;p3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836126" y="4114800"/>
            <a:ext cx="10438911" cy="2504440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What's the offset?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-16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-12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-4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-3</a:t>
            </a:r>
            <a:endParaRPr/>
          </a:p>
          <a:p>
            <a:pPr indent="-427151" lvl="0" marL="42715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arenR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Next Time</a:t>
            </a:r>
            <a:endParaRPr/>
          </a:p>
        </p:txBody>
      </p:sp>
      <p:sp>
        <p:nvSpPr>
          <p:cNvPr id="948" name="Google Shape;948;p3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/>
              <a:t>More C-to-Assembly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Function calls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/>
              <a:t>Lingering questions / feedback? I'll include an anonymous form at the end of every lecture: </a:t>
            </a:r>
            <a:r>
              <a:rPr lang="en-US" sz="3300" u="sng">
                <a:solidFill>
                  <a:schemeClr val="hlink"/>
                </a:solidFill>
                <a:hlinkClick r:id="rId3"/>
              </a:rPr>
              <a:t>https://bit.ly/3oXr4Ah</a:t>
            </a:r>
            <a:endParaRPr sz="33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949" name="Google Shape;949;p3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0" name="Google Shape;95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8881" y="4069796"/>
            <a:ext cx="2263638" cy="257181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9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resources on 370 website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63C1"/>
              </a:buClr>
              <a:buSzPts val="2400"/>
              <a:buFont typeface="Arial"/>
              <a:buChar char="•"/>
            </a:pPr>
            <a:r>
              <a:rPr b="0" i="0" lang="en-US" sz="24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https://eecs370.github.io/#resources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ARMv8 references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 discussion recordings</a:t>
            </a:r>
            <a:endParaRPr b="0" i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br>
              <a:rPr b="0" lang="en-US"/>
            </a:b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919" y="3098139"/>
            <a:ext cx="6033154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810789" y="431800"/>
            <a:ext cx="10742957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972"/>
              <a:buFont typeface="Calibri"/>
              <a:buNone/>
            </a:pPr>
            <a:r>
              <a:rPr lang="en-US"/>
              <a:t>Instruction Set Architecture (ISA) Design Lectures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912138" y="1784773"/>
            <a:ext cx="10483252" cy="503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Lecture 2: ISA - storage types, binary and addressing modes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Lecture 3 : LC2K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Lecture 4 : ARM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Lecture 5 : Converting C to assembly – basic blocks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Lecture 6 : Converting C to assembly – functions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Lecture 7 : Translation software; libraries, memory layout</a:t>
            </a:r>
            <a:endParaRPr/>
          </a:p>
          <a:p>
            <a:pPr indent="-502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2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Load Instruction Sizes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836127" y="2069042"/>
            <a:ext cx="10489585" cy="1055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rPr lang="en-US"/>
              <a:t>How much data is retrieved from memory at the given address?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1149" y="259080"/>
            <a:ext cx="2128322" cy="127653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9461791" y="205105"/>
            <a:ext cx="2281985" cy="576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 durb</a:t>
            </a:r>
            <a:endParaRPr sz="251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1585913" y="2692400"/>
            <a:ext cx="9178925" cy="433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1593851" y="2717800"/>
            <a:ext cx="2457450" cy="6397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051301" y="2717800"/>
            <a:ext cx="1700213" cy="6397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751513" y="2717800"/>
            <a:ext cx="2092325" cy="6397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7843838" y="2717800"/>
            <a:ext cx="2895600" cy="6397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593851" y="3357563"/>
            <a:ext cx="2457450" cy="914400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4051301" y="3357563"/>
            <a:ext cx="1700213" cy="915988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5751513" y="3357563"/>
            <a:ext cx="2092325" cy="915988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7843838" y="3357563"/>
            <a:ext cx="2895600" cy="915988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593851" y="4271963"/>
            <a:ext cx="2457450" cy="641350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4051301" y="4273550"/>
            <a:ext cx="1700213" cy="639763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751513" y="4273550"/>
            <a:ext cx="2092325" cy="639763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7843838" y="4273550"/>
            <a:ext cx="2895600" cy="639763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593851" y="4913313"/>
            <a:ext cx="2457450" cy="639763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051301" y="4913313"/>
            <a:ext cx="1700213" cy="639763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751513" y="4913313"/>
            <a:ext cx="2092325" cy="639763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7843838" y="4913313"/>
            <a:ext cx="2895600" cy="639763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593851" y="5553075"/>
            <a:ext cx="2457450" cy="1463675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4051301" y="5553075"/>
            <a:ext cx="1700213" cy="1463675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751513" y="5553075"/>
            <a:ext cx="2092325" cy="1463675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7843838" y="5553075"/>
            <a:ext cx="2895600" cy="1463675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>
            <a:off x="4051301" y="2711450"/>
            <a:ext cx="0" cy="4311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6"/>
          <p:cNvCxnSpPr/>
          <p:nvPr/>
        </p:nvCxnSpPr>
        <p:spPr>
          <a:xfrm>
            <a:off x="5751513" y="2711450"/>
            <a:ext cx="0" cy="4311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6"/>
          <p:cNvCxnSpPr/>
          <p:nvPr/>
        </p:nvCxnSpPr>
        <p:spPr>
          <a:xfrm>
            <a:off x="7843838" y="2711450"/>
            <a:ext cx="0" cy="4311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6"/>
          <p:cNvCxnSpPr/>
          <p:nvPr/>
        </p:nvCxnSpPr>
        <p:spPr>
          <a:xfrm>
            <a:off x="1587501" y="3357563"/>
            <a:ext cx="915828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6"/>
          <p:cNvCxnSpPr/>
          <p:nvPr/>
        </p:nvCxnSpPr>
        <p:spPr>
          <a:xfrm>
            <a:off x="1587501" y="4273550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6"/>
          <p:cNvCxnSpPr/>
          <p:nvPr/>
        </p:nvCxnSpPr>
        <p:spPr>
          <a:xfrm>
            <a:off x="1587501" y="4913313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6"/>
          <p:cNvCxnSpPr/>
          <p:nvPr/>
        </p:nvCxnSpPr>
        <p:spPr>
          <a:xfrm>
            <a:off x="1587501" y="5553075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6"/>
          <p:cNvCxnSpPr/>
          <p:nvPr/>
        </p:nvCxnSpPr>
        <p:spPr>
          <a:xfrm>
            <a:off x="1593851" y="2711450"/>
            <a:ext cx="0" cy="4311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6"/>
          <p:cNvCxnSpPr/>
          <p:nvPr/>
        </p:nvCxnSpPr>
        <p:spPr>
          <a:xfrm>
            <a:off x="10739438" y="2711450"/>
            <a:ext cx="0" cy="4311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6"/>
          <p:cNvCxnSpPr/>
          <p:nvPr/>
        </p:nvCxnSpPr>
        <p:spPr>
          <a:xfrm>
            <a:off x="1587501" y="2717800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6"/>
          <p:cNvCxnSpPr/>
          <p:nvPr/>
        </p:nvCxnSpPr>
        <p:spPr>
          <a:xfrm>
            <a:off x="1587501" y="7016750"/>
            <a:ext cx="9158288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6"/>
          <p:cNvSpPr/>
          <p:nvPr/>
        </p:nvSpPr>
        <p:spPr>
          <a:xfrm>
            <a:off x="1703388" y="2760663"/>
            <a:ext cx="24241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Desired amount of data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2271713" y="3035300"/>
            <a:ext cx="1238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transfer?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4421188" y="2760663"/>
            <a:ext cx="10874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121401" y="2760663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Unused bits in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6384926" y="3035300"/>
            <a:ext cx="9556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register?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8886826" y="2760663"/>
            <a:ext cx="9302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1725613" y="3400425"/>
            <a:ext cx="3508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957388" y="3400425"/>
            <a:ext cx="1889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2028826" y="3400425"/>
            <a:ext cx="20685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(double word or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2125663" y="3675063"/>
            <a:ext cx="15255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whole register)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4364038" y="3400425"/>
            <a:ext cx="124936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LDUR (Load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4365626" y="3675063"/>
            <a:ext cx="1244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unscaled to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4516438" y="3949700"/>
            <a:ext cx="9001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6616701" y="3400425"/>
            <a:ext cx="48736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8066088" y="3400425"/>
            <a:ext cx="3333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8280401" y="3400425"/>
            <a:ext cx="23558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FEDC_BA98_7654_3210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1747838" y="4314825"/>
            <a:ext cx="3508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979613" y="4314825"/>
            <a:ext cx="1889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049463" y="4314825"/>
            <a:ext cx="93186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(half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2860676" y="4314825"/>
            <a:ext cx="1889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2930526" y="4314825"/>
            <a:ext cx="114776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word) into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068513" y="4589463"/>
            <a:ext cx="16367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lower bits of reg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4578351" y="4314825"/>
            <a:ext cx="7699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LDURH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6302376" y="4314825"/>
            <a:ext cx="11207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to zero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8085138" y="4314825"/>
            <a:ext cx="20669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0x0000_0000_0000_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10033001" y="4314825"/>
            <a:ext cx="5826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3210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1762126" y="4953000"/>
            <a:ext cx="24606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1876426" y="4953000"/>
            <a:ext cx="198438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1947863" y="4953000"/>
            <a:ext cx="222726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(byte) into lower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2357438" y="5227638"/>
            <a:ext cx="10525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of reg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586288" y="4953000"/>
            <a:ext cx="788988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LDURB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6302376" y="4953000"/>
            <a:ext cx="1177925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to zero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8085138" y="4953000"/>
            <a:ext cx="2424113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0x0000_0000_0000_00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10264776" y="4953000"/>
            <a:ext cx="368300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1958976" y="5595938"/>
            <a:ext cx="3508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2190751" y="5595938"/>
            <a:ext cx="1889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260601" y="5595938"/>
            <a:ext cx="16081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(word) into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2068513" y="5870575"/>
            <a:ext cx="16367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lower bits of reg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4233863" y="5595938"/>
            <a:ext cx="15113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LDURSW (load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4295776" y="5870575"/>
            <a:ext cx="7889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signed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4960938" y="5870575"/>
            <a:ext cx="6715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5929313" y="5595938"/>
            <a:ext cx="19129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 (0 or 1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6113463" y="5870575"/>
            <a:ext cx="15398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most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6053138" y="6142038"/>
            <a:ext cx="1747838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significant bit of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5980113" y="6416675"/>
            <a:ext cx="17764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transferred word)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8085138" y="5595938"/>
            <a:ext cx="13747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0x0000_0000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9340851" y="5595938"/>
            <a:ext cx="23336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9455151" y="5595938"/>
            <a:ext cx="2381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9571038" y="5595938"/>
            <a:ext cx="10445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654_3210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9191626" y="5870575"/>
            <a:ext cx="3190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8138319" y="6142038"/>
            <a:ext cx="11782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0xFFFF_FFFF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9347201" y="6142038"/>
            <a:ext cx="244475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9461501" y="6142038"/>
            <a:ext cx="241300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9566276" y="6142038"/>
            <a:ext cx="1101725" cy="360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654_3210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8382001" y="6416675"/>
            <a:ext cx="19383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(depends on bit 31)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Load Instruction in Action</a:t>
            </a:r>
            <a:endParaRPr/>
          </a:p>
        </p:txBody>
      </p:sp>
      <p:sp>
        <p:nvSpPr>
          <p:cNvPr id="226" name="Google Shape;226;p7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200"/>
              <a:buNone/>
            </a:pPr>
            <a:r>
              <a:rPr lang="en-US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2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my_struct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200"/>
              <a:buNone/>
            </a:pPr>
            <a:r>
              <a:rPr lang="en-US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func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my_struct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load value from mem into reg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then increment it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79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7"/>
          <p:cNvSpPr/>
          <p:nvPr/>
        </p:nvSpPr>
        <p:spPr>
          <a:xfrm>
            <a:off x="1813719" y="4481928"/>
            <a:ext cx="1317532" cy="155448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7"/>
          <p:cNvCxnSpPr/>
          <p:nvPr/>
        </p:nvCxnSpPr>
        <p:spPr>
          <a:xfrm>
            <a:off x="1813719" y="4827368"/>
            <a:ext cx="13175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7"/>
          <p:cNvCxnSpPr/>
          <p:nvPr/>
        </p:nvCxnSpPr>
        <p:spPr>
          <a:xfrm>
            <a:off x="1813719" y="5172808"/>
            <a:ext cx="13175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7"/>
          <p:cNvCxnSpPr/>
          <p:nvPr/>
        </p:nvCxnSpPr>
        <p:spPr>
          <a:xfrm>
            <a:off x="1813719" y="5604608"/>
            <a:ext cx="13175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7"/>
          <p:cNvSpPr txBox="1"/>
          <p:nvPr/>
        </p:nvSpPr>
        <p:spPr>
          <a:xfrm>
            <a:off x="1104279" y="5660383"/>
            <a:ext cx="528197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1104279" y="5142223"/>
            <a:ext cx="528197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2320463" y="5660383"/>
            <a:ext cx="800708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2500</a:t>
            </a:r>
            <a:endParaRPr/>
          </a:p>
        </p:txBody>
      </p:sp>
      <p:sp>
        <p:nvSpPr>
          <p:cNvPr id="235" name="Google Shape;235;p7"/>
          <p:cNvSpPr/>
          <p:nvPr/>
        </p:nvSpPr>
        <p:spPr>
          <a:xfrm>
            <a:off x="9212170" y="3877408"/>
            <a:ext cx="608092" cy="276352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7"/>
          <p:cNvGrpSpPr/>
          <p:nvPr/>
        </p:nvGrpSpPr>
        <p:grpSpPr>
          <a:xfrm>
            <a:off x="3232601" y="5241175"/>
            <a:ext cx="3384623" cy="822219"/>
            <a:chOff x="1488" y="2342"/>
            <a:chExt cx="1603" cy="457"/>
          </a:xfrm>
        </p:grpSpPr>
        <p:sp>
          <p:nvSpPr>
            <p:cNvPr id="237" name="Google Shape;237;p7"/>
            <p:cNvSpPr txBox="1"/>
            <p:nvPr/>
          </p:nvSpPr>
          <p:spPr>
            <a:xfrm>
              <a:off x="1872" y="2534"/>
              <a:ext cx="1219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2500 + 100 = 2600</a:t>
              </a:r>
              <a:endParaRPr/>
            </a:p>
          </p:txBody>
        </p:sp>
        <p:cxnSp>
          <p:nvCxnSpPr>
            <p:cNvPr id="238" name="Google Shape;238;p7"/>
            <p:cNvCxnSpPr/>
            <p:nvPr/>
          </p:nvCxnSpPr>
          <p:spPr>
            <a:xfrm flipH="1" rot="10800000">
              <a:off x="1488" y="2592"/>
              <a:ext cx="384" cy="10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9" name="Google Shape;239;p7"/>
            <p:cNvSpPr txBox="1"/>
            <p:nvPr/>
          </p:nvSpPr>
          <p:spPr>
            <a:xfrm>
              <a:off x="1854" y="2342"/>
              <a:ext cx="1227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Calculate address:</a:t>
              </a:r>
              <a:endParaRPr/>
            </a:p>
          </p:txBody>
        </p:sp>
      </p:grpSp>
      <p:grpSp>
        <p:nvGrpSpPr>
          <p:cNvPr id="240" name="Google Shape;240;p7"/>
          <p:cNvGrpSpPr/>
          <p:nvPr/>
        </p:nvGrpSpPr>
        <p:grpSpPr>
          <a:xfrm>
            <a:off x="6779805" y="4746407"/>
            <a:ext cx="3796352" cy="944562"/>
            <a:chOff x="3168" y="2067"/>
            <a:chExt cx="1798" cy="525"/>
          </a:xfrm>
        </p:grpSpPr>
        <p:sp>
          <p:nvSpPr>
            <p:cNvPr id="241" name="Google Shape;241;p7"/>
            <p:cNvSpPr/>
            <p:nvPr/>
          </p:nvSpPr>
          <p:spPr>
            <a:xfrm>
              <a:off x="4320" y="2067"/>
              <a:ext cx="288" cy="237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cxnSp>
          <p:nvCxnSpPr>
            <p:cNvPr id="242" name="Google Shape;242;p7"/>
            <p:cNvCxnSpPr/>
            <p:nvPr/>
          </p:nvCxnSpPr>
          <p:spPr>
            <a:xfrm flipH="1" rot="10800000">
              <a:off x="3168" y="2208"/>
              <a:ext cx="1104" cy="38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3" name="Google Shape;243;p7"/>
            <p:cNvSpPr txBox="1"/>
            <p:nvPr/>
          </p:nvSpPr>
          <p:spPr>
            <a:xfrm>
              <a:off x="4608" y="2073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2600</a:t>
              </a:r>
              <a:endParaRPr/>
            </a:p>
          </p:txBody>
        </p:sp>
      </p:grpSp>
      <p:grpSp>
        <p:nvGrpSpPr>
          <p:cNvPr id="244" name="Google Shape;244;p7"/>
          <p:cNvGrpSpPr/>
          <p:nvPr/>
        </p:nvGrpSpPr>
        <p:grpSpPr>
          <a:xfrm>
            <a:off x="2624508" y="4381175"/>
            <a:ext cx="6689011" cy="1234228"/>
            <a:chOff x="1104" y="1864"/>
            <a:chExt cx="3168" cy="686"/>
          </a:xfrm>
        </p:grpSpPr>
        <p:sp>
          <p:nvSpPr>
            <p:cNvPr id="245" name="Google Shape;245;p7"/>
            <p:cNvSpPr txBox="1"/>
            <p:nvPr/>
          </p:nvSpPr>
          <p:spPr>
            <a:xfrm>
              <a:off x="1104" y="2311"/>
              <a:ext cx="223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488" y="1864"/>
              <a:ext cx="2784" cy="584"/>
            </a:xfrm>
            <a:custGeom>
              <a:rect b="b" l="l" r="r" t="t"/>
              <a:pathLst>
                <a:path extrusionOk="0" h="584" w="2784">
                  <a:moveTo>
                    <a:pt x="2784" y="248"/>
                  </a:moveTo>
                  <a:cubicBezTo>
                    <a:pt x="2320" y="124"/>
                    <a:pt x="1856" y="0"/>
                    <a:pt x="1392" y="56"/>
                  </a:cubicBezTo>
                  <a:cubicBezTo>
                    <a:pt x="928" y="112"/>
                    <a:pt x="232" y="504"/>
                    <a:pt x="0" y="584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7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  <p:sp>
        <p:nvSpPr>
          <p:cNvPr id="248" name="Google Shape;248;p7"/>
          <p:cNvSpPr/>
          <p:nvPr/>
        </p:nvSpPr>
        <p:spPr>
          <a:xfrm>
            <a:off x="5090319" y="2499309"/>
            <a:ext cx="3141809" cy="518160"/>
          </a:xfrm>
          <a:prstGeom prst="rect">
            <a:avLst/>
          </a:prstGeom>
          <a:solidFill>
            <a:srgbClr val="33CC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LDURB   X3,  [X4, #100]</a:t>
            </a:r>
            <a:endParaRPr/>
          </a:p>
        </p:txBody>
      </p:sp>
      <p:sp>
        <p:nvSpPr>
          <p:cNvPr id="249" name="Google Shape;249;p7"/>
          <p:cNvSpPr/>
          <p:nvPr/>
        </p:nvSpPr>
        <p:spPr>
          <a:xfrm>
            <a:off x="7147719" y="-1363784"/>
            <a:ext cx="2514600" cy="88915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TODO: add other instructions?</a:t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Load Instruction in Action – other example</a:t>
            </a:r>
            <a:endParaRPr/>
          </a:p>
        </p:txBody>
      </p:sp>
      <p:sp>
        <p:nvSpPr>
          <p:cNvPr id="255" name="Google Shape;255;p8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800"/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my_big_number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-534159618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0xE0295EFE in 2's complement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800"/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inc_number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my_big_number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load value from mem into reg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then increment it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None/>
            </a:pP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50229" lvl="0" marL="228029" rtl="0" algn="l">
              <a:lnSpc>
                <a:spcPct val="90000"/>
              </a:lnSpc>
              <a:spcBef>
                <a:spcPts val="17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256" name="Google Shape;256;p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1730467" y="4805097"/>
            <a:ext cx="1317532" cy="155448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8"/>
          <p:cNvCxnSpPr/>
          <p:nvPr/>
        </p:nvCxnSpPr>
        <p:spPr>
          <a:xfrm>
            <a:off x="1730467" y="5150537"/>
            <a:ext cx="13175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8"/>
          <p:cNvCxnSpPr/>
          <p:nvPr/>
        </p:nvCxnSpPr>
        <p:spPr>
          <a:xfrm>
            <a:off x="1730467" y="5495977"/>
            <a:ext cx="13175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8"/>
          <p:cNvCxnSpPr/>
          <p:nvPr/>
        </p:nvCxnSpPr>
        <p:spPr>
          <a:xfrm>
            <a:off x="1730467" y="5927777"/>
            <a:ext cx="131753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8"/>
          <p:cNvSpPr txBox="1"/>
          <p:nvPr/>
        </p:nvSpPr>
        <p:spPr>
          <a:xfrm>
            <a:off x="1021027" y="5983552"/>
            <a:ext cx="528197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/>
          </a:p>
        </p:txBody>
      </p:sp>
      <p:sp>
        <p:nvSpPr>
          <p:cNvPr id="262" name="Google Shape;262;p8"/>
          <p:cNvSpPr txBox="1"/>
          <p:nvPr/>
        </p:nvSpPr>
        <p:spPr>
          <a:xfrm>
            <a:off x="1021027" y="5465392"/>
            <a:ext cx="528197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2237211" y="5983552"/>
            <a:ext cx="800708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2604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9128919" y="4200577"/>
            <a:ext cx="911789" cy="293624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1591112" y="5535559"/>
            <a:ext cx="1441909" cy="4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56950" lIns="113900" spcFirstLastPara="1" rIns="113900" wrap="square" tIns="5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FFFF…5EFE</a:t>
            </a:r>
            <a:endParaRPr/>
          </a:p>
        </p:txBody>
      </p:sp>
      <p:grpSp>
        <p:nvGrpSpPr>
          <p:cNvPr id="266" name="Google Shape;266;p8"/>
          <p:cNvGrpSpPr/>
          <p:nvPr/>
        </p:nvGrpSpPr>
        <p:grpSpPr>
          <a:xfrm>
            <a:off x="3352045" y="4027857"/>
            <a:ext cx="5878222" cy="1727200"/>
            <a:chOff x="1584" y="1536"/>
            <a:chExt cx="2784" cy="960"/>
          </a:xfrm>
        </p:grpSpPr>
        <p:sp>
          <p:nvSpPr>
            <p:cNvPr id="267" name="Google Shape;267;p8"/>
            <p:cNvSpPr txBox="1"/>
            <p:nvPr/>
          </p:nvSpPr>
          <p:spPr>
            <a:xfrm>
              <a:off x="1872" y="1536"/>
              <a:ext cx="2301" cy="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extend  (0xE0295EFE) 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64 bits → 0x FFFFFFFFE0295EFE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584" y="1912"/>
              <a:ext cx="2784" cy="584"/>
            </a:xfrm>
            <a:custGeom>
              <a:rect b="b" l="l" r="r" t="t"/>
              <a:pathLst>
                <a:path extrusionOk="0" h="584" w="2784">
                  <a:moveTo>
                    <a:pt x="2784" y="248"/>
                  </a:moveTo>
                  <a:cubicBezTo>
                    <a:pt x="2320" y="124"/>
                    <a:pt x="1856" y="0"/>
                    <a:pt x="1392" y="56"/>
                  </a:cubicBezTo>
                  <a:cubicBezTo>
                    <a:pt x="928" y="112"/>
                    <a:pt x="232" y="504"/>
                    <a:pt x="0" y="584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8"/>
          <p:cNvGrpSpPr/>
          <p:nvPr/>
        </p:nvGrpSpPr>
        <p:grpSpPr>
          <a:xfrm>
            <a:off x="3149349" y="5564349"/>
            <a:ext cx="3363509" cy="822220"/>
            <a:chOff x="1488" y="2342"/>
            <a:chExt cx="1593" cy="457"/>
          </a:xfrm>
        </p:grpSpPr>
        <p:sp>
          <p:nvSpPr>
            <p:cNvPr id="270" name="Google Shape;270;p8"/>
            <p:cNvSpPr txBox="1"/>
            <p:nvPr/>
          </p:nvSpPr>
          <p:spPr>
            <a:xfrm>
              <a:off x="1872" y="2534"/>
              <a:ext cx="1066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2604 + 0 = 2604</a:t>
              </a:r>
              <a:endParaRPr/>
            </a:p>
          </p:txBody>
        </p:sp>
        <p:cxnSp>
          <p:nvCxnSpPr>
            <p:cNvPr id="271" name="Google Shape;271;p8"/>
            <p:cNvCxnSpPr/>
            <p:nvPr/>
          </p:nvCxnSpPr>
          <p:spPr>
            <a:xfrm flipH="1" rot="10800000">
              <a:off x="1488" y="2592"/>
              <a:ext cx="384" cy="10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2" name="Google Shape;272;p8"/>
            <p:cNvSpPr txBox="1"/>
            <p:nvPr/>
          </p:nvSpPr>
          <p:spPr>
            <a:xfrm>
              <a:off x="1854" y="2342"/>
              <a:ext cx="1227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Calculate address:</a:t>
              </a:r>
              <a:endParaRPr/>
            </a:p>
          </p:txBody>
        </p:sp>
      </p:grpSp>
      <p:sp>
        <p:nvSpPr>
          <p:cNvPr id="273" name="Google Shape;273;p8"/>
          <p:cNvSpPr/>
          <p:nvPr/>
        </p:nvSpPr>
        <p:spPr>
          <a:xfrm>
            <a:off x="9128919" y="5080370"/>
            <a:ext cx="912138" cy="415607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</a:t>
            </a:r>
            <a:endParaRPr/>
          </a:p>
        </p:txBody>
      </p:sp>
      <p:cxnSp>
        <p:nvCxnSpPr>
          <p:cNvPr id="274" name="Google Shape;274;p8"/>
          <p:cNvCxnSpPr/>
          <p:nvPr/>
        </p:nvCxnSpPr>
        <p:spPr>
          <a:xfrm flipH="1" rot="10800000">
            <a:off x="6696552" y="5323257"/>
            <a:ext cx="2331019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8"/>
          <p:cNvSpPr txBox="1"/>
          <p:nvPr/>
        </p:nvSpPr>
        <p:spPr>
          <a:xfrm>
            <a:off x="10125514" y="5080370"/>
            <a:ext cx="755892" cy="43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2604</a:t>
            </a:r>
            <a:endParaRPr/>
          </a:p>
        </p:txBody>
      </p:sp>
      <p:grpSp>
        <p:nvGrpSpPr>
          <p:cNvPr id="276" name="Google Shape;276;p8"/>
          <p:cNvGrpSpPr/>
          <p:nvPr/>
        </p:nvGrpSpPr>
        <p:grpSpPr>
          <a:xfrm>
            <a:off x="9128917" y="5487880"/>
            <a:ext cx="1769378" cy="442595"/>
            <a:chOff x="4224" y="2208"/>
            <a:chExt cx="838" cy="246"/>
          </a:xfrm>
        </p:grpSpPr>
        <p:sp>
          <p:nvSpPr>
            <p:cNvPr id="277" name="Google Shape;277;p8"/>
            <p:cNvSpPr/>
            <p:nvPr/>
          </p:nvSpPr>
          <p:spPr>
            <a:xfrm>
              <a:off x="4224" y="2208"/>
              <a:ext cx="432" cy="24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5E</a:t>
              </a:r>
              <a:endParaRPr/>
            </a:p>
          </p:txBody>
        </p:sp>
        <p:sp>
          <p:nvSpPr>
            <p:cNvPr id="278" name="Google Shape;278;p8"/>
            <p:cNvSpPr txBox="1"/>
            <p:nvPr/>
          </p:nvSpPr>
          <p:spPr>
            <a:xfrm>
              <a:off x="4704" y="2215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2605</a:t>
              </a:r>
              <a:endParaRPr/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9128917" y="6355268"/>
            <a:ext cx="1769378" cy="442595"/>
            <a:chOff x="4224" y="2208"/>
            <a:chExt cx="838" cy="246"/>
          </a:xfrm>
        </p:grpSpPr>
        <p:sp>
          <p:nvSpPr>
            <p:cNvPr id="280" name="Google Shape;280;p8"/>
            <p:cNvSpPr/>
            <p:nvPr/>
          </p:nvSpPr>
          <p:spPr>
            <a:xfrm>
              <a:off x="4224" y="2208"/>
              <a:ext cx="432" cy="24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E0</a:t>
              </a:r>
              <a:endParaRPr/>
            </a:p>
          </p:txBody>
        </p:sp>
        <p:sp>
          <p:nvSpPr>
            <p:cNvPr id="281" name="Google Shape;281;p8"/>
            <p:cNvSpPr txBox="1"/>
            <p:nvPr/>
          </p:nvSpPr>
          <p:spPr>
            <a:xfrm>
              <a:off x="4704" y="2215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2607</a:t>
              </a:r>
              <a:endParaRPr/>
            </a:p>
          </p:txBody>
        </p:sp>
      </p:grpSp>
      <p:grpSp>
        <p:nvGrpSpPr>
          <p:cNvPr id="282" name="Google Shape;282;p8"/>
          <p:cNvGrpSpPr/>
          <p:nvPr/>
        </p:nvGrpSpPr>
        <p:grpSpPr>
          <a:xfrm>
            <a:off x="9128917" y="5923468"/>
            <a:ext cx="1769378" cy="442595"/>
            <a:chOff x="4224" y="2208"/>
            <a:chExt cx="838" cy="246"/>
          </a:xfrm>
        </p:grpSpPr>
        <p:sp>
          <p:nvSpPr>
            <p:cNvPr id="283" name="Google Shape;283;p8"/>
            <p:cNvSpPr/>
            <p:nvPr/>
          </p:nvSpPr>
          <p:spPr>
            <a:xfrm>
              <a:off x="4224" y="2208"/>
              <a:ext cx="432" cy="24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/>
            </a:p>
          </p:txBody>
        </p:sp>
        <p:sp>
          <p:nvSpPr>
            <p:cNvPr id="284" name="Google Shape;284;p8"/>
            <p:cNvSpPr txBox="1"/>
            <p:nvPr/>
          </p:nvSpPr>
          <p:spPr>
            <a:xfrm>
              <a:off x="4704" y="2215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2606</a:t>
              </a:r>
              <a:endParaRPr/>
            </a:p>
          </p:txBody>
        </p:sp>
      </p:grpSp>
      <p:sp>
        <p:nvSpPr>
          <p:cNvPr id="285" name="Google Shape;285;p8"/>
          <p:cNvSpPr/>
          <p:nvPr/>
        </p:nvSpPr>
        <p:spPr>
          <a:xfrm rot="1865533">
            <a:off x="9324076" y="345441"/>
            <a:ext cx="2419699" cy="7880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CC"/>
                </a:solidFill>
                <a:latin typeface="Arial"/>
              </a:rPr>
              <a:t>ARM ISA</a:t>
            </a:r>
          </a:p>
        </p:txBody>
      </p:sp>
      <p:sp>
        <p:nvSpPr>
          <p:cNvPr id="286" name="Google Shape;286;p8"/>
          <p:cNvSpPr/>
          <p:nvPr/>
        </p:nvSpPr>
        <p:spPr>
          <a:xfrm>
            <a:off x="6443004" y="3160659"/>
            <a:ext cx="3141809" cy="518160"/>
          </a:xfrm>
          <a:prstGeom prst="rect">
            <a:avLst/>
          </a:prstGeom>
          <a:solidFill>
            <a:srgbClr val="33CC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LDURSW   X3,  [X4, #0]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1665092" y="6705016"/>
            <a:ext cx="3134360" cy="830997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to sign extend, otherwise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final register value will be positive!!!</a:t>
            </a:r>
            <a:endParaRPr b="1" i="0" sz="1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But wait…</a:t>
            </a:r>
            <a:endParaRPr/>
          </a:p>
        </p:txBody>
      </p:sp>
      <p:sp>
        <p:nvSpPr>
          <p:cNvPr id="293" name="Google Shape;293;p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2000"/>
              <a:buNone/>
            </a:pPr>
            <a:r>
              <a:rPr lang="en-US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my_big_number </a:t>
            </a:r>
            <a:r>
              <a:rPr b="1" lang="en-US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-534159618</a:t>
            </a:r>
            <a:r>
              <a:rPr b="1" lang="en-US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0xE0295EFE in 2's complement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I want to store this number in memory… should it be stored like this?</a:t>
            </a:r>
            <a:endParaRPr/>
          </a:p>
          <a:p>
            <a:pPr indent="-101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… or like this?</a:t>
            </a:r>
            <a:endParaRPr/>
          </a:p>
        </p:txBody>
      </p:sp>
      <p:sp>
        <p:nvSpPr>
          <p:cNvPr id="294" name="Google Shape;294;p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8671719" y="2391909"/>
            <a:ext cx="911789" cy="202769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8671719" y="2556194"/>
            <a:ext cx="912138" cy="415607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</a:t>
            </a:r>
            <a:endParaRPr/>
          </a:p>
        </p:txBody>
      </p:sp>
      <p:sp>
        <p:nvSpPr>
          <p:cNvPr id="297" name="Google Shape;297;p9"/>
          <p:cNvSpPr txBox="1"/>
          <p:nvPr/>
        </p:nvSpPr>
        <p:spPr>
          <a:xfrm>
            <a:off x="9668314" y="2556194"/>
            <a:ext cx="755892" cy="43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2604</a:t>
            </a:r>
            <a:endParaRPr/>
          </a:p>
        </p:txBody>
      </p:sp>
      <p:grpSp>
        <p:nvGrpSpPr>
          <p:cNvPr id="298" name="Google Shape;298;p9"/>
          <p:cNvGrpSpPr/>
          <p:nvPr/>
        </p:nvGrpSpPr>
        <p:grpSpPr>
          <a:xfrm>
            <a:off x="8671717" y="2963704"/>
            <a:ext cx="1769378" cy="442595"/>
            <a:chOff x="4224" y="2208"/>
            <a:chExt cx="838" cy="246"/>
          </a:xfrm>
        </p:grpSpPr>
        <p:sp>
          <p:nvSpPr>
            <p:cNvPr id="299" name="Google Shape;299;p9"/>
            <p:cNvSpPr/>
            <p:nvPr/>
          </p:nvSpPr>
          <p:spPr>
            <a:xfrm>
              <a:off x="4224" y="2208"/>
              <a:ext cx="432" cy="24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5E</a:t>
              </a:r>
              <a:endParaRPr/>
            </a:p>
          </p:txBody>
        </p:sp>
        <p:sp>
          <p:nvSpPr>
            <p:cNvPr id="300" name="Google Shape;300;p9"/>
            <p:cNvSpPr txBox="1"/>
            <p:nvPr/>
          </p:nvSpPr>
          <p:spPr>
            <a:xfrm>
              <a:off x="4704" y="2215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2605</a:t>
              </a:r>
              <a:endParaRPr/>
            </a:p>
          </p:txBody>
        </p:sp>
      </p:grpSp>
      <p:grpSp>
        <p:nvGrpSpPr>
          <p:cNvPr id="301" name="Google Shape;301;p9"/>
          <p:cNvGrpSpPr/>
          <p:nvPr/>
        </p:nvGrpSpPr>
        <p:grpSpPr>
          <a:xfrm>
            <a:off x="8671717" y="3831092"/>
            <a:ext cx="1769378" cy="442595"/>
            <a:chOff x="4224" y="2208"/>
            <a:chExt cx="838" cy="246"/>
          </a:xfrm>
        </p:grpSpPr>
        <p:sp>
          <p:nvSpPr>
            <p:cNvPr id="302" name="Google Shape;302;p9"/>
            <p:cNvSpPr/>
            <p:nvPr/>
          </p:nvSpPr>
          <p:spPr>
            <a:xfrm>
              <a:off x="4224" y="2208"/>
              <a:ext cx="432" cy="24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E0</a:t>
              </a:r>
              <a:endParaRPr/>
            </a:p>
          </p:txBody>
        </p:sp>
        <p:sp>
          <p:nvSpPr>
            <p:cNvPr id="303" name="Google Shape;303;p9"/>
            <p:cNvSpPr txBox="1"/>
            <p:nvPr/>
          </p:nvSpPr>
          <p:spPr>
            <a:xfrm>
              <a:off x="4704" y="2215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2607</a:t>
              </a:r>
              <a:endParaRPr/>
            </a:p>
          </p:txBody>
        </p:sp>
      </p:grpSp>
      <p:grpSp>
        <p:nvGrpSpPr>
          <p:cNvPr id="304" name="Google Shape;304;p9"/>
          <p:cNvGrpSpPr/>
          <p:nvPr/>
        </p:nvGrpSpPr>
        <p:grpSpPr>
          <a:xfrm>
            <a:off x="8671717" y="3399292"/>
            <a:ext cx="1769378" cy="442595"/>
            <a:chOff x="4224" y="2208"/>
            <a:chExt cx="838" cy="246"/>
          </a:xfrm>
        </p:grpSpPr>
        <p:sp>
          <p:nvSpPr>
            <p:cNvPr id="305" name="Google Shape;305;p9"/>
            <p:cNvSpPr/>
            <p:nvPr/>
          </p:nvSpPr>
          <p:spPr>
            <a:xfrm>
              <a:off x="4224" y="2208"/>
              <a:ext cx="432" cy="24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/>
            </a:p>
          </p:txBody>
        </p:sp>
        <p:sp>
          <p:nvSpPr>
            <p:cNvPr id="306" name="Google Shape;306;p9"/>
            <p:cNvSpPr txBox="1"/>
            <p:nvPr/>
          </p:nvSpPr>
          <p:spPr>
            <a:xfrm>
              <a:off x="4704" y="2215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2606</a:t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>
            <a:off x="8671721" y="4974761"/>
            <a:ext cx="911789" cy="202769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8671721" y="5139046"/>
            <a:ext cx="912138" cy="415607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E0</a:t>
            </a:r>
            <a:endParaRPr/>
          </a:p>
        </p:txBody>
      </p:sp>
      <p:sp>
        <p:nvSpPr>
          <p:cNvPr id="309" name="Google Shape;309;p9"/>
          <p:cNvSpPr txBox="1"/>
          <p:nvPr/>
        </p:nvSpPr>
        <p:spPr>
          <a:xfrm>
            <a:off x="9668316" y="5139046"/>
            <a:ext cx="755892" cy="43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2604</a:t>
            </a:r>
            <a:endParaRPr/>
          </a:p>
        </p:txBody>
      </p:sp>
      <p:grpSp>
        <p:nvGrpSpPr>
          <p:cNvPr id="310" name="Google Shape;310;p9"/>
          <p:cNvGrpSpPr/>
          <p:nvPr/>
        </p:nvGrpSpPr>
        <p:grpSpPr>
          <a:xfrm>
            <a:off x="8671719" y="5546556"/>
            <a:ext cx="1769378" cy="442595"/>
            <a:chOff x="4224" y="2208"/>
            <a:chExt cx="838" cy="246"/>
          </a:xfrm>
        </p:grpSpPr>
        <p:sp>
          <p:nvSpPr>
            <p:cNvPr id="311" name="Google Shape;311;p9"/>
            <p:cNvSpPr/>
            <p:nvPr/>
          </p:nvSpPr>
          <p:spPr>
            <a:xfrm>
              <a:off x="4224" y="2208"/>
              <a:ext cx="432" cy="24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/>
            </a:p>
          </p:txBody>
        </p:sp>
        <p:sp>
          <p:nvSpPr>
            <p:cNvPr id="312" name="Google Shape;312;p9"/>
            <p:cNvSpPr txBox="1"/>
            <p:nvPr/>
          </p:nvSpPr>
          <p:spPr>
            <a:xfrm>
              <a:off x="4704" y="2215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2605</a:t>
              </a: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>
            <a:off x="8671719" y="6413944"/>
            <a:ext cx="1769378" cy="442595"/>
            <a:chOff x="4224" y="2208"/>
            <a:chExt cx="838" cy="246"/>
          </a:xfrm>
        </p:grpSpPr>
        <p:sp>
          <p:nvSpPr>
            <p:cNvPr id="314" name="Google Shape;314;p9"/>
            <p:cNvSpPr/>
            <p:nvPr/>
          </p:nvSpPr>
          <p:spPr>
            <a:xfrm>
              <a:off x="4224" y="2208"/>
              <a:ext cx="432" cy="24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</a:t>
              </a:r>
              <a:endParaRPr/>
            </a:p>
          </p:txBody>
        </p:sp>
        <p:sp>
          <p:nvSpPr>
            <p:cNvPr id="315" name="Google Shape;315;p9"/>
            <p:cNvSpPr txBox="1"/>
            <p:nvPr/>
          </p:nvSpPr>
          <p:spPr>
            <a:xfrm>
              <a:off x="4704" y="2215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2607</a:t>
              </a:r>
              <a:endParaRPr/>
            </a:p>
          </p:txBody>
        </p:sp>
      </p:grpSp>
      <p:grpSp>
        <p:nvGrpSpPr>
          <p:cNvPr id="316" name="Google Shape;316;p9"/>
          <p:cNvGrpSpPr/>
          <p:nvPr/>
        </p:nvGrpSpPr>
        <p:grpSpPr>
          <a:xfrm>
            <a:off x="8671719" y="5982144"/>
            <a:ext cx="1769378" cy="442595"/>
            <a:chOff x="4224" y="2208"/>
            <a:chExt cx="838" cy="246"/>
          </a:xfrm>
        </p:grpSpPr>
        <p:sp>
          <p:nvSpPr>
            <p:cNvPr id="317" name="Google Shape;317;p9"/>
            <p:cNvSpPr/>
            <p:nvPr/>
          </p:nvSpPr>
          <p:spPr>
            <a:xfrm>
              <a:off x="4224" y="2208"/>
              <a:ext cx="432" cy="24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/>
            </a:p>
          </p:txBody>
        </p:sp>
        <p:sp>
          <p:nvSpPr>
            <p:cNvPr id="318" name="Google Shape;318;p9"/>
            <p:cNvSpPr txBox="1"/>
            <p:nvPr/>
          </p:nvSpPr>
          <p:spPr>
            <a:xfrm>
              <a:off x="4704" y="2215"/>
              <a:ext cx="358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2606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2020-01-27T04:39:41Z</dcterms:created>
  <dc:creator>Jon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