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0"/>
  </p:notesMasterIdLst>
  <p:sldIdLst>
    <p:sldId id="256" r:id="rId2"/>
    <p:sldId id="404" r:id="rId3"/>
    <p:sldId id="304" r:id="rId4"/>
    <p:sldId id="536" r:id="rId5"/>
    <p:sldId id="537" r:id="rId6"/>
    <p:sldId id="549" r:id="rId7"/>
    <p:sldId id="540" r:id="rId8"/>
    <p:sldId id="541" r:id="rId9"/>
    <p:sldId id="542" r:id="rId10"/>
    <p:sldId id="543" r:id="rId11"/>
    <p:sldId id="550" r:id="rId12"/>
    <p:sldId id="544" r:id="rId13"/>
    <p:sldId id="545" r:id="rId14"/>
    <p:sldId id="546" r:id="rId15"/>
    <p:sldId id="547" r:id="rId16"/>
    <p:sldId id="548" r:id="rId17"/>
    <p:sldId id="551" r:id="rId18"/>
    <p:sldId id="552" r:id="rId19"/>
    <p:sldId id="553" r:id="rId20"/>
    <p:sldId id="554" r:id="rId21"/>
    <p:sldId id="555" r:id="rId22"/>
    <p:sldId id="556" r:id="rId23"/>
    <p:sldId id="656" r:id="rId24"/>
    <p:sldId id="657" r:id="rId25"/>
    <p:sldId id="658" r:id="rId26"/>
    <p:sldId id="659" r:id="rId27"/>
    <p:sldId id="623" r:id="rId28"/>
    <p:sldId id="671" r:id="rId29"/>
    <p:sldId id="662" r:id="rId30"/>
    <p:sldId id="663" r:id="rId31"/>
    <p:sldId id="664" r:id="rId32"/>
    <p:sldId id="665" r:id="rId33"/>
    <p:sldId id="667" r:id="rId34"/>
    <p:sldId id="595" r:id="rId35"/>
    <p:sldId id="668" r:id="rId36"/>
    <p:sldId id="669" r:id="rId37"/>
    <p:sldId id="670" r:id="rId38"/>
    <p:sldId id="499" r:id="rId39"/>
  </p:sldIdLst>
  <p:sldSz cx="12161838" cy="7772400"/>
  <p:notesSz cx="6858000" cy="9144000"/>
  <p:custDataLst>
    <p:tags r:id="rId41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83AB"/>
    <a:srgbClr val="1581AA"/>
    <a:srgbClr val="4472C4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1963" autoAdjust="0"/>
  </p:normalViewPr>
  <p:slideViewPr>
    <p:cSldViewPr>
      <p:cViewPr varScale="1">
        <p:scale>
          <a:sx n="95" d="100"/>
          <a:sy n="95" d="100"/>
        </p:scale>
        <p:origin x="96" y="612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7" rIns="96651" bIns="48327" anchor="b"/>
          <a:lstStyle/>
          <a:p>
            <a:pPr algn="r" defTabSz="966788"/>
            <a:fld id="{378AB614-C4EB-4BF9-BD5C-4D0331C858BE}" type="slidenum">
              <a:rPr lang="en-US" sz="1300"/>
              <a:pPr algn="r" defTabSz="966788"/>
              <a:t>28</a:t>
            </a:fld>
            <a:endParaRPr 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319088"/>
            <a:ext cx="6003925" cy="3838575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6813" cy="4265613"/>
          </a:xfrm>
          <a:noFill/>
          <a:ln/>
        </p:spPr>
        <p:txBody>
          <a:bodyPr wrap="none" lIns="96651" tIns="48327" rIns="96651" bIns="48327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2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7" rIns="96651" bIns="48327" anchor="b"/>
          <a:lstStyle/>
          <a:p>
            <a:pPr algn="r" defTabSz="966788"/>
            <a:fld id="{4E7765C9-B86A-4894-8FB8-ABDC28EC93CF}" type="slidenum">
              <a:rPr lang="en-US" sz="1300">
                <a:ea typeface="ＭＳ Ｐゴシック" charset="-128"/>
              </a:rPr>
              <a:pPr algn="r" defTabSz="966788"/>
              <a:t>34</a:t>
            </a:fld>
            <a:endParaRPr lang="en-US" sz="1300">
              <a:ea typeface="ＭＳ Ｐゴシック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319088"/>
            <a:ext cx="6003925" cy="3838575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6813" cy="4265613"/>
          </a:xfrm>
          <a:noFill/>
          <a:ln/>
        </p:spPr>
        <p:txBody>
          <a:bodyPr wrap="none" lIns="96651" tIns="48327" rIns="96651" bIns="48327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7" rIns="96651" bIns="48327" anchor="b"/>
          <a:lstStyle/>
          <a:p>
            <a:pPr algn="r" defTabSz="966788"/>
            <a:fld id="{9CC136E8-A2A5-413E-83E2-27BB68C81601}" type="slidenum">
              <a:rPr lang="en-US" sz="1300">
                <a:ea typeface="ＭＳ Ｐゴシック" charset="-128"/>
              </a:rPr>
              <a:pPr algn="r" defTabSz="966788"/>
              <a:t>35</a:t>
            </a:fld>
            <a:endParaRPr lang="en-US" sz="1300">
              <a:ea typeface="ＭＳ Ｐゴシック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319088"/>
            <a:ext cx="6003925" cy="3838575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6813" cy="4265613"/>
          </a:xfrm>
          <a:noFill/>
          <a:ln/>
        </p:spPr>
        <p:txBody>
          <a:bodyPr wrap="none" lIns="96651" tIns="48327" rIns="96651" bIns="48327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96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7" rIns="96651" bIns="48327" anchor="b"/>
          <a:lstStyle/>
          <a:p>
            <a:pPr algn="r" defTabSz="966788"/>
            <a:fld id="{9CC136E8-A2A5-413E-83E2-27BB68C81601}" type="slidenum">
              <a:rPr lang="en-US" sz="1300">
                <a:ea typeface="ＭＳ Ｐゴシック" charset="-128"/>
              </a:rPr>
              <a:pPr algn="r" defTabSz="966788"/>
              <a:t>36</a:t>
            </a:fld>
            <a:endParaRPr lang="en-US" sz="1300">
              <a:ea typeface="ＭＳ Ｐゴシック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319088"/>
            <a:ext cx="6003925" cy="3838575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6813" cy="4265613"/>
          </a:xfrm>
          <a:noFill/>
          <a:ln/>
        </p:spPr>
        <p:txBody>
          <a:bodyPr wrap="none" lIns="96651" tIns="48327" rIns="96651" bIns="48327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6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Known for</a:t>
            </a:r>
          </a:p>
          <a:p>
            <a:r>
              <a:rPr lang="en-US" dirty="0" err="1"/>
              <a:t>Dynabook</a:t>
            </a:r>
            <a:br>
              <a:rPr lang="en-US" dirty="0"/>
            </a:br>
            <a:r>
              <a:rPr lang="en-US" dirty="0"/>
              <a:t>object-oriented programming</a:t>
            </a:r>
            <a:br>
              <a:rPr lang="en-US" dirty="0"/>
            </a:br>
            <a:r>
              <a:rPr lang="en-US" dirty="0"/>
              <a:t>Smalltalk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MOVs are wrong</a:t>
            </a:r>
            <a:r>
              <a:rPr lang="is-IS" dirty="0"/>
              <a:t>…... ANDI  X1, X1, #0 etc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mr-I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(Z=0 &amp; N=V)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of MOV pseudo instruction ORR   X12, XZR, X12</a:t>
            </a:r>
            <a:r>
              <a:rPr lang="en-US" baseline="0" dirty="0"/>
              <a:t> </a:t>
            </a:r>
            <a:r>
              <a:rPr lang="en-US" dirty="0"/>
              <a:t>moves X12 to X2</a:t>
            </a:r>
          </a:p>
          <a:p>
            <a:r>
              <a:rPr lang="en-US" dirty="0"/>
              <a:t>it's called loop induction ($1 increments by 4)</a:t>
            </a:r>
          </a:p>
          <a:p>
            <a:r>
              <a:rPr lang="en-US" dirty="0"/>
              <a:t>what if the address was not 500 but was instead 3ffffff ?</a:t>
            </a:r>
          </a:p>
          <a:p>
            <a:r>
              <a:rPr lang="en-US" dirty="0"/>
              <a:t>you would load $1 with the proper initial address instead of 0</a:t>
            </a:r>
          </a:p>
          <a:p>
            <a:r>
              <a:rPr lang="en-US" dirty="0"/>
              <a:t>(real induction does that)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7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</a:t>
            </a:r>
            <a:r>
              <a:rPr lang="en-US" baseline="0" dirty="0"/>
              <a:t> these are constants, we dropped the “outside of the loop” top test (it’s going to happen once). Should it be readded?</a:t>
            </a:r>
          </a:p>
          <a:p>
            <a:endParaRPr lang="en-US" baseline="0" dirty="0"/>
          </a:p>
          <a:p>
            <a:r>
              <a:rPr lang="en-US" baseline="0" dirty="0"/>
              <a:t>Instead of using MOV X4 #10, could have used a CMPI to 10.  That would probably be better?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5F03D-64D6-4809-855D-9118104CABE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2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5F03D-64D6-4809-855D-9118104CAB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23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Spilled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means put in memory rather than registers.</a:t>
            </a:r>
          </a:p>
          <a:p>
            <a:endParaRPr lang="en-US" sz="1200" b="0" i="0" kern="1200" baseline="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 "spilled variable" is a variable in main memory rather than in a CPU register. The operation of moving a variable from a register to memory is called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spilling,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while the reverse operation of moving a variable from memory to a register is called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filling.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 For example, a 32-bit variable spilled to memory gets 32 bits of stack space allocated and all references to the variable are then to that memory. Such a variable has a much slower processing speed than a variable in a register. When deciding which variables to spill, multiple factors are considered: execution time, code space, data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99D746-A2B7-4FA0-B74A-6A207EC06B5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05F03D-64D6-4809-855D-9118104CAB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62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7" rIns="96651" bIns="48327" anchor="b"/>
          <a:lstStyle/>
          <a:p>
            <a:pPr algn="r" defTabSz="966788"/>
            <a:fld id="{378AB614-C4EB-4BF9-BD5C-4D0331C858BE}" type="slidenum">
              <a:rPr lang="en-US" sz="1300"/>
              <a:pPr algn="r" defTabSz="966788"/>
              <a:t>27</a:t>
            </a:fld>
            <a:endParaRPr lang="en-US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319088"/>
            <a:ext cx="6003925" cy="3838575"/>
          </a:xfrm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6813" cy="4265613"/>
          </a:xfrm>
          <a:noFill/>
          <a:ln/>
        </p:spPr>
        <p:txBody>
          <a:bodyPr wrap="none" lIns="96651" tIns="48327" rIns="96651" bIns="48327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Function Calls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589A3B-EE23-260B-FBCA-D84A63DACF9C}"/>
              </a:ext>
            </a:extLst>
          </p:cNvPr>
          <p:cNvSpPr/>
          <p:nvPr/>
        </p:nvSpPr>
        <p:spPr>
          <a:xfrm>
            <a:off x="289719" y="209770"/>
            <a:ext cx="4267200" cy="2705946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 Who is responsible for erasing a whiteboard in a public space?</a:t>
            </a:r>
          </a:p>
          <a:p>
            <a:pPr marL="457200" indent="-457200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000" kern="0" dirty="0">
                <a:solidFill>
                  <a:prstClr val="black"/>
                </a:solidFill>
                <a:latin typeface="Century Gothic"/>
                <a:cs typeface="+mn-cs"/>
              </a:rPr>
              <a:t>The person who is done using it</a:t>
            </a:r>
          </a:p>
          <a:p>
            <a:pPr marL="457200" indent="-457200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000" kern="0" dirty="0">
                <a:solidFill>
                  <a:prstClr val="black"/>
                </a:solidFill>
                <a:latin typeface="Century Gothic"/>
              </a:rPr>
              <a:t>The person who is about to use it</a:t>
            </a:r>
            <a:endParaRPr lang="en-US" sz="2000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EB5-9913-0286-C26F-48B8D0C3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Branches: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0B05-4E05-6CE7-48EA-FB3BA9C5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CMP instruction lets you compare two registers.</a:t>
            </a:r>
          </a:p>
          <a:p>
            <a:pPr lvl="1"/>
            <a:r>
              <a:rPr lang="en-US" dirty="0"/>
              <a:t>Could also use SUBS etc.  </a:t>
            </a:r>
          </a:p>
          <a:p>
            <a:pPr lvl="2"/>
            <a:r>
              <a:rPr lang="en-US" dirty="0"/>
              <a:t>That could save you an instruction.</a:t>
            </a:r>
          </a:p>
          <a:p>
            <a:r>
              <a:rPr lang="en-US" dirty="0" err="1"/>
              <a:t>B.cond</a:t>
            </a:r>
            <a:r>
              <a:rPr lang="en-US" dirty="0"/>
              <a:t> lets you branch based on that comparison.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Branches to Label1 if X1 is greater than X2.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F3A7E-87BC-9A3E-BB8E-9E5E2912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3C2975-0595-6AC3-C923-F306F048F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919" y="4724400"/>
            <a:ext cx="3295813" cy="1399607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CMP  X1, X2</a:t>
            </a:r>
          </a:p>
          <a:p>
            <a:r>
              <a:rPr lang="sv-SE" dirty="0">
                <a:latin typeface="Courier New" panose="02070309020205020404" pitchFamily="49" charset="0"/>
                <a:cs typeface="Courier New" panose="02070309020205020404" pitchFamily="49" charset="0"/>
              </a:rPr>
              <a:t>B.GT Label1</a:t>
            </a:r>
          </a:p>
        </p:txBody>
      </p:sp>
    </p:spTree>
    <p:extLst>
      <p:ext uri="{BB962C8B-B14F-4D97-AF65-F5344CB8AC3E}">
        <p14:creationId xmlns:p14="http://schemas.microsoft.com/office/powerpoint/2010/main" val="14319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BCA5-2A18-2C23-CB61-0CF375E7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Branch—Example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C0C8-C5A6-B1F1-8A10-26D34921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Convert the following C code into LEGv8 assembly (assume x is in X1, y in X2):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BBA-A019-68F1-B4AE-ABF9C594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7D27F60-FFF4-C6A2-045B-803908BC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7" y="3199867"/>
            <a:ext cx="1824277" cy="217641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…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0F3C5-ABC1-5157-7061-FDF22C455709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337701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BCA5-2A18-2C23-CB61-0CF375E7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Branch—Example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1C0C8-C5A6-B1F1-8A10-26D34921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Convert the following C code into LEGv8 assembly (assume x is in X1, y in X2):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7BBA-A019-68F1-B4AE-ABF9C594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D483D90-6373-4CB3-58EC-78AEF226A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460" y="3182021"/>
            <a:ext cx="4309299" cy="2954087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AAD6DB7-E6BE-E7AA-7B2E-B7CAEEDCE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3846" y="3199867"/>
            <a:ext cx="3547203" cy="2616101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7D27F60-FFF4-C6A2-045B-803908BC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7" y="3199867"/>
            <a:ext cx="1824277" cy="217641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…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2B16E3F-88D9-A7B4-B831-8A1D58214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2959" y="3327608"/>
            <a:ext cx="3298054" cy="288500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dirty="0">
                <a:latin typeface="Calibri" pitchFamily="34" charset="0"/>
              </a:rPr>
              <a:t>CMP	X1, X2</a:t>
            </a:r>
          </a:p>
          <a:p>
            <a:r>
              <a:rPr lang="en-US" dirty="0">
                <a:latin typeface="Calibri" pitchFamily="34" charset="0"/>
              </a:rPr>
              <a:t>B.NE	3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ADD 	X1, X1, #1</a:t>
            </a:r>
          </a:p>
          <a:p>
            <a:r>
              <a:rPr lang="en-US" dirty="0">
                <a:latin typeface="Calibri" pitchFamily="34" charset="0"/>
              </a:rPr>
              <a:t>B 	2</a:t>
            </a:r>
          </a:p>
          <a:p>
            <a:r>
              <a:rPr lang="en-US" dirty="0">
                <a:latin typeface="Calibri" pitchFamily="34" charset="0"/>
              </a:rPr>
              <a:t>ADD 	X2, X2, #1</a:t>
            </a:r>
          </a:p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C5AEC2C-8365-C793-D77A-14791B653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123" y="3335434"/>
            <a:ext cx="2807026" cy="24333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dirty="0">
                <a:latin typeface="Calibri" pitchFamily="34" charset="0"/>
              </a:rPr>
              <a:t>       CMP	X1, X2</a:t>
            </a:r>
          </a:p>
          <a:p>
            <a:r>
              <a:rPr lang="en-US" dirty="0">
                <a:latin typeface="Calibri" pitchFamily="34" charset="0"/>
              </a:rPr>
              <a:t>       B.NE	L1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       ADD 	X1, X1, #1</a:t>
            </a:r>
          </a:p>
          <a:p>
            <a:r>
              <a:rPr lang="en-US" dirty="0">
                <a:latin typeface="Calibri" pitchFamily="34" charset="0"/>
              </a:rPr>
              <a:t>       B	L2</a:t>
            </a:r>
          </a:p>
          <a:p>
            <a:r>
              <a:rPr lang="en-US" dirty="0">
                <a:latin typeface="Calibri" pitchFamily="34" charset="0"/>
              </a:rPr>
              <a:t>L1:  ADD 	X2, X2, #1</a:t>
            </a:r>
          </a:p>
          <a:p>
            <a:r>
              <a:rPr lang="en-US" dirty="0">
                <a:latin typeface="Calibri" pitchFamily="34" charset="0"/>
              </a:rPr>
              <a:t>L2:  …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89869F20-922C-0705-AFB4-5AB004B30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5284" y="2768067"/>
            <a:ext cx="2196924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Without Labels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CE297F5F-A0EA-D369-6D6A-4BEDA0428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203" y="2768067"/>
            <a:ext cx="1841057" cy="49973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500" dirty="0">
                <a:latin typeface="Calibri" pitchFamily="34" charset="0"/>
              </a:rPr>
              <a:t>Using Labels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07CBF0E-2AE9-6CFA-C126-7AE9B8A46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38" y="6357517"/>
            <a:ext cx="10865420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lIns="113907" tIns="56953" rIns="113907" bIns="56953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Assemblers must deal with labels and assign displacements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12EE1C-7F86-1142-DE98-78920CB5C07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252119" y="3029093"/>
            <a:ext cx="1729341" cy="841764"/>
          </a:xfrm>
          <a:prstGeom prst="straightConnector1">
            <a:avLst/>
          </a:prstGeom>
          <a:noFill/>
          <a:ln w="57150" cap="rnd" cmpd="sng" algn="ctr">
            <a:solidFill>
              <a:srgbClr val="1CACE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1D3F77-245C-D22D-9C56-EA4B5148DE61}"/>
              </a:ext>
            </a:extLst>
          </p:cNvPr>
          <p:cNvSpPr txBox="1"/>
          <p:nvPr/>
        </p:nvSpPr>
        <p:spPr>
          <a:xfrm>
            <a:off x="5981460" y="2578970"/>
            <a:ext cx="1473477" cy="900246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050" b="1" kern="0" dirty="0">
                <a:solidFill>
                  <a:prstClr val="white"/>
                </a:solidFill>
                <a:latin typeface="Century Gothic"/>
                <a:cs typeface="Consolas" panose="020B0609020204030204" pitchFamily="49" charset="0"/>
              </a:rPr>
              <a:t>Note that conditions in assembly are often the inverse of the "if" condition. Why?</a:t>
            </a:r>
            <a:endParaRPr lang="en-US" sz="1050" b="1" i="1" kern="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270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ECBF-2429-E83D-20FD-321C1986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Loop—Example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2FB7-E94E-2CBD-D516-C7D59677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// assume all variables are long </a:t>
            </a:r>
            <a:r>
              <a:rPr lang="en-US" dirty="0" err="1"/>
              <a:t>long</a:t>
            </a:r>
            <a:r>
              <a:rPr lang="en-US" dirty="0"/>
              <a:t> integers (64 bits or 8 bytes)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// </a:t>
            </a:r>
            <a:r>
              <a:rPr lang="en-US" dirty="0" err="1"/>
              <a:t>i</a:t>
            </a:r>
            <a:r>
              <a:rPr lang="en-US" dirty="0"/>
              <a:t> is in X1, start of a is at address 100, sum is in X2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sum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F47BC-C44B-623C-ED5D-0679404B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44EF5-9B34-3DC7-6ABB-573E02D92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519" y="2937149"/>
            <a:ext cx="5574176" cy="4063409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r>
              <a:rPr lang="en-US" sz="2000" dirty="0">
                <a:latin typeface="Calibri" pitchFamily="34" charset="0"/>
              </a:rPr>
              <a:t>	MOV	X1, XZR</a:t>
            </a:r>
          </a:p>
          <a:p>
            <a:r>
              <a:rPr lang="en-US" sz="2000" dirty="0">
                <a:latin typeface="Calibri" pitchFamily="34" charset="0"/>
              </a:rPr>
              <a:t>	MOV	X2, XZR</a:t>
            </a:r>
          </a:p>
          <a:p>
            <a:r>
              <a:rPr lang="en-US" sz="2000" dirty="0">
                <a:latin typeface="Calibri" pitchFamily="34" charset="0"/>
              </a:rPr>
              <a:t>Loop1:	CMPI             X1, #10</a:t>
            </a:r>
          </a:p>
          <a:p>
            <a:r>
              <a:rPr lang="en-US" sz="2000" dirty="0">
                <a:latin typeface="Calibri" pitchFamily="34" charset="0"/>
              </a:rPr>
              <a:t>	B.EQ	</a:t>
            </a:r>
            <a:r>
              <a:rPr lang="en-US" sz="2000" dirty="0" err="1">
                <a:latin typeface="Calibri" pitchFamily="34" charset="0"/>
              </a:rPr>
              <a:t>endLoop</a:t>
            </a:r>
            <a:r>
              <a:rPr lang="en-US" sz="2000" dirty="0">
                <a:latin typeface="Calibri" pitchFamily="34" charset="0"/>
              </a:rPr>
              <a:t> </a:t>
            </a:r>
          </a:p>
          <a:p>
            <a:r>
              <a:rPr lang="en-US" sz="2000" dirty="0">
                <a:latin typeface="Calibri" pitchFamily="34" charset="0"/>
              </a:rPr>
              <a:t>	LSL	X6, X1, #3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	LDUR	X5, [X6, #100]</a:t>
            </a:r>
          </a:p>
          <a:p>
            <a:r>
              <a:rPr lang="en-US" sz="2000" dirty="0">
                <a:latin typeface="Calibri" pitchFamily="34" charset="0"/>
              </a:rPr>
              <a:t>	CMPI	X5, #0</a:t>
            </a:r>
          </a:p>
          <a:p>
            <a:r>
              <a:rPr lang="en-US" sz="2000" dirty="0">
                <a:latin typeface="Calibri" pitchFamily="34" charset="0"/>
              </a:rPr>
              <a:t>	B.LT	</a:t>
            </a:r>
            <a:r>
              <a:rPr lang="en-US" sz="2000" dirty="0" err="1">
                <a:latin typeface="Calibri" pitchFamily="34" charset="0"/>
              </a:rPr>
              <a:t>endif</a:t>
            </a:r>
            <a:endParaRPr lang="en-US" sz="20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	ADD	X2, X2, X5</a:t>
            </a:r>
          </a:p>
          <a:p>
            <a:r>
              <a:rPr lang="en-US" sz="2000" dirty="0">
                <a:latin typeface="Calibri" pitchFamily="34" charset="0"/>
              </a:rPr>
              <a:t>endif:	ADDI	X1, X1, #1</a:t>
            </a:r>
          </a:p>
          <a:p>
            <a:r>
              <a:rPr lang="en-US" sz="2000" dirty="0">
                <a:latin typeface="Calibri" pitchFamily="34" charset="0"/>
              </a:rPr>
              <a:t>	B	Loop1</a:t>
            </a:r>
          </a:p>
          <a:p>
            <a:r>
              <a:rPr lang="en-US" sz="2000" dirty="0" err="1">
                <a:latin typeface="Calibri" pitchFamily="34" charset="0"/>
              </a:rPr>
              <a:t>endLoop</a:t>
            </a:r>
            <a:r>
              <a:rPr lang="en-US" sz="2000" dirty="0">
                <a:latin typeface="Calibri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70493-F0D8-2DBA-A4FB-75D2F4979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89" y="5613401"/>
            <a:ext cx="4763387" cy="88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907" tIns="56953" rIns="113907" bIns="56953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  <a:latin typeface="Calibri" pitchFamily="34" charset="0"/>
              </a:rPr>
              <a:t># of branch instructions </a:t>
            </a:r>
          </a:p>
          <a:p>
            <a:r>
              <a:rPr lang="en-US" sz="2500" dirty="0">
                <a:solidFill>
                  <a:srgbClr val="C00000"/>
                </a:solidFill>
                <a:latin typeface="Calibri" pitchFamily="34" charset="0"/>
              </a:rPr>
              <a:t>= 3*10 + 1= 31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C4AFB-4872-694E-4A81-224E9F9F1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89" y="6477001"/>
            <a:ext cx="4015755" cy="57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dirty="0">
                <a:latin typeface="Calibri" pitchFamily="34" charset="0"/>
              </a:rPr>
              <a:t>a.k.a. while-do template</a:t>
            </a:r>
          </a:p>
        </p:txBody>
      </p:sp>
    </p:spTree>
    <p:extLst>
      <p:ext uri="{BB962C8B-B14F-4D97-AF65-F5344CB8AC3E}">
        <p14:creationId xmlns:p14="http://schemas.microsoft.com/office/powerpoint/2010/main" val="280921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ECBF-2429-E83D-20FD-321C1986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Example: 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2FB7-E94E-2CBD-D516-C7D59677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// assume all variables are long </a:t>
            </a:r>
            <a:r>
              <a:rPr lang="en-US" dirty="0" err="1"/>
              <a:t>long</a:t>
            </a:r>
            <a:r>
              <a:rPr lang="en-US" dirty="0"/>
              <a:t> integers (64 bits or 8 bytes)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dirty="0"/>
              <a:t>// </a:t>
            </a:r>
            <a:r>
              <a:rPr lang="en-US" dirty="0" err="1"/>
              <a:t>i</a:t>
            </a:r>
            <a:r>
              <a:rPr lang="en-US" dirty="0"/>
              <a:t> is in X1, start of a is at address 100, sum is in X2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sum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sum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F47BC-C44B-623C-ED5D-0679404B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444EF5-9B34-3DC7-6ABB-573E02D92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519" y="2937149"/>
            <a:ext cx="5574176" cy="4063409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r>
              <a:rPr lang="en-US" sz="2000" dirty="0">
                <a:latin typeface="Calibri" pitchFamily="34" charset="0"/>
              </a:rPr>
              <a:t>	MOV	X1, XZR</a:t>
            </a:r>
          </a:p>
          <a:p>
            <a:r>
              <a:rPr lang="en-US" sz="2000" dirty="0">
                <a:latin typeface="Calibri" pitchFamily="34" charset="0"/>
              </a:rPr>
              <a:t>	MOV	X2, XZR</a:t>
            </a:r>
          </a:p>
          <a:p>
            <a:r>
              <a:rPr lang="en-US" sz="2000" dirty="0">
                <a:latin typeface="Calibri" pitchFamily="34" charset="0"/>
              </a:rPr>
              <a:t>Loop1:	LSL	X6, X1, #3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	LDUR	X5, [X6, #100]</a:t>
            </a:r>
          </a:p>
          <a:p>
            <a:r>
              <a:rPr lang="en-US" sz="2000" dirty="0">
                <a:latin typeface="Calibri" pitchFamily="34" charset="0"/>
              </a:rPr>
              <a:t>	CMPI	X5, #0</a:t>
            </a:r>
          </a:p>
          <a:p>
            <a:r>
              <a:rPr lang="en-US" sz="2000" dirty="0">
                <a:latin typeface="Calibri" pitchFamily="34" charset="0"/>
              </a:rPr>
              <a:t>	B.LT	endif</a:t>
            </a:r>
          </a:p>
          <a:p>
            <a:r>
              <a:rPr lang="en-US" sz="2000" dirty="0">
                <a:latin typeface="Calibri" pitchFamily="34" charset="0"/>
              </a:rPr>
              <a:t>	ADD	X2, X2, X5</a:t>
            </a:r>
          </a:p>
          <a:p>
            <a:r>
              <a:rPr lang="en-US" sz="2000" dirty="0" err="1">
                <a:latin typeface="Calibri" pitchFamily="34" charset="0"/>
              </a:rPr>
              <a:t>endIf</a:t>
            </a:r>
            <a:r>
              <a:rPr lang="en-US" sz="2000" dirty="0">
                <a:latin typeface="Calibri" pitchFamily="34" charset="0"/>
              </a:rPr>
              <a:t>:	ADDI	X1, X1, #1</a:t>
            </a:r>
          </a:p>
          <a:p>
            <a:r>
              <a:rPr lang="en-US" sz="2000" dirty="0">
                <a:latin typeface="Calibri" pitchFamily="34" charset="0"/>
              </a:rPr>
              <a:t>	CMPI	X1, #10</a:t>
            </a:r>
          </a:p>
          <a:p>
            <a:r>
              <a:rPr lang="en-US" sz="2000" dirty="0">
                <a:latin typeface="Calibri" pitchFamily="34" charset="0"/>
              </a:rPr>
              <a:t>	B.LT	Loop1</a:t>
            </a:r>
          </a:p>
          <a:p>
            <a:r>
              <a:rPr lang="en-US" sz="2000" dirty="0" err="1">
                <a:latin typeface="Calibri" pitchFamily="34" charset="0"/>
              </a:rPr>
              <a:t>endLoop</a:t>
            </a:r>
            <a:r>
              <a:rPr lang="en-US" sz="2000" dirty="0">
                <a:latin typeface="Calibri" pitchFamily="34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70493-F0D8-2DBA-A4FB-75D2F4979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89" y="5613401"/>
            <a:ext cx="4763387" cy="884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907" tIns="56953" rIns="113907" bIns="56953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  <a:latin typeface="Calibri" pitchFamily="34" charset="0"/>
              </a:rPr>
              <a:t># of branch instructions </a:t>
            </a:r>
          </a:p>
          <a:p>
            <a:r>
              <a:rPr lang="en-US" sz="2500" dirty="0">
                <a:solidFill>
                  <a:srgbClr val="C00000"/>
                </a:solidFill>
                <a:latin typeface="Calibri" pitchFamily="34" charset="0"/>
              </a:rPr>
              <a:t>= 2*10 =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C4AFB-4872-694E-4A81-224E9F9F1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89" y="6477001"/>
            <a:ext cx="3398855" cy="50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dirty="0">
                <a:latin typeface="Calibri" pitchFamily="34" charset="0"/>
              </a:rPr>
              <a:t>a.k.a. do-while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1A310-1185-96DE-A5DC-02593D785E01}"/>
              </a:ext>
            </a:extLst>
          </p:cNvPr>
          <p:cNvSpPr txBox="1"/>
          <p:nvPr/>
        </p:nvSpPr>
        <p:spPr>
          <a:xfrm>
            <a:off x="8715607" y="904207"/>
            <a:ext cx="2092691" cy="1011907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2000" b="1" kern="0" dirty="0">
                <a:solidFill>
                  <a:prstClr val="white"/>
                </a:solidFill>
                <a:latin typeface="Century Gothic"/>
                <a:cs typeface="Consolas" panose="020B0609020204030204" pitchFamily="49" charset="0"/>
              </a:rPr>
              <a:t>Look through this on your own</a:t>
            </a:r>
            <a:endParaRPr lang="en-US" sz="2000" b="1" i="1" kern="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916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EA88-A2E6-078D-20A9-D72DB915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Problem – For Your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E6E0-4F97-5F31-25B8-BC914A3B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ARM assembly code to implement the following C code: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9F726-EE5A-10FA-2B51-F4E38371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2EC416CE-1980-10D3-8F24-97BFA0FBB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3581400"/>
            <a:ext cx="6433660" cy="21764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assume </a:t>
            </a:r>
            <a:r>
              <a:rPr lang="en-US" sz="180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in X1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struct {int </a:t>
            </a:r>
            <a:r>
              <a:rPr lang="en-US" sz="180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struct node *next;} node;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struct node *</a:t>
            </a:r>
            <a:r>
              <a:rPr lang="en-US" sz="180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5476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EA88-A2E6-078D-20A9-D72DB915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3E6E0-4F97-5F31-25B8-BC914A3B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ARM assembly code to implement the following C code: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9F726-EE5A-10FA-2B51-F4E38371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B9D59C-8B8C-82EF-3BF0-63383926157F}"/>
              </a:ext>
            </a:extLst>
          </p:cNvPr>
          <p:cNvSpPr txBox="1"/>
          <p:nvPr/>
        </p:nvSpPr>
        <p:spPr>
          <a:xfrm>
            <a:off x="7909719" y="3306973"/>
            <a:ext cx="611944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cmp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r1, #0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beq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Endif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ldursw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r2, [r1, #0]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cmp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r2, #0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</a:t>
            </a: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b.le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Endif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add r2, r2, #1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str r2, [r1, #0]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Endif : ….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CDE0833-3EAD-1576-CFF9-A2F41616B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3581400"/>
            <a:ext cx="6433660" cy="217641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assume </a:t>
            </a:r>
            <a:r>
              <a:rPr lang="en-US" sz="180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is in X1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struct {int </a:t>
            </a:r>
            <a:r>
              <a:rPr lang="en-US" sz="180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struct node *next;} node;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struct node *</a:t>
            </a:r>
            <a:r>
              <a:rPr lang="en-US" sz="180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918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CCBE-22BD-8CD2-0B27-D49E61CB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far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6416-B5F0-1DC4-E029-4E2441E6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Underlying philosophy of ISA design: </a:t>
            </a:r>
            <a:r>
              <a:rPr lang="en-US" b="1" dirty="0">
                <a:solidFill>
                  <a:srgbClr val="FF0000"/>
                </a:solidFill>
              </a:rPr>
              <a:t>make the common case fast</a:t>
            </a:r>
          </a:p>
          <a:p>
            <a:r>
              <a:rPr lang="en-US" dirty="0"/>
              <a:t>Most branches target nearby instructions</a:t>
            </a:r>
          </a:p>
          <a:p>
            <a:pPr lvl="1"/>
            <a:r>
              <a:rPr lang="en-US" dirty="0"/>
              <a:t>Displacement of 19 bits is usually enough</a:t>
            </a:r>
          </a:p>
          <a:p>
            <a:r>
              <a:rPr lang="en-US" dirty="0"/>
              <a:t>BUT what if we need to branch really far away (more than 2</a:t>
            </a:r>
            <a:r>
              <a:rPr lang="en-US" baseline="30000" dirty="0"/>
              <a:t>19</a:t>
            </a:r>
            <a:r>
              <a:rPr lang="en-US" dirty="0"/>
              <a:t> words)?</a:t>
            </a:r>
          </a:p>
          <a:p>
            <a:pPr marL="587331" lvl="1" indent="0">
              <a:buNone/>
            </a:pPr>
            <a:r>
              <a:rPr lang="en-US" dirty="0"/>
              <a:t>		CBZ   	X15, </a:t>
            </a:r>
            <a:r>
              <a:rPr lang="en-US" dirty="0" err="1"/>
              <a:t>FarLabel</a:t>
            </a:r>
            <a:endParaRPr lang="en-US" dirty="0"/>
          </a:p>
          <a:p>
            <a:r>
              <a:rPr lang="en-US" dirty="0"/>
              <a:t>The assembler is smart enough to replace that with</a:t>
            </a:r>
          </a:p>
          <a:p>
            <a:pPr marL="0" lvl="1" indent="0">
              <a:buSzPct val="80000"/>
              <a:buNone/>
            </a:pPr>
            <a:r>
              <a:rPr lang="en-US" dirty="0"/>
              <a:t>		CBNZ   	X15, L1</a:t>
            </a:r>
          </a:p>
          <a:p>
            <a:pPr marL="0" lvl="1" indent="0">
              <a:buSzPct val="80000"/>
              <a:buNone/>
            </a:pPr>
            <a:r>
              <a:rPr lang="en-US" dirty="0"/>
              <a:t>		B	</a:t>
            </a:r>
            <a:r>
              <a:rPr lang="en-US" dirty="0" err="1"/>
              <a:t>FarLabel</a:t>
            </a:r>
            <a:endParaRPr lang="en-US" dirty="0"/>
          </a:p>
          <a:p>
            <a:pPr marL="0" lvl="1" indent="0">
              <a:buSzPct val="80000"/>
              <a:buNone/>
            </a:pPr>
            <a:r>
              <a:rPr lang="en-US" dirty="0"/>
              <a:t>	L1:      	</a:t>
            </a:r>
            <a:r>
              <a:rPr lang="mr-IN" dirty="0"/>
              <a:t>……</a:t>
            </a:r>
            <a:r>
              <a:rPr lang="en-US" dirty="0"/>
              <a:t>..</a:t>
            </a:r>
          </a:p>
          <a:p>
            <a:pPr marL="23731" indent="-569534"/>
            <a:r>
              <a:rPr lang="en-US" dirty="0"/>
              <a:t>The simple branch instruction (B) has a 26 bit offset which spans   </a:t>
            </a:r>
            <a:br>
              <a:rPr lang="en-US" dirty="0"/>
            </a:br>
            <a:r>
              <a:rPr lang="en-US" dirty="0"/>
              <a:t>        about 64 million instructions!</a:t>
            </a:r>
          </a:p>
          <a:p>
            <a:pPr marL="23731" indent="-569534"/>
            <a:r>
              <a:rPr lang="en-US" dirty="0"/>
              <a:t>In LC2K, we can do a similar thing by using JALR instead of BEQ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131B-D8AF-519C-682F-A9D5EC84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8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A1EE-F72A-1E1F-8940-3D0923F8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Unconditional Branching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7890-3ED9-FBAF-A8E8-6E8715E5C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7" y="3657600"/>
            <a:ext cx="10489585" cy="3342958"/>
          </a:xfrm>
        </p:spPr>
        <p:txBody>
          <a:bodyPr/>
          <a:lstStyle/>
          <a:p>
            <a:pPr eaLnBrk="1" hangingPunct="1"/>
            <a:r>
              <a:rPr lang="en-US" dirty="0"/>
              <a:t>There are three types of unconditional branches in the LEGv8 ISA.</a:t>
            </a:r>
          </a:p>
          <a:p>
            <a:pPr lvl="1" eaLnBrk="1" hangingPunct="1"/>
            <a:r>
              <a:rPr lang="en-US" sz="2200" dirty="0"/>
              <a:t>The first </a:t>
            </a:r>
            <a:r>
              <a:rPr lang="en-US" sz="2200" b="1" dirty="0"/>
              <a:t>(B) </a:t>
            </a:r>
            <a:r>
              <a:rPr lang="en-US" sz="2200" dirty="0"/>
              <a:t>is the PC relative branch with the 26 bit offset from the last slide.</a:t>
            </a:r>
          </a:p>
          <a:p>
            <a:pPr lvl="1" eaLnBrk="1" hangingPunct="1"/>
            <a:r>
              <a:rPr lang="en-US" sz="2200" dirty="0"/>
              <a:t>The second </a:t>
            </a:r>
            <a:r>
              <a:rPr lang="en-US" sz="2200" b="1" dirty="0"/>
              <a:t>(BR) </a:t>
            </a:r>
            <a:r>
              <a:rPr lang="en-US" sz="2200" dirty="0"/>
              <a:t>jumps to the address contained in a register (X30 above)</a:t>
            </a:r>
          </a:p>
          <a:p>
            <a:pPr lvl="1" eaLnBrk="1" hangingPunct="1"/>
            <a:r>
              <a:rPr lang="en-US" sz="2200" dirty="0"/>
              <a:t>The third </a:t>
            </a:r>
            <a:r>
              <a:rPr lang="en-US" sz="2200" b="1" dirty="0"/>
              <a:t>(BL)</a:t>
            </a:r>
            <a:r>
              <a:rPr lang="en-US" sz="2200" dirty="0"/>
              <a:t> is like our PC relative branch but it does something else. </a:t>
            </a:r>
          </a:p>
          <a:p>
            <a:pPr lvl="2" eaLnBrk="1" hangingPunct="1"/>
            <a:r>
              <a:rPr lang="en-US" sz="2000" dirty="0"/>
              <a:t>It sets X30 (always) to be the current PC+4 before it branches.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Why is BL storing PC+4 into a register?</a:t>
            </a:r>
          </a:p>
          <a:p>
            <a:pPr marL="1133135" lvl="2" indent="0" eaLnBrk="1" hangingPunct="1">
              <a:buNone/>
            </a:pPr>
            <a:endParaRPr lang="en-US" sz="17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9B4B3-175F-4012-7B6F-D65B76A3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D62E7-4C84-F22B-34A8-6F14148EF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2" y="1831143"/>
            <a:ext cx="11109870" cy="14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5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9055-CD95-585D-B6A0-113AE939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with Link (BL)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57B4-3D22-015B-02CF-8C6E6B661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Branch with Link is the branch instruction used to call functions</a:t>
            </a:r>
          </a:p>
          <a:p>
            <a:pPr lvl="1" eaLnBrk="1" hangingPunct="1"/>
            <a:r>
              <a:rPr lang="en-US" dirty="0"/>
              <a:t>Functions need to know where they were called from so they can return.</a:t>
            </a:r>
          </a:p>
          <a:p>
            <a:pPr lvl="2" eaLnBrk="1" hangingPunct="1"/>
            <a:r>
              <a:rPr lang="en-US" dirty="0"/>
              <a:t>In particular they will need to return to right after the function call</a:t>
            </a:r>
          </a:p>
          <a:p>
            <a:pPr lvl="2" eaLnBrk="1" hangingPunct="1"/>
            <a:r>
              <a:rPr lang="en-US" dirty="0"/>
              <a:t>Can use “BR X30”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Say that we execute the instruction BL #200 when at PC 1000.</a:t>
            </a:r>
          </a:p>
          <a:p>
            <a:pPr lvl="1" eaLnBrk="1" hangingPunct="1"/>
            <a:r>
              <a:rPr lang="en-US" dirty="0"/>
              <a:t>What address will be branched to?</a:t>
            </a:r>
          </a:p>
          <a:p>
            <a:pPr lvl="1" eaLnBrk="1" hangingPunct="1"/>
            <a:r>
              <a:rPr lang="en-US" dirty="0"/>
              <a:t>What value is stored in X30?</a:t>
            </a:r>
          </a:p>
          <a:p>
            <a:pPr lvl="1" eaLnBrk="1" hangingPunct="1"/>
            <a:r>
              <a:rPr lang="en-US" dirty="0"/>
              <a:t>How is that value in X30 useful?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2CDBA-4D80-6416-9ABA-88211A11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C96F3E-DAE9-C551-9B5D-AAD5FB1ED944}"/>
              </a:ext>
            </a:extLst>
          </p:cNvPr>
          <p:cNvSpPr/>
          <p:nvPr/>
        </p:nvSpPr>
        <p:spPr>
          <a:xfrm>
            <a:off x="8310589" y="5267960"/>
            <a:ext cx="2782481" cy="4318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</a:t>
            </a:r>
            <a:endParaRPr lang="en-US" sz="2000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25EE9-F5D6-9D0B-30F1-668344B9953B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148304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P1</a:t>
            </a:r>
          </a:p>
          <a:p>
            <a:pPr lvl="1"/>
            <a:r>
              <a:rPr lang="en-US" dirty="0"/>
              <a:t>Part a due Thu @ 11:59 via Autograder</a:t>
            </a:r>
          </a:p>
          <a:p>
            <a:pPr lvl="1"/>
            <a:r>
              <a:rPr lang="en-US" dirty="0"/>
              <a:t>Project 1 s + m due Thu 1/26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HW 2</a:t>
            </a:r>
          </a:p>
          <a:p>
            <a:pPr lvl="1"/>
            <a:r>
              <a:rPr lang="en-US" dirty="0"/>
              <a:t>Posted on website, due Mon 2/6 at 8 pm</a:t>
            </a:r>
          </a:p>
          <a:p>
            <a:r>
              <a:rPr lang="en-US" dirty="0"/>
              <a:t>Get exam conflicts and SSD accommodations sent to us </a:t>
            </a:r>
            <a:r>
              <a:rPr lang="en-US" b="1" dirty="0"/>
              <a:t>ASAP</a:t>
            </a:r>
          </a:p>
          <a:p>
            <a:pPr lvl="1"/>
            <a:r>
              <a:rPr lang="en-US" dirty="0"/>
              <a:t>Forms listed on the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4FDF2B9-C98A-1D1C-D72E-969F5E914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19" y="3276600"/>
            <a:ext cx="3800574" cy="181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8360-7E3F-54DE-0E11-9DCEE6AE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function calls to assembly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BDC5E-F7F6-60F8-3FE8-28600B3B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/>
              <a:t>C:  factorial(5);</a:t>
            </a:r>
          </a:p>
          <a:p>
            <a:pPr lvl="1" eaLnBrk="1" hangingPunct="1"/>
            <a:r>
              <a:rPr lang="en-US" dirty="0"/>
              <a:t>Need to pass parameters to the called function—factorial</a:t>
            </a:r>
          </a:p>
          <a:p>
            <a:pPr lvl="1" eaLnBrk="1" hangingPunct="1"/>
            <a:r>
              <a:rPr lang="en-US" dirty="0"/>
              <a:t>Need to save return address of caller so we can get back</a:t>
            </a:r>
          </a:p>
          <a:p>
            <a:pPr lvl="1" eaLnBrk="1" hangingPunct="1"/>
            <a:r>
              <a:rPr lang="en-US" dirty="0"/>
              <a:t>Need to save register values (why?)</a:t>
            </a:r>
          </a:p>
          <a:p>
            <a:pPr lvl="1" eaLnBrk="1" hangingPunct="1"/>
            <a:r>
              <a:rPr lang="en-US" dirty="0"/>
              <a:t>Need to jump to factorial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  <a:p>
            <a:pPr lvl="1" eaLnBrk="1" hangingPunct="1"/>
            <a:r>
              <a:rPr lang="en-US" dirty="0"/>
              <a:t>Need to get return value (if used)</a:t>
            </a:r>
          </a:p>
          <a:p>
            <a:pPr lvl="1" eaLnBrk="1" hangingPunct="1"/>
            <a:r>
              <a:rPr lang="en-US" dirty="0"/>
              <a:t>Restore register values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4C31D-1877-9989-1C29-B09804AA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2DC9636D-0A03-6821-0B22-D959C707C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992" y="4028544"/>
            <a:ext cx="172292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B983BDAA-5D2E-6FEB-087D-F2E939A17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9918" y="4892144"/>
            <a:ext cx="1143000" cy="5180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75D7BAC-FCB9-9079-95B2-484932EB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919" y="4343400"/>
            <a:ext cx="4091160" cy="7921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Execute instructions for factorial()</a:t>
            </a:r>
          </a:p>
          <a:p>
            <a:r>
              <a:rPr lang="en-US" sz="2200" dirty="0">
                <a:solidFill>
                  <a:srgbClr val="FF0000"/>
                </a:solidFill>
                <a:latin typeface="Calibri" pitchFamily="34" charset="0"/>
              </a:rPr>
              <a:t>Jump to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29478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CAD1-4719-619A-BE25-6E7841D6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Passing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6B1B-6468-8A9C-1341-A71137BB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Where should you put all of the parameters?</a:t>
            </a:r>
          </a:p>
          <a:p>
            <a:pPr lvl="1" eaLnBrk="1" hangingPunct="1"/>
            <a:r>
              <a:rPr lang="en-US" dirty="0"/>
              <a:t>Registers?</a:t>
            </a:r>
          </a:p>
          <a:p>
            <a:pPr lvl="2" eaLnBrk="1" hangingPunct="1"/>
            <a:r>
              <a:rPr lang="en-US" dirty="0"/>
              <a:t>Fast access but few in number and wrong size for some objects</a:t>
            </a:r>
          </a:p>
          <a:p>
            <a:pPr lvl="1" eaLnBrk="1" hangingPunct="1"/>
            <a:r>
              <a:rPr lang="en-US" dirty="0"/>
              <a:t>Memory?</a:t>
            </a:r>
          </a:p>
          <a:p>
            <a:pPr lvl="2" eaLnBrk="1" hangingPunct="1"/>
            <a:r>
              <a:rPr lang="en-US" dirty="0"/>
              <a:t>Good general solution but slow</a:t>
            </a:r>
          </a:p>
          <a:p>
            <a:pPr eaLnBrk="1" hangingPunct="1"/>
            <a:r>
              <a:rPr lang="en-US" dirty="0"/>
              <a:t>ARMv8 solution—and the usual answer:</a:t>
            </a:r>
          </a:p>
          <a:p>
            <a:pPr lvl="1" eaLnBrk="1" hangingPunct="1"/>
            <a:r>
              <a:rPr lang="en-US" dirty="0"/>
              <a:t>Both</a:t>
            </a:r>
          </a:p>
          <a:p>
            <a:pPr lvl="2" eaLnBrk="1" hangingPunct="1"/>
            <a:r>
              <a:rPr lang="en-US" dirty="0"/>
              <a:t>Put the first few parameters in registers (if they fit) (X0 – X7)</a:t>
            </a:r>
          </a:p>
          <a:p>
            <a:pPr lvl="2" eaLnBrk="1" hangingPunct="1"/>
            <a:r>
              <a:rPr lang="en-US" dirty="0"/>
              <a:t>Put the rest in memory on the call stack— </a:t>
            </a:r>
            <a:r>
              <a:rPr lang="en-US" dirty="0">
                <a:solidFill>
                  <a:srgbClr val="FF0000"/>
                </a:solidFill>
              </a:rPr>
              <a:t>important concept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31F2E-1638-81A8-32F1-E66BEC56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C66D028-5CBE-BB05-F1F3-673E62AD7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519" y="3640720"/>
            <a:ext cx="9753600" cy="17881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 sz="35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83C67-954B-59E1-5609-04C7D71D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A464-BDCC-B3C9-A624-6C0921EBA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ARM conventions (and most other processors) allocate a region of memory for the “call” stack</a:t>
            </a:r>
          </a:p>
          <a:p>
            <a:pPr lvl="1" eaLnBrk="1" hangingPunct="1"/>
            <a:r>
              <a:rPr lang="en-US" dirty="0"/>
              <a:t>This memory is used to manage all the storage requirements to simulate function call semantics</a:t>
            </a:r>
          </a:p>
          <a:p>
            <a:pPr lvl="2" eaLnBrk="1" hangingPunct="1"/>
            <a:r>
              <a:rPr lang="en-US" dirty="0"/>
              <a:t>Parameters (that were not passed through registers)</a:t>
            </a:r>
          </a:p>
          <a:p>
            <a:pPr lvl="2" eaLnBrk="1" hangingPunct="1"/>
            <a:r>
              <a:rPr lang="en-US" dirty="0"/>
              <a:t>Local variables</a:t>
            </a:r>
          </a:p>
          <a:p>
            <a:pPr lvl="2" eaLnBrk="1" hangingPunct="1"/>
            <a:r>
              <a:rPr lang="en-US" dirty="0"/>
              <a:t>Temporary storage (when you run out of registers and need somewhere to save a value)</a:t>
            </a:r>
          </a:p>
          <a:p>
            <a:pPr lvl="2" eaLnBrk="1" hangingPunct="1"/>
            <a:r>
              <a:rPr lang="en-US" dirty="0"/>
              <a:t>Return address</a:t>
            </a:r>
          </a:p>
          <a:p>
            <a:pPr lvl="2" eaLnBrk="1" hangingPunct="1"/>
            <a:r>
              <a:rPr lang="en-US" dirty="0"/>
              <a:t>Etc.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sz="2500" dirty="0"/>
              <a:t>Sections of memory on the call stack [</a:t>
            </a:r>
            <a:r>
              <a:rPr lang="en-US" sz="2500" b="1" dirty="0"/>
              <a:t>stack frames</a:t>
            </a:r>
            <a:r>
              <a:rPr lang="en-US" sz="2500" dirty="0"/>
              <a:t>] are allocated when you make a function call, and de-allocated when you return from a function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29D54-7A40-41C8-A45B-3E59844E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9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3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US" dirty="0"/>
              <a:t>The stack grows as functions are called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819154" y="2194983"/>
            <a:ext cx="3040460" cy="36582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62038" y="1640840"/>
            <a:ext cx="3040460" cy="1381760"/>
            <a:chOff x="2208" y="912"/>
            <a:chExt cx="1440" cy="768"/>
          </a:xfrm>
        </p:grpSpPr>
        <p:sp>
          <p:nvSpPr>
            <p:cNvPr id="14353" name="Rectangle 5"/>
            <p:cNvSpPr>
              <a:spLocks noChangeArrowheads="1"/>
            </p:cNvSpPr>
            <p:nvPr/>
          </p:nvSpPr>
          <p:spPr bwMode="auto">
            <a:xfrm>
              <a:off x="2208" y="1200"/>
              <a:ext cx="1440" cy="4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 err="1">
                  <a:latin typeface="Calibri" pitchFamily="34" charset="0"/>
                </a:rPr>
                <a:t>foo’s</a:t>
              </a:r>
              <a:r>
                <a:rPr lang="en-US" sz="250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14354" name="Text Box 15"/>
            <p:cNvSpPr txBox="1">
              <a:spLocks noChangeArrowheads="1"/>
            </p:cNvSpPr>
            <p:nvPr/>
          </p:nvSpPr>
          <p:spPr bwMode="auto">
            <a:xfrm>
              <a:off x="2496" y="912"/>
              <a:ext cx="809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inside </a:t>
              </a:r>
              <a:r>
                <a:rPr lang="en-US" dirty="0" err="1">
                  <a:solidFill>
                    <a:srgbClr val="FF0000"/>
                  </a:solidFill>
                  <a:latin typeface="Calibri" pitchFamily="34" charset="0"/>
                </a:rPr>
                <a:t>foo</a:t>
              </a:r>
              <a:endParaRPr lang="en-US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662038" y="3972560"/>
            <a:ext cx="3141808" cy="2245360"/>
            <a:chOff x="2208" y="2208"/>
            <a:chExt cx="1488" cy="1248"/>
          </a:xfrm>
        </p:grpSpPr>
        <p:sp>
          <p:nvSpPr>
            <p:cNvPr id="14350" name="Text Box 16"/>
            <p:cNvSpPr txBox="1">
              <a:spLocks noChangeArrowheads="1"/>
            </p:cNvSpPr>
            <p:nvPr/>
          </p:nvSpPr>
          <p:spPr bwMode="auto">
            <a:xfrm>
              <a:off x="2256" y="2208"/>
              <a:ext cx="978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 pitchFamily="34" charset="0"/>
                </a:rPr>
                <a:t>foo</a:t>
              </a:r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 calls bar</a:t>
              </a:r>
            </a:p>
          </p:txBody>
        </p:sp>
        <p:sp>
          <p:nvSpPr>
            <p:cNvPr id="14351" name="Rectangle 17"/>
            <p:cNvSpPr>
              <a:spLocks noChangeArrowheads="1"/>
            </p:cNvSpPr>
            <p:nvPr/>
          </p:nvSpPr>
          <p:spPr bwMode="auto">
            <a:xfrm>
              <a:off x="2208" y="2496"/>
              <a:ext cx="1488" cy="4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 err="1">
                  <a:latin typeface="Calibri" pitchFamily="34" charset="0"/>
                </a:rPr>
                <a:t>foo’s</a:t>
              </a:r>
              <a:r>
                <a:rPr lang="en-US" sz="250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14352" name="Rectangle 18"/>
            <p:cNvSpPr>
              <a:spLocks noChangeArrowheads="1"/>
            </p:cNvSpPr>
            <p:nvPr/>
          </p:nvSpPr>
          <p:spPr bwMode="auto">
            <a:xfrm>
              <a:off x="2208" y="2976"/>
              <a:ext cx="1488" cy="48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>
                  <a:latin typeface="Calibri" pitchFamily="34" charset="0"/>
                </a:rPr>
                <a:t>bar’s stack frame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8310590" y="1640840"/>
            <a:ext cx="3344505" cy="3108960"/>
            <a:chOff x="3936" y="912"/>
            <a:chExt cx="1584" cy="1728"/>
          </a:xfrm>
        </p:grpSpPr>
        <p:sp>
          <p:nvSpPr>
            <p:cNvPr id="14346" name="Text Box 19"/>
            <p:cNvSpPr txBox="1">
              <a:spLocks noChangeArrowheads="1"/>
            </p:cNvSpPr>
            <p:nvPr/>
          </p:nvSpPr>
          <p:spPr bwMode="auto">
            <a:xfrm>
              <a:off x="3984" y="912"/>
              <a:ext cx="1145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bar calls </a:t>
              </a:r>
              <a:r>
                <a:rPr lang="en-US" dirty="0" err="1">
                  <a:solidFill>
                    <a:srgbClr val="FF0000"/>
                  </a:solidFill>
                  <a:latin typeface="Calibri" pitchFamily="34" charset="0"/>
                </a:rPr>
                <a:t>printf</a:t>
              </a:r>
              <a:endParaRPr lang="en-US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14347" name="Rectangle 20"/>
            <p:cNvSpPr>
              <a:spLocks noChangeArrowheads="1"/>
            </p:cNvSpPr>
            <p:nvPr/>
          </p:nvSpPr>
          <p:spPr bwMode="auto">
            <a:xfrm>
              <a:off x="3936" y="1200"/>
              <a:ext cx="1584" cy="4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 err="1">
                  <a:latin typeface="Calibri" pitchFamily="34" charset="0"/>
                </a:rPr>
                <a:t>foo’s</a:t>
              </a:r>
              <a:r>
                <a:rPr lang="en-US" sz="250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14348" name="Rectangle 21"/>
            <p:cNvSpPr>
              <a:spLocks noChangeArrowheads="1"/>
            </p:cNvSpPr>
            <p:nvPr/>
          </p:nvSpPr>
          <p:spPr bwMode="auto">
            <a:xfrm>
              <a:off x="3936" y="1680"/>
              <a:ext cx="1584" cy="48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>
                  <a:latin typeface="Calibri" pitchFamily="34" charset="0"/>
                </a:rPr>
                <a:t>bar’s stack frame</a:t>
              </a:r>
            </a:p>
          </p:txBody>
        </p:sp>
        <p:sp>
          <p:nvSpPr>
            <p:cNvPr id="14349" name="Rectangle 22"/>
            <p:cNvSpPr>
              <a:spLocks noChangeArrowheads="1"/>
            </p:cNvSpPr>
            <p:nvPr/>
          </p:nvSpPr>
          <p:spPr bwMode="auto">
            <a:xfrm>
              <a:off x="3936" y="2160"/>
              <a:ext cx="1584" cy="480"/>
            </a:xfrm>
            <a:prstGeom prst="rect">
              <a:avLst/>
            </a:prstGeom>
            <a:solidFill>
              <a:srgbClr val="FF6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 err="1">
                  <a:latin typeface="Calibri" pitchFamily="34" charset="0"/>
                </a:rPr>
                <a:t>printf’s</a:t>
              </a:r>
              <a:r>
                <a:rPr lang="en-US" sz="2500" dirty="0">
                  <a:latin typeface="Calibri" pitchFamily="34" charset="0"/>
                </a:rPr>
                <a:t> stack frame</a:t>
              </a:r>
            </a:p>
          </p:txBody>
        </p:sp>
      </p:grpSp>
      <p:sp>
        <p:nvSpPr>
          <p:cNvPr id="14345" name="Text Box 28"/>
          <p:cNvSpPr txBox="1">
            <a:spLocks noChangeArrowheads="1"/>
          </p:cNvSpPr>
          <p:nvPr/>
        </p:nvSpPr>
        <p:spPr bwMode="auto">
          <a:xfrm rot="1476510">
            <a:off x="9204317" y="755176"/>
            <a:ext cx="2950592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FUNCTION CALLS</a:t>
            </a: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057A0F8E-B200-E73E-920D-BAF85CF8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23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59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US" dirty="0"/>
              <a:t>The stack shrinks as functions return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662038" y="4836160"/>
            <a:ext cx="3040460" cy="1381760"/>
            <a:chOff x="2208" y="912"/>
            <a:chExt cx="1440" cy="768"/>
          </a:xfrm>
        </p:grpSpPr>
        <p:sp>
          <p:nvSpPr>
            <p:cNvPr id="15372" name="Rectangle 15"/>
            <p:cNvSpPr>
              <a:spLocks noChangeArrowheads="1"/>
            </p:cNvSpPr>
            <p:nvPr/>
          </p:nvSpPr>
          <p:spPr bwMode="auto">
            <a:xfrm>
              <a:off x="2208" y="1200"/>
              <a:ext cx="1440" cy="4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 err="1">
                  <a:latin typeface="Calibri" pitchFamily="34" charset="0"/>
                </a:rPr>
                <a:t>foo’s</a:t>
              </a:r>
              <a:r>
                <a:rPr lang="en-US" sz="250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15373" name="Text Box 16"/>
            <p:cNvSpPr txBox="1">
              <a:spLocks noChangeArrowheads="1"/>
            </p:cNvSpPr>
            <p:nvPr/>
          </p:nvSpPr>
          <p:spPr bwMode="auto">
            <a:xfrm>
              <a:off x="2496" y="912"/>
              <a:ext cx="913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bar returns</a:t>
              </a:r>
            </a:p>
          </p:txBody>
        </p:sp>
      </p:grpSp>
      <p:grpSp>
        <p:nvGrpSpPr>
          <p:cNvPr id="15367" name="Group 17"/>
          <p:cNvGrpSpPr>
            <a:grpSpLocks/>
          </p:cNvGrpSpPr>
          <p:nvPr/>
        </p:nvGrpSpPr>
        <p:grpSpPr bwMode="auto">
          <a:xfrm>
            <a:off x="4560689" y="1554480"/>
            <a:ext cx="3141808" cy="2245360"/>
            <a:chOff x="2208" y="2208"/>
            <a:chExt cx="1488" cy="1248"/>
          </a:xfrm>
        </p:grpSpPr>
        <p:sp>
          <p:nvSpPr>
            <p:cNvPr id="15369" name="Text Box 18"/>
            <p:cNvSpPr txBox="1">
              <a:spLocks noChangeArrowheads="1"/>
            </p:cNvSpPr>
            <p:nvPr/>
          </p:nvSpPr>
          <p:spPr bwMode="auto">
            <a:xfrm>
              <a:off x="2256" y="2208"/>
              <a:ext cx="1078" cy="30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 pitchFamily="34" charset="0"/>
                </a:rPr>
                <a:t>printf</a:t>
              </a:r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 returns</a:t>
              </a:r>
            </a:p>
          </p:txBody>
        </p:sp>
        <p:sp>
          <p:nvSpPr>
            <p:cNvPr id="15370" name="Rectangle 19"/>
            <p:cNvSpPr>
              <a:spLocks noChangeArrowheads="1"/>
            </p:cNvSpPr>
            <p:nvPr/>
          </p:nvSpPr>
          <p:spPr bwMode="auto">
            <a:xfrm>
              <a:off x="2208" y="2496"/>
              <a:ext cx="1488" cy="48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 err="1">
                  <a:latin typeface="Calibri" pitchFamily="34" charset="0"/>
                </a:rPr>
                <a:t>foo’s</a:t>
              </a:r>
              <a:r>
                <a:rPr lang="en-US" sz="2500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15371" name="Rectangle 20"/>
            <p:cNvSpPr>
              <a:spLocks noChangeArrowheads="1"/>
            </p:cNvSpPr>
            <p:nvPr/>
          </p:nvSpPr>
          <p:spPr bwMode="auto">
            <a:xfrm>
              <a:off x="2208" y="2976"/>
              <a:ext cx="1488" cy="480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500" dirty="0">
                  <a:latin typeface="Calibri" pitchFamily="34" charset="0"/>
                </a:rPr>
                <a:t>bar’s stack frame</a:t>
              </a:r>
            </a:p>
          </p:txBody>
        </p:sp>
      </p:grpSp>
      <p:sp>
        <p:nvSpPr>
          <p:cNvPr id="15368" name="Text Box 21"/>
          <p:cNvSpPr txBox="1">
            <a:spLocks noChangeArrowheads="1"/>
          </p:cNvSpPr>
          <p:nvPr/>
        </p:nvSpPr>
        <p:spPr bwMode="auto">
          <a:xfrm rot="1476510">
            <a:off x="9204317" y="755176"/>
            <a:ext cx="2950592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FUNCTION CALLS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78E7FE1-A0D7-A3AD-6847-26526028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24</a:t>
            </a:fld>
            <a:endParaRPr lang="en-US" sz="2400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F28DF96E-837B-0BF2-0CB2-DAA1200B8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4" y="2194983"/>
            <a:ext cx="3040460" cy="36582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427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US" dirty="0"/>
              <a:t>Stack </a:t>
            </a:r>
            <a:r>
              <a:rPr lang="en-US"/>
              <a:t>frame contents</a:t>
            </a:r>
            <a:endParaRPr lang="en-US" dirty="0"/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7195754" y="3022600"/>
            <a:ext cx="3851249" cy="431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x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7195754" y="2590800"/>
            <a:ext cx="3851249" cy="431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return </a:t>
            </a:r>
            <a:r>
              <a:rPr lang="en-US" dirty="0" err="1">
                <a:latin typeface="Calibri" pitchFamily="34" charset="0"/>
              </a:rPr>
              <a:t>addr</a:t>
            </a:r>
            <a:r>
              <a:rPr lang="en-US" dirty="0">
                <a:latin typeface="Calibri" pitchFamily="34" charset="0"/>
              </a:rPr>
              <a:t> to main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7195754" y="3454400"/>
            <a:ext cx="3851249" cy="431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y[0]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7195754" y="4318000"/>
            <a:ext cx="3851249" cy="60452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spilled registers in foo</a:t>
            </a:r>
          </a:p>
        </p:txBody>
      </p:sp>
      <p:sp>
        <p:nvSpPr>
          <p:cNvPr id="16393" name="Rectangle 15"/>
          <p:cNvSpPr>
            <a:spLocks noChangeArrowheads="1"/>
          </p:cNvSpPr>
          <p:nvPr/>
        </p:nvSpPr>
        <p:spPr bwMode="auto">
          <a:xfrm>
            <a:off x="7195754" y="3886200"/>
            <a:ext cx="3851249" cy="431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y[1]</a:t>
            </a:r>
          </a:p>
        </p:txBody>
      </p:sp>
      <p:sp>
        <p:nvSpPr>
          <p:cNvPr id="16394" name="Text Box 16"/>
          <p:cNvSpPr txBox="1">
            <a:spLocks noChangeArrowheads="1"/>
          </p:cNvSpPr>
          <p:nvPr/>
        </p:nvSpPr>
        <p:spPr bwMode="auto">
          <a:xfrm>
            <a:off x="7195754" y="1986281"/>
            <a:ext cx="2946808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foo’s stack frame</a:t>
            </a:r>
          </a:p>
        </p:txBody>
      </p:sp>
      <p:sp>
        <p:nvSpPr>
          <p:cNvPr id="16396" name="Text Box 20"/>
          <p:cNvSpPr txBox="1">
            <a:spLocks noChangeArrowheads="1"/>
          </p:cNvSpPr>
          <p:nvPr/>
        </p:nvSpPr>
        <p:spPr bwMode="auto">
          <a:xfrm rot="1476510">
            <a:off x="9204317" y="755176"/>
            <a:ext cx="2950592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FUNCTION CALLS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474F023-B582-E475-570F-453DCF7E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25</a:t>
            </a:fld>
            <a:endParaRPr lang="en-US" sz="2400" dirty="0"/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D8DD784E-018B-4DE6-2D93-DA5CA455E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4" y="2194983"/>
            <a:ext cx="3040460" cy="36582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4938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US" dirty="0"/>
              <a:t>Stack frame </a:t>
            </a:r>
            <a:r>
              <a:rPr lang="en-US"/>
              <a:t>contents (2)</a:t>
            </a:r>
            <a:endParaRPr lang="en-US" dirty="0"/>
          </a:p>
        </p:txBody>
      </p:sp>
      <p:sp>
        <p:nvSpPr>
          <p:cNvPr id="17413" name="Rectangle 10"/>
          <p:cNvSpPr>
            <a:spLocks noChangeArrowheads="1"/>
          </p:cNvSpPr>
          <p:nvPr/>
        </p:nvSpPr>
        <p:spPr bwMode="auto">
          <a:xfrm>
            <a:off x="6993057" y="4318000"/>
            <a:ext cx="3851249" cy="431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x</a:t>
            </a:r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6993057" y="4749800"/>
            <a:ext cx="3851249" cy="4318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return </a:t>
            </a:r>
            <a:r>
              <a:rPr lang="en-US" dirty="0" err="1">
                <a:latin typeface="Calibri" pitchFamily="34" charset="0"/>
              </a:rPr>
              <a:t>addr</a:t>
            </a:r>
            <a:r>
              <a:rPr lang="en-US" dirty="0">
                <a:latin typeface="Calibri" pitchFamily="34" charset="0"/>
              </a:rPr>
              <a:t> to </a:t>
            </a:r>
            <a:r>
              <a:rPr lang="en-US" dirty="0" err="1">
                <a:latin typeface="Calibri" pitchFamily="34" charset="0"/>
              </a:rPr>
              <a:t>foo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6993057" y="5181600"/>
            <a:ext cx="3851249" cy="4318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a[0]</a:t>
            </a: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6993057" y="5613400"/>
            <a:ext cx="3851249" cy="4318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a[1]</a:t>
            </a:r>
          </a:p>
        </p:txBody>
      </p:sp>
      <p:sp>
        <p:nvSpPr>
          <p:cNvPr id="17417" name="Rectangle 14"/>
          <p:cNvSpPr>
            <a:spLocks noChangeArrowheads="1"/>
          </p:cNvSpPr>
          <p:nvPr/>
        </p:nvSpPr>
        <p:spPr bwMode="auto">
          <a:xfrm>
            <a:off x="6993057" y="6045200"/>
            <a:ext cx="3851249" cy="4318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a[2]</a:t>
            </a:r>
          </a:p>
        </p:txBody>
      </p:sp>
      <p:sp>
        <p:nvSpPr>
          <p:cNvPr id="17418" name="Rectangle 15"/>
          <p:cNvSpPr>
            <a:spLocks noChangeArrowheads="1"/>
          </p:cNvSpPr>
          <p:nvPr/>
        </p:nvSpPr>
        <p:spPr bwMode="auto">
          <a:xfrm>
            <a:off x="6993057" y="6477000"/>
            <a:ext cx="3851249" cy="43180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spilled </a:t>
            </a:r>
            <a:r>
              <a:rPr lang="en-US" dirty="0" err="1">
                <a:latin typeface="Calibri" pitchFamily="34" charset="0"/>
              </a:rPr>
              <a:t>regs</a:t>
            </a:r>
            <a:r>
              <a:rPr lang="en-US" dirty="0">
                <a:latin typeface="Calibri" pitchFamily="34" charset="0"/>
              </a:rPr>
              <a:t> in bar</a:t>
            </a:r>
          </a:p>
        </p:txBody>
      </p:sp>
      <p:sp>
        <p:nvSpPr>
          <p:cNvPr id="17419" name="Line 16"/>
          <p:cNvSpPr>
            <a:spLocks noChangeShapeType="1"/>
          </p:cNvSpPr>
          <p:nvPr/>
        </p:nvSpPr>
        <p:spPr bwMode="auto">
          <a:xfrm>
            <a:off x="6790360" y="1986280"/>
            <a:ext cx="0" cy="2763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17420" name="Line 17"/>
          <p:cNvSpPr>
            <a:spLocks noChangeShapeType="1"/>
          </p:cNvSpPr>
          <p:nvPr/>
        </p:nvSpPr>
        <p:spPr bwMode="auto">
          <a:xfrm>
            <a:off x="6790360" y="4749800"/>
            <a:ext cx="0" cy="215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17421" name="Text Box 18"/>
          <p:cNvSpPr txBox="1">
            <a:spLocks noChangeArrowheads="1"/>
          </p:cNvSpPr>
          <p:nvPr/>
        </p:nvSpPr>
        <p:spPr bwMode="auto">
          <a:xfrm rot="16200000">
            <a:off x="5355578" y="3053613"/>
            <a:ext cx="1982763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foo’s</a:t>
            </a:r>
            <a:r>
              <a:rPr lang="en-US" dirty="0">
                <a:latin typeface="Calibri" pitchFamily="34" charset="0"/>
              </a:rPr>
              <a:t> frame</a:t>
            </a:r>
          </a:p>
        </p:txBody>
      </p:sp>
      <p:sp>
        <p:nvSpPr>
          <p:cNvPr id="17422" name="Text Box 19"/>
          <p:cNvSpPr txBox="1">
            <a:spLocks noChangeArrowheads="1"/>
          </p:cNvSpPr>
          <p:nvPr/>
        </p:nvSpPr>
        <p:spPr bwMode="auto">
          <a:xfrm rot="16200000">
            <a:off x="5344582" y="5464496"/>
            <a:ext cx="2004755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dirty="0">
                <a:latin typeface="Calibri" pitchFamily="34" charset="0"/>
              </a:rPr>
              <a:t>bar’s frame</a:t>
            </a:r>
          </a:p>
        </p:txBody>
      </p:sp>
      <p:sp>
        <p:nvSpPr>
          <p:cNvPr id="17424" name="Rectangle 21"/>
          <p:cNvSpPr>
            <a:spLocks noChangeArrowheads="1"/>
          </p:cNvSpPr>
          <p:nvPr/>
        </p:nvSpPr>
        <p:spPr bwMode="auto">
          <a:xfrm>
            <a:off x="6993057" y="2418080"/>
            <a:ext cx="3851249" cy="431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x</a:t>
            </a:r>
          </a:p>
        </p:txBody>
      </p:sp>
      <p:sp>
        <p:nvSpPr>
          <p:cNvPr id="17425" name="Rectangle 22"/>
          <p:cNvSpPr>
            <a:spLocks noChangeArrowheads="1"/>
          </p:cNvSpPr>
          <p:nvPr/>
        </p:nvSpPr>
        <p:spPr bwMode="auto">
          <a:xfrm>
            <a:off x="6993057" y="1986280"/>
            <a:ext cx="3851249" cy="431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return </a:t>
            </a:r>
            <a:r>
              <a:rPr lang="en-US" dirty="0" err="1">
                <a:latin typeface="Calibri" pitchFamily="34" charset="0"/>
              </a:rPr>
              <a:t>addr</a:t>
            </a:r>
            <a:r>
              <a:rPr lang="en-US" dirty="0">
                <a:latin typeface="Calibri" pitchFamily="34" charset="0"/>
              </a:rPr>
              <a:t> to main</a:t>
            </a:r>
          </a:p>
        </p:txBody>
      </p:sp>
      <p:sp>
        <p:nvSpPr>
          <p:cNvPr id="17426" name="Rectangle 23"/>
          <p:cNvSpPr>
            <a:spLocks noChangeArrowheads="1"/>
          </p:cNvSpPr>
          <p:nvPr/>
        </p:nvSpPr>
        <p:spPr bwMode="auto">
          <a:xfrm>
            <a:off x="6993057" y="2849880"/>
            <a:ext cx="3851249" cy="431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y[0]</a:t>
            </a:r>
          </a:p>
        </p:txBody>
      </p:sp>
      <p:sp>
        <p:nvSpPr>
          <p:cNvPr id="17427" name="Rectangle 24"/>
          <p:cNvSpPr>
            <a:spLocks noChangeArrowheads="1"/>
          </p:cNvSpPr>
          <p:nvPr/>
        </p:nvSpPr>
        <p:spPr bwMode="auto">
          <a:xfrm>
            <a:off x="6993057" y="3713480"/>
            <a:ext cx="3851249" cy="60452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spilled </a:t>
            </a:r>
            <a:r>
              <a:rPr lang="en-US" dirty="0" err="1">
                <a:latin typeface="Calibri" pitchFamily="34" charset="0"/>
              </a:rPr>
              <a:t>regs</a:t>
            </a:r>
            <a:r>
              <a:rPr lang="en-US" dirty="0">
                <a:latin typeface="Calibri" pitchFamily="34" charset="0"/>
              </a:rPr>
              <a:t> in </a:t>
            </a:r>
            <a:r>
              <a:rPr lang="en-US" dirty="0" err="1">
                <a:latin typeface="Calibri" pitchFamily="34" charset="0"/>
              </a:rPr>
              <a:t>foo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7428" name="Rectangle 25"/>
          <p:cNvSpPr>
            <a:spLocks noChangeArrowheads="1"/>
          </p:cNvSpPr>
          <p:nvPr/>
        </p:nvSpPr>
        <p:spPr bwMode="auto">
          <a:xfrm>
            <a:off x="6993057" y="3281680"/>
            <a:ext cx="3851249" cy="4318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latin typeface="Calibri" pitchFamily="34" charset="0"/>
              </a:rPr>
              <a:t>y[1]</a:t>
            </a:r>
          </a:p>
        </p:txBody>
      </p:sp>
      <p:sp>
        <p:nvSpPr>
          <p:cNvPr id="17429" name="Text Box 26"/>
          <p:cNvSpPr txBox="1">
            <a:spLocks noChangeArrowheads="1"/>
          </p:cNvSpPr>
          <p:nvPr/>
        </p:nvSpPr>
        <p:spPr bwMode="auto">
          <a:xfrm>
            <a:off x="6993058" y="1381761"/>
            <a:ext cx="2110297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alibri" pitchFamily="34" charset="0"/>
              </a:rPr>
              <a:t>foo</a:t>
            </a: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 calls bar</a:t>
            </a:r>
          </a:p>
        </p:txBody>
      </p:sp>
      <p:sp>
        <p:nvSpPr>
          <p:cNvPr id="17430" name="Text Box 27"/>
          <p:cNvSpPr txBox="1">
            <a:spLocks noChangeArrowheads="1"/>
          </p:cNvSpPr>
          <p:nvPr/>
        </p:nvSpPr>
        <p:spPr bwMode="auto">
          <a:xfrm rot="1476510">
            <a:off x="9204317" y="755176"/>
            <a:ext cx="2950592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FUNCTION CALLS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76299" y="6315817"/>
            <a:ext cx="4155295" cy="638239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Spill data-</a:t>
            </a:r>
            <a:r>
              <a:rPr lang="en-US" sz="1700" dirty="0"/>
              <a:t>–not enough room in x0-x7 for </a:t>
            </a:r>
            <a:r>
              <a:rPr lang="en-US" sz="1700" dirty="0" err="1"/>
              <a:t>params</a:t>
            </a:r>
            <a:r>
              <a:rPr lang="en-US" sz="1700" dirty="0"/>
              <a:t> and also caller and </a:t>
            </a:r>
            <a:r>
              <a:rPr lang="en-US" sz="1700" dirty="0" err="1"/>
              <a:t>callee</a:t>
            </a:r>
            <a:r>
              <a:rPr lang="en-US" sz="1700" dirty="0"/>
              <a:t> saves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C2628D9-A32E-9C78-5993-18114225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26</a:t>
            </a:fld>
            <a:endParaRPr lang="en-US" sz="2400" dirty="0"/>
          </a:p>
        </p:txBody>
      </p:sp>
      <p:sp>
        <p:nvSpPr>
          <p:cNvPr id="25" name="Text Box 3">
            <a:extLst>
              <a:ext uri="{FF2B5EF4-FFF2-40B4-BE49-F238E27FC236}">
                <a16:creationId xmlns:a16="http://schemas.microsoft.com/office/drawing/2014/main" id="{D6DF8A16-ED4B-C5FF-97B1-B33EB926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4" y="2194983"/>
            <a:ext cx="3040460" cy="36582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21202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GB" dirty="0"/>
              <a:t>Assigning variables to memory spaces</a:t>
            </a: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726114" y="2377186"/>
            <a:ext cx="2983581" cy="3068224"/>
          </a:xfrm>
          <a:prstGeom prst="roundRect">
            <a:avLst>
              <a:gd name="adj" fmla="val 5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malloc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//…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s\n”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9932168" y="2072640"/>
            <a:ext cx="1722927" cy="2936240"/>
          </a:xfrm>
          <a:prstGeom prst="roundRect">
            <a:avLst>
              <a:gd name="adj" fmla="val 120"/>
            </a:avLst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 sz="3500"/>
          </a:p>
        </p:txBody>
      </p:sp>
      <p:grpSp>
        <p:nvGrpSpPr>
          <p:cNvPr id="21511" name="Group 5"/>
          <p:cNvGrpSpPr>
            <a:grpSpLocks/>
          </p:cNvGrpSpPr>
          <p:nvPr/>
        </p:nvGrpSpPr>
        <p:grpSpPr bwMode="auto">
          <a:xfrm>
            <a:off x="9932169" y="5010680"/>
            <a:ext cx="1720816" cy="861800"/>
            <a:chOff x="4704" y="2784"/>
            <a:chExt cx="815" cy="479"/>
          </a:xfrm>
        </p:grpSpPr>
        <p:sp>
          <p:nvSpPr>
            <p:cNvPr id="21524" name="AutoShape 6"/>
            <p:cNvSpPr>
              <a:spLocks noChangeArrowheads="1"/>
            </p:cNvSpPr>
            <p:nvPr/>
          </p:nvSpPr>
          <p:spPr bwMode="auto">
            <a:xfrm>
              <a:off x="4704" y="2784"/>
              <a:ext cx="816" cy="480"/>
            </a:xfrm>
            <a:prstGeom prst="roundRect">
              <a:avLst>
                <a:gd name="adj" fmla="val 208"/>
              </a:avLst>
            </a:prstGeom>
            <a:solidFill>
              <a:srgbClr val="33CC33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500"/>
            </a:p>
          </p:txBody>
        </p:sp>
        <p:sp>
          <p:nvSpPr>
            <p:cNvPr id="21525" name="AutoShape 7"/>
            <p:cNvSpPr>
              <a:spLocks noChangeArrowheads="1"/>
            </p:cNvSpPr>
            <p:nvPr/>
          </p:nvSpPr>
          <p:spPr bwMode="auto">
            <a:xfrm>
              <a:off x="4704" y="2784"/>
              <a:ext cx="816" cy="480"/>
            </a:xfrm>
            <a:prstGeom prst="roundRect">
              <a:avLst>
                <a:gd name="adj" fmla="val 208"/>
              </a:avLst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1139068" algn="l"/>
                  <a:tab pos="2278136" algn="l"/>
                  <a:tab pos="3417204" algn="l"/>
                  <a:tab pos="4556272" algn="l"/>
                  <a:tab pos="5695340" algn="l"/>
                  <a:tab pos="6834408" algn="l"/>
                  <a:tab pos="7973477" algn="l"/>
                  <a:tab pos="9112545" algn="l"/>
                  <a:tab pos="10251613" algn="l"/>
                  <a:tab pos="11390681" algn="l"/>
                  <a:tab pos="12529749" algn="l"/>
                </a:tabLst>
              </a:pPr>
              <a:r>
                <a:rPr lang="en-GB" dirty="0">
                  <a:latin typeface="Calibri" pitchFamily="34" charset="0"/>
                </a:rPr>
                <a:t>static</a:t>
              </a:r>
            </a:p>
          </p:txBody>
        </p:sp>
      </p:grp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9932169" y="5872481"/>
            <a:ext cx="1720816" cy="861801"/>
            <a:chOff x="4704" y="3264"/>
            <a:chExt cx="815" cy="479"/>
          </a:xfrm>
        </p:grpSpPr>
        <p:sp>
          <p:nvSpPr>
            <p:cNvPr id="21522" name="AutoShape 9"/>
            <p:cNvSpPr>
              <a:spLocks noChangeArrowheads="1"/>
            </p:cNvSpPr>
            <p:nvPr/>
          </p:nvSpPr>
          <p:spPr bwMode="auto">
            <a:xfrm>
              <a:off x="4704" y="3264"/>
              <a:ext cx="816" cy="480"/>
            </a:xfrm>
            <a:prstGeom prst="roundRect">
              <a:avLst>
                <a:gd name="adj" fmla="val 208"/>
              </a:avLst>
            </a:prstGeom>
            <a:solidFill>
              <a:schemeClr val="hlink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500"/>
            </a:p>
          </p:txBody>
        </p:sp>
        <p:sp>
          <p:nvSpPr>
            <p:cNvPr id="21523" name="AutoShape 10"/>
            <p:cNvSpPr>
              <a:spLocks noChangeArrowheads="1"/>
            </p:cNvSpPr>
            <p:nvPr/>
          </p:nvSpPr>
          <p:spPr bwMode="auto">
            <a:xfrm>
              <a:off x="4704" y="3264"/>
              <a:ext cx="816" cy="480"/>
            </a:xfrm>
            <a:prstGeom prst="roundRect">
              <a:avLst>
                <a:gd name="adj" fmla="val 208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1139068" algn="l"/>
                  <a:tab pos="2278136" algn="l"/>
                  <a:tab pos="3417204" algn="l"/>
                  <a:tab pos="4556272" algn="l"/>
                  <a:tab pos="5695340" algn="l"/>
                  <a:tab pos="6834408" algn="l"/>
                  <a:tab pos="7973477" algn="l"/>
                  <a:tab pos="9112545" algn="l"/>
                  <a:tab pos="10251613" algn="l"/>
                  <a:tab pos="11390681" algn="l"/>
                  <a:tab pos="12529749" algn="l"/>
                </a:tabLst>
              </a:pPr>
              <a:r>
                <a:rPr lang="en-GB" dirty="0">
                  <a:latin typeface="Calibri" pitchFamily="34" charset="0"/>
                </a:rPr>
                <a:t>text</a:t>
              </a:r>
            </a:p>
          </p:txBody>
        </p:sp>
      </p:grpSp>
      <p:sp>
        <p:nvSpPr>
          <p:cNvPr id="21513" name="AutoShape 11"/>
          <p:cNvSpPr>
            <a:spLocks noChangeArrowheads="1"/>
          </p:cNvSpPr>
          <p:nvPr/>
        </p:nvSpPr>
        <p:spPr bwMode="auto">
          <a:xfrm>
            <a:off x="10163557" y="2159000"/>
            <a:ext cx="1017338" cy="579401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 algn="ctr"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dirty="0">
                <a:latin typeface="Calibri" pitchFamily="34" charset="0"/>
              </a:rPr>
              <a:t>stack</a:t>
            </a:r>
          </a:p>
        </p:txBody>
      </p:sp>
      <p:sp>
        <p:nvSpPr>
          <p:cNvPr id="21514" name="AutoShape 12"/>
          <p:cNvSpPr>
            <a:spLocks noChangeArrowheads="1"/>
          </p:cNvSpPr>
          <p:nvPr/>
        </p:nvSpPr>
        <p:spPr bwMode="auto">
          <a:xfrm>
            <a:off x="10252889" y="4404360"/>
            <a:ext cx="1005475" cy="579401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 algn="ctr"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dirty="0">
                <a:latin typeface="Calibri" pitchFamily="34" charset="0"/>
              </a:rPr>
              <a:t>heap</a:t>
            </a:r>
          </a:p>
        </p:txBody>
      </p:sp>
      <p:sp>
        <p:nvSpPr>
          <p:cNvPr id="21521" name="Text Box 43"/>
          <p:cNvSpPr txBox="1">
            <a:spLocks noChangeArrowheads="1"/>
          </p:cNvSpPr>
          <p:nvPr/>
        </p:nvSpPr>
        <p:spPr bwMode="auto">
          <a:xfrm rot="1476510">
            <a:off x="9204317" y="747979"/>
            <a:ext cx="2950592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FUNCTION CALLS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6659E9-F04E-44F9-B26F-AE39487AACE8}"/>
              </a:ext>
            </a:extLst>
          </p:cNvPr>
          <p:cNvSpPr/>
          <p:nvPr/>
        </p:nvSpPr>
        <p:spPr>
          <a:xfrm>
            <a:off x="1966119" y="159831"/>
            <a:ext cx="5103621" cy="4318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Review: Where do the variables go?</a:t>
            </a:r>
            <a:endParaRPr lang="en-US" sz="2000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A3A6B63C-F1FE-836E-D89A-FE6BD7F4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27</a:t>
            </a:fld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9DDA6C-8F1F-510A-6663-530DC1C00F8C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29790066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GB" dirty="0"/>
              <a:t>Assigning variables to memory spaces</a:t>
            </a:r>
          </a:p>
        </p:txBody>
      </p:sp>
      <p:sp>
        <p:nvSpPr>
          <p:cNvPr id="21509" name="AutoShape 3"/>
          <p:cNvSpPr>
            <a:spLocks noChangeArrowheads="1"/>
          </p:cNvSpPr>
          <p:nvPr/>
        </p:nvSpPr>
        <p:spPr bwMode="auto">
          <a:xfrm>
            <a:off x="726114" y="2377186"/>
            <a:ext cx="2983581" cy="3068224"/>
          </a:xfrm>
          <a:prstGeom prst="roundRect">
            <a:avLst>
              <a:gd name="adj" fmla="val 5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p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malloc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//…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s\n”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1510" name="AutoShape 4"/>
          <p:cNvSpPr>
            <a:spLocks noChangeArrowheads="1"/>
          </p:cNvSpPr>
          <p:nvPr/>
        </p:nvSpPr>
        <p:spPr bwMode="auto">
          <a:xfrm>
            <a:off x="9932168" y="2072640"/>
            <a:ext cx="1722927" cy="2936240"/>
          </a:xfrm>
          <a:prstGeom prst="roundRect">
            <a:avLst>
              <a:gd name="adj" fmla="val 120"/>
            </a:avLst>
          </a:prstGeom>
          <a:solidFill>
            <a:srgbClr val="FFFF99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 sz="3500"/>
          </a:p>
        </p:txBody>
      </p:sp>
      <p:grpSp>
        <p:nvGrpSpPr>
          <p:cNvPr id="21511" name="Group 5"/>
          <p:cNvGrpSpPr>
            <a:grpSpLocks/>
          </p:cNvGrpSpPr>
          <p:nvPr/>
        </p:nvGrpSpPr>
        <p:grpSpPr bwMode="auto">
          <a:xfrm>
            <a:off x="9932169" y="5010680"/>
            <a:ext cx="1720816" cy="861800"/>
            <a:chOff x="4704" y="2784"/>
            <a:chExt cx="815" cy="479"/>
          </a:xfrm>
        </p:grpSpPr>
        <p:sp>
          <p:nvSpPr>
            <p:cNvPr id="21524" name="AutoShape 6"/>
            <p:cNvSpPr>
              <a:spLocks noChangeArrowheads="1"/>
            </p:cNvSpPr>
            <p:nvPr/>
          </p:nvSpPr>
          <p:spPr bwMode="auto">
            <a:xfrm>
              <a:off x="4704" y="2784"/>
              <a:ext cx="816" cy="480"/>
            </a:xfrm>
            <a:prstGeom prst="roundRect">
              <a:avLst>
                <a:gd name="adj" fmla="val 208"/>
              </a:avLst>
            </a:prstGeom>
            <a:solidFill>
              <a:srgbClr val="33CC33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500"/>
            </a:p>
          </p:txBody>
        </p:sp>
        <p:sp>
          <p:nvSpPr>
            <p:cNvPr id="21525" name="AutoShape 7"/>
            <p:cNvSpPr>
              <a:spLocks noChangeArrowheads="1"/>
            </p:cNvSpPr>
            <p:nvPr/>
          </p:nvSpPr>
          <p:spPr bwMode="auto">
            <a:xfrm>
              <a:off x="4704" y="2784"/>
              <a:ext cx="816" cy="480"/>
            </a:xfrm>
            <a:prstGeom prst="roundRect">
              <a:avLst>
                <a:gd name="adj" fmla="val 208"/>
              </a:avLst>
            </a:prstGeom>
            <a:solidFill>
              <a:srgbClr val="33CC33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1139068" algn="l"/>
                  <a:tab pos="2278136" algn="l"/>
                  <a:tab pos="3417204" algn="l"/>
                  <a:tab pos="4556272" algn="l"/>
                  <a:tab pos="5695340" algn="l"/>
                  <a:tab pos="6834408" algn="l"/>
                  <a:tab pos="7973477" algn="l"/>
                  <a:tab pos="9112545" algn="l"/>
                  <a:tab pos="10251613" algn="l"/>
                  <a:tab pos="11390681" algn="l"/>
                  <a:tab pos="12529749" algn="l"/>
                </a:tabLst>
              </a:pPr>
              <a:r>
                <a:rPr lang="en-GB" dirty="0">
                  <a:latin typeface="Calibri" pitchFamily="34" charset="0"/>
                </a:rPr>
                <a:t>static</a:t>
              </a:r>
            </a:p>
          </p:txBody>
        </p:sp>
      </p:grp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9932169" y="5872481"/>
            <a:ext cx="1720816" cy="861801"/>
            <a:chOff x="4704" y="3264"/>
            <a:chExt cx="815" cy="479"/>
          </a:xfrm>
        </p:grpSpPr>
        <p:sp>
          <p:nvSpPr>
            <p:cNvPr id="21522" name="AutoShape 9"/>
            <p:cNvSpPr>
              <a:spLocks noChangeArrowheads="1"/>
            </p:cNvSpPr>
            <p:nvPr/>
          </p:nvSpPr>
          <p:spPr bwMode="auto">
            <a:xfrm>
              <a:off x="4704" y="3264"/>
              <a:ext cx="816" cy="480"/>
            </a:xfrm>
            <a:prstGeom prst="roundRect">
              <a:avLst>
                <a:gd name="adj" fmla="val 208"/>
              </a:avLst>
            </a:prstGeom>
            <a:solidFill>
              <a:schemeClr val="hlink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3500"/>
            </a:p>
          </p:txBody>
        </p:sp>
        <p:sp>
          <p:nvSpPr>
            <p:cNvPr id="21523" name="AutoShape 10"/>
            <p:cNvSpPr>
              <a:spLocks noChangeArrowheads="1"/>
            </p:cNvSpPr>
            <p:nvPr/>
          </p:nvSpPr>
          <p:spPr bwMode="auto">
            <a:xfrm>
              <a:off x="4704" y="3264"/>
              <a:ext cx="816" cy="480"/>
            </a:xfrm>
            <a:prstGeom prst="roundRect">
              <a:avLst>
                <a:gd name="adj" fmla="val 208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buClr>
                  <a:srgbClr val="000000"/>
                </a:buClr>
                <a:buSzPct val="100000"/>
                <a:tabLst>
                  <a:tab pos="0" algn="l"/>
                  <a:tab pos="1139068" algn="l"/>
                  <a:tab pos="2278136" algn="l"/>
                  <a:tab pos="3417204" algn="l"/>
                  <a:tab pos="4556272" algn="l"/>
                  <a:tab pos="5695340" algn="l"/>
                  <a:tab pos="6834408" algn="l"/>
                  <a:tab pos="7973477" algn="l"/>
                  <a:tab pos="9112545" algn="l"/>
                  <a:tab pos="10251613" algn="l"/>
                  <a:tab pos="11390681" algn="l"/>
                  <a:tab pos="12529749" algn="l"/>
                </a:tabLst>
              </a:pPr>
              <a:r>
                <a:rPr lang="en-GB" dirty="0">
                  <a:latin typeface="Calibri" pitchFamily="34" charset="0"/>
                </a:rPr>
                <a:t>text</a:t>
              </a:r>
            </a:p>
          </p:txBody>
        </p:sp>
      </p:grpSp>
      <p:sp>
        <p:nvSpPr>
          <p:cNvPr id="21513" name="AutoShape 11"/>
          <p:cNvSpPr>
            <a:spLocks noChangeArrowheads="1"/>
          </p:cNvSpPr>
          <p:nvPr/>
        </p:nvSpPr>
        <p:spPr bwMode="auto">
          <a:xfrm>
            <a:off x="10163557" y="2159000"/>
            <a:ext cx="1017338" cy="579401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 algn="ctr"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dirty="0">
                <a:latin typeface="Calibri" pitchFamily="34" charset="0"/>
              </a:rPr>
              <a:t>stack</a:t>
            </a:r>
          </a:p>
        </p:txBody>
      </p:sp>
      <p:sp>
        <p:nvSpPr>
          <p:cNvPr id="21514" name="AutoShape 12"/>
          <p:cNvSpPr>
            <a:spLocks noChangeArrowheads="1"/>
          </p:cNvSpPr>
          <p:nvPr/>
        </p:nvSpPr>
        <p:spPr bwMode="auto">
          <a:xfrm>
            <a:off x="10252889" y="4404360"/>
            <a:ext cx="1005475" cy="579401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 algn="ctr"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dirty="0">
                <a:latin typeface="Calibri" pitchFamily="34" charset="0"/>
              </a:rPr>
              <a:t>heap</a:t>
            </a:r>
          </a:p>
        </p:txBody>
      </p:sp>
      <p:sp>
        <p:nvSpPr>
          <p:cNvPr id="20491" name="AutoShape 13"/>
          <p:cNvSpPr>
            <a:spLocks noChangeArrowheads="1"/>
          </p:cNvSpPr>
          <p:nvPr/>
        </p:nvSpPr>
        <p:spPr bwMode="auto">
          <a:xfrm>
            <a:off x="4199569" y="1615651"/>
            <a:ext cx="4177562" cy="502457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sz="2500" dirty="0">
                <a:solidFill>
                  <a:schemeClr val="accent2"/>
                </a:solidFill>
                <a:latin typeface="Calibri" pitchFamily="34" charset="0"/>
              </a:rPr>
              <a:t>w goes in static, as it’s a global</a:t>
            </a:r>
          </a:p>
        </p:txBody>
      </p:sp>
      <p:sp>
        <p:nvSpPr>
          <p:cNvPr id="20492" name="AutoShape 14"/>
          <p:cNvSpPr>
            <a:spLocks noChangeArrowheads="1"/>
          </p:cNvSpPr>
          <p:nvPr/>
        </p:nvSpPr>
        <p:spPr bwMode="auto">
          <a:xfrm>
            <a:off x="4199569" y="2047451"/>
            <a:ext cx="5242725" cy="502457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sz="2500" dirty="0">
                <a:solidFill>
                  <a:schemeClr val="accent2"/>
                </a:solidFill>
                <a:latin typeface="Calibri" pitchFamily="34" charset="0"/>
              </a:rPr>
              <a:t>x goes on the stack, as it’s a parameter</a:t>
            </a:r>
          </a:p>
        </p:txBody>
      </p:sp>
      <p:sp>
        <p:nvSpPr>
          <p:cNvPr id="20493" name="AutoShape 15"/>
          <p:cNvSpPr>
            <a:spLocks noChangeArrowheads="1"/>
          </p:cNvSpPr>
          <p:nvPr/>
        </p:nvSpPr>
        <p:spPr bwMode="auto">
          <a:xfrm>
            <a:off x="4199570" y="2862170"/>
            <a:ext cx="4220266" cy="502457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sz="2500" dirty="0">
                <a:solidFill>
                  <a:schemeClr val="accent2"/>
                </a:solidFill>
                <a:latin typeface="Calibri" pitchFamily="34" charset="0"/>
              </a:rPr>
              <a:t>y goes in static, 1 copy of this!!</a:t>
            </a:r>
          </a:p>
        </p:txBody>
      </p:sp>
      <p:sp>
        <p:nvSpPr>
          <p:cNvPr id="20494" name="AutoShape 16"/>
          <p:cNvSpPr>
            <a:spLocks noChangeArrowheads="1"/>
          </p:cNvSpPr>
          <p:nvPr/>
        </p:nvSpPr>
        <p:spPr bwMode="auto">
          <a:xfrm>
            <a:off x="4199569" y="3243052"/>
            <a:ext cx="2719021" cy="502457"/>
          </a:xfrm>
          <a:prstGeom prst="roundRect">
            <a:avLst>
              <a:gd name="adj" fmla="val 398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sz="2500" dirty="0">
                <a:solidFill>
                  <a:schemeClr val="accent2"/>
                </a:solidFill>
                <a:latin typeface="Calibri" pitchFamily="34" charset="0"/>
              </a:rPr>
              <a:t>p goes on the stack</a:t>
            </a:r>
          </a:p>
        </p:txBody>
      </p:sp>
      <p:sp>
        <p:nvSpPr>
          <p:cNvPr id="20495" name="AutoShape 17"/>
          <p:cNvSpPr>
            <a:spLocks noChangeArrowheads="1"/>
          </p:cNvSpPr>
          <p:nvPr/>
        </p:nvSpPr>
        <p:spPr bwMode="auto">
          <a:xfrm>
            <a:off x="4199569" y="3674852"/>
            <a:ext cx="4086896" cy="887178"/>
          </a:xfrm>
          <a:prstGeom prst="roundRect">
            <a:avLst>
              <a:gd name="adj" fmla="val 22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sz="2500" dirty="0">
                <a:solidFill>
                  <a:schemeClr val="accent2"/>
                </a:solidFill>
                <a:latin typeface="Calibri" pitchFamily="34" charset="0"/>
              </a:rPr>
              <a:t>allocate 10 bytes on heap, </a:t>
            </a:r>
            <a:r>
              <a:rPr lang="en-GB" sz="2500" dirty="0" err="1">
                <a:solidFill>
                  <a:schemeClr val="accent2"/>
                </a:solidFill>
                <a:latin typeface="Calibri" pitchFamily="34" charset="0"/>
              </a:rPr>
              <a:t>ptr</a:t>
            </a:r>
            <a:endParaRPr lang="en-GB" sz="2500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sz="2500" dirty="0">
                <a:solidFill>
                  <a:schemeClr val="accent2"/>
                </a:solidFill>
                <a:latin typeface="Calibri" pitchFamily="34" charset="0"/>
              </a:rPr>
              <a:t>set to the address</a:t>
            </a:r>
          </a:p>
        </p:txBody>
      </p:sp>
      <p:sp>
        <p:nvSpPr>
          <p:cNvPr id="20496" name="AutoShape 18"/>
          <p:cNvSpPr>
            <a:spLocks noChangeArrowheads="1"/>
          </p:cNvSpPr>
          <p:nvPr/>
        </p:nvSpPr>
        <p:spPr bwMode="auto">
          <a:xfrm>
            <a:off x="4199569" y="4538451"/>
            <a:ext cx="3850421" cy="1271899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2113" tIns="58299" rIns="112113" bIns="58299">
            <a:spAutoFit/>
          </a:bodyPr>
          <a:lstStyle/>
          <a:p>
            <a:pPr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sz="2500" dirty="0">
                <a:solidFill>
                  <a:schemeClr val="accent2"/>
                </a:solidFill>
                <a:latin typeface="Calibri" pitchFamily="34" charset="0"/>
              </a:rPr>
              <a:t>string goes in static, pointer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sz="2500" dirty="0">
                <a:solidFill>
                  <a:schemeClr val="accent2"/>
                </a:solidFill>
                <a:latin typeface="Calibri" pitchFamily="34" charset="0"/>
              </a:rPr>
              <a:t>to string on stack, p goes on</a:t>
            </a:r>
          </a:p>
          <a:p>
            <a:pPr>
              <a:buClr>
                <a:srgbClr val="000000"/>
              </a:buClr>
              <a:buSzPct val="100000"/>
              <a:tabLst>
                <a:tab pos="0" algn="l"/>
                <a:tab pos="1139068" algn="l"/>
                <a:tab pos="2278136" algn="l"/>
                <a:tab pos="3417204" algn="l"/>
                <a:tab pos="4556272" algn="l"/>
                <a:tab pos="5695340" algn="l"/>
                <a:tab pos="6834408" algn="l"/>
                <a:tab pos="7973477" algn="l"/>
                <a:tab pos="9112545" algn="l"/>
                <a:tab pos="10251613" algn="l"/>
                <a:tab pos="11390681" algn="l"/>
                <a:tab pos="12529749" algn="l"/>
              </a:tabLst>
            </a:pPr>
            <a:r>
              <a:rPr lang="en-GB" sz="2500" dirty="0">
                <a:solidFill>
                  <a:schemeClr val="accent2"/>
                </a:solidFill>
                <a:latin typeface="Calibri" pitchFamily="34" charset="0"/>
              </a:rPr>
              <a:t>stack</a:t>
            </a:r>
          </a:p>
        </p:txBody>
      </p:sp>
      <p:sp>
        <p:nvSpPr>
          <p:cNvPr id="21521" name="Text Box 43"/>
          <p:cNvSpPr txBox="1">
            <a:spLocks noChangeArrowheads="1"/>
          </p:cNvSpPr>
          <p:nvPr/>
        </p:nvSpPr>
        <p:spPr bwMode="auto">
          <a:xfrm rot="1476510">
            <a:off x="9204317" y="747979"/>
            <a:ext cx="2950592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FUNCTION CALLS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A3A6B63C-F1FE-836E-D89A-FE6BD7F4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28</a:t>
            </a:fld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2701F-6C4E-B7AD-1AA4-52568037A3D2}"/>
              </a:ext>
            </a:extLst>
          </p:cNvPr>
          <p:cNvSpPr/>
          <p:nvPr/>
        </p:nvSpPr>
        <p:spPr>
          <a:xfrm>
            <a:off x="4633119" y="-1947745"/>
            <a:ext cx="2620954" cy="180732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TODO: add slides on how to access local variables via SP</a:t>
            </a:r>
            <a:endParaRPr lang="en-US" sz="2000" kern="0" dirty="0">
              <a:solidFill>
                <a:schemeClr val="bg1"/>
              </a:solidFill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14F2A-7137-1D58-8A5E-F731946772C2}"/>
              </a:ext>
            </a:extLst>
          </p:cNvPr>
          <p:cNvSpPr/>
          <p:nvPr/>
        </p:nvSpPr>
        <p:spPr>
          <a:xfrm>
            <a:off x="488499" y="5747430"/>
            <a:ext cx="4478031" cy="12718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The addresses of local variables will be different depending on where we are in the call stack</a:t>
            </a:r>
            <a:endParaRPr lang="en-US" sz="2000" kern="0" dirty="0">
              <a:solidFill>
                <a:schemeClr val="bg1"/>
              </a:solidFill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B8E9A-23FB-6254-2B81-511A65E2D248}"/>
              </a:ext>
            </a:extLst>
          </p:cNvPr>
          <p:cNvSpPr/>
          <p:nvPr/>
        </p:nvSpPr>
        <p:spPr>
          <a:xfrm>
            <a:off x="5233353" y="5752513"/>
            <a:ext cx="4478031" cy="127189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 err="1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ld</a:t>
            </a: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 r13, r1, STACK</a:t>
            </a:r>
          </a:p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// Here, r13 is holding the offset of how far we are down the stack</a:t>
            </a:r>
            <a:endParaRPr lang="en-US" sz="2000" kern="0" dirty="0">
              <a:solidFill>
                <a:schemeClr val="bg1"/>
              </a:solidFill>
              <a:latin typeface="Century Gothic" panose="020B0502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4081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registers?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level languages (like C/C++) provide many abstractions that don't exist at the assembly level</a:t>
            </a:r>
          </a:p>
          <a:p>
            <a:r>
              <a:rPr lang="en-US" dirty="0"/>
              <a:t>E.g. in C, each function has its own local variables</a:t>
            </a:r>
          </a:p>
          <a:p>
            <a:pPr lvl="1"/>
            <a:r>
              <a:rPr lang="en-US" dirty="0"/>
              <a:t>Even if different function have local variables with the same name, they are independent and guaranteed not to interfere with each other!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0460" y="4734934"/>
            <a:ext cx="2076698" cy="1653901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void foo(){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int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a=1;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bar();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printf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(a);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}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889389" y="4833968"/>
            <a:ext cx="2229670" cy="132269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pPr lvl="0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void bar(){</a:t>
            </a: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 a=2;</a:t>
            </a: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  return;</a:t>
            </a: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0229" y="4191000"/>
            <a:ext cx="1925624" cy="1038348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pPr algn="ctr"/>
            <a:r>
              <a:rPr lang="en-US" sz="2000" dirty="0"/>
              <a:t>Still prints "1"… these don't interfere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067432" y="5112151"/>
            <a:ext cx="405395" cy="518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485854" y="4977153"/>
            <a:ext cx="723387" cy="394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BDFDB58-0762-7CC4-B8F2-C7B4EDE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29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6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0789" y="431800"/>
            <a:ext cx="10742957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Instruction Set Architecture (ISA) Design Lectures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2138" y="1784773"/>
            <a:ext cx="10483252" cy="5037667"/>
          </a:xfrm>
        </p:spPr>
        <p:txBody>
          <a:bodyPr/>
          <a:lstStyle/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2: ISA - storage types, binary and addressing modes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3 : LC2K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4 : ARM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5 : Converting C to assembly – basic blocks</a:t>
            </a:r>
          </a:p>
          <a:p>
            <a:pPr eaLnBrk="1" hangingPunct="1"/>
            <a:r>
              <a:rPr lang="en-US" sz="2800" b="1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6 : Converting C to assembly – functions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7 : Translation software; libraries, memory layout</a:t>
            </a:r>
          </a:p>
          <a:p>
            <a:pPr eaLnBrk="1" hangingPunct="1"/>
            <a:endParaRPr lang="en-US" sz="28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044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registers?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 assembly, all functions share a small set (e.g. 32) of registers</a:t>
            </a:r>
          </a:p>
          <a:p>
            <a:pPr lvl="1"/>
            <a:r>
              <a:rPr lang="en-US" dirty="0"/>
              <a:t>Called functions will overwrite registers needed by calling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"Someone" needs to save/restore values when a function is called to ensure this doesn't happen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4276" y="3452465"/>
            <a:ext cx="3648551" cy="1038348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main: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movz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X0, #1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bl foo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bl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printf</a:t>
            </a:r>
            <a:endParaRPr lang="en-US" sz="2000" b="1" dirty="0">
              <a:latin typeface="Courier New" pitchFamily="49" charset="0"/>
              <a:ea typeface="ＭＳ Ｐゴシック" charset="-128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889389" y="3513470"/>
            <a:ext cx="2954917" cy="6613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foo: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movz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X0, #2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br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0229" y="2870500"/>
            <a:ext cx="1925624" cy="1038348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pPr algn="ctr"/>
            <a:r>
              <a:rPr lang="en-US" sz="2000" dirty="0"/>
              <a:t>foo() overwrites X0 if we don't do something!!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>
            <a:off x="4053947" y="3124200"/>
            <a:ext cx="1506282" cy="3892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7485853" y="3124200"/>
            <a:ext cx="2142269" cy="502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14EEB77-FD2B-947D-9AFF-91C91D64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30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9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Possible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the </a:t>
            </a:r>
            <a:r>
              <a:rPr lang="en-US" b="1" dirty="0"/>
              <a:t>called</a:t>
            </a:r>
            <a:r>
              <a:rPr lang="en-US" dirty="0"/>
              <a:t> function </a:t>
            </a:r>
            <a:r>
              <a:rPr lang="en-US" dirty="0">
                <a:solidFill>
                  <a:srgbClr val="00B0F0"/>
                </a:solidFill>
              </a:rPr>
              <a:t>saves</a:t>
            </a:r>
            <a:r>
              <a:rPr lang="en-US" dirty="0"/>
              <a:t> register values before it overwrites them and </a:t>
            </a:r>
            <a:r>
              <a:rPr lang="en-US" dirty="0">
                <a:solidFill>
                  <a:srgbClr val="00B050"/>
                </a:solidFill>
              </a:rPr>
              <a:t>restores</a:t>
            </a:r>
            <a:r>
              <a:rPr lang="en-US" dirty="0"/>
              <a:t> them before the function returns (</a:t>
            </a:r>
            <a:r>
              <a:rPr lang="en-US" b="1" dirty="0"/>
              <a:t>callee</a:t>
            </a:r>
            <a:r>
              <a:rPr lang="en-US" dirty="0"/>
              <a:t> saved)…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the </a:t>
            </a:r>
            <a:r>
              <a:rPr lang="en-US" b="1" dirty="0"/>
              <a:t>calling</a:t>
            </a:r>
            <a:r>
              <a:rPr lang="en-US" dirty="0"/>
              <a:t> function </a:t>
            </a:r>
            <a:r>
              <a:rPr lang="en-US" dirty="0">
                <a:solidFill>
                  <a:srgbClr val="00B0F0"/>
                </a:solidFill>
              </a:rPr>
              <a:t>saves</a:t>
            </a:r>
            <a:r>
              <a:rPr lang="en-US" dirty="0"/>
              <a:t> register values before the function call and </a:t>
            </a:r>
            <a:r>
              <a:rPr lang="en-US" dirty="0">
                <a:solidFill>
                  <a:srgbClr val="00B050"/>
                </a:solidFill>
              </a:rPr>
              <a:t>restores</a:t>
            </a:r>
            <a:r>
              <a:rPr lang="en-US" dirty="0"/>
              <a:t> them after the function call (</a:t>
            </a:r>
            <a:r>
              <a:rPr lang="en-US" b="1" dirty="0"/>
              <a:t>caller</a:t>
            </a:r>
            <a:r>
              <a:rPr lang="en-US" dirty="0"/>
              <a:t> saved)…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4276" y="3452465"/>
            <a:ext cx="3648551" cy="1038348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main: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movz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X0, #1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bl foo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bl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printf</a:t>
            </a:r>
            <a:endParaRPr lang="en-US" sz="2000" b="1" dirty="0">
              <a:latin typeface="Courier New" pitchFamily="49" charset="0"/>
              <a:ea typeface="ＭＳ Ｐゴシック" charset="-128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889389" y="3513470"/>
            <a:ext cx="3677930" cy="121093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foo: </a:t>
            </a:r>
            <a:r>
              <a:rPr lang="en-US" sz="2000" b="1" dirty="0" err="1">
                <a:solidFill>
                  <a:srgbClr val="00B0F0"/>
                </a:solidFill>
                <a:latin typeface="Courier New" pitchFamily="49" charset="0"/>
                <a:ea typeface="ＭＳ Ｐゴシック" charset="-128"/>
              </a:rPr>
              <a:t>stur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ea typeface="ＭＳ Ｐゴシック" charset="-128"/>
              </a:rPr>
              <a:t> X0, [stack]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movz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X0, #2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ea typeface="ＭＳ Ｐゴシック" charset="-128"/>
              </a:rPr>
              <a:t>ldur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ea typeface="ＭＳ Ｐゴシック" charset="-128"/>
              </a:rPr>
              <a:t> X0, [stack]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br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X30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14EEB77-FD2B-947D-9AFF-91C91D64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31</a:t>
            </a:fld>
            <a:endParaRPr lang="en-US" sz="2400" dirty="0"/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E6664856-CD9E-39B4-F7EC-8C563FB8E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248" y="5715000"/>
            <a:ext cx="3648551" cy="1653901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main: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movz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X0, #1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</a:t>
            </a:r>
            <a:r>
              <a:rPr lang="en-US" sz="2000" b="1" dirty="0" err="1">
                <a:solidFill>
                  <a:srgbClr val="00B0F0"/>
                </a:solidFill>
                <a:latin typeface="Courier New" pitchFamily="49" charset="0"/>
                <a:ea typeface="ＭＳ Ｐゴシック" charset="-128"/>
              </a:rPr>
              <a:t>stur</a:t>
            </a:r>
            <a:r>
              <a:rPr lang="en-US" sz="2000" b="1" dirty="0">
                <a:solidFill>
                  <a:srgbClr val="00B0F0"/>
                </a:solidFill>
                <a:latin typeface="Courier New" pitchFamily="49" charset="0"/>
                <a:ea typeface="ＭＳ Ｐゴシック" charset="-128"/>
              </a:rPr>
              <a:t> X0, [stack]</a:t>
            </a:r>
            <a:endParaRPr lang="en-US" sz="2000" b="1" dirty="0">
              <a:latin typeface="Courier New" pitchFamily="49" charset="0"/>
              <a:ea typeface="ＭＳ Ｐゴシック" charset="-128"/>
            </a:endParaRP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bl foo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</a:t>
            </a:r>
            <a:r>
              <a:rPr lang="en-US" sz="2000" b="1" dirty="0" err="1">
                <a:solidFill>
                  <a:srgbClr val="00B050"/>
                </a:solidFill>
                <a:latin typeface="Courier New" pitchFamily="49" charset="0"/>
                <a:ea typeface="ＭＳ Ｐゴシック" charset="-128"/>
              </a:rPr>
              <a:t>ldur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ea typeface="ＭＳ Ｐゴシック" charset="-128"/>
              </a:rPr>
              <a:t> X0, [stack]</a:t>
            </a:r>
            <a:endParaRPr lang="en-US" sz="2000" b="1" dirty="0">
              <a:latin typeface="Courier New" pitchFamily="49" charset="0"/>
              <a:ea typeface="ＭＳ Ｐゴシック" charset="-128"/>
            </a:endParaRP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bl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printf</a:t>
            </a:r>
            <a:endParaRPr lang="en-US" sz="2000" b="1" dirty="0">
              <a:latin typeface="Courier New" pitchFamily="49" charset="0"/>
              <a:ea typeface="ＭＳ Ｐゴシック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5423E-1679-EA8A-4D22-AAF1C887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378" y="6096000"/>
            <a:ext cx="2954917" cy="6613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foo: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movz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X0, #2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br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X30</a:t>
            </a:r>
          </a:p>
        </p:txBody>
      </p:sp>
    </p:spTree>
    <p:extLst>
      <p:ext uri="{BB962C8B-B14F-4D97-AF65-F5344CB8AC3E}">
        <p14:creationId xmlns:p14="http://schemas.microsoft.com/office/powerpoint/2010/main" val="282715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A593-BA8E-7B7B-135B-388D57E1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0798-AD77-3F5E-838D-2E5E33ED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079DAB1-3CAA-3FFF-03B7-94F87DE88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2188924"/>
            <a:ext cx="2573629" cy="3904838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sz="18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Courier New" pitchFamily="49" charset="0"/>
                <a:ea typeface="ＭＳ Ｐゴシック" charset="-128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DC85774-5CDA-3DCA-79CF-D98E5064C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519" y="2188924"/>
            <a:ext cx="2849346" cy="38661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b="1" dirty="0">
              <a:latin typeface="Courier New" pitchFamily="49" charset="0"/>
              <a:ea typeface="ＭＳ Ｐゴシック" charset="-128"/>
            </a:endParaRPr>
          </a:p>
          <a:p>
            <a:r>
              <a:rPr lang="en-US" sz="1800" b="1" dirty="0"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save r1 to stack</a:t>
            </a:r>
            <a:b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r4 to stack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restore r1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r4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403BA2-3CE8-853E-C754-30203F1A7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919" y="2084693"/>
            <a:ext cx="2573629" cy="4697107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save r1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r2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r3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b="1" dirty="0">
              <a:solidFill>
                <a:srgbClr val="00008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r1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r2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r3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14A60-89EB-7C64-9DBE-EC519E3EEC4A}"/>
              </a:ext>
            </a:extLst>
          </p:cNvPr>
          <p:cNvSpPr txBox="1"/>
          <p:nvPr/>
        </p:nvSpPr>
        <p:spPr>
          <a:xfrm>
            <a:off x="1220794" y="1410007"/>
            <a:ext cx="1473477" cy="584775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Original C Code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4F27B-F2C3-4191-A993-5D15BF86F865}"/>
              </a:ext>
            </a:extLst>
          </p:cNvPr>
          <p:cNvSpPr txBox="1"/>
          <p:nvPr/>
        </p:nvSpPr>
        <p:spPr>
          <a:xfrm>
            <a:off x="5092453" y="1410007"/>
            <a:ext cx="1473477" cy="584775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Additions for Caller-save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FFD3E-A819-E031-DFC2-8A5C8F692927}"/>
              </a:ext>
            </a:extLst>
          </p:cNvPr>
          <p:cNvSpPr txBox="1"/>
          <p:nvPr/>
        </p:nvSpPr>
        <p:spPr>
          <a:xfrm>
            <a:off x="8747919" y="1410006"/>
            <a:ext cx="1473477" cy="584775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Additions for Callee-save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432EB-7B0F-7989-449A-0280AD9613E4}"/>
              </a:ext>
            </a:extLst>
          </p:cNvPr>
          <p:cNvSpPr txBox="1"/>
          <p:nvPr/>
        </p:nvSpPr>
        <p:spPr>
          <a:xfrm>
            <a:off x="4561179" y="6214007"/>
            <a:ext cx="2536024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Assume bar() will overwrite registers holding </a:t>
            </a:r>
            <a:r>
              <a:rPr lang="en-US" sz="1600" b="1" kern="0" dirty="0" err="1">
                <a:solidFill>
                  <a:prstClr val="white"/>
                </a:solidFill>
                <a:latin typeface="Century Gothic"/>
              </a:rPr>
              <a:t>a,d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3333-F214-090D-CC25-5896D0C32DBD}"/>
              </a:ext>
            </a:extLst>
          </p:cNvPr>
          <p:cNvSpPr txBox="1"/>
          <p:nvPr/>
        </p:nvSpPr>
        <p:spPr>
          <a:xfrm>
            <a:off x="8385721" y="6871712"/>
            <a:ext cx="2536024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bar() will save </a:t>
            </a:r>
            <a:r>
              <a:rPr lang="en-US" sz="1600" b="1" kern="0" dirty="0" err="1">
                <a:solidFill>
                  <a:prstClr val="white"/>
                </a:solidFill>
                <a:latin typeface="Century Gothic"/>
              </a:rPr>
              <a:t>a,b</a:t>
            </a: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, but now foo() must save main's variables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E9776-EB56-3C44-C20A-67095164FF5B}"/>
              </a:ext>
            </a:extLst>
          </p:cNvPr>
          <p:cNvSpPr txBox="1"/>
          <p:nvPr/>
        </p:nvSpPr>
        <p:spPr>
          <a:xfrm>
            <a:off x="10271919" y="189537"/>
            <a:ext cx="1473477" cy="584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a-&gt;r1, b-&gt;r2, etc.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10693-34B2-5975-8B56-725965308FBB}"/>
              </a:ext>
            </a:extLst>
          </p:cNvPr>
          <p:cNvSpPr txBox="1"/>
          <p:nvPr/>
        </p:nvSpPr>
        <p:spPr>
          <a:xfrm>
            <a:off x="2934184" y="4017747"/>
            <a:ext cx="1473477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No need to save r2/r3. Why?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83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10E7-3A7B-DFCA-593F-4BE765D0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“caller-save” vs. “callee-save”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212C-844C-285C-1B51-466C66B6E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Caller-save</a:t>
            </a:r>
          </a:p>
          <a:p>
            <a:pPr lvl="1"/>
            <a:r>
              <a:rPr lang="en-US" dirty="0"/>
              <a:t>What if bar() doesn't use r1/r4?</a:t>
            </a:r>
          </a:p>
          <a:p>
            <a:pPr lvl="1"/>
            <a:r>
              <a:rPr lang="en-US" dirty="0"/>
              <a:t>No harm done, but wasted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389A9-6D3D-A903-D5BA-A60DBECC8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Caller-save</a:t>
            </a:r>
          </a:p>
          <a:p>
            <a:pPr lvl="1"/>
            <a:r>
              <a:rPr lang="en-US" dirty="0"/>
              <a:t>What if main() doesn't use r1-r4?</a:t>
            </a:r>
          </a:p>
          <a:p>
            <a:pPr lvl="1"/>
            <a:r>
              <a:rPr lang="en-US" dirty="0"/>
              <a:t>No harm done, but wasted work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B6B6E-09B2-B5A7-C3E5-B37A92F8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33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0B26B11-F1E2-7863-823E-51A8A28C2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19" y="4120874"/>
            <a:ext cx="2270662" cy="3032612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itchFamily="49" charset="0"/>
              <a:ea typeface="ＭＳ Ｐゴシック" charset="-128"/>
            </a:endParaRPr>
          </a:p>
          <a:p>
            <a:r>
              <a:rPr lang="en-US" sz="1400" b="1" dirty="0"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save r1 to stack</a:t>
            </a:r>
            <a:b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</a:b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r4 to stack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restore r1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r4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6EDC033-5C6C-65DE-AD27-2D32B530C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919" y="3909421"/>
            <a:ext cx="2055860" cy="36638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save r1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r2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r3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r2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r3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4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GB" dirty="0"/>
              <a:t>Another helpful visual</a:t>
            </a:r>
          </a:p>
        </p:txBody>
      </p:sp>
      <p:sp>
        <p:nvSpPr>
          <p:cNvPr id="23558" name="AutoShape 4"/>
          <p:cNvSpPr>
            <a:spLocks noChangeArrowheads="1"/>
          </p:cNvSpPr>
          <p:nvPr/>
        </p:nvSpPr>
        <p:spPr bwMode="auto">
          <a:xfrm>
            <a:off x="4763387" y="6156748"/>
            <a:ext cx="5572065" cy="1138873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 sz="3500">
              <a:ea typeface="ＭＳ Ｐゴシック" charset="-128"/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2229670" y="2596928"/>
            <a:ext cx="2736414" cy="33466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2432367" y="2596928"/>
            <a:ext cx="2432368" cy="334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907" tIns="56953" rIns="113907" bIns="5695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foo()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    . . .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    bar ();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    . . .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6486313" y="2683288"/>
            <a:ext cx="2736414" cy="3260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6587662" y="2596928"/>
            <a:ext cx="2432368" cy="334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907" tIns="56953" rIns="113907" bIns="56953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bar() {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    . . 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    . . 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    . . 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}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3851249" y="2942368"/>
            <a:ext cx="2533716" cy="9499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H="1" flipV="1">
            <a:off x="3749900" y="4703936"/>
            <a:ext cx="2736414" cy="656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2026973" y="3892328"/>
            <a:ext cx="91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2128322" y="4324128"/>
            <a:ext cx="8107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101349" y="3674630"/>
            <a:ext cx="1642285" cy="4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pitchFamily="34" charset="0"/>
              </a:rPr>
              <a:t>Caller save</a:t>
            </a:r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101349" y="4250363"/>
            <a:ext cx="1926016" cy="4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pitchFamily="34" charset="0"/>
              </a:rPr>
              <a:t>Caller restore</a:t>
            </a:r>
          </a:p>
        </p:txBody>
      </p:sp>
      <p:sp>
        <p:nvSpPr>
          <p:cNvPr id="23569" name="Text Box 19"/>
          <p:cNvSpPr txBox="1">
            <a:spLocks noChangeArrowheads="1"/>
          </p:cNvSpPr>
          <p:nvPr/>
        </p:nvSpPr>
        <p:spPr bwMode="auto">
          <a:xfrm>
            <a:off x="9560556" y="3028728"/>
            <a:ext cx="1704801" cy="4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pitchFamily="34" charset="0"/>
              </a:rPr>
              <a:t>Callee save</a:t>
            </a:r>
          </a:p>
        </p:txBody>
      </p:sp>
      <p:sp>
        <p:nvSpPr>
          <p:cNvPr id="23570" name="Text Box 20"/>
          <p:cNvSpPr txBox="1">
            <a:spLocks noChangeArrowheads="1"/>
          </p:cNvSpPr>
          <p:nvPr/>
        </p:nvSpPr>
        <p:spPr bwMode="auto">
          <a:xfrm>
            <a:off x="9560556" y="4928648"/>
            <a:ext cx="1988533" cy="4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>
                <a:solidFill>
                  <a:schemeClr val="accent2"/>
                </a:solidFill>
                <a:latin typeface="Arial" pitchFamily="34" charset="0"/>
              </a:rPr>
              <a:t>Callee restore</a:t>
            </a:r>
          </a:p>
        </p:txBody>
      </p:sp>
      <p:sp>
        <p:nvSpPr>
          <p:cNvPr id="23571" name="Line 22"/>
          <p:cNvSpPr>
            <a:spLocks noChangeShapeType="1"/>
          </p:cNvSpPr>
          <p:nvPr/>
        </p:nvSpPr>
        <p:spPr bwMode="auto">
          <a:xfrm flipH="1">
            <a:off x="6790359" y="5187728"/>
            <a:ext cx="27364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72" name="Line 23"/>
          <p:cNvSpPr>
            <a:spLocks noChangeShapeType="1"/>
          </p:cNvSpPr>
          <p:nvPr/>
        </p:nvSpPr>
        <p:spPr bwMode="auto">
          <a:xfrm flipH="1">
            <a:off x="6790359" y="3201448"/>
            <a:ext cx="27364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73" name="Text Box 43"/>
          <p:cNvSpPr txBox="1">
            <a:spLocks noChangeArrowheads="1"/>
          </p:cNvSpPr>
          <p:nvPr/>
        </p:nvSpPr>
        <p:spPr bwMode="auto">
          <a:xfrm rot="1476510">
            <a:off x="9294445" y="722792"/>
            <a:ext cx="2645765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CALLER-CALLEE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441EA0A-FB75-DBE5-CB8A-D5B01E5E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63811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GB" dirty="0"/>
              <a:t>Saving/Restoring Optimizations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9441" y="1381760"/>
            <a:ext cx="10641608" cy="544068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Where can we avoid loads/stores?</a:t>
            </a:r>
          </a:p>
          <a:p>
            <a:pPr eaLnBrk="1" hangingPunct="1"/>
            <a:r>
              <a:rPr lang="en-GB" sz="2800" dirty="0"/>
              <a:t>Caller-saved</a:t>
            </a:r>
          </a:p>
          <a:p>
            <a:pPr lvl="1" eaLnBrk="1" hangingPunct="1"/>
            <a:r>
              <a:rPr lang="en-GB" sz="2400" dirty="0"/>
              <a:t>Only needs saving if value is </a:t>
            </a:r>
            <a:r>
              <a:rPr lang="en-GB" sz="2400" dirty="0">
                <a:solidFill>
                  <a:schemeClr val="accent2"/>
                </a:solidFill>
              </a:rPr>
              <a:t>“live”</a:t>
            </a:r>
            <a:r>
              <a:rPr lang="en-GB" sz="2400" dirty="0"/>
              <a:t> across function call</a:t>
            </a:r>
          </a:p>
          <a:p>
            <a:pPr lvl="1" eaLnBrk="1" hangingPunct="1"/>
            <a:r>
              <a:rPr lang="en-GB" sz="2400" dirty="0">
                <a:solidFill>
                  <a:schemeClr val="accent2"/>
                </a:solidFill>
              </a:rPr>
              <a:t>Live</a:t>
            </a:r>
            <a:r>
              <a:rPr lang="en-GB" sz="2400" dirty="0"/>
              <a:t> = contains a useful value: Assign value before function call, use that value after the function call</a:t>
            </a:r>
          </a:p>
          <a:p>
            <a:pPr lvl="1" eaLnBrk="1" hangingPunct="1"/>
            <a:r>
              <a:rPr lang="en-GB" sz="2400" dirty="0"/>
              <a:t>In a leaf function (a function that calls no other function), caller saves can be used without saving/restoring</a:t>
            </a:r>
          </a:p>
        </p:txBody>
      </p:sp>
      <p:sp>
        <p:nvSpPr>
          <p:cNvPr id="25606" name="Text Box 43"/>
          <p:cNvSpPr txBox="1">
            <a:spLocks noChangeArrowheads="1"/>
          </p:cNvSpPr>
          <p:nvPr/>
        </p:nvSpPr>
        <p:spPr bwMode="auto">
          <a:xfrm rot="1476510">
            <a:off x="9294445" y="722792"/>
            <a:ext cx="2645765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CALLER-CALLEE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6BB5DB5-B5BA-0CBA-5842-D9AAC661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35</a:t>
            </a:fld>
            <a:endParaRPr lang="en-US" sz="24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D6DA82E-A0F9-29F3-07AC-E639073A6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919" y="4105064"/>
            <a:ext cx="2573629" cy="333147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0E22E-9C4D-5D50-59C1-BACF737D1263}"/>
              </a:ext>
            </a:extLst>
          </p:cNvPr>
          <p:cNvSpPr txBox="1"/>
          <p:nvPr/>
        </p:nvSpPr>
        <p:spPr>
          <a:xfrm>
            <a:off x="4785519" y="4939805"/>
            <a:ext cx="1473477" cy="3385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a, d are live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B11E8-3B55-B80A-5FCD-7A42DFD7CE7C}"/>
              </a:ext>
            </a:extLst>
          </p:cNvPr>
          <p:cNvSpPr txBox="1"/>
          <p:nvPr/>
        </p:nvSpPr>
        <p:spPr>
          <a:xfrm>
            <a:off x="4785518" y="6390640"/>
            <a:ext cx="147347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b, c are NOT live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4449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GB" dirty="0"/>
              <a:t>Saving/Restoring Optimizations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9441" y="1381760"/>
            <a:ext cx="10641608" cy="544068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Where can we avoid loads/stores?</a:t>
            </a:r>
          </a:p>
          <a:p>
            <a:pPr eaLnBrk="1" hangingPunct="1"/>
            <a:r>
              <a:rPr lang="en-GB" sz="2800" dirty="0" err="1"/>
              <a:t>Callee</a:t>
            </a:r>
            <a:r>
              <a:rPr lang="en-GB" sz="2800" dirty="0"/>
              <a:t>-saved</a:t>
            </a:r>
          </a:p>
          <a:p>
            <a:pPr lvl="1" eaLnBrk="1" hangingPunct="1"/>
            <a:r>
              <a:rPr lang="en-GB" sz="2400" dirty="0"/>
              <a:t>Only needs saving at beginning of function and restoring at end of function</a:t>
            </a:r>
          </a:p>
          <a:p>
            <a:pPr lvl="1" eaLnBrk="1" hangingPunct="1"/>
            <a:r>
              <a:rPr lang="en-GB" sz="2400" dirty="0"/>
              <a:t>Only save/restore it if function overwrites the register</a:t>
            </a:r>
          </a:p>
        </p:txBody>
      </p:sp>
      <p:sp>
        <p:nvSpPr>
          <p:cNvPr id="25606" name="Text Box 43"/>
          <p:cNvSpPr txBox="1">
            <a:spLocks noChangeArrowheads="1"/>
          </p:cNvSpPr>
          <p:nvPr/>
        </p:nvSpPr>
        <p:spPr bwMode="auto">
          <a:xfrm rot="1476510">
            <a:off x="9294445" y="722792"/>
            <a:ext cx="2645765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CALLER-CALLEE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6BB5DB5-B5BA-0CBA-5842-D9AAC661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36</a:t>
            </a:fld>
            <a:endParaRPr lang="en-US" sz="24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10F59AF-C2EA-DF29-0CD3-826A67A8B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319" y="3429000"/>
            <a:ext cx="2573629" cy="333147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073-BBAA-EC8C-C935-786FE34ECFFD}"/>
              </a:ext>
            </a:extLst>
          </p:cNvPr>
          <p:cNvSpPr txBox="1"/>
          <p:nvPr/>
        </p:nvSpPr>
        <p:spPr>
          <a:xfrm>
            <a:off x="4929404" y="4024496"/>
            <a:ext cx="1473477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Only use r1-r4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5BA18-4F5D-AE46-A4A8-3F3D942745C6}"/>
              </a:ext>
            </a:extLst>
          </p:cNvPr>
          <p:cNvSpPr txBox="1"/>
          <p:nvPr/>
        </p:nvSpPr>
        <p:spPr>
          <a:xfrm>
            <a:off x="5014119" y="5406051"/>
            <a:ext cx="1473477" cy="8309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No need to save other registers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1995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05DB-AB83-C76B-9114-74E2C52C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 versus Callee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5D9F-D09A-E970-363D-534DB1D8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Which is better??</a:t>
            </a:r>
          </a:p>
          <a:p>
            <a:r>
              <a:rPr lang="en-US" sz="2800" dirty="0"/>
              <a:t>Neither is obviously better – depends on specific code</a:t>
            </a:r>
          </a:p>
          <a:p>
            <a:r>
              <a:rPr lang="en-US" sz="2800" kern="0" dirty="0"/>
              <a:t>Common solution: designate some registers as caller-saved, some as callee-saved</a:t>
            </a:r>
          </a:p>
          <a:p>
            <a:r>
              <a:rPr lang="en-US" sz="2800" kern="0" dirty="0"/>
              <a:t>More next time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7F69D-1682-857F-7E6C-1FEBDBAD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2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7CC1-C5B8-EBC2-A88B-CF6D1C8C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38E5-D8DE-B706-96F0-89F241AD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/>
              <a:t>Finish Up Function Calls</a:t>
            </a:r>
          </a:p>
          <a:p>
            <a:r>
              <a:rPr lang="en-US" sz="3300" dirty="0"/>
              <a:t>Talks about linking – the final puzzle piece of software</a:t>
            </a:r>
            <a:endParaRPr lang="en-US" sz="2300" dirty="0"/>
          </a:p>
          <a:p>
            <a:r>
              <a:rPr lang="en-US" sz="3300" dirty="0"/>
              <a:t>Lingering questions / feedback? I'll include an anonymous form at the end of every lecture: </a:t>
            </a:r>
            <a:r>
              <a:rPr lang="en-US" sz="3300" dirty="0">
                <a:hlinkClick r:id="rId2"/>
              </a:rPr>
              <a:t>https://bit.ly/3oXr4Ah</a:t>
            </a:r>
            <a:endParaRPr lang="en-US" sz="33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FA9EF-AA88-295F-3738-3F1E8933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A76BD2-4E74-A0DF-A088-7800972C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2672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553D0-7AB8-84EF-43DE-4787535C0EF1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1759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529C-9A42-A5B2-5A75-AAA9B14B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ARM/LEGv8 Sequencing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953BA-865B-59CF-7DBC-5A8B7D9E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Sequencing instructions change the flow of instructions that are executed</a:t>
            </a:r>
          </a:p>
          <a:p>
            <a:pPr lvl="1" eaLnBrk="1" hangingPunct="1"/>
            <a:r>
              <a:rPr lang="en-US" sz="2400" dirty="0"/>
              <a:t>This is achieved by modifying the program counter (PC)</a:t>
            </a:r>
          </a:p>
          <a:p>
            <a:pPr eaLnBrk="1" hangingPunct="1"/>
            <a:r>
              <a:rPr lang="en-US" sz="2800" dirty="0"/>
              <a:t>Unconditional branches are the most straightforward</a:t>
            </a:r>
            <a:br>
              <a:rPr lang="en-US" sz="2800" dirty="0"/>
            </a:br>
            <a:r>
              <a:rPr lang="en-US" sz="2800" dirty="0"/>
              <a:t>they ALWAYS change the PC and thus “jump” to another instruction out of the usual sequence</a:t>
            </a:r>
          </a:p>
          <a:p>
            <a:pPr eaLnBrk="1" hangingPunct="1"/>
            <a:r>
              <a:rPr lang="en-US" sz="2800" dirty="0"/>
              <a:t>Conditional branches</a:t>
            </a:r>
          </a:p>
          <a:p>
            <a:pPr eaLnBrk="1" hangingPunct="1"/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90440-C173-D3B7-2502-9CD6CE98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EFD2B2-288D-BD8B-21BC-F6EF87F4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20" y="5257800"/>
            <a:ext cx="8610600" cy="1529292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pPr indent="-50554"/>
            <a:r>
              <a:rPr lang="en-US" sz="2400" dirty="0"/>
              <a:t>If (</a:t>
            </a:r>
            <a:r>
              <a:rPr lang="en-US" sz="2400" dirty="0" err="1"/>
              <a:t>condition_test</a:t>
            </a:r>
            <a:r>
              <a:rPr lang="en-US" sz="2400" dirty="0"/>
              <a:t>) </a:t>
            </a:r>
            <a:r>
              <a:rPr lang="en-US" sz="2400" dirty="0" err="1"/>
              <a:t>goto</a:t>
            </a:r>
            <a:r>
              <a:rPr lang="en-US" sz="2400" dirty="0"/>
              <a:t> </a:t>
            </a:r>
            <a:r>
              <a:rPr lang="en-US" sz="2400" dirty="0" err="1"/>
              <a:t>target_address</a:t>
            </a:r>
            <a:endParaRPr lang="en-US" sz="2400" dirty="0"/>
          </a:p>
          <a:p>
            <a:pPr lvl="1"/>
            <a:r>
              <a:rPr lang="en-US" sz="1600" i="1" dirty="0" err="1"/>
              <a:t>condition_test</a:t>
            </a:r>
            <a:r>
              <a:rPr lang="en-US" sz="1600" i="1" dirty="0"/>
              <a:t> </a:t>
            </a:r>
            <a:r>
              <a:rPr lang="en-US" sz="1600" dirty="0"/>
              <a:t>examines the four flags from the processor status word (SPSR)</a:t>
            </a:r>
          </a:p>
          <a:p>
            <a:pPr lvl="1"/>
            <a:r>
              <a:rPr lang="en-US" sz="1600" i="1" dirty="0" err="1"/>
              <a:t>target_address</a:t>
            </a:r>
            <a:r>
              <a:rPr lang="en-US" sz="1600" dirty="0"/>
              <a:t> is a 19 bit signed </a:t>
            </a:r>
            <a:r>
              <a:rPr lang="en-US" sz="1600" u="sng" dirty="0"/>
              <a:t>word</a:t>
            </a:r>
            <a:r>
              <a:rPr lang="en-US" sz="1600" dirty="0"/>
              <a:t> displacement on current PC</a:t>
            </a:r>
          </a:p>
        </p:txBody>
      </p:sp>
    </p:spTree>
    <p:extLst>
      <p:ext uri="{BB962C8B-B14F-4D97-AF65-F5344CB8AC3E}">
        <p14:creationId xmlns:p14="http://schemas.microsoft.com/office/powerpoint/2010/main" val="152518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CB51-1B78-7D90-C283-1F32C691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LEGv8 Conditional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478B1-3582-83F1-D3A4-3419C3302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varieties of conditional branches</a:t>
            </a:r>
          </a:p>
          <a:p>
            <a:pPr marL="1156865" lvl="1" indent="-569534">
              <a:buFont typeface="+mj-lt"/>
              <a:buAutoNum type="arabicPeriod"/>
            </a:pPr>
            <a:r>
              <a:rPr lang="en-US" dirty="0"/>
              <a:t>One type compares a register to see if it is equal to zero.</a:t>
            </a:r>
          </a:p>
          <a:p>
            <a:pPr marL="1156865" lvl="1" indent="-569534">
              <a:buFont typeface="+mj-lt"/>
              <a:buAutoNum type="arabicPeriod"/>
            </a:pPr>
            <a:r>
              <a:rPr lang="en-US" dirty="0"/>
              <a:t>Another type checks the condition codes set in the status register.</a:t>
            </a:r>
          </a:p>
          <a:p>
            <a:pPr marL="41528" indent="0">
              <a:buNone/>
            </a:pPr>
            <a:endParaRPr lang="en-US" dirty="0"/>
          </a:p>
          <a:p>
            <a:pPr marL="41528" indent="0">
              <a:buNone/>
            </a:pPr>
            <a:endParaRPr lang="en-US" dirty="0"/>
          </a:p>
          <a:p>
            <a:pPr marL="41528" indent="0">
              <a:buNone/>
            </a:pPr>
            <a:endParaRPr lang="en-US" dirty="0"/>
          </a:p>
          <a:p>
            <a:pPr marL="611062" indent="-569534"/>
            <a:endParaRPr lang="en-US" dirty="0"/>
          </a:p>
          <a:p>
            <a:pPr marL="611062" indent="-569534"/>
            <a:r>
              <a:rPr lang="en-US" dirty="0"/>
              <a:t>Talked about CBZ and CBNZ last time</a:t>
            </a:r>
          </a:p>
          <a:p>
            <a:pPr marL="611062" indent="-569534"/>
            <a:r>
              <a:rPr lang="en-US" dirty="0"/>
              <a:t>Let's look at </a:t>
            </a:r>
            <a:r>
              <a:rPr lang="en-US" dirty="0" err="1"/>
              <a:t>B.cond</a:t>
            </a:r>
            <a:r>
              <a:rPr lang="en-US" dirty="0"/>
              <a:t>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153BD-718C-CE3A-4D89-1BD58CEC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93146-6050-ED72-A593-E297356EC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38" y="3581400"/>
            <a:ext cx="10201045" cy="13484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634C680-472D-3771-3B76-E86BBC6487D9}"/>
              </a:ext>
            </a:extLst>
          </p:cNvPr>
          <p:cNvSpPr/>
          <p:nvPr/>
        </p:nvSpPr>
        <p:spPr bwMode="auto">
          <a:xfrm>
            <a:off x="2042319" y="4442765"/>
            <a:ext cx="9729470" cy="510235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3907" tIns="56953" rIns="113907" bIns="5695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3906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12D2-C019-FF84-883A-9195C7C5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LEGv8 Conditional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CE012-D8ED-CB34-3C01-DCF1535AA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Motivation:</a:t>
            </a:r>
          </a:p>
          <a:p>
            <a:pPr lvl="1"/>
            <a:r>
              <a:rPr lang="en-US" sz="2800" dirty="0"/>
              <a:t>Some types of branches makes sense to check if a certain value is zero or not</a:t>
            </a:r>
          </a:p>
          <a:p>
            <a:pPr lvl="2"/>
            <a:r>
              <a:rPr lang="en-US" sz="2400" dirty="0"/>
              <a:t>while(a)</a:t>
            </a:r>
          </a:p>
          <a:p>
            <a:pPr lvl="1"/>
            <a:r>
              <a:rPr lang="en-US" sz="2800" dirty="0"/>
              <a:t>But not all:</a:t>
            </a:r>
          </a:p>
          <a:p>
            <a:pPr lvl="2"/>
            <a:r>
              <a:rPr lang="en-US" sz="2400" dirty="0"/>
              <a:t>if(a &gt; b)</a:t>
            </a:r>
          </a:p>
          <a:p>
            <a:pPr lvl="2"/>
            <a:r>
              <a:rPr lang="en-US" sz="2400" dirty="0"/>
              <a:t>if(a == b)</a:t>
            </a:r>
          </a:p>
          <a:p>
            <a:pPr lvl="1"/>
            <a:r>
              <a:rPr lang="en-US" sz="2800" dirty="0"/>
              <a:t>Using an extra </a:t>
            </a:r>
            <a:r>
              <a:rPr lang="en-US" sz="2800" b="1" dirty="0"/>
              <a:t>program status register</a:t>
            </a:r>
            <a:r>
              <a:rPr lang="en-US" sz="2800" dirty="0"/>
              <a:t> to check for various conditions allows for a greater breadth of branching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565E6-E222-9AAA-15E2-7606736E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72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BA59-754D-EEC9-1E89-BFA3D636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LEGv8 Conditional Instructions Using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FC8C-4924-5A56-3806-AC06F0DD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1062" indent="-569534"/>
            <a:r>
              <a:rPr lang="en-US" sz="2800" dirty="0"/>
              <a:t>FLAGS: NZVC record the results of (arithmetic) operations</a:t>
            </a:r>
            <a:br>
              <a:rPr lang="en-US" sz="2800" dirty="0"/>
            </a:br>
            <a:r>
              <a:rPr lang="en-US" sz="2800" dirty="0"/>
              <a:t>Negative, Zero, </a:t>
            </a:r>
            <a:r>
              <a:rPr lang="en-US" sz="2800" dirty="0" err="1"/>
              <a:t>oVerflow</a:t>
            </a:r>
            <a:r>
              <a:rPr lang="en-US" sz="2800" dirty="0"/>
              <a:t>, Carry—not present in LC2K</a:t>
            </a:r>
          </a:p>
          <a:p>
            <a:pPr marL="611062" indent="-569534"/>
            <a:r>
              <a:rPr lang="en-US" sz="2800" dirty="0"/>
              <a:t>We explicitly set them using the “set” modification to ADD/SUB etc.</a:t>
            </a:r>
          </a:p>
          <a:p>
            <a:pPr marL="611062" indent="-569534"/>
            <a:r>
              <a:rPr lang="en-US" sz="2800" dirty="0"/>
              <a:t>Example: ADDS  causes the 4 flag bits to be set according as the outcome is negative, zero, overflows, or generates a </a:t>
            </a:r>
            <a:r>
              <a:rPr lang="en-US" dirty="0"/>
              <a:t>c</a:t>
            </a:r>
            <a:r>
              <a:rPr lang="en-US" sz="2800" dirty="0"/>
              <a:t>arry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0449E-1D15-4C1A-7BE9-4752D822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F7538-91A9-D3A7-369F-44021068C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19" y="4800600"/>
            <a:ext cx="10521970" cy="2720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16ADCF-8BF8-C9CA-6B19-92266BEA4D1C}"/>
              </a:ext>
            </a:extLst>
          </p:cNvPr>
          <p:cNvSpPr txBox="1"/>
          <p:nvPr/>
        </p:nvSpPr>
        <p:spPr>
          <a:xfrm>
            <a:off x="2128322" y="6002020"/>
            <a:ext cx="9463366" cy="576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lIns="113907" tIns="56953" rIns="113907" bIns="56953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36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5F3C-6BA9-EE11-7B42-B654E2FC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Condition Codes Determine </a:t>
            </a:r>
            <a:br>
              <a:rPr lang="en-US" dirty="0"/>
            </a:br>
            <a:r>
              <a:rPr lang="en-US" dirty="0"/>
              <a:t>Direction of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5EF4-900D-7405-8168-5D24206E8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LEGv8 only ADDS / SUBS / ADDIS / SUBIS / CMP /CMPI  set the condition codes FLAGs or condition codes in PSR—the program status register</a:t>
            </a:r>
          </a:p>
          <a:p>
            <a:r>
              <a:rPr lang="en-US" dirty="0"/>
              <a:t>Four primary condition codes evaluated:</a:t>
            </a:r>
          </a:p>
          <a:p>
            <a:pPr lvl="1"/>
            <a:r>
              <a:rPr lang="en-US" dirty="0"/>
              <a:t>N – set if the result is </a:t>
            </a:r>
            <a:r>
              <a:rPr lang="en-US" dirty="0">
                <a:solidFill>
                  <a:srgbClr val="FF0000"/>
                </a:solidFill>
              </a:rPr>
              <a:t>negative</a:t>
            </a:r>
            <a:r>
              <a:rPr lang="en-US" dirty="0"/>
              <a:t> (i.e., bit 63 is non-zero)</a:t>
            </a:r>
          </a:p>
          <a:p>
            <a:pPr lvl="1"/>
            <a:r>
              <a:rPr lang="en-US" dirty="0"/>
              <a:t>Z – set if the result is </a:t>
            </a:r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 (i.e., all 64 bits are zero)</a:t>
            </a:r>
          </a:p>
          <a:p>
            <a:pPr lvl="1"/>
            <a:r>
              <a:rPr lang="en-US" strike="sngStrike" dirty="0"/>
              <a:t>C – set if last addition/subtraction had a </a:t>
            </a:r>
            <a:r>
              <a:rPr lang="en-US" strike="sngStrike" dirty="0">
                <a:solidFill>
                  <a:srgbClr val="FF0000"/>
                </a:solidFill>
              </a:rPr>
              <a:t>carry</a:t>
            </a:r>
            <a:r>
              <a:rPr lang="en-US" strike="sngStrike" dirty="0"/>
              <a:t>/borrow out of bit 63</a:t>
            </a:r>
          </a:p>
          <a:p>
            <a:pPr lvl="1"/>
            <a:r>
              <a:rPr lang="en-US" strike="sngStrike" dirty="0"/>
              <a:t>V – set if the last addition/subtraction produced an </a:t>
            </a:r>
            <a:r>
              <a:rPr lang="en-US" strike="sngStrike" dirty="0">
                <a:solidFill>
                  <a:srgbClr val="FF0000"/>
                </a:solidFill>
              </a:rPr>
              <a:t>overflow</a:t>
            </a:r>
            <a:r>
              <a:rPr lang="en-US" strike="sngStrike" dirty="0"/>
              <a:t> (e.g., two negative numbers added together produce a positive result)</a:t>
            </a:r>
            <a:endParaRPr lang="en-US" dirty="0"/>
          </a:p>
          <a:p>
            <a:r>
              <a:rPr lang="en-US" dirty="0"/>
              <a:t>Don’t worry about the C and V for this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60B79-8322-B658-332E-6B0A2C48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2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B804-10D6-9714-0126-0D232982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Condition Codes Determine </a:t>
            </a:r>
            <a:br>
              <a:rPr lang="en-US" dirty="0"/>
            </a:br>
            <a:r>
              <a:rPr lang="en-US" dirty="0"/>
              <a:t>Direction of Branch--continued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EAD4-AE57-D23D-5857-004F0F52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Content Placeholder 1">
            <a:extLst>
              <a:ext uri="{FF2B5EF4-FFF2-40B4-BE49-F238E27FC236}">
                <a16:creationId xmlns:a16="http://schemas.microsoft.com/office/drawing/2014/main" id="{988D2F46-AD21-56E4-6DEE-835333083F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268"/>
          <a:stretch/>
        </p:blipFill>
        <p:spPr bwMode="auto">
          <a:xfrm>
            <a:off x="1737519" y="2072193"/>
            <a:ext cx="5124440" cy="497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Content Placeholder 1">
            <a:extLst>
              <a:ext uri="{FF2B5EF4-FFF2-40B4-BE49-F238E27FC236}">
                <a16:creationId xmlns:a16="http://schemas.microsoft.com/office/drawing/2014/main" id="{B26B8BA5-118A-E24A-E00F-DD7D1F1EA9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88" r="905"/>
          <a:stretch/>
        </p:blipFill>
        <p:spPr bwMode="auto">
          <a:xfrm>
            <a:off x="6861959" y="2072193"/>
            <a:ext cx="2432368" cy="4975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ight Arrow 5">
            <a:extLst>
              <a:ext uri="{FF2B5EF4-FFF2-40B4-BE49-F238E27FC236}">
                <a16:creationId xmlns:a16="http://schemas.microsoft.com/office/drawing/2014/main" id="{55CBF9D4-98A2-799A-11AC-A3C578666C88}"/>
              </a:ext>
            </a:extLst>
          </p:cNvPr>
          <p:cNvSpPr/>
          <p:nvPr/>
        </p:nvSpPr>
        <p:spPr bwMode="auto">
          <a:xfrm>
            <a:off x="1285673" y="2760112"/>
            <a:ext cx="451846" cy="172720"/>
          </a:xfrm>
          <a:prstGeom prst="rightArrow">
            <a:avLst/>
          </a:prstGeom>
          <a:solidFill>
            <a:srgbClr val="CC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3907" tIns="56953" rIns="113907" bIns="5695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3906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8" name="Right Arrow 10">
            <a:extLst>
              <a:ext uri="{FF2B5EF4-FFF2-40B4-BE49-F238E27FC236}">
                <a16:creationId xmlns:a16="http://schemas.microsoft.com/office/drawing/2014/main" id="{DD4AA5B8-F19B-7CF0-887E-535BEF83A79A}"/>
              </a:ext>
            </a:extLst>
          </p:cNvPr>
          <p:cNvSpPr/>
          <p:nvPr/>
        </p:nvSpPr>
        <p:spPr bwMode="auto">
          <a:xfrm>
            <a:off x="1285673" y="2965268"/>
            <a:ext cx="451846" cy="172720"/>
          </a:xfrm>
          <a:prstGeom prst="rightArrow">
            <a:avLst/>
          </a:prstGeom>
          <a:solidFill>
            <a:srgbClr val="CC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3907" tIns="56953" rIns="113907" bIns="5695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3906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9" name="Right Arrow 11">
            <a:extLst>
              <a:ext uri="{FF2B5EF4-FFF2-40B4-BE49-F238E27FC236}">
                <a16:creationId xmlns:a16="http://schemas.microsoft.com/office/drawing/2014/main" id="{5F214D73-BF0F-FAC8-217C-1DE91E3F50BB}"/>
              </a:ext>
            </a:extLst>
          </p:cNvPr>
          <p:cNvSpPr/>
          <p:nvPr/>
        </p:nvSpPr>
        <p:spPr bwMode="auto">
          <a:xfrm>
            <a:off x="1292007" y="6061172"/>
            <a:ext cx="451846" cy="172720"/>
          </a:xfrm>
          <a:prstGeom prst="rightArrow">
            <a:avLst/>
          </a:prstGeom>
          <a:solidFill>
            <a:srgbClr val="CC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3907" tIns="56953" rIns="113907" bIns="5695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3906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0" name="Right Arrow 12">
            <a:extLst>
              <a:ext uri="{FF2B5EF4-FFF2-40B4-BE49-F238E27FC236}">
                <a16:creationId xmlns:a16="http://schemas.microsoft.com/office/drawing/2014/main" id="{59C9DE5F-756B-609F-336D-1745921B48D8}"/>
              </a:ext>
            </a:extLst>
          </p:cNvPr>
          <p:cNvSpPr/>
          <p:nvPr/>
        </p:nvSpPr>
        <p:spPr bwMode="auto">
          <a:xfrm>
            <a:off x="1292007" y="5806512"/>
            <a:ext cx="451846" cy="172720"/>
          </a:xfrm>
          <a:prstGeom prst="rightArrow">
            <a:avLst/>
          </a:prstGeom>
          <a:solidFill>
            <a:srgbClr val="CC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3907" tIns="56953" rIns="113907" bIns="5695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3906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EAA88-8466-0EF0-DD7F-76D40659A2A4}"/>
              </a:ext>
            </a:extLst>
          </p:cNvPr>
          <p:cNvSpPr txBox="1"/>
          <p:nvPr/>
        </p:nvSpPr>
        <p:spPr>
          <a:xfrm>
            <a:off x="9280019" y="2539338"/>
            <a:ext cx="2389284" cy="1500013"/>
          </a:xfrm>
          <a:prstGeom prst="rect">
            <a:avLst/>
          </a:prstGeom>
          <a:noFill/>
        </p:spPr>
        <p:txBody>
          <a:bodyPr wrap="none" lIns="113907" tIns="56953" rIns="113907" bIns="56953" rtlCol="0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Need to know</a:t>
            </a:r>
            <a:br>
              <a:rPr lang="en-US" sz="3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</a:b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the 7 with the</a:t>
            </a:r>
            <a:br>
              <a:rPr lang="en-US" sz="3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</a:br>
            <a:r>
              <a:rPr lang="en-US" sz="30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rPr>
              <a:t>red arrows</a:t>
            </a:r>
          </a:p>
        </p:txBody>
      </p:sp>
      <p:sp>
        <p:nvSpPr>
          <p:cNvPr id="22" name="Right Arrow 13">
            <a:extLst>
              <a:ext uri="{FF2B5EF4-FFF2-40B4-BE49-F238E27FC236}">
                <a16:creationId xmlns:a16="http://schemas.microsoft.com/office/drawing/2014/main" id="{DBDD9357-0E4F-D0B0-9DE1-B31D527CBB8F}"/>
              </a:ext>
            </a:extLst>
          </p:cNvPr>
          <p:cNvSpPr/>
          <p:nvPr/>
        </p:nvSpPr>
        <p:spPr bwMode="auto">
          <a:xfrm>
            <a:off x="1285672" y="5476134"/>
            <a:ext cx="451846" cy="172720"/>
          </a:xfrm>
          <a:prstGeom prst="rightArrow">
            <a:avLst/>
          </a:prstGeom>
          <a:solidFill>
            <a:srgbClr val="CC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3907" tIns="56953" rIns="113907" bIns="5695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3906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" name="Right Arrow 14">
            <a:extLst>
              <a:ext uri="{FF2B5EF4-FFF2-40B4-BE49-F238E27FC236}">
                <a16:creationId xmlns:a16="http://schemas.microsoft.com/office/drawing/2014/main" id="{C84CCEEC-EE63-C4C3-9839-10484EA95A6A}"/>
              </a:ext>
            </a:extLst>
          </p:cNvPr>
          <p:cNvSpPr/>
          <p:nvPr/>
        </p:nvSpPr>
        <p:spPr bwMode="auto">
          <a:xfrm>
            <a:off x="1299607" y="6266276"/>
            <a:ext cx="451846" cy="172720"/>
          </a:xfrm>
          <a:prstGeom prst="rightArrow">
            <a:avLst/>
          </a:prstGeom>
          <a:solidFill>
            <a:srgbClr val="CC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3907" tIns="56953" rIns="113907" bIns="5695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3906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4" name="Right Arrow 15">
            <a:extLst>
              <a:ext uri="{FF2B5EF4-FFF2-40B4-BE49-F238E27FC236}">
                <a16:creationId xmlns:a16="http://schemas.microsoft.com/office/drawing/2014/main" id="{47F1CE6F-FA29-C305-D515-427B13982D8C}"/>
              </a:ext>
            </a:extLst>
          </p:cNvPr>
          <p:cNvSpPr/>
          <p:nvPr/>
        </p:nvSpPr>
        <p:spPr bwMode="auto">
          <a:xfrm>
            <a:off x="1285672" y="6475673"/>
            <a:ext cx="451846" cy="172720"/>
          </a:xfrm>
          <a:prstGeom prst="rightArrow">
            <a:avLst/>
          </a:prstGeom>
          <a:solidFill>
            <a:srgbClr val="CC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3907" tIns="56953" rIns="113907" bIns="56953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113906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365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4700</TotalTime>
  <Words>3838</Words>
  <Application>Microsoft Office PowerPoint</Application>
  <PresentationFormat>Custom</PresentationFormat>
  <Paragraphs>658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2_Office Theme</vt:lpstr>
      <vt:lpstr>EECS 370 - Lecture 6</vt:lpstr>
      <vt:lpstr>Announcements</vt:lpstr>
      <vt:lpstr>Instruction Set Architecture (ISA) Design Lectures</vt:lpstr>
      <vt:lpstr>ARM/LEGv8 Sequencing Instructions</vt:lpstr>
      <vt:lpstr>LEGv8 Conditional Instructions</vt:lpstr>
      <vt:lpstr>LEGv8 Conditional Instructions</vt:lpstr>
      <vt:lpstr>LEGv8 Conditional Instructions Using FLAGS</vt:lpstr>
      <vt:lpstr>ARM Condition Codes Determine  Direction of Branch</vt:lpstr>
      <vt:lpstr>ARM Condition Codes Determine  Direction of Branch--continued</vt:lpstr>
      <vt:lpstr>Conditional Branches: How to use</vt:lpstr>
      <vt:lpstr>Branch—Example</vt:lpstr>
      <vt:lpstr>Branch—Example</vt:lpstr>
      <vt:lpstr>Loop—Example</vt:lpstr>
      <vt:lpstr>Extra Example: Do-while Loop</vt:lpstr>
      <vt:lpstr>Extra Problem – For Your Reference</vt:lpstr>
      <vt:lpstr>Extra Problem</vt:lpstr>
      <vt:lpstr>Branching far away</vt:lpstr>
      <vt:lpstr>Unconditional Branching Instructions</vt:lpstr>
      <vt:lpstr>Branch with Link (BL)</vt:lpstr>
      <vt:lpstr>Converting function calls to assembly code</vt:lpstr>
      <vt:lpstr>Task 1: Passing parameters</vt:lpstr>
      <vt:lpstr>Call stack</vt:lpstr>
      <vt:lpstr>The stack grows as functions are called</vt:lpstr>
      <vt:lpstr>The stack shrinks as functions return</vt:lpstr>
      <vt:lpstr>Stack frame contents</vt:lpstr>
      <vt:lpstr>Stack frame contents (2)</vt:lpstr>
      <vt:lpstr>Assigning variables to memory spaces</vt:lpstr>
      <vt:lpstr>Assigning variables to memory spaces</vt:lpstr>
      <vt:lpstr>What about registers?</vt:lpstr>
      <vt:lpstr>What about registers?</vt:lpstr>
      <vt:lpstr>Two Possible Solutions</vt:lpstr>
      <vt:lpstr>Another example</vt:lpstr>
      <vt:lpstr>“caller-save” vs. “callee-save”</vt:lpstr>
      <vt:lpstr>Another helpful visual</vt:lpstr>
      <vt:lpstr>Saving/Restoring Optimizations</vt:lpstr>
      <vt:lpstr>Saving/Restoring Optimizations</vt:lpstr>
      <vt:lpstr>Caller versus Callee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Jonathan Beaumont</cp:lastModifiedBy>
  <cp:revision>261</cp:revision>
  <dcterms:created xsi:type="dcterms:W3CDTF">2020-01-27T04:39:41Z</dcterms:created>
  <dcterms:modified xsi:type="dcterms:W3CDTF">2023-01-24T05:18:22Z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