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9"/>
  </p:notesMasterIdLst>
  <p:sldIdLst>
    <p:sldId id="256" r:id="rId2"/>
    <p:sldId id="404" r:id="rId3"/>
    <p:sldId id="304" r:id="rId4"/>
    <p:sldId id="662" r:id="rId5"/>
    <p:sldId id="663" r:id="rId6"/>
    <p:sldId id="665" r:id="rId7"/>
    <p:sldId id="667" r:id="rId8"/>
    <p:sldId id="595" r:id="rId9"/>
    <p:sldId id="668" r:id="rId10"/>
    <p:sldId id="669" r:id="rId11"/>
    <p:sldId id="670" r:id="rId12"/>
    <p:sldId id="671" r:id="rId13"/>
    <p:sldId id="672" r:id="rId14"/>
    <p:sldId id="674" r:id="rId15"/>
    <p:sldId id="673" r:id="rId16"/>
    <p:sldId id="675" r:id="rId17"/>
    <p:sldId id="676" r:id="rId18"/>
    <p:sldId id="677" r:id="rId19"/>
    <p:sldId id="678" r:id="rId20"/>
    <p:sldId id="679" r:id="rId21"/>
    <p:sldId id="680" r:id="rId22"/>
    <p:sldId id="681" r:id="rId23"/>
    <p:sldId id="682" r:id="rId24"/>
    <p:sldId id="700" r:id="rId25"/>
    <p:sldId id="701" r:id="rId26"/>
    <p:sldId id="703" r:id="rId27"/>
    <p:sldId id="687" r:id="rId28"/>
    <p:sldId id="688" r:id="rId29"/>
    <p:sldId id="693" r:id="rId30"/>
    <p:sldId id="689" r:id="rId31"/>
    <p:sldId id="690" r:id="rId32"/>
    <p:sldId id="691" r:id="rId33"/>
    <p:sldId id="692" r:id="rId34"/>
    <p:sldId id="694" r:id="rId35"/>
    <p:sldId id="695" r:id="rId36"/>
    <p:sldId id="696" r:id="rId37"/>
    <p:sldId id="697" r:id="rId38"/>
    <p:sldId id="698" r:id="rId39"/>
    <p:sldId id="699" r:id="rId40"/>
    <p:sldId id="499" r:id="rId41"/>
    <p:sldId id="617" r:id="rId42"/>
    <p:sldId id="618" r:id="rId43"/>
    <p:sldId id="621" r:id="rId44"/>
    <p:sldId id="622" r:id="rId45"/>
    <p:sldId id="623" r:id="rId46"/>
    <p:sldId id="624" r:id="rId47"/>
    <p:sldId id="313" r:id="rId48"/>
  </p:sldIdLst>
  <p:sldSz cx="12161838" cy="7772400"/>
  <p:notesSz cx="6858000" cy="9144000"/>
  <p:custDataLst>
    <p:tags r:id="rId50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1963" autoAdjust="0"/>
  </p:normalViewPr>
  <p:slideViewPr>
    <p:cSldViewPr>
      <p:cViewPr varScale="1">
        <p:scale>
          <a:sx n="83" d="100"/>
          <a:sy n="83" d="100"/>
        </p:scale>
        <p:origin x="1644" y="60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99CE4-C2A4-1540-8BDE-789F90EDB09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0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99CE4-C2A4-1540-8BDE-789F90EDB092}" type="slidenum">
              <a:rPr lang="en-US">
                <a:solidFill>
                  <a:srgbClr val="000000"/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766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24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7" rIns="96651" bIns="48327" anchor="b"/>
          <a:lstStyle/>
          <a:p>
            <a:pPr algn="r" defTabSz="966788"/>
            <a:fld id="{4E7765C9-B86A-4894-8FB8-ABDC28EC93CF}" type="slidenum">
              <a:rPr lang="en-US" sz="1300">
                <a:ea typeface="ＭＳ Ｐゴシック" charset="-128"/>
              </a:rPr>
              <a:pPr algn="r" defTabSz="966788"/>
              <a:t>8</a:t>
            </a:fld>
            <a:endParaRPr lang="en-US" sz="1300">
              <a:ea typeface="ＭＳ Ｐゴシック" charset="-128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319088"/>
            <a:ext cx="6003925" cy="3838575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6813" cy="4265613"/>
          </a:xfrm>
          <a:noFill/>
          <a:ln/>
        </p:spPr>
        <p:txBody>
          <a:bodyPr wrap="none" lIns="96651" tIns="48327" rIns="96651" bIns="48327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7" rIns="96651" bIns="48327" anchor="b"/>
          <a:lstStyle/>
          <a:p>
            <a:pPr algn="r" defTabSz="966788"/>
            <a:fld id="{9CC136E8-A2A5-413E-83E2-27BB68C81601}" type="slidenum">
              <a:rPr lang="en-US" sz="1300">
                <a:ea typeface="ＭＳ Ｐゴシック" charset="-128"/>
              </a:rPr>
              <a:pPr algn="r" defTabSz="966788"/>
              <a:t>9</a:t>
            </a:fld>
            <a:endParaRPr lang="en-US" sz="1300">
              <a:ea typeface="ＭＳ Ｐゴシック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319088"/>
            <a:ext cx="6003925" cy="3838575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6813" cy="4265613"/>
          </a:xfrm>
          <a:noFill/>
          <a:ln/>
        </p:spPr>
        <p:txBody>
          <a:bodyPr wrap="none" lIns="96651" tIns="48327" rIns="96651" bIns="48327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9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1" tIns="48327" rIns="96651" bIns="48327" anchor="b"/>
          <a:lstStyle/>
          <a:p>
            <a:pPr algn="r" defTabSz="966788"/>
            <a:fld id="{9CC136E8-A2A5-413E-83E2-27BB68C81601}" type="slidenum">
              <a:rPr lang="en-US" sz="1300">
                <a:ea typeface="ＭＳ Ｐゴシック" charset="-128"/>
              </a:rPr>
              <a:pPr algn="r" defTabSz="966788"/>
              <a:t>10</a:t>
            </a:fld>
            <a:endParaRPr lang="en-US" sz="1300">
              <a:ea typeface="ＭＳ Ｐゴシック" charset="-128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5638" y="319088"/>
            <a:ext cx="6003925" cy="3838575"/>
          </a:xfrm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530725"/>
            <a:ext cx="6246813" cy="4265613"/>
          </a:xfrm>
          <a:noFill/>
          <a:ln/>
        </p:spPr>
        <p:txBody>
          <a:bodyPr wrap="none" lIns="96651" tIns="48327" rIns="96651" bIns="48327" anchor="ctr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6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5338" y="709613"/>
            <a:ext cx="5670550" cy="3624262"/>
          </a:xfrm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4CE7-0446-4494-BE3F-409191D41A31}" type="slidenum">
              <a:rPr lang="en-US">
                <a:solidFill>
                  <a:prstClr val="black"/>
                </a:solidFill>
                <a:cs typeface="Arial" charset="0"/>
              </a:rPr>
              <a:pPr/>
              <a:t>42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32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95338" y="709613"/>
            <a:ext cx="5670550" cy="3624262"/>
          </a:xfrm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ea typeface="ＭＳ Ｐゴシック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2A4476-519A-422E-8E44-CF0585F04FD2}" type="slidenum">
              <a:rPr lang="en-US">
                <a:solidFill>
                  <a:prstClr val="black"/>
                </a:solidFill>
                <a:cs typeface="Arial" charset="0"/>
              </a:rPr>
              <a:pPr/>
              <a:t>43</a:t>
            </a:fld>
            <a:endParaRPr lang="en-US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38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99CE4-C2A4-1540-8BDE-789F90EDB09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02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5338" y="709613"/>
            <a:ext cx="5670550" cy="3624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99CE4-C2A4-1540-8BDE-789F90EDB092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60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MH5uL3Hii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it.ly/3oXr4Ah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GB" dirty="0"/>
              <a:t>Saving/Restoring Optimizations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9441" y="1381760"/>
            <a:ext cx="10641608" cy="544068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Where can we avoid loads/stores?</a:t>
            </a:r>
          </a:p>
          <a:p>
            <a:pPr eaLnBrk="1" hangingPunct="1"/>
            <a:r>
              <a:rPr lang="en-GB" sz="2800" dirty="0" err="1">
                <a:solidFill>
                  <a:srgbClr val="00B0F0"/>
                </a:solidFill>
              </a:rPr>
              <a:t>Callee</a:t>
            </a:r>
            <a:r>
              <a:rPr lang="en-GB" sz="2800" dirty="0">
                <a:solidFill>
                  <a:srgbClr val="00B0F0"/>
                </a:solidFill>
              </a:rPr>
              <a:t>-saved</a:t>
            </a:r>
          </a:p>
          <a:p>
            <a:pPr lvl="1" eaLnBrk="1" hangingPunct="1"/>
            <a:r>
              <a:rPr lang="en-GB" sz="2400" dirty="0"/>
              <a:t>Only needs saving at beginning of function and restoring at end of function</a:t>
            </a:r>
          </a:p>
          <a:p>
            <a:pPr lvl="1" eaLnBrk="1" hangingPunct="1"/>
            <a:r>
              <a:rPr lang="en-GB" sz="2400" dirty="0"/>
              <a:t>Only save/restore it if function overwrites the register</a:t>
            </a:r>
          </a:p>
        </p:txBody>
      </p:sp>
      <p:sp>
        <p:nvSpPr>
          <p:cNvPr id="25606" name="Text Box 43"/>
          <p:cNvSpPr txBox="1">
            <a:spLocks noChangeArrowheads="1"/>
          </p:cNvSpPr>
          <p:nvPr/>
        </p:nvSpPr>
        <p:spPr bwMode="auto">
          <a:xfrm rot="1476510">
            <a:off x="9294445" y="722792"/>
            <a:ext cx="2645765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CALLER-CALLEE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6BB5DB5-B5BA-0CBA-5842-D9AAC661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10</a:t>
            </a:fld>
            <a:endParaRPr lang="en-US" sz="24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10F59AF-C2EA-DF29-0CD3-826A67A8B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319" y="3429000"/>
            <a:ext cx="2573629" cy="333147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22073-BBAA-EC8C-C935-786FE34ECFFD}"/>
              </a:ext>
            </a:extLst>
          </p:cNvPr>
          <p:cNvSpPr txBox="1"/>
          <p:nvPr/>
        </p:nvSpPr>
        <p:spPr>
          <a:xfrm>
            <a:off x="4929404" y="4024496"/>
            <a:ext cx="1473477" cy="58477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Only use r1-r4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5BA18-4F5D-AE46-A4A8-3F3D942745C6}"/>
              </a:ext>
            </a:extLst>
          </p:cNvPr>
          <p:cNvSpPr txBox="1"/>
          <p:nvPr/>
        </p:nvSpPr>
        <p:spPr>
          <a:xfrm>
            <a:off x="5014119" y="5406051"/>
            <a:ext cx="1473477" cy="83099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No need to save other registers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11995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05DB-AB83-C76B-9114-74E2C52C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Caller</a:t>
            </a:r>
            <a:r>
              <a:rPr lang="en-US" dirty="0"/>
              <a:t> versus </a:t>
            </a:r>
            <a:r>
              <a:rPr lang="en-US" dirty="0">
                <a:solidFill>
                  <a:srgbClr val="00B0F0"/>
                </a:solidFill>
              </a:rPr>
              <a:t>Callee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5D9F-D09A-E970-363D-534DB1D8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Which is better??</a:t>
            </a:r>
          </a:p>
          <a:p>
            <a:r>
              <a:rPr lang="en-US" sz="2800" dirty="0"/>
              <a:t>Let's look at some examples…</a:t>
            </a:r>
          </a:p>
          <a:p>
            <a:endParaRPr lang="en-US" sz="2800" kern="0" dirty="0"/>
          </a:p>
          <a:p>
            <a:r>
              <a:rPr lang="en-US" sz="2800" kern="0" dirty="0"/>
              <a:t>Simplifying assumptions:</a:t>
            </a:r>
          </a:p>
          <a:p>
            <a:pPr lvl="1"/>
            <a:r>
              <a:rPr lang="en-GB" kern="0" dirty="0"/>
              <a:t>A function can be invoked by many different call sites in different functions. </a:t>
            </a:r>
          </a:p>
          <a:p>
            <a:pPr lvl="1"/>
            <a:endParaRPr lang="en-GB" kern="0" dirty="0"/>
          </a:p>
          <a:p>
            <a:pPr lvl="1"/>
            <a:r>
              <a:rPr lang="en-GB" kern="0" dirty="0"/>
              <a:t>Assume no inter-procedural analysis (hard problem)</a:t>
            </a:r>
          </a:p>
          <a:p>
            <a:pPr lvl="2"/>
            <a:r>
              <a:rPr lang="en-GB" kern="0" dirty="0"/>
              <a:t>A function has no knowledge about which registers are used in either its caller or callee</a:t>
            </a:r>
          </a:p>
          <a:p>
            <a:pPr lvl="2"/>
            <a:r>
              <a:rPr lang="en-GB" kern="0" dirty="0"/>
              <a:t>Assume main() is not invoked by another function</a:t>
            </a:r>
          </a:p>
          <a:p>
            <a:pPr marL="1043388" lvl="2" indent="0">
              <a:buNone/>
            </a:pPr>
            <a:endParaRPr lang="en-GB" kern="0" dirty="0"/>
          </a:p>
          <a:p>
            <a:pPr lvl="1"/>
            <a:r>
              <a:rPr lang="en-GB" kern="0" dirty="0"/>
              <a:t>Implication</a:t>
            </a:r>
          </a:p>
          <a:p>
            <a:pPr lvl="2"/>
            <a:r>
              <a:rPr lang="en-GB" kern="0" dirty="0"/>
              <a:t>Any register allocation optimization is done using function local information</a:t>
            </a:r>
          </a:p>
          <a:p>
            <a:endParaRPr lang="en-US" sz="2800" kern="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7F69D-1682-857F-7E6C-1FEBDBAD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9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FD6F-B585-1C14-384D-3E43E108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Caller-saved</a:t>
            </a:r>
            <a:r>
              <a:rPr lang="en-US" dirty="0"/>
              <a:t> vs. </a:t>
            </a:r>
            <a:r>
              <a:rPr lang="en-US" dirty="0">
                <a:solidFill>
                  <a:srgbClr val="00B0F0"/>
                </a:solidFill>
              </a:rPr>
              <a:t>callee saved</a:t>
            </a:r>
            <a:r>
              <a:rPr lang="en-US" dirty="0"/>
              <a:t> – Multiple function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17B4-5D83-6256-E949-0C66DCF7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B5B5A-E4B7-897F-AD18-0BDCE0C7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77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35B9906-FB0F-A443-2CBC-33C7DA014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452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30CE388-6009-23FD-48EA-AAFB59F8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000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g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final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j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8B6BF74-4BF3-671F-C74B-EE316EA3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8548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final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y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z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z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973914-B4D2-7765-E31D-3297545652E6}"/>
              </a:ext>
            </a:extLst>
          </p:cNvPr>
          <p:cNvCxnSpPr/>
          <p:nvPr/>
        </p:nvCxnSpPr>
        <p:spPr>
          <a:xfrm flipV="1">
            <a:off x="2347119" y="3124200"/>
            <a:ext cx="1447800" cy="1200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79E76F-D017-0C88-B318-789835CE799B}"/>
              </a:ext>
            </a:extLst>
          </p:cNvPr>
          <p:cNvCxnSpPr/>
          <p:nvPr/>
        </p:nvCxnSpPr>
        <p:spPr>
          <a:xfrm flipV="1">
            <a:off x="5024904" y="3124199"/>
            <a:ext cx="1447800" cy="1200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3669AF-3EA8-FCAB-ACBE-24B0D26E02A8}"/>
              </a:ext>
            </a:extLst>
          </p:cNvPr>
          <p:cNvCxnSpPr/>
          <p:nvPr/>
        </p:nvCxnSpPr>
        <p:spPr>
          <a:xfrm flipV="1">
            <a:off x="7700289" y="3124199"/>
            <a:ext cx="1447800" cy="12000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1">
            <a:extLst>
              <a:ext uri="{FF2B5EF4-FFF2-40B4-BE49-F238E27FC236}">
                <a16:creationId xmlns:a16="http://schemas.microsoft.com/office/drawing/2014/main" id="{CF4DFD30-CACA-2C66-8CEF-9020A7FD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90" y="6477000"/>
            <a:ext cx="7224261" cy="4535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 dirty="0">
                <a:latin typeface="Calibri" pitchFamily="34" charset="0"/>
                <a:ea typeface="ＭＳ Ｐゴシック" charset="-128"/>
              </a:rPr>
              <a:t>Note: assume main does not have to save any </a:t>
            </a:r>
            <a:r>
              <a:rPr lang="en-US" sz="2200" dirty="0" err="1">
                <a:latin typeface="Calibri" pitchFamily="34" charset="0"/>
                <a:ea typeface="ＭＳ Ｐゴシック" charset="-128"/>
              </a:rPr>
              <a:t>callee</a:t>
            </a:r>
            <a:r>
              <a:rPr lang="en-US" sz="2200" dirty="0">
                <a:latin typeface="Calibri" pitchFamily="34" charset="0"/>
                <a:ea typeface="ＭＳ Ｐゴシック" charset="-128"/>
              </a:rPr>
              <a:t> registers</a:t>
            </a:r>
          </a:p>
        </p:txBody>
      </p:sp>
    </p:spTree>
    <p:extLst>
      <p:ext uri="{BB962C8B-B14F-4D97-AF65-F5344CB8AC3E}">
        <p14:creationId xmlns:p14="http://schemas.microsoft.com/office/powerpoint/2010/main" val="1063760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E410-F450-866A-A19B-F83D2DB0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Caller-saved</a:t>
            </a:r>
            <a:r>
              <a:rPr lang="en-US" dirty="0"/>
              <a:t> vs. </a:t>
            </a:r>
            <a:r>
              <a:rPr lang="en-US" dirty="0">
                <a:solidFill>
                  <a:srgbClr val="00B0F0"/>
                </a:solidFill>
              </a:rPr>
              <a:t>callee saved</a:t>
            </a:r>
            <a:r>
              <a:rPr lang="en-US" dirty="0"/>
              <a:t> – Multiple function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0875-DCEE-F72F-501E-3C80DF3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registers need to be saved/restored if we use a </a:t>
            </a:r>
            <a:r>
              <a:rPr lang="en-US" b="1" dirty="0">
                <a:solidFill>
                  <a:srgbClr val="00B050"/>
                </a:solidFill>
              </a:rPr>
              <a:t>caller-save</a:t>
            </a:r>
            <a:r>
              <a:rPr lang="en-US" dirty="0"/>
              <a:t> convention?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registers need to be saved/restored if we use a </a:t>
            </a:r>
            <a:r>
              <a:rPr lang="en-US" b="1" dirty="0">
                <a:solidFill>
                  <a:srgbClr val="00B0F0"/>
                </a:solidFill>
              </a:rPr>
              <a:t>callee-save</a:t>
            </a:r>
            <a:r>
              <a:rPr lang="en-US" dirty="0"/>
              <a:t> convention?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many registers need to be saved/restored if we use a mix of </a:t>
            </a:r>
            <a:r>
              <a:rPr lang="en-US" b="1" dirty="0">
                <a:solidFill>
                  <a:srgbClr val="00B050"/>
                </a:solidFill>
              </a:rPr>
              <a:t>caller-save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callee-save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5EBE1-7CBE-F036-A8D5-80F464F4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8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FD6F-B585-1C14-384D-3E43E108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  <a:r>
              <a:rPr lang="en-US" dirty="0">
                <a:solidFill>
                  <a:srgbClr val="00B050"/>
                </a:solidFill>
              </a:rPr>
              <a:t>Caller-save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17B4-5D83-6256-E949-0C66DCF7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B5B5A-E4B7-897F-AD18-0BDCE0C7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77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  [4 STUR]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  [4 LDUR]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35B9906-FB0F-A443-2CBC-33C7DA014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452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ＭＳ Ｐゴシック" charset="-128"/>
              </a:rPr>
              <a:t>  [2 STUR]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ＭＳ Ｐゴシック" charset="-128"/>
              </a:rPr>
              <a:t>[2 LDUR]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30CE388-6009-23FD-48EA-AAFB59F8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000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bar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(){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g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ＭＳ Ｐゴシック" charset="-128"/>
              </a:rPr>
              <a:t>  [3 STUR]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final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ＭＳ Ｐゴシック" charset="-128"/>
              </a:rPr>
              <a:t>  [3 LDUR]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j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8B6BF74-4BF3-671F-C74B-EE316EA3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8548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final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solidFill>
                <a:srgbClr val="008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y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z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z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b="1" dirty="0">
              <a:solidFill>
                <a:srgbClr val="00008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DB4E2D3-097B-006D-060C-0F8E1F2E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0" y="6505505"/>
            <a:ext cx="2679427" cy="4535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C0000"/>
                </a:solidFill>
                <a:latin typeface="Arial Narrow" panose="020B0606020202030204" pitchFamily="34" charset="0"/>
                <a:ea typeface="ＭＳ Ｐゴシック" charset="-128"/>
              </a:rPr>
              <a:t>Total: 9 STUR / 9 LDUR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11D3E6-36CB-B0B9-5BD7-68438E982E60}"/>
              </a:ext>
            </a:extLst>
          </p:cNvPr>
          <p:cNvSpPr/>
          <p:nvPr/>
        </p:nvSpPr>
        <p:spPr>
          <a:xfrm>
            <a:off x="6218479" y="183198"/>
            <a:ext cx="5979570" cy="75471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</a:rPr>
              <a:t>Poll: How many </a:t>
            </a:r>
            <a:r>
              <a:rPr lang="en-US" sz="2000" b="1" u="sng" kern="0" dirty="0" err="1">
                <a:solidFill>
                  <a:prstClr val="black"/>
                </a:solidFill>
                <a:latin typeface="Century Gothic"/>
              </a:rPr>
              <a:t>ld</a:t>
            </a:r>
            <a:r>
              <a:rPr lang="en-US" sz="2000" b="1" u="sng" kern="0" dirty="0">
                <a:solidFill>
                  <a:prstClr val="black"/>
                </a:solidFill>
                <a:latin typeface="Century Gothic"/>
              </a:rPr>
              <a:t>/</a:t>
            </a:r>
            <a:r>
              <a:rPr lang="en-US" sz="2000" b="1" u="sng" kern="0" dirty="0" err="1">
                <a:solidFill>
                  <a:prstClr val="black"/>
                </a:solidFill>
                <a:latin typeface="Century Gothic"/>
              </a:rPr>
              <a:t>st</a:t>
            </a:r>
            <a:r>
              <a:rPr lang="en-US" sz="2000" b="1" u="sng" kern="0" dirty="0">
                <a:solidFill>
                  <a:prstClr val="black"/>
                </a:solidFill>
                <a:latin typeface="Century Gothic"/>
              </a:rPr>
              <a:t> pairs are needed?</a:t>
            </a:r>
            <a:endParaRPr lang="en-US" sz="2000" kern="0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61949-82F6-48E2-E75D-1B879431130A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68640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FD6F-B585-1C14-384D-3E43E108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</a:t>
            </a:r>
            <a:r>
              <a:rPr lang="en-US" dirty="0">
                <a:solidFill>
                  <a:srgbClr val="00B0F0"/>
                </a:solidFill>
              </a:rPr>
              <a:t>Callee-save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17B4-5D83-6256-E949-0C66DCF7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B5B5A-E4B7-897F-AD18-0BDCE0C7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77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35B9906-FB0F-A443-2CBC-33C7DA014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452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[2 STUR]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[2 LDUR]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30CE388-6009-23FD-48EA-AAFB59F8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000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[4 STUR]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g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final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j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[4 LDUR]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8B6BF74-4BF3-671F-C74B-EE316EA3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8548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final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[2 STUR]</a:t>
            </a: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y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z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z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[2 LDUR]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2C51F-56E9-1D23-5E4F-FD541A05F3B0}"/>
              </a:ext>
            </a:extLst>
          </p:cNvPr>
          <p:cNvSpPr/>
          <p:nvPr/>
        </p:nvSpPr>
        <p:spPr>
          <a:xfrm>
            <a:off x="6461919" y="1893698"/>
            <a:ext cx="5103621" cy="43180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 How many </a:t>
            </a:r>
            <a:r>
              <a:rPr lang="en-US" sz="2000" b="1" u="sng" kern="0" dirty="0" err="1">
                <a:solidFill>
                  <a:prstClr val="black"/>
                </a:solidFill>
                <a:latin typeface="Century Gothic"/>
                <a:cs typeface="+mn-cs"/>
              </a:rPr>
              <a:t>ld</a:t>
            </a: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/</a:t>
            </a:r>
            <a:r>
              <a:rPr lang="en-US" sz="2000" b="1" u="sng" kern="0" dirty="0" err="1">
                <a:solidFill>
                  <a:prstClr val="black"/>
                </a:solidFill>
                <a:latin typeface="Century Gothic"/>
                <a:cs typeface="+mn-cs"/>
              </a:rPr>
              <a:t>st</a:t>
            </a: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 pairs are needed?</a:t>
            </a:r>
            <a:endParaRPr lang="en-US" sz="2000" kern="0" dirty="0">
              <a:solidFill>
                <a:prstClr val="black"/>
              </a:solidFill>
              <a:latin typeface="Century Gothic"/>
              <a:cs typeface="+mn-cs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DB4E2D3-097B-006D-060C-0F8E1F2E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40" y="6505505"/>
            <a:ext cx="2679427" cy="4535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C0000"/>
                </a:solidFill>
                <a:latin typeface="Arial Narrow" panose="020B0606020202030204" pitchFamily="34" charset="0"/>
                <a:ea typeface="ＭＳ Ｐゴシック" charset="-128"/>
              </a:rPr>
              <a:t>Total: 8 STUR / 8 LDUR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F7ECC-DAA0-10F1-BFD4-C8D6161505BF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414010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3C8F-73C8-C631-F023-3679FD6D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one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26779-5EB1-9C7F-D15D-BE71297B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Caller-save</a:t>
            </a:r>
            <a:r>
              <a:rPr lang="en-US" dirty="0"/>
              <a:t> works best when we don't have many live values across function call</a:t>
            </a:r>
          </a:p>
          <a:p>
            <a:r>
              <a:rPr lang="en-US" dirty="0">
                <a:solidFill>
                  <a:srgbClr val="00B0F0"/>
                </a:solidFill>
              </a:rPr>
              <a:t>Callee-save</a:t>
            </a:r>
            <a:r>
              <a:rPr lang="en-US" dirty="0"/>
              <a:t> works best when we don't use many registers overall</a:t>
            </a:r>
          </a:p>
          <a:p>
            <a:r>
              <a:rPr lang="en-US" dirty="0"/>
              <a:t>We probably see functions of both kinds across an entire program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Use both!</a:t>
            </a:r>
          </a:p>
          <a:p>
            <a:pPr lvl="1"/>
            <a:r>
              <a:rPr lang="en-US" dirty="0"/>
              <a:t>E.g. if we have 6 registers, use some (say r0-r2) as </a:t>
            </a:r>
            <a:r>
              <a:rPr lang="en-US" dirty="0">
                <a:solidFill>
                  <a:srgbClr val="00B050"/>
                </a:solidFill>
              </a:rPr>
              <a:t>caller-save</a:t>
            </a:r>
            <a:r>
              <a:rPr lang="en-US" dirty="0"/>
              <a:t> and others (say r3-r5) as </a:t>
            </a:r>
            <a:r>
              <a:rPr lang="en-US" dirty="0">
                <a:solidFill>
                  <a:srgbClr val="00B0F0"/>
                </a:solidFill>
              </a:rPr>
              <a:t>callee-save</a:t>
            </a:r>
          </a:p>
          <a:p>
            <a:pPr lvl="1"/>
            <a:r>
              <a:rPr lang="en-US" dirty="0"/>
              <a:t>Now each function can optimize for each situation to reduce saving/restoring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8EF45-DEF8-4D09-6119-FC14FAFFE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8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FD6F-B585-1C14-384D-3E43E108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Mixed </a:t>
            </a:r>
            <a:r>
              <a:rPr lang="en-US" dirty="0">
                <a:solidFill>
                  <a:srgbClr val="00B050"/>
                </a:solidFill>
              </a:rPr>
              <a:t>3 caller</a:t>
            </a:r>
            <a:r>
              <a:rPr lang="en-US" dirty="0"/>
              <a:t> / </a:t>
            </a:r>
            <a:r>
              <a:rPr lang="en-US" dirty="0">
                <a:solidFill>
                  <a:srgbClr val="00B0F0"/>
                </a:solidFill>
              </a:rPr>
              <a:t>3 callee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117B4-5D83-6256-E949-0C66DCF7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B5B5A-E4B7-897F-AD18-0BDCE0C7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377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  [1 STUR]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ＭＳ Ｐゴシック" charset="-128"/>
              </a:rPr>
              <a:t>  [1 LDUR]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35B9906-FB0F-A443-2CBC-33C7DA014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3452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ＭＳ Ｐゴシック" charset="-128"/>
              </a:rPr>
              <a:t>[2 STUR]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ＭＳ Ｐゴシック" charset="-128"/>
              </a:rPr>
              <a:t>[2 LDUR]</a:t>
            </a:r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30CE388-6009-23FD-48EA-AAFB59F8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000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bar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(){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ＭＳ Ｐゴシック" charset="-128"/>
              </a:rPr>
              <a:t>[3 STUR]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g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j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final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();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j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ea typeface="ＭＳ Ｐゴシック" charset="-128"/>
              </a:rPr>
              <a:t>[3 LDUR]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800" dirty="0"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8B6BF74-4BF3-671F-C74B-EE316EA36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8548" y="2743200"/>
            <a:ext cx="2297913" cy="316200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final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(){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solidFill>
                <a:srgbClr val="008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y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z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z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z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</a:t>
            </a:r>
            <a:endParaRPr lang="en-US" sz="1800" b="1" dirty="0">
              <a:solidFill>
                <a:srgbClr val="00008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F2C51F-56E9-1D23-5E4F-FD541A05F3B0}"/>
              </a:ext>
            </a:extLst>
          </p:cNvPr>
          <p:cNvSpPr/>
          <p:nvPr/>
        </p:nvSpPr>
        <p:spPr>
          <a:xfrm>
            <a:off x="6919119" y="81473"/>
            <a:ext cx="5103621" cy="801498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</a:rPr>
              <a:t>Poll:</a:t>
            </a:r>
            <a:r>
              <a:rPr lang="en-US" sz="2000" b="1" kern="0" dirty="0">
                <a:solidFill>
                  <a:prstClr val="black"/>
                </a:solidFill>
                <a:latin typeface="Century Gothic"/>
              </a:rPr>
              <a:t> What's the optimal number of caller/callee registers for final?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ADB4E2D3-097B-006D-060C-0F8E1F2E1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639" y="6635777"/>
            <a:ext cx="2679427" cy="45357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CC0000"/>
                </a:solidFill>
                <a:latin typeface="Arial Narrow" panose="020B0606020202030204" pitchFamily="34" charset="0"/>
                <a:ea typeface="ＭＳ Ｐゴシック" charset="-128"/>
              </a:rPr>
              <a:t>Total: 6 STUR / 6 LDUR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CE921-D882-82CC-DF04-848077859611}"/>
              </a:ext>
            </a:extLst>
          </p:cNvPr>
          <p:cNvSpPr txBox="1"/>
          <p:nvPr/>
        </p:nvSpPr>
        <p:spPr>
          <a:xfrm>
            <a:off x="836126" y="1729723"/>
            <a:ext cx="6381659" cy="1038348"/>
          </a:xfrm>
          <a:prstGeom prst="rect">
            <a:avLst/>
          </a:prstGeom>
          <a:noFill/>
        </p:spPr>
        <p:txBody>
          <a:bodyPr wrap="none" lIns="113907" tIns="56953" rIns="113907" bIns="56953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main, ideally put all variables in</a:t>
            </a:r>
            <a:r>
              <a:rPr lang="en-US" sz="2000" dirty="0">
                <a:solidFill>
                  <a:srgbClr val="00B0F0"/>
                </a:solidFill>
              </a:rPr>
              <a:t> callee-save</a:t>
            </a:r>
            <a:r>
              <a:rPr lang="en-US" sz="2000" dirty="0"/>
              <a:t> 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we only 3 are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One variable needs to go in </a:t>
            </a:r>
            <a:r>
              <a:rPr lang="en-US" sz="2000" dirty="0">
                <a:solidFill>
                  <a:srgbClr val="00B050"/>
                </a:solidFill>
              </a:rPr>
              <a:t>caller-saved </a:t>
            </a:r>
            <a:r>
              <a:rPr lang="en-US" sz="2000" dirty="0"/>
              <a:t>register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C2E482CD-09D8-0879-6B7D-CE962B083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353" y="5905206"/>
            <a:ext cx="1082836" cy="73057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  <a:ea typeface="ＭＳ Ｐゴシック" charset="-128"/>
              </a:rPr>
              <a:t>1 caller r</a:t>
            </a:r>
          </a:p>
          <a:p>
            <a:r>
              <a:rPr lang="en-US" sz="2000" dirty="0">
                <a:solidFill>
                  <a:srgbClr val="00B0F0"/>
                </a:solidFill>
                <a:latin typeface="Arial Narrow" panose="020B0606020202030204" pitchFamily="34" charset="0"/>
                <a:ea typeface="ＭＳ Ｐゴシック" charset="-128"/>
              </a:rPr>
              <a:t>3 callee r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0048B19F-6A6E-D9D6-B61D-58C3B1423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528" y="5905206"/>
            <a:ext cx="1689591" cy="1038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rial Narrow" panose="020B0606020202030204" pitchFamily="34" charset="0"/>
                <a:ea typeface="ＭＳ Ｐゴシック" charset="-128"/>
              </a:rPr>
              <a:t>2 callee r</a:t>
            </a:r>
          </a:p>
          <a:p>
            <a:r>
              <a:rPr lang="en-US" sz="2000" dirty="0">
                <a:latin typeface="Arial Narrow" panose="020B0606020202030204" pitchFamily="34" charset="0"/>
                <a:ea typeface="ＭＳ Ｐゴシック" charset="-128"/>
              </a:rPr>
              <a:t>(</a:t>
            </a:r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  <a:ea typeface="ＭＳ Ｐゴシック" charset="-128"/>
              </a:rPr>
              <a:t>2 caller </a:t>
            </a:r>
            <a:r>
              <a:rPr lang="en-US" sz="2000" dirty="0">
                <a:latin typeface="Arial Narrow" panose="020B0606020202030204" pitchFamily="34" charset="0"/>
                <a:ea typeface="ＭＳ Ｐゴシック" charset="-128"/>
              </a:rPr>
              <a:t>would be equivalent)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A5024E97-56E8-B0FD-082F-83630ABC5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9267" y="5446706"/>
            <a:ext cx="1036350" cy="42279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  <a:ea typeface="ＭＳ Ｐゴシック" charset="-128"/>
              </a:rPr>
              <a:t>2 caller r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D156FF0B-5DE7-B3CD-C3C1-60C49098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2683" y="5905206"/>
            <a:ext cx="1082836" cy="10383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rial Narrow" panose="020B0606020202030204" pitchFamily="34" charset="0"/>
                <a:ea typeface="ＭＳ Ｐゴシック" charset="-128"/>
              </a:rPr>
              <a:t>1 caller r</a:t>
            </a:r>
          </a:p>
          <a:p>
            <a:r>
              <a:rPr lang="en-US" sz="2000" dirty="0">
                <a:solidFill>
                  <a:srgbClr val="00B0F0"/>
                </a:solidFill>
                <a:latin typeface="Arial Narrow" panose="020B0606020202030204" pitchFamily="34" charset="0"/>
                <a:ea typeface="ＭＳ Ｐゴシック" charset="-128"/>
              </a:rPr>
              <a:t>3 callee r</a:t>
            </a:r>
          </a:p>
          <a:p>
            <a:endParaRPr lang="en-US" sz="2000" dirty="0">
              <a:solidFill>
                <a:srgbClr val="00B0F0"/>
              </a:solidFill>
              <a:latin typeface="Arial Narrow" panose="020B0606020202030204" pitchFamily="34" charset="0"/>
              <a:ea typeface="ＭＳ Ｐゴシック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AC254-1499-81C6-669F-51D2169F0F51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4772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1" grpId="0"/>
      <p:bldP spid="12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2047-88A9-CF25-E285-D0906E2A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LEGv8  ABI- Application Binary Interface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A7A6C-794E-FB87-737D-110B1377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ABI is an agreement about how to use the various registers</a:t>
            </a:r>
          </a:p>
          <a:p>
            <a:r>
              <a:rPr lang="en-US" dirty="0"/>
              <a:t>Not enforced by hardware, just a convention by programmers / compilers</a:t>
            </a:r>
          </a:p>
          <a:p>
            <a:r>
              <a:rPr lang="en-US" dirty="0"/>
              <a:t>If you won't your code to work with other functions / libraries, </a:t>
            </a:r>
            <a:r>
              <a:rPr lang="en-US" b="1" dirty="0"/>
              <a:t>follow these</a:t>
            </a:r>
            <a:endParaRPr lang="en-US" dirty="0"/>
          </a:p>
          <a:p>
            <a:r>
              <a:rPr lang="en-US" dirty="0"/>
              <a:t>Some register conventions in ARMv8</a:t>
            </a:r>
          </a:p>
          <a:p>
            <a:pPr lvl="1"/>
            <a:r>
              <a:rPr lang="en-US" dirty="0"/>
              <a:t>X30 is the </a:t>
            </a:r>
            <a:r>
              <a:rPr lang="en-US" b="1" dirty="0"/>
              <a:t>link register</a:t>
            </a:r>
            <a:r>
              <a:rPr lang="en-US" dirty="0"/>
              <a:t> – used to hold return address</a:t>
            </a:r>
          </a:p>
          <a:p>
            <a:pPr lvl="1"/>
            <a:r>
              <a:rPr lang="en-US" dirty="0"/>
              <a:t>X28 is </a:t>
            </a:r>
            <a:r>
              <a:rPr lang="en-US" b="1" dirty="0"/>
              <a:t>stack pointer</a:t>
            </a:r>
            <a:r>
              <a:rPr lang="en-US" dirty="0"/>
              <a:t> – holds address of top of stack</a:t>
            </a:r>
          </a:p>
          <a:p>
            <a:pPr lvl="1"/>
            <a:r>
              <a:rPr lang="en-US" dirty="0"/>
              <a:t>X19-X27 are </a:t>
            </a:r>
            <a:r>
              <a:rPr lang="en-US" b="1" dirty="0">
                <a:solidFill>
                  <a:srgbClr val="00B0F0"/>
                </a:solidFill>
              </a:rPr>
              <a:t>callee-saved </a:t>
            </a:r>
            <a:r>
              <a:rPr lang="en-US" dirty="0"/>
              <a:t>– function must save live values before call</a:t>
            </a:r>
          </a:p>
          <a:p>
            <a:pPr lvl="1"/>
            <a:r>
              <a:rPr lang="en-US" dirty="0"/>
              <a:t>X0-15 are </a:t>
            </a:r>
            <a:r>
              <a:rPr lang="en-US" b="1" dirty="0">
                <a:solidFill>
                  <a:srgbClr val="00B050"/>
                </a:solidFill>
              </a:rPr>
              <a:t>caller-saved</a:t>
            </a:r>
            <a:r>
              <a:rPr lang="en-US" b="1" dirty="0"/>
              <a:t> </a:t>
            </a:r>
            <a:r>
              <a:rPr lang="en-US" dirty="0"/>
              <a:t>– function must save these before writing to them</a:t>
            </a:r>
          </a:p>
          <a:p>
            <a:pPr lvl="1"/>
            <a:r>
              <a:rPr lang="en-US" dirty="0"/>
              <a:t>X0-X7 used for </a:t>
            </a:r>
            <a:r>
              <a:rPr lang="en-US" b="1" dirty="0"/>
              <a:t>arguments</a:t>
            </a:r>
            <a:r>
              <a:rPr lang="en-US" dirty="0"/>
              <a:t> (memory used if more space is needed)</a:t>
            </a:r>
          </a:p>
          <a:p>
            <a:pPr lvl="1"/>
            <a:r>
              <a:rPr lang="en-US" dirty="0"/>
              <a:t>X0 used for </a:t>
            </a:r>
            <a:r>
              <a:rPr lang="en-US" b="1" dirty="0"/>
              <a:t>return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18ECB-12D4-A7C2-97F8-F6A8B9EB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6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F45D-CC73-81A0-B2F6-CD3BBAF2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Caller/Callee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B617-0CEC-9F86-0436-A90E751E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not clicking?</a:t>
            </a:r>
          </a:p>
          <a:p>
            <a:r>
              <a:rPr lang="en-US" dirty="0"/>
              <a:t>Don't worry, this is a tricky concept for students to get</a:t>
            </a:r>
          </a:p>
          <a:p>
            <a:r>
              <a:rPr lang="en-US" dirty="0"/>
              <a:t>Check out supplemental video</a:t>
            </a:r>
          </a:p>
          <a:p>
            <a:pPr lvl="2"/>
            <a:r>
              <a:rPr lang="en-US" dirty="0">
                <a:hlinkClick r:id="rId2"/>
              </a:rPr>
              <a:t>https://www.youtube.com/watch?v=SMH5uL3HiiU</a:t>
            </a:r>
            <a:endParaRPr lang="en-US" dirty="0"/>
          </a:p>
          <a:p>
            <a:r>
              <a:rPr lang="en-US" dirty="0"/>
              <a:t>Come to office hours to go over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98157-95C1-AE90-E88B-0E19BE2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0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P1</a:t>
            </a:r>
          </a:p>
          <a:p>
            <a:pPr lvl="1"/>
            <a:r>
              <a:rPr lang="en-US" dirty="0"/>
              <a:t>Project 1a due tonight</a:t>
            </a:r>
          </a:p>
          <a:p>
            <a:pPr lvl="1"/>
            <a:r>
              <a:rPr lang="en-US" dirty="0"/>
              <a:t>Project 1 s + m due Tuesday Thu 1/26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HW 2</a:t>
            </a:r>
          </a:p>
          <a:p>
            <a:pPr lvl="1"/>
            <a:r>
              <a:rPr lang="en-US" dirty="0"/>
              <a:t>Posted on website, due Mon 2/6 at 8 pm</a:t>
            </a:r>
          </a:p>
          <a:p>
            <a:r>
              <a:rPr lang="en-US" dirty="0"/>
              <a:t>Get exam conflicts and SSD accommodations sent to us by </a:t>
            </a:r>
            <a:r>
              <a:rPr lang="en-US" b="1" dirty="0"/>
              <a:t>tomorrow</a:t>
            </a:r>
            <a:endParaRPr lang="en-US" dirty="0"/>
          </a:p>
          <a:p>
            <a:pPr lvl="1"/>
            <a:r>
              <a:rPr lang="en-US" dirty="0"/>
              <a:t>Forms listed on the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4FDF2B9-C98A-1D1C-D72E-969F5E914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19" y="3276600"/>
            <a:ext cx="3800574" cy="181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1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65FF-3AFB-56DF-00FA-9ED8F3F6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we’ll finish up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783F-1864-620A-C22B-06871C00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linkers and loaders</a:t>
            </a:r>
          </a:p>
          <a:p>
            <a:pPr lvl="1"/>
            <a:r>
              <a:rPr lang="en-US" dirty="0"/>
              <a:t>Basic relationship of complier, assembler, linker and loader.</a:t>
            </a:r>
          </a:p>
          <a:p>
            <a:pPr lvl="1"/>
            <a:r>
              <a:rPr lang="en-US" dirty="0"/>
              <a:t>Object files</a:t>
            </a:r>
          </a:p>
          <a:p>
            <a:pPr lvl="2"/>
            <a:r>
              <a:rPr lang="en-US" dirty="0"/>
              <a:t>Symbol tables and relocation tables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0A2E8-DA49-633D-B704-23692CA8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85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19F8-14A9-7455-8D54-DDB92834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to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3A94-3F4A-FC27-9879-E467F0A1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project 1a, our view is this: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F8078-A505-F2FA-1A03-318FABA7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2" descr="pentium">
            <a:extLst>
              <a:ext uri="{FF2B5EF4-FFF2-40B4-BE49-F238E27FC236}">
                <a16:creationId xmlns:a16="http://schemas.microsoft.com/office/drawing/2014/main" id="{1BA07CF5-C9D7-635B-3547-25714D5B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2260" y="4133557"/>
            <a:ext cx="3228377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3">
            <a:extLst>
              <a:ext uri="{FF2B5EF4-FFF2-40B4-BE49-F238E27FC236}">
                <a16:creationId xmlns:a16="http://schemas.microsoft.com/office/drawing/2014/main" id="{08ED3F45-6FB0-00E5-8C52-EFAE03788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65" y="5169877"/>
            <a:ext cx="4155295" cy="1036320"/>
          </a:xfrm>
          <a:prstGeom prst="leftArrow">
            <a:avLst>
              <a:gd name="adj1" fmla="val 50000"/>
              <a:gd name="adj2" fmla="val 85417"/>
            </a:avLst>
          </a:prstGeom>
          <a:solidFill>
            <a:srgbClr val="00CC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DB535D3-35B3-4420-FCAB-75D9B8FC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2719" y="2579077"/>
            <a:ext cx="2026973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Assembly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F9966DB-F7F3-D649-0401-11C40016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2060" y="5169877"/>
            <a:ext cx="1925624" cy="138176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Executable</a:t>
            </a:r>
          </a:p>
        </p:txBody>
      </p:sp>
      <p:sp>
        <p:nvSpPr>
          <p:cNvPr id="12" name="Bent-Up Arrow 29">
            <a:extLst>
              <a:ext uri="{FF2B5EF4-FFF2-40B4-BE49-F238E27FC236}">
                <a16:creationId xmlns:a16="http://schemas.microsoft.com/office/drawing/2014/main" id="{38E14E58-E17F-7C35-6B8E-DAC1640D6735}"/>
              </a:ext>
            </a:extLst>
          </p:cNvPr>
          <p:cNvSpPr/>
          <p:nvPr/>
        </p:nvSpPr>
        <p:spPr bwMode="auto">
          <a:xfrm flipV="1">
            <a:off x="7269692" y="2708617"/>
            <a:ext cx="4053947" cy="2461260"/>
          </a:xfrm>
          <a:prstGeom prst="bentUpArrow">
            <a:avLst/>
          </a:prstGeom>
          <a:solidFill>
            <a:srgbClr val="33CC33"/>
          </a:solidFill>
          <a:ln w="9525" cap="flat" cmpd="sng" algn="ctr">
            <a:solidFill>
              <a:srgbClr val="33CC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13907" tIns="56953" rIns="113907" bIns="56953" numCol="1" rtlCol="0" anchor="t" anchorCtr="0" compatLnSpc="1">
            <a:prstTxWarp prst="textNoShape">
              <a:avLst/>
            </a:prstTxWarp>
          </a:bodyPr>
          <a:lstStyle/>
          <a:p>
            <a:pPr defTabSz="1139068"/>
            <a:endParaRPr lang="en-US" dirty="0"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3DEE61-A949-3A2D-3E45-168382DB570E}"/>
              </a:ext>
            </a:extLst>
          </p:cNvPr>
          <p:cNvSpPr txBox="1"/>
          <p:nvPr/>
        </p:nvSpPr>
        <p:spPr>
          <a:xfrm>
            <a:off x="8080482" y="2751797"/>
            <a:ext cx="2757528" cy="576683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r>
              <a:rPr lang="en-US" dirty="0"/>
              <a:t>Assembler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4C627-B108-B49A-10CB-EBBE4C7075EF}"/>
              </a:ext>
            </a:extLst>
          </p:cNvPr>
          <p:cNvSpPr/>
          <p:nvPr/>
        </p:nvSpPr>
        <p:spPr>
          <a:xfrm>
            <a:off x="5507952" y="6237249"/>
            <a:ext cx="4155295" cy="9499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/>
            <a:r>
              <a:rPr lang="en-US" sz="2000" dirty="0">
                <a:latin typeface="Century" panose="02040604050505020304" pitchFamily="18" charset="0"/>
              </a:rPr>
              <a:t>Not very accurate… why?</a:t>
            </a:r>
          </a:p>
          <a:p>
            <a:pPr algn="ctr"/>
            <a:r>
              <a:rPr lang="en-US" sz="2000" dirty="0">
                <a:latin typeface="Century" panose="02040604050505020304" pitchFamily="18" charset="0"/>
              </a:rPr>
              <a:t>Because in reality, we have multiple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7CD5C-B622-17DF-05D3-03A7ED8EC1FE}"/>
              </a:ext>
            </a:extLst>
          </p:cNvPr>
          <p:cNvSpPr/>
          <p:nvPr/>
        </p:nvSpPr>
        <p:spPr>
          <a:xfrm>
            <a:off x="558020" y="3468031"/>
            <a:ext cx="6516857" cy="51816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 panose="020B0502020202020204" pitchFamily="34" charset="0"/>
                <a:cs typeface="+mn-cs"/>
              </a:rPr>
              <a:t>Poll:</a:t>
            </a:r>
            <a:r>
              <a:rPr lang="en-US" sz="2000" b="1" kern="0" dirty="0">
                <a:solidFill>
                  <a:prstClr val="black"/>
                </a:solidFill>
                <a:latin typeface="Century Gothic" panose="020B0502020202020204" pitchFamily="34" charset="0"/>
                <a:cs typeface="+mn-c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Why do we write programs in multiple files?</a:t>
            </a:r>
            <a:endParaRPr lang="en-US" sz="2000" kern="0" dirty="0">
              <a:solidFill>
                <a:prstClr val="black"/>
              </a:solidFill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87373-99B0-DBCA-90C0-30F46EA71B63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88845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47FA-86B9-085C-B5F6-47C44B5E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437B-8890-62F9-EAC5-2FDB042F3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practice, programs are made from thousands or millions of lines of code</a:t>
            </a:r>
          </a:p>
          <a:p>
            <a:pPr lvl="1"/>
            <a:r>
              <a:rPr lang="en-US" dirty="0"/>
              <a:t>Use pre-existing libraries like </a:t>
            </a:r>
            <a:r>
              <a:rPr lang="en-US" dirty="0" err="1"/>
              <a:t>stdlib</a:t>
            </a:r>
            <a:endParaRPr lang="en-US" dirty="0"/>
          </a:p>
          <a:p>
            <a:r>
              <a:rPr lang="en-US" dirty="0"/>
              <a:t>If we change one line, do we need to recompile the whole thing?</a:t>
            </a:r>
          </a:p>
          <a:p>
            <a:pPr lvl="1"/>
            <a:r>
              <a:rPr lang="en-US" dirty="0"/>
              <a:t>No! If we compile each file into a separate </a:t>
            </a:r>
            <a:r>
              <a:rPr lang="en-US" b="1" dirty="0"/>
              <a:t>object file</a:t>
            </a:r>
            <a:r>
              <a:rPr lang="en-US" dirty="0"/>
              <a:t>, then we only need to recompile that one file and </a:t>
            </a:r>
            <a:r>
              <a:rPr lang="en-US" b="1" dirty="0"/>
              <a:t>link </a:t>
            </a:r>
            <a:r>
              <a:rPr lang="en-US" dirty="0"/>
              <a:t>it to the other, unchanged object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74A7D-B5B2-2693-6FA4-31B6ACBA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4AC6-12A9-4BBE-4126-68DB8868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to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AF718-D19F-62DB-9C05-0C220360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2" descr="pentium">
            <a:extLst>
              <a:ext uri="{FF2B5EF4-FFF2-40B4-BE49-F238E27FC236}">
                <a16:creationId xmlns:a16="http://schemas.microsoft.com/office/drawing/2014/main" id="{3CD8D09F-DC2B-F611-2008-781E7A19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8322" y="3368040"/>
            <a:ext cx="3228377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3">
            <a:extLst>
              <a:ext uri="{FF2B5EF4-FFF2-40B4-BE49-F238E27FC236}">
                <a16:creationId xmlns:a16="http://schemas.microsoft.com/office/drawing/2014/main" id="{712FF687-DCA6-0B25-F7D0-3F6F28D6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827" y="4404360"/>
            <a:ext cx="4155295" cy="1036320"/>
          </a:xfrm>
          <a:prstGeom prst="leftArrow">
            <a:avLst>
              <a:gd name="adj1" fmla="val 50000"/>
              <a:gd name="adj2" fmla="val 85417"/>
            </a:avLst>
          </a:prstGeom>
          <a:solidFill>
            <a:srgbClr val="00CC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Loader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5B6BC1C-9E3E-914B-269F-51C325D54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387" y="1986280"/>
            <a:ext cx="2026973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Assembly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7AD522AB-F95D-86AC-CECF-33C8B2A75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5754" y="1640840"/>
            <a:ext cx="1722927" cy="1209040"/>
          </a:xfrm>
          <a:prstGeom prst="rightArrow">
            <a:avLst>
              <a:gd name="adj1" fmla="val 50000"/>
              <a:gd name="adj2" fmla="val 30357"/>
            </a:avLst>
          </a:prstGeom>
          <a:solidFill>
            <a:srgbClr val="00CC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Calibri" pitchFamily="34" charset="0"/>
              </a:rPr>
              <a:t>Assembler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69E53B6-F922-F125-246D-DA68E193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681" y="1899920"/>
            <a:ext cx="2229670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Object File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29B4F6D-2AA2-E660-170A-8D330A8C6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727" y="1727200"/>
            <a:ext cx="2229670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4CD8753-AA14-6380-220C-B439A1CFC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773" y="1468120"/>
            <a:ext cx="2229670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Object File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F2CF648B-EA61-BB12-66D7-E2F212D07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084" y="1813560"/>
            <a:ext cx="2026973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4DD33ED-C71C-4A8B-9581-1D03CDBC5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781" y="1554480"/>
            <a:ext cx="2026973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Assembly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5F1A816D-83E7-5EF5-828E-5224E1A78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122" y="4404360"/>
            <a:ext cx="1925624" cy="138176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Executable</a:t>
            </a: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74A2C336-5A06-A484-195B-A620293D69D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817333" y="2677160"/>
            <a:ext cx="2229670" cy="1727200"/>
            <a:chOff x="3600" y="1872"/>
            <a:chExt cx="1056" cy="960"/>
          </a:xfrm>
        </p:grpSpPr>
        <p:sp>
          <p:nvSpPr>
            <p:cNvPr id="16" name="AutoShape 14">
              <a:extLst>
                <a:ext uri="{FF2B5EF4-FFF2-40B4-BE49-F238E27FC236}">
                  <a16:creationId xmlns:a16="http://schemas.microsoft.com/office/drawing/2014/main" id="{215A6805-C7EC-D798-9826-EB39415DF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872"/>
              <a:ext cx="480" cy="9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CC00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40F985CE-2378-6D8A-DF33-A1F9F5FCB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912" cy="240"/>
            </a:xfrm>
            <a:prstGeom prst="rect">
              <a:avLst/>
            </a:prstGeom>
            <a:solidFill>
              <a:srgbClr val="00CC00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Linker</a:t>
              </a:r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91B6A2EC-09B1-9DA9-8C43-F0619E4E9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2160"/>
              <a:ext cx="216" cy="336"/>
            </a:xfrm>
            <a:prstGeom prst="rect">
              <a:avLst/>
            </a:prstGeom>
            <a:solidFill>
              <a:srgbClr val="00CC00"/>
            </a:solidFill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A274D0E5-AC81-8F90-B0B4-B3B6E33622C2}"/>
              </a:ext>
            </a:extLst>
          </p:cNvPr>
          <p:cNvGrpSpPr>
            <a:grpSpLocks/>
          </p:cNvGrpSpPr>
          <p:nvPr/>
        </p:nvGrpSpPr>
        <p:grpSpPr bwMode="auto">
          <a:xfrm>
            <a:off x="6587662" y="2936240"/>
            <a:ext cx="1925624" cy="1295400"/>
            <a:chOff x="4656" y="2064"/>
            <a:chExt cx="912" cy="720"/>
          </a:xfrm>
        </p:grpSpPr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FC7E6A8E-439F-44D3-BF52-6F4B647AD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256"/>
              <a:ext cx="816" cy="528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Library</a:t>
              </a:r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E80AED11-C1FD-8929-61D6-0A65F2B1D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160"/>
              <a:ext cx="816" cy="528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Library</a:t>
              </a: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15A9B447-7BD9-DE87-C9A5-3DD0BAB64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064"/>
              <a:ext cx="816" cy="528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alibri" pitchFamily="34" charset="0"/>
                </a:rPr>
                <a:t>Library</a:t>
              </a:r>
            </a:p>
          </p:txBody>
        </p:sp>
      </p:grpSp>
      <p:sp>
        <p:nvSpPr>
          <p:cNvPr id="23" name="Rectangle 21">
            <a:extLst>
              <a:ext uri="{FF2B5EF4-FFF2-40B4-BE49-F238E27FC236}">
                <a16:creationId xmlns:a16="http://schemas.microsoft.com/office/drawing/2014/main" id="{A46829AA-6170-B175-BD32-2A7FFCC6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43" y="1986280"/>
            <a:ext cx="2026973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Assembly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C5800049-1979-6FC0-945A-AA478DDA1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41" y="1813560"/>
            <a:ext cx="2026973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endParaRPr lang="en-US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D3B9BBF6-880A-7E56-3936-2AB1D9519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138" y="1554480"/>
            <a:ext cx="2026973" cy="77724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C, C++, etc.</a:t>
            </a:r>
          </a:p>
        </p:txBody>
      </p:sp>
      <p:sp>
        <p:nvSpPr>
          <p:cNvPr id="26" name="AutoShape 24">
            <a:extLst>
              <a:ext uri="{FF2B5EF4-FFF2-40B4-BE49-F238E27FC236}">
                <a16:creationId xmlns:a16="http://schemas.microsoft.com/office/drawing/2014/main" id="{E75184A3-AC85-9D0C-1B73-D77EAFB2F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460" y="1640840"/>
            <a:ext cx="1722927" cy="1209040"/>
          </a:xfrm>
          <a:prstGeom prst="rightArrow">
            <a:avLst>
              <a:gd name="adj1" fmla="val 50000"/>
              <a:gd name="adj2" fmla="val 30357"/>
            </a:avLst>
          </a:prstGeom>
          <a:solidFill>
            <a:srgbClr val="00CC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sz="2500" dirty="0">
                <a:solidFill>
                  <a:srgbClr val="000000"/>
                </a:solidFill>
                <a:latin typeface="Calibri" pitchFamily="34" charset="0"/>
              </a:rPr>
              <a:t>Compiler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194D9AE-96F8-C295-A0D6-D7B616DF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149" y="5181600"/>
            <a:ext cx="608092" cy="690880"/>
          </a:xfrm>
          <a:prstGeom prst="rect">
            <a:avLst/>
          </a:prstGeom>
          <a:solidFill>
            <a:srgbClr val="00CC00"/>
          </a:solidFill>
          <a:ln w="28575">
            <a:noFill/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1D12DABA-9EEA-2D42-CC1B-42C5E9F22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406" y="5786120"/>
            <a:ext cx="1722927" cy="949960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itchFamily="34" charset="0"/>
              </a:rPr>
              <a:t>DLL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AF9F73-EDBE-7EBE-C5A8-7BF6769E9479}"/>
              </a:ext>
            </a:extLst>
          </p:cNvPr>
          <p:cNvSpPr/>
          <p:nvPr/>
        </p:nvSpPr>
        <p:spPr>
          <a:xfrm>
            <a:off x="9222727" y="257114"/>
            <a:ext cx="2620954" cy="88175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What do object files look like?</a:t>
            </a:r>
            <a:endParaRPr lang="en-US" sz="2000" kern="0" dirty="0">
              <a:solidFill>
                <a:schemeClr val="bg1"/>
              </a:solidFill>
              <a:latin typeface="Century Gothic" panose="020B0502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57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0B59-B002-5421-AC9B-6C6A0E32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object files 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8427B-B66A-931E-7998-4959BB3F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285711B-DEC9-1752-3282-49C2CC301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519" y="1758345"/>
            <a:ext cx="2711487" cy="2481115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foo</a:t>
            </a:r>
            <a:r>
              <a:rPr lang="en-US" sz="1800" b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50393BB-0EAE-56D8-A5D2-AF46CE92C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8319" y="1498031"/>
            <a:ext cx="2022196" cy="1888389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509D2-0B86-A5A7-880F-901C3948253A}"/>
              </a:ext>
            </a:extLst>
          </p:cNvPr>
          <p:cNvSpPr/>
          <p:nvPr/>
        </p:nvSpPr>
        <p:spPr>
          <a:xfrm>
            <a:off x="4770441" y="2738719"/>
            <a:ext cx="2620954" cy="12954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"</a:t>
            </a:r>
            <a:r>
              <a:rPr lang="en-US" sz="2000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extern</a:t>
            </a: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" means defined in another file</a:t>
            </a:r>
            <a:endParaRPr lang="en-US" sz="2000" kern="0" dirty="0">
              <a:solidFill>
                <a:schemeClr val="bg1"/>
              </a:solidFill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77AA6C5E-3580-CB24-1657-BEA1CE18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054" y="4272800"/>
            <a:ext cx="3429000" cy="2813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.main: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LDUR 	X1,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STUR      X9, 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BL 	</a:t>
            </a:r>
            <a:r>
              <a:rPr lang="en-US" sz="2800" dirty="0">
                <a:solidFill>
                  <a:srgbClr val="FF0000"/>
                </a:solidFill>
              </a:rPr>
              <a:t>foo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HALT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9CB050E-F982-ABCF-ED8E-6CF78785F478}"/>
              </a:ext>
            </a:extLst>
          </p:cNvPr>
          <p:cNvSpPr/>
          <p:nvPr/>
        </p:nvSpPr>
        <p:spPr>
          <a:xfrm>
            <a:off x="72335" y="5535351"/>
            <a:ext cx="1453666" cy="653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Compile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45575717-6556-133B-0E11-7973D77BA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9993" y="4380844"/>
            <a:ext cx="3429000" cy="24049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.foo: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LDUR 	X1,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LSL   	X9, X1, #1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STUR      X9, 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BR	X30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521729-66C0-C9F2-F0BE-D42736AD4AEA}"/>
              </a:ext>
            </a:extLst>
          </p:cNvPr>
          <p:cNvSpPr/>
          <p:nvPr/>
        </p:nvSpPr>
        <p:spPr>
          <a:xfrm>
            <a:off x="6266327" y="5474096"/>
            <a:ext cx="1453666" cy="653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BE5C32-A14C-E5F4-DBC5-0DBBC42762C7}"/>
              </a:ext>
            </a:extLst>
          </p:cNvPr>
          <p:cNvSpPr/>
          <p:nvPr/>
        </p:nvSpPr>
        <p:spPr>
          <a:xfrm>
            <a:off x="5014118" y="6202222"/>
            <a:ext cx="2133601" cy="157017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Uh-oh!</a:t>
            </a:r>
          </a:p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Don't know address of X, Y, or foo!</a:t>
            </a:r>
            <a:endParaRPr lang="en-US" sz="2000" kern="0" dirty="0">
              <a:solidFill>
                <a:schemeClr val="bg1"/>
              </a:solidFill>
              <a:latin typeface="Century Gothic" panose="020B0502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4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DACA-57CD-7B42-A63B-16658AF0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95105-0F2C-0509-4CCD-B00CC1E7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4AE986D-F4F2-64F4-678E-26FAAD77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33" y="2057400"/>
            <a:ext cx="3429000" cy="2813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.main: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STUR      X9, 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BL 	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foo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HALT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4E2E304-3E42-C3BC-774C-1AAC9E36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33" y="5212718"/>
            <a:ext cx="3429000" cy="2404954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.foo: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LSL   	X9, X1, #1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STUR      X9, 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BR	X30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0FB893F-9E85-1365-D2E0-F89154D7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175" y="2408739"/>
            <a:ext cx="3703589" cy="4302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[XZR,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#40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STUR      X9, [XZR,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#36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BL 	</a:t>
            </a:r>
            <a:r>
              <a:rPr lang="en-US" sz="2800" dirty="0">
                <a:solidFill>
                  <a:srgbClr val="00B050"/>
                </a:solidFill>
                <a:latin typeface="Calibri"/>
              </a:rPr>
              <a:t>#2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HALT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LDUR 	X1,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[XZR,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#36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LSL   	X9, X1, #1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STUR      X9, [XZR,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#36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BR	X30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//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Addr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#36 starts here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E59264-513C-D5A4-AB29-604A0796EDD7}"/>
              </a:ext>
            </a:extLst>
          </p:cNvPr>
          <p:cNvSpPr/>
          <p:nvPr/>
        </p:nvSpPr>
        <p:spPr>
          <a:xfrm>
            <a:off x="3918833" y="3244361"/>
            <a:ext cx="1453666" cy="653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DFAC22-5ABC-7479-9CD4-3D94AA8CC82C}"/>
              </a:ext>
            </a:extLst>
          </p:cNvPr>
          <p:cNvSpPr/>
          <p:nvPr/>
        </p:nvSpPr>
        <p:spPr>
          <a:xfrm>
            <a:off x="3918833" y="6057878"/>
            <a:ext cx="1453666" cy="653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B07F543-273B-8E5E-3787-6E53886A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499" y="3093869"/>
            <a:ext cx="1107814" cy="9504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???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EE7E1-2212-3CD9-9384-1D6E1F5C0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499" y="5909309"/>
            <a:ext cx="1107814" cy="9504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???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23D0CDE-0ADC-C11F-BDB7-E071852D3593}"/>
              </a:ext>
            </a:extLst>
          </p:cNvPr>
          <p:cNvSpPr/>
          <p:nvPr/>
        </p:nvSpPr>
        <p:spPr>
          <a:xfrm rot="2761688">
            <a:off x="6302091" y="3982928"/>
            <a:ext cx="2116240" cy="653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C1063A1-5C48-6376-7B16-29707E89CD83}"/>
              </a:ext>
            </a:extLst>
          </p:cNvPr>
          <p:cNvSpPr/>
          <p:nvPr/>
        </p:nvSpPr>
        <p:spPr>
          <a:xfrm rot="18933532">
            <a:off x="6316527" y="5604341"/>
            <a:ext cx="2116240" cy="653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7662C1-36B7-B449-8C88-5BB4F2FA5747}"/>
              </a:ext>
            </a:extLst>
          </p:cNvPr>
          <p:cNvSpPr/>
          <p:nvPr/>
        </p:nvSpPr>
        <p:spPr>
          <a:xfrm>
            <a:off x="5079969" y="1573111"/>
            <a:ext cx="2620954" cy="129540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What needs to go in this intermediate "object file"?</a:t>
            </a:r>
            <a:endParaRPr lang="en-US" sz="2000" kern="0" dirty="0">
              <a:solidFill>
                <a:schemeClr val="bg1"/>
              </a:solidFill>
              <a:latin typeface="Century Gothic" panose="020B0502020202020204" pitchFamily="34" charset="0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2E2EE-9875-9469-0A15-F9144B5B7675}"/>
              </a:ext>
            </a:extLst>
          </p:cNvPr>
          <p:cNvSpPr/>
          <p:nvPr/>
        </p:nvSpPr>
        <p:spPr>
          <a:xfrm>
            <a:off x="8862059" y="764941"/>
            <a:ext cx="2620954" cy="16163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NOTE: this will actually be in machine code, not assembly</a:t>
            </a:r>
            <a:endParaRPr lang="en-US" sz="2000" kern="0" dirty="0">
              <a:solidFill>
                <a:schemeClr val="bg1"/>
              </a:solidFill>
              <a:latin typeface="Century Gothic" panose="020B0502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91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DACA-57CD-7B42-A63B-16658AF0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95105-0F2C-0509-4CCD-B00CC1E7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C4AE986D-F4F2-64F4-678E-26FAAD777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33" y="2057400"/>
            <a:ext cx="3429000" cy="2813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.main: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STUR      X9, [XZR, </a:t>
            </a:r>
            <a:r>
              <a:rPr lang="en-US" sz="2800" dirty="0">
                <a:solidFill>
                  <a:srgbClr val="FF0000"/>
                </a:solidFill>
                <a:latin typeface="Calibri" pitchFamily="34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BL 	</a:t>
            </a:r>
            <a:r>
              <a:rPr lang="en-US" sz="2800" dirty="0">
                <a:solidFill>
                  <a:srgbClr val="FF0000"/>
                </a:solidFill>
                <a:latin typeface="Calibri"/>
              </a:rPr>
              <a:t>foo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HALT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0FB893F-9E85-1365-D2E0-F89154D7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176" y="2408739"/>
            <a:ext cx="3429000" cy="4302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[XZR,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#40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STUR      X9, [XZR,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#36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BL 	</a:t>
            </a:r>
            <a:r>
              <a:rPr lang="en-US" sz="2800" dirty="0">
                <a:solidFill>
                  <a:srgbClr val="00B050"/>
                </a:solidFill>
                <a:latin typeface="Calibri"/>
              </a:rPr>
              <a:t>#2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HALT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</a:rPr>
              <a:t>LDUR 	X1, 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[XZR,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#36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LSL   	X9, X1, #1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STUR      X9, [XZR, </a:t>
            </a:r>
            <a:r>
              <a:rPr lang="en-US" sz="2800" dirty="0">
                <a:solidFill>
                  <a:srgbClr val="00B050"/>
                </a:solidFill>
                <a:latin typeface="Calibri" pitchFamily="34" charset="0"/>
              </a:rPr>
              <a:t>#36</a:t>
            </a: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]</a:t>
            </a:r>
          </a:p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latin typeface="Calibri" pitchFamily="34" charset="0"/>
              </a:rPr>
              <a:t>BR	X30</a:t>
            </a:r>
          </a:p>
          <a:p>
            <a:pPr>
              <a:defRPr/>
            </a:pPr>
            <a:endParaRPr lang="en-US" sz="280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4E59264-513C-D5A4-AB29-604A0796EDD7}"/>
              </a:ext>
            </a:extLst>
          </p:cNvPr>
          <p:cNvSpPr/>
          <p:nvPr/>
        </p:nvSpPr>
        <p:spPr>
          <a:xfrm>
            <a:off x="3918833" y="3244361"/>
            <a:ext cx="1453666" cy="653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8B07F543-273B-8E5E-3787-6E53886A0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499" y="3093869"/>
            <a:ext cx="1107814" cy="9504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algn="ctr">
              <a:defRPr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???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23D0CDE-0ADC-C11F-BDB7-E071852D3593}"/>
              </a:ext>
            </a:extLst>
          </p:cNvPr>
          <p:cNvSpPr/>
          <p:nvPr/>
        </p:nvSpPr>
        <p:spPr>
          <a:xfrm rot="2761688">
            <a:off x="6302091" y="3982928"/>
            <a:ext cx="2116240" cy="6533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LINK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7662C1-36B7-B449-8C88-5BB4F2FA5747}"/>
              </a:ext>
            </a:extLst>
          </p:cNvPr>
          <p:cNvSpPr/>
          <p:nvPr/>
        </p:nvSpPr>
        <p:spPr>
          <a:xfrm>
            <a:off x="2879311" y="4932655"/>
            <a:ext cx="4043328" cy="2683714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We need:</a:t>
            </a:r>
          </a:p>
          <a:p>
            <a:pPr marL="342900" indent="-342900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the assembled machine code:</a:t>
            </a:r>
          </a:p>
          <a:p>
            <a:pPr marL="342900" indent="-342900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list of instructions that need to be updated once addresses are resolved</a:t>
            </a:r>
          </a:p>
          <a:p>
            <a:pPr marL="342900" indent="-342900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chemeClr val="bg1"/>
                </a:solidFill>
                <a:latin typeface="Century Gothic" panose="020B0502020202020204" pitchFamily="34" charset="0"/>
              </a:rPr>
              <a:t>list of symbols to cross-ref</a:t>
            </a:r>
            <a:endParaRPr lang="en-US" sz="2000" kern="0" dirty="0">
              <a:solidFill>
                <a:schemeClr val="bg1"/>
              </a:solidFill>
              <a:latin typeface="Century Gothic" panose="020B0502020202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63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9E55-D12F-23A6-7F1F-91EA8C95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object files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E157-1964-8040-4EA5-45B9F132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28" y="2069042"/>
            <a:ext cx="6540192" cy="4931516"/>
          </a:xfrm>
        </p:spPr>
        <p:txBody>
          <a:bodyPr/>
          <a:lstStyle/>
          <a:p>
            <a:r>
              <a:rPr lang="en-US" dirty="0"/>
              <a:t>Since we can't make executable, we make an object file</a:t>
            </a:r>
          </a:p>
          <a:p>
            <a:r>
              <a:rPr lang="en-US" dirty="0"/>
              <a:t>Basically, includes the machine code that will go in the executable</a:t>
            </a:r>
          </a:p>
          <a:p>
            <a:pPr lvl="1"/>
            <a:r>
              <a:rPr lang="en-US" dirty="0"/>
              <a:t>Plus extra information on what we need to modify once we stitch all the other object files together</a:t>
            </a:r>
          </a:p>
          <a:p>
            <a:r>
              <a:rPr lang="en-US" dirty="0"/>
              <a:t>Looks like this -&gt;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24D9-9D50-2EDF-E989-5010490F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F013C0-0E70-E8D6-8118-2DC9A9D7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120" y="1635613"/>
            <a:ext cx="3523793" cy="536494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334EE36-7987-4636-81B6-81C4230D6F53}"/>
              </a:ext>
            </a:extLst>
          </p:cNvPr>
          <p:cNvGrpSpPr/>
          <p:nvPr/>
        </p:nvGrpSpPr>
        <p:grpSpPr>
          <a:xfrm>
            <a:off x="4785520" y="5973502"/>
            <a:ext cx="4017200" cy="1360805"/>
            <a:chOff x="571301" y="2855117"/>
            <a:chExt cx="4017200" cy="13608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D40755E-C813-A964-F9B0-7DB1ED084763}"/>
                </a:ext>
              </a:extLst>
            </p:cNvPr>
            <p:cNvSpPr/>
            <p:nvPr/>
          </p:nvSpPr>
          <p:spPr>
            <a:xfrm>
              <a:off x="571301" y="2855117"/>
              <a:ext cx="3201600" cy="1360805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 won't discuss "Debug" much. Get's included when you compile with "-g" in gcc</a:t>
              </a:r>
              <a:endParaRPr lang="en-US" sz="2000" dirty="0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585158E1-A1F9-CF8A-4A9A-DC2D13AC135C}"/>
                </a:ext>
              </a:extLst>
            </p:cNvPr>
            <p:cNvSpPr/>
            <p:nvPr/>
          </p:nvSpPr>
          <p:spPr>
            <a:xfrm>
              <a:off x="3750301" y="3281997"/>
              <a:ext cx="838200" cy="507047"/>
            </a:xfrm>
            <a:prstGeom prst="rightArrow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41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FED-72CE-8639-C832-901F0A6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Object file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1D7D8-56AD-0097-D2EB-7D38627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9DA43CD-6376-7DD6-CBB9-8BAFF868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6142356"/>
            <a:ext cx="6789342" cy="1312101"/>
          </a:xfrm>
          <a:prstGeom prst="rect">
            <a:avLst/>
          </a:prstGeom>
          <a:solidFill>
            <a:srgbClr val="CC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CCFFFF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3C5EC-A9C1-E300-27CE-E31216EE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4648201"/>
            <a:ext cx="6789342" cy="1559560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0D67D58-FD0A-D5F9-9680-1ACBF2A4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3983356"/>
            <a:ext cx="6789342" cy="664846"/>
          </a:xfrm>
          <a:prstGeom prst="rect">
            <a:avLst/>
          </a:prstGeom>
          <a:solidFill>
            <a:srgbClr val="99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A318C88-B391-AE72-271D-C82960D2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2601595"/>
            <a:ext cx="6789342" cy="136080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F0E0B0C-4D21-678B-4A4B-6299CDCE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1495108"/>
            <a:ext cx="6789342" cy="10897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56953" tIns="56953" rIns="56953" bIns="56953" anchor="ctr"/>
          <a:lstStyle/>
          <a:p>
            <a:pPr marL="0" marR="0" lvl="0" indent="0" algn="ctr" defTabSz="7771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83430" algn="l"/>
              </a:tabLst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BC3B9B33-3C60-6986-E0CB-0CE130E46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19" y="1527392"/>
            <a:ext cx="7001193" cy="58935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Header	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Name		</a:t>
            </a:r>
            <a:r>
              <a:rPr lang="en-US" sz="1800" dirty="0" err="1">
                <a:solidFill>
                  <a:srgbClr val="000000"/>
                </a:solidFill>
                <a:ea typeface="ＭＳ Ｐゴシック" charset="0"/>
              </a:rPr>
              <a:t>foo</a:t>
            </a: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Text size		0x0C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Data size		0x04 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Address		Instruction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LDUR   X1, [XZR, G]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4		ADDI    X9, X1, #1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8		BL        B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X		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Label		Address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Symbol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X		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ea typeface="ＭＳ Ｐゴシック" charset="0"/>
              </a:rPr>
              <a:t>table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B		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main		0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                  G                               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CCFFFF"/>
                </a:solidFill>
                <a:ea typeface="ＭＳ Ｐゴシック" charset="0"/>
              </a:rPr>
              <a:t>Reloc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</a:t>
            </a:r>
            <a:r>
              <a:rPr lang="en-US" sz="2000" dirty="0" err="1">
                <a:solidFill>
                  <a:srgbClr val="CCFFFF"/>
                </a:solidFill>
                <a:ea typeface="ＭＳ Ｐゴシック" charset="0"/>
              </a:rPr>
              <a:t>Addr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	Instruction type	Dependency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FF"/>
                </a:solidFill>
                <a:ea typeface="ＭＳ Ｐゴシック" charset="0"/>
              </a:rPr>
              <a:t>table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0		LDUR 		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8		BL		B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0050E26-8706-657D-C552-47A4E0BF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21" y="2019184"/>
            <a:ext cx="2692251" cy="2414879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void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B()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5910544-7206-3F49-BFD9-435A59F1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7" y="5429365"/>
            <a:ext cx="2852552" cy="10476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[XZR, G]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BL 	B</a:t>
            </a:r>
          </a:p>
        </p:txBody>
      </p:sp>
    </p:spTree>
    <p:extLst>
      <p:ext uri="{BB962C8B-B14F-4D97-AF65-F5344CB8AC3E}">
        <p14:creationId xmlns:p14="http://schemas.microsoft.com/office/powerpoint/2010/main" val="392577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FED-72CE-8639-C832-901F0A6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Object file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1D7D8-56AD-0097-D2EB-7D38627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9DA43CD-6376-7DD6-CBB9-8BAFF868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6142356"/>
            <a:ext cx="6789342" cy="1312101"/>
          </a:xfrm>
          <a:prstGeom prst="rect">
            <a:avLst/>
          </a:prstGeom>
          <a:solidFill>
            <a:srgbClr val="CC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CCFFFF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3C5EC-A9C1-E300-27CE-E31216EE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4648201"/>
            <a:ext cx="6789342" cy="1559560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0D67D58-FD0A-D5F9-9680-1ACBF2A4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3983356"/>
            <a:ext cx="6789342" cy="664846"/>
          </a:xfrm>
          <a:prstGeom prst="rect">
            <a:avLst/>
          </a:prstGeom>
          <a:solidFill>
            <a:srgbClr val="99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A318C88-B391-AE72-271D-C82960D2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2601595"/>
            <a:ext cx="6789342" cy="136080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F0E0B0C-4D21-678B-4A4B-6299CDCE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1495108"/>
            <a:ext cx="6789342" cy="10897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56953" tIns="56953" rIns="56953" bIns="56953" anchor="ctr"/>
          <a:lstStyle/>
          <a:p>
            <a:pPr marL="0" marR="0" lvl="0" indent="0" algn="ctr" defTabSz="7771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83430" algn="l"/>
              </a:tabLst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BC3B9B33-3C60-6986-E0CB-0CE130E46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19" y="1527392"/>
            <a:ext cx="7001193" cy="58935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Header	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Name		</a:t>
            </a:r>
            <a:r>
              <a:rPr lang="en-US" sz="1800" dirty="0" err="1">
                <a:solidFill>
                  <a:srgbClr val="000000"/>
                </a:solidFill>
                <a:ea typeface="ＭＳ Ｐゴシック" charset="0"/>
              </a:rPr>
              <a:t>foo</a:t>
            </a: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Text size		0x0C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Data size		0x04 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Address		Instruction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LDUR   X1, [XZR, G]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4		ADDI    X9, X1, #1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8		BL        B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X		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Label		Address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Symbol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X		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ea typeface="ＭＳ Ｐゴシック" charset="0"/>
              </a:rPr>
              <a:t>table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B		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main		0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                  G                                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CCFFFF"/>
                </a:solidFill>
                <a:ea typeface="ＭＳ Ｐゴシック" charset="0"/>
              </a:rPr>
              <a:t>Reloc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</a:t>
            </a:r>
            <a:r>
              <a:rPr lang="en-US" sz="2000" dirty="0" err="1">
                <a:solidFill>
                  <a:srgbClr val="CCFFFF"/>
                </a:solidFill>
                <a:ea typeface="ＭＳ Ｐゴシック" charset="0"/>
              </a:rPr>
              <a:t>Addr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	Instruction type	Dependency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FF"/>
                </a:solidFill>
                <a:ea typeface="ＭＳ Ｐゴシック" charset="0"/>
              </a:rPr>
              <a:t>table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0		LDUR 		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8		BL		B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0050E26-8706-657D-C552-47A4E0BF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21" y="2019184"/>
            <a:ext cx="2692251" cy="2414879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void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B()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5910544-7206-3F49-BFD9-435A59F1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7" y="5429365"/>
            <a:ext cx="2852552" cy="10476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[XZR, G]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BL 	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66F5C5-BE7B-900E-7DF2-EA8F357A7900}"/>
              </a:ext>
            </a:extLst>
          </p:cNvPr>
          <p:cNvGrpSpPr/>
          <p:nvPr/>
        </p:nvGrpSpPr>
        <p:grpSpPr>
          <a:xfrm>
            <a:off x="2086269" y="1550611"/>
            <a:ext cx="2661150" cy="1360805"/>
            <a:chOff x="1927351" y="2855117"/>
            <a:chExt cx="2661150" cy="13608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1B22C0-F8C9-571E-130D-046961D60D48}"/>
                </a:ext>
              </a:extLst>
            </p:cNvPr>
            <p:cNvSpPr/>
            <p:nvPr/>
          </p:nvSpPr>
          <p:spPr>
            <a:xfrm>
              <a:off x="1927351" y="2855117"/>
              <a:ext cx="1845549" cy="1360805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Header</a:t>
              </a:r>
              <a:r>
                <a:rPr lang="en-US" sz="2000" dirty="0"/>
                <a:t>:</a:t>
              </a:r>
            </a:p>
            <a:p>
              <a:pPr algn="ctr"/>
              <a:r>
                <a:rPr lang="en-US" sz="2000" dirty="0"/>
                <a:t>keeps track of size of each section </a:t>
              </a:r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C57D331-9AEA-D653-1835-076861850778}"/>
                </a:ext>
              </a:extLst>
            </p:cNvPr>
            <p:cNvSpPr/>
            <p:nvPr/>
          </p:nvSpPr>
          <p:spPr>
            <a:xfrm>
              <a:off x="3750301" y="3281997"/>
              <a:ext cx="838200" cy="507047"/>
            </a:xfrm>
            <a:prstGeom prst="rightArrow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31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10789" y="431800"/>
            <a:ext cx="10742957" cy="863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Instruction Set Architecture (ISA) Design Lectures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2138" y="1784773"/>
            <a:ext cx="10483252" cy="5037667"/>
          </a:xfrm>
        </p:spPr>
        <p:txBody>
          <a:bodyPr/>
          <a:lstStyle/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2: ISA - storage types, binary and addressing modes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3 : LC2K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4 : ARM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5 : Converting C to assembly – basic blocks</a:t>
            </a:r>
          </a:p>
          <a:p>
            <a:pPr eaLnBrk="1" hangingPunct="1"/>
            <a:r>
              <a:rPr lang="en-US" sz="2800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6 : Converting C to assembly – functions</a:t>
            </a:r>
          </a:p>
          <a:p>
            <a:pPr eaLnBrk="1" hangingPunct="1"/>
            <a:r>
              <a:rPr lang="en-US" sz="2800" b="1" dirty="0">
                <a:uFillTx/>
                <a:latin typeface="Calibri" pitchFamily="34" charset="0"/>
                <a:ea typeface="ＭＳ Ｐゴシック" charset="-128"/>
                <a:cs typeface="Arial" pitchFamily="34" charset="0"/>
              </a:rPr>
              <a:t>Lecture 7 : Translation software; libraries, memory layout</a:t>
            </a:r>
          </a:p>
          <a:p>
            <a:pPr eaLnBrk="1" hangingPunct="1"/>
            <a:endParaRPr lang="en-US" sz="2800" dirty="0">
              <a:uFillTx/>
              <a:latin typeface="Calibri" pitchFamily="34" charset="0"/>
              <a:ea typeface="ＭＳ Ｐゴシック" charset="-128"/>
              <a:cs typeface="Arial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3044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FED-72CE-8639-C832-901F0A6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Object file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1D7D8-56AD-0097-D2EB-7D38627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9DA43CD-6376-7DD6-CBB9-8BAFF868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6142356"/>
            <a:ext cx="6789342" cy="1312101"/>
          </a:xfrm>
          <a:prstGeom prst="rect">
            <a:avLst/>
          </a:prstGeom>
          <a:solidFill>
            <a:srgbClr val="CC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CCFFFF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3C5EC-A9C1-E300-27CE-E31216EE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4648201"/>
            <a:ext cx="6789342" cy="1559560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0D67D58-FD0A-D5F9-9680-1ACBF2A4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3983356"/>
            <a:ext cx="6789342" cy="664846"/>
          </a:xfrm>
          <a:prstGeom prst="rect">
            <a:avLst/>
          </a:prstGeom>
          <a:solidFill>
            <a:srgbClr val="99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A318C88-B391-AE72-271D-C82960D2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2601595"/>
            <a:ext cx="6789342" cy="136080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F0E0B0C-4D21-678B-4A4B-6299CDCE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1495108"/>
            <a:ext cx="6789342" cy="10897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56953" tIns="56953" rIns="56953" bIns="56953" anchor="ctr"/>
          <a:lstStyle/>
          <a:p>
            <a:pPr marL="0" marR="0" lvl="0" indent="0" algn="ctr" defTabSz="7771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83430" algn="l"/>
              </a:tabLst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BC3B9B33-3C60-6986-E0CB-0CE130E46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19" y="1527392"/>
            <a:ext cx="7001193" cy="58935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Header	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Name		</a:t>
            </a:r>
            <a:r>
              <a:rPr lang="en-US" sz="1800" dirty="0" err="1">
                <a:solidFill>
                  <a:srgbClr val="000000"/>
                </a:solidFill>
                <a:ea typeface="ＭＳ Ｐゴシック" charset="0"/>
              </a:rPr>
              <a:t>foo</a:t>
            </a: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Text size		0x0C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Data size		0x04 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Address		Instruction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LDUR   X1, [XZR, G]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4		ADDI    X9, X1, #1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8		BL        B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X		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Label		Address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Symbol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X		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ea typeface="ＭＳ Ｐゴシック" charset="0"/>
              </a:rPr>
              <a:t>table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B		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main		0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                  G                                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CCFFFF"/>
                </a:solidFill>
                <a:ea typeface="ＭＳ Ｐゴシック" charset="0"/>
              </a:rPr>
              <a:t>Reloc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</a:t>
            </a:r>
            <a:r>
              <a:rPr lang="en-US" sz="2000" dirty="0" err="1">
                <a:solidFill>
                  <a:srgbClr val="CCFFFF"/>
                </a:solidFill>
                <a:ea typeface="ＭＳ Ｐゴシック" charset="0"/>
              </a:rPr>
              <a:t>Addr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	Instruction type	Dependency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FF"/>
                </a:solidFill>
                <a:ea typeface="ＭＳ Ｐゴシック" charset="0"/>
              </a:rPr>
              <a:t>table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0		LDUR 		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8		BL		B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0050E26-8706-657D-C552-47A4E0BF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21" y="2019184"/>
            <a:ext cx="2692251" cy="2414879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void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B()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5910544-7206-3F49-BFD9-435A59F1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7" y="5429365"/>
            <a:ext cx="2852552" cy="10476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[XZR, G]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BL 	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9FC55-A309-1F3C-E30F-FA7CDDE52515}"/>
              </a:ext>
            </a:extLst>
          </p:cNvPr>
          <p:cNvGrpSpPr/>
          <p:nvPr/>
        </p:nvGrpSpPr>
        <p:grpSpPr>
          <a:xfrm>
            <a:off x="2075923" y="2668429"/>
            <a:ext cx="2661150" cy="1360805"/>
            <a:chOff x="1927351" y="2855117"/>
            <a:chExt cx="2661150" cy="13608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BFFA88D-5966-9E88-507E-375AEC7C01A7}"/>
                </a:ext>
              </a:extLst>
            </p:cNvPr>
            <p:cNvSpPr/>
            <p:nvPr/>
          </p:nvSpPr>
          <p:spPr>
            <a:xfrm>
              <a:off x="1927351" y="2855117"/>
              <a:ext cx="1845549" cy="1360805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Text</a:t>
              </a:r>
              <a:r>
                <a:rPr lang="en-US" sz="2000" dirty="0"/>
                <a:t>:</a:t>
              </a:r>
            </a:p>
            <a:p>
              <a:pPr algn="ctr"/>
              <a:r>
                <a:rPr lang="en-US" sz="2000" dirty="0"/>
                <a:t>machine code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9D716ED9-F368-B812-722A-B7CDE61A6269}"/>
                </a:ext>
              </a:extLst>
            </p:cNvPr>
            <p:cNvSpPr/>
            <p:nvPr/>
          </p:nvSpPr>
          <p:spPr>
            <a:xfrm>
              <a:off x="3750301" y="3281997"/>
              <a:ext cx="838200" cy="507047"/>
            </a:xfrm>
            <a:prstGeom prst="rightArrow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699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FED-72CE-8639-C832-901F0A6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Object file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1D7D8-56AD-0097-D2EB-7D38627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9DA43CD-6376-7DD6-CBB9-8BAFF868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6142356"/>
            <a:ext cx="6789342" cy="1312101"/>
          </a:xfrm>
          <a:prstGeom prst="rect">
            <a:avLst/>
          </a:prstGeom>
          <a:solidFill>
            <a:srgbClr val="CC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CCFFFF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3C5EC-A9C1-E300-27CE-E31216EE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4648201"/>
            <a:ext cx="6789342" cy="1559560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0D67D58-FD0A-D5F9-9680-1ACBF2A4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3983356"/>
            <a:ext cx="6789342" cy="664846"/>
          </a:xfrm>
          <a:prstGeom prst="rect">
            <a:avLst/>
          </a:prstGeom>
          <a:solidFill>
            <a:srgbClr val="99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A318C88-B391-AE72-271D-C82960D2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2601595"/>
            <a:ext cx="6789342" cy="136080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F0E0B0C-4D21-678B-4A4B-6299CDCE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1495108"/>
            <a:ext cx="6789342" cy="10897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56953" tIns="56953" rIns="56953" bIns="56953" anchor="ctr"/>
          <a:lstStyle/>
          <a:p>
            <a:pPr marL="0" marR="0" lvl="0" indent="0" algn="ctr" defTabSz="7771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83430" algn="l"/>
              </a:tabLst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BC3B9B33-3C60-6986-E0CB-0CE130E46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19" y="1527392"/>
            <a:ext cx="7001193" cy="58935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Header	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Name		</a:t>
            </a:r>
            <a:r>
              <a:rPr lang="en-US" sz="1800" dirty="0" err="1">
                <a:solidFill>
                  <a:srgbClr val="000000"/>
                </a:solidFill>
                <a:ea typeface="ＭＳ Ｐゴシック" charset="0"/>
              </a:rPr>
              <a:t>foo</a:t>
            </a: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Text size		0x0C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Data size		0x04 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Address		Instruction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LDUR   X1, [XZR, G]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4		ADDI    X9, X1, #1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8		BL        B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X		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Label		Address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Symbol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X		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ea typeface="ＭＳ Ｐゴシック" charset="0"/>
              </a:rPr>
              <a:t>table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B		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main		0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                  G                                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CCFFFF"/>
                </a:solidFill>
                <a:ea typeface="ＭＳ Ｐゴシック" charset="0"/>
              </a:rPr>
              <a:t>Reloc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</a:t>
            </a:r>
            <a:r>
              <a:rPr lang="en-US" sz="2000" dirty="0" err="1">
                <a:solidFill>
                  <a:srgbClr val="CCFFFF"/>
                </a:solidFill>
                <a:ea typeface="ＭＳ Ｐゴシック" charset="0"/>
              </a:rPr>
              <a:t>Addr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	Instruction type	Dependency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FF"/>
                </a:solidFill>
                <a:ea typeface="ＭＳ Ｐゴシック" charset="0"/>
              </a:rPr>
              <a:t>table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0		LDUR 		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8		BL		B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0050E26-8706-657D-C552-47A4E0BF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21" y="2019184"/>
            <a:ext cx="2692251" cy="2414879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void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B()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5910544-7206-3F49-BFD9-435A59F1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7" y="5429365"/>
            <a:ext cx="2852552" cy="10476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[XZR, G]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BL 	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9FC55-A309-1F3C-E30F-FA7CDDE52515}"/>
              </a:ext>
            </a:extLst>
          </p:cNvPr>
          <p:cNvGrpSpPr/>
          <p:nvPr/>
        </p:nvGrpSpPr>
        <p:grpSpPr>
          <a:xfrm>
            <a:off x="1585119" y="3645399"/>
            <a:ext cx="3194530" cy="1360805"/>
            <a:chOff x="1393971" y="2855117"/>
            <a:chExt cx="3194530" cy="13608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BFFA88D-5966-9E88-507E-375AEC7C01A7}"/>
                </a:ext>
              </a:extLst>
            </p:cNvPr>
            <p:cNvSpPr/>
            <p:nvPr/>
          </p:nvSpPr>
          <p:spPr>
            <a:xfrm>
              <a:off x="1393971" y="2855117"/>
              <a:ext cx="2378929" cy="1360805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Data</a:t>
              </a:r>
              <a:r>
                <a:rPr lang="en-US" sz="2000" dirty="0"/>
                <a:t>:</a:t>
              </a:r>
            </a:p>
            <a:p>
              <a:pPr algn="ctr"/>
              <a:r>
                <a:rPr lang="en-US" sz="2000" dirty="0"/>
                <a:t>initialized </a:t>
              </a:r>
              <a:r>
                <a:rPr lang="en-US" sz="2000" dirty="0" err="1"/>
                <a:t>globals</a:t>
              </a:r>
              <a:r>
                <a:rPr lang="en-US" sz="2000" dirty="0"/>
                <a:t> and static locals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9D716ED9-F368-B812-722A-B7CDE61A6269}"/>
                </a:ext>
              </a:extLst>
            </p:cNvPr>
            <p:cNvSpPr/>
            <p:nvPr/>
          </p:nvSpPr>
          <p:spPr>
            <a:xfrm>
              <a:off x="3750301" y="3281997"/>
              <a:ext cx="838200" cy="507047"/>
            </a:xfrm>
            <a:prstGeom prst="rightArrow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C32FB48-814E-1CE2-E6E9-2BCB2225C4C1}"/>
              </a:ext>
            </a:extLst>
          </p:cNvPr>
          <p:cNvSpPr txBox="1"/>
          <p:nvPr/>
        </p:nvSpPr>
        <p:spPr>
          <a:xfrm>
            <a:off x="2777924" y="33238"/>
            <a:ext cx="9982200" cy="865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Calibri"/>
                <a:cs typeface="Calibri"/>
              </a:rPr>
              <a:t>Simplifying Assumption for EECS370</a:t>
            </a:r>
          </a:p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All </a:t>
            </a:r>
            <a:r>
              <a:rPr lang="en-US" dirty="0" err="1">
                <a:solidFill>
                  <a:srgbClr val="FF0000"/>
                </a:solidFill>
                <a:latin typeface="Calibri"/>
                <a:cs typeface="Calibri"/>
              </a:rPr>
              <a:t>globals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and static locals (initialized or not) go in the data segment</a:t>
            </a:r>
          </a:p>
        </p:txBody>
      </p:sp>
    </p:spTree>
    <p:extLst>
      <p:ext uri="{BB962C8B-B14F-4D97-AF65-F5344CB8AC3E}">
        <p14:creationId xmlns:p14="http://schemas.microsoft.com/office/powerpoint/2010/main" val="579724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FED-72CE-8639-C832-901F0A6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Object file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1D7D8-56AD-0097-D2EB-7D38627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9DA43CD-6376-7DD6-CBB9-8BAFF868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6142356"/>
            <a:ext cx="6789342" cy="1312101"/>
          </a:xfrm>
          <a:prstGeom prst="rect">
            <a:avLst/>
          </a:prstGeom>
          <a:solidFill>
            <a:srgbClr val="CC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CCFFFF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3C5EC-A9C1-E300-27CE-E31216EE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4648201"/>
            <a:ext cx="6789342" cy="1559560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0D67D58-FD0A-D5F9-9680-1ACBF2A4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3983356"/>
            <a:ext cx="6789342" cy="664846"/>
          </a:xfrm>
          <a:prstGeom prst="rect">
            <a:avLst/>
          </a:prstGeom>
          <a:solidFill>
            <a:srgbClr val="99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A318C88-B391-AE72-271D-C82960D2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2601595"/>
            <a:ext cx="6789342" cy="136080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F0E0B0C-4D21-678B-4A4B-6299CDCE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1495108"/>
            <a:ext cx="6789342" cy="10897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56953" tIns="56953" rIns="56953" bIns="56953" anchor="ctr"/>
          <a:lstStyle/>
          <a:p>
            <a:pPr marL="0" marR="0" lvl="0" indent="0" algn="ctr" defTabSz="7771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83430" algn="l"/>
              </a:tabLst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BC3B9B33-3C60-6986-E0CB-0CE130E46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19" y="1527392"/>
            <a:ext cx="7001193" cy="58935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Header	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Name		</a:t>
            </a:r>
            <a:r>
              <a:rPr lang="en-US" sz="1800" dirty="0" err="1">
                <a:solidFill>
                  <a:srgbClr val="000000"/>
                </a:solidFill>
                <a:ea typeface="ＭＳ Ｐゴシック" charset="0"/>
              </a:rPr>
              <a:t>foo</a:t>
            </a: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Text size		0x0C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Data size		0x04 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Address		Instruction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LDUR   X1, [XZR, G]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4		ADDI    X9, X1, #1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8		BL        B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X		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Label		Address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Symbol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X		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ea typeface="ＭＳ Ｐゴシック" charset="0"/>
              </a:rPr>
              <a:t>table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B		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main		0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                  G                                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CCFFFF"/>
                </a:solidFill>
                <a:ea typeface="ＭＳ Ｐゴシック" charset="0"/>
              </a:rPr>
              <a:t>Reloc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</a:t>
            </a:r>
            <a:r>
              <a:rPr lang="en-US" sz="2000" dirty="0" err="1">
                <a:solidFill>
                  <a:srgbClr val="CCFFFF"/>
                </a:solidFill>
                <a:ea typeface="ＭＳ Ｐゴシック" charset="0"/>
              </a:rPr>
              <a:t>Addr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	Instruction type	Dependency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FF"/>
                </a:solidFill>
                <a:ea typeface="ＭＳ Ｐゴシック" charset="0"/>
              </a:rPr>
              <a:t>table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0		LDUR 		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8		BL		B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0050E26-8706-657D-C552-47A4E0BF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21" y="2019184"/>
            <a:ext cx="2692251" cy="2414879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void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B()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5910544-7206-3F49-BFD9-435A59F1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7" y="5429365"/>
            <a:ext cx="2852552" cy="10476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[XZR, G]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BL 	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7ACAD4-FD5E-0A11-21AA-46A5E1742222}"/>
              </a:ext>
            </a:extLst>
          </p:cNvPr>
          <p:cNvGrpSpPr/>
          <p:nvPr/>
        </p:nvGrpSpPr>
        <p:grpSpPr>
          <a:xfrm>
            <a:off x="1051719" y="4434063"/>
            <a:ext cx="3748027" cy="1890537"/>
            <a:chOff x="1051719" y="4434063"/>
            <a:chExt cx="3748027" cy="1890537"/>
          </a:xfrm>
        </p:grpSpPr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10CC6CB5-37AB-D2B9-CD46-47ED7809F8F8}"/>
                </a:ext>
              </a:extLst>
            </p:cNvPr>
            <p:cNvSpPr/>
            <p:nvPr/>
          </p:nvSpPr>
          <p:spPr>
            <a:xfrm>
              <a:off x="3292419" y="5257800"/>
              <a:ext cx="1507327" cy="507047"/>
            </a:xfrm>
            <a:prstGeom prst="rightArrow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BFFA88D-5966-9E88-507E-375AEC7C01A7}"/>
                </a:ext>
              </a:extLst>
            </p:cNvPr>
            <p:cNvSpPr/>
            <p:nvPr/>
          </p:nvSpPr>
          <p:spPr>
            <a:xfrm>
              <a:off x="1051719" y="4434063"/>
              <a:ext cx="2560326" cy="1890537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Symbol table:</a:t>
              </a:r>
            </a:p>
            <a:p>
              <a:pPr algn="ctr"/>
              <a:r>
                <a:rPr lang="en-US" sz="2000" dirty="0"/>
                <a:t>Lists all labels </a:t>
              </a:r>
            </a:p>
            <a:p>
              <a:pPr algn="ctr"/>
              <a:r>
                <a:rPr lang="en-US" sz="2000" dirty="0"/>
                <a:t>visible outside this file</a:t>
              </a:r>
            </a:p>
            <a:p>
              <a:pPr algn="ctr"/>
              <a:r>
                <a:rPr lang="en-US" sz="2000" dirty="0"/>
                <a:t>(i.e. function names and global variables)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5051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9FED-72CE-8639-C832-901F0A6E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Object file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1D7D8-56AD-0097-D2EB-7D38627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69DA43CD-6376-7DD6-CBB9-8BAFF868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6142356"/>
            <a:ext cx="6789342" cy="1312101"/>
          </a:xfrm>
          <a:prstGeom prst="rect">
            <a:avLst/>
          </a:prstGeom>
          <a:solidFill>
            <a:srgbClr val="CC0000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0" i="0" u="none" strike="noStrike" kern="0" cap="none" spc="0" normalizeH="0" baseline="0" noProof="0" dirty="0">
              <a:ln>
                <a:noFill/>
              </a:ln>
              <a:solidFill>
                <a:srgbClr val="CCFFFF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3C5EC-A9C1-E300-27CE-E31216EE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4648201"/>
            <a:ext cx="6789342" cy="1559560"/>
          </a:xfrm>
          <a:prstGeom prst="rect">
            <a:avLst/>
          </a:prstGeom>
          <a:solidFill>
            <a:srgbClr val="FF9933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40D67D58-FD0A-D5F9-9680-1ACBF2A46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3983356"/>
            <a:ext cx="6789342" cy="664846"/>
          </a:xfrm>
          <a:prstGeom prst="rect">
            <a:avLst/>
          </a:prstGeom>
          <a:solidFill>
            <a:srgbClr val="99FF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EA318C88-B391-AE72-271D-C82960D2D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2601595"/>
            <a:ext cx="6789342" cy="1360805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4F0E0B0C-4D21-678B-4A4B-6299CDCE1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19" y="1495108"/>
            <a:ext cx="6789342" cy="10897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56953" tIns="56953" rIns="56953" bIns="56953" anchor="ctr"/>
          <a:lstStyle/>
          <a:p>
            <a:pPr marL="0" marR="0" lvl="0" indent="0" algn="ctr" defTabSz="77717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83430" algn="l"/>
              </a:tabLst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BC3B9B33-3C60-6986-E0CB-0CE130E46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1719" y="1527392"/>
            <a:ext cx="7001193" cy="589352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Header	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Name		</a:t>
            </a:r>
            <a:r>
              <a:rPr lang="en-US" sz="1800" dirty="0" err="1">
                <a:solidFill>
                  <a:srgbClr val="000000"/>
                </a:solidFill>
                <a:ea typeface="ＭＳ Ｐゴシック" charset="0"/>
              </a:rPr>
              <a:t>foo</a:t>
            </a:r>
            <a:endParaRPr lang="en-US" sz="1800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Text size		0x0C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Data size		0x04  //probably bigger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Address		Instruction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LDUR   X1, [XZR, G]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4		ADDI    X9, X1, #1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8		BL        B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0		X		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05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Label		Address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ea typeface="ＭＳ Ｐゴシック" charset="0"/>
              </a:rPr>
              <a:t>Symbol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X		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  <a:ea typeface="ＭＳ Ｐゴシック" charset="0"/>
              </a:rPr>
              <a:t>table </a:t>
            </a: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B		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	main		0</a:t>
            </a:r>
            <a:br>
              <a:rPr lang="en-US" sz="1800" dirty="0">
                <a:solidFill>
                  <a:srgbClr val="000000"/>
                </a:solidFill>
                <a:ea typeface="ＭＳ Ｐゴシック" charset="0"/>
              </a:rPr>
            </a:br>
            <a:r>
              <a:rPr lang="en-US" sz="1800" dirty="0">
                <a:solidFill>
                  <a:srgbClr val="000000"/>
                </a:solidFill>
                <a:ea typeface="ＭＳ Ｐゴシック" charset="0"/>
              </a:rPr>
              <a:t>                  G                                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0000"/>
              </a:solidFill>
              <a:ea typeface="ＭＳ Ｐゴシック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CCFFFF"/>
                </a:solidFill>
                <a:ea typeface="ＭＳ Ｐゴシック" charset="0"/>
              </a:rPr>
              <a:t>Reloc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</a:t>
            </a:r>
            <a:r>
              <a:rPr lang="en-US" sz="2000" dirty="0" err="1">
                <a:solidFill>
                  <a:srgbClr val="CCFFFF"/>
                </a:solidFill>
                <a:ea typeface="ＭＳ Ｐゴシック" charset="0"/>
              </a:rPr>
              <a:t>Addr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	Instruction type	Dependency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CCFFFF"/>
                </a:solidFill>
                <a:ea typeface="ＭＳ Ｐゴシック" charset="0"/>
              </a:rPr>
              <a:t>table</a:t>
            </a: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0		LDUR 		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CFFFF"/>
                </a:solidFill>
                <a:ea typeface="ＭＳ Ｐゴシック" charset="0"/>
              </a:rPr>
              <a:t>	8		BL		B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C0050E26-8706-657D-C552-47A4E0BF0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21" y="2019184"/>
            <a:ext cx="2692251" cy="2414879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127577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extern void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B()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US" sz="20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Y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G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5910544-7206-3F49-BFD9-435A59F1F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67" y="5429365"/>
            <a:ext cx="2852552" cy="104763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LDUR 	X1, 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[XZR, G]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ADDI   	X9, X1, #1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BL 	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9FC55-A309-1F3C-E30F-FA7CDDE52515}"/>
              </a:ext>
            </a:extLst>
          </p:cNvPr>
          <p:cNvGrpSpPr/>
          <p:nvPr/>
        </p:nvGrpSpPr>
        <p:grpSpPr>
          <a:xfrm>
            <a:off x="0" y="5638800"/>
            <a:ext cx="4785519" cy="1855941"/>
            <a:chOff x="1927351" y="2359981"/>
            <a:chExt cx="2661150" cy="18559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BFFA88D-5966-9E88-507E-375AEC7C01A7}"/>
                </a:ext>
              </a:extLst>
            </p:cNvPr>
            <p:cNvSpPr/>
            <p:nvPr/>
          </p:nvSpPr>
          <p:spPr>
            <a:xfrm>
              <a:off x="1927351" y="2359981"/>
              <a:ext cx="1845549" cy="1855941"/>
            </a:xfrm>
            <a:prstGeom prst="rect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Relocation Table</a:t>
              </a:r>
              <a:r>
                <a:rPr lang="en-US" sz="2000" dirty="0"/>
                <a:t>:</a:t>
              </a:r>
            </a:p>
            <a:p>
              <a:pPr algn="ctr"/>
              <a:r>
                <a:rPr lang="en-US" sz="2000" dirty="0"/>
                <a:t>list of instructions and data words that must be updated</a:t>
              </a:r>
            </a:p>
            <a:p>
              <a:pPr algn="ctr"/>
              <a:r>
                <a:rPr lang="en-US" sz="2000" dirty="0"/>
                <a:t>if things are moved in memory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9D716ED9-F368-B812-722A-B7CDE61A6269}"/>
                </a:ext>
              </a:extLst>
            </p:cNvPr>
            <p:cNvSpPr/>
            <p:nvPr/>
          </p:nvSpPr>
          <p:spPr>
            <a:xfrm>
              <a:off x="3750301" y="3281997"/>
              <a:ext cx="838200" cy="507047"/>
            </a:xfrm>
            <a:prstGeom prst="rightArrow">
              <a:avLst/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6372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266C-C5D3-AF14-842E-EDAE5BE2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3FAE3-DF25-CE9D-2454-5048280E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371FA2E-4183-6A7A-252B-B670C0DB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1515" y="2453641"/>
            <a:ext cx="3243157" cy="3192784"/>
          </a:xfrm>
          <a:prstGeom prst="rect">
            <a:avLst/>
          </a:prstGeom>
          <a:solidFill>
            <a:srgbClr val="CCE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alibri" pitchFamily="34" charset="0"/>
              </a:rPr>
              <a:t>file1.c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extern void bar(int);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extern char c[];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a;</a:t>
            </a:r>
          </a:p>
          <a:p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foo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x) {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b;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   a = c[3] + 1;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   bar(x);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   b = 27;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742C3C2-4E18-5F82-787B-521D45B8C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507" y="2430951"/>
            <a:ext cx="3287496" cy="2577231"/>
          </a:xfrm>
          <a:prstGeom prst="rect">
            <a:avLst/>
          </a:prstGeom>
          <a:solidFill>
            <a:srgbClr val="FFFFCC"/>
          </a:solidFill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lIns="113907" tIns="56953" rIns="113907" bIns="56953">
            <a:spAutoFit/>
          </a:bodyPr>
          <a:lstStyle/>
          <a:p>
            <a:r>
              <a:rPr lang="en-US" sz="2000" u="sng" dirty="0">
                <a:solidFill>
                  <a:srgbClr val="000000"/>
                </a:solidFill>
                <a:latin typeface="Calibri" pitchFamily="34" charset="0"/>
              </a:rPr>
              <a:t>file2.c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extern 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a;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char c[100];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void bar (</a:t>
            </a:r>
            <a:r>
              <a:rPr lang="en-US" sz="20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y) {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  char e[100];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  a = y;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   c[20] = e[7];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F05C54C-4BF2-11F8-E02E-F663A5126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1515" y="5476240"/>
            <a:ext cx="3243157" cy="1961678"/>
          </a:xfrm>
          <a:prstGeom prst="rect">
            <a:avLst/>
          </a:prstGeom>
          <a:solidFill>
            <a:srgbClr val="CCE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dirty="0">
                <a:latin typeface="+mn-lt"/>
              </a:rPr>
              <a:t>file 1 – symbol table</a:t>
            </a:r>
          </a:p>
          <a:p>
            <a:r>
              <a:rPr lang="en-US" sz="2000" b="1" dirty="0" err="1">
                <a:latin typeface="+mn-lt"/>
              </a:rPr>
              <a:t>sym</a:t>
            </a:r>
            <a:r>
              <a:rPr lang="en-US" sz="2000" b="1" dirty="0">
                <a:latin typeface="+mn-lt"/>
              </a:rPr>
              <a:t>	</a:t>
            </a:r>
            <a:r>
              <a:rPr lang="en-US" sz="2000" b="1" dirty="0" err="1">
                <a:latin typeface="+mn-lt"/>
              </a:rPr>
              <a:t>loc</a:t>
            </a:r>
            <a:br>
              <a:rPr lang="en-US" sz="2000" b="1" dirty="0">
                <a:latin typeface="+mn-lt"/>
              </a:rPr>
            </a:br>
            <a:r>
              <a:rPr lang="en-US" sz="2000" dirty="0">
                <a:latin typeface="+mn-lt"/>
              </a:rPr>
              <a:t>a	data</a:t>
            </a:r>
          </a:p>
          <a:p>
            <a:r>
              <a:rPr lang="en-US" sz="2000" dirty="0">
                <a:latin typeface="+mn-lt"/>
              </a:rPr>
              <a:t>foo	text</a:t>
            </a:r>
          </a:p>
          <a:p>
            <a:r>
              <a:rPr lang="en-US" sz="2000" dirty="0">
                <a:latin typeface="+mn-lt"/>
              </a:rPr>
              <a:t>c	-</a:t>
            </a:r>
          </a:p>
          <a:p>
            <a:r>
              <a:rPr lang="en-US" sz="2000" dirty="0">
                <a:latin typeface="+mn-lt"/>
              </a:rPr>
              <a:t>bar	-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EAEBE22-4749-508F-1E7F-816E4E9C9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855" y="4958080"/>
            <a:ext cx="3312148" cy="1653901"/>
          </a:xfrm>
          <a:prstGeom prst="rect">
            <a:avLst/>
          </a:prstGeom>
          <a:solidFill>
            <a:srgbClr val="FFFFCC"/>
          </a:solidFill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dirty="0">
                <a:latin typeface="+mn-lt"/>
              </a:rPr>
              <a:t>file 2 – symbol table</a:t>
            </a:r>
          </a:p>
          <a:p>
            <a:r>
              <a:rPr lang="en-US" sz="2000" b="1" dirty="0" err="1">
                <a:latin typeface="+mn-lt"/>
              </a:rPr>
              <a:t>sym</a:t>
            </a:r>
            <a:r>
              <a:rPr lang="en-US" sz="2000" b="1" dirty="0">
                <a:latin typeface="+mn-lt"/>
              </a:rPr>
              <a:t>	</a:t>
            </a:r>
            <a:r>
              <a:rPr lang="en-US" sz="2000" b="1" dirty="0" err="1">
                <a:latin typeface="+mn-lt"/>
              </a:rPr>
              <a:t>loc</a:t>
            </a:r>
            <a:endParaRPr lang="en-US" sz="2000" b="1" dirty="0">
              <a:latin typeface="+mn-lt"/>
            </a:endParaRPr>
          </a:p>
          <a:p>
            <a:r>
              <a:rPr lang="en-US" sz="2000" dirty="0">
                <a:latin typeface="+mn-lt"/>
              </a:rPr>
              <a:t>c	data</a:t>
            </a:r>
          </a:p>
          <a:p>
            <a:r>
              <a:rPr lang="en-US" sz="2000" dirty="0">
                <a:latin typeface="+mn-lt"/>
              </a:rPr>
              <a:t>bar	text</a:t>
            </a:r>
          </a:p>
          <a:p>
            <a:r>
              <a:rPr lang="en-US" sz="2000" dirty="0">
                <a:latin typeface="+mn-lt"/>
              </a:rPr>
              <a:t>a	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81C63B-66AE-369F-11CA-ACDDE00B7CED}"/>
              </a:ext>
            </a:extLst>
          </p:cNvPr>
          <p:cNvSpPr/>
          <p:nvPr/>
        </p:nvSpPr>
        <p:spPr>
          <a:xfrm>
            <a:off x="810789" y="1676400"/>
            <a:ext cx="8513287" cy="77724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/>
                <a:cs typeface="+mn-cs"/>
              </a:rPr>
              <a:t>Poll:</a:t>
            </a:r>
            <a:r>
              <a:rPr lang="en-US" sz="2000" b="1" kern="0" dirty="0">
                <a:solidFill>
                  <a:prstClr val="black"/>
                </a:solidFill>
                <a:latin typeface="Century Gothic"/>
                <a:cs typeface="+mn-cs"/>
              </a:rPr>
              <a:t> Which symbols will be put in the symbol table? </a:t>
            </a:r>
            <a:r>
              <a:rPr lang="en-US" sz="2000" kern="0" dirty="0">
                <a:solidFill>
                  <a:prstClr val="black"/>
                </a:solidFill>
                <a:latin typeface="Century Gothic"/>
                <a:cs typeface="+mn-cs"/>
              </a:rPr>
              <a:t>(i.e. which "things" should be visible to all files?)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F8634-3208-8950-D256-9166EC4090A0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254129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6BA3-C264-E55F-EA4E-93E1A5D9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B3CD3-8DC1-0EAA-41FD-A81B9ACF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6915282-2912-11AA-F9D3-9570CFA35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881" y="2072640"/>
            <a:ext cx="3234001" cy="3500561"/>
          </a:xfrm>
          <a:prstGeom prst="rect">
            <a:avLst/>
          </a:prstGeom>
          <a:solidFill>
            <a:srgbClr val="CCE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200" u="sng" dirty="0">
                <a:solidFill>
                  <a:srgbClr val="000000"/>
                </a:solidFill>
                <a:latin typeface="Calibri" pitchFamily="34" charset="0"/>
              </a:rPr>
              <a:t>file1.c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extern void bar(</a:t>
            </a:r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);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extern char c[];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a;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foo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(</a:t>
            </a:r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x) {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b;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   a = c[3] + 1;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   bar(x);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   b = 27;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550D3110-3A2F-27A6-013B-846477F8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130" y="2072640"/>
            <a:ext cx="3287497" cy="2823452"/>
          </a:xfrm>
          <a:prstGeom prst="rect">
            <a:avLst/>
          </a:prstGeom>
          <a:solidFill>
            <a:srgbClr val="FFFFCC"/>
          </a:solidFill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lIns="113907" tIns="56953" rIns="113907" bIns="56953">
            <a:spAutoFit/>
          </a:bodyPr>
          <a:lstStyle/>
          <a:p>
            <a:r>
              <a:rPr lang="en-US" sz="2200" u="sng" dirty="0">
                <a:solidFill>
                  <a:srgbClr val="000000"/>
                </a:solidFill>
                <a:latin typeface="Calibri" pitchFamily="34" charset="0"/>
              </a:rPr>
              <a:t>file2.c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extern </a:t>
            </a:r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a;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char c[100];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void bar (</a:t>
            </a:r>
            <a:r>
              <a:rPr lang="en-US" sz="2200" dirty="0" err="1">
                <a:solidFill>
                  <a:srgbClr val="000000"/>
                </a:solidFill>
                <a:latin typeface="Calibri" pitchFamily="34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y) {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  char e[100];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  a = y;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   c[20] = e[7];</a:t>
            </a:r>
          </a:p>
          <a:p>
            <a:r>
              <a:rPr lang="en-US" sz="2200" dirty="0">
                <a:solidFill>
                  <a:srgbClr val="000000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419316C-D2A3-7C5E-5F16-BA65C5500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6" y="2424288"/>
            <a:ext cx="387133" cy="3162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1</a:t>
            </a:r>
          </a:p>
          <a:p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2</a:t>
            </a:r>
          </a:p>
          <a:p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3</a:t>
            </a:r>
          </a:p>
          <a:p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4</a:t>
            </a:r>
          </a:p>
          <a:p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5</a:t>
            </a:r>
          </a:p>
          <a:p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6</a:t>
            </a:r>
          </a:p>
          <a:p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7</a:t>
            </a:r>
          </a:p>
          <a:p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8</a:t>
            </a:r>
          </a:p>
          <a:p>
            <a:r>
              <a:rPr lang="en-US" sz="22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4F583DD-3E33-C965-4D55-89DB99991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725" y="5410293"/>
            <a:ext cx="3243157" cy="1653901"/>
          </a:xfrm>
          <a:prstGeom prst="rect">
            <a:avLst/>
          </a:prstGeom>
          <a:solidFill>
            <a:srgbClr val="CCE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dirty="0">
                <a:latin typeface="+mn-lt"/>
              </a:rPr>
              <a:t>file 1 - relocation table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line	type	dep</a:t>
            </a:r>
          </a:p>
          <a:p>
            <a:r>
              <a:rPr lang="en-US" sz="2000" dirty="0">
                <a:latin typeface="+mn-lt"/>
              </a:rPr>
              <a:t>6</a:t>
            </a:r>
            <a:r>
              <a:rPr lang="en-US" sz="2000" dirty="0"/>
              <a:t>	</a:t>
            </a:r>
            <a:r>
              <a:rPr lang="en-US" sz="2000" dirty="0" err="1"/>
              <a:t>ldur</a:t>
            </a:r>
            <a:r>
              <a:rPr lang="en-US" sz="2000" dirty="0"/>
              <a:t>	c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6	</a:t>
            </a:r>
            <a:r>
              <a:rPr lang="en-US" sz="2000" dirty="0" err="1">
                <a:latin typeface="+mn-lt"/>
              </a:rPr>
              <a:t>stur</a:t>
            </a:r>
            <a:r>
              <a:rPr lang="en-US" sz="2000" dirty="0">
                <a:latin typeface="+mn-lt"/>
              </a:rPr>
              <a:t>	a</a:t>
            </a:r>
          </a:p>
          <a:p>
            <a:r>
              <a:rPr lang="en-US" sz="2000" dirty="0">
                <a:latin typeface="+mn-lt"/>
              </a:rPr>
              <a:t>7	</a:t>
            </a:r>
            <a:r>
              <a:rPr lang="en-US" sz="2000" dirty="0" err="1">
                <a:latin typeface="+mn-lt"/>
              </a:rPr>
              <a:t>bl</a:t>
            </a:r>
            <a:r>
              <a:rPr lang="en-US" sz="2000" dirty="0">
                <a:latin typeface="+mn-lt"/>
              </a:rPr>
              <a:t>	bar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BBAAACC-EE65-3B75-B5CE-139C26D4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130" y="4802399"/>
            <a:ext cx="3312148" cy="1346125"/>
          </a:xfrm>
          <a:prstGeom prst="rect">
            <a:avLst/>
          </a:prstGeom>
          <a:solidFill>
            <a:srgbClr val="FFFFCC"/>
          </a:solidFill>
          <a:ln w="28575">
            <a:solidFill>
              <a:srgbClr val="FFCC00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dirty="0">
                <a:latin typeface="+mn-lt"/>
              </a:rPr>
              <a:t>file 2 - relocation table</a:t>
            </a:r>
          </a:p>
          <a:p>
            <a:r>
              <a:rPr lang="en-US" sz="2000" dirty="0">
                <a:latin typeface="+mn-lt"/>
              </a:rPr>
              <a:t>line	type	dep</a:t>
            </a:r>
          </a:p>
          <a:p>
            <a:r>
              <a:rPr lang="en-US" sz="2000" dirty="0">
                <a:latin typeface="+mn-lt"/>
              </a:rPr>
              <a:t>5	</a:t>
            </a:r>
            <a:r>
              <a:rPr lang="en-US" sz="2000" dirty="0" err="1">
                <a:latin typeface="+mn-lt"/>
              </a:rPr>
              <a:t>stur</a:t>
            </a:r>
            <a:r>
              <a:rPr lang="en-US" sz="2000" dirty="0">
                <a:latin typeface="+mn-lt"/>
              </a:rPr>
              <a:t>	a</a:t>
            </a:r>
          </a:p>
          <a:p>
            <a:r>
              <a:rPr lang="en-US" sz="2000" dirty="0">
                <a:latin typeface="+mn-lt"/>
              </a:rPr>
              <a:t>6	</a:t>
            </a:r>
            <a:r>
              <a:rPr lang="en-US" sz="2000" dirty="0" err="1">
                <a:latin typeface="+mn-lt"/>
              </a:rPr>
              <a:t>stur</a:t>
            </a:r>
            <a:r>
              <a:rPr lang="en-US" sz="2000" dirty="0">
                <a:latin typeface="+mn-lt"/>
              </a:rPr>
              <a:t>	c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A9280740-C0C1-74E1-EA51-0E24A0AC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954" y="2408556"/>
            <a:ext cx="387133" cy="248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  <a:p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  <a:p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  <a:p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  <a:p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5</a:t>
            </a:r>
          </a:p>
          <a:p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6</a:t>
            </a:r>
          </a:p>
          <a:p>
            <a:r>
              <a:rPr lang="en-US" sz="2200" dirty="0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630BC-E5D3-2564-8C37-82CAF2E7382F}"/>
              </a:ext>
            </a:extLst>
          </p:cNvPr>
          <p:cNvSpPr txBox="1"/>
          <p:nvPr/>
        </p:nvSpPr>
        <p:spPr>
          <a:xfrm>
            <a:off x="9307296" y="2305562"/>
            <a:ext cx="1925624" cy="1961678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r>
              <a:rPr lang="en-US" sz="1500" dirty="0">
                <a:latin typeface="+mn-lt"/>
              </a:rPr>
              <a:t>Note: in a real relocation table, the “line” would really be the address in “text” section of the instruction we need to update.</a:t>
            </a:r>
          </a:p>
          <a:p>
            <a:endParaRPr lang="en-US" sz="1500" dirty="0"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D96BC8-E8F8-6401-1DB6-21DC3792AC98}"/>
              </a:ext>
            </a:extLst>
          </p:cNvPr>
          <p:cNvSpPr/>
          <p:nvPr/>
        </p:nvSpPr>
        <p:spPr>
          <a:xfrm>
            <a:off x="1661319" y="85841"/>
            <a:ext cx="10351324" cy="777240"/>
          </a:xfrm>
          <a:prstGeom prst="rect">
            <a:avLst/>
          </a:prstGeom>
          <a:solidFill>
            <a:srgbClr val="E833BF">
              <a:lumMod val="40000"/>
              <a:lumOff val="60000"/>
            </a:srgbClr>
          </a:solidFill>
          <a:ln w="9525" cap="rnd" cmpd="sng" algn="ctr">
            <a:solidFill>
              <a:srgbClr val="E833BF"/>
            </a:solidFill>
            <a:prstDash val="solid"/>
          </a:ln>
          <a:effectLst>
            <a:outerShdw blurRad="38100" dist="25400" dir="5400000" rotWithShape="0">
              <a:srgbClr val="000000">
                <a:alpha val="25000"/>
              </a:srgbClr>
            </a:outerShdw>
          </a:effectLst>
        </p:spPr>
        <p:txBody>
          <a:bodyPr lIns="113907" tIns="56953" rIns="113907" bIns="56953" rtlCol="0" anchor="t"/>
          <a:lstStyle/>
          <a:p>
            <a:pPr algn="ctr" defTabSz="569534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u="sng" kern="0" dirty="0">
                <a:solidFill>
                  <a:prstClr val="black"/>
                </a:solidFill>
                <a:latin typeface="Century Gothic" panose="020B0502020202020204" pitchFamily="34" charset="0"/>
                <a:cs typeface="+mn-cs"/>
              </a:rPr>
              <a:t>Poll:</a:t>
            </a:r>
            <a:r>
              <a:rPr lang="en-US" sz="2000" b="1" kern="0" dirty="0">
                <a:solidFill>
                  <a:prstClr val="black"/>
                </a:solidFill>
                <a:latin typeface="Century Gothic" panose="020B0502020202020204" pitchFamily="34" charset="0"/>
                <a:cs typeface="+mn-cs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Which lines / instructions are in the relocation table</a:t>
            </a:r>
            <a:r>
              <a:rPr lang="en-US" sz="2000" b="1" kern="0" dirty="0">
                <a:solidFill>
                  <a:prstClr val="black"/>
                </a:solidFill>
                <a:latin typeface="Century Gothic" panose="020B0502020202020204" pitchFamily="34" charset="0"/>
                <a:cs typeface="+mn-cs"/>
              </a:rPr>
              <a:t>? </a:t>
            </a:r>
            <a:r>
              <a:rPr lang="en-US" sz="2000" kern="0" dirty="0">
                <a:solidFill>
                  <a:prstClr val="black"/>
                </a:solidFill>
                <a:latin typeface="Century Gothic" panose="020B0502020202020204" pitchFamily="34" charset="0"/>
                <a:cs typeface="+mn-cs"/>
              </a:rPr>
              <a:t>(i.e. which "things" need to be updated after linking?)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21B15-E6E6-7D83-A63B-89766A0D1F8F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427443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3524-C06D-97F8-1939-34E34E82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F3CB9-4FE8-F3FE-7B9B-81E8366F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Stitches independently created object files into a single executable file (i.e., </a:t>
            </a:r>
            <a:r>
              <a:rPr lang="en-US" sz="2400" dirty="0" err="1"/>
              <a:t>a.out</a:t>
            </a:r>
            <a:r>
              <a:rPr lang="en-US" sz="2400" dirty="0"/>
              <a:t>)</a:t>
            </a:r>
          </a:p>
          <a:p>
            <a:pPr lvl="1" eaLnBrk="1" hangingPunct="1"/>
            <a:r>
              <a:rPr lang="en-US" sz="2000" dirty="0"/>
              <a:t>Step 1: Take text segment from each .o file and put them together.</a:t>
            </a:r>
          </a:p>
          <a:p>
            <a:pPr lvl="1" eaLnBrk="1" hangingPunct="1"/>
            <a:r>
              <a:rPr lang="en-US" sz="2000" dirty="0"/>
              <a:t>Step 2: Take data segment from each .o file, put them together, and concatenate this onto end of text segments.</a:t>
            </a:r>
          </a:p>
          <a:p>
            <a:pPr eaLnBrk="1" hangingPunct="1"/>
            <a:r>
              <a:rPr lang="en-US" sz="2400" dirty="0"/>
              <a:t>What about libraries?</a:t>
            </a:r>
          </a:p>
          <a:p>
            <a:pPr lvl="1" eaLnBrk="1" hangingPunct="1"/>
            <a:r>
              <a:rPr lang="en-US" sz="2000" dirty="0"/>
              <a:t>Libraries are just special object files. </a:t>
            </a:r>
          </a:p>
          <a:p>
            <a:pPr lvl="1" eaLnBrk="1" hangingPunct="1"/>
            <a:r>
              <a:rPr lang="en-US" sz="2000" dirty="0"/>
              <a:t>You create new libraries by making lots of object files (for the components of the library) and combining them (see </a:t>
            </a:r>
            <a:r>
              <a:rPr lang="en-US" sz="2000" dirty="0" err="1"/>
              <a:t>ar</a:t>
            </a:r>
            <a:r>
              <a:rPr lang="en-US" sz="2000" dirty="0"/>
              <a:t> and </a:t>
            </a:r>
            <a:r>
              <a:rPr lang="en-US" sz="2000" dirty="0" err="1"/>
              <a:t>ranlib</a:t>
            </a:r>
            <a:r>
              <a:rPr lang="en-US" sz="2000" dirty="0"/>
              <a:t> on Unix machines).</a:t>
            </a:r>
          </a:p>
          <a:p>
            <a:pPr eaLnBrk="1" hangingPunct="1"/>
            <a:endParaRPr lang="en-US" sz="2400" dirty="0"/>
          </a:p>
          <a:p>
            <a:pPr lvl="1"/>
            <a:r>
              <a:rPr lang="en-US" sz="2001" dirty="0"/>
              <a:t>Step 3: Resolve cross-file references to labels</a:t>
            </a:r>
          </a:p>
          <a:p>
            <a:pPr lvl="2"/>
            <a:r>
              <a:rPr lang="en-US" sz="1601" dirty="0"/>
              <a:t>Make sure there are no undefined labels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73DD2-1E49-32B8-B1A7-D2338863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8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4264-D52B-C57F-2112-A4404884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Linker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983B-0A96-54B6-9F6A-BC2B41DE1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Determine the memory locations the code and data of each file will occupy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Each function could be assembled on its own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Thus, the relative placement of code/data is not known up to this point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Must relocate absolute references to reflect placement by the linker</a:t>
            </a:r>
            <a:endParaRPr lang="en-US" sz="24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PC-Relative Addressing (</a:t>
            </a:r>
            <a:r>
              <a:rPr lang="en-US" sz="20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beq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en-US" sz="20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bne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): never relocate</a:t>
            </a:r>
            <a:endParaRPr lang="en-US" sz="20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Absolute Address (mov 27, #X): always relocate</a:t>
            </a:r>
            <a:endParaRPr lang="en-US" sz="20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External Reference (usually bl): always relocate</a:t>
            </a:r>
            <a:endParaRPr lang="en-US" sz="20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1143000" lvl="2" indent="-22860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Data Reference (often </a:t>
            </a:r>
            <a:r>
              <a:rPr lang="en-US" sz="20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movz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2000" b="0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movk</a:t>
            </a: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): always relocate</a:t>
            </a:r>
            <a:endParaRPr lang="en-US" sz="20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Executable file contains </a:t>
            </a:r>
            <a:r>
              <a:rPr lang="en-US" sz="2800" b="0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 relocation info or symbol table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just used by assembler/linker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6B5B9-AA61-9A1E-7182-A00887CB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53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26A0A-11CA-3375-3335-A98D74150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E5A9-BB70-B346-53E2-2B7D92BF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Executable file is sitting on the disk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Puts the executable file code image into memory and asks the operating system to schedule it as a new process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Creates new address space for program large enough to hold text and data segments, along with a stack segment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Copies instructions and data from executable file into the new address space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Initializes registers (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most important)</a:t>
            </a:r>
          </a:p>
          <a:p>
            <a:pPr marL="286893" indent="-285750" fontAlgn="base">
              <a:spcBef>
                <a:spcPts val="5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Take operating systems class (EECS 482) to learn more!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ACD8A-F676-6548-EE78-A69C48FB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5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9978-8D4C-B703-02B2-F197FCB1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C2B0-C5E5-F3D5-5E8E-01F42B76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Compiler converts a single source code file into a single assembly language file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Assembler handles directives (.fill), converts what it can to machine language, and creates a checklist for the linker (relocation table).  This changes each .s file into a .o file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Assembler does 2 passes to resolve addresses, handling internal forward references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Linker combines several .o files and resolves absolute addresses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Linker enables separate compilation:  Thus unchanged files, including libraries need not be recompiled. 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Linker resolves remaining addresses.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Loader loads executable into memory and begins execution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C1894-0615-7540-7402-189BB7E8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- Saving / Restoring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 level languages (like C/C++) provide many abstractions that don't exist at the assembly level</a:t>
            </a:r>
          </a:p>
          <a:p>
            <a:r>
              <a:rPr lang="en-US" dirty="0"/>
              <a:t>E.g. in C, each function has its own local variables</a:t>
            </a:r>
          </a:p>
          <a:p>
            <a:pPr lvl="1"/>
            <a:r>
              <a:rPr lang="en-US" dirty="0"/>
              <a:t>Even if different function have local variables with the same name, they are independent and guaranteed not to interfere with each other!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0460" y="4734934"/>
            <a:ext cx="2076698" cy="1653901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void foo(){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int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a=1;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bar();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printf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(a);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}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889389" y="4833968"/>
            <a:ext cx="2229670" cy="1322692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pPr lvl="0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void bar(){</a:t>
            </a: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 a=2;</a:t>
            </a: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  return;</a:t>
            </a:r>
          </a:p>
          <a:p>
            <a:pPr lvl="0"/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ea typeface="ＭＳ Ｐゴシック" charset="-128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0229" y="4191000"/>
            <a:ext cx="1925624" cy="1038348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pPr algn="ctr"/>
            <a:r>
              <a:rPr lang="en-US" sz="2000" dirty="0"/>
              <a:t>Still prints "1"… these don't interfere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067432" y="5112151"/>
            <a:ext cx="405395" cy="5181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485854" y="4977153"/>
            <a:ext cx="723387" cy="39407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ABDFDB58-0762-7CC4-B8F2-C7B4EDE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4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562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7CC1-C5B8-EBC2-A88B-CF6D1C8C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38E5-D8DE-B706-96F0-89F241AD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300" dirty="0"/>
              <a:t>Floating Point Arithmetic</a:t>
            </a:r>
          </a:p>
          <a:p>
            <a:r>
              <a:rPr lang="en-US" sz="3300"/>
              <a:t>And… hardware </a:t>
            </a:r>
            <a:r>
              <a:rPr lang="en-US" sz="3300" dirty="0"/>
              <a:t>time, baby!</a:t>
            </a:r>
            <a:endParaRPr lang="en-US" sz="2300" dirty="0"/>
          </a:p>
          <a:p>
            <a:r>
              <a:rPr lang="en-US" sz="3300" dirty="0"/>
              <a:t>Lingering questions / feedback? I'll include an anonymous form at the end of every lecture: </a:t>
            </a:r>
            <a:r>
              <a:rPr lang="en-US" sz="3300" dirty="0">
                <a:hlinkClick r:id="rId2"/>
              </a:rPr>
              <a:t>https://bit.ly/3oXr4Ah</a:t>
            </a:r>
            <a:endParaRPr lang="en-US" sz="33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FA9EF-AA88-295F-3738-3F1E8933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A76BD2-4E74-A0DF-A088-7800972C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19" y="4511500"/>
            <a:ext cx="2263638" cy="2571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553D0-7AB8-84EF-43DE-4787535C0EF1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</p:spTree>
    <p:extLst>
      <p:ext uri="{BB962C8B-B14F-4D97-AF65-F5344CB8AC3E}">
        <p14:creationId xmlns:p14="http://schemas.microsoft.com/office/powerpoint/2010/main" val="175926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984546-A99D-4972-93C4-9992B84BAAB9}" type="slidenum">
              <a:rPr lang="en-US" smtClean="0">
                <a:solidFill>
                  <a:srgbClr val="000000"/>
                </a:solidFill>
              </a:rPr>
              <a:pPr/>
              <a:t>41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03839" y="3195320"/>
            <a:ext cx="9067800" cy="949960"/>
          </a:xfrm>
        </p:spPr>
        <p:txBody>
          <a:bodyPr/>
          <a:lstStyle/>
          <a:p>
            <a:r>
              <a:rPr lang="en-US" sz="4080" dirty="0"/>
              <a:t>Floating Point Arithmetic </a:t>
            </a:r>
          </a:p>
        </p:txBody>
      </p:sp>
    </p:spTree>
    <p:extLst>
      <p:ext uri="{BB962C8B-B14F-4D97-AF65-F5344CB8AC3E}">
        <p14:creationId xmlns:p14="http://schemas.microsoft.com/office/powerpoint/2010/main" val="2921244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</a:rPr>
              <a:t>Why floating point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41622" y="1381760"/>
            <a:ext cx="9375457" cy="5440680"/>
          </a:xfrm>
        </p:spPr>
        <p:txBody>
          <a:bodyPr/>
          <a:lstStyle/>
          <a:p>
            <a:r>
              <a:rPr lang="en-US" dirty="0">
                <a:ea typeface="ＭＳ Ｐゴシック" charset="-128"/>
              </a:rPr>
              <a:t>Have to represent real numbers somehow</a:t>
            </a:r>
          </a:p>
          <a:p>
            <a:r>
              <a:rPr lang="en-US" dirty="0">
                <a:ea typeface="ＭＳ Ｐゴシック" charset="-128"/>
              </a:rPr>
              <a:t>Rational numbers</a:t>
            </a:r>
          </a:p>
          <a:p>
            <a:pPr lvl="1"/>
            <a:r>
              <a:rPr lang="en-US" dirty="0">
                <a:cs typeface="Arial" charset="0"/>
              </a:rPr>
              <a:t>Ok, but can be cumbersome to work with</a:t>
            </a:r>
          </a:p>
          <a:p>
            <a:r>
              <a:rPr lang="en-US" dirty="0">
                <a:ea typeface="ＭＳ Ｐゴシック" charset="-128"/>
              </a:rPr>
              <a:t>Fixed point</a:t>
            </a:r>
          </a:p>
          <a:p>
            <a:pPr lvl="1"/>
            <a:r>
              <a:rPr lang="en-US" dirty="0">
                <a:cs typeface="Arial" charset="0"/>
              </a:rPr>
              <a:t>Do everything in thousandths (or millionths, etc.)</a:t>
            </a:r>
          </a:p>
          <a:p>
            <a:pPr lvl="1"/>
            <a:r>
              <a:rPr lang="en-US" dirty="0">
                <a:cs typeface="Arial" charset="0"/>
              </a:rPr>
              <a:t>Not always easy to pick the right units</a:t>
            </a:r>
          </a:p>
          <a:p>
            <a:pPr lvl="1"/>
            <a:r>
              <a:rPr lang="en-US" dirty="0">
                <a:cs typeface="Arial" charset="0"/>
              </a:rPr>
              <a:t>Different scaling factors for different stages of computation</a:t>
            </a:r>
          </a:p>
          <a:p>
            <a:r>
              <a:rPr lang="en-US" b="1" u="sng" dirty="0">
                <a:ea typeface="ＭＳ Ｐゴシック" charset="-128"/>
              </a:rPr>
              <a:t>Scientific notation: this is good!</a:t>
            </a:r>
          </a:p>
          <a:p>
            <a:pPr lvl="1"/>
            <a:r>
              <a:rPr lang="en-US" dirty="0">
                <a:cs typeface="Arial" charset="0"/>
              </a:rPr>
              <a:t>Exponential notation allows HUGE dynamic range</a:t>
            </a:r>
          </a:p>
          <a:p>
            <a:pPr lvl="1"/>
            <a:r>
              <a:rPr lang="en-US" dirty="0">
                <a:cs typeface="Arial" charset="0"/>
              </a:rPr>
              <a:t>Constant (approximately) relative precision across the whole range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D955DD-4FB6-4AE5-9003-68BE24D32482}" type="slidenum">
              <a:rPr lang="en-US">
                <a:solidFill>
                  <a:srgbClr val="000000"/>
                </a:solidFill>
              </a:rPr>
              <a:pPr/>
              <a:t>42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0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590199" y="345440"/>
            <a:ext cx="9067800" cy="94996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ea typeface="ＭＳ Ｐゴシック" charset="-128"/>
              </a:rPr>
              <a:t>IEEE Floating point format (single precision)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590199" y="1381760"/>
            <a:ext cx="9067800" cy="5440680"/>
          </a:xfrm>
        </p:spPr>
        <p:txBody>
          <a:bodyPr/>
          <a:lstStyle/>
          <a:p>
            <a:pPr eaLnBrk="1" hangingPunct="1"/>
            <a:r>
              <a:rPr lang="en-US" sz="2267" dirty="0">
                <a:ea typeface="ＭＳ Ｐゴシック" charset="-128"/>
              </a:rPr>
              <a:t>Sign bit: (0 is positive, 1 is negative)</a:t>
            </a:r>
          </a:p>
          <a:p>
            <a:pPr eaLnBrk="1" hangingPunct="1"/>
            <a:r>
              <a:rPr lang="en-US" sz="2267" dirty="0" err="1">
                <a:ea typeface="ＭＳ Ｐゴシック" charset="-128"/>
              </a:rPr>
              <a:t>Significand</a:t>
            </a:r>
            <a:r>
              <a:rPr lang="en-US" sz="2267" dirty="0">
                <a:ea typeface="ＭＳ Ｐゴシック" charset="-128"/>
              </a:rPr>
              <a:t>: (also called the </a:t>
            </a:r>
            <a:r>
              <a:rPr lang="en-US" sz="2267" i="1" dirty="0">
                <a:ea typeface="ＭＳ Ｐゴシック" charset="-128"/>
              </a:rPr>
              <a:t>mantissa</a:t>
            </a:r>
            <a:r>
              <a:rPr lang="en-US" sz="2267" dirty="0">
                <a:ea typeface="ＭＳ Ｐゴシック" charset="-128"/>
              </a:rPr>
              <a:t>; stores the 23 most significant bits after the decimal point)</a:t>
            </a:r>
          </a:p>
          <a:p>
            <a:pPr eaLnBrk="1" hangingPunct="1"/>
            <a:r>
              <a:rPr lang="en-US" sz="2267" dirty="0">
                <a:ea typeface="ＭＳ Ｐゴシック" charset="-128"/>
              </a:rPr>
              <a:t>Exponent: used biased base 127 encoding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040" dirty="0">
                <a:cs typeface="Arial" charset="0"/>
              </a:rPr>
              <a:t>Add 127 to the value of the exponent to encode: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040" dirty="0">
                <a:cs typeface="Arial" charset="0"/>
              </a:rPr>
              <a:t>-127 </a:t>
            </a:r>
            <a:r>
              <a:rPr lang="en-US" sz="2040" dirty="0">
                <a:cs typeface="Arial" charset="0"/>
                <a:sym typeface="Symbol" pitchFamily="18" charset="2"/>
              </a:rPr>
              <a:t> </a:t>
            </a:r>
            <a:r>
              <a:rPr lang="en-US" sz="2040" dirty="0">
                <a:cs typeface="Arial" charset="0"/>
              </a:rPr>
              <a:t>00000000        1 </a:t>
            </a:r>
            <a:r>
              <a:rPr lang="en-US" sz="2040" dirty="0">
                <a:cs typeface="Arial" charset="0"/>
                <a:sym typeface="Symbol" pitchFamily="18" charset="2"/>
              </a:rPr>
              <a:t> </a:t>
            </a:r>
            <a:r>
              <a:rPr lang="en-US" sz="2040" dirty="0">
                <a:cs typeface="Arial" charset="0"/>
              </a:rPr>
              <a:t>10000000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040" dirty="0">
                <a:cs typeface="Arial" charset="0"/>
              </a:rPr>
              <a:t>-126 </a:t>
            </a:r>
            <a:r>
              <a:rPr lang="en-US" sz="2040" dirty="0">
                <a:cs typeface="Arial" charset="0"/>
                <a:sym typeface="Symbol" pitchFamily="18" charset="2"/>
              </a:rPr>
              <a:t> </a:t>
            </a:r>
            <a:r>
              <a:rPr lang="en-US" sz="2040" dirty="0">
                <a:cs typeface="Arial" charset="0"/>
              </a:rPr>
              <a:t>00000001        2 </a:t>
            </a:r>
            <a:r>
              <a:rPr lang="en-US" sz="2040" dirty="0">
                <a:cs typeface="Arial" charset="0"/>
                <a:sym typeface="Symbol" pitchFamily="18" charset="2"/>
              </a:rPr>
              <a:t> </a:t>
            </a:r>
            <a:r>
              <a:rPr lang="en-US" sz="2040" dirty="0">
                <a:cs typeface="Arial" charset="0"/>
              </a:rPr>
              <a:t>10000001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040" dirty="0">
                <a:cs typeface="Arial" charset="0"/>
              </a:rPr>
              <a:t>…                                  …</a:t>
            </a:r>
          </a:p>
          <a:p>
            <a:pPr lvl="1" eaLnBrk="1" hangingPunct="1">
              <a:spcBef>
                <a:spcPts val="0"/>
              </a:spcBef>
            </a:pPr>
            <a:r>
              <a:rPr lang="en-US" sz="2040" dirty="0">
                <a:cs typeface="Arial" charset="0"/>
              </a:rPr>
              <a:t>     0 </a:t>
            </a:r>
            <a:r>
              <a:rPr lang="en-US" sz="2040" dirty="0">
                <a:cs typeface="Arial" charset="0"/>
                <a:sym typeface="Symbol" pitchFamily="18" charset="2"/>
              </a:rPr>
              <a:t> </a:t>
            </a:r>
            <a:r>
              <a:rPr lang="en-US" sz="2040" dirty="0">
                <a:cs typeface="Arial" charset="0"/>
              </a:rPr>
              <a:t>01111111     128 </a:t>
            </a:r>
            <a:r>
              <a:rPr lang="en-US" sz="2040" dirty="0">
                <a:cs typeface="Arial" charset="0"/>
                <a:sym typeface="Symbol" pitchFamily="18" charset="2"/>
              </a:rPr>
              <a:t> </a:t>
            </a:r>
            <a:r>
              <a:rPr lang="en-US" sz="2040" dirty="0">
                <a:cs typeface="Arial" charset="0"/>
              </a:rPr>
              <a:t>11111111</a:t>
            </a:r>
          </a:p>
          <a:p>
            <a:pPr eaLnBrk="1" hangingPunct="1"/>
            <a:r>
              <a:rPr lang="en-US" sz="2267" dirty="0">
                <a:ea typeface="ＭＳ Ｐゴシック" charset="-128"/>
              </a:rPr>
              <a:t>How do you represent zero ? Special convention:</a:t>
            </a:r>
          </a:p>
          <a:p>
            <a:pPr lvl="1" eaLnBrk="1" hangingPunct="1"/>
            <a:r>
              <a:rPr lang="en-US" sz="2040" dirty="0">
                <a:cs typeface="Arial" charset="0"/>
              </a:rPr>
              <a:t>Exponent: -127 (all zeroes ), </a:t>
            </a:r>
            <a:r>
              <a:rPr lang="en-US" sz="2040" dirty="0" err="1">
                <a:cs typeface="Arial" charset="0"/>
              </a:rPr>
              <a:t>Significand</a:t>
            </a:r>
            <a:r>
              <a:rPr lang="en-US" sz="2040" dirty="0">
                <a:cs typeface="Arial" charset="0"/>
              </a:rPr>
              <a:t> 0 (all zeroes), Sign + or -</a:t>
            </a:r>
          </a:p>
        </p:txBody>
      </p:sp>
      <p:sp>
        <p:nvSpPr>
          <p:cNvPr id="10244" name="Slide Number Placeholder 8"/>
          <p:cNvSpPr txBox="1">
            <a:spLocks noGrp="1"/>
          </p:cNvSpPr>
          <p:nvPr/>
        </p:nvSpPr>
        <p:spPr bwMode="auto">
          <a:xfrm>
            <a:off x="8844439" y="7077922"/>
            <a:ext cx="17272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0DB8825C-70AC-481C-BE47-FFDFC701A182}" type="slidenum">
              <a:rPr lang="en-US" sz="1360" kern="1200">
                <a:latin typeface="Calibri"/>
                <a:ea typeface="ＭＳ Ｐゴシック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sz="1360" kern="1200" dirty="0">
              <a:latin typeface="Calibri"/>
              <a:ea typeface="ＭＳ Ｐゴシック" charset="0"/>
            </a:endParaRPr>
          </a:p>
        </p:txBody>
      </p:sp>
      <p:sp>
        <p:nvSpPr>
          <p:cNvPr id="6146" name="Footer Placeholder 3"/>
          <p:cNvSpPr txBox="1">
            <a:spLocks noGrp="1"/>
          </p:cNvSpPr>
          <p:nvPr/>
        </p:nvSpPr>
        <p:spPr bwMode="auto">
          <a:xfrm>
            <a:off x="1590199" y="7081520"/>
            <a:ext cx="2418080" cy="5397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33" kern="1200" dirty="0">
                <a:latin typeface="Calibri"/>
                <a:ea typeface="ＭＳ Ｐゴシック" charset="0"/>
              </a:rPr>
              <a:t>EECS 370: Introduction to </a:t>
            </a:r>
            <a:br>
              <a:rPr lang="en-US" sz="1133" kern="1200" dirty="0">
                <a:latin typeface="Calibri"/>
                <a:ea typeface="ＭＳ Ｐゴシック" charset="0"/>
              </a:rPr>
            </a:br>
            <a:r>
              <a:rPr lang="en-US" sz="1133" kern="1200" dirty="0">
                <a:latin typeface="Calibri"/>
                <a:ea typeface="ＭＳ Ｐゴシック" charset="0"/>
              </a:rPr>
              <a:t>Computer Organization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33" kern="1200" dirty="0">
              <a:latin typeface="Verdana" pitchFamily="34" charset="0"/>
              <a:ea typeface="ＭＳ Ｐゴシック" charset="0"/>
            </a:endParaRPr>
          </a:p>
        </p:txBody>
      </p:sp>
      <p:pic>
        <p:nvPicPr>
          <p:cNvPr id="1026" name="Picture 2" descr="http://chortle.ccsu.edu/assemblytutorial/Chapter-30/IEEE75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47" y="5473497"/>
            <a:ext cx="4892904" cy="134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04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2194719" y="345440"/>
            <a:ext cx="9067800" cy="949960"/>
          </a:xfrm>
        </p:spPr>
        <p:txBody>
          <a:bodyPr/>
          <a:lstStyle/>
          <a:p>
            <a:pPr eaLnBrk="1" hangingPunct="1"/>
            <a:r>
              <a:rPr lang="en-US"/>
              <a:t>Floating Point Representation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885599" y="1986280"/>
            <a:ext cx="1923847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 dirty="0">
                <a:latin typeface="Times New Roman" charset="0"/>
                <a:ea typeface="ＭＳ Ｐゴシック" charset="0"/>
              </a:rPr>
              <a:t>10.625 </a:t>
            </a:r>
            <a:r>
              <a:rPr lang="en-US" sz="3627" b="1" kern="1200" baseline="-25000" dirty="0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5217319" y="2072640"/>
            <a:ext cx="863600" cy="518160"/>
          </a:xfrm>
          <a:prstGeom prst="right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685439" y="1986281"/>
            <a:ext cx="3022600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 dirty="0">
                <a:latin typeface="Times New Roman" charset="0"/>
                <a:ea typeface="ＭＳ Ｐゴシック" charset="0"/>
              </a:rPr>
              <a:t>1010.101 </a:t>
            </a:r>
            <a:r>
              <a:rPr lang="en-US" sz="3627" b="1" kern="1200" baseline="-25000" dirty="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8EBD0-950B-4DD6-A677-5FDCD445C278}" type="slidenum">
              <a:rPr lang="en-US" smtClean="0">
                <a:solidFill>
                  <a:srgbClr val="000000"/>
                </a:solidFill>
              </a:rPr>
              <a:pPr/>
              <a:t>44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541622" y="5268565"/>
            <a:ext cx="9375457" cy="145241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720" dirty="0">
                <a:ea typeface="ＭＳ Ｐゴシック" charset="-128"/>
              </a:rPr>
              <a:t>Step 1: convert from decimal to binary</a:t>
            </a:r>
          </a:p>
          <a:p>
            <a:pPr lvl="1"/>
            <a:r>
              <a:rPr lang="en-US" sz="2267" dirty="0">
                <a:cs typeface="Arial" charset="0"/>
              </a:rPr>
              <a:t>1</a:t>
            </a:r>
            <a:r>
              <a:rPr lang="en-US" sz="2267" baseline="30000" dirty="0">
                <a:cs typeface="Arial" charset="0"/>
              </a:rPr>
              <a:t>st</a:t>
            </a:r>
            <a:r>
              <a:rPr lang="en-US" sz="2267" dirty="0">
                <a:cs typeface="Arial" charset="0"/>
              </a:rPr>
              <a:t> bit after "binary" point represents 0.5 (i.e. 2</a:t>
            </a:r>
            <a:r>
              <a:rPr lang="en-US" sz="2267" baseline="30000" dirty="0">
                <a:cs typeface="Arial" charset="0"/>
              </a:rPr>
              <a:t>-1</a:t>
            </a:r>
            <a:r>
              <a:rPr lang="en-US" sz="2267" dirty="0">
                <a:cs typeface="Arial" charset="0"/>
              </a:rPr>
              <a:t>)</a:t>
            </a:r>
          </a:p>
          <a:p>
            <a:pPr lvl="1"/>
            <a:r>
              <a:rPr lang="en-US" sz="2267" dirty="0">
                <a:cs typeface="Arial" charset="0"/>
              </a:rPr>
              <a:t>2</a:t>
            </a:r>
            <a:r>
              <a:rPr lang="en-US" sz="2267" baseline="30000" dirty="0">
                <a:cs typeface="Arial" charset="0"/>
              </a:rPr>
              <a:t>nd</a:t>
            </a:r>
            <a:r>
              <a:rPr lang="en-US" sz="2267" dirty="0">
                <a:cs typeface="Arial" charset="0"/>
              </a:rPr>
              <a:t> bit represents 0.25 (i.e. 2</a:t>
            </a:r>
            <a:r>
              <a:rPr lang="en-US" sz="2267" baseline="30000" dirty="0">
                <a:cs typeface="Arial" charset="0"/>
              </a:rPr>
              <a:t>-2</a:t>
            </a:r>
            <a:r>
              <a:rPr lang="en-US" sz="2267" dirty="0">
                <a:cs typeface="Arial" charset="0"/>
              </a:rPr>
              <a:t>)</a:t>
            </a:r>
          </a:p>
          <a:p>
            <a:pPr lvl="1"/>
            <a:r>
              <a:rPr lang="en-US" sz="2267" dirty="0">
                <a:cs typeface="Arial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9181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3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2194719" y="345440"/>
            <a:ext cx="9067800" cy="949960"/>
          </a:xfrm>
        </p:spPr>
        <p:txBody>
          <a:bodyPr/>
          <a:lstStyle/>
          <a:p>
            <a:pPr eaLnBrk="1" hangingPunct="1"/>
            <a:r>
              <a:rPr lang="en-US"/>
              <a:t>Floating Point Representation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885599" y="1986280"/>
            <a:ext cx="1923847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 dirty="0">
                <a:latin typeface="Times New Roman" charset="0"/>
                <a:ea typeface="ＭＳ Ｐゴシック" charset="0"/>
              </a:rPr>
              <a:t>10.625 </a:t>
            </a:r>
            <a:r>
              <a:rPr lang="en-US" sz="3627" b="1" kern="1200" baseline="-25000" dirty="0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5217319" y="2072640"/>
            <a:ext cx="863600" cy="518160"/>
          </a:xfrm>
          <a:prstGeom prst="right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685439" y="1986281"/>
            <a:ext cx="3022600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 dirty="0">
                <a:latin typeface="Times New Roman" charset="0"/>
                <a:ea typeface="ＭＳ Ｐゴシック" charset="0"/>
              </a:rPr>
              <a:t>1010.101 </a:t>
            </a:r>
            <a:r>
              <a:rPr lang="en-US" sz="3627" b="1" kern="1200" baseline="-25000" dirty="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 rot="4230500">
            <a:off x="5951379" y="2288540"/>
            <a:ext cx="604520" cy="1554480"/>
          </a:xfrm>
          <a:prstGeom prst="downArrow">
            <a:avLst>
              <a:gd name="adj1" fmla="val 50000"/>
              <a:gd name="adj2" fmla="val 6428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540159" y="3713480"/>
            <a:ext cx="3454400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 dirty="0">
                <a:solidFill>
                  <a:schemeClr val="tx1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3627" b="1" kern="1200" dirty="0">
                <a:latin typeface="Times New Roman" charset="0"/>
                <a:ea typeface="ＭＳ Ｐゴシック" charset="0"/>
              </a:rPr>
              <a:t>.010101  </a:t>
            </a:r>
            <a:r>
              <a:rPr lang="en-US" sz="3627" b="1" kern="1200" dirty="0">
                <a:latin typeface="Times New Roman" charset="0"/>
                <a:ea typeface="ＭＳ Ｐゴシック" charset="0"/>
                <a:sym typeface="Symbol" pitchFamily="18" charset="2"/>
              </a:rPr>
              <a:t>  2 </a:t>
            </a:r>
            <a:r>
              <a:rPr lang="en-US" sz="3627" b="1" kern="1200" baseline="30000" dirty="0">
                <a:latin typeface="Times New Roman" charset="0"/>
                <a:ea typeface="ＭＳ Ｐゴシック" charset="0"/>
                <a:sym typeface="Symbol" pitchFamily="18" charset="2"/>
              </a:rPr>
              <a:t>3</a:t>
            </a:r>
            <a:endParaRPr lang="en-US" sz="3627" b="1" kern="1200" baseline="30000" dirty="0">
              <a:latin typeface="Times New Roman" charset="0"/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8EBD0-950B-4DD6-A677-5FDCD445C278}" type="slidenum">
              <a:rPr lang="en-US" smtClean="0">
                <a:solidFill>
                  <a:srgbClr val="000000"/>
                </a:solidFill>
              </a:rPr>
              <a:pPr/>
              <a:t>45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7495065" y="2594398"/>
            <a:ext cx="226695" cy="172720"/>
          </a:xfrm>
          <a:custGeom>
            <a:avLst/>
            <a:gdLst>
              <a:gd name="T0" fmla="*/ 2147483647 w 144"/>
              <a:gd name="T1" fmla="*/ 0 h 96"/>
              <a:gd name="T2" fmla="*/ 2147483647 w 144"/>
              <a:gd name="T3" fmla="*/ 2147483647 h 96"/>
              <a:gd name="T4" fmla="*/ 0 w 144"/>
              <a:gd name="T5" fmla="*/ 0 h 96"/>
              <a:gd name="T6" fmla="*/ 0 w 144"/>
              <a:gd name="T7" fmla="*/ 0 h 96"/>
              <a:gd name="T8" fmla="*/ 144 w 144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44" h="96">
                <a:moveTo>
                  <a:pt x="144" y="0"/>
                </a:moveTo>
                <a:cubicBezTo>
                  <a:pt x="132" y="48"/>
                  <a:pt x="120" y="96"/>
                  <a:pt x="96" y="96"/>
                </a:cubicBezTo>
                <a:cubicBezTo>
                  <a:pt x="72" y="96"/>
                  <a:pt x="16" y="16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26" name="Freeform 18"/>
          <p:cNvSpPr>
            <a:spLocks/>
          </p:cNvSpPr>
          <p:nvPr/>
        </p:nvSpPr>
        <p:spPr bwMode="auto">
          <a:xfrm>
            <a:off x="7264771" y="2594398"/>
            <a:ext cx="226695" cy="172720"/>
          </a:xfrm>
          <a:custGeom>
            <a:avLst/>
            <a:gdLst>
              <a:gd name="T0" fmla="*/ 2147483647 w 144"/>
              <a:gd name="T1" fmla="*/ 0 h 96"/>
              <a:gd name="T2" fmla="*/ 2147483647 w 144"/>
              <a:gd name="T3" fmla="*/ 2147483647 h 96"/>
              <a:gd name="T4" fmla="*/ 0 w 144"/>
              <a:gd name="T5" fmla="*/ 0 h 96"/>
              <a:gd name="T6" fmla="*/ 0 w 144"/>
              <a:gd name="T7" fmla="*/ 0 h 96"/>
              <a:gd name="T8" fmla="*/ 144 w 144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44" h="96">
                <a:moveTo>
                  <a:pt x="144" y="0"/>
                </a:moveTo>
                <a:cubicBezTo>
                  <a:pt x="132" y="48"/>
                  <a:pt x="120" y="96"/>
                  <a:pt x="96" y="96"/>
                </a:cubicBezTo>
                <a:cubicBezTo>
                  <a:pt x="72" y="96"/>
                  <a:pt x="16" y="16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27" name="Freeform 19"/>
          <p:cNvSpPr>
            <a:spLocks/>
          </p:cNvSpPr>
          <p:nvPr/>
        </p:nvSpPr>
        <p:spPr bwMode="auto">
          <a:xfrm>
            <a:off x="7030880" y="2590800"/>
            <a:ext cx="226695" cy="172720"/>
          </a:xfrm>
          <a:custGeom>
            <a:avLst/>
            <a:gdLst>
              <a:gd name="T0" fmla="*/ 2147483647 w 144"/>
              <a:gd name="T1" fmla="*/ 0 h 96"/>
              <a:gd name="T2" fmla="*/ 2147483647 w 144"/>
              <a:gd name="T3" fmla="*/ 2147483647 h 96"/>
              <a:gd name="T4" fmla="*/ 0 w 144"/>
              <a:gd name="T5" fmla="*/ 0 h 96"/>
              <a:gd name="T6" fmla="*/ 0 w 144"/>
              <a:gd name="T7" fmla="*/ 0 h 96"/>
              <a:gd name="T8" fmla="*/ 144 w 144"/>
              <a:gd name="T9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T6" t="T7" r="T8" b="T9"/>
            <a:pathLst>
              <a:path w="144" h="96">
                <a:moveTo>
                  <a:pt x="144" y="0"/>
                </a:moveTo>
                <a:cubicBezTo>
                  <a:pt x="132" y="48"/>
                  <a:pt x="120" y="96"/>
                  <a:pt x="96" y="96"/>
                </a:cubicBezTo>
                <a:cubicBezTo>
                  <a:pt x="72" y="96"/>
                  <a:pt x="16" y="16"/>
                  <a:pt x="0" y="0"/>
                </a:cubicBezTo>
              </a:path>
            </a:pathLst>
          </a:custGeom>
          <a:noFill/>
          <a:ln w="2844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541622" y="5268565"/>
            <a:ext cx="9375457" cy="145241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720" dirty="0">
                <a:ea typeface="ＭＳ Ｐゴシック" charset="-128"/>
              </a:rPr>
              <a:t>Step 2: normalize number by shifting binary point until you get 1.XXX * 2</a:t>
            </a:r>
            <a:r>
              <a:rPr lang="en-US" sz="2720" baseline="30000" dirty="0">
                <a:ea typeface="ＭＳ Ｐゴシック" charset="-128"/>
              </a:rPr>
              <a:t>Y</a:t>
            </a:r>
            <a:r>
              <a:rPr lang="en-US" sz="2720" dirty="0">
                <a:ea typeface="ＭＳ Ｐゴシック" charset="-128"/>
              </a:rPr>
              <a:t> </a:t>
            </a:r>
            <a:endParaRPr lang="en-US" sz="272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6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nimBg="1"/>
      <p:bldP spid="53255" grpId="0"/>
      <p:bldP spid="25" grpId="0" animBg="1"/>
      <p:bldP spid="26" grpId="0" animBg="1"/>
      <p:bldP spid="2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2194719" y="345440"/>
            <a:ext cx="9067800" cy="949960"/>
          </a:xfrm>
        </p:spPr>
        <p:txBody>
          <a:bodyPr/>
          <a:lstStyle/>
          <a:p>
            <a:pPr eaLnBrk="1" hangingPunct="1"/>
            <a:r>
              <a:rPr lang="en-US"/>
              <a:t>Floating Point Representation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885599" y="1986280"/>
            <a:ext cx="1923847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 dirty="0">
                <a:latin typeface="Times New Roman" charset="0"/>
                <a:ea typeface="ＭＳ Ｐゴシック" charset="0"/>
              </a:rPr>
              <a:t>10.625 </a:t>
            </a:r>
            <a:r>
              <a:rPr lang="en-US" sz="3627" b="1" kern="1200" baseline="-25000" dirty="0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5217319" y="2072640"/>
            <a:ext cx="863600" cy="518160"/>
          </a:xfrm>
          <a:prstGeom prst="right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685439" y="1986281"/>
            <a:ext cx="3022600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 dirty="0">
                <a:latin typeface="Times New Roman" charset="0"/>
                <a:ea typeface="ＭＳ Ｐゴシック" charset="0"/>
              </a:rPr>
              <a:t>1010.101 </a:t>
            </a:r>
            <a:r>
              <a:rPr lang="en-US" sz="3627" b="1" kern="1200" baseline="-25000" dirty="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 rot="4230500">
            <a:off x="5951379" y="2288540"/>
            <a:ext cx="604520" cy="1554480"/>
          </a:xfrm>
          <a:prstGeom prst="downArrow">
            <a:avLst>
              <a:gd name="adj1" fmla="val 50000"/>
              <a:gd name="adj2" fmla="val 6428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540159" y="3713480"/>
            <a:ext cx="3454400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3627" b="1" kern="1200">
                <a:latin typeface="Times New Roman" charset="0"/>
                <a:ea typeface="ＭＳ Ｐゴシック" charset="0"/>
              </a:rPr>
              <a:t>.010101  </a:t>
            </a:r>
            <a:r>
              <a:rPr lang="en-US" sz="3627" b="1" kern="1200">
                <a:latin typeface="Times New Roman" charset="0"/>
                <a:ea typeface="ＭＳ Ｐゴシック" charset="0"/>
                <a:sym typeface="Symbol" pitchFamily="18" charset="2"/>
              </a:rPr>
              <a:t>  2 </a:t>
            </a:r>
            <a:r>
              <a:rPr lang="en-US" sz="3627" b="1" kern="1200" baseline="30000">
                <a:latin typeface="Times New Roman" charset="0"/>
                <a:ea typeface="ＭＳ Ｐゴシック" charset="0"/>
                <a:sym typeface="Symbol" pitchFamily="18" charset="2"/>
              </a:rPr>
              <a:t>3</a:t>
            </a:r>
            <a:endParaRPr lang="en-US" sz="3627" b="1" kern="1200" baseline="30000">
              <a:latin typeface="Times New Roman" charset="0"/>
              <a:ea typeface="ＭＳ Ｐゴシック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10344" y="5008880"/>
            <a:ext cx="5469705" cy="1162678"/>
            <a:chOff x="4068552" y="4419600"/>
            <a:chExt cx="4826210" cy="1025892"/>
          </a:xfrm>
        </p:grpSpPr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6700837" y="4419600"/>
              <a:ext cx="2193925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latin typeface="Arial Narrow" pitchFamily="34" charset="0"/>
                  <a:ea typeface="ＭＳ Ｐゴシック" charset="0"/>
                </a:rPr>
                <a:t>Significand (</a:t>
              </a:r>
              <a:r>
                <a:rPr lang="en-US" sz="2267" b="1" kern="1200">
                  <a:solidFill>
                    <a:srgbClr val="FF0000"/>
                  </a:solidFill>
                  <a:latin typeface="Arial Narrow" pitchFamily="34" charset="0"/>
                  <a:ea typeface="ＭＳ Ｐゴシック" charset="0"/>
                </a:rPr>
                <a:t>1</a:t>
              </a:r>
              <a:r>
                <a:rPr lang="en-US" sz="2267" b="1" kern="1200">
                  <a:latin typeface="Arial Narrow" pitchFamily="34" charset="0"/>
                  <a:ea typeface="ＭＳ Ｐゴシック" charset="0"/>
                </a:rPr>
                <a:t>010101</a:t>
              </a:r>
              <a:r>
                <a:rPr lang="en-US" sz="2267" b="1" kern="1200" dirty="0">
                  <a:latin typeface="Arial Narrow" pitchFamily="34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4912518" y="4419600"/>
              <a:ext cx="1676400" cy="6025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latin typeface="Arial Narrow" pitchFamily="34" charset="0"/>
                  <a:ea typeface="ＭＳ Ｐゴシック" charset="0"/>
                </a:rPr>
                <a:t>Exponent (3)</a:t>
              </a:r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4114800" y="4419600"/>
              <a:ext cx="6858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20" b="1" kern="1200">
                  <a:latin typeface="Times New Roman" charset="0"/>
                  <a:ea typeface="ＭＳ Ｐゴシック" charset="0"/>
                </a:rPr>
                <a:t>+/-</a:t>
              </a:r>
            </a:p>
          </p:txBody>
        </p:sp>
        <p:sp>
          <p:nvSpPr>
            <p:cNvPr id="53265" name="Text Box 12"/>
            <p:cNvSpPr txBox="1">
              <a:spLocks noChangeArrowheads="1"/>
            </p:cNvSpPr>
            <p:nvPr/>
          </p:nvSpPr>
          <p:spPr bwMode="auto">
            <a:xfrm>
              <a:off x="4068552" y="5056188"/>
              <a:ext cx="885707" cy="389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 dirty="0">
                  <a:latin typeface="Arial Narrow" pitchFamily="34" charset="0"/>
                  <a:ea typeface="ＭＳ Ｐゴシック" charset="0"/>
                </a:rPr>
                <a:t>1 bit     </a:t>
              </a:r>
            </a:p>
          </p:txBody>
        </p:sp>
        <p:sp>
          <p:nvSpPr>
            <p:cNvPr id="53266" name="Text Box 13"/>
            <p:cNvSpPr txBox="1">
              <a:spLocks noChangeArrowheads="1"/>
            </p:cNvSpPr>
            <p:nvPr/>
          </p:nvSpPr>
          <p:spPr bwMode="auto">
            <a:xfrm>
              <a:off x="7350918" y="5056188"/>
              <a:ext cx="830544" cy="389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latin typeface="Arial Narrow" pitchFamily="34" charset="0"/>
                  <a:ea typeface="ＭＳ Ｐゴシック" charset="0"/>
                </a:rPr>
                <a:t>23 bits</a:t>
              </a:r>
            </a:p>
          </p:txBody>
        </p:sp>
        <p:sp>
          <p:nvSpPr>
            <p:cNvPr id="53267" name="Text Box 14"/>
            <p:cNvSpPr txBox="1">
              <a:spLocks noChangeArrowheads="1"/>
            </p:cNvSpPr>
            <p:nvPr/>
          </p:nvSpPr>
          <p:spPr bwMode="auto">
            <a:xfrm>
              <a:off x="5387180" y="5056188"/>
              <a:ext cx="713148" cy="389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 dirty="0">
                  <a:latin typeface="Arial Narrow" pitchFamily="34" charset="0"/>
                  <a:ea typeface="ＭＳ Ｐゴシック" charset="0"/>
                </a:rPr>
                <a:t>8 bits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608527" y="4318000"/>
            <a:ext cx="2133812" cy="1666029"/>
            <a:chOff x="950" y="2736"/>
            <a:chExt cx="1186" cy="926"/>
          </a:xfrm>
        </p:grpSpPr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25" y="2736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20" kern="12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3264" name="Text Box 17"/>
            <p:cNvSpPr txBox="1">
              <a:spLocks noChangeArrowheads="1"/>
            </p:cNvSpPr>
            <p:nvPr/>
          </p:nvSpPr>
          <p:spPr bwMode="auto">
            <a:xfrm>
              <a:off x="950" y="3223"/>
              <a:ext cx="1186" cy="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solidFill>
                    <a:srgbClr val="FF0000"/>
                  </a:solidFill>
                  <a:latin typeface="Arial Narrow" pitchFamily="34" charset="0"/>
                  <a:ea typeface="ＭＳ Ｐゴシック" charset="0"/>
                </a:rPr>
                <a:t>This must be a 1!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solidFill>
                    <a:srgbClr val="FF0000"/>
                  </a:solidFill>
                  <a:latin typeface="Arial Narrow" pitchFamily="34" charset="0"/>
                  <a:ea typeface="ＭＳ Ｐゴシック" charset="0"/>
                </a:rPr>
                <a:t> So don’t store it.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EECS 370: Introduction to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88EBD0-950B-4DD6-A677-5FDCD445C278}" type="slidenum">
              <a:rPr lang="en-US" smtClean="0">
                <a:solidFill>
                  <a:srgbClr val="000000"/>
                </a:solidFill>
              </a:rPr>
              <a:pPr/>
              <a:t>46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541622" y="6165255"/>
            <a:ext cx="9375457" cy="145241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Verdana" pitchFamily="34" charset="0"/>
              <a:buChar char="-"/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  <a:cs typeface="Arial" pitchFamily="34" charset="0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720" dirty="0">
                <a:ea typeface="ＭＳ Ｐゴシック" charset="-128"/>
              </a:rPr>
              <a:t>Step 3: store relevant numbers in proper location (ignoring initial 1 of significand) </a:t>
            </a:r>
            <a:endParaRPr lang="en-US" sz="272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98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Floating Point Representation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885599" y="1986280"/>
            <a:ext cx="1986280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 dirty="0">
                <a:latin typeface="Times New Roman" charset="0"/>
                <a:ea typeface="ＭＳ Ｐゴシック" charset="0"/>
              </a:rPr>
              <a:t>10.625 </a:t>
            </a:r>
            <a:r>
              <a:rPr lang="en-US" sz="3627" b="1" kern="1200" baseline="-25000" dirty="0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53252" name="AutoShape 4"/>
          <p:cNvSpPr>
            <a:spLocks noChangeArrowheads="1"/>
          </p:cNvSpPr>
          <p:nvPr/>
        </p:nvSpPr>
        <p:spPr bwMode="auto">
          <a:xfrm>
            <a:off x="5217319" y="2072640"/>
            <a:ext cx="863600" cy="518160"/>
          </a:xfrm>
          <a:prstGeom prst="rightArrow">
            <a:avLst>
              <a:gd name="adj1" fmla="val 50000"/>
              <a:gd name="adj2" fmla="val 4166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685439" y="1986281"/>
            <a:ext cx="3022600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>
                <a:latin typeface="Times New Roman" charset="0"/>
                <a:ea typeface="ＭＳ Ｐゴシック" charset="0"/>
              </a:rPr>
              <a:t>1010.101 </a:t>
            </a:r>
            <a:r>
              <a:rPr lang="en-US" sz="3627" b="1" kern="1200" baseline="-25000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53254" name="AutoShape 6"/>
          <p:cNvSpPr>
            <a:spLocks noChangeArrowheads="1"/>
          </p:cNvSpPr>
          <p:nvPr/>
        </p:nvSpPr>
        <p:spPr bwMode="auto">
          <a:xfrm rot="4230500">
            <a:off x="5951379" y="2288540"/>
            <a:ext cx="604520" cy="1554480"/>
          </a:xfrm>
          <a:prstGeom prst="downArrow">
            <a:avLst>
              <a:gd name="adj1" fmla="val 50000"/>
              <a:gd name="adj2" fmla="val 6428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720" kern="1200">
              <a:latin typeface="Times New Roman" charset="0"/>
              <a:ea typeface="ＭＳ Ｐゴシック" charset="0"/>
            </a:endParaRP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540159" y="3713480"/>
            <a:ext cx="3454400" cy="65049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27" b="1" kern="120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3627" b="1" kern="1200">
                <a:latin typeface="Times New Roman" charset="0"/>
                <a:ea typeface="ＭＳ Ｐゴシック" charset="0"/>
              </a:rPr>
              <a:t>.010101  </a:t>
            </a:r>
            <a:r>
              <a:rPr lang="en-US" sz="3627" b="1" kern="1200">
                <a:latin typeface="Times New Roman" charset="0"/>
                <a:ea typeface="ＭＳ Ｐゴシック" charset="0"/>
                <a:sym typeface="Symbol" pitchFamily="18" charset="2"/>
              </a:rPr>
              <a:t>  2 </a:t>
            </a:r>
            <a:r>
              <a:rPr lang="en-US" sz="3627" b="1" kern="1200" baseline="30000">
                <a:latin typeface="Times New Roman" charset="0"/>
                <a:ea typeface="ＭＳ Ｐゴシック" charset="0"/>
                <a:sym typeface="Symbol" pitchFamily="18" charset="2"/>
              </a:rPr>
              <a:t>3</a:t>
            </a:r>
            <a:endParaRPr lang="en-US" sz="3627" b="1" kern="1200" baseline="30000">
              <a:latin typeface="Times New Roman" charset="0"/>
              <a:ea typeface="ＭＳ Ｐゴシック" charset="0"/>
            </a:endParaRP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608527" y="4318000"/>
            <a:ext cx="2133812" cy="1666029"/>
            <a:chOff x="950" y="2736"/>
            <a:chExt cx="1186" cy="926"/>
          </a:xfrm>
        </p:grpSpPr>
        <p:sp>
          <p:nvSpPr>
            <p:cNvPr id="53263" name="Line 16"/>
            <p:cNvSpPr>
              <a:spLocks noChangeShapeType="1"/>
            </p:cNvSpPr>
            <p:nvPr/>
          </p:nvSpPr>
          <p:spPr bwMode="auto">
            <a:xfrm flipV="1">
              <a:off x="1025" y="2736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720" kern="12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3264" name="Text Box 17"/>
            <p:cNvSpPr txBox="1">
              <a:spLocks noChangeArrowheads="1"/>
            </p:cNvSpPr>
            <p:nvPr/>
          </p:nvSpPr>
          <p:spPr bwMode="auto">
            <a:xfrm>
              <a:off x="950" y="3223"/>
              <a:ext cx="1186" cy="4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solidFill>
                    <a:srgbClr val="FF0000"/>
                  </a:solidFill>
                  <a:latin typeface="Arial Narrow" pitchFamily="34" charset="0"/>
                  <a:ea typeface="ＭＳ Ｐゴシック" charset="0"/>
                </a:rPr>
                <a:t>This must be a 1!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solidFill>
                    <a:srgbClr val="FF0000"/>
                  </a:solidFill>
                  <a:latin typeface="Arial Narrow" pitchFamily="34" charset="0"/>
                  <a:ea typeface="ＭＳ Ｐゴシック" charset="0"/>
                </a:rPr>
                <a:t> So don’t store it.</a:t>
              </a:r>
            </a:p>
          </p:txBody>
        </p:sp>
      </p:grp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2021999" y="6390641"/>
            <a:ext cx="8204200" cy="44121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267" b="1" kern="1200" dirty="0">
                <a:latin typeface="Times New Roman" charset="0"/>
                <a:ea typeface="ＭＳ Ｐゴシック" charset="0"/>
              </a:rPr>
              <a:t>10.625</a:t>
            </a:r>
            <a:r>
              <a:rPr lang="en-US" sz="2267" b="1" kern="1200" baseline="-25000" dirty="0">
                <a:latin typeface="Times New Roman" charset="0"/>
                <a:ea typeface="ＭＳ Ｐゴシック" charset="0"/>
              </a:rPr>
              <a:t>10</a:t>
            </a:r>
            <a:r>
              <a:rPr lang="en-US" sz="2267" b="1" kern="1200" dirty="0">
                <a:latin typeface="Times New Roman" charset="0"/>
                <a:ea typeface="ＭＳ Ｐゴシック" charset="0"/>
              </a:rPr>
              <a:t>   =   0   10000010    01010100000000000000000</a:t>
            </a:r>
          </a:p>
        </p:txBody>
      </p:sp>
      <p:sp>
        <p:nvSpPr>
          <p:cNvPr id="53262" name="Slide Number Placeholder 2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7E809D-E729-4B24-85A5-F489E9D80011}" type="slidenum">
              <a:rPr lang="en-US" smtClean="0">
                <a:solidFill>
                  <a:srgbClr val="000000"/>
                </a:solidFill>
              </a:rPr>
              <a:pPr/>
              <a:t>47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EECS 370: Introduction to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Computer Organization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510344" y="5008880"/>
            <a:ext cx="5469705" cy="1162678"/>
            <a:chOff x="4068552" y="4419600"/>
            <a:chExt cx="4826210" cy="1025892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700837" y="4419600"/>
              <a:ext cx="2193925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latin typeface="Arial Narrow" pitchFamily="34" charset="0"/>
                  <a:ea typeface="ＭＳ Ｐゴシック" charset="0"/>
                </a:rPr>
                <a:t>Significand (</a:t>
              </a:r>
              <a:r>
                <a:rPr lang="en-US" sz="2267" b="1" kern="1200">
                  <a:solidFill>
                    <a:srgbClr val="FF0000"/>
                  </a:solidFill>
                  <a:latin typeface="Arial Narrow" pitchFamily="34" charset="0"/>
                  <a:ea typeface="ＭＳ Ｐゴシック" charset="0"/>
                </a:rPr>
                <a:t>1</a:t>
              </a:r>
              <a:r>
                <a:rPr lang="en-US" sz="2267" b="1" kern="1200">
                  <a:latin typeface="Arial Narrow" pitchFamily="34" charset="0"/>
                  <a:ea typeface="ＭＳ Ｐゴシック" charset="0"/>
                </a:rPr>
                <a:t>010101</a:t>
              </a:r>
              <a:r>
                <a:rPr lang="en-US" sz="2267" b="1" kern="1200" dirty="0">
                  <a:latin typeface="Arial Narrow" pitchFamily="34" charset="0"/>
                  <a:ea typeface="ＭＳ Ｐゴシック" charset="0"/>
                </a:rPr>
                <a:t>)</a:t>
              </a: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4912518" y="4419600"/>
              <a:ext cx="1676400" cy="60253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latin typeface="Arial Narrow" pitchFamily="34" charset="0"/>
                  <a:ea typeface="ＭＳ Ｐゴシック" charset="0"/>
                </a:rPr>
                <a:t>Exponent (3)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114800" y="4419600"/>
              <a:ext cx="6858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20" b="1" kern="1200">
                  <a:latin typeface="Times New Roman" charset="0"/>
                  <a:ea typeface="ＭＳ Ｐゴシック" charset="0"/>
                </a:rPr>
                <a:t>+/-</a:t>
              </a:r>
            </a:p>
          </p:txBody>
        </p:sp>
        <p:sp>
          <p:nvSpPr>
            <p:cNvPr id="25" name="Text Box 12"/>
            <p:cNvSpPr txBox="1">
              <a:spLocks noChangeArrowheads="1"/>
            </p:cNvSpPr>
            <p:nvPr/>
          </p:nvSpPr>
          <p:spPr bwMode="auto">
            <a:xfrm>
              <a:off x="4068552" y="5056188"/>
              <a:ext cx="885707" cy="389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 dirty="0">
                  <a:latin typeface="Arial Narrow" pitchFamily="34" charset="0"/>
                  <a:ea typeface="ＭＳ Ｐゴシック" charset="0"/>
                </a:rPr>
                <a:t>1 bit     </a:t>
              </a:r>
            </a:p>
          </p:txBody>
        </p:sp>
        <p:sp>
          <p:nvSpPr>
            <p:cNvPr id="26" name="Text Box 13"/>
            <p:cNvSpPr txBox="1">
              <a:spLocks noChangeArrowheads="1"/>
            </p:cNvSpPr>
            <p:nvPr/>
          </p:nvSpPr>
          <p:spPr bwMode="auto">
            <a:xfrm>
              <a:off x="7350918" y="5056188"/>
              <a:ext cx="830544" cy="389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>
                  <a:latin typeface="Arial Narrow" pitchFamily="34" charset="0"/>
                  <a:ea typeface="ＭＳ Ｐゴシック" charset="0"/>
                </a:rPr>
                <a:t>23 bits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5387180" y="5056188"/>
              <a:ext cx="713148" cy="38930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67" b="1" kern="1200" dirty="0">
                  <a:latin typeface="Arial Narrow" pitchFamily="34" charset="0"/>
                  <a:ea typeface="ＭＳ Ｐゴシック" charset="0"/>
                </a:rPr>
                <a:t>8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008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registers?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in assembly, all functions share a small set (e.g. 32) of registers</a:t>
            </a:r>
          </a:p>
          <a:p>
            <a:pPr lvl="1"/>
            <a:r>
              <a:rPr lang="en-US" dirty="0"/>
              <a:t>Called functions will overwrite registers needed by calling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"Someone" needs to save/restore values when a function is called to ensure this doesn't happen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824276" y="3452465"/>
            <a:ext cx="3648551" cy="1038348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square" lIns="113907" tIns="56953" rIns="113907" bIns="56953">
            <a:spAutoFit/>
          </a:bodyPr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main: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movz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X0, #1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bl foo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 bl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printf</a:t>
            </a:r>
            <a:endParaRPr lang="en-US" sz="2000" b="1" dirty="0">
              <a:latin typeface="Courier New" pitchFamily="49" charset="0"/>
              <a:ea typeface="ＭＳ Ｐゴシック" charset="-128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7889389" y="3513470"/>
            <a:ext cx="2954917" cy="661345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t"/>
          <a:lstStyle/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foo: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movz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X0, #2</a:t>
            </a:r>
          </a:p>
          <a:p>
            <a:r>
              <a:rPr lang="en-US" sz="2000" b="1" dirty="0">
                <a:latin typeface="Courier New" pitchFamily="49" charset="0"/>
                <a:ea typeface="ＭＳ Ｐゴシック" charset="-128"/>
              </a:rPr>
              <a:t>     </a:t>
            </a:r>
            <a:r>
              <a:rPr lang="en-US" sz="2000" b="1" dirty="0" err="1">
                <a:latin typeface="Courier New" pitchFamily="49" charset="0"/>
                <a:ea typeface="ＭＳ Ｐゴシック" charset="-128"/>
              </a:rPr>
              <a:t>br</a:t>
            </a:r>
            <a:r>
              <a:rPr lang="en-US" sz="2000" b="1" dirty="0">
                <a:latin typeface="Courier New" pitchFamily="49" charset="0"/>
                <a:ea typeface="ＭＳ Ｐゴシック" charset="-128"/>
              </a:rPr>
              <a:t> X30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60229" y="2870500"/>
            <a:ext cx="1925624" cy="1038348"/>
          </a:xfrm>
          <a:prstGeom prst="rect">
            <a:avLst/>
          </a:prstGeom>
          <a:noFill/>
        </p:spPr>
        <p:txBody>
          <a:bodyPr wrap="square" lIns="113907" tIns="56953" rIns="113907" bIns="56953" rtlCol="0">
            <a:spAutoFit/>
          </a:bodyPr>
          <a:lstStyle/>
          <a:p>
            <a:pPr algn="ctr"/>
            <a:r>
              <a:rPr lang="en-US" sz="2000" dirty="0"/>
              <a:t>foo() overwrites X0 if we don't do something!!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>
            <a:off x="4053947" y="3124200"/>
            <a:ext cx="1506282" cy="3892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7485853" y="3124200"/>
            <a:ext cx="2142269" cy="502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D14EEB77-FD2B-947D-9AFF-91C91D64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5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295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A593-BA8E-7B7B-135B-388D57E1E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0798-AD77-3F5E-838D-2E5E33ED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079DAB1-3CAA-3FFF-03B7-94F87DE88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9" y="2188924"/>
            <a:ext cx="2573629" cy="3904838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sz="1800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ea typeface="ＭＳ Ｐゴシック" charset="-128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Courier New" pitchFamily="49" charset="0"/>
                <a:ea typeface="ＭＳ Ｐゴシック" charset="-128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DC85774-5CDA-3DCA-79CF-D98E5064C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519" y="2188924"/>
            <a:ext cx="2849346" cy="3866110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b="1" dirty="0">
              <a:latin typeface="Courier New" pitchFamily="49" charset="0"/>
              <a:ea typeface="ＭＳ Ｐゴシック" charset="-128"/>
            </a:endParaRPr>
          </a:p>
          <a:p>
            <a:r>
              <a:rPr lang="en-US" sz="1800" b="1" dirty="0"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save r1 to stack</a:t>
            </a:r>
            <a:b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</a:b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r4 to stack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restore r1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r4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403BA2-3CE8-853E-C754-30203F1A7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919" y="2084693"/>
            <a:ext cx="2573629" cy="4697107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save r1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r2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r3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b="1" dirty="0">
              <a:solidFill>
                <a:srgbClr val="00008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r1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r2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r3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r4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14A60-89EB-7C64-9DBE-EC519E3EEC4A}"/>
              </a:ext>
            </a:extLst>
          </p:cNvPr>
          <p:cNvSpPr txBox="1"/>
          <p:nvPr/>
        </p:nvSpPr>
        <p:spPr>
          <a:xfrm>
            <a:off x="1220794" y="1410007"/>
            <a:ext cx="1473477" cy="584775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Original C Code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4F27B-F2C3-4191-A993-5D15BF86F865}"/>
              </a:ext>
            </a:extLst>
          </p:cNvPr>
          <p:cNvSpPr txBox="1"/>
          <p:nvPr/>
        </p:nvSpPr>
        <p:spPr>
          <a:xfrm>
            <a:off x="5092453" y="1410007"/>
            <a:ext cx="1473477" cy="584775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Additions for Caller-save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FFD3E-A819-E031-DFC2-8A5C8F692927}"/>
              </a:ext>
            </a:extLst>
          </p:cNvPr>
          <p:cNvSpPr txBox="1"/>
          <p:nvPr/>
        </p:nvSpPr>
        <p:spPr>
          <a:xfrm>
            <a:off x="8747919" y="1410006"/>
            <a:ext cx="1473477" cy="584775"/>
          </a:xfrm>
          <a:prstGeom prst="rect">
            <a:avLst/>
          </a:prstGeom>
          <a:solidFill>
            <a:srgbClr val="1CACE3">
              <a:lumMod val="75000"/>
            </a:srgbClr>
          </a:solidFill>
          <a:ln>
            <a:solidFill>
              <a:srgbClr val="1CACE3">
                <a:lumMod val="75000"/>
              </a:srgb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Additions for Callee-save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432EB-7B0F-7989-449A-0280AD9613E4}"/>
              </a:ext>
            </a:extLst>
          </p:cNvPr>
          <p:cNvSpPr txBox="1"/>
          <p:nvPr/>
        </p:nvSpPr>
        <p:spPr>
          <a:xfrm>
            <a:off x="4561179" y="6214007"/>
            <a:ext cx="2536024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Assume bar() will overwrite all registers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3333-F214-090D-CC25-5896D0C32DBD}"/>
              </a:ext>
            </a:extLst>
          </p:cNvPr>
          <p:cNvSpPr txBox="1"/>
          <p:nvPr/>
        </p:nvSpPr>
        <p:spPr>
          <a:xfrm>
            <a:off x="8385721" y="6871712"/>
            <a:ext cx="2536024" cy="83099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bar() will save </a:t>
            </a:r>
            <a:r>
              <a:rPr lang="en-US" sz="1600" b="1" kern="0" dirty="0" err="1">
                <a:solidFill>
                  <a:prstClr val="white"/>
                </a:solidFill>
                <a:latin typeface="Century Gothic"/>
              </a:rPr>
              <a:t>a,b</a:t>
            </a: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, but now foo() must save main's variables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E9776-EB56-3C44-C20A-67095164FF5B}"/>
              </a:ext>
            </a:extLst>
          </p:cNvPr>
          <p:cNvSpPr txBox="1"/>
          <p:nvPr/>
        </p:nvSpPr>
        <p:spPr>
          <a:xfrm>
            <a:off x="10271919" y="189537"/>
            <a:ext cx="1473477" cy="584775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a-&gt;r1, b-&gt;r2, etc.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10693-34B2-5975-8B56-725965308FBB}"/>
              </a:ext>
            </a:extLst>
          </p:cNvPr>
          <p:cNvSpPr txBox="1"/>
          <p:nvPr/>
        </p:nvSpPr>
        <p:spPr>
          <a:xfrm>
            <a:off x="2934184" y="4017747"/>
            <a:ext cx="1473477" cy="8309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No need to save r2/r3. Why?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8831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10E7-3A7B-DFCA-593F-4BE765D0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>
                <a:solidFill>
                  <a:srgbClr val="00B050"/>
                </a:solidFill>
              </a:rPr>
              <a:t>caller-save</a:t>
            </a:r>
            <a:r>
              <a:rPr lang="en-GB" dirty="0"/>
              <a:t>” vs. “</a:t>
            </a:r>
            <a:r>
              <a:rPr lang="en-GB" dirty="0">
                <a:solidFill>
                  <a:srgbClr val="00B0F0"/>
                </a:solidFill>
              </a:rPr>
              <a:t>callee-save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8212C-844C-285C-1B51-466C66B6E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Caller-save</a:t>
            </a:r>
          </a:p>
          <a:p>
            <a:pPr lvl="1"/>
            <a:r>
              <a:rPr lang="en-US" dirty="0"/>
              <a:t>What if bar() doesn't use r1/r4?</a:t>
            </a:r>
          </a:p>
          <a:p>
            <a:pPr lvl="1"/>
            <a:r>
              <a:rPr lang="en-US" dirty="0"/>
              <a:t>No harm done, but wasted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389A9-6D3D-A903-D5BA-A60DBECC8E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Callee-save</a:t>
            </a:r>
          </a:p>
          <a:p>
            <a:pPr lvl="1"/>
            <a:r>
              <a:rPr lang="en-US" dirty="0"/>
              <a:t>What if main() doesn't use r1-r4?</a:t>
            </a:r>
          </a:p>
          <a:p>
            <a:pPr lvl="1"/>
            <a:r>
              <a:rPr lang="en-US" dirty="0"/>
              <a:t>No harm done, but wasted work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B6B6E-09B2-B5A7-C3E5-B37A92F8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7</a:t>
            </a:fld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0B26B11-F1E2-7863-823E-51A8A28C2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19" y="4120874"/>
            <a:ext cx="2270662" cy="3032612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b="1" dirty="0">
              <a:latin typeface="Courier New" pitchFamily="49" charset="0"/>
              <a:ea typeface="ＭＳ Ｐゴシック" charset="-128"/>
            </a:endParaRPr>
          </a:p>
          <a:p>
            <a:r>
              <a:rPr lang="en-US" sz="1400" b="1" dirty="0">
                <a:latin typeface="Courier New" pitchFamily="49" charset="0"/>
                <a:ea typeface="ＭＳ Ｐゴシック" charset="-128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save r1 to stack</a:t>
            </a:r>
            <a:b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</a:b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r4 to stack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restore r1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r4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6EDC033-5C6C-65DE-AD27-2D32B530C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919" y="3909421"/>
            <a:ext cx="2055860" cy="3663875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save r1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r2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r3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save r4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4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r2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r3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ea typeface="ＭＳ Ｐゴシック" charset="-128"/>
              </a:rPr>
              <a:t>  restore r4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34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GB" dirty="0"/>
              <a:t>Another helpful visual</a:t>
            </a:r>
          </a:p>
        </p:txBody>
      </p:sp>
      <p:sp>
        <p:nvSpPr>
          <p:cNvPr id="23558" name="AutoShape 4"/>
          <p:cNvSpPr>
            <a:spLocks noChangeArrowheads="1"/>
          </p:cNvSpPr>
          <p:nvPr/>
        </p:nvSpPr>
        <p:spPr bwMode="auto">
          <a:xfrm>
            <a:off x="4763387" y="6156748"/>
            <a:ext cx="5572065" cy="1138873"/>
          </a:xfrm>
          <a:prstGeom prst="roundRect">
            <a:avLst>
              <a:gd name="adj" fmla="val 15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 sz="3500">
              <a:ea typeface="ＭＳ Ｐゴシック" charset="-128"/>
            </a:endParaRP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2229670" y="2596928"/>
            <a:ext cx="2736414" cy="334667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3560" name="Text Box 10"/>
          <p:cNvSpPr txBox="1">
            <a:spLocks noChangeArrowheads="1"/>
          </p:cNvSpPr>
          <p:nvPr/>
        </p:nvSpPr>
        <p:spPr bwMode="auto">
          <a:xfrm>
            <a:off x="2432367" y="2596928"/>
            <a:ext cx="2432368" cy="334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907" tIns="56953" rIns="113907" bIns="56953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foo() {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    . . .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    bar ();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    . . .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6486313" y="2683288"/>
            <a:ext cx="2736414" cy="326031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3907" tIns="56953" rIns="113907" bIns="56953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23562" name="Text Box 12"/>
          <p:cNvSpPr txBox="1">
            <a:spLocks noChangeArrowheads="1"/>
          </p:cNvSpPr>
          <p:nvPr/>
        </p:nvSpPr>
        <p:spPr bwMode="auto">
          <a:xfrm>
            <a:off x="6587662" y="2596928"/>
            <a:ext cx="2432368" cy="3346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3907" tIns="56953" rIns="113907" bIns="56953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bar() {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    . . 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    . . 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    . . .</a:t>
            </a:r>
          </a:p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}</a:t>
            </a:r>
          </a:p>
        </p:txBody>
      </p:sp>
      <p:sp>
        <p:nvSpPr>
          <p:cNvPr id="23563" name="Line 13"/>
          <p:cNvSpPr>
            <a:spLocks noChangeShapeType="1"/>
          </p:cNvSpPr>
          <p:nvPr/>
        </p:nvSpPr>
        <p:spPr bwMode="auto">
          <a:xfrm flipV="1">
            <a:off x="3851249" y="2942368"/>
            <a:ext cx="2533716" cy="9499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64" name="Line 14"/>
          <p:cNvSpPr>
            <a:spLocks noChangeShapeType="1"/>
          </p:cNvSpPr>
          <p:nvPr/>
        </p:nvSpPr>
        <p:spPr bwMode="auto">
          <a:xfrm flipH="1" flipV="1">
            <a:off x="3749900" y="4703936"/>
            <a:ext cx="2736414" cy="656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65" name="Line 15"/>
          <p:cNvSpPr>
            <a:spLocks noChangeShapeType="1"/>
          </p:cNvSpPr>
          <p:nvPr/>
        </p:nvSpPr>
        <p:spPr bwMode="auto">
          <a:xfrm>
            <a:off x="2026973" y="3892328"/>
            <a:ext cx="91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66" name="Line 16"/>
          <p:cNvSpPr>
            <a:spLocks noChangeShapeType="1"/>
          </p:cNvSpPr>
          <p:nvPr/>
        </p:nvSpPr>
        <p:spPr bwMode="auto">
          <a:xfrm>
            <a:off x="2128322" y="4324128"/>
            <a:ext cx="8107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67" name="Text Box 17"/>
          <p:cNvSpPr txBox="1">
            <a:spLocks noChangeArrowheads="1"/>
          </p:cNvSpPr>
          <p:nvPr/>
        </p:nvSpPr>
        <p:spPr bwMode="auto">
          <a:xfrm>
            <a:off x="101349" y="3674630"/>
            <a:ext cx="1642285" cy="4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Arial" pitchFamily="34" charset="0"/>
              </a:rPr>
              <a:t>Caller save</a:t>
            </a:r>
          </a:p>
        </p:txBody>
      </p:sp>
      <p:sp>
        <p:nvSpPr>
          <p:cNvPr id="23568" name="Text Box 18"/>
          <p:cNvSpPr txBox="1">
            <a:spLocks noChangeArrowheads="1"/>
          </p:cNvSpPr>
          <p:nvPr/>
        </p:nvSpPr>
        <p:spPr bwMode="auto">
          <a:xfrm>
            <a:off x="101349" y="4250363"/>
            <a:ext cx="1926016" cy="4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Arial" pitchFamily="34" charset="0"/>
              </a:rPr>
              <a:t>Caller restore</a:t>
            </a:r>
          </a:p>
        </p:txBody>
      </p:sp>
      <p:sp>
        <p:nvSpPr>
          <p:cNvPr id="23569" name="Text Box 19"/>
          <p:cNvSpPr txBox="1">
            <a:spLocks noChangeArrowheads="1"/>
          </p:cNvSpPr>
          <p:nvPr/>
        </p:nvSpPr>
        <p:spPr bwMode="auto">
          <a:xfrm>
            <a:off x="9560556" y="3028728"/>
            <a:ext cx="1704801" cy="4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rial" pitchFamily="34" charset="0"/>
              </a:rPr>
              <a:t>Callee save</a:t>
            </a:r>
          </a:p>
        </p:txBody>
      </p:sp>
      <p:sp>
        <p:nvSpPr>
          <p:cNvPr id="23570" name="Text Box 20"/>
          <p:cNvSpPr txBox="1">
            <a:spLocks noChangeArrowheads="1"/>
          </p:cNvSpPr>
          <p:nvPr/>
        </p:nvSpPr>
        <p:spPr bwMode="auto">
          <a:xfrm>
            <a:off x="9560556" y="4928648"/>
            <a:ext cx="1988533" cy="453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rial" pitchFamily="34" charset="0"/>
              </a:rPr>
              <a:t>Callee restore</a:t>
            </a:r>
          </a:p>
        </p:txBody>
      </p:sp>
      <p:sp>
        <p:nvSpPr>
          <p:cNvPr id="23571" name="Line 22"/>
          <p:cNvSpPr>
            <a:spLocks noChangeShapeType="1"/>
          </p:cNvSpPr>
          <p:nvPr/>
        </p:nvSpPr>
        <p:spPr bwMode="auto">
          <a:xfrm flipH="1">
            <a:off x="6790359" y="5187728"/>
            <a:ext cx="27364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72" name="Line 23"/>
          <p:cNvSpPr>
            <a:spLocks noChangeShapeType="1"/>
          </p:cNvSpPr>
          <p:nvPr/>
        </p:nvSpPr>
        <p:spPr bwMode="auto">
          <a:xfrm flipH="1">
            <a:off x="6790359" y="3201448"/>
            <a:ext cx="27364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113907" tIns="56953" rIns="113907" bIns="56953"/>
          <a:lstStyle/>
          <a:p>
            <a:endParaRPr lang="en-US"/>
          </a:p>
        </p:txBody>
      </p:sp>
      <p:sp>
        <p:nvSpPr>
          <p:cNvPr id="23573" name="Text Box 43"/>
          <p:cNvSpPr txBox="1">
            <a:spLocks noChangeArrowheads="1"/>
          </p:cNvSpPr>
          <p:nvPr/>
        </p:nvSpPr>
        <p:spPr bwMode="auto">
          <a:xfrm rot="1476510">
            <a:off x="9294445" y="722792"/>
            <a:ext cx="2645765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CALLER-CALLEE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441EA0A-FB75-DBE5-CB8A-D5B01E5E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8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66381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0789" y="345440"/>
            <a:ext cx="10641608" cy="949960"/>
          </a:xfrm>
        </p:spPr>
        <p:txBody>
          <a:bodyPr/>
          <a:lstStyle/>
          <a:p>
            <a:pPr eaLnBrk="1" hangingPunct="1"/>
            <a:r>
              <a:rPr lang="en-GB" dirty="0"/>
              <a:t>Saving/Restoring Optimizations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9441" y="1381760"/>
            <a:ext cx="10641608" cy="544068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Where can we avoid loads/stores?</a:t>
            </a:r>
          </a:p>
          <a:p>
            <a:pPr eaLnBrk="1" hangingPunct="1"/>
            <a:r>
              <a:rPr lang="en-GB" sz="2800" dirty="0">
                <a:solidFill>
                  <a:srgbClr val="00B050"/>
                </a:solidFill>
              </a:rPr>
              <a:t>Caller-saved</a:t>
            </a:r>
          </a:p>
          <a:p>
            <a:pPr lvl="1" eaLnBrk="1" hangingPunct="1"/>
            <a:r>
              <a:rPr lang="en-GB" sz="2400" dirty="0"/>
              <a:t>Only needs saving if value is </a:t>
            </a:r>
            <a:r>
              <a:rPr lang="en-GB" sz="2400" dirty="0">
                <a:solidFill>
                  <a:schemeClr val="accent2"/>
                </a:solidFill>
              </a:rPr>
              <a:t>“live”</a:t>
            </a:r>
            <a:r>
              <a:rPr lang="en-GB" sz="2400" dirty="0"/>
              <a:t> across function call</a:t>
            </a:r>
          </a:p>
          <a:p>
            <a:pPr lvl="1" eaLnBrk="1" hangingPunct="1"/>
            <a:r>
              <a:rPr lang="en-GB" sz="2400" dirty="0">
                <a:solidFill>
                  <a:schemeClr val="accent2"/>
                </a:solidFill>
              </a:rPr>
              <a:t>Live</a:t>
            </a:r>
            <a:r>
              <a:rPr lang="en-GB" sz="2400" dirty="0"/>
              <a:t> = contains a useful value: Assign value before function call, use that value after the function call</a:t>
            </a:r>
          </a:p>
          <a:p>
            <a:pPr lvl="1" eaLnBrk="1" hangingPunct="1"/>
            <a:r>
              <a:rPr lang="en-GB" sz="2400" dirty="0"/>
              <a:t>In a leaf function (a function that calls no other function), caller saves can be used without saving/restoring</a:t>
            </a:r>
          </a:p>
        </p:txBody>
      </p:sp>
      <p:sp>
        <p:nvSpPr>
          <p:cNvPr id="25606" name="Text Box 43"/>
          <p:cNvSpPr txBox="1">
            <a:spLocks noChangeArrowheads="1"/>
          </p:cNvSpPr>
          <p:nvPr/>
        </p:nvSpPr>
        <p:spPr bwMode="auto">
          <a:xfrm rot="1476510">
            <a:off x="9294445" y="722792"/>
            <a:ext cx="2645765" cy="57668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r>
              <a:rPr lang="en-US" b="1" dirty="0">
                <a:solidFill>
                  <a:srgbClr val="008080"/>
                </a:solidFill>
                <a:latin typeface="Calibri" pitchFamily="34" charset="0"/>
              </a:rPr>
              <a:t>CALLER-CALLEE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6BB5DB5-B5BA-0CBA-5842-D9AAC661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/>
          <a:p>
            <a:fld id="{24191890-1B93-4A46-9FD4-B9843F018E51}" type="slidenum">
              <a:rPr lang="en-US" sz="2400" smtClean="0"/>
              <a:pPr/>
              <a:t>9</a:t>
            </a:fld>
            <a:endParaRPr lang="en-US" sz="2400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D6DA82E-A0F9-29F3-07AC-E639073A6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919" y="4105064"/>
            <a:ext cx="2573629" cy="3331476"/>
          </a:xfrm>
          <a:prstGeom prst="rect">
            <a:avLst/>
          </a:prstGeom>
          <a:solidFill>
            <a:srgbClr val="FFFF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lIns="113907" tIns="56953" rIns="113907" bIns="56953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foo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8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c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rgbClr val="FF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bar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 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F0E22E-9C4D-5D50-59C1-BACF737D1263}"/>
              </a:ext>
            </a:extLst>
          </p:cNvPr>
          <p:cNvSpPr txBox="1"/>
          <p:nvPr/>
        </p:nvSpPr>
        <p:spPr>
          <a:xfrm>
            <a:off x="4785519" y="4939805"/>
            <a:ext cx="1473477" cy="33855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a, d are live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B11E8-3B55-B80A-5FCD-7A42DFD7CE7C}"/>
              </a:ext>
            </a:extLst>
          </p:cNvPr>
          <p:cNvSpPr txBox="1"/>
          <p:nvPr/>
        </p:nvSpPr>
        <p:spPr>
          <a:xfrm>
            <a:off x="4785518" y="6390640"/>
            <a:ext cx="1473477" cy="5847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lang="en-US" sz="1600" b="1" kern="0" dirty="0">
                <a:solidFill>
                  <a:prstClr val="white"/>
                </a:solidFill>
                <a:latin typeface="Century Gothic"/>
              </a:rPr>
              <a:t>b, c are NOT live</a:t>
            </a:r>
            <a:endParaRPr lang="en-US" sz="1600" b="1" i="1" kern="0" dirty="0">
              <a:solidFill>
                <a:prstClr val="white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4449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4521</TotalTime>
  <Words>5383</Words>
  <Application>Microsoft Office PowerPoint</Application>
  <PresentationFormat>Custom</PresentationFormat>
  <Paragraphs>999</Paragraphs>
  <Slides>47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9" baseType="lpstr">
      <vt:lpstr>Arial</vt:lpstr>
      <vt:lpstr>Arial Narrow</vt:lpstr>
      <vt:lpstr>Calibri</vt:lpstr>
      <vt:lpstr>Calibri Light</vt:lpstr>
      <vt:lpstr>Century</vt:lpstr>
      <vt:lpstr>Century Gothic</vt:lpstr>
      <vt:lpstr>Consolas</vt:lpstr>
      <vt:lpstr>Courier New</vt:lpstr>
      <vt:lpstr>Times New Roman</vt:lpstr>
      <vt:lpstr>Verdana</vt:lpstr>
      <vt:lpstr>Wingdings</vt:lpstr>
      <vt:lpstr>2_Office Theme</vt:lpstr>
      <vt:lpstr>EECS 370 - Lecture 7</vt:lpstr>
      <vt:lpstr>Announcements</vt:lpstr>
      <vt:lpstr>Instruction Set Architecture (ISA) Design Lectures</vt:lpstr>
      <vt:lpstr>Review - Saving / Restoring Registers</vt:lpstr>
      <vt:lpstr>What about registers?</vt:lpstr>
      <vt:lpstr>Review</vt:lpstr>
      <vt:lpstr>“caller-save” vs. “callee-save”</vt:lpstr>
      <vt:lpstr>Another helpful visual</vt:lpstr>
      <vt:lpstr>Saving/Restoring Optimizations</vt:lpstr>
      <vt:lpstr>Saving/Restoring Optimizations</vt:lpstr>
      <vt:lpstr>Caller versus Callee</vt:lpstr>
      <vt:lpstr>Caller-saved vs. callee saved – Multiple function case</vt:lpstr>
      <vt:lpstr>Caller-saved vs. callee saved – Multiple function case</vt:lpstr>
      <vt:lpstr>Question 1: Caller-save</vt:lpstr>
      <vt:lpstr>Question 2: Callee-save</vt:lpstr>
      <vt:lpstr>Is one better?</vt:lpstr>
      <vt:lpstr>Question 3: Mixed 3 caller / 3 callee</vt:lpstr>
      <vt:lpstr>LEGv8  ABI- Application Binary Interface </vt:lpstr>
      <vt:lpstr>Caller/Callee</vt:lpstr>
      <vt:lpstr>Today we’ll finish up software</vt:lpstr>
      <vt:lpstr>Source Code to Execution</vt:lpstr>
      <vt:lpstr>Multi-file programs</vt:lpstr>
      <vt:lpstr>Source Code to Execution</vt:lpstr>
      <vt:lpstr>What do object files look like?</vt:lpstr>
      <vt:lpstr>Linking</vt:lpstr>
      <vt:lpstr>Linking</vt:lpstr>
      <vt:lpstr>What do object files look like?</vt:lpstr>
      <vt:lpstr>Assembly  Object file - example</vt:lpstr>
      <vt:lpstr>Assembly  Object file - example</vt:lpstr>
      <vt:lpstr>Assembly  Object file - example</vt:lpstr>
      <vt:lpstr>Assembly  Object file - example</vt:lpstr>
      <vt:lpstr>Assembly  Object file - example</vt:lpstr>
      <vt:lpstr>Assembly  Object file - example</vt:lpstr>
      <vt:lpstr>Class Problem 1</vt:lpstr>
      <vt:lpstr>Class Problem 2</vt:lpstr>
      <vt:lpstr>Linker</vt:lpstr>
      <vt:lpstr>Linker - Continued</vt:lpstr>
      <vt:lpstr>Loader</vt:lpstr>
      <vt:lpstr>Summary</vt:lpstr>
      <vt:lpstr>Next Time</vt:lpstr>
      <vt:lpstr>Floating Point Arithmetic </vt:lpstr>
      <vt:lpstr>Why floating point</vt:lpstr>
      <vt:lpstr>IEEE Floating point format (single precision)</vt:lpstr>
      <vt:lpstr>Floating Point Representation</vt:lpstr>
      <vt:lpstr>Floating Point Representation</vt:lpstr>
      <vt:lpstr>Floating Point Representation</vt:lpstr>
      <vt:lpstr>Floating Point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Beaumont, Jonathan</cp:lastModifiedBy>
  <cp:revision>291</cp:revision>
  <dcterms:created xsi:type="dcterms:W3CDTF">2020-01-27T04:39:41Z</dcterms:created>
  <dcterms:modified xsi:type="dcterms:W3CDTF">2023-02-07T06:05:36Z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